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8" r:id="rId17"/>
    <p:sldId id="274" r:id="rId18"/>
    <p:sldId id="275" r:id="rId19"/>
    <p:sldId id="276" r:id="rId20"/>
    <p:sldId id="277" r:id="rId21"/>
    <p:sldId id="279" r:id="rId22"/>
    <p:sldId id="286" r:id="rId23"/>
    <p:sldId id="281" r:id="rId24"/>
    <p:sldId id="273" r:id="rId25"/>
    <p:sldId id="280" r:id="rId26"/>
    <p:sldId id="283" r:id="rId27"/>
    <p:sldId id="284" r:id="rId28"/>
    <p:sldId id="287" r:id="rId29"/>
    <p:sldId id="288" r:id="rId30"/>
    <p:sldId id="289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0EC26-9624-4BF2-B7FF-89086036A66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9955E-710D-41BD-A227-47351C4EC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0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6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3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6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1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1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7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1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6C5A-9C90-4A56-BDA1-9DA29DCD2A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F7268-BA6E-46B3-A595-4765F422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4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6" y="1539962"/>
            <a:ext cx="8558479" cy="3647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735" y="251535"/>
            <a:ext cx="82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2003</a:t>
            </a:r>
            <a:r>
              <a:rPr lang="ko-KR" altLang="en-US" dirty="0" smtClean="0"/>
              <a:t>년부터 매출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스크린수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상영횟수</a:t>
            </a:r>
            <a:r>
              <a:rPr lang="ko-KR" altLang="en-US" dirty="0" smtClean="0"/>
              <a:t> 중 하나라도 발생한 영화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735" y="711082"/>
            <a:ext cx="70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매출액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관객수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상영횟수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스크린수</a:t>
            </a:r>
            <a:r>
              <a:rPr lang="ko-KR" altLang="en-US" dirty="0" smtClean="0"/>
              <a:t> 각각의 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9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8" y="475192"/>
            <a:ext cx="6214534" cy="6206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63895" y="914399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연도별 매출액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관객수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스크린수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상영횟수</a:t>
            </a:r>
            <a:r>
              <a:rPr lang="ko-KR" altLang="en-US" dirty="0" smtClean="0"/>
              <a:t> 그래프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4417" y="2839716"/>
            <a:ext cx="4517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</a:t>
            </a:r>
            <a:r>
              <a:rPr lang="ko-KR" altLang="en-US" dirty="0" smtClean="0"/>
              <a:t>년은 상대적으로 </a:t>
            </a:r>
            <a:r>
              <a:rPr lang="ko-KR" altLang="en-US" dirty="0" err="1" smtClean="0"/>
              <a:t>영화수가</a:t>
            </a:r>
            <a:r>
              <a:rPr lang="ko-KR" altLang="en-US" dirty="0" smtClean="0"/>
              <a:t> 적고</a:t>
            </a:r>
            <a:endParaRPr lang="en-US" altLang="ko-KR" dirty="0" smtClean="0"/>
          </a:p>
          <a:p>
            <a:r>
              <a:rPr lang="en-US" altLang="ko-KR" dirty="0" smtClean="0"/>
              <a:t>2020</a:t>
            </a:r>
            <a:r>
              <a:rPr lang="ko-KR" altLang="en-US" dirty="0" smtClean="0"/>
              <a:t>년과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년은</a:t>
            </a:r>
            <a:endParaRPr lang="en-US" altLang="ko-KR" dirty="0" smtClean="0"/>
          </a:p>
          <a:p>
            <a:r>
              <a:rPr lang="ko-KR" altLang="en-US" dirty="0" smtClean="0"/>
              <a:t>코로나 여파로 매출과 관객수가 훅 떨어짐</a:t>
            </a:r>
            <a:endParaRPr lang="en-US" altLang="ko-KR" dirty="0" smtClean="0"/>
          </a:p>
          <a:p>
            <a:r>
              <a:rPr lang="en-US" altLang="ko-KR" dirty="0" smtClean="0"/>
              <a:t>2022</a:t>
            </a:r>
            <a:r>
              <a:rPr lang="ko-KR" altLang="en-US" dirty="0" smtClean="0"/>
              <a:t>년 다시 </a:t>
            </a:r>
            <a:r>
              <a:rPr lang="ko-KR" altLang="en-US" dirty="0" err="1" smtClean="0"/>
              <a:t>상승</a:t>
            </a:r>
            <a:r>
              <a:rPr lang="ko-KR" altLang="en-US" dirty="0" err="1" smtClean="0"/>
              <a:t>중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0667" y="570653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전체와 </a:t>
            </a:r>
            <a:r>
              <a:rPr lang="ko-KR" altLang="en-US" dirty="0" err="1" smtClean="0"/>
              <a:t>다를것</a:t>
            </a:r>
            <a:r>
              <a:rPr lang="ko-KR" altLang="en-US" dirty="0"/>
              <a:t> </a:t>
            </a: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1472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1" y="1401233"/>
            <a:ext cx="10217680" cy="5240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8667" y="524934"/>
            <a:ext cx="782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액션 장르의 매출액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관객수는 전체 </a:t>
            </a:r>
            <a:r>
              <a:rPr lang="ko-KR" altLang="en-US" dirty="0"/>
              <a:t>중</a:t>
            </a:r>
            <a:r>
              <a:rPr lang="ko-KR" altLang="en-US" dirty="0" smtClean="0"/>
              <a:t> 상당수를 차지하는 것을 알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7" y="355334"/>
            <a:ext cx="2812591" cy="6242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11" y="4848755"/>
            <a:ext cx="2133600" cy="152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10" y="230713"/>
            <a:ext cx="4046169" cy="3245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310" y="3476624"/>
            <a:ext cx="4046169" cy="3245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294" y="2702923"/>
            <a:ext cx="451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연도별 평균 비율</a:t>
            </a:r>
            <a:r>
              <a:rPr lang="en-US" altLang="ko-KR" dirty="0"/>
              <a:t> </a:t>
            </a:r>
            <a:r>
              <a:rPr lang="en-US" altLang="ko-KR" dirty="0" smtClean="0"/>
              <a:t>40%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코로나 이후 액션영화의 비율이 급 </a:t>
            </a:r>
            <a:r>
              <a:rPr lang="ko-KR" altLang="en-US" dirty="0" err="1" smtClean="0"/>
              <a:t>상승중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729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7" y="1177396"/>
            <a:ext cx="8901529" cy="51218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320" y="254066"/>
            <a:ext cx="4302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액션영화 전체 월별 관객수 </a:t>
            </a:r>
            <a:endParaRPr lang="en-US" altLang="ko-KR" dirty="0" smtClean="0"/>
          </a:p>
          <a:p>
            <a:r>
              <a:rPr lang="en-US" altLang="ko-KR" dirty="0" smtClean="0"/>
              <a:t>7~8</a:t>
            </a:r>
            <a:r>
              <a:rPr lang="ko-KR" altLang="en-US" dirty="0" smtClean="0"/>
              <a:t>월에 가장 관객수가 많음</a:t>
            </a:r>
            <a:r>
              <a:rPr lang="en-US" altLang="ko-KR" dirty="0" smtClean="0"/>
              <a:t> (15%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액션이 전체를 대표한다고 할 수 있음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12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4" y="1295929"/>
            <a:ext cx="9325982" cy="52911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4800" y="508000"/>
            <a:ext cx="9047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년에 개봉한 </a:t>
            </a:r>
            <a:r>
              <a:rPr lang="ko-KR" altLang="en-US" dirty="0" err="1" smtClean="0"/>
              <a:t>영화수가</a:t>
            </a:r>
            <a:r>
              <a:rPr lang="ko-KR" altLang="en-US" dirty="0" smtClean="0"/>
              <a:t> 가장 많음</a:t>
            </a:r>
            <a:endParaRPr lang="en-US" altLang="ko-KR" dirty="0" smtClean="0"/>
          </a:p>
          <a:p>
            <a:r>
              <a:rPr lang="en-US" altLang="ko-KR" dirty="0" smtClean="0"/>
              <a:t>2022</a:t>
            </a:r>
            <a:r>
              <a:rPr lang="ko-KR" altLang="en-US" dirty="0" smtClean="0"/>
              <a:t>년 액션영화 위주로 개봉한 것을 알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상대적으로 전체 </a:t>
            </a:r>
            <a:r>
              <a:rPr lang="ko-KR" altLang="en-US" dirty="0" err="1" smtClean="0"/>
              <a:t>영화수가</a:t>
            </a:r>
            <a:r>
              <a:rPr lang="ko-KR" altLang="en-US" dirty="0" smtClean="0"/>
              <a:t> 적기 때문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5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42" y="1245128"/>
            <a:ext cx="9458325" cy="5412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320" y="254066"/>
            <a:ext cx="6646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액션영화 전체 개봉한 </a:t>
            </a:r>
            <a:r>
              <a:rPr lang="ko-KR" altLang="en-US" dirty="0" err="1" smtClean="0"/>
              <a:t>영화수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12</a:t>
            </a:r>
            <a:r>
              <a:rPr lang="ko-KR" altLang="en-US" dirty="0" smtClean="0"/>
              <a:t>월에 개봉을 </a:t>
            </a:r>
            <a:r>
              <a:rPr lang="ko-KR" altLang="en-US" dirty="0" err="1" smtClean="0"/>
              <a:t>많이하고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월에는 개봉을 </a:t>
            </a:r>
            <a:r>
              <a:rPr lang="ko-KR" altLang="en-US" dirty="0" err="1" smtClean="0"/>
              <a:t>적게했음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483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67" y="1751542"/>
            <a:ext cx="5143500" cy="4133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20" y="1751542"/>
            <a:ext cx="5153025" cy="4133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677333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2022</a:t>
            </a:r>
            <a:r>
              <a:rPr lang="ko-KR" altLang="en-US" dirty="0" smtClean="0"/>
              <a:t>년 개봉한 영화 중 </a:t>
            </a:r>
            <a:r>
              <a:rPr lang="en-US" altLang="ko-KR" dirty="0" smtClean="0"/>
              <a:t>26%</a:t>
            </a:r>
            <a:r>
              <a:rPr lang="ko-KR" altLang="en-US" dirty="0" smtClean="0"/>
              <a:t>가 액션영화인것을 알 수 있음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5866" y="1160435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ko-KR" altLang="en-US" dirty="0" smtClean="0"/>
              <a:t>개봉한 영화 중 </a:t>
            </a:r>
            <a:r>
              <a:rPr lang="en-US" altLang="ko-KR" dirty="0" smtClean="0"/>
              <a:t>19%</a:t>
            </a:r>
            <a:r>
              <a:rPr lang="ko-KR" altLang="en-US" dirty="0" smtClean="0"/>
              <a:t>가 액션영화인것을 알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96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4" y="1154331"/>
            <a:ext cx="9774239" cy="55488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0463" y="524933"/>
            <a:ext cx="71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관객수 백만명 넘은 액션 영화는 </a:t>
            </a:r>
            <a:r>
              <a:rPr lang="en-US" altLang="ko-KR" dirty="0" smtClean="0"/>
              <a:t>2013</a:t>
            </a:r>
            <a:r>
              <a:rPr lang="ko-KR" altLang="en-US" dirty="0" smtClean="0"/>
              <a:t>년에 개봉한 영화가 가장 많음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0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1685397"/>
            <a:ext cx="8719584" cy="50202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5263" y="643466"/>
            <a:ext cx="704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관객수 백만명 넘은 액션 영화는 </a:t>
            </a:r>
            <a:r>
              <a:rPr lang="en-US" altLang="ko-KR" dirty="0" smtClean="0"/>
              <a:t>7</a:t>
            </a:r>
            <a:r>
              <a:rPr lang="ko-KR" altLang="en-US" dirty="0" err="1" smtClean="0"/>
              <a:t>월달에</a:t>
            </a:r>
            <a:r>
              <a:rPr lang="ko-KR" altLang="en-US" dirty="0" smtClean="0"/>
              <a:t> 개봉한 영화가 가장 많음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71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54" y="1666875"/>
            <a:ext cx="5153025" cy="4133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421" y="1666875"/>
            <a:ext cx="5153025" cy="4133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467" y="626533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액션영화 중 </a:t>
            </a:r>
            <a:r>
              <a:rPr lang="ko-KR" altLang="en-US" dirty="0" err="1" smtClean="0"/>
              <a:t>흥행률이</a:t>
            </a:r>
            <a:r>
              <a:rPr lang="ko-KR" altLang="en-US" dirty="0" smtClean="0"/>
              <a:t> 가장 높았던 연도는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endParaRPr lang="en-US" altLang="ko-KR" dirty="0" smtClean="0"/>
          </a:p>
          <a:p>
            <a:r>
              <a:rPr lang="ko-KR" altLang="en-US" dirty="0" smtClean="0"/>
              <a:t>점점 </a:t>
            </a:r>
            <a:r>
              <a:rPr lang="ko-KR" altLang="en-US" dirty="0" err="1" smtClean="0"/>
              <a:t>흥행률이</a:t>
            </a:r>
            <a:r>
              <a:rPr lang="ko-KR" altLang="en-US" dirty="0" smtClean="0"/>
              <a:t> 떨어지다가 코로나 이후 다시 상승세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1472" y="765032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액션영화 중 </a:t>
            </a:r>
            <a:r>
              <a:rPr lang="ko-KR" altLang="en-US" dirty="0" err="1" smtClean="0"/>
              <a:t>흥행률이</a:t>
            </a:r>
            <a:r>
              <a:rPr lang="ko-KR" altLang="en-US" dirty="0" smtClean="0"/>
              <a:t> 가장 높았던 월은 </a:t>
            </a:r>
            <a:r>
              <a:rPr lang="en-US" altLang="ko-KR" dirty="0" smtClean="0"/>
              <a:t>7</a:t>
            </a:r>
            <a:r>
              <a:rPr lang="ko-KR" altLang="en-US" dirty="0"/>
              <a:t>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436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83" y="21762"/>
            <a:ext cx="6882400" cy="6836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63895" y="914399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연도별 매출액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관객수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스크린수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상영횟수</a:t>
            </a:r>
            <a:r>
              <a:rPr lang="ko-KR" altLang="en-US" dirty="0" smtClean="0"/>
              <a:t> 그래프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4417" y="2839716"/>
            <a:ext cx="4517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</a:t>
            </a:r>
            <a:r>
              <a:rPr lang="ko-KR" altLang="en-US" dirty="0" smtClean="0"/>
              <a:t>년은 상대적으로 </a:t>
            </a:r>
            <a:r>
              <a:rPr lang="ko-KR" altLang="en-US" dirty="0" err="1" smtClean="0"/>
              <a:t>영화수가</a:t>
            </a:r>
            <a:r>
              <a:rPr lang="ko-KR" altLang="en-US" dirty="0" smtClean="0"/>
              <a:t> 적고</a:t>
            </a:r>
            <a:endParaRPr lang="en-US" altLang="ko-KR" dirty="0" smtClean="0"/>
          </a:p>
          <a:p>
            <a:r>
              <a:rPr lang="en-US" altLang="ko-KR" dirty="0" smtClean="0"/>
              <a:t>2020</a:t>
            </a:r>
            <a:r>
              <a:rPr lang="ko-KR" altLang="en-US" dirty="0" smtClean="0"/>
              <a:t>년과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년은</a:t>
            </a:r>
            <a:endParaRPr lang="en-US" altLang="ko-KR" dirty="0" smtClean="0"/>
          </a:p>
          <a:p>
            <a:r>
              <a:rPr lang="ko-KR" altLang="en-US" dirty="0" smtClean="0"/>
              <a:t>코로나 여파로 매출과 관객수가 훅 떨어짐</a:t>
            </a:r>
            <a:endParaRPr lang="en-US" altLang="ko-KR" dirty="0" smtClean="0"/>
          </a:p>
          <a:p>
            <a:r>
              <a:rPr lang="en-US" altLang="ko-KR" dirty="0" smtClean="0"/>
              <a:t>2022</a:t>
            </a:r>
            <a:r>
              <a:rPr lang="ko-KR" altLang="en-US" dirty="0" smtClean="0"/>
              <a:t>년 다시 </a:t>
            </a:r>
            <a:r>
              <a:rPr lang="ko-KR" altLang="en-US" dirty="0" err="1" smtClean="0"/>
              <a:t>상승</a:t>
            </a:r>
            <a:r>
              <a:rPr lang="ko-KR" altLang="en-US" dirty="0" err="1" smtClean="0"/>
              <a:t>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09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41" y="2034646"/>
            <a:ext cx="6496050" cy="4143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9467" y="1286933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액션영화 </a:t>
            </a:r>
            <a:r>
              <a:rPr lang="ko-KR" altLang="en-US" dirty="0" err="1" smtClean="0"/>
              <a:t>누적관객수</a:t>
            </a:r>
            <a:r>
              <a:rPr lang="ko-KR" altLang="en-US" dirty="0"/>
              <a:t> 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영화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884" y="2034646"/>
            <a:ext cx="3086100" cy="4257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14934" y="16653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개봉일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60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07" y="1776942"/>
            <a:ext cx="8366595" cy="4471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3734" y="829733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액션영화의 영화관람료가 전체 영화관람료보다 </a:t>
            </a:r>
            <a:r>
              <a:rPr lang="ko-KR" altLang="en-US" dirty="0" err="1" smtClean="0"/>
              <a:t>높은것을</a:t>
            </a:r>
            <a:r>
              <a:rPr lang="ko-KR" altLang="en-US" dirty="0" smtClean="0"/>
              <a:t> 알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736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67" y="1845734"/>
            <a:ext cx="1132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/>
              <a:t>관객수 백만명 이상</a:t>
            </a:r>
            <a:endParaRPr lang="en-US" altLang="ko-KR" sz="9600" dirty="0" smtClean="0"/>
          </a:p>
          <a:p>
            <a:r>
              <a:rPr lang="ko-KR" altLang="en-US" sz="9600" dirty="0" smtClean="0"/>
              <a:t>영화</a:t>
            </a:r>
            <a:r>
              <a:rPr lang="en-US" altLang="ko-KR" sz="9600" dirty="0" smtClean="0"/>
              <a:t> </a:t>
            </a:r>
            <a:r>
              <a:rPr lang="ko-KR" altLang="en-US" sz="9600" dirty="0" smtClean="0"/>
              <a:t>평점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035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3127374"/>
            <a:ext cx="2044730" cy="1952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400" y="1320800"/>
            <a:ext cx="7069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연령대별 평점이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최대 </a:t>
            </a:r>
            <a:r>
              <a:rPr lang="ko-KR" altLang="en-US" dirty="0" err="1" smtClean="0"/>
              <a:t>참여자수</a:t>
            </a:r>
            <a:r>
              <a:rPr lang="ko-KR" altLang="en-US" dirty="0" smtClean="0"/>
              <a:t> 비교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최대 </a:t>
            </a:r>
            <a:r>
              <a:rPr lang="ko-KR" altLang="en-US" dirty="0" err="1" smtClean="0"/>
              <a:t>참여자수가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85</a:t>
            </a:r>
            <a:r>
              <a:rPr lang="ko-KR" altLang="en-US" dirty="0" smtClean="0"/>
              <a:t>명 초과인 </a:t>
            </a:r>
            <a:r>
              <a:rPr lang="ko-KR" altLang="en-US" dirty="0" err="1" smtClean="0"/>
              <a:t>전체평점이</a:t>
            </a:r>
            <a:r>
              <a:rPr lang="ko-KR" altLang="en-US" dirty="0" smtClean="0"/>
              <a:t> 의미 </a:t>
            </a:r>
            <a:r>
              <a:rPr lang="ko-KR" altLang="en-US" dirty="0" err="1" smtClean="0"/>
              <a:t>있을것으로</a:t>
            </a:r>
            <a:r>
              <a:rPr lang="ko-KR" altLang="en-US" dirty="0" smtClean="0"/>
              <a:t> 판단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참여자수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85</a:t>
            </a:r>
            <a:r>
              <a:rPr lang="ko-KR" altLang="en-US" dirty="0" smtClean="0"/>
              <a:t>명 이하 제외 </a:t>
            </a:r>
            <a:r>
              <a:rPr lang="en-US" altLang="ko-KR" dirty="0" smtClean="0"/>
              <a:t>754</a:t>
            </a:r>
            <a:r>
              <a:rPr lang="ko-KR" altLang="en-US" dirty="0" smtClean="0"/>
              <a:t>개 데이터로 분석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42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80" y="1698624"/>
            <a:ext cx="4468813" cy="50011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20" y="1698624"/>
            <a:ext cx="4356390" cy="5001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244295"/>
            <a:ext cx="5737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관객수 백만명 넘은 영화 </a:t>
            </a:r>
            <a:r>
              <a:rPr lang="en-US" altLang="ko-KR" dirty="0" smtClean="0"/>
              <a:t>766</a:t>
            </a:r>
            <a:r>
              <a:rPr lang="ko-KR" altLang="en-US" dirty="0" smtClean="0"/>
              <a:t>개에 대한 평점 비교</a:t>
            </a:r>
            <a:endParaRPr lang="en-US" altLang="ko-KR" dirty="0" smtClean="0"/>
          </a:p>
          <a:p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여성이 남성보다 평점을 높게 주는 경향이 있음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만족도기준이 낮음</a:t>
            </a:r>
            <a:r>
              <a:rPr lang="en-US" altLang="ko-KR" dirty="0" smtClean="0"/>
              <a:t>(?) )</a:t>
            </a:r>
          </a:p>
          <a:p>
            <a:r>
              <a:rPr lang="ko-KR" altLang="en-US" dirty="0" smtClean="0"/>
              <a:t>연령대별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대 후함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대 </a:t>
            </a:r>
            <a:r>
              <a:rPr lang="ko-KR" altLang="en-US" dirty="0" err="1" smtClean="0"/>
              <a:t>빡셈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82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33" y="1722387"/>
            <a:ext cx="5143500" cy="5048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2532" y="77823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평점이 높은 장르 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23121" y="708536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액션이 상대적으로 낮음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1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46" y="1813717"/>
            <a:ext cx="3371171" cy="34168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21" y="1813717"/>
            <a:ext cx="7258030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2667" y="1845734"/>
            <a:ext cx="1132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/>
              <a:t>관객수 백만명 이상</a:t>
            </a:r>
            <a:endParaRPr lang="en-US" altLang="ko-KR" sz="9600" dirty="0" smtClean="0"/>
          </a:p>
          <a:p>
            <a:r>
              <a:rPr lang="ko-KR" altLang="en-US" sz="9600" dirty="0" smtClean="0"/>
              <a:t>영화</a:t>
            </a:r>
            <a:r>
              <a:rPr lang="en-US" altLang="ko-KR" sz="9600" dirty="0" smtClean="0"/>
              <a:t> </a:t>
            </a:r>
            <a:r>
              <a:rPr lang="ko-KR" altLang="en-US" sz="9600" dirty="0" smtClean="0"/>
              <a:t>리뷰 </a:t>
            </a:r>
            <a:r>
              <a:rPr lang="en-US" altLang="ko-KR" sz="9600" dirty="0" smtClean="0"/>
              <a:t>(</a:t>
            </a:r>
            <a:r>
              <a:rPr lang="ko-KR" altLang="en-US" sz="9600" dirty="0" smtClean="0"/>
              <a:t>관람객</a:t>
            </a:r>
            <a:r>
              <a:rPr lang="en-US" altLang="ko-KR" sz="9600" dirty="0" smtClean="0"/>
              <a:t>)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3239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0" y="199760"/>
            <a:ext cx="5479401" cy="3044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041" y="3244585"/>
            <a:ext cx="6704986" cy="3436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0" y="19976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관람객 전체 리뷰 </a:t>
            </a:r>
            <a:r>
              <a:rPr lang="ko-KR" altLang="en-US" dirty="0" err="1" smtClean="0"/>
              <a:t>워드클라우드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3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2" y="864130"/>
            <a:ext cx="5994739" cy="30728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0834" y="220133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긍정 리뷰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평점 </a:t>
            </a:r>
            <a:r>
              <a:rPr lang="en-US" altLang="ko-KR" dirty="0" smtClean="0"/>
              <a:t>8~10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81" y="3750732"/>
            <a:ext cx="5632395" cy="2887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6168" y="304800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부정 리뷰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평점 </a:t>
            </a:r>
            <a:r>
              <a:rPr lang="en-US" altLang="ko-KR" dirty="0" smtClean="0"/>
              <a:t>1~3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1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8" y="1493838"/>
            <a:ext cx="6597122" cy="42617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7419" y="372534"/>
            <a:ext cx="675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관객수와 매출액은 상관관계가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이므로 관객수로 비교</a:t>
            </a:r>
            <a:endParaRPr lang="en-US" altLang="ko-KR" dirty="0"/>
          </a:p>
          <a:p>
            <a:r>
              <a:rPr lang="ko-KR" altLang="en-US" dirty="0" smtClean="0"/>
              <a:t>매출액은 영화관람료 등 외부요인에 따라 차이가 발생하기 때문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47467" y="5046133"/>
            <a:ext cx="4382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해에 </a:t>
            </a:r>
            <a:endParaRPr lang="en-US" altLang="ko-KR" dirty="0" smtClean="0"/>
          </a:p>
          <a:p>
            <a:r>
              <a:rPr lang="ko-KR" altLang="en-US" dirty="0" smtClean="0"/>
              <a:t>상대적으로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월에 관객수가 가장 많으며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월에는 관객수가 가장 적음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337" y="695699"/>
            <a:ext cx="3743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99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5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55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9" y="1744180"/>
            <a:ext cx="8377238" cy="40853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5066" y="440267"/>
            <a:ext cx="6930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18149</a:t>
            </a:r>
            <a:r>
              <a:rPr lang="ko-KR" altLang="en-US" dirty="0" smtClean="0"/>
              <a:t>개의 영화 중 관객수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만명이 넘은 영화는 단 </a:t>
            </a:r>
            <a:r>
              <a:rPr lang="en-US" altLang="ko-KR" dirty="0" smtClean="0"/>
              <a:t>766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전체 장르와 상위 장르 비교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672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916" y="623359"/>
            <a:ext cx="2552700" cy="5848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1" y="2166409"/>
            <a:ext cx="7103155" cy="4048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489" y="623359"/>
            <a:ext cx="707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장르별 전체 영화 중 누적관객수가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만명 이상인 영화의 비율이 </a:t>
            </a:r>
            <a:endParaRPr lang="en-US" altLang="ko-KR" dirty="0" smtClean="0"/>
          </a:p>
          <a:p>
            <a:r>
              <a:rPr lang="en-US" altLang="ko-KR" dirty="0" smtClean="0"/>
              <a:t>10%</a:t>
            </a:r>
            <a:r>
              <a:rPr lang="ko-KR" altLang="en-US" dirty="0" smtClean="0"/>
              <a:t>가 넘는 장르는 단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어드벤처</a:t>
            </a:r>
            <a:r>
              <a:rPr lang="en-US" altLang="ko-KR" dirty="0" smtClean="0"/>
              <a:t>, SF, </a:t>
            </a:r>
            <a:r>
              <a:rPr lang="ko-KR" altLang="en-US" dirty="0" smtClean="0"/>
              <a:t>액션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판타지</a:t>
            </a:r>
            <a:r>
              <a:rPr lang="en-US" altLang="ko-KR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3733" y="1490133"/>
            <a:ext cx="581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 중 액션과 어드벤처 장르는 개수 상위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개에 포함됨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54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399" y="203200"/>
            <a:ext cx="6918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연도별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월별 개봉 </a:t>
            </a:r>
            <a:r>
              <a:rPr lang="ko-KR" altLang="en-US" dirty="0" err="1" smtClean="0"/>
              <a:t>영화수</a:t>
            </a:r>
            <a:r>
              <a:rPr lang="ko-KR" altLang="en-US" dirty="0" smtClean="0"/>
              <a:t> 비교</a:t>
            </a:r>
            <a:endParaRPr lang="en-US" altLang="ko-KR" dirty="0" smtClean="0"/>
          </a:p>
          <a:p>
            <a:r>
              <a:rPr lang="en-US" altLang="ko-KR" dirty="0" smtClean="0"/>
              <a:t>2020</a:t>
            </a:r>
            <a:r>
              <a:rPr lang="ko-KR" altLang="en-US" dirty="0" smtClean="0"/>
              <a:t>년 코로나가 터졌을 시점에도 많은 영화가 </a:t>
            </a:r>
            <a:r>
              <a:rPr lang="ko-KR" altLang="en-US" dirty="0" err="1" smtClean="0"/>
              <a:t>개봉했었음</a:t>
            </a:r>
            <a:endParaRPr lang="en-US" altLang="ko-KR" dirty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2022</a:t>
            </a:r>
            <a:r>
              <a:rPr lang="ko-KR" altLang="en-US" dirty="0" smtClean="0"/>
              <a:t>년에는 </a:t>
            </a:r>
            <a:r>
              <a:rPr lang="ko-KR" altLang="en-US" dirty="0" err="1" smtClean="0"/>
              <a:t>영화수</a:t>
            </a:r>
            <a:r>
              <a:rPr lang="ko-KR" altLang="en-US" dirty="0" smtClean="0"/>
              <a:t> 반타작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월에는 </a:t>
            </a:r>
            <a:r>
              <a:rPr lang="en-US" altLang="ko-KR" dirty="0" smtClean="0"/>
              <a:t>11~12</a:t>
            </a:r>
            <a:r>
              <a:rPr lang="ko-KR" altLang="en-US" dirty="0" smtClean="0"/>
              <a:t>월에 개봉을 상대적으로 많이 하고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월에는 적음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2" y="1869930"/>
            <a:ext cx="8906932" cy="46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0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7" y="2031325"/>
            <a:ext cx="8716963" cy="46361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8948" y="0"/>
            <a:ext cx="7183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관객수 백만명 이상 영화의</a:t>
            </a:r>
            <a:r>
              <a:rPr lang="en-US" altLang="ko-KR" dirty="0"/>
              <a:t> </a:t>
            </a:r>
            <a:r>
              <a:rPr lang="ko-KR" altLang="en-US" dirty="0" smtClean="0"/>
              <a:t>연도별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월별 개봉 </a:t>
            </a:r>
            <a:r>
              <a:rPr lang="ko-KR" altLang="en-US" dirty="0" err="1" smtClean="0"/>
              <a:t>영화수</a:t>
            </a:r>
            <a:r>
              <a:rPr lang="ko-KR" altLang="en-US" dirty="0" smtClean="0"/>
              <a:t> 비교</a:t>
            </a:r>
            <a:endParaRPr lang="en-US" altLang="ko-KR" dirty="0" smtClean="0"/>
          </a:p>
          <a:p>
            <a:r>
              <a:rPr lang="en-US" altLang="ko-KR" dirty="0" smtClean="0"/>
              <a:t>2020</a:t>
            </a:r>
            <a:r>
              <a:rPr lang="ko-KR" altLang="en-US" dirty="0" smtClean="0"/>
              <a:t>년 코로나가 터졌을 시점에도 많은 영화가 </a:t>
            </a:r>
            <a:r>
              <a:rPr lang="ko-KR" altLang="en-US" dirty="0" err="1" smtClean="0"/>
              <a:t>개봉했었음에도</a:t>
            </a:r>
            <a:endParaRPr lang="en-US" altLang="ko-KR" dirty="0" smtClean="0"/>
          </a:p>
          <a:p>
            <a:r>
              <a:rPr lang="en-US" altLang="ko-KR" dirty="0" smtClean="0"/>
              <a:t>2020</a:t>
            </a:r>
            <a:r>
              <a:rPr lang="ko-KR" altLang="en-US" dirty="0" smtClean="0"/>
              <a:t>년에 관객수가 백만명을 넘은 영화 수는 적었음</a:t>
            </a:r>
            <a:endParaRPr lang="en-US" altLang="ko-KR" dirty="0"/>
          </a:p>
          <a:p>
            <a:r>
              <a:rPr lang="en-US" altLang="ko-KR" dirty="0" smtClean="0"/>
              <a:t>2022</a:t>
            </a:r>
            <a:r>
              <a:rPr lang="ko-KR" altLang="en-US" dirty="0" smtClean="0"/>
              <a:t>년에는 </a:t>
            </a:r>
            <a:r>
              <a:rPr lang="ko-KR" altLang="en-US" dirty="0" err="1" smtClean="0"/>
              <a:t>영화수가</a:t>
            </a:r>
            <a:r>
              <a:rPr lang="ko-KR" altLang="en-US" dirty="0" smtClean="0"/>
              <a:t> 별로 없었음에도 </a:t>
            </a:r>
            <a:r>
              <a:rPr lang="ko-KR" altLang="en-US" dirty="0" err="1" smtClean="0"/>
              <a:t>흥행률을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비슷한것으로</a:t>
            </a:r>
            <a:r>
              <a:rPr lang="ko-KR" altLang="en-US" dirty="0" smtClean="0"/>
              <a:t> 보임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월에는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12</a:t>
            </a:r>
            <a:r>
              <a:rPr lang="ko-KR" altLang="en-US" dirty="0" smtClean="0"/>
              <a:t>월에 개봉한 영화의 </a:t>
            </a:r>
            <a:r>
              <a:rPr lang="ko-KR" altLang="en-US" dirty="0" err="1" smtClean="0"/>
              <a:t>흥행률이</a:t>
            </a:r>
            <a:r>
              <a:rPr lang="ko-KR" altLang="en-US" dirty="0" smtClean="0"/>
              <a:t> 높고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3</a:t>
            </a:r>
            <a:r>
              <a:rPr lang="ko-KR" altLang="en-US" dirty="0" smtClean="0"/>
              <a:t>월과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월은 상대적으로 낮음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60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1379007"/>
            <a:ext cx="5833483" cy="4496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455677"/>
            <a:ext cx="6066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연도별 영화관람료는 과거에 비해 많이 상승함</a:t>
            </a:r>
            <a:endParaRPr lang="en-US" altLang="ko-KR" dirty="0" smtClean="0"/>
          </a:p>
          <a:p>
            <a:r>
              <a:rPr lang="ko-KR" altLang="en-US" dirty="0" smtClean="0"/>
              <a:t>특히 코로나 이후 영화관람료가 급상승된것을 알 수 있음</a:t>
            </a:r>
            <a:endParaRPr lang="en-US" altLang="ko-KR" dirty="0" smtClean="0"/>
          </a:p>
          <a:p>
            <a:r>
              <a:rPr lang="en-US" altLang="ko-KR" dirty="0" smtClean="0"/>
              <a:t>10000</a:t>
            </a:r>
            <a:r>
              <a:rPr lang="ko-KR" altLang="en-US" dirty="0" smtClean="0"/>
              <a:t>원 돌파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97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5201" y="2353734"/>
            <a:ext cx="3420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/>
              <a:t>액션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5580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533</Words>
  <Application>Microsoft Office PowerPoint</Application>
  <PresentationFormat>와이드스크린</PresentationFormat>
  <Paragraphs>79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16</cp:revision>
  <dcterms:created xsi:type="dcterms:W3CDTF">2023-05-24T02:05:12Z</dcterms:created>
  <dcterms:modified xsi:type="dcterms:W3CDTF">2023-05-24T04:03:11Z</dcterms:modified>
</cp:coreProperties>
</file>