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7"/>
  </p:notesMasterIdLst>
  <p:handoutMasterIdLst>
    <p:handoutMasterId r:id="rId8"/>
  </p:handoutMasterIdLst>
  <p:sldIdLst>
    <p:sldId id="326" r:id="rId2"/>
    <p:sldId id="327" r:id="rId3"/>
    <p:sldId id="329" r:id="rId4"/>
    <p:sldId id="328" r:id="rId5"/>
    <p:sldId id="330" r:id="rId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6699FF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6" d="100"/>
          <a:sy n="106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hyoo@cb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02web.zoom.us/j/88593612378?pwd=eHc0cU4wNDk4TTJPU0pIbS9GTVhYdz09" TargetMode="External"/><Relationship Id="rId7" Type="http://schemas.openxmlformats.org/officeDocument/2006/relationships/hyperlink" Target="https://us02web.zoom.us/j/88003244855?pwd=cUVRKzlQUDRwTEZvREduTkNvWG9SZz09" TargetMode="External"/><Relationship Id="rId2" Type="http://schemas.openxmlformats.org/officeDocument/2006/relationships/hyperlink" Target="https://us02web.zoom.us/j/83596823584?pwd=Z1p2LzhCVEx4UmdMQ2hCallQenU2QT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02web.zoom.us/j/87041984038?pwd=MEt3UzBnQldBYXllMkR2YmdyTlZLdz09" TargetMode="External"/><Relationship Id="rId5" Type="http://schemas.openxmlformats.org/officeDocument/2006/relationships/hyperlink" Target="https://us02web.zoom.us/j/84144472224?pwd=T0hQVkVzdjdoTG8rNGYyejVDNExCZz09" TargetMode="External"/><Relationship Id="rId4" Type="http://schemas.openxmlformats.org/officeDocument/2006/relationships/hyperlink" Target="https://us02web.zoom.us/j/84913670400?pwd=OFV0Sm1xWkZGS1BNWHN5WGEwZXU4dz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281113" y="1793875"/>
            <a:ext cx="734377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3600" b="1" i="0" dirty="0">
                <a:effectLst/>
                <a:latin typeface="Open Sans" panose="020B0606030504020204" pitchFamily="34" charset="0"/>
              </a:rPr>
              <a:t>산업 빅데이터 분석 실제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강사</a:t>
            </a:r>
            <a:endParaRPr lang="en-US" altLang="ko-KR" dirty="0"/>
          </a:p>
          <a:p>
            <a:pPr lvl="1"/>
            <a:r>
              <a:rPr lang="ko-KR" altLang="en-US" dirty="0"/>
              <a:t>류관희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khyoo@cbnu.ac.kr</a:t>
            </a:r>
            <a:r>
              <a:rPr lang="en-US" altLang="ko-KR" dirty="0"/>
              <a:t>, 261-2788)</a:t>
            </a:r>
          </a:p>
          <a:p>
            <a:pPr lvl="1"/>
            <a:r>
              <a:rPr lang="ko-KR" altLang="en-US" dirty="0"/>
              <a:t>연구실</a:t>
            </a:r>
            <a:r>
              <a:rPr lang="en-US" altLang="ko-KR" dirty="0"/>
              <a:t>(S4-1-319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강의 시간</a:t>
            </a:r>
            <a:endParaRPr lang="en-US" altLang="ko-KR" dirty="0"/>
          </a:p>
          <a:p>
            <a:pPr lvl="1"/>
            <a:r>
              <a:rPr lang="ko-KR" altLang="en-US" dirty="0"/>
              <a:t>월요일</a:t>
            </a:r>
            <a:r>
              <a:rPr lang="en-US" altLang="ko-KR" dirty="0"/>
              <a:t>: 10</a:t>
            </a:r>
            <a:r>
              <a:rPr lang="ko-KR" altLang="en-US" dirty="0"/>
              <a:t>교시</a:t>
            </a:r>
            <a:r>
              <a:rPr lang="en-US" altLang="ko-KR" dirty="0"/>
              <a:t>~13</a:t>
            </a:r>
            <a:r>
              <a:rPr lang="ko-KR" altLang="en-US" dirty="0"/>
              <a:t>교시</a:t>
            </a:r>
            <a:r>
              <a:rPr lang="en-US" altLang="ko-KR" dirty="0"/>
              <a:t>(</a:t>
            </a:r>
            <a:r>
              <a:rPr lang="ko-KR" altLang="en-US" dirty="0"/>
              <a:t>오후 </a:t>
            </a:r>
            <a:r>
              <a:rPr lang="en-US" altLang="ko-KR" dirty="0"/>
              <a:t>6:00~10:00)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강의방법</a:t>
            </a:r>
            <a:endParaRPr lang="en-US" altLang="ko-KR" dirty="0"/>
          </a:p>
          <a:p>
            <a:pPr lvl="1"/>
            <a:r>
              <a:rPr lang="ko-KR" altLang="en-US" dirty="0"/>
              <a:t>동영상강의와 실습을 병행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강의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7150" indent="0">
              <a:buNone/>
            </a:pPr>
            <a:r>
              <a:rPr lang="ko-KR" altLang="en-US" dirty="0"/>
              <a:t>홈페이지</a:t>
            </a:r>
            <a:r>
              <a:rPr lang="en-US" altLang="ko-KR" dirty="0"/>
              <a:t>: ecampus.cbnu.ac.kr</a:t>
            </a:r>
          </a:p>
        </p:txBody>
      </p:sp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225" y="1162050"/>
            <a:ext cx="8212138" cy="41529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빅데이터 분석가시화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빅데이터 분석 가시화 사례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 err="1"/>
              <a:t>파이션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 err="1"/>
              <a:t>파이션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차</a:t>
            </a:r>
            <a:r>
              <a:rPr lang="en-US" altLang="ko-KR" dirty="0"/>
              <a:t>-Pandas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차</a:t>
            </a:r>
            <a:r>
              <a:rPr lang="en-US" altLang="ko-KR" dirty="0"/>
              <a:t>-Matplotlib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중간발표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데이터처리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탐색적데이터분석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회귀분석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분류분석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분류분석평가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군집분석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차</a:t>
            </a:r>
            <a:r>
              <a:rPr lang="en-US" altLang="ko-KR" dirty="0"/>
              <a:t>-</a:t>
            </a:r>
            <a:r>
              <a:rPr lang="ko-KR" altLang="en-US" dirty="0"/>
              <a:t>최종결과 발표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9349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5366064"/>
          </a:xfrm>
        </p:spPr>
        <p:txBody>
          <a:bodyPr/>
          <a:lstStyle/>
          <a:p>
            <a:r>
              <a:rPr lang="ko-KR" altLang="en-US" dirty="0"/>
              <a:t>프로젝트</a:t>
            </a:r>
            <a:endParaRPr lang="en-US" altLang="ko-KR" dirty="0"/>
          </a:p>
          <a:p>
            <a:pPr lvl="1"/>
            <a:r>
              <a:rPr lang="ko-KR" altLang="en-US" dirty="0"/>
              <a:t>중간프로젝트</a:t>
            </a:r>
            <a:r>
              <a:rPr lang="en-US" altLang="ko-KR" dirty="0"/>
              <a:t>: </a:t>
            </a:r>
            <a:r>
              <a:rPr lang="ko-KR" altLang="en-US" dirty="0"/>
              <a:t>데이터 준비 및 데이터분석 항목</a:t>
            </a:r>
            <a:endParaRPr lang="en-US" altLang="ko-KR" dirty="0"/>
          </a:p>
          <a:p>
            <a:pPr lvl="1"/>
            <a:r>
              <a:rPr lang="ko-KR" altLang="en-US" dirty="0"/>
              <a:t>최종프로젝트</a:t>
            </a:r>
            <a:r>
              <a:rPr lang="en-US" altLang="ko-KR" dirty="0"/>
              <a:t>: </a:t>
            </a:r>
            <a:r>
              <a:rPr lang="ko-KR" altLang="en-US" dirty="0"/>
              <a:t>데이터 분석 결과</a:t>
            </a:r>
            <a:endParaRPr lang="en-US" altLang="ko-KR" dirty="0"/>
          </a:p>
          <a:p>
            <a:pPr lvl="1"/>
            <a:r>
              <a:rPr lang="ko-KR" altLang="en-US" dirty="0"/>
              <a:t>프로젝트 계획서 및 결과 발표</a:t>
            </a:r>
            <a:r>
              <a:rPr lang="en-US" altLang="ko-KR" dirty="0"/>
              <a:t>(ZOOM)</a:t>
            </a:r>
          </a:p>
          <a:p>
            <a:r>
              <a:rPr lang="ko-KR" altLang="en-US" dirty="0"/>
              <a:t>강의방법</a:t>
            </a:r>
            <a:endParaRPr lang="en-US" altLang="ko-KR" dirty="0"/>
          </a:p>
          <a:p>
            <a:pPr lvl="1"/>
            <a:r>
              <a:rPr lang="ko-KR" altLang="en-US" dirty="0"/>
              <a:t>동영상 강의</a:t>
            </a:r>
            <a:r>
              <a:rPr lang="en-US" altLang="ko-KR" dirty="0"/>
              <a:t>(</a:t>
            </a:r>
            <a:r>
              <a:rPr lang="ko-KR" altLang="en-US" dirty="0"/>
              <a:t>원칙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ZOOM </a:t>
            </a:r>
            <a:r>
              <a:rPr lang="ko-KR" altLang="en-US" dirty="0"/>
              <a:t>온라인 실시간강의</a:t>
            </a:r>
            <a:endParaRPr lang="en-US" altLang="ko-KR" dirty="0"/>
          </a:p>
          <a:p>
            <a:r>
              <a:rPr lang="ko-KR" altLang="en-US" dirty="0"/>
              <a:t>강의평가</a:t>
            </a:r>
            <a:endParaRPr lang="en-US" altLang="ko-KR" dirty="0"/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(10%), </a:t>
            </a:r>
            <a:r>
              <a:rPr lang="ko-KR" altLang="en-US" dirty="0"/>
              <a:t>중간프로젝트</a:t>
            </a:r>
            <a:r>
              <a:rPr lang="en-US" altLang="ko-KR" dirty="0"/>
              <a:t>(30%), </a:t>
            </a:r>
            <a:r>
              <a:rPr lang="ko-KR" altLang="en-US" dirty="0"/>
              <a:t>기말프로젝트</a:t>
            </a:r>
            <a:r>
              <a:rPr lang="en-US" altLang="ko-KR" dirty="0"/>
              <a:t>(60%)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: ZOOM</a:t>
            </a:r>
            <a:r>
              <a:rPr lang="ko-KR" altLang="en-US" dirty="0"/>
              <a:t>으로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6780-17F4-4210-8A92-F3B4380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강의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C7FEA-C2F6-4578-A62C-97CC4C93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5" y="1016629"/>
            <a:ext cx="8212138" cy="5311744"/>
          </a:xfrm>
        </p:spPr>
        <p:txBody>
          <a:bodyPr/>
          <a:lstStyle/>
          <a:p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6</a:t>
            </a:r>
            <a:r>
              <a:rPr lang="ko-KR" altLang="en-US" sz="1800" dirty="0"/>
              <a:t>일</a:t>
            </a:r>
            <a:r>
              <a:rPr lang="en-US" altLang="ko-KR" sz="1800" dirty="0"/>
              <a:t>: </a:t>
            </a:r>
            <a:r>
              <a:rPr lang="ko-KR" altLang="en-US" sz="1800" dirty="0"/>
              <a:t>강의소개</a:t>
            </a:r>
            <a:r>
              <a:rPr lang="en-US" altLang="ko-KR" sz="1800" dirty="0"/>
              <a:t> </a:t>
            </a:r>
            <a:r>
              <a:rPr lang="ko-KR" altLang="en-US" sz="1800" dirty="0"/>
              <a:t>오후 </a:t>
            </a:r>
            <a:r>
              <a:rPr lang="en-US" altLang="ko-KR" sz="1800" dirty="0"/>
              <a:t>6</a:t>
            </a:r>
            <a:r>
              <a:rPr lang="ko-KR" altLang="en-US" sz="1800" dirty="0"/>
              <a:t>시 </a:t>
            </a:r>
            <a:r>
              <a:rPr lang="en-US" altLang="ko-KR" sz="1800" dirty="0"/>
              <a:t>~</a:t>
            </a:r>
          </a:p>
          <a:p>
            <a:pPr marL="0" indent="0">
              <a:buNone/>
            </a:pPr>
            <a:r>
              <a:rPr lang="en-US" altLang="ko-KR" sz="1800" b="0" i="0" u="none" strike="noStrike" dirty="0">
                <a:solidFill>
                  <a:srgbClr val="0E71EB"/>
                </a:solidFill>
                <a:effectLst/>
                <a:latin typeface="Lato"/>
                <a:hlinkClick r:id="rId2"/>
              </a:rPr>
              <a:t>https://us02web.zoom.us/j/83596823584?pwd=Z1p2LzhCVEx4UmdMQ2hCallQenU2QT09</a:t>
            </a:r>
            <a:endParaRPr lang="en-US" altLang="ko-KR" sz="1800" dirty="0"/>
          </a:p>
          <a:p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27</a:t>
            </a:r>
            <a:r>
              <a:rPr lang="ko-KR" altLang="en-US" sz="1800" dirty="0"/>
              <a:t>일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강의피드백</a:t>
            </a:r>
            <a:r>
              <a:rPr lang="ko-KR" altLang="en-US" sz="1800" dirty="0"/>
              <a:t> 및 질문</a:t>
            </a:r>
            <a:r>
              <a:rPr lang="en-US" altLang="ko-KR" sz="1800" dirty="0"/>
              <a:t> </a:t>
            </a:r>
            <a:r>
              <a:rPr lang="ko-KR" altLang="en-US" sz="1800" dirty="0"/>
              <a:t>오후 </a:t>
            </a:r>
            <a:r>
              <a:rPr lang="en-US" altLang="ko-KR" sz="1800" dirty="0"/>
              <a:t>6</a:t>
            </a:r>
            <a:r>
              <a:rPr lang="ko-KR" altLang="en-US" sz="1800" dirty="0"/>
              <a:t>시 </a:t>
            </a:r>
            <a:r>
              <a:rPr lang="en-US" altLang="ko-KR" sz="1800" dirty="0"/>
              <a:t>~</a:t>
            </a:r>
          </a:p>
          <a:p>
            <a:pPr marL="0" indent="0">
              <a:buNone/>
            </a:pPr>
            <a:r>
              <a:rPr lang="en-US" altLang="ko-KR" sz="1800" b="0" i="0" u="none" strike="noStrike" dirty="0">
                <a:solidFill>
                  <a:srgbClr val="0E71EB"/>
                </a:solidFill>
                <a:effectLst/>
                <a:latin typeface="Lato"/>
                <a:hlinkClick r:id="rId3"/>
              </a:rPr>
              <a:t>https://us02web.zoom.us/j/88593612378?pwd=eHc0cU4wNDk4TTJPU0pIbS9GTVhYdz09</a:t>
            </a:r>
            <a:endParaRPr lang="en-US" altLang="ko-KR" sz="1800" dirty="0"/>
          </a:p>
          <a:p>
            <a:r>
              <a:rPr lang="en-US" altLang="ko-KR" sz="1800" dirty="0"/>
              <a:t>10</a:t>
            </a:r>
            <a:r>
              <a:rPr lang="ko-KR" altLang="en-US" sz="1800" dirty="0"/>
              <a:t>월</a:t>
            </a:r>
            <a:r>
              <a:rPr lang="en-US" altLang="ko-KR" sz="1800" dirty="0"/>
              <a:t>18</a:t>
            </a:r>
            <a:r>
              <a:rPr lang="ko-KR" altLang="en-US" sz="1800" dirty="0"/>
              <a:t>일</a:t>
            </a:r>
            <a:r>
              <a:rPr lang="en-US" altLang="ko-KR" sz="1800" dirty="0"/>
              <a:t>: </a:t>
            </a:r>
            <a:r>
              <a:rPr lang="ko-KR" altLang="en-US" sz="1800" dirty="0"/>
              <a:t>중간 프로젝트 발표 오후 </a:t>
            </a:r>
            <a:r>
              <a:rPr lang="en-US" altLang="ko-KR" sz="1800" dirty="0"/>
              <a:t>6</a:t>
            </a:r>
            <a:r>
              <a:rPr lang="ko-KR" altLang="en-US" sz="1800" dirty="0"/>
              <a:t>시 </a:t>
            </a:r>
            <a:r>
              <a:rPr lang="en-US" altLang="ko-KR" sz="1800" dirty="0"/>
              <a:t>~</a:t>
            </a:r>
          </a:p>
          <a:p>
            <a:pPr marL="0" indent="0">
              <a:buNone/>
            </a:pPr>
            <a:r>
              <a:rPr lang="en-US" altLang="ko-KR" sz="1800" b="0" i="0" u="none" strike="noStrike" dirty="0">
                <a:solidFill>
                  <a:srgbClr val="0E71EB"/>
                </a:solidFill>
                <a:effectLst/>
                <a:latin typeface="Lato"/>
                <a:hlinkClick r:id="rId4"/>
              </a:rPr>
              <a:t>https://us02web.zoom.us/j/84913670400?pwd=OFV0Sm1xWkZGS1BNWHN5WGEwZXU4dz09</a:t>
            </a:r>
            <a:endParaRPr lang="en-US" altLang="ko-KR" sz="1800" dirty="0"/>
          </a:p>
          <a:p>
            <a:r>
              <a:rPr lang="en-US" altLang="ko-KR" sz="1800" dirty="0"/>
              <a:t>11</a:t>
            </a:r>
            <a:r>
              <a:rPr lang="ko-KR" altLang="en-US" sz="1800" dirty="0"/>
              <a:t>월 </a:t>
            </a:r>
            <a:r>
              <a:rPr lang="en-US" altLang="ko-KR" sz="1800" dirty="0"/>
              <a:t>8</a:t>
            </a:r>
            <a:r>
              <a:rPr lang="ko-KR" altLang="en-US" sz="1800" dirty="0"/>
              <a:t>일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강의피드백</a:t>
            </a:r>
            <a:r>
              <a:rPr lang="ko-KR" altLang="en-US" sz="1800" dirty="0"/>
              <a:t> 및 질문</a:t>
            </a:r>
            <a:r>
              <a:rPr lang="en-US" altLang="ko-KR" sz="1800" dirty="0"/>
              <a:t> </a:t>
            </a:r>
            <a:r>
              <a:rPr lang="ko-KR" altLang="en-US" sz="1800" dirty="0"/>
              <a:t>오후 </a:t>
            </a:r>
            <a:r>
              <a:rPr lang="en-US" altLang="ko-KR" sz="1800" dirty="0"/>
              <a:t>6</a:t>
            </a:r>
            <a:r>
              <a:rPr lang="ko-KR" altLang="en-US" sz="1800" dirty="0"/>
              <a:t>시 </a:t>
            </a:r>
            <a:r>
              <a:rPr lang="en-US" altLang="ko-KR" sz="1800" dirty="0"/>
              <a:t>~</a:t>
            </a:r>
          </a:p>
          <a:p>
            <a:pPr marL="0" indent="0">
              <a:buNone/>
            </a:pPr>
            <a:r>
              <a:rPr lang="en-US" altLang="ko-KR" sz="1800" b="0" i="0" u="none" strike="noStrike" dirty="0">
                <a:solidFill>
                  <a:srgbClr val="0E71EB"/>
                </a:solidFill>
                <a:effectLst/>
                <a:latin typeface="Lato"/>
                <a:hlinkClick r:id="rId5"/>
              </a:rPr>
              <a:t>https://us02web.zoom.us/j/84144472224?pwd=T0hQVkVzdjdoTG8rNGYyejVDNExCZz09</a:t>
            </a:r>
            <a:endParaRPr lang="en-US" altLang="ko-KR" sz="1800" dirty="0"/>
          </a:p>
          <a:p>
            <a:r>
              <a:rPr lang="en-US" altLang="ko-KR" sz="1800" dirty="0"/>
              <a:t>11</a:t>
            </a:r>
            <a:r>
              <a:rPr lang="ko-KR" altLang="en-US" sz="1800" dirty="0"/>
              <a:t>월 </a:t>
            </a:r>
            <a:r>
              <a:rPr lang="en-US" altLang="ko-KR" sz="1800" dirty="0"/>
              <a:t>22</a:t>
            </a:r>
            <a:r>
              <a:rPr lang="ko-KR" altLang="en-US" sz="1800" dirty="0"/>
              <a:t>일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강의피드백</a:t>
            </a:r>
            <a:r>
              <a:rPr lang="ko-KR" altLang="en-US" sz="1800" dirty="0"/>
              <a:t> 및 질문</a:t>
            </a:r>
            <a:r>
              <a:rPr lang="en-US" altLang="ko-KR" sz="1800" dirty="0"/>
              <a:t> </a:t>
            </a:r>
            <a:r>
              <a:rPr lang="ko-KR" altLang="en-US" sz="1800" dirty="0"/>
              <a:t>오후 </a:t>
            </a:r>
            <a:r>
              <a:rPr lang="en-US" altLang="ko-KR" sz="1800" dirty="0"/>
              <a:t>6</a:t>
            </a:r>
            <a:r>
              <a:rPr lang="ko-KR" altLang="en-US" sz="1800" dirty="0"/>
              <a:t>시 </a:t>
            </a:r>
            <a:r>
              <a:rPr lang="en-US" altLang="ko-KR" sz="1800" dirty="0"/>
              <a:t>~</a:t>
            </a:r>
          </a:p>
          <a:p>
            <a:pPr marL="0" indent="0">
              <a:buNone/>
            </a:pPr>
            <a:r>
              <a:rPr lang="en-US" altLang="ko-KR" sz="1800" b="0" i="0" u="none" strike="noStrike" dirty="0">
                <a:solidFill>
                  <a:srgbClr val="0E71EB"/>
                </a:solidFill>
                <a:effectLst/>
                <a:latin typeface="Lato"/>
                <a:hlinkClick r:id="rId6"/>
              </a:rPr>
              <a:t>https://us02web.zoom.us/j/87041984038?pwd=MEt3UzBnQldBYXllMkR2YmdyTlZLdz09</a:t>
            </a:r>
            <a:endParaRPr lang="en-US" altLang="ko-KR" sz="1800" dirty="0"/>
          </a:p>
          <a:p>
            <a:r>
              <a:rPr lang="en-US" altLang="ko-KR" sz="1800" dirty="0"/>
              <a:t>12</a:t>
            </a:r>
            <a:r>
              <a:rPr lang="ko-KR" altLang="en-US" sz="1800" dirty="0"/>
              <a:t>월 </a:t>
            </a:r>
            <a:r>
              <a:rPr lang="en-US" altLang="ko-KR" sz="1800" dirty="0"/>
              <a:t>6</a:t>
            </a:r>
            <a:r>
              <a:rPr lang="ko-KR" altLang="en-US" sz="1800" dirty="0"/>
              <a:t>일</a:t>
            </a:r>
            <a:r>
              <a:rPr lang="en-US" altLang="ko-KR" sz="1800" dirty="0"/>
              <a:t>: </a:t>
            </a:r>
            <a:r>
              <a:rPr lang="ko-KR" altLang="en-US" sz="1800" dirty="0"/>
              <a:t>최종 프로젝트 발표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i="0" u="none" strike="noStrike" dirty="0">
                <a:solidFill>
                  <a:srgbClr val="0E71EB"/>
                </a:solidFill>
                <a:effectLst/>
                <a:latin typeface="Lato"/>
                <a:hlinkClick r:id="rId7"/>
              </a:rPr>
              <a:t>https://us02web.zoom.us/j/88003244855?pwd=cUVRKzlQUDRwTEZvREduTkNvWG9SZz09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925358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333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Lato</vt:lpstr>
      <vt:lpstr>굴림</vt:lpstr>
      <vt:lpstr>Arial</vt:lpstr>
      <vt:lpstr>Century Schoolbook</vt:lpstr>
      <vt:lpstr>Comic Sans MS</vt:lpstr>
      <vt:lpstr>Open Sans</vt:lpstr>
      <vt:lpstr>Symbol</vt:lpstr>
      <vt:lpstr>1_Crayons</vt:lpstr>
      <vt:lpstr>PowerPoint 프레젠테이션</vt:lpstr>
      <vt:lpstr>강좌소개</vt:lpstr>
      <vt:lpstr>강의 Schedule</vt:lpstr>
      <vt:lpstr>강의 및 평가</vt:lpstr>
      <vt:lpstr>온라인 강의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Yoo KWAN-HEE</cp:lastModifiedBy>
  <cp:revision>178</cp:revision>
  <dcterms:created xsi:type="dcterms:W3CDTF">2007-06-29T06:43:39Z</dcterms:created>
  <dcterms:modified xsi:type="dcterms:W3CDTF">2021-08-25T00:13:19Z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