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1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4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8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7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DA2727-061E-4F9D-97F8-A03B2FB8EE0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9FF876-704C-4AC8-B315-F86DDDB6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B1C8-E8BF-E565-559F-FF0793D02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a good grade in Professor Moody’s class?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3E11-228F-09C0-AA90-C537AFAC8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Woo</a:t>
            </a:r>
          </a:p>
        </p:txBody>
      </p:sp>
    </p:spTree>
    <p:extLst>
      <p:ext uri="{BB962C8B-B14F-4D97-AF65-F5344CB8AC3E}">
        <p14:creationId xmlns:p14="http://schemas.microsoft.com/office/powerpoint/2010/main" val="329617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32D4-AB61-69E6-86CC-510189BD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A1B3-3CDC-85C3-4131-0ED033D8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433046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who always text have more F’s</a:t>
            </a:r>
          </a:p>
          <a:p>
            <a:r>
              <a:rPr lang="en-US" dirty="0"/>
              <a:t>Students who never text have more F’s</a:t>
            </a:r>
          </a:p>
          <a:p>
            <a:r>
              <a:rPr lang="en-US" dirty="0"/>
              <a:t>Students who often text have more F’s </a:t>
            </a:r>
          </a:p>
          <a:p>
            <a:r>
              <a:rPr lang="en-US" dirty="0"/>
              <a:t>Students who sometimes text have more F’s</a:t>
            </a:r>
          </a:p>
          <a:p>
            <a:r>
              <a:rPr lang="en-US" dirty="0"/>
              <a:t>Yet again, it is hard to evaluate the data since are frequency is high in 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2DCB5-8865-73DE-21A0-A3AB166E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09" y="2714337"/>
            <a:ext cx="3323123" cy="2123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F438F-4C5B-3018-270A-C02CDF10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24" y="2714337"/>
            <a:ext cx="3095421" cy="1977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D0C69-5585-7CFB-BED3-60381F53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886" y="4765784"/>
            <a:ext cx="3005038" cy="191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10C6A-9E57-E619-277F-9EBE6BADB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72" y="4765784"/>
            <a:ext cx="3005038" cy="19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F01-23F6-2B9E-F3A9-EF17E44F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CA0-91BC-8C3B-AB93-72A9DB45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673191" cy="3416300"/>
          </a:xfrm>
        </p:spPr>
        <p:txBody>
          <a:bodyPr/>
          <a:lstStyle/>
          <a:p>
            <a:r>
              <a:rPr lang="en-US" dirty="0"/>
              <a:t>The scores are equivalent for those students who always text and those who often text</a:t>
            </a:r>
          </a:p>
          <a:p>
            <a:r>
              <a:rPr lang="en-US" dirty="0"/>
              <a:t>Students who sometimes text have a higher median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44865-26A2-1BB7-6140-CADCB6C6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7871"/>
            <a:ext cx="5922476" cy="37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1405-F6E9-535B-B08C-448B34BB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2BC9-E24D-A48A-A4B2-D8956862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99301" cy="3416300"/>
          </a:xfrm>
        </p:spPr>
        <p:txBody>
          <a:bodyPr/>
          <a:lstStyle/>
          <a:p>
            <a:r>
              <a:rPr lang="en-US" dirty="0"/>
              <a:t>Lets examine the frequency of dozing levels</a:t>
            </a:r>
          </a:p>
          <a:p>
            <a:r>
              <a:rPr lang="en-US" dirty="0"/>
              <a:t>There is a high frequency of students who sometimes doze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7A382-4947-C017-265B-9638BEA5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9602"/>
            <a:ext cx="5672195" cy="36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8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027F-9791-0AA2-DCB3-DE9B76A7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2449-E9E2-69D2-5C34-C4A57535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97701" cy="3416300"/>
          </a:xfrm>
        </p:spPr>
        <p:txBody>
          <a:bodyPr/>
          <a:lstStyle/>
          <a:p>
            <a:r>
              <a:rPr lang="en-US" dirty="0"/>
              <a:t>Students who always doze have more F’s</a:t>
            </a:r>
          </a:p>
          <a:p>
            <a:r>
              <a:rPr lang="en-US" dirty="0"/>
              <a:t>Students who never doze have only F’s</a:t>
            </a:r>
          </a:p>
          <a:p>
            <a:r>
              <a:rPr lang="en-US" dirty="0"/>
              <a:t>Students who sometimes doze have more F’s</a:t>
            </a:r>
          </a:p>
          <a:p>
            <a:r>
              <a:rPr lang="en-US" dirty="0"/>
              <a:t>We can see that students who never doze only received F’s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63BC8-16C3-4AF3-69CB-794A17A6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953" y="2603500"/>
            <a:ext cx="3200195" cy="204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86439-9295-8C9F-C192-1B145BFB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41" y="2689185"/>
            <a:ext cx="3066087" cy="1958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69271-3F50-CB5B-0B60-9338C3382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27" y="4581282"/>
            <a:ext cx="3366442" cy="2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3D0E-DE5A-8649-9BAE-1CD707E2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C0B6-D41B-E58A-A1B4-C73F1939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608537" cy="3416300"/>
          </a:xfrm>
        </p:spPr>
        <p:txBody>
          <a:bodyPr/>
          <a:lstStyle/>
          <a:p>
            <a:r>
              <a:rPr lang="en-US" dirty="0"/>
              <a:t>Students who sometimes doze have a higher median score while those who never doze have the lowest median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E5FA6-61C8-3F08-BE44-0A0EF41A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5775"/>
            <a:ext cx="5359058" cy="34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688C-A10D-08F3-6F54-CE5F927B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vs GPA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1E0-4116-4F14-C7B7-D0DBBCAF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80828" cy="3416300"/>
          </a:xfrm>
        </p:spPr>
        <p:txBody>
          <a:bodyPr/>
          <a:lstStyle/>
          <a:p>
            <a:r>
              <a:rPr lang="en-US" dirty="0"/>
              <a:t>This scatter plot shows the distribution of scores based on the students GPA</a:t>
            </a:r>
          </a:p>
          <a:p>
            <a:r>
              <a:rPr lang="en-US" dirty="0"/>
              <a:t>We can see that there is no correlation within what scores the students received to their GPA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F7165-A4E1-2F70-F258-5E8DBC62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386767" cy="34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FE01-6AFC-6DB2-9DB5-8CB2CDC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GPA by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C5D2-2762-30D8-B6D9-C223162D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57919" cy="3416300"/>
          </a:xfrm>
        </p:spPr>
        <p:txBody>
          <a:bodyPr/>
          <a:lstStyle/>
          <a:p>
            <a:r>
              <a:rPr lang="en-US" dirty="0"/>
              <a:t>Students with lower GPA either receive more A’s or F’s</a:t>
            </a:r>
          </a:p>
          <a:p>
            <a:r>
              <a:rPr lang="en-US" dirty="0"/>
              <a:t>Students with a higher GPA have more B’s and C’s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6F843-B6FE-16B4-12AB-96EFCD23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34696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B85F-0C03-A31C-081F-FA947DC6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Distribution of Scores by Grade with Asking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8ACF6-111C-AB09-6211-6DD0BF1A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9" y="2807854"/>
            <a:ext cx="4095073" cy="275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B8221-1F04-8852-B39B-5DF85721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52" y="2872509"/>
            <a:ext cx="4002708" cy="2577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E2C16-E2AC-84A7-FFD2-1A15D1CE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2927989"/>
            <a:ext cx="3859791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3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3A4-835B-8BED-5262-A526CECF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Distribution of Score by Grade with Texting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CDEE0-E984-BF7B-44CC-A5E4A647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17" y="2501688"/>
            <a:ext cx="3243930" cy="207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C146A-6832-8168-805D-25358142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73" y="2501688"/>
            <a:ext cx="3243930" cy="2072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255DB-4F7B-3CA4-805E-591458A2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417" y="4553527"/>
            <a:ext cx="3243930" cy="2072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23B3D-B115-911A-AF8D-B59A312DA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872" y="4553526"/>
            <a:ext cx="3243931" cy="20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6D-C08C-A3CB-F334-2933C59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Distribution of Scores by Grade with Dozing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5D44-65D1-417C-C237-CA6A8C9D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744019"/>
            <a:ext cx="3879272" cy="2478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235C8-A372-88FD-B2AA-94618945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225" y="2744019"/>
            <a:ext cx="3879271" cy="2478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65556-3227-5E06-E4F2-276CC1869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731" y="2744019"/>
            <a:ext cx="3879272" cy="2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3BBF-5196-5DF0-7DDD-AFF8A6D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96F3-965A-0FC4-E1CD-D94AA542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 good grade in Professor Moody’s class?</a:t>
            </a:r>
          </a:p>
          <a:p>
            <a:r>
              <a:rPr lang="en-US" dirty="0"/>
              <a:t>We will look at the data and find which factors influence the grade besides the scores</a:t>
            </a:r>
          </a:p>
          <a:p>
            <a:r>
              <a:rPr lang="en-US" dirty="0"/>
              <a:t>We can look at a few attributes that can contribute to getting a better grade</a:t>
            </a:r>
          </a:p>
          <a:p>
            <a:r>
              <a:rPr lang="en-US" dirty="0"/>
              <a:t>Some attributes include texting, asking questions, and dozing off in class</a:t>
            </a:r>
          </a:p>
          <a:p>
            <a:r>
              <a:rPr lang="en-US" dirty="0"/>
              <a:t>The following slides include analysis on subsets of particular attributes within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230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D42E-9DA2-F074-BADD-5C2F7D04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B709-B3DC-AE43-0768-0627EE78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patterns within the data</a:t>
            </a:r>
          </a:p>
          <a:p>
            <a:r>
              <a:rPr lang="en-US" dirty="0"/>
              <a:t>It can be observed that students who never doze receive only F’s compared to those who always or sometimes doze</a:t>
            </a:r>
          </a:p>
          <a:p>
            <a:r>
              <a:rPr lang="en-US" dirty="0"/>
              <a:t>Students who never ask questions have a higher median score compared to those who sometimes or often ask questions</a:t>
            </a:r>
          </a:p>
          <a:p>
            <a:r>
              <a:rPr lang="en-US" dirty="0"/>
              <a:t>Overall various patterns can be observed by creating subset and plotting those to establish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60F4-2619-35F1-D052-A9FBA50B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96D5-009F-D39C-4CDD-17EC7E8F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391831" cy="3416300"/>
          </a:xfrm>
        </p:spPr>
        <p:txBody>
          <a:bodyPr/>
          <a:lstStyle/>
          <a:p>
            <a:r>
              <a:rPr lang="en-US" dirty="0"/>
              <a:t>Number of Students: 2000</a:t>
            </a:r>
          </a:p>
          <a:p>
            <a:r>
              <a:rPr lang="en-US" dirty="0"/>
              <a:t>Number of attributes: 5 (2 numerical, 3 categorical)</a:t>
            </a:r>
          </a:p>
          <a:p>
            <a:r>
              <a:rPr lang="en-US" dirty="0"/>
              <a:t>Number of values per categorical attribute</a:t>
            </a:r>
          </a:p>
          <a:p>
            <a:pPr lvl="1"/>
            <a:r>
              <a:rPr lang="en-US" dirty="0"/>
              <a:t>Grade: 4 </a:t>
            </a:r>
          </a:p>
          <a:p>
            <a:pPr lvl="1"/>
            <a:r>
              <a:rPr lang="en-US" dirty="0"/>
              <a:t>Texting: 4</a:t>
            </a:r>
          </a:p>
          <a:p>
            <a:pPr lvl="1"/>
            <a:r>
              <a:rPr lang="en-US" dirty="0"/>
              <a:t>Asking: 3</a:t>
            </a:r>
          </a:p>
          <a:p>
            <a:pPr lvl="1"/>
            <a:r>
              <a:rPr lang="en-US" dirty="0"/>
              <a:t>Dozing: 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00DFF7-715F-E7B8-F21D-FB3750C7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341" y="2603500"/>
            <a:ext cx="4492700" cy="358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6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EE6E-EB23-4C85-B79D-5E032C82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727D-94D8-9904-34E4-C0EB1266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867155" cy="3416300"/>
          </a:xfrm>
        </p:spPr>
        <p:txBody>
          <a:bodyPr/>
          <a:lstStyle/>
          <a:p>
            <a:r>
              <a:rPr lang="en-US" dirty="0"/>
              <a:t>Bar plot graph of the 2000 students and the frequency of letter grades</a:t>
            </a:r>
          </a:p>
          <a:p>
            <a:r>
              <a:rPr lang="en-US" dirty="0"/>
              <a:t>There is a high distribution of F letter grades, while the others are uniform</a:t>
            </a:r>
          </a:p>
          <a:p>
            <a:r>
              <a:rPr lang="en-US" dirty="0"/>
              <a:t>Let’s see if we can look further to see why this is the case through attributes</a:t>
            </a:r>
          </a:p>
          <a:p>
            <a:r>
              <a:rPr lang="en-US" dirty="0"/>
              <a:t>This really does not tell us much other than that Professor Moody is assigning a large amount of F letter grades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316DA5E-1779-56CD-BCBE-8684456C4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0071" y="1951181"/>
            <a:ext cx="1935019" cy="19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CE8AF-1E4C-FA11-23B7-352DAC12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11" y="2374467"/>
            <a:ext cx="5339761" cy="3874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45C8E-4A29-305C-3A8B-7A07E8E9864F}"/>
              </a:ext>
            </a:extLst>
          </p:cNvPr>
          <p:cNvSpPr txBox="1"/>
          <p:nvPr/>
        </p:nvSpPr>
        <p:spPr>
          <a:xfrm>
            <a:off x="6927273" y="6119336"/>
            <a:ext cx="4442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barplot</a:t>
            </a:r>
            <a:r>
              <a:rPr lang="en-US" sz="1400" dirty="0"/>
              <a:t>(table(</a:t>
            </a:r>
            <a:r>
              <a:rPr lang="en-US" sz="1400" dirty="0" err="1"/>
              <a:t>moody$Grade</a:t>
            </a:r>
            <a:r>
              <a:rPr lang="en-US" sz="1400" dirty="0"/>
              <a:t>), main = 'Frequency of Grades', </a:t>
            </a:r>
            <a:r>
              <a:rPr lang="en-US" sz="1400" dirty="0" err="1"/>
              <a:t>xlab</a:t>
            </a:r>
            <a:r>
              <a:rPr lang="en-US" sz="1400" dirty="0"/>
              <a:t>='Grade', </a:t>
            </a:r>
            <a:r>
              <a:rPr lang="en-US" sz="1400" dirty="0" err="1"/>
              <a:t>ylab</a:t>
            </a:r>
            <a:r>
              <a:rPr lang="en-US" sz="1400" dirty="0"/>
              <a:t>='Score', col=colors)</a:t>
            </a:r>
          </a:p>
        </p:txBody>
      </p:sp>
    </p:spTree>
    <p:extLst>
      <p:ext uri="{BB962C8B-B14F-4D97-AF65-F5344CB8AC3E}">
        <p14:creationId xmlns:p14="http://schemas.microsoft.com/office/powerpoint/2010/main" val="17774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2E9E-DBC8-4B1F-7345-98DFB8AD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Scores by Grade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A27B-024E-7B15-95FB-560114A1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667876" cy="3416300"/>
          </a:xfrm>
        </p:spPr>
        <p:txBody>
          <a:bodyPr/>
          <a:lstStyle/>
          <a:p>
            <a:r>
              <a:rPr lang="en-US" dirty="0"/>
              <a:t>These are the scores distributed by each letter grade</a:t>
            </a:r>
          </a:p>
          <a:p>
            <a:r>
              <a:rPr lang="en-US" dirty="0"/>
              <a:t>There’s a fair amount of overlap where we see scores of around a 60 getting an A, while scores reaching to a high at about 75 receiving an F letter grade</a:t>
            </a:r>
          </a:p>
          <a:p>
            <a:r>
              <a:rPr lang="en-US" dirty="0"/>
              <a:t>This could be one sign of Professor Moody no assigning fair letter grades based on number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F3247-777C-6552-449F-D12BECBB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33" y="2534489"/>
            <a:ext cx="5642414" cy="3605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CE846-86AB-5E2A-2E5D-2EA14649F2AE}"/>
              </a:ext>
            </a:extLst>
          </p:cNvPr>
          <p:cNvSpPr txBox="1"/>
          <p:nvPr/>
        </p:nvSpPr>
        <p:spPr>
          <a:xfrm>
            <a:off x="6585527" y="6018362"/>
            <a:ext cx="5252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boxplot(</a:t>
            </a:r>
            <a:r>
              <a:rPr lang="en-US" sz="1400" dirty="0" err="1"/>
              <a:t>moody$Score~moody$Grade</a:t>
            </a:r>
            <a:r>
              <a:rPr lang="en-US" sz="1400" dirty="0"/>
              <a:t>, main = 'Distribution of Scores by Grade', </a:t>
            </a:r>
            <a:r>
              <a:rPr lang="en-US" sz="1400" dirty="0" err="1"/>
              <a:t>xlab</a:t>
            </a:r>
            <a:r>
              <a:rPr lang="en-US" sz="1400" dirty="0"/>
              <a:t> = 'Grade', </a:t>
            </a:r>
            <a:r>
              <a:rPr lang="en-US" sz="1400" dirty="0" err="1"/>
              <a:t>ylab</a:t>
            </a:r>
            <a:r>
              <a:rPr lang="en-US" sz="1400" dirty="0"/>
              <a:t> = 'Score', col=colors)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96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3258-EE6E-2439-37B2-BD07431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Asking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9B51-EED9-5142-C173-074A2BC6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29854" cy="3416300"/>
          </a:xfrm>
        </p:spPr>
        <p:txBody>
          <a:bodyPr/>
          <a:lstStyle/>
          <a:p>
            <a:r>
              <a:rPr lang="en-US" dirty="0"/>
              <a:t>We can try to find patterns by splitting the data up around the attribute of asking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88DF5-F79D-56FD-617E-DDCFC9AF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94" y="2603499"/>
            <a:ext cx="5346966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1BD9-6BC3-82D0-A82D-7C7C36D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Asking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E0F4-E112-2EB0-8B06-DFF5B385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33791"/>
            <a:ext cx="3934281" cy="3993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split up the asking attribute by the 3 values within the variable (often, sometimes, never) ask questions</a:t>
            </a:r>
          </a:p>
          <a:p>
            <a:r>
              <a:rPr lang="en-US" dirty="0"/>
              <a:t>Students who often ask questions have more F’s </a:t>
            </a:r>
          </a:p>
          <a:p>
            <a:r>
              <a:rPr lang="en-US" dirty="0"/>
              <a:t>Students who sometimes ask questions have more F’s</a:t>
            </a:r>
          </a:p>
          <a:p>
            <a:r>
              <a:rPr lang="en-US" dirty="0"/>
              <a:t>Students who never ask questions have more F’s</a:t>
            </a:r>
          </a:p>
          <a:p>
            <a:r>
              <a:rPr lang="en-US" dirty="0"/>
              <a:t>Considering there is more F’s in the overall dataset, this is to be expected and must look into it further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51001-9726-694C-EA86-82E5CB7C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23" y="2333792"/>
            <a:ext cx="3428286" cy="2190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69703-FEAD-AC6F-B8F8-F7ABA4A4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339" y="2333793"/>
            <a:ext cx="3281713" cy="2096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B0D23-7B39-8B7A-ABC9-AB440240F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66" y="4456649"/>
            <a:ext cx="3428287" cy="21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E080-83B7-B1B8-54F1-6885DD7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Asking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0BB3-BB4C-2846-4CD1-7A6BD33F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693755" cy="3416300"/>
          </a:xfrm>
        </p:spPr>
        <p:txBody>
          <a:bodyPr/>
          <a:lstStyle/>
          <a:p>
            <a:r>
              <a:rPr lang="en-US" dirty="0"/>
              <a:t>This bar plot shows the median score for asking questions</a:t>
            </a:r>
          </a:p>
          <a:p>
            <a:r>
              <a:rPr lang="en-US" dirty="0"/>
              <a:t>Students who never ask questions have a higher median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14A72-1722-FB48-BBDC-5C8BF49F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34696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AE83-531B-A150-4034-65E98CDB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132E-BB24-E545-CB43-9E509931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691664" cy="3416300"/>
          </a:xfrm>
        </p:spPr>
        <p:txBody>
          <a:bodyPr/>
          <a:lstStyle/>
          <a:p>
            <a:r>
              <a:rPr lang="en-US" dirty="0"/>
              <a:t>This is the frequency of texting levels</a:t>
            </a:r>
          </a:p>
          <a:p>
            <a:r>
              <a:rPr lang="en-US" dirty="0"/>
              <a:t>Through all 4 values, it is approximately all equal at around 500 students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08814-7DD8-1785-180D-20A16E97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3" y="2527311"/>
            <a:ext cx="5585459" cy="35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5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541</TotalTime>
  <Words>756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How to get a good grade in Professor Moody’s class?</vt:lpstr>
      <vt:lpstr>Introduction</vt:lpstr>
      <vt:lpstr>Overview of the Data</vt:lpstr>
      <vt:lpstr>Distribution of Grades</vt:lpstr>
      <vt:lpstr>Distribution of Scores by Grade </vt:lpstr>
      <vt:lpstr>Frequency of Asking Attribute</vt:lpstr>
      <vt:lpstr>Splitting Up by Asking Attribute</vt:lpstr>
      <vt:lpstr>Splitting Up by Asking Attribute</vt:lpstr>
      <vt:lpstr>Splitting up by Texting Attribute</vt:lpstr>
      <vt:lpstr>Splitting Up by Texting Attribute</vt:lpstr>
      <vt:lpstr>Splitting up by Texting Attribute</vt:lpstr>
      <vt:lpstr>Splitting Up by Dozing Attribute</vt:lpstr>
      <vt:lpstr>Splitting Up by Dozing Attribute</vt:lpstr>
      <vt:lpstr>Splitting up by Dozing Attribute</vt:lpstr>
      <vt:lpstr>Scores vs GPA</vt:lpstr>
      <vt:lpstr>Distribution of GPA by Grade</vt:lpstr>
      <vt:lpstr>Distribution of Scores by Grade with Asking</vt:lpstr>
      <vt:lpstr>Distribution of Score by Grade with Texting</vt:lpstr>
      <vt:lpstr>Distribution of Scores by Grade with Dozing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 good grade in Professor Moody’s class?</dc:title>
  <dc:creator>Jason Woo</dc:creator>
  <cp:lastModifiedBy>Jason Woo</cp:lastModifiedBy>
  <cp:revision>14</cp:revision>
  <dcterms:created xsi:type="dcterms:W3CDTF">2023-02-05T18:33:32Z</dcterms:created>
  <dcterms:modified xsi:type="dcterms:W3CDTF">2023-02-06T03:35:12Z</dcterms:modified>
</cp:coreProperties>
</file>