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21" d="100"/>
          <a:sy n="121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653631" y="1293153"/>
            <a:ext cx="6981586" cy="1204306"/>
          </a:xfrm>
        </p:spPr>
        <p:txBody>
          <a:bodyPr/>
          <a:lstStyle/>
          <a:p>
            <a:r>
              <a:rPr lang="ko-KR" altLang="en-US" b="1" dirty="0" smtClean="0"/>
              <a:t>데이터베이스 이해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8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9953" y="1236293"/>
            <a:ext cx="4824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여러 사람</a:t>
            </a:r>
            <a:r>
              <a:rPr lang="en-US" altLang="ko-KR" smtClean="0"/>
              <a:t>(</a:t>
            </a:r>
            <a:r>
              <a:rPr lang="ko-KR" altLang="en-US" smtClean="0"/>
              <a:t>응용프로그램</a:t>
            </a:r>
            <a:r>
              <a:rPr lang="en-US" altLang="ko-KR" smtClean="0"/>
              <a:t>)</a:t>
            </a:r>
            <a:r>
              <a:rPr lang="ko-KR" altLang="en-US" smtClean="0"/>
              <a:t>에 의해 </a:t>
            </a:r>
            <a:r>
              <a:rPr lang="ko-KR" altLang="en-US" b="1" smtClean="0">
                <a:solidFill>
                  <a:srgbClr val="FF0000"/>
                </a:solidFill>
              </a:rPr>
              <a:t>공유</a:t>
            </a:r>
            <a:r>
              <a:rPr lang="ko-KR" altLang="en-US" smtClean="0"/>
              <a:t>되어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사용될 목적으로 </a:t>
            </a:r>
            <a:r>
              <a:rPr lang="ko-KR" altLang="en-US" b="1" smtClean="0">
                <a:solidFill>
                  <a:srgbClr val="FF0000"/>
                </a:solidFill>
              </a:rPr>
              <a:t>통합</a:t>
            </a:r>
            <a:r>
              <a:rPr lang="en-US" altLang="ko-KR" smtClean="0"/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구조</a:t>
            </a:r>
            <a:r>
              <a:rPr lang="ko-KR" altLang="en-US" smtClean="0"/>
              <a:t>화 되어</a:t>
            </a:r>
            <a:r>
              <a:rPr lang="en-US" altLang="ko-KR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0000"/>
                </a:solidFill>
              </a:rPr>
              <a:t>저장</a:t>
            </a:r>
            <a:r>
              <a:rPr lang="en-US" altLang="ko-KR" smtClean="0"/>
              <a:t>, </a:t>
            </a:r>
            <a:r>
              <a:rPr lang="ko-KR" altLang="en-US" b="1" smtClean="0">
                <a:solidFill>
                  <a:srgbClr val="FF0000"/>
                </a:solidFill>
              </a:rPr>
              <a:t>관리</a:t>
            </a:r>
            <a:r>
              <a:rPr lang="ko-KR" altLang="en-US" smtClean="0"/>
              <a:t>되는 데이터들의 집합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1526" y="3930788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데이터베이스가 나오기 전에는</a:t>
            </a:r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4364" y="589512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데이터파일 </a:t>
            </a:r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6732240" y="49005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응용프로그램</a:t>
            </a:r>
            <a:endParaRPr lang="ko-KR" altLang="en-US" dirty="0"/>
          </a:p>
        </p:txBody>
      </p:sp>
      <p:sp>
        <p:nvSpPr>
          <p:cNvPr id="22" name="왼쪽/오른쪽 화살표 21"/>
          <p:cNvSpPr/>
          <p:nvPr/>
        </p:nvSpPr>
        <p:spPr>
          <a:xfrm>
            <a:off x="5433648" y="4941168"/>
            <a:ext cx="1154576" cy="288032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8" y="4443327"/>
            <a:ext cx="5876925" cy="1390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8" name="그룹 7"/>
          <p:cNvGrpSpPr/>
          <p:nvPr/>
        </p:nvGrpSpPr>
        <p:grpSpPr>
          <a:xfrm>
            <a:off x="417390" y="1181974"/>
            <a:ext cx="3396405" cy="2413445"/>
            <a:chOff x="417390" y="1181974"/>
            <a:chExt cx="3396405" cy="2413445"/>
          </a:xfrm>
        </p:grpSpPr>
        <p:sp>
          <p:nvSpPr>
            <p:cNvPr id="12" name="아래쪽 화살표 11"/>
            <p:cNvSpPr/>
            <p:nvPr/>
          </p:nvSpPr>
          <p:spPr>
            <a:xfrm rot="18390572">
              <a:off x="1129620" y="1514991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90" y="1197548"/>
              <a:ext cx="623207" cy="575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71061" y="1181974"/>
              <a:ext cx="640079" cy="590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73716" y="2994198"/>
              <a:ext cx="640079" cy="590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 descr="Image vectorielle gratuite: Ordinateur, Bureau, L'Homme - Image gratuite sur Pixabay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26" y="3020151"/>
              <a:ext cx="623207" cy="575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원통 6"/>
            <p:cNvSpPr/>
            <p:nvPr/>
          </p:nvSpPr>
          <p:spPr>
            <a:xfrm>
              <a:off x="1659244" y="1988840"/>
              <a:ext cx="877482" cy="708911"/>
            </a:xfrm>
            <a:prstGeom prst="can">
              <a:avLst>
                <a:gd name="adj" fmla="val 19626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데이터</a:t>
              </a:r>
              <a:endParaRPr lang="en-US" altLang="ko-KR" sz="1200" smtClean="0"/>
            </a:p>
            <a:p>
              <a:pPr algn="ctr"/>
              <a:r>
                <a:rPr lang="ko-KR" altLang="en-US" sz="1200" smtClean="0"/>
                <a:t>베이스</a:t>
              </a:r>
              <a:endParaRPr lang="ko-KR" altLang="en-US" sz="1200"/>
            </a:p>
          </p:txBody>
        </p:sp>
        <p:sp>
          <p:nvSpPr>
            <p:cNvPr id="24" name="아래쪽 화살표 23"/>
            <p:cNvSpPr/>
            <p:nvPr/>
          </p:nvSpPr>
          <p:spPr>
            <a:xfrm rot="3209428" flipH="1">
              <a:off x="2586281" y="1514991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24"/>
            <p:cNvSpPr/>
            <p:nvPr/>
          </p:nvSpPr>
          <p:spPr>
            <a:xfrm rot="3209428" flipV="1">
              <a:off x="1129620" y="2594415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25"/>
            <p:cNvSpPr/>
            <p:nvPr/>
          </p:nvSpPr>
          <p:spPr>
            <a:xfrm rot="18390572" flipH="1" flipV="1">
              <a:off x="2586281" y="2594415"/>
              <a:ext cx="463426" cy="54210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데이터베이스란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5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데이터베이스가 왜 필요했을까</a:t>
            </a:r>
            <a:r>
              <a:rPr lang="en-US" altLang="ko-KR" b="1" smtClean="0"/>
              <a:t>?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226920"/>
            <a:ext cx="2524904" cy="354587"/>
          </a:xfrm>
        </p:spPr>
        <p:txBody>
          <a:bodyPr/>
          <a:lstStyle/>
          <a:p>
            <a:r>
              <a:rPr lang="ko-KR" altLang="en-US" smtClean="0"/>
              <a:t>학생 데이터 파일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6496" y="1198723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응용프로그램</a:t>
            </a:r>
            <a:r>
              <a:rPr lang="en-US" altLang="ko-KR" smtClean="0"/>
              <a:t>(</a:t>
            </a:r>
            <a:r>
              <a:rPr lang="ko-KR" altLang="en-US" smtClean="0"/>
              <a:t>동아리</a:t>
            </a:r>
            <a:r>
              <a:rPr lang="en-US" altLang="ko-KR" smtClean="0"/>
              <a:t> </a:t>
            </a:r>
            <a:r>
              <a:rPr lang="ko-KR" altLang="en-US" smtClean="0"/>
              <a:t>부서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왼쪽/오른쪽 화살표 6"/>
          <p:cNvSpPr/>
          <p:nvPr/>
        </p:nvSpPr>
        <p:spPr>
          <a:xfrm>
            <a:off x="3491880" y="1260197"/>
            <a:ext cx="115457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187624" y="1706261"/>
            <a:ext cx="2524904" cy="354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학생 데이터 파일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6496" y="167806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응용프로그램</a:t>
            </a:r>
            <a:r>
              <a:rPr lang="en-US" altLang="ko-KR" smtClean="0"/>
              <a:t>(</a:t>
            </a:r>
            <a:r>
              <a:rPr lang="ko-KR" altLang="en-US" smtClean="0"/>
              <a:t>담임 선생님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>
            <a:off x="3491880" y="1739538"/>
            <a:ext cx="115457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1520" y="2624788"/>
            <a:ext cx="834715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학생의 집주소가 변경되어 담임선생님이 자신의 데이터 파일을 수정하였다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학생의 집주소가 포함된 다른 데이터 파일도 모두 변경해야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-&gt; </a:t>
            </a: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어쩌다 하나라도 놓치면 데이터 불일치 현상이 발생된다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그 밖에 파일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파일시스템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사용 시 단점</a:t>
            </a:r>
            <a:endParaRPr lang="en-US" altLang="ko-KR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-  </a:t>
            </a:r>
            <a:r>
              <a:rPr lang="ko-KR" altLang="en-US" sz="1600" dirty="0" smtClean="0"/>
              <a:t>데이터를 중복해서 저장하므로 기억 장소가 낭비된다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공유해서 사용할 수 없다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보안조치가 미흡하다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원하는 데이터 작업을 쉽게 할 수 있는 명령어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질의어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데이터베이스개요</a:t>
            </a:r>
          </a:p>
        </p:txBody>
      </p:sp>
    </p:spTree>
    <p:extLst>
      <p:ext uri="{BB962C8B-B14F-4D97-AF65-F5344CB8AC3E}">
        <p14:creationId xmlns:p14="http://schemas.microsoft.com/office/powerpoint/2010/main" val="12607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 2"/>
          <p:cNvSpPr/>
          <p:nvPr/>
        </p:nvSpPr>
        <p:spPr>
          <a:xfrm>
            <a:off x="899592" y="980728"/>
            <a:ext cx="7344816" cy="3312368"/>
          </a:xfrm>
          <a:prstGeom prst="can">
            <a:avLst>
              <a:gd name="adj" fmla="val 37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우리 주변에서 찾을 수 있는 데이터베이스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52366"/>
              </p:ext>
            </p:extLst>
          </p:nvPr>
        </p:nvGraphicFramePr>
        <p:xfrm>
          <a:off x="1115616" y="2636912"/>
          <a:ext cx="69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xmlns="" val="40528517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xmlns="" val="332332351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xmlns="" val="396587240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xmlns="" val="30389186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xmlns="" val="97858289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xmlns="" val="141592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이메일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핸드폰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504822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93084"/>
              </p:ext>
            </p:extLst>
          </p:nvPr>
        </p:nvGraphicFramePr>
        <p:xfrm>
          <a:off x="1115616" y="3212976"/>
          <a:ext cx="6912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xmlns="" val="4052851701"/>
                    </a:ext>
                  </a:extLst>
                </a:gridCol>
                <a:gridCol w="1152000"/>
                <a:gridCol w="1152000">
                  <a:extLst>
                    <a:ext uri="{9D8B030D-6E8A-4147-A177-3AD203B41FA5}">
                      <a16:colId xmlns:a16="http://schemas.microsoft.com/office/drawing/2014/main" xmlns="" val="332332351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xmlns="" val="3965872406"/>
                    </a:ext>
                  </a:extLst>
                </a:gridCol>
                <a:gridCol w="1152000"/>
                <a:gridCol w="1152000"/>
              </a:tblGrid>
              <a:tr h="250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판매가격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유통기한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504822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67544" y="443711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은행 데이터베이스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, </a:t>
            </a:r>
            <a:r>
              <a:rPr lang="ko-KR" altLang="en-US" sz="1600" dirty="0"/>
              <a:t>예금주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잔고</a:t>
            </a:r>
            <a:r>
              <a:rPr lang="en-US" altLang="ko-KR" sz="1600" dirty="0"/>
              <a:t>, </a:t>
            </a:r>
            <a:r>
              <a:rPr lang="ko-KR" altLang="en-US" sz="1600" dirty="0"/>
              <a:t>자주 쓰는 </a:t>
            </a:r>
            <a:r>
              <a:rPr lang="ko-KR" altLang="en-US" sz="1600" dirty="0" smtClean="0"/>
              <a:t>계좌번호 등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회사 데이터베이스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직</a:t>
            </a:r>
            <a:r>
              <a:rPr lang="ko-KR" altLang="en-US" sz="1600" dirty="0" smtClean="0"/>
              <a:t>원 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소속부서</a:t>
            </a:r>
            <a:r>
              <a:rPr lang="en-US" altLang="ko-KR" sz="1600" dirty="0"/>
              <a:t>, </a:t>
            </a:r>
            <a:r>
              <a:rPr lang="ko-KR" altLang="en-US" sz="1600" dirty="0"/>
              <a:t>연봉</a:t>
            </a:r>
            <a:r>
              <a:rPr lang="en-US" altLang="ko-KR" sz="1600" dirty="0"/>
              <a:t>, </a:t>
            </a:r>
            <a:r>
              <a:rPr lang="ko-KR" altLang="en-US" sz="1600" dirty="0"/>
              <a:t>주요업무 등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사이트 데이터베이스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회원 아이디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레벨</a:t>
            </a:r>
            <a:r>
              <a:rPr lang="en-US" altLang="ko-KR" sz="1600" dirty="0"/>
              <a:t>, </a:t>
            </a:r>
            <a:r>
              <a:rPr lang="ko-KR" altLang="en-US" sz="1600" dirty="0"/>
              <a:t>랭킹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아이템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최근 접속일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쇼핑몰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8197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데이터베이스관리시스템</a:t>
            </a:r>
            <a:r>
              <a:rPr lang="en-US" altLang="ko-KR" b="1" dirty="0" smtClean="0"/>
              <a:t>(DBMS)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456164"/>
          </a:xfrm>
        </p:spPr>
        <p:txBody>
          <a:bodyPr/>
          <a:lstStyle/>
          <a:p>
            <a:r>
              <a:rPr lang="ko-KR" altLang="en-US" dirty="0" smtClean="0"/>
              <a:t>데이터베이스를 저장하고 관리하는 역할을 하는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18818" y="1916832"/>
            <a:ext cx="3290594" cy="3217018"/>
            <a:chOff x="618818" y="2601941"/>
            <a:chExt cx="3290594" cy="3217018"/>
          </a:xfrm>
        </p:grpSpPr>
        <p:sp>
          <p:nvSpPr>
            <p:cNvPr id="8" name="원통 7"/>
            <p:cNvSpPr/>
            <p:nvPr/>
          </p:nvSpPr>
          <p:spPr>
            <a:xfrm>
              <a:off x="1748777" y="4606360"/>
              <a:ext cx="978462" cy="1212599"/>
            </a:xfrm>
            <a:prstGeom prst="can">
              <a:avLst>
                <a:gd name="adj" fmla="val 30192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데이터베이스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43608" y="3429000"/>
              <a:ext cx="2362200" cy="7498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데이터베이스</a:t>
              </a:r>
              <a:endParaRPr lang="en-US" altLang="ko-KR" smtClean="0"/>
            </a:p>
            <a:p>
              <a:pPr algn="ctr"/>
              <a:r>
                <a:rPr lang="ko-KR" altLang="en-US" smtClean="0"/>
                <a:t>관리시스템</a:t>
              </a:r>
              <a:r>
                <a:rPr lang="en-US" altLang="ko-KR" smtClean="0"/>
                <a:t>(DBMS)</a:t>
              </a: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8818" y="260914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응용프로그램</a:t>
              </a: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9752" y="260194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응용프로그램</a:t>
              </a:r>
              <a:endParaRPr lang="ko-KR" altLang="en-US"/>
            </a:p>
          </p:txBody>
        </p:sp>
        <p:sp>
          <p:nvSpPr>
            <p:cNvPr id="16" name="위쪽/아래쪽 화살표 15"/>
            <p:cNvSpPr/>
            <p:nvPr/>
          </p:nvSpPr>
          <p:spPr>
            <a:xfrm>
              <a:off x="1403648" y="3013554"/>
              <a:ext cx="216024" cy="415446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위쪽/아래쪽 화살표 16"/>
            <p:cNvSpPr/>
            <p:nvPr/>
          </p:nvSpPr>
          <p:spPr>
            <a:xfrm>
              <a:off x="2906505" y="3013554"/>
              <a:ext cx="216024" cy="415446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위쪽/아래쪽 화살표 17"/>
            <p:cNvSpPr/>
            <p:nvPr/>
          </p:nvSpPr>
          <p:spPr>
            <a:xfrm>
              <a:off x="2116696" y="4190914"/>
              <a:ext cx="216024" cy="415446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86431" y="4773900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가장 많이 사용하는 데이터베이스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https://db-engines.com/en/ranking</a:t>
            </a:r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09362" y="1859617"/>
            <a:ext cx="390705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다양한 데이터베이스관리시스템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6416" y="2345382"/>
            <a:ext cx="3372946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오라클사의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Oracle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마이크로소프트사의 </a:t>
            </a:r>
            <a:r>
              <a:rPr lang="en-US" altLang="ko-KR" b="1" dirty="0">
                <a:solidFill>
                  <a:srgbClr val="FF0000"/>
                </a:solidFill>
              </a:rPr>
              <a:t>MSSQL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오라클사의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MySQL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6732240" y="3497510"/>
            <a:ext cx="288032" cy="79558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4344766"/>
            <a:ext cx="2448272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관계형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데이터베이스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700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56532</TotalTime>
  <Words>259</Words>
  <Application>Microsoft Office PowerPoint</Application>
  <PresentationFormat>화면 슬라이드 쇼(4:3)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데이터베이스 이해</vt:lpstr>
      <vt:lpstr>데이터베이스란?</vt:lpstr>
      <vt:lpstr>데이터베이스가 왜 필요했을까?</vt:lpstr>
      <vt:lpstr>우리 주변에서 찾을 수 있는 데이터베이스</vt:lpstr>
      <vt:lpstr>데이터베이스관리시스템(DBMS)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316</cp:revision>
  <dcterms:created xsi:type="dcterms:W3CDTF">2018-05-10T00:35:19Z</dcterms:created>
  <dcterms:modified xsi:type="dcterms:W3CDTF">2020-04-20T04:29:15Z</dcterms:modified>
</cp:coreProperties>
</file>