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5" r:id="rId2"/>
    <p:sldId id="287" r:id="rId3"/>
    <p:sldId id="303" r:id="rId4"/>
    <p:sldId id="304" r:id="rId5"/>
    <p:sldId id="306" r:id="rId6"/>
    <p:sldId id="307" r:id="rId7"/>
    <p:sldId id="308" r:id="rId8"/>
    <p:sldId id="309" r:id="rId9"/>
    <p:sldId id="315" r:id="rId10"/>
    <p:sldId id="316" r:id="rId11"/>
    <p:sldId id="310" r:id="rId12"/>
    <p:sldId id="311" r:id="rId13"/>
    <p:sldId id="312" r:id="rId14"/>
    <p:sldId id="314" r:id="rId15"/>
    <p:sldId id="319" r:id="rId16"/>
    <p:sldId id="317" r:id="rId17"/>
    <p:sldId id="320" r:id="rId18"/>
    <p:sldId id="318" r:id="rId19"/>
    <p:sldId id="32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9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정규화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normalization)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 정규형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51644"/>
              </p:ext>
            </p:extLst>
          </p:nvPr>
        </p:nvGraphicFramePr>
        <p:xfrm>
          <a:off x="971600" y="4311104"/>
          <a:ext cx="324036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0120"/>
                <a:gridCol w="1080120"/>
                <a:gridCol w="108012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35021"/>
              </p:ext>
            </p:extLst>
          </p:nvPr>
        </p:nvGraphicFramePr>
        <p:xfrm>
          <a:off x="971600" y="1808832"/>
          <a:ext cx="5818248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/>
                <a:gridCol w="1454562"/>
                <a:gridCol w="1454562"/>
                <a:gridCol w="145456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7552"/>
              </p:ext>
            </p:extLst>
          </p:nvPr>
        </p:nvGraphicFramePr>
        <p:xfrm>
          <a:off x="4572000" y="4311104"/>
          <a:ext cx="3240360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0120"/>
                <a:gridCol w="1080120"/>
                <a:gridCol w="108012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822960" y="1268760"/>
            <a:ext cx="7520940" cy="456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/>
              <a:t>테이블은 레코드를 유일하게 식별할 </a:t>
            </a:r>
            <a:r>
              <a:rPr lang="ko-KR" altLang="en-US" dirty="0" err="1"/>
              <a:t>기본키를</a:t>
            </a:r>
            <a:r>
              <a:rPr lang="ko-KR" altLang="en-US" dirty="0"/>
              <a:t> 가져야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3923928" y="3717032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 smtClean="0"/>
              <a:t>차 정규형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 smtClean="0"/>
              <a:t>2</a:t>
            </a:r>
            <a:r>
              <a:rPr lang="ko-KR" altLang="en-US" dirty="0" smtClean="0"/>
              <a:t>개 이상의 칼럼으로 만든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사용할 때만 발생한다</a:t>
            </a:r>
            <a:r>
              <a:rPr lang="en-US" altLang="ko-KR" dirty="0" smtClean="0"/>
              <a:t>.</a:t>
            </a:r>
          </a:p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 smtClean="0"/>
              <a:t>1</a:t>
            </a:r>
            <a:r>
              <a:rPr lang="ko-KR" altLang="en-US" dirty="0" smtClean="0"/>
              <a:t>개 칼럼으로 만든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사용하면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정규형을 만족한다</a:t>
            </a:r>
            <a:r>
              <a:rPr lang="en-US" altLang="ko-KR" dirty="0" smtClean="0"/>
              <a:t>.</a:t>
            </a:r>
          </a:p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 smtClean="0"/>
              <a:t>2</a:t>
            </a:r>
            <a:r>
              <a:rPr lang="ko-KR" altLang="en-US" dirty="0" smtClean="0"/>
              <a:t>개 칼럼에서 특정 칼럼에만 종속된 칼럼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부분적 종속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없어야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1600"/>
              </a:lnSpc>
              <a:buFont typeface="Wingdings" pitchFamily="2" charset="2"/>
              <a:buChar char="ü"/>
            </a:pPr>
            <a:r>
              <a:rPr lang="ko-KR" altLang="en-US" dirty="0" smtClean="0"/>
              <a:t>나이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종속자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학과의 영향은 없지만 성명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결정자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영향을 받기 때문에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성명과 나이를 따로 분리해야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3995936" y="4275088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08445"/>
              </p:ext>
            </p:extLst>
          </p:nvPr>
        </p:nvGraphicFramePr>
        <p:xfrm>
          <a:off x="971601" y="2544688"/>
          <a:ext cx="7272807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/>
                <a:gridCol w="1480038"/>
                <a:gridCol w="1480038"/>
                <a:gridCol w="2832693"/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성명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학과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Reading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Grammar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국문학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고전문학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체육학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4716"/>
              </p:ext>
            </p:extLst>
          </p:nvPr>
        </p:nvGraphicFramePr>
        <p:xfrm>
          <a:off x="971600" y="4536152"/>
          <a:ext cx="2960076" cy="134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/>
                <a:gridCol w="1480038"/>
              </a:tblGrid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성명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06519"/>
              </p:ext>
            </p:extLst>
          </p:nvPr>
        </p:nvGraphicFramePr>
        <p:xfrm>
          <a:off x="4211961" y="4536152"/>
          <a:ext cx="4032447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77463"/>
                <a:gridCol w="1177463"/>
                <a:gridCol w="1677521"/>
              </a:tblGrid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성명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학과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Reading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Grammar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국문학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고전문학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체육학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 smtClean="0"/>
              <a:t>차 정규형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err="1" smtClean="0"/>
              <a:t>기본키를</a:t>
            </a:r>
            <a:r>
              <a:rPr lang="ko-KR" altLang="en-US" dirty="0" smtClean="0"/>
              <a:t> 제외한 다른 칼럼들 간의 이행적 함수 종속을 없애는 과정이다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학교에 따라 학교연락처가 영향을 받으므로 따로 분리해야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3995936" y="3717032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38231"/>
              </p:ext>
            </p:extLst>
          </p:nvPr>
        </p:nvGraphicFramePr>
        <p:xfrm>
          <a:off x="971601" y="1772816"/>
          <a:ext cx="7272807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/>
                <a:gridCol w="1480038"/>
                <a:gridCol w="1480038"/>
                <a:gridCol w="2832693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학교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학교연락처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02-123-5555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박서준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02-123-5555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308825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02-555-1234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408826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02-555-1234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17701"/>
              </p:ext>
            </p:extLst>
          </p:nvPr>
        </p:nvGraphicFramePr>
        <p:xfrm>
          <a:off x="971599" y="4077074"/>
          <a:ext cx="4080075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60025"/>
                <a:gridCol w="1360025"/>
                <a:gridCol w="1360025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학교</a:t>
                      </a:r>
                      <a:endParaRPr lang="ko-KR" altLang="en-US" sz="1600" b="1" u="none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박서준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308825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308826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2239"/>
              </p:ext>
            </p:extLst>
          </p:nvPr>
        </p:nvGraphicFramePr>
        <p:xfrm>
          <a:off x="5364089" y="4077074"/>
          <a:ext cx="2880320" cy="10369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8743"/>
                <a:gridCol w="1561577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학교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학교연락처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02-123-5555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02-555-1234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3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bcnf</a:t>
            </a:r>
            <a:r>
              <a:rPr lang="en-US" altLang="ko-KR" b="1" dirty="0" smtClean="0"/>
              <a:t> (</a:t>
            </a:r>
            <a:r>
              <a:rPr lang="en-US" altLang="ko-KR" b="1" dirty="0" err="1" smtClean="0"/>
              <a:t>boyce</a:t>
            </a:r>
            <a:r>
              <a:rPr lang="en-US" altLang="ko-KR" b="1" dirty="0" smtClean="0"/>
              <a:t> and </a:t>
            </a:r>
            <a:r>
              <a:rPr lang="en-US" altLang="ko-KR" b="1" dirty="0" err="1" smtClean="0"/>
              <a:t>codd</a:t>
            </a:r>
            <a:r>
              <a:rPr lang="en-US" altLang="ko-KR" b="1" dirty="0" smtClean="0"/>
              <a:t> normal form)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일반 칼럼이 결정자 역할을 하지 못하도록 처리한다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교수에 따라 과목이 결정되기 때문에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결정자이다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교수는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아니므로 일반 칼럼이다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칼럼은 다른 칼럼의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결정자 역할을 수행하면 안 된다</a:t>
            </a:r>
            <a:r>
              <a:rPr lang="en-US" altLang="ko-KR" dirty="0" smtClean="0"/>
              <a:t>. 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4067944" y="4149078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03532"/>
              </p:ext>
            </p:extLst>
          </p:nvPr>
        </p:nvGraphicFramePr>
        <p:xfrm>
          <a:off x="971601" y="2348880"/>
          <a:ext cx="72728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/>
                <a:gridCol w="1818202"/>
                <a:gridCol w="1818202"/>
                <a:gridCol w="1818202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과목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철학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소크라테스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박기정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오바마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철학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소크라테스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트럼프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48947"/>
              </p:ext>
            </p:extLst>
          </p:nvPr>
        </p:nvGraphicFramePr>
        <p:xfrm>
          <a:off x="971599" y="4358080"/>
          <a:ext cx="3384375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8125"/>
                <a:gridCol w="1128125"/>
                <a:gridCol w="1128125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교수코드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박기정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99767"/>
              </p:ext>
            </p:extLst>
          </p:nvPr>
        </p:nvGraphicFramePr>
        <p:xfrm>
          <a:off x="4535996" y="4358080"/>
          <a:ext cx="3708411" cy="13825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6137"/>
                <a:gridCol w="1236137"/>
                <a:gridCol w="1236137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교수코드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교수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소크라테스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철학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오바마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트럼프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2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다음 테이블을 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정규화하시오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원자값을</a:t>
            </a:r>
            <a:r>
              <a:rPr lang="ko-KR" altLang="en-US" dirty="0" smtClean="0"/>
              <a:t> 가져야 한다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칼럼에 반복 그룹</a:t>
            </a:r>
            <a:r>
              <a:rPr lang="en-US" altLang="ko-KR" dirty="0" smtClean="0"/>
              <a:t>(Repeating Group)</a:t>
            </a:r>
            <a:r>
              <a:rPr lang="ko-KR" altLang="en-US" dirty="0" smtClean="0"/>
              <a:t>이 없어야 한다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테이블은 데이터 식별을 위해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사용해야 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44662"/>
              </p:ext>
            </p:extLst>
          </p:nvPr>
        </p:nvGraphicFramePr>
        <p:xfrm>
          <a:off x="971601" y="2636912"/>
          <a:ext cx="7272807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76130"/>
                <a:gridCol w="1176130"/>
                <a:gridCol w="1176130"/>
                <a:gridCol w="3744417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4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고객포인트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고객연락처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555-4444, 010-2222-3333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505-3333, 010-3333-4444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345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2626-3333, 010-9999-2222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456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010-4444-5555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#1 - </a:t>
            </a:r>
            <a:r>
              <a:rPr lang="ko-KR" altLang="en-US" b="1" dirty="0" smtClean="0"/>
              <a:t>풀</a:t>
            </a:r>
            <a:r>
              <a:rPr lang="ko-KR" altLang="en-US" b="1" dirty="0"/>
              <a:t>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72319"/>
              </p:ext>
            </p:extLst>
          </p:nvPr>
        </p:nvGraphicFramePr>
        <p:xfrm>
          <a:off x="1763687" y="1052736"/>
          <a:ext cx="6480721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/>
                <a:gridCol w="1048037"/>
                <a:gridCol w="1048037"/>
                <a:gridCol w="1668305"/>
                <a:gridCol w="1668305"/>
              </a:tblGrid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/>
                        <a:t>고객포인트</a:t>
                      </a:r>
                      <a:endParaRPr lang="ko-KR" altLang="en-US" sz="10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고객연락처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고객연락처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010-2222-3333</a:t>
                      </a:r>
                      <a:endParaRPr lang="ko-KR" altLang="en-US" sz="10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010-3333-4444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010-9999-2222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최다은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05273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원자값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ko-KR" altLang="en-US" dirty="0"/>
              <a:t>거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6029"/>
              </p:ext>
            </p:extLst>
          </p:nvPr>
        </p:nvGraphicFramePr>
        <p:xfrm>
          <a:off x="1763687" y="2420888"/>
          <a:ext cx="4812416" cy="195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/>
                <a:gridCol w="1048037"/>
                <a:gridCol w="1048037"/>
                <a:gridCol w="1668305"/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/>
                        <a:t>고객포인트</a:t>
                      </a:r>
                      <a:endParaRPr lang="ko-KR" altLang="en-US" sz="10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고객연락처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010-2222-3333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010-3333-4444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010-9999-2222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최다은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24928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반복그룹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ko-KR" altLang="en-US" dirty="0"/>
              <a:t>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6371"/>
              </p:ext>
            </p:extLst>
          </p:nvPr>
        </p:nvGraphicFramePr>
        <p:xfrm>
          <a:off x="1763688" y="4509120"/>
          <a:ext cx="3144111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/>
                <a:gridCol w="1048037"/>
                <a:gridCol w="1048037"/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sng" dirty="0" smtClean="0">
                          <a:solidFill>
                            <a:srgbClr val="FF0000"/>
                          </a:solidFill>
                        </a:rPr>
                        <a:t>고객번호</a:t>
                      </a:r>
                      <a:endParaRPr lang="ko-KR" altLang="en-US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/>
                        <a:t>고객포인트</a:t>
                      </a:r>
                      <a:endParaRPr lang="ko-KR" altLang="en-US" sz="1000" b="1" u="none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최다은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72166"/>
              </p:ext>
            </p:extLst>
          </p:nvPr>
        </p:nvGraphicFramePr>
        <p:xfrm>
          <a:off x="5076056" y="4509120"/>
          <a:ext cx="2944581" cy="195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9798"/>
                <a:gridCol w="819798"/>
                <a:gridCol w="1304985"/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sng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endParaRPr lang="ko-KR" altLang="en-US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고객연락처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010-2222-3333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010-3333-4444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010-9999-2222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45091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r>
              <a:rPr lang="ko-KR" altLang="en-US" dirty="0" smtClean="0"/>
              <a:t>설</a:t>
            </a:r>
            <a:r>
              <a:rPr lang="ko-KR" altLang="en-US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25881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다음 테이블을 제 </a:t>
            </a:r>
            <a:r>
              <a:rPr lang="en-US" altLang="ko-KR" dirty="0"/>
              <a:t>2</a:t>
            </a:r>
            <a:r>
              <a:rPr lang="ko-KR" altLang="en-US" dirty="0" smtClean="0"/>
              <a:t>정규화하시오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칼럼이 완전 함수적 종속을 만족해야 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22224"/>
              </p:ext>
            </p:extLst>
          </p:nvPr>
        </p:nvGraphicFramePr>
        <p:xfrm>
          <a:off x="971601" y="2132856"/>
          <a:ext cx="7272808" cy="2419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/>
                <a:gridCol w="1818202"/>
                <a:gridCol w="1818202"/>
                <a:gridCol w="1818202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모델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세부 모델명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제조국가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E-Class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</a:t>
                      </a:r>
                      <a:r>
                        <a:rPr lang="en-US" altLang="ko-KR" sz="1400" baseline="0" smtClean="0"/>
                        <a:t>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320D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520D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#2 - </a:t>
            </a:r>
            <a:r>
              <a:rPr lang="ko-KR" altLang="en-US" b="1" dirty="0" smtClean="0"/>
              <a:t>풀이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92482"/>
              </p:ext>
            </p:extLst>
          </p:nvPr>
        </p:nvGraphicFramePr>
        <p:xfrm>
          <a:off x="4049942" y="3068960"/>
          <a:ext cx="4482498" cy="2419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4166"/>
                <a:gridCol w="1494166"/>
                <a:gridCol w="1494166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모델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세부 모델명</a:t>
                      </a:r>
                      <a:endParaRPr lang="ko-KR" altLang="en-US" sz="1400" b="1" u="none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C200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E-Class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E300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G70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G80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</a:t>
                      </a:r>
                      <a:r>
                        <a:rPr lang="en-US" altLang="ko-KR" sz="1400" baseline="0" smtClean="0"/>
                        <a:t>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320D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520D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2960" y="1124744"/>
            <a:ext cx="7008650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 smtClean="0"/>
              <a:t>기본키</a:t>
            </a:r>
            <a:r>
              <a:rPr lang="ko-KR" altLang="en-US" dirty="0" smtClean="0"/>
              <a:t> 중에서 제조사에만 종속 관계가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부분적 함수 종속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제조사와 제조국가의 부분적 종속 제거</a:t>
            </a:r>
            <a:endParaRPr lang="en-US" altLang="ko-KR" dirty="0" smtClean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Benz -&gt; Germany</a:t>
            </a:r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Hyundai -&gt; Korea</a:t>
            </a:r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BMW -&gt; Germany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54721"/>
              </p:ext>
            </p:extLst>
          </p:nvPr>
        </p:nvGraphicFramePr>
        <p:xfrm>
          <a:off x="901952" y="3068960"/>
          <a:ext cx="2988332" cy="13825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4166"/>
                <a:gridCol w="1494166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제조국가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다음 테이블을 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정규화하시오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칼럼 사이에 함수 종속이 없어야 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06030"/>
              </p:ext>
            </p:extLst>
          </p:nvPr>
        </p:nvGraphicFramePr>
        <p:xfrm>
          <a:off x="971601" y="2132856"/>
          <a:ext cx="72728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/>
                <a:gridCol w="1818202"/>
                <a:gridCol w="1818202"/>
                <a:gridCol w="1818202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대회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년도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우승자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우승자 국가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제이슨</a:t>
                      </a:r>
                      <a:r>
                        <a:rPr lang="ko-KR" altLang="en-US" sz="1400" dirty="0" smtClean="0"/>
                        <a:t> 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프랑스 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웜블덴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셜록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영국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호주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한국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#3 - </a:t>
            </a:r>
            <a:r>
              <a:rPr lang="ko-KR" altLang="en-US" b="1" dirty="0" smtClean="0"/>
              <a:t>풀이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20067"/>
              </p:ext>
            </p:extLst>
          </p:nvPr>
        </p:nvGraphicFramePr>
        <p:xfrm>
          <a:off x="923594" y="3212976"/>
          <a:ext cx="36724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24136"/>
                <a:gridCol w="1224136"/>
                <a:gridCol w="1224136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대회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년도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우승자</a:t>
                      </a:r>
                      <a:endParaRPr lang="ko-KR" altLang="en-US" sz="1400" b="1" u="none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제이슨</a:t>
                      </a:r>
                      <a:r>
                        <a:rPr lang="ko-KR" altLang="en-US" sz="1400" dirty="0" smtClean="0"/>
                        <a:t> 본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프랑스 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윔블던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셜록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호주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13107"/>
              </p:ext>
            </p:extLst>
          </p:nvPr>
        </p:nvGraphicFramePr>
        <p:xfrm>
          <a:off x="5316082" y="3212976"/>
          <a:ext cx="2424270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2135"/>
                <a:gridCol w="1212135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우승자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우승자 국가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제이슨</a:t>
                      </a:r>
                      <a:r>
                        <a:rPr lang="ko-KR" altLang="en-US" sz="1400" dirty="0" smtClean="0"/>
                        <a:t> 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셜록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영국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한국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2960" y="1124744"/>
            <a:ext cx="694933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기본키가</a:t>
            </a:r>
            <a:r>
              <a:rPr lang="ko-KR" altLang="en-US" dirty="0"/>
              <a:t> 아닌 우승자와 우승자 국가 사이에 종속 관계가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우승자와 우승자 국가의 이행적 종속 제거</a:t>
            </a:r>
            <a:endParaRPr lang="en-US" altLang="ko-KR" dirty="0" smtClean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제이슨</a:t>
            </a:r>
            <a:r>
              <a:rPr lang="ko-KR" altLang="en-US" sz="1600" dirty="0" smtClean="0"/>
              <a:t> 본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미국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에단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헌트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미국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셜록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홈즈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영국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최배달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한국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610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이상 현상</a:t>
            </a:r>
            <a:r>
              <a:rPr lang="en-US" altLang="ko-KR" b="1" dirty="0" smtClean="0"/>
              <a:t>(Anomaly)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잘못된 데이터베이스 설계의 결과물이다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불필요한 데이터의 중복으로 인한 공간낭비와 부작용이 초래된다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삽입이상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갱신이상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삭제이상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다음의 테이블을 보자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4149080"/>
            <a:ext cx="6545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학번과 과목을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사용하고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★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잘못된 설계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인해서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학번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에 불필요한 중복이 다수 포함되어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931706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섬유공학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0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삽입 이상</a:t>
            </a:r>
            <a:r>
              <a:rPr lang="en-US" altLang="ko-KR" b="1" dirty="0" smtClean="0"/>
              <a:t>(insertion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299318"/>
              </p:ext>
            </p:extLst>
          </p:nvPr>
        </p:nvGraphicFramePr>
        <p:xfrm>
          <a:off x="822325" y="1100138"/>
          <a:ext cx="601726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섬유공학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호프먼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컴퓨터공학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???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49080"/>
            <a:ext cx="8573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아직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선택하지 않은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호프먼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정보를 입력해 두고자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과목 칼럼은 비워 둬야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학번과 과목 칼럼은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설정해 두었기</a:t>
            </a:r>
            <a:endParaRPr lang="en-US" altLang="ko-KR" dirty="0" smtClean="0"/>
          </a:p>
          <a:p>
            <a:r>
              <a:rPr lang="ko-KR" altLang="en-US" dirty="0" smtClean="0"/>
              <a:t>때문에 비워 둘 수 없다면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   </a:t>
            </a:r>
            <a:r>
              <a:rPr lang="ko-KR" altLang="en-US" u="sng" dirty="0" smtClean="0">
                <a:solidFill>
                  <a:srgbClr val="0000FF"/>
                </a:solidFill>
              </a:rPr>
              <a:t>과목에 뭐든 입력을 해야만 </a:t>
            </a:r>
            <a:r>
              <a:rPr lang="ko-KR" altLang="en-US" u="sng" dirty="0" err="1" smtClean="0">
                <a:solidFill>
                  <a:srgbClr val="0000FF"/>
                </a:solidFill>
              </a:rPr>
              <a:t>호프먼의</a:t>
            </a:r>
            <a:r>
              <a:rPr lang="ko-KR" altLang="en-US" u="sng" dirty="0" smtClean="0">
                <a:solidFill>
                  <a:srgbClr val="0000FF"/>
                </a:solidFill>
              </a:rPr>
              <a:t> 정보를 입력할 수 있다</a:t>
            </a:r>
            <a:r>
              <a:rPr lang="en-US" altLang="ko-KR" u="sng" dirty="0" smtClean="0">
                <a:solidFill>
                  <a:srgbClr val="0000FF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★ </a:t>
            </a:r>
            <a:r>
              <a:rPr lang="ko-KR" altLang="en-US" dirty="0" smtClean="0"/>
              <a:t>데이터의 삽입을 위해 불필요한 데이터를 삽입해야 하는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삽</a:t>
            </a:r>
            <a:r>
              <a:rPr lang="ko-KR" altLang="en-US" b="1" dirty="0">
                <a:solidFill>
                  <a:srgbClr val="FF0000"/>
                </a:solidFill>
              </a:rPr>
              <a:t>입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이상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갱</a:t>
            </a:r>
            <a:r>
              <a:rPr lang="ko-KR" altLang="en-US" b="1" dirty="0"/>
              <a:t>신</a:t>
            </a:r>
            <a:r>
              <a:rPr lang="ko-KR" altLang="en-US" b="1" dirty="0" smtClean="0"/>
              <a:t> 이상</a:t>
            </a:r>
            <a:r>
              <a:rPr lang="en-US" altLang="ko-KR" b="1" dirty="0" smtClean="0"/>
              <a:t>(update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110410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섬유공학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49080"/>
            <a:ext cx="8449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상황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앨리스는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기계공학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 적성에 맞지 않아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영문학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학과를 변경하였다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정보가 수정되지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일부만 수정되었다면</a:t>
            </a:r>
            <a:r>
              <a:rPr lang="en-US" altLang="ko-KR" dirty="0" smtClean="0"/>
              <a:t>?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u="sng" dirty="0" smtClean="0">
                <a:solidFill>
                  <a:srgbClr val="0000FF"/>
                </a:solidFill>
              </a:rPr>
              <a:t>같은 사람이</a:t>
            </a:r>
            <a:r>
              <a:rPr lang="en-US" altLang="ko-KR" u="sng" dirty="0" smtClean="0">
                <a:solidFill>
                  <a:srgbClr val="0000FF"/>
                </a:solidFill>
              </a:rPr>
              <a:t>(</a:t>
            </a:r>
            <a:r>
              <a:rPr lang="ko-KR" altLang="en-US" u="sng" dirty="0" err="1" smtClean="0">
                <a:solidFill>
                  <a:srgbClr val="0000FF"/>
                </a:solidFill>
              </a:rPr>
              <a:t>앨리스</a:t>
            </a:r>
            <a:r>
              <a:rPr lang="en-US" altLang="ko-KR" u="sng" dirty="0" smtClean="0">
                <a:solidFill>
                  <a:srgbClr val="0000FF"/>
                </a:solidFill>
              </a:rPr>
              <a:t>)</a:t>
            </a:r>
            <a:r>
              <a:rPr lang="ko-KR" altLang="en-US" u="sng" dirty="0" smtClean="0">
                <a:solidFill>
                  <a:srgbClr val="0000FF"/>
                </a:solidFill>
              </a:rPr>
              <a:t> 서로 다른 값을 가지게 된다</a:t>
            </a:r>
            <a:r>
              <a:rPr lang="en-US" altLang="ko-KR" u="sng" dirty="0" smtClean="0">
                <a:solidFill>
                  <a:srgbClr val="0000FF"/>
                </a:solidFill>
              </a:rPr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★ 일부만 갱신되어 데이터의 불일치가 나타나는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갱</a:t>
            </a:r>
            <a:r>
              <a:rPr lang="ko-KR" altLang="en-US" b="1" dirty="0">
                <a:solidFill>
                  <a:srgbClr val="FF0000"/>
                </a:solidFill>
              </a:rPr>
              <a:t>신</a:t>
            </a:r>
            <a:r>
              <a:rPr lang="ko-KR" altLang="en-US" b="1" dirty="0" smtClean="0">
                <a:solidFill>
                  <a:srgbClr val="FF0000"/>
                </a:solidFill>
              </a:rPr>
              <a:t> 이상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삭</a:t>
            </a:r>
            <a:r>
              <a:rPr lang="ko-KR" altLang="en-US" b="1" dirty="0"/>
              <a:t>제</a:t>
            </a:r>
            <a:r>
              <a:rPr lang="ko-KR" altLang="en-US" b="1" dirty="0" smtClean="0"/>
              <a:t> 이상</a:t>
            </a:r>
            <a:r>
              <a:rPr lang="en-US" altLang="ko-KR" b="1" dirty="0" smtClean="0"/>
              <a:t>(deletion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422305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아놀드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섬유공학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F1019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22946"/>
            <a:ext cx="7827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상황</a:t>
            </a:r>
            <a:r>
              <a:rPr lang="en-US" altLang="ko-KR" dirty="0" smtClean="0"/>
              <a:t>. “</a:t>
            </a:r>
            <a:r>
              <a:rPr lang="ko-KR" altLang="en-US" dirty="0" err="1" smtClean="0"/>
              <a:t>아놀드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수강신청을 취소하였다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과목을 삭제하려 했지</a:t>
            </a:r>
            <a:r>
              <a:rPr lang="ko-KR" altLang="en-US" dirty="0"/>
              <a:t>만</a:t>
            </a:r>
            <a:endParaRPr lang="en-US" altLang="ko-KR" dirty="0" smtClean="0"/>
          </a:p>
          <a:p>
            <a:r>
              <a:rPr lang="ko-KR" altLang="en-US" dirty="0" smtClean="0"/>
              <a:t>        과목은 빈 칸으로 둘 수 없어 해당 레코드 전체를 삭제하였다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. “</a:t>
            </a:r>
            <a:r>
              <a:rPr lang="ko-KR" altLang="en-US" dirty="0" err="1" smtClean="0"/>
              <a:t>아놀드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수강신청 정보만 없어져야 하는데 실제로는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    </a:t>
            </a:r>
            <a:r>
              <a:rPr lang="ko-KR" altLang="en-US" u="sng" dirty="0" err="1" smtClean="0">
                <a:solidFill>
                  <a:srgbClr val="0000FF"/>
                </a:solidFill>
              </a:rPr>
              <a:t>아놀드의</a:t>
            </a:r>
            <a:r>
              <a:rPr lang="ko-KR" altLang="en-US" u="sng" dirty="0" smtClean="0">
                <a:solidFill>
                  <a:srgbClr val="0000FF"/>
                </a:solidFill>
              </a:rPr>
              <a:t> 전체 데이터가 아예 사라져 버렸다</a:t>
            </a:r>
            <a:r>
              <a:rPr lang="en-US" altLang="ko-KR" u="sng" dirty="0" smtClean="0">
                <a:solidFill>
                  <a:srgbClr val="0000FF"/>
                </a:solidFill>
              </a:rPr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★  삭제로 인해 다른 데이터까지 함께 삭제되는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삭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  <a:r>
              <a:rPr lang="ko-KR" altLang="en-US" b="1" dirty="0" smtClean="0">
                <a:solidFill>
                  <a:srgbClr val="FF0000"/>
                </a:solidFill>
              </a:rPr>
              <a:t> 이상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5606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데이터베이스의 이상 현상을 방지하기 위한 방법이다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데이터베이스의 설계를 재구성한다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불필요한 데이터</a:t>
            </a:r>
            <a:r>
              <a:rPr lang="en-US" altLang="ko-KR" dirty="0" smtClean="0"/>
              <a:t>(redundancy data, </a:t>
            </a:r>
            <a:r>
              <a:rPr lang="ko-KR" altLang="en-US" dirty="0" smtClean="0"/>
              <a:t>중복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제거한다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논리적인 데이터 저장이 가능해진다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법칙</a:t>
            </a:r>
            <a:r>
              <a:rPr lang="en-US" altLang="ko-KR" dirty="0" smtClean="0"/>
              <a:t>(Rule)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정규화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BCNF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실무적으로는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차</a:t>
            </a:r>
            <a:r>
              <a:rPr lang="en-US" altLang="ko-KR" dirty="0" smtClean="0"/>
              <a:t>, 5</a:t>
            </a:r>
            <a:r>
              <a:rPr lang="ko-KR" altLang="en-US" dirty="0" smtClean="0"/>
              <a:t>차 정규화는 거의 사용되지 않기 때문에 본 수업에서도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다루지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65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 정규형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268760"/>
            <a:ext cx="7520940" cy="4561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모든 칼럼은 </a:t>
            </a:r>
            <a:r>
              <a:rPr lang="ko-KR" altLang="en-US" dirty="0" err="1" smtClean="0"/>
              <a:t>원자값</a:t>
            </a:r>
            <a:r>
              <a:rPr lang="en-US" altLang="ko-KR" dirty="0" smtClean="0"/>
              <a:t>(Atomic Value)</a:t>
            </a:r>
            <a:r>
              <a:rPr lang="ko-KR" altLang="en-US" dirty="0" smtClean="0"/>
              <a:t>을 가져야 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15505"/>
              </p:ext>
            </p:extLst>
          </p:nvPr>
        </p:nvGraphicFramePr>
        <p:xfrm>
          <a:off x="971600" y="1825739"/>
          <a:ext cx="7272807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/>
                <a:gridCol w="1480038"/>
                <a:gridCol w="1480038"/>
                <a:gridCol w="2832693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Reading,</a:t>
                      </a:r>
                      <a:r>
                        <a:rPr lang="en-US" altLang="ko-KR" sz="1400" baseline="0" dirty="0" smtClean="0"/>
                        <a:t> 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971600" y="3517847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47296"/>
              </p:ext>
            </p:extLst>
          </p:nvPr>
        </p:nvGraphicFramePr>
        <p:xfrm>
          <a:off x="971600" y="4202003"/>
          <a:ext cx="727281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/>
                <a:gridCol w="1454562"/>
                <a:gridCol w="1454562"/>
                <a:gridCol w="1454562"/>
                <a:gridCol w="145456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 정규형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93479"/>
              </p:ext>
            </p:extLst>
          </p:nvPr>
        </p:nvGraphicFramePr>
        <p:xfrm>
          <a:off x="971600" y="1844824"/>
          <a:ext cx="727281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/>
                <a:gridCol w="1454562"/>
                <a:gridCol w="1454562"/>
                <a:gridCol w="1454562"/>
                <a:gridCol w="145456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21607"/>
              </p:ext>
            </p:extLst>
          </p:nvPr>
        </p:nvGraphicFramePr>
        <p:xfrm>
          <a:off x="971600" y="4149080"/>
          <a:ext cx="5818248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/>
                <a:gridCol w="1454562"/>
                <a:gridCol w="1454562"/>
                <a:gridCol w="145456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822960" y="1268760"/>
            <a:ext cx="7520940" cy="456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모든 </a:t>
            </a:r>
            <a:r>
              <a:rPr lang="ko-KR" altLang="en-US" dirty="0"/>
              <a:t>칼</a:t>
            </a:r>
            <a:r>
              <a:rPr lang="ko-KR" altLang="en-US" dirty="0" smtClean="0"/>
              <a:t>럼은 반복되는 그룹이 나타나지 않는다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971600" y="3517847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57434</TotalTime>
  <Words>1332</Words>
  <Application>Microsoft Office PowerPoint</Application>
  <PresentationFormat>화면 슬라이드 쇼(4:3)</PresentationFormat>
  <Paragraphs>699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각</vt:lpstr>
      <vt:lpstr>정규화(normalization)</vt:lpstr>
      <vt:lpstr>이상 현상(Anomaly)</vt:lpstr>
      <vt:lpstr>다음의 테이블을 보자</vt:lpstr>
      <vt:lpstr>삽입 이상(insertion anomaly)</vt:lpstr>
      <vt:lpstr>갱신 이상(update anomaly)</vt:lpstr>
      <vt:lpstr>삭제 이상(deletion anomaly)</vt:lpstr>
      <vt:lpstr>정규화란?</vt:lpstr>
      <vt:lpstr>1차 정규형 #1</vt:lpstr>
      <vt:lpstr>1차 정규형 #2</vt:lpstr>
      <vt:lpstr>1차 정규형 #3</vt:lpstr>
      <vt:lpstr>2차 정규형</vt:lpstr>
      <vt:lpstr>3차 정규형</vt:lpstr>
      <vt:lpstr>bcnf (boyce and codd normal form)</vt:lpstr>
      <vt:lpstr>정규화 실습 #1</vt:lpstr>
      <vt:lpstr>정규화 실습 #1 - 풀이</vt:lpstr>
      <vt:lpstr>정규화 실습 #2</vt:lpstr>
      <vt:lpstr>정규화 실습 #2 - 풀이</vt:lpstr>
      <vt:lpstr>정규화 실습 #3</vt:lpstr>
      <vt:lpstr>정규화 실습 #3 - 풀이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Windows 사용자</cp:lastModifiedBy>
  <cp:revision>420</cp:revision>
  <dcterms:created xsi:type="dcterms:W3CDTF">2018-05-10T00:35:19Z</dcterms:created>
  <dcterms:modified xsi:type="dcterms:W3CDTF">2020-04-30T07:24:37Z</dcterms:modified>
</cp:coreProperties>
</file>