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7"/>
  </p:notesMasterIdLst>
  <p:handoutMasterIdLst>
    <p:handoutMasterId r:id="rId18"/>
  </p:handoutMasterIdLst>
  <p:sldIdLst>
    <p:sldId id="384" r:id="rId5"/>
    <p:sldId id="365" r:id="rId6"/>
    <p:sldId id="385" r:id="rId7"/>
    <p:sldId id="373" r:id="rId8"/>
    <p:sldId id="342" r:id="rId9"/>
    <p:sldId id="364" r:id="rId10"/>
    <p:sldId id="370" r:id="rId11"/>
    <p:sldId id="383" r:id="rId12"/>
    <p:sldId id="378" r:id="rId13"/>
    <p:sldId id="329" r:id="rId14"/>
    <p:sldId id="363" r:id="rId15"/>
    <p:sldId id="349" r:id="rId16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5EAC7"/>
    <a:srgbClr val="F69E1D"/>
    <a:srgbClr val="FFF1BD"/>
    <a:srgbClr val="B23B66"/>
    <a:srgbClr val="43467B"/>
    <a:srgbClr val="E58C09"/>
    <a:srgbClr val="EEEEEE"/>
    <a:srgbClr val="87175F"/>
    <a:srgbClr val="EEC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529" autoAdjust="0"/>
  </p:normalViewPr>
  <p:slideViewPr>
    <p:cSldViewPr>
      <p:cViewPr varScale="1">
        <p:scale>
          <a:sx n="70" d="100"/>
          <a:sy n="70" d="100"/>
        </p:scale>
        <p:origin x="1166" y="6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0F749-57BB-4AED-9478-12C71621A701}" type="doc">
      <dgm:prSet loTypeId="urn:microsoft.com/office/officeart/2005/8/layout/chevron1" loCatId="process" qsTypeId="urn:microsoft.com/office/officeart/2005/8/quickstyle/simple1" qsCatId="simple" csTypeId="urn:microsoft.com/office/officeart/2005/8/colors/accent3_5" csCatId="accent3" phldr="1"/>
      <dgm:spPr/>
    </dgm:pt>
    <dgm:pt modelId="{B5F5ACB0-B0A4-4121-A341-81030663A85F}">
      <dgm:prSet phldrT="[文字]"/>
      <dgm:spPr/>
      <dgm:t>
        <a:bodyPr/>
        <a:lstStyle/>
        <a:p>
          <a:r>
            <a:rPr lang="zh-TW" altLang="en-US" dirty="0"/>
            <a:t>輸入評論</a:t>
          </a:r>
        </a:p>
      </dgm:t>
    </dgm:pt>
    <dgm:pt modelId="{B4602ABB-8BFC-4A31-8D12-805CF93562FB}" type="parTrans" cxnId="{99748CF9-4D06-45FA-A792-F72C069D4AD0}">
      <dgm:prSet/>
      <dgm:spPr/>
      <dgm:t>
        <a:bodyPr/>
        <a:lstStyle/>
        <a:p>
          <a:endParaRPr lang="zh-TW" altLang="en-US"/>
        </a:p>
      </dgm:t>
    </dgm:pt>
    <dgm:pt modelId="{38C5B8F7-4C72-4814-9D4A-8226EB08A501}" type="sibTrans" cxnId="{99748CF9-4D06-45FA-A792-F72C069D4AD0}">
      <dgm:prSet/>
      <dgm:spPr/>
      <dgm:t>
        <a:bodyPr/>
        <a:lstStyle/>
        <a:p>
          <a:endParaRPr lang="zh-TW" altLang="en-US"/>
        </a:p>
      </dgm:t>
    </dgm:pt>
    <dgm:pt modelId="{528EB770-F691-4881-89C8-C4AD0CE3F794}">
      <dgm:prSet phldrT="[文字]"/>
      <dgm:spPr/>
      <dgm:t>
        <a:bodyPr/>
        <a:lstStyle/>
        <a:p>
          <a:r>
            <a:rPr lang="zh-TW" altLang="en-US" dirty="0"/>
            <a:t>分析是否為網路霸凌</a:t>
          </a:r>
        </a:p>
      </dgm:t>
    </dgm:pt>
    <dgm:pt modelId="{6C59B36F-6010-4E84-B82B-6438C1106E94}" type="parTrans" cxnId="{FD1D4866-D872-4243-983D-0A5DBD173043}">
      <dgm:prSet/>
      <dgm:spPr/>
      <dgm:t>
        <a:bodyPr/>
        <a:lstStyle/>
        <a:p>
          <a:endParaRPr lang="zh-TW" altLang="en-US"/>
        </a:p>
      </dgm:t>
    </dgm:pt>
    <dgm:pt modelId="{5096EFCC-3664-4D28-8085-CC80C53CC3D2}" type="sibTrans" cxnId="{FD1D4866-D872-4243-983D-0A5DBD173043}">
      <dgm:prSet/>
      <dgm:spPr/>
      <dgm:t>
        <a:bodyPr/>
        <a:lstStyle/>
        <a:p>
          <a:endParaRPr lang="zh-TW" altLang="en-US"/>
        </a:p>
      </dgm:t>
    </dgm:pt>
    <dgm:pt modelId="{B25F05D2-38B5-41CA-8BF8-99DFA2662E25}">
      <dgm:prSet phldrT="[文字]"/>
      <dgm:spPr/>
      <dgm:t>
        <a:bodyPr/>
        <a:lstStyle/>
        <a:p>
          <a:r>
            <a:rPr lang="zh-TW" altLang="en-US" dirty="0"/>
            <a:t>分析包含之毒性</a:t>
          </a:r>
        </a:p>
      </dgm:t>
    </dgm:pt>
    <dgm:pt modelId="{3A67F9DC-74CD-4B7E-9361-7FA364C60011}" type="parTrans" cxnId="{13C7F098-5F60-423A-9506-DF0B611883A9}">
      <dgm:prSet/>
      <dgm:spPr/>
      <dgm:t>
        <a:bodyPr/>
        <a:lstStyle/>
        <a:p>
          <a:endParaRPr lang="zh-TW" altLang="en-US"/>
        </a:p>
      </dgm:t>
    </dgm:pt>
    <dgm:pt modelId="{44B372C3-C889-4AAB-8AC6-EC04E72586D4}" type="sibTrans" cxnId="{13C7F098-5F60-423A-9506-DF0B611883A9}">
      <dgm:prSet/>
      <dgm:spPr/>
      <dgm:t>
        <a:bodyPr/>
        <a:lstStyle/>
        <a:p>
          <a:endParaRPr lang="zh-TW" altLang="en-US"/>
        </a:p>
      </dgm:t>
    </dgm:pt>
    <dgm:pt modelId="{3DBBD305-AD88-448C-B7DB-2CCAEDD8779A}">
      <dgm:prSet/>
      <dgm:spPr/>
      <dgm:t>
        <a:bodyPr/>
        <a:lstStyle/>
        <a:p>
          <a:r>
            <a:rPr lang="zh-TW" altLang="en-US" dirty="0"/>
            <a:t>輸出標籤</a:t>
          </a:r>
        </a:p>
      </dgm:t>
    </dgm:pt>
    <dgm:pt modelId="{E9833290-3D7F-4D96-82B6-8F435281551C}" type="parTrans" cxnId="{931E274D-BB22-4118-AE24-91DCE015BA64}">
      <dgm:prSet/>
      <dgm:spPr/>
      <dgm:t>
        <a:bodyPr/>
        <a:lstStyle/>
        <a:p>
          <a:endParaRPr lang="zh-TW" altLang="en-US"/>
        </a:p>
      </dgm:t>
    </dgm:pt>
    <dgm:pt modelId="{29EF55DC-6E5A-48B2-98E5-4E564FBA06AF}" type="sibTrans" cxnId="{931E274D-BB22-4118-AE24-91DCE015BA64}">
      <dgm:prSet/>
      <dgm:spPr/>
      <dgm:t>
        <a:bodyPr/>
        <a:lstStyle/>
        <a:p>
          <a:endParaRPr lang="zh-TW" altLang="en-US"/>
        </a:p>
      </dgm:t>
    </dgm:pt>
    <dgm:pt modelId="{8244D9AF-0BBC-45EF-BDF2-EDFD09556352}" type="pres">
      <dgm:prSet presAssocID="{9540F749-57BB-4AED-9478-12C71621A701}" presName="Name0" presStyleCnt="0">
        <dgm:presLayoutVars>
          <dgm:dir/>
          <dgm:animLvl val="lvl"/>
          <dgm:resizeHandles val="exact"/>
        </dgm:presLayoutVars>
      </dgm:prSet>
      <dgm:spPr/>
    </dgm:pt>
    <dgm:pt modelId="{777591F6-352A-4BED-BCC4-09378D3B4201}" type="pres">
      <dgm:prSet presAssocID="{B5F5ACB0-B0A4-4121-A341-81030663A85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93396F6-6986-46E2-AC46-3B59E2FB1698}" type="pres">
      <dgm:prSet presAssocID="{38C5B8F7-4C72-4814-9D4A-8226EB08A501}" presName="parTxOnlySpace" presStyleCnt="0"/>
      <dgm:spPr/>
    </dgm:pt>
    <dgm:pt modelId="{5D90EBF1-A3F5-4063-BAF5-48568F7C670D}" type="pres">
      <dgm:prSet presAssocID="{528EB770-F691-4881-89C8-C4AD0CE3F79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6AAF906-C69D-4D78-99FC-56A1EC25457E}" type="pres">
      <dgm:prSet presAssocID="{5096EFCC-3664-4D28-8085-CC80C53CC3D2}" presName="parTxOnlySpace" presStyleCnt="0"/>
      <dgm:spPr/>
    </dgm:pt>
    <dgm:pt modelId="{6B0B699F-C7CC-48D3-9143-95715B480618}" type="pres">
      <dgm:prSet presAssocID="{B25F05D2-38B5-41CA-8BF8-99DFA2662E2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B05ABAA-6EA2-4F00-A3EE-DF7FB2ACB71B}" type="pres">
      <dgm:prSet presAssocID="{44B372C3-C889-4AAB-8AC6-EC04E72586D4}" presName="parTxOnlySpace" presStyleCnt="0"/>
      <dgm:spPr/>
    </dgm:pt>
    <dgm:pt modelId="{81973F98-FBE0-4198-911F-A07200CB3FDA}" type="pres">
      <dgm:prSet presAssocID="{3DBBD305-AD88-448C-B7DB-2CCAEDD8779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FF5EB31-6289-4852-B8A1-F7006401E94C}" type="presOf" srcId="{3DBBD305-AD88-448C-B7DB-2CCAEDD8779A}" destId="{81973F98-FBE0-4198-911F-A07200CB3FDA}" srcOrd="0" destOrd="0" presId="urn:microsoft.com/office/officeart/2005/8/layout/chevron1"/>
    <dgm:cxn modelId="{FD1D4866-D872-4243-983D-0A5DBD173043}" srcId="{9540F749-57BB-4AED-9478-12C71621A701}" destId="{528EB770-F691-4881-89C8-C4AD0CE3F794}" srcOrd="1" destOrd="0" parTransId="{6C59B36F-6010-4E84-B82B-6438C1106E94}" sibTransId="{5096EFCC-3664-4D28-8085-CC80C53CC3D2}"/>
    <dgm:cxn modelId="{931E274D-BB22-4118-AE24-91DCE015BA64}" srcId="{9540F749-57BB-4AED-9478-12C71621A701}" destId="{3DBBD305-AD88-448C-B7DB-2CCAEDD8779A}" srcOrd="3" destOrd="0" parTransId="{E9833290-3D7F-4D96-82B6-8F435281551C}" sibTransId="{29EF55DC-6E5A-48B2-98E5-4E564FBA06AF}"/>
    <dgm:cxn modelId="{3752CB75-8ADE-46A3-9D9C-2830A2642C73}" type="presOf" srcId="{B25F05D2-38B5-41CA-8BF8-99DFA2662E25}" destId="{6B0B699F-C7CC-48D3-9143-95715B480618}" srcOrd="0" destOrd="0" presId="urn:microsoft.com/office/officeart/2005/8/layout/chevron1"/>
    <dgm:cxn modelId="{30259394-01D3-4357-869F-64C4DD7B68EF}" type="presOf" srcId="{B5F5ACB0-B0A4-4121-A341-81030663A85F}" destId="{777591F6-352A-4BED-BCC4-09378D3B4201}" srcOrd="0" destOrd="0" presId="urn:microsoft.com/office/officeart/2005/8/layout/chevron1"/>
    <dgm:cxn modelId="{13C7F098-5F60-423A-9506-DF0B611883A9}" srcId="{9540F749-57BB-4AED-9478-12C71621A701}" destId="{B25F05D2-38B5-41CA-8BF8-99DFA2662E25}" srcOrd="2" destOrd="0" parTransId="{3A67F9DC-74CD-4B7E-9361-7FA364C60011}" sibTransId="{44B372C3-C889-4AAB-8AC6-EC04E72586D4}"/>
    <dgm:cxn modelId="{51BA1ADE-BB68-403A-A408-744934BB06AB}" type="presOf" srcId="{528EB770-F691-4881-89C8-C4AD0CE3F794}" destId="{5D90EBF1-A3F5-4063-BAF5-48568F7C670D}" srcOrd="0" destOrd="0" presId="urn:microsoft.com/office/officeart/2005/8/layout/chevron1"/>
    <dgm:cxn modelId="{1E63F1F7-D417-4E0A-B65B-A52A07AA2821}" type="presOf" srcId="{9540F749-57BB-4AED-9478-12C71621A701}" destId="{8244D9AF-0BBC-45EF-BDF2-EDFD09556352}" srcOrd="0" destOrd="0" presId="urn:microsoft.com/office/officeart/2005/8/layout/chevron1"/>
    <dgm:cxn modelId="{99748CF9-4D06-45FA-A792-F72C069D4AD0}" srcId="{9540F749-57BB-4AED-9478-12C71621A701}" destId="{B5F5ACB0-B0A4-4121-A341-81030663A85F}" srcOrd="0" destOrd="0" parTransId="{B4602ABB-8BFC-4A31-8D12-805CF93562FB}" sibTransId="{38C5B8F7-4C72-4814-9D4A-8226EB08A501}"/>
    <dgm:cxn modelId="{C2565B49-788B-4932-ACEB-CF848A240D15}" type="presParOf" srcId="{8244D9AF-0BBC-45EF-BDF2-EDFD09556352}" destId="{777591F6-352A-4BED-BCC4-09378D3B4201}" srcOrd="0" destOrd="0" presId="urn:microsoft.com/office/officeart/2005/8/layout/chevron1"/>
    <dgm:cxn modelId="{EF98B534-38B7-4C7E-9A7D-A4A894B0F2AD}" type="presParOf" srcId="{8244D9AF-0BBC-45EF-BDF2-EDFD09556352}" destId="{693396F6-6986-46E2-AC46-3B59E2FB1698}" srcOrd="1" destOrd="0" presId="urn:microsoft.com/office/officeart/2005/8/layout/chevron1"/>
    <dgm:cxn modelId="{D247E037-08B8-466F-AD6D-8965D402F556}" type="presParOf" srcId="{8244D9AF-0BBC-45EF-BDF2-EDFD09556352}" destId="{5D90EBF1-A3F5-4063-BAF5-48568F7C670D}" srcOrd="2" destOrd="0" presId="urn:microsoft.com/office/officeart/2005/8/layout/chevron1"/>
    <dgm:cxn modelId="{D08379AB-35C7-4020-86FE-530B40E4AE2B}" type="presParOf" srcId="{8244D9AF-0BBC-45EF-BDF2-EDFD09556352}" destId="{96AAF906-C69D-4D78-99FC-56A1EC25457E}" srcOrd="3" destOrd="0" presId="urn:microsoft.com/office/officeart/2005/8/layout/chevron1"/>
    <dgm:cxn modelId="{5C0C6C8A-0FD5-45D7-BE02-55F7A1C5F951}" type="presParOf" srcId="{8244D9AF-0BBC-45EF-BDF2-EDFD09556352}" destId="{6B0B699F-C7CC-48D3-9143-95715B480618}" srcOrd="4" destOrd="0" presId="urn:microsoft.com/office/officeart/2005/8/layout/chevron1"/>
    <dgm:cxn modelId="{2CE18E5C-E18B-4F60-9EEB-316F6FEC1E81}" type="presParOf" srcId="{8244D9AF-0BBC-45EF-BDF2-EDFD09556352}" destId="{2B05ABAA-6EA2-4F00-A3EE-DF7FB2ACB71B}" srcOrd="5" destOrd="0" presId="urn:microsoft.com/office/officeart/2005/8/layout/chevron1"/>
    <dgm:cxn modelId="{A68536A4-ED67-4EC1-9A4F-D1F6D7517A17}" type="presParOf" srcId="{8244D9AF-0BBC-45EF-BDF2-EDFD09556352}" destId="{81973F98-FBE0-4198-911F-A07200CB3FD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591F6-352A-4BED-BCC4-09378D3B4201}">
      <dsp:nvSpPr>
        <dsp:cNvPr id="0" name=""/>
        <dsp:cNvSpPr/>
      </dsp:nvSpPr>
      <dsp:spPr>
        <a:xfrm>
          <a:off x="4108" y="850782"/>
          <a:ext cx="2391558" cy="956623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輸入評論</a:t>
          </a:r>
        </a:p>
      </dsp:txBody>
      <dsp:txXfrm>
        <a:off x="482420" y="850782"/>
        <a:ext cx="1434935" cy="956623"/>
      </dsp:txXfrm>
    </dsp:sp>
    <dsp:sp modelId="{5D90EBF1-A3F5-4063-BAF5-48568F7C670D}">
      <dsp:nvSpPr>
        <dsp:cNvPr id="0" name=""/>
        <dsp:cNvSpPr/>
      </dsp:nvSpPr>
      <dsp:spPr>
        <a:xfrm>
          <a:off x="2156511" y="850782"/>
          <a:ext cx="2391558" cy="956623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分析是否為網路霸凌</a:t>
          </a:r>
        </a:p>
      </dsp:txBody>
      <dsp:txXfrm>
        <a:off x="2634823" y="850782"/>
        <a:ext cx="1434935" cy="956623"/>
      </dsp:txXfrm>
    </dsp:sp>
    <dsp:sp modelId="{6B0B699F-C7CC-48D3-9143-95715B480618}">
      <dsp:nvSpPr>
        <dsp:cNvPr id="0" name=""/>
        <dsp:cNvSpPr/>
      </dsp:nvSpPr>
      <dsp:spPr>
        <a:xfrm>
          <a:off x="4308914" y="850782"/>
          <a:ext cx="2391558" cy="956623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分析包含之毒性</a:t>
          </a:r>
        </a:p>
      </dsp:txBody>
      <dsp:txXfrm>
        <a:off x="4787226" y="850782"/>
        <a:ext cx="1434935" cy="956623"/>
      </dsp:txXfrm>
    </dsp:sp>
    <dsp:sp modelId="{81973F98-FBE0-4198-911F-A07200CB3FDA}">
      <dsp:nvSpPr>
        <dsp:cNvPr id="0" name=""/>
        <dsp:cNvSpPr/>
      </dsp:nvSpPr>
      <dsp:spPr>
        <a:xfrm>
          <a:off x="6461316" y="850782"/>
          <a:ext cx="2391558" cy="956623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/>
            <a:t>輸出標籤</a:t>
          </a:r>
        </a:p>
      </dsp:txBody>
      <dsp:txXfrm>
        <a:off x="6939628" y="850782"/>
        <a:ext cx="1434935" cy="956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9941B7-424B-49E9-AB4B-16248DFEC68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2024/4/7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1575EAB-3559-49E5-A97D-CEA82548E1FC}" type="datetime1">
              <a:rPr lang="zh-TW" altLang="en-US" noProof="0" smtClean="0"/>
              <a:t>2024/4/7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E5FABD-26C8-4F74-B1E3-45BC91BC9D7B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5FABD-26C8-4F74-B1E3-45BC91BC9D7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自從社群媒體時代興起以來，網路上有許多人會發表自己的意見，其中大部分都有大量的消極性和毒性。而有毒内容可能會對心理健康產生不利影響。</a:t>
            </a:r>
            <a:endParaRPr lang="en-US" altLang="zh-TW" sz="1200" dirty="0">
              <a:solidFill>
                <a:srgbClr val="242424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dirty="0"/>
              <a:t>我們透過多標籤和多分類的資料集分析</a:t>
            </a:r>
            <a:r>
              <a:rPr lang="zh-TW" altLang="en-US" sz="12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社群媒體上的相關評論，進行實驗。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altLang="zh-TW" noProof="0" smtClean="0"/>
              <a:pPr/>
              <a:t>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33822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資料來源：</a:t>
            </a:r>
            <a:r>
              <a:rPr lang="en-US" altLang="zh-TW" sz="12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Google</a:t>
            </a:r>
            <a:r>
              <a:rPr lang="zh-TW" altLang="en-US" sz="12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的內部部門</a:t>
            </a:r>
            <a:r>
              <a:rPr lang="en-US" altLang="zh-TW" sz="12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Jigsaw</a:t>
            </a:r>
            <a:r>
              <a:rPr lang="zh-TW" altLang="en-US" sz="12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開放的有毒評論挑戰</a:t>
            </a:r>
            <a:endParaRPr lang="en-US" altLang="zh-TW" sz="1200" dirty="0">
              <a:solidFill>
                <a:srgbClr val="242424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/>
              <a:t>Google</a:t>
            </a:r>
            <a:r>
              <a:rPr lang="zh-TW" altLang="en-US" dirty="0"/>
              <a:t>為了有更好的網路的環境而釋放出來的一個挑戰。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說服人家說我們現在</a:t>
            </a:r>
            <a:r>
              <a:rPr lang="en-US" altLang="zh-TW" dirty="0"/>
              <a:t>follow</a:t>
            </a:r>
            <a:r>
              <a:rPr lang="zh-TW" altLang="en-US" dirty="0"/>
              <a:t>是</a:t>
            </a:r>
            <a:r>
              <a:rPr lang="en-US" altLang="zh-TW" dirty="0"/>
              <a:t>Google</a:t>
            </a:r>
            <a:r>
              <a:rPr lang="zh-TW" altLang="en-US" dirty="0"/>
              <a:t>他們想做的事情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資料是</a:t>
            </a:r>
            <a:r>
              <a:rPr lang="en-US" altLang="zh-TW" dirty="0"/>
              <a:t>Google</a:t>
            </a:r>
            <a:r>
              <a:rPr lang="zh-TW" altLang="en-US" dirty="0"/>
              <a:t>提供的，所以它的資料是有品質保證的</a:t>
            </a:r>
            <a:endParaRPr lang="en-US" altLang="zh-TW" dirty="0"/>
          </a:p>
          <a:p>
            <a:pPr algn="l" latinLnBrk="0"/>
            <a:r>
              <a:rPr lang="zh-TW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這個團隊目的是做甚麼？他們開放這個資料集的期待是什麼？</a:t>
            </a:r>
            <a:endParaRPr lang="en-US" altLang="zh-TW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pPr algn="l" latinLnBrk="0"/>
            <a:r>
              <a:rPr lang="en-US" altLang="zh-TW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2017</a:t>
            </a:r>
            <a:r>
              <a:rPr lang="zh-TW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開放 目前有參加這個團隊有</a:t>
            </a:r>
            <a:r>
              <a:rPr lang="en-US" altLang="zh-TW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5000</a:t>
            </a:r>
            <a:r>
              <a:rPr lang="zh-TW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多人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5FABD-26C8-4F74-B1E3-45BC91BC9D7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91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資料來源：</a:t>
            </a:r>
            <a:r>
              <a:rPr lang="en-US" altLang="zh-TW" sz="12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Google</a:t>
            </a:r>
            <a:r>
              <a:rPr lang="zh-TW" altLang="en-US" sz="12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的內部部門</a:t>
            </a:r>
            <a:r>
              <a:rPr lang="en-US" altLang="zh-TW" sz="12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Jigsaw</a:t>
            </a:r>
            <a:r>
              <a:rPr lang="zh-TW" altLang="en-US" sz="12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開放的有毒評論挑戰</a:t>
            </a:r>
            <a:endParaRPr lang="en-US" altLang="zh-TW" sz="1200" dirty="0">
              <a:solidFill>
                <a:srgbClr val="242424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/>
              <a:t>Google</a:t>
            </a:r>
            <a:r>
              <a:rPr lang="zh-TW" altLang="en-US" dirty="0"/>
              <a:t>為了有更好的網路的環境而釋放出來的一個挑戰。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說服人家說我們現在</a:t>
            </a:r>
            <a:r>
              <a:rPr lang="en-US" altLang="zh-TW" dirty="0"/>
              <a:t>follow</a:t>
            </a:r>
            <a:r>
              <a:rPr lang="zh-TW" altLang="en-US" dirty="0"/>
              <a:t>是</a:t>
            </a:r>
            <a:r>
              <a:rPr lang="en-US" altLang="zh-TW" dirty="0"/>
              <a:t>Google</a:t>
            </a:r>
            <a:r>
              <a:rPr lang="zh-TW" altLang="en-US" dirty="0"/>
              <a:t>他們想做的事情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資料是</a:t>
            </a:r>
            <a:r>
              <a:rPr lang="en-US" altLang="zh-TW" dirty="0"/>
              <a:t>Google</a:t>
            </a:r>
            <a:r>
              <a:rPr lang="zh-TW" altLang="en-US" dirty="0"/>
              <a:t>提供的，所以它的資料是有品質保證的</a:t>
            </a:r>
            <a:endParaRPr lang="en-US" altLang="zh-TW" dirty="0"/>
          </a:p>
          <a:p>
            <a:pPr algn="l" latinLnBrk="0"/>
            <a:r>
              <a:rPr lang="zh-TW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這個團隊目的是做甚麼？他們開放這個資料集的期待是什麼？</a:t>
            </a:r>
            <a:endParaRPr lang="en-US" altLang="zh-TW" b="0" i="0" dirty="0">
              <a:solidFill>
                <a:srgbClr val="323130"/>
              </a:solidFill>
              <a:effectLst/>
              <a:latin typeface="Segoe UI" panose="020B0502040204020203" pitchFamily="34" charset="0"/>
            </a:endParaRPr>
          </a:p>
          <a:p>
            <a:pPr algn="l" latinLnBrk="0"/>
            <a:r>
              <a:rPr lang="en-US" altLang="zh-TW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2017</a:t>
            </a:r>
            <a:r>
              <a:rPr lang="zh-TW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開放 目前有參加這個團隊有</a:t>
            </a:r>
            <a:r>
              <a:rPr lang="en-US" altLang="zh-TW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5000</a:t>
            </a:r>
            <a:r>
              <a:rPr lang="zh-TW" altLang="en-US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多人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5558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特殊符號通常不提供太多信息，因此將它們從文本中刪除有助於模型更好地專注在文字上</a:t>
            </a:r>
          </a:p>
          <a:p>
            <a:r>
              <a:rPr lang="zh-TW" altLang="en-US" dirty="0"/>
              <a:t>這些符號可能是社交媒體或網絡文本中的標籤、提及或鏈接，而這些信息對於一些</a:t>
            </a:r>
            <a:r>
              <a:rPr lang="en-US" altLang="zh-TW" dirty="0"/>
              <a:t>NLP</a:t>
            </a:r>
            <a:r>
              <a:rPr lang="zh-TW" altLang="en-US" dirty="0"/>
              <a:t>任務幾乎沒有用，反而還會影響模型</a:t>
            </a:r>
          </a:p>
          <a:p>
            <a:r>
              <a:rPr lang="zh-TW" altLang="en-US" dirty="0"/>
              <a:t>連續多個空格簡化成單個空格，有助於提高文本的一致性。</a:t>
            </a:r>
          </a:p>
          <a:p>
            <a:r>
              <a:rPr lang="zh-TW" altLang="en-US" dirty="0"/>
              <a:t>有助於確保模型能夠更好地理解文本中的內容。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目的</a:t>
            </a:r>
            <a:endParaRPr lang="en-US" altLang="zh-TW" dirty="0"/>
          </a:p>
          <a:p>
            <a:r>
              <a:rPr lang="en-US" altLang="zh-TW" dirty="0"/>
              <a:t>1.Twitter</a:t>
            </a:r>
            <a:r>
              <a:rPr lang="zh-TW" altLang="en-US" dirty="0"/>
              <a:t>上會有很多表情符號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會有很多網路用語</a:t>
            </a:r>
            <a:endParaRPr lang="en-US" altLang="zh-TW" dirty="0"/>
          </a:p>
          <a:p>
            <a:r>
              <a:rPr lang="zh-TW" altLang="en-US" dirty="0"/>
              <a:t>因為目前用的語言模型是預訓練在一般維基百科的正式文章上，無法理解網路用語，所以我們需要把俚語展開成完整敘述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英文縮寫對於模型理解會造成偏差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2390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輸出結果</a:t>
            </a:r>
            <a:endParaRPr lang="en-US" altLang="zh-TW" dirty="0"/>
          </a:p>
          <a:p>
            <a:r>
              <a:rPr lang="zh-TW" altLang="en-US" dirty="0"/>
              <a:t>為什麼用</a:t>
            </a:r>
            <a:r>
              <a:rPr lang="en-US" altLang="zh-TW" dirty="0"/>
              <a:t>TFIDF</a:t>
            </a:r>
          </a:p>
          <a:p>
            <a:r>
              <a:rPr lang="zh-TW" altLang="en-US" dirty="0"/>
              <a:t>為什麼用這三種機器學習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當我們取到一段文章的重要特徵以後，再把這個特徵放到機器學習裡面去學。</a:t>
            </a:r>
          </a:p>
          <a:p>
            <a:r>
              <a:rPr lang="zh-TW" altLang="en-US" dirty="0"/>
              <a:t>那就可以讓機器學習去學習，去學出有哪些關鍵特徵有是代表侮辱等等的毒性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7835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11672-D01D-D68A-76F5-2DDB45669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A682A8A-4CB6-83A1-AAFD-7B9568E13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7227860-3511-10B0-8951-1F96DC90E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</a:rPr>
              <a:t>我們會有一個最基礎的，自然語言裡面最基礎的一個方法是</a:t>
            </a:r>
            <a:r>
              <a:rPr lang="en-US" altLang="zh-TW" sz="1200" dirty="0">
                <a:latin typeface="Calibri" panose="020F0502020204030204" pitchFamily="34" charset="0"/>
                <a:ea typeface="微軟正黑體" panose="020B0604030504040204" pitchFamily="34" charset="-120"/>
              </a:rPr>
              <a:t>TFI DF</a:t>
            </a:r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</a:rPr>
              <a:t>的特徵提取，</a:t>
            </a:r>
            <a:endParaRPr lang="en-US" altLang="zh-TW" sz="12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</a:rPr>
              <a:t>加上機器學習。</a:t>
            </a:r>
          </a:p>
          <a:p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</a:rPr>
              <a:t>還會再用現在最新的。</a:t>
            </a:r>
          </a:p>
          <a:p>
            <a:r>
              <a:rPr lang="zh-TW" altLang="en-US" sz="1200" dirty="0">
                <a:latin typeface="Calibri" panose="020F0502020204030204" pitchFamily="34" charset="0"/>
                <a:ea typeface="微軟正黑體" panose="020B0604030504040204" pitchFamily="34" charset="-120"/>
              </a:rPr>
              <a:t>神經網路的架構，然後去加上向量的特徵做分類。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095884-CF79-EEF1-DDCF-036B9DCEB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23234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88356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400" dirty="0"/>
              <a:t>案例討論那上面有提到說</a:t>
            </a:r>
            <a:r>
              <a:rPr lang="en-US" altLang="zh-TW" sz="1400" dirty="0"/>
              <a:t>TFIDF</a:t>
            </a:r>
            <a:r>
              <a:rPr lang="zh-TW" altLang="en-US" sz="1400" dirty="0"/>
              <a:t>，它用的是詞頻，所以有些字它沒辦法去真的理解，而是只是用出現次數來去做分類，</a:t>
            </a:r>
            <a:endParaRPr lang="en-US" altLang="zh-TW" sz="1400" dirty="0"/>
          </a:p>
          <a:p>
            <a:r>
              <a:rPr lang="zh-TW" altLang="en-US" sz="1400" dirty="0"/>
              <a:t>但</a:t>
            </a:r>
            <a:r>
              <a:rPr lang="en-US" altLang="zh-TW" sz="1400" dirty="0"/>
              <a:t>BERT</a:t>
            </a:r>
            <a:r>
              <a:rPr lang="zh-TW" altLang="en-US" sz="1400" dirty="0"/>
              <a:t>用的是神經網路，加上維基百科的那個權重，他能夠更能理解一句話的涵義。可以做得更好。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5FABD-26C8-4F74-B1E3-45BC91BC9D7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31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_深黃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字版面配置區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algn="ctr" rtl="0"/>
            <a:r>
              <a:rPr lang="zh-TW" altLang="en-US" noProof="0"/>
              <a:t>我</a:t>
            </a:r>
          </a:p>
        </p:txBody>
      </p:sp>
      <p:sp>
        <p:nvSpPr>
          <p:cNvPr id="48" name="手繪多邊形：圖案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9" name="手繪多邊形：圖案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副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13" name="投影片編號預留位置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_藍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_海綠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_橘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_粉紅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_淺藍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_灰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_藍色_三角形貼片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副標題內容及影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副標題內容及影像_頂部形狀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_深黃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字版面配置區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algn="ctr" rtl="0"/>
            <a:r>
              <a:rPr lang="zh-TW" altLang="en-US" noProof="0"/>
              <a:t>我</a:t>
            </a:r>
          </a:p>
        </p:txBody>
      </p:sp>
      <p:sp>
        <p:nvSpPr>
          <p:cNvPr id="48" name="手繪多邊形：圖案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9" name="手繪多邊形：圖案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副標題內容及影像_頂部形狀白色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2" name="文字版面配置區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16" name="投影片編號預留位置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副標題內容及半水平影像_頂部形狀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13" name="投影片編號預留位置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副標題內容及半影像_頂部形狀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13" name="投影片編號預留位置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影像標題內容及頂部形狀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2" name="投影片編號預留位置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影像標題雙欄內容及頂部形狀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2" name="內容版面配置區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投影片編號預留位置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半影像標題雙欄內容及頂部形狀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3" name="文字版面配置區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</a:p>
        </p:txBody>
      </p:sp>
      <p:sp>
        <p:nvSpPr>
          <p:cNvPr id="12" name="內容版面配置區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TW" altLang="en-US" noProof="0"/>
              <a:t>重要内容</a:t>
            </a:r>
          </a:p>
        </p:txBody>
      </p:sp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影像多影像標題雙欄內容及頂部形狀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4" name="圖片版面配置區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5" name="圖片版面配置區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6" name="圖片版面配置區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影像和頂部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影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全影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6" name="文字版面配置區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TW" altLang="en-US" noProof="0"/>
              <a:t>重要内容</a:t>
            </a:r>
            <a:endParaRPr lang="zh-TW" altLang="en-GB" noProof="0"/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標題投影片_深黃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版面配置區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12" name="文字版面配置區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10" name="文字版面配置區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3" name="文字版面配置區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14" name="文字版面配置區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全影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6" name="文字版面配置區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TW" altLang="en-US" noProof="0"/>
              <a:t>重要内容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副標題內容及半影像_頂部形狀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12" name="內容版面配置區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3" name="文字版面配置區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14" name="圖片版面配置區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15" name="圖片版面配置區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17" name="投影片編號預留位置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副標題內容及半影像_頂部形狀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12" name="內容版面配置區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3" name="文字版面配置區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14" name="圖片版面配置區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15" name="圖片版面配置區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16" name="內容版面配置區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文字版面配置區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19" name="圖片版面配置區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1" name="投影片編號預留位置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圖示内容 2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描述文字 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14" name="圖片版面配置區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0" name="內容版面配置區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描述文字 </a:t>
            </a: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22" name="圖片版面配置區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圖示内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描述文字 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14" name="圖片版面配置區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0" name="內容版面配置區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描述文字 </a:t>
            </a: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22" name="圖片版面配置區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描述文字 </a:t>
            </a:r>
          </a:p>
        </p:txBody>
      </p:sp>
      <p:sp>
        <p:nvSpPr>
          <p:cNvPr id="17" name="文字版面配置區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19" name="圖片版面配置區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​側面貼片​圖示內容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手繪多邊形：圖案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描述文字 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新增文字 </a:t>
            </a:r>
          </a:p>
        </p:txBody>
      </p:sp>
      <p:sp>
        <p:nvSpPr>
          <p:cNvPr id="14" name="圖片版面配置區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20" name="內容版面配置區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描述文字 </a:t>
            </a: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新增文字 </a:t>
            </a:r>
          </a:p>
        </p:txBody>
      </p:sp>
      <p:sp>
        <p:nvSpPr>
          <p:cNvPr id="22" name="圖片版面配置區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內容版面配置區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描述文字 </a:t>
            </a:r>
          </a:p>
        </p:txBody>
      </p:sp>
      <p:sp>
        <p:nvSpPr>
          <p:cNvPr id="17" name="文字版面配置區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新增文字 </a:t>
            </a:r>
          </a:p>
        </p:txBody>
      </p:sp>
      <p:sp>
        <p:nvSpPr>
          <p:cNvPr id="19" name="圖片版面配置區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圖示</a:t>
            </a:r>
          </a:p>
        </p:txBody>
      </p:sp>
      <p:sp>
        <p:nvSpPr>
          <p:cNvPr id="35" name="手繪多邊形：圖案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​​側面貼片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手繪多邊形：圖案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5" name="手繪多邊形：圖案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​​(S)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​​(S)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圖片版面配置區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 </a:t>
            </a:r>
            <a:r>
              <a:rPr lang="en-US" altLang="zh-TW" noProof="0"/>
              <a:t>1</a:t>
            </a:r>
          </a:p>
        </p:txBody>
      </p:sp>
      <p:sp>
        <p:nvSpPr>
          <p:cNvPr id="30" name="圖片版面配置區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 </a:t>
            </a:r>
            <a:r>
              <a:rPr lang="en-US" altLang="zh-TW" noProof="0"/>
              <a:t>2</a:t>
            </a:r>
          </a:p>
        </p:txBody>
      </p:sp>
      <p:sp>
        <p:nvSpPr>
          <p:cNvPr id="31" name="圖片版面配置區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 </a:t>
            </a:r>
            <a:r>
              <a:rPr lang="en-US" altLang="zh-TW" noProof="0"/>
              <a:t>3</a:t>
            </a:r>
          </a:p>
        </p:txBody>
      </p:sp>
      <p:sp>
        <p:nvSpPr>
          <p:cNvPr id="32" name="文字版面配置區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新增文字 </a:t>
            </a:r>
          </a:p>
        </p:txBody>
      </p:sp>
      <p:sp>
        <p:nvSpPr>
          <p:cNvPr id="33" name="文字版面配置區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新增文字 </a:t>
            </a:r>
          </a:p>
        </p:txBody>
      </p:sp>
      <p:sp>
        <p:nvSpPr>
          <p:cNvPr id="35" name="文字版面配置區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新增文字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團隊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手繪多邊形：圖案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5" name="手繪多邊形：圖案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圖片版面配置區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32" name="文字版面配置區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新增文字 </a:t>
            </a:r>
          </a:p>
        </p:txBody>
      </p:sp>
      <p:sp>
        <p:nvSpPr>
          <p:cNvPr id="17" name="文字版面配置區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直線接點​​(S)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​​(S)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圖片版面配置區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26" name="圖片版面配置區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27" name="圖片版面配置區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cxnSp>
        <p:nvCxnSpPr>
          <p:cNvPr id="36" name="直線接點​​(S)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​​(S)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直線接點​​(S)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​​(S)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圖片版面配置區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42" name="圖片版面配置區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43" name="圖片版面配置區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44" name="文字版面配置區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45" name="文字版面配置區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46" name="文字版面配置區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47" name="文字版面配置區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48" name="文字版面配置區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49" name="文字版面配置區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_橘色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圖片版面配置區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0" name="文字版面配置區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新增文字 </a:t>
            </a:r>
          </a:p>
        </p:txBody>
      </p:sp>
      <p:sp>
        <p:nvSpPr>
          <p:cNvPr id="12" name="文字版面配置區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圖片版面配置區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7" name="文字版面配置區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18" name="文字版面配置區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19" name="圖片版面配置區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20" name="文字版面配置區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22" name="圖片版面配置區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23" name="文字版面配置區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24" name="文字版面配置區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25" name="圖片版面配置區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26" name="文字版面配置區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27" name="文字版面配置區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28" name="圖片版面配置區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29" name="文字版面配置區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30" name="文字版面配置區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_橘色圖表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圖片版面配置區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0" name="文字版面配置區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新增文字 </a:t>
            </a:r>
          </a:p>
        </p:txBody>
      </p:sp>
      <p:sp>
        <p:nvSpPr>
          <p:cNvPr id="12" name="文字版面配置區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圖片版面配置區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7" name="文字版面配置區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18" name="文字版面配置區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19" name="圖片版面配置區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20" name="文字版面配置區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22" name="圖片版面配置區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23" name="文字版面配置區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24" name="文字版面配置區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25" name="圖片版面配置區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26" name="文字版面配置區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27" name="文字版面配置區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28" name="圖片版面配置區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29" name="文字版面配置區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30" name="文字版面配置區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31" name="圖片版面配置區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32" name="文字版面配置區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33" name="文字版面配置區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標題投影片_深黃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圖片版面配置區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27" name="文字版面配置區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4" name="文字版面配置區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_橘色圖表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圖片版面配置區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0" name="文字版面配置區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新增文字 </a:t>
            </a:r>
          </a:p>
        </p:txBody>
      </p:sp>
      <p:sp>
        <p:nvSpPr>
          <p:cNvPr id="12" name="文字版面配置區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圖片版面配置區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7" name="文字版面配置區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18" name="文字版面配置區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19" name="圖片版面配置區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20" name="文字版面配置區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21" name="文字版面配置區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22" name="圖片版面配置區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23" name="文字版面配置區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24" name="文字版面配置區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25" name="圖片版面配置區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26" name="文字版面配置區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27" name="文字版面配置區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28" name="圖片版面配置區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29" name="文字版面配置區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30" name="文字版面配置區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31" name="圖片版面配置區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32" name="文字版面配置區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33" name="文字版面配置區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cxnSp>
        <p:nvCxnSpPr>
          <p:cNvPr id="34" name="直線接點​​(S)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圖片版面配置區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39" name="文字版面配置區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40" name="文字版面配置區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41" name="圖片版面配置區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42" name="文字版面配置區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43" name="文字版面配置區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44" name="圖片版面配置區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45" name="文字版面配置區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46" name="文字版面配置區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  <p:sp>
        <p:nvSpPr>
          <p:cNvPr id="47" name="圖片版面配置區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48" name="文字版面配置區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名稱</a:t>
            </a:r>
          </a:p>
        </p:txBody>
      </p:sp>
      <p:sp>
        <p:nvSpPr>
          <p:cNvPr id="49" name="文字版面配置區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描述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​​側面貼片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手繪多邊形：圖案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5" name="手繪多邊形：圖案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影像標題內容_藍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7" name="文字版面配置區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8" name="文字版面配置區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影像標題內容_橘色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7" name="文字版面配置區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8" name="文字版面配置區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延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</a:p>
        </p:txBody>
      </p:sp>
      <p:sp>
        <p:nvSpPr>
          <p:cNvPr id="7" name="文字版面配置區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版面配置區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延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7" name="文字版面配置區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GB" noProof="0"/>
          </a:p>
        </p:txBody>
      </p:sp>
      <p:sp>
        <p:nvSpPr>
          <p:cNvPr id="8" name="文字版面配置區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延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7" name="文字版面配置區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GB" noProof="0"/>
          </a:p>
        </p:txBody>
      </p:sp>
      <p:sp>
        <p:nvSpPr>
          <p:cNvPr id="8" name="文字版面配置區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延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圖片版面配置區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27" name="文字版面配置區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6" name="文字版面配置區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GB" noProof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延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27" name="文字版面配置區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GB" noProof="0"/>
          </a:p>
        </p:txBody>
      </p:sp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延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27" name="文字版面配置區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GB" noProof="0"/>
          </a:p>
        </p:txBody>
      </p:sp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標題投影片_深黃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7" name="文字版面配置區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2" name="文字版面配置區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10" name="文字版面配置區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延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27" name="文字版面配置區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GB" noProof="0"/>
          </a:p>
        </p:txBody>
      </p:sp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延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圖片版面配置區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27" name="文字版面配置區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GB" noProof="0"/>
          </a:p>
        </p:txBody>
      </p:sp>
      <p:sp>
        <p:nvSpPr>
          <p:cNvPr id="9" name="文字版面配置區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結語-感謝您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字版面配置區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marL="0" lvl="0" algn="ctr" rtl="0"/>
            <a:r>
              <a:rPr lang="zh-TW" altLang="en-US" noProof="0"/>
              <a:t>我</a:t>
            </a:r>
          </a:p>
        </p:txBody>
      </p:sp>
      <p:sp>
        <p:nvSpPr>
          <p:cNvPr id="48" name="手繪多邊形：圖案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9" name="手繪多邊形：圖案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感謝您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結語-感謝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圖片版面配置區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27" name="文字版面配置區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4" name="文字版面配置區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感謝您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結語-感謝您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7" name="文字版面配置區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2" name="文字版面配置區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10" name="文字版面配置區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感謝您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結語-感謝您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感謝您</a:t>
            </a:r>
          </a:p>
        </p:txBody>
      </p:sp>
      <p:sp>
        <p:nvSpPr>
          <p:cNvPr id="7" name="文字版面配置區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結語-感謝您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感謝您</a:t>
            </a:r>
          </a:p>
        </p:txBody>
      </p:sp>
      <p:sp>
        <p:nvSpPr>
          <p:cNvPr id="7" name="文字版面配置區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8" name="文字版面配置區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版面配置區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7" name="文字版面配置區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  <a:endParaRPr lang="zh-TW" altLang="en-GB" noProof="0"/>
          </a:p>
        </p:txBody>
      </p:sp>
      <p:sp>
        <p:nvSpPr>
          <p:cNvPr id="17" name="文字版面配置區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7" name="文字版面配置區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  <p:sp>
        <p:nvSpPr>
          <p:cNvPr id="8" name="文字版面配置區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我</a:t>
            </a:r>
            <a:endParaRPr lang="zh-TW" altLang="en-GB" noProof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14" name="投影片編號預留位置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强調標題的副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插入影像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新增其他文字 </a:t>
            </a:r>
          </a:p>
        </p:txBody>
      </p:sp>
      <p:sp>
        <p:nvSpPr>
          <p:cNvPr id="13" name="投影片編號預留位置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FAB73BC-B049-4115-A692-8D63A059BFB8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文字版面配置區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 flipH="1" flipV="1">
            <a:off x="10104320" y="3561372"/>
            <a:ext cx="2087678" cy="3270696"/>
          </a:xfrm>
        </p:spPr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286" name="文字版面配置區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720736" cy="6832069"/>
          </a:xfrm>
        </p:spPr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3014" y="3068960"/>
            <a:ext cx="7231306" cy="720080"/>
          </a:xfrm>
        </p:spPr>
        <p:txBody>
          <a:bodyPr rtlCol="0" anchor="t">
            <a:noAutofit/>
          </a:bodyPr>
          <a:lstStyle/>
          <a:p>
            <a:pPr rtl="0"/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自然語言處理毒文分析</a:t>
            </a:r>
            <a:br>
              <a:rPr lang="zh-TW" altLang="en-US" sz="5400" b="1" dirty="0"/>
            </a:br>
            <a:endParaRPr lang="zh-TW" altLang="en-US" sz="5400" b="1" dirty="0"/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2480" y="5085184"/>
            <a:ext cx="6333189" cy="720080"/>
          </a:xfrm>
        </p:spPr>
        <p:txBody>
          <a:bodyPr rtlCol="0">
            <a:normAutofit fontScale="92500"/>
          </a:bodyPr>
          <a:lstStyle/>
          <a:p>
            <a:pPr algn="l"/>
            <a:r>
              <a:rPr lang="zh-TW" altLang="en-US" sz="1600" dirty="0"/>
              <a:t>指導教授：余瑞琳老師</a:t>
            </a:r>
            <a:endParaRPr lang="en-US" altLang="zh-TW" sz="1600" dirty="0"/>
          </a:p>
          <a:p>
            <a:pPr algn="l" rtl="0"/>
            <a:r>
              <a:rPr lang="zh-TW" altLang="en-US" sz="1600" dirty="0"/>
              <a:t>專題學生：吳晉慧、陳宜妤、游惠晴、葉素鳳、謝宜娠、段雁庭、林庭均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21918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2"/>
    </mc:Choice>
    <mc:Fallback>
      <p:transition spd="slow" advTm="3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E32FB-5417-8B2A-8183-01DAB2B1A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0BE54692-1FAE-BA9F-156E-36AF69FC98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3B1F78-7F51-85A0-F6FD-ED7EC29EC82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AAFCE29-A9AC-D97D-8B19-D7A6ABEF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b="1" dirty="0"/>
              <a:t>05</a:t>
            </a:r>
            <a:r>
              <a:rPr lang="zh-TW" altLang="en-US" sz="5400" b="1" dirty="0"/>
              <a:t> 結論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7F244D-9AEC-CBA6-360B-BCB51BF35B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41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B9132-9B80-744E-8DE7-7D1BFFC26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301BD-7BCC-5E1A-54E6-C62D3873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34" y="0"/>
            <a:ext cx="10805160" cy="707886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結論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E42593A-6454-F11C-ABC9-047BF32CE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02BBD6-7B66-F2C1-BB96-8E2135AE526F}"/>
              </a:ext>
            </a:extLst>
          </p:cNvPr>
          <p:cNvSpPr txBox="1">
            <a:spLocks/>
          </p:cNvSpPr>
          <p:nvPr/>
        </p:nvSpPr>
        <p:spPr>
          <a:xfrm>
            <a:off x="931069" y="1412776"/>
            <a:ext cx="10277499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基於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Google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使用機器學習來識別有毒語言，我們還透過機器學習和神經網路的方法進行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網路霸凌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加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毒性檢測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的評論研究</a:t>
            </a:r>
            <a:r>
              <a:rPr lang="zh-TW" altLang="en-US" sz="2400" dirty="0">
                <a:solidFill>
                  <a:srgbClr val="0D0D0D"/>
                </a:solidFill>
                <a:latin typeface="Söhne"/>
              </a:rPr>
              <a:t>，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而在兩種研究中的方法準確率都高達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85%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。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Söhne"/>
              <a:ea typeface="Microsoft JhengHei UI" panose="020B0604030504040204" pitchFamily="34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在本研究中，我們採用了不同的實驗方法，分別是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TFIDF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搭配隨機森林、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TFIDF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搭配支持向量機（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SVM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）、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TFIDF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搭配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K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最近鄰（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KNN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）、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Word2Vec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搭配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LSTM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以及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BERT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模型，其中使用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BERT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模型效能最好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。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uLnTx/>
              <a:uFillTx/>
              <a:latin typeface="Söhne"/>
              <a:ea typeface="Microsoft JhengHei UI" panose="020B0604030504040204" pitchFamily="34" charset="-120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43467B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未來的研究方向可以進一步優化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BERT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öhne"/>
                <a:ea typeface="Microsoft JhengHei UI" panose="020B0604030504040204" pitchFamily="34" charset="-120"/>
                <a:cs typeface="+mn-cs"/>
              </a:rPr>
              <a:t>模型，使其在識別有毒評論方面更加準確和高效。此外，擴展研究對於不同語言和文化背景下的網路霸凌檢測，以及應用於不同的社交媒體平台上。這些努力將有助於建立更安全、更友善的線上交流環境，保障用戶的心理健康和個人尊嚴。</a:t>
            </a:r>
          </a:p>
        </p:txBody>
      </p:sp>
    </p:spTree>
    <p:extLst>
      <p:ext uri="{BB962C8B-B14F-4D97-AF65-F5344CB8AC3E}">
        <p14:creationId xmlns:p14="http://schemas.microsoft.com/office/powerpoint/2010/main" val="331550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05CEAF-353F-4996-126B-FA1380EB84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2D5FDF2-2FE8-107A-BEC4-D3EC1706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566191"/>
            <a:ext cx="9144000" cy="2590800"/>
          </a:xfrm>
        </p:spPr>
        <p:txBody>
          <a:bodyPr anchor="ctr"/>
          <a:lstStyle/>
          <a:p>
            <a:pPr algn="ctr"/>
            <a:r>
              <a:rPr lang="en-US" altLang="zh-TW" b="1" dirty="0"/>
              <a:t>THANK</a:t>
            </a:r>
            <a:r>
              <a:rPr lang="zh-TW" altLang="en-US" b="1" dirty="0"/>
              <a:t> </a:t>
            </a:r>
            <a:r>
              <a:rPr lang="en-US" altLang="zh-TW" b="1" dirty="0"/>
              <a:t>YOU</a:t>
            </a:r>
            <a:endParaRPr lang="zh-TW" altLang="en-US" b="1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13DB10-5A2F-AE85-0CE3-B751D2F02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2249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15F78-94E3-53F4-D6C6-53513132C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46AF0-2364-FC57-E9AA-9AF2FA34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01" y="0"/>
            <a:ext cx="10805160" cy="707886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動機和目的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51B5C4-08F3-1CAB-68FA-E311B7F40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altLang="zh-TW" noProof="0" smtClean="0"/>
              <a:pPr/>
              <a:t>2</a:t>
            </a:fld>
            <a:endParaRPr lang="zh-TW" altLang="en-US" noProof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B286A152-CF1F-87E5-9EE9-923F3F92D8E5}"/>
              </a:ext>
            </a:extLst>
          </p:cNvPr>
          <p:cNvSpPr txBox="1">
            <a:spLocks/>
          </p:cNvSpPr>
          <p:nvPr/>
        </p:nvSpPr>
        <p:spPr>
          <a:xfrm>
            <a:off x="748382" y="674949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TW" sz="200" b="1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endParaRPr lang="zh-TW" altLang="en-US" sz="200" dirty="0"/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CF83E157-A5DD-7682-8638-05A4755851F2}"/>
              </a:ext>
            </a:extLst>
          </p:cNvPr>
          <p:cNvSpPr txBox="1">
            <a:spLocks/>
          </p:cNvSpPr>
          <p:nvPr/>
        </p:nvSpPr>
        <p:spPr>
          <a:xfrm>
            <a:off x="1356856" y="1088740"/>
            <a:ext cx="9588211" cy="4680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自從社群媒體時代興起以來，網路上有許多人會發表自己的意見，其中大部分都有大量的</a:t>
            </a:r>
            <a:r>
              <a:rPr lang="zh-TW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消極性和毒性</a:t>
            </a: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。而有毒内容可能會對心理健康產生</a:t>
            </a:r>
            <a:r>
              <a:rPr lang="zh-TW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不利影響</a:t>
            </a: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。因此我們透過</a:t>
            </a:r>
            <a:r>
              <a:rPr lang="zh-TW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網路霸凌</a:t>
            </a: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和</a:t>
            </a:r>
            <a:r>
              <a:rPr lang="zh-TW" altLang="en-US" sz="180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毒性</a:t>
            </a: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的資料集分析社群媒體上的相關評論進行實驗。</a:t>
            </a:r>
          </a:p>
          <a:p>
            <a:pPr>
              <a:lnSpc>
                <a:spcPts val="2800"/>
              </a:lnSpc>
              <a:buFont typeface="Wingdings" panose="05000000000000000000" pitchFamily="2" charset="2"/>
              <a:buChar char="Ø"/>
            </a:pPr>
            <a:endParaRPr lang="en-US" altLang="zh-TW" sz="1800" dirty="0">
              <a:solidFill>
                <a:srgbClr val="242424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73" name="圖片 7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F70770F6-77C4-0D41-FFAE-098554670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10"/>
          <a:stretch/>
        </p:blipFill>
        <p:spPr>
          <a:xfrm>
            <a:off x="1703512" y="2601989"/>
            <a:ext cx="5976664" cy="251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725AB-AB73-2A24-4240-53C313D86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BA11BE3A-CB17-51BF-D02D-F3A771AB73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73"/>
          <a:stretch/>
        </p:blipFill>
        <p:spPr>
          <a:xfrm>
            <a:off x="399972" y="804286"/>
            <a:ext cx="4183859" cy="34956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B4FB028-0304-B6A0-40E3-2B360A00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01" y="0"/>
            <a:ext cx="10805160" cy="707886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動機和目的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6C7CDA2-A309-9EBF-CC4F-466CE6989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altLang="zh-TW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E5BCEF78-6B57-60C4-F80F-3EB01DF4D180}"/>
              </a:ext>
            </a:extLst>
          </p:cNvPr>
          <p:cNvSpPr txBox="1">
            <a:spLocks/>
          </p:cNvSpPr>
          <p:nvPr/>
        </p:nvSpPr>
        <p:spPr>
          <a:xfrm>
            <a:off x="696090" y="907858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" b="1" i="0" u="none" strike="noStrike" kern="1200" cap="all" spc="100" normalizeH="0" baseline="0" noProof="0" dirty="0">
              <a:ln>
                <a:noFill/>
              </a:ln>
              <a:solidFill>
                <a:srgbClr val="43467B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j-cs"/>
            </a:endParaRPr>
          </a:p>
          <a:p>
            <a:pPr marL="1028700" marR="0" lvl="1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" b="1" i="0" u="none" strike="noStrike" kern="1200" cap="none" spc="0" normalizeH="0" baseline="0" noProof="0" dirty="0">
                <a:ln>
                  <a:noFill/>
                </a:ln>
                <a:solidFill>
                  <a:srgbClr val="43467B">
                    <a:lumMod val="75000"/>
                  </a:srgbClr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g</a:t>
            </a:r>
            <a:endParaRPr kumimoji="0" lang="zh-TW" altLang="en-US" sz="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5BE02C48-0868-6DE7-FC02-CC15921B5A4D}"/>
              </a:ext>
            </a:extLst>
          </p:cNvPr>
          <p:cNvSpPr txBox="1">
            <a:spLocks/>
          </p:cNvSpPr>
          <p:nvPr/>
        </p:nvSpPr>
        <p:spPr>
          <a:xfrm>
            <a:off x="4446097" y="2420888"/>
            <a:ext cx="7359432" cy="1712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500"/>
              </a:lnSpc>
              <a:spcBef>
                <a:spcPts val="1200"/>
              </a:spcBef>
              <a:spcAft>
                <a:spcPts val="200"/>
              </a:spcAft>
              <a:buClr>
                <a:srgbClr val="43467B"/>
              </a:buClr>
              <a:buSzPct val="100000"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我們的研究會透過機器學習、神經網路等方法，來進行有毒評論的分析，並擴展分析評論是否涉及到網路霸凌。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1200"/>
              </a:spcBef>
              <a:spcAft>
                <a:spcPts val="200"/>
              </a:spcAft>
              <a:buClr>
                <a:srgbClr val="43467B"/>
              </a:buClr>
              <a:buSzPct val="100000"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22" name="資料庫圖表 21">
            <a:extLst>
              <a:ext uri="{FF2B5EF4-FFF2-40B4-BE49-F238E27FC236}">
                <a16:creationId xmlns:a16="http://schemas.microsoft.com/office/drawing/2014/main" id="{569FB411-7069-3109-3F06-E6292ABF33B3}"/>
              </a:ext>
            </a:extLst>
          </p:cNvPr>
          <p:cNvGraphicFramePr/>
          <p:nvPr/>
        </p:nvGraphicFramePr>
        <p:xfrm>
          <a:off x="1757289" y="3928564"/>
          <a:ext cx="8856984" cy="2658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106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725AB-AB73-2A24-4240-53C313D86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FB028-0304-B6A0-40E3-2B360A00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01" y="0"/>
            <a:ext cx="10805160" cy="707886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資料介紹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6C7CDA2-A309-9EBF-CC4F-466CE6989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E5BCEF78-6B57-60C4-F80F-3EB01DF4D180}"/>
              </a:ext>
            </a:extLst>
          </p:cNvPr>
          <p:cNvSpPr txBox="1">
            <a:spLocks/>
          </p:cNvSpPr>
          <p:nvPr/>
        </p:nvSpPr>
        <p:spPr>
          <a:xfrm>
            <a:off x="748382" y="674949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TW" sz="200" b="1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endParaRPr lang="zh-TW" altLang="en-US" sz="200" dirty="0"/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5BE02C48-0868-6DE7-FC02-CC15921B5A4D}"/>
              </a:ext>
            </a:extLst>
          </p:cNvPr>
          <p:cNvSpPr txBox="1">
            <a:spLocks/>
          </p:cNvSpPr>
          <p:nvPr/>
        </p:nvSpPr>
        <p:spPr>
          <a:xfrm>
            <a:off x="931069" y="790800"/>
            <a:ext cx="5164932" cy="5086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有毒評論資料集：分析</a:t>
            </a:r>
            <a:r>
              <a:rPr lang="en-US" altLang="zh-TW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Twitter</a:t>
            </a: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上的毒性評論</a:t>
            </a:r>
            <a:endParaRPr lang="en-US" altLang="zh-TW" sz="1800" dirty="0">
              <a:solidFill>
                <a:srgbClr val="242424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TW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Google</a:t>
            </a: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的內部部門</a:t>
            </a:r>
            <a:r>
              <a:rPr lang="en-US" altLang="zh-TW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Jigsaw</a:t>
            </a: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開放的有毒評論挑戰</a:t>
            </a:r>
            <a:r>
              <a:rPr lang="en-US" altLang="zh-TW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(2017</a:t>
            </a: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開放</a:t>
            </a:r>
            <a:r>
              <a:rPr lang="en-US" altLang="zh-TW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)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3F2E93B-668B-F2D8-90F5-1B4FC7778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25191"/>
              </p:ext>
            </p:extLst>
          </p:nvPr>
        </p:nvGraphicFramePr>
        <p:xfrm>
          <a:off x="1924447" y="3023728"/>
          <a:ext cx="3178175" cy="2850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175">
                  <a:extLst>
                    <a:ext uri="{9D8B030D-6E8A-4147-A177-3AD203B41FA5}">
                      <a16:colId xmlns:a16="http://schemas.microsoft.com/office/drawing/2014/main" val="1736947205"/>
                    </a:ext>
                  </a:extLst>
                </a:gridCol>
              </a:tblGrid>
              <a:tr h="407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特徵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30301"/>
                  </a:ext>
                </a:extLst>
              </a:tr>
              <a:tr h="407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有毒的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635819"/>
                  </a:ext>
                </a:extLst>
              </a:tr>
              <a:tr h="407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嚴重有毒的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72616"/>
                  </a:ext>
                </a:extLst>
              </a:tr>
              <a:tr h="407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猥褻毒性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9765"/>
                  </a:ext>
                </a:extLst>
              </a:tr>
              <a:tr h="407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威脅毒性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02952"/>
                  </a:ext>
                </a:extLst>
              </a:tr>
              <a:tr h="407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侮辱毒性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92958"/>
                  </a:ext>
                </a:extLst>
              </a:tr>
              <a:tr h="40723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身分仇恨毒性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34935"/>
                  </a:ext>
                </a:extLst>
              </a:tr>
            </a:tbl>
          </a:graphicData>
        </a:graphic>
      </p:graphicFrame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DC95699D-0928-60B8-085D-7A51A89FF182}"/>
              </a:ext>
            </a:extLst>
          </p:cNvPr>
          <p:cNvSpPr txBox="1">
            <a:spLocks/>
          </p:cNvSpPr>
          <p:nvPr/>
        </p:nvSpPr>
        <p:spPr>
          <a:xfrm>
            <a:off x="6278689" y="712623"/>
            <a:ext cx="5001406" cy="5238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500"/>
              </a:lnSpc>
            </a:pP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網路霸凌資料集：分析</a:t>
            </a:r>
            <a:r>
              <a:rPr lang="en-US" altLang="zh-TW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Twitter</a:t>
            </a: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上的網路霸凌評論</a:t>
            </a:r>
            <a:endParaRPr lang="en-US" altLang="zh-TW" sz="1800" dirty="0">
              <a:solidFill>
                <a:srgbClr val="242424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年</a:t>
            </a:r>
            <a:r>
              <a:rPr lang="en-US" altLang="zh-TW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IEEE </a:t>
            </a: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國際大數據會議</a:t>
            </a:r>
            <a:r>
              <a:rPr lang="en-US" altLang="zh-TW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(IEEE </a:t>
            </a:r>
            <a:r>
              <a:rPr lang="en-US" altLang="zh-TW" sz="1800" dirty="0" err="1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BigData</a:t>
            </a:r>
            <a:r>
              <a:rPr lang="en-US" altLang="zh-TW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2020) </a:t>
            </a: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會議記錄。</a:t>
            </a:r>
            <a:endParaRPr lang="en-US" altLang="zh-TW" sz="1800" dirty="0">
              <a:solidFill>
                <a:srgbClr val="242424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3F2E93B-668B-F2D8-90F5-1B4FC7778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12419"/>
              </p:ext>
            </p:extLst>
          </p:nvPr>
        </p:nvGraphicFramePr>
        <p:xfrm>
          <a:off x="7123208" y="3023728"/>
          <a:ext cx="3312368" cy="2850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73694720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52050293"/>
                    </a:ext>
                  </a:extLst>
                </a:gridCol>
              </a:tblGrid>
              <a:tr h="385261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特徵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630301"/>
                  </a:ext>
                </a:extLst>
              </a:tr>
              <a:tr h="3852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4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400" dirty="0"/>
                        <a:t>年齡霸凌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635819"/>
                  </a:ext>
                </a:extLst>
              </a:tr>
              <a:tr h="3852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400" dirty="0"/>
                        <a:t>Ethnicity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400" dirty="0"/>
                        <a:t>族群霸凌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772616"/>
                  </a:ext>
                </a:extLst>
              </a:tr>
              <a:tr h="3852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400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400" dirty="0"/>
                        <a:t>性別霸凌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89765"/>
                  </a:ext>
                </a:extLst>
              </a:tr>
              <a:tr h="3852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400" dirty="0"/>
                        <a:t>Religion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400" dirty="0"/>
                        <a:t>宗教霸凌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202952"/>
                  </a:ext>
                </a:extLst>
              </a:tr>
              <a:tr h="539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400" dirty="0"/>
                        <a:t>Other type of cyberbullying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400" dirty="0"/>
                        <a:t>其他類型的網路霸凌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392958"/>
                  </a:ext>
                </a:extLst>
              </a:tr>
              <a:tr h="3852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400" dirty="0"/>
                        <a:t>Not cyberbullying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TW" altLang="en-US" sz="1400" dirty="0"/>
                        <a:t>不是網路霸凌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934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05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B54D7-3881-FF4D-92AD-803D5DEF8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AE1F6-CA76-4CB1-73C4-0CDF8561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01" y="0"/>
            <a:ext cx="10805160" cy="707886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資料介紹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3BF91E5-9BFD-54C4-D280-7BC0CDDE9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8F5323D1-42DD-70B4-C54D-9FC87C6A5C5E}"/>
              </a:ext>
            </a:extLst>
          </p:cNvPr>
          <p:cNvSpPr txBox="1">
            <a:spLocks/>
          </p:cNvSpPr>
          <p:nvPr/>
        </p:nvSpPr>
        <p:spPr>
          <a:xfrm>
            <a:off x="926876" y="3789040"/>
            <a:ext cx="10500648" cy="2371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Twitter</a:t>
            </a: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上會有很多表情符號</a:t>
            </a:r>
          </a:p>
          <a:p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英文縮寫對於模型理解會造成偏差</a:t>
            </a:r>
            <a:endParaRPr lang="en-US" altLang="zh-TW" sz="1800" dirty="0">
              <a:solidFill>
                <a:srgbClr val="242424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>
              <a:lnSpc>
                <a:spcPts val="2800"/>
              </a:lnSpc>
            </a:pP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因為目前用的語言模型是預訓練在一般維基百科的正式文章上，無法理解網路用語，所以我們需要把俚語展開成完整敘述</a:t>
            </a:r>
            <a:endParaRPr lang="en-US" altLang="zh-TW" sz="1800" dirty="0">
              <a:solidFill>
                <a:srgbClr val="242424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>
              <a:lnSpc>
                <a:spcPts val="2800"/>
              </a:lnSpc>
            </a:pPr>
            <a:endParaRPr lang="en-US" altLang="zh-TW" sz="1800" dirty="0">
              <a:solidFill>
                <a:srgbClr val="242424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11" name="圖片 10" descr="一張含有 文字, 螢幕擷取畫面, 網頁, 網站 的圖片&#10;&#10;自動產生的描述">
            <a:extLst>
              <a:ext uri="{FF2B5EF4-FFF2-40B4-BE49-F238E27FC236}">
                <a16:creationId xmlns:a16="http://schemas.microsoft.com/office/drawing/2014/main" id="{F0033FF8-8037-934D-493C-081F889300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50" b="25687"/>
          <a:stretch/>
        </p:blipFill>
        <p:spPr>
          <a:xfrm>
            <a:off x="1055440" y="1362194"/>
            <a:ext cx="3939261" cy="2160241"/>
          </a:xfrm>
          <a:prstGeom prst="rect">
            <a:avLst/>
          </a:prstGeom>
        </p:spPr>
      </p:pic>
      <p:sp>
        <p:nvSpPr>
          <p:cNvPr id="15" name="標題 2">
            <a:extLst>
              <a:ext uri="{FF2B5EF4-FFF2-40B4-BE49-F238E27FC236}">
                <a16:creationId xmlns:a16="http://schemas.microsoft.com/office/drawing/2014/main" id="{392555D9-D3E3-0ADC-BDA8-DFE09E84139F}"/>
              </a:ext>
            </a:extLst>
          </p:cNvPr>
          <p:cNvSpPr txBox="1">
            <a:spLocks/>
          </p:cNvSpPr>
          <p:nvPr/>
        </p:nvSpPr>
        <p:spPr>
          <a:xfrm>
            <a:off x="748382" y="674949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</a:rPr>
              <a:t>數據清洗</a:t>
            </a:r>
            <a:endParaRPr lang="en-US" altLang="zh-TW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TW" sz="200" b="1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endParaRPr lang="zh-TW" altLang="en-US" sz="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C604561-5950-895D-8C8F-6189F41FACF0}"/>
              </a:ext>
            </a:extLst>
          </p:cNvPr>
          <p:cNvSpPr txBox="1"/>
          <p:nvPr/>
        </p:nvSpPr>
        <p:spPr>
          <a:xfrm>
            <a:off x="1025171" y="5559308"/>
            <a:ext cx="6112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切分 </a:t>
            </a:r>
            <a:r>
              <a:rPr lang="en-US" altLang="zh-TW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Training, Validation, Testing Dataset</a:t>
            </a:r>
            <a:r>
              <a:rPr lang="zh-TW" altLang="en-US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，比例 </a:t>
            </a:r>
            <a:r>
              <a:rPr lang="en-US" altLang="zh-TW" sz="1800" dirty="0">
                <a:solidFill>
                  <a:srgbClr val="242424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7 : 2 : 1</a:t>
            </a:r>
            <a:endParaRPr lang="en-US" altLang="zh-TW" sz="18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3458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B3532-13B9-DA92-C940-AA225F14B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9E560F-0162-D19F-29C7-8516C69C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01" y="0"/>
            <a:ext cx="10805160" cy="707886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方法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8F0C5D-7C2D-1F2F-58B7-4C7F981BD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  <p:sp>
        <p:nvSpPr>
          <p:cNvPr id="6" name="標題 2">
            <a:extLst>
              <a:ext uri="{FF2B5EF4-FFF2-40B4-BE49-F238E27FC236}">
                <a16:creationId xmlns:a16="http://schemas.microsoft.com/office/drawing/2014/main" id="{A92963B0-80F0-48E8-05E9-6BF508EA579D}"/>
              </a:ext>
            </a:extLst>
          </p:cNvPr>
          <p:cNvSpPr txBox="1">
            <a:spLocks/>
          </p:cNvSpPr>
          <p:nvPr/>
        </p:nvSpPr>
        <p:spPr>
          <a:xfrm>
            <a:off x="748382" y="674949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</a:rPr>
              <a:t>流程</a:t>
            </a:r>
            <a:endParaRPr lang="en-US" altLang="zh-TW" sz="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TW" sz="200" b="1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endParaRPr lang="zh-TW" altLang="en-US" sz="200" dirty="0"/>
          </a:p>
        </p:txBody>
      </p:sp>
      <p:pic>
        <p:nvPicPr>
          <p:cNvPr id="5" name="圖片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B665CC95-0952-92D2-AC98-C3EE99F45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200" r="54900"/>
          <a:stretch/>
        </p:blipFill>
        <p:spPr>
          <a:xfrm>
            <a:off x="3539880" y="3599496"/>
            <a:ext cx="2066419" cy="1398995"/>
          </a:xfrm>
          <a:prstGeom prst="rect">
            <a:avLst/>
          </a:prstGeom>
        </p:spPr>
      </p:pic>
      <p:pic>
        <p:nvPicPr>
          <p:cNvPr id="25" name="圖片 24" descr="一張含有 設計, 寫生, Rectangle, 扳手 的圖片&#10;&#10;自動產生的描述">
            <a:extLst>
              <a:ext uri="{FF2B5EF4-FFF2-40B4-BE49-F238E27FC236}">
                <a16:creationId xmlns:a16="http://schemas.microsoft.com/office/drawing/2014/main" id="{E92DAA3A-B8FF-4F12-9113-22A77A4BB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3710604"/>
            <a:ext cx="1144751" cy="1144751"/>
          </a:xfrm>
          <a:prstGeom prst="rect">
            <a:avLst/>
          </a:prstGeom>
        </p:spPr>
      </p:pic>
      <p:grpSp>
        <p:nvGrpSpPr>
          <p:cNvPr id="33" name="群組 32">
            <a:extLst>
              <a:ext uri="{FF2B5EF4-FFF2-40B4-BE49-F238E27FC236}">
                <a16:creationId xmlns:a16="http://schemas.microsoft.com/office/drawing/2014/main" id="{60D4241F-7612-0925-9365-3C8CF41855B9}"/>
              </a:ext>
            </a:extLst>
          </p:cNvPr>
          <p:cNvGrpSpPr/>
          <p:nvPr/>
        </p:nvGrpSpPr>
        <p:grpSpPr>
          <a:xfrm>
            <a:off x="615121" y="2160592"/>
            <a:ext cx="2165917" cy="1144750"/>
            <a:chOff x="2781929" y="897479"/>
            <a:chExt cx="2407140" cy="1152128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44E4B72-6FC5-7AA1-7F76-3CAD59473288}"/>
                </a:ext>
              </a:extLst>
            </p:cNvPr>
            <p:cNvSpPr/>
            <p:nvPr/>
          </p:nvSpPr>
          <p:spPr>
            <a:xfrm>
              <a:off x="2781929" y="897479"/>
              <a:ext cx="2407140" cy="11521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B9229252-9A20-1E91-1017-67CAA23E1F9C}"/>
                </a:ext>
              </a:extLst>
            </p:cNvPr>
            <p:cNvSpPr txBox="1"/>
            <p:nvPr/>
          </p:nvSpPr>
          <p:spPr>
            <a:xfrm>
              <a:off x="3086647" y="1288876"/>
              <a:ext cx="179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43467B"/>
                  </a:solidFill>
                </a:rPr>
                <a:t>輸入有毒評論</a:t>
              </a:r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1A85EFE3-E574-0303-FC3A-00DE63152606}"/>
              </a:ext>
            </a:extLst>
          </p:cNvPr>
          <p:cNvGrpSpPr/>
          <p:nvPr/>
        </p:nvGrpSpPr>
        <p:grpSpPr>
          <a:xfrm>
            <a:off x="2975649" y="2488210"/>
            <a:ext cx="415130" cy="483750"/>
            <a:chOff x="2607785" y="2032958"/>
            <a:chExt cx="415130" cy="483750"/>
          </a:xfrm>
        </p:grpSpPr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F6FA8224-EBCD-4EE1-5C01-2AE67E89D049}"/>
                </a:ext>
              </a:extLst>
            </p:cNvPr>
            <p:cNvSpPr/>
            <p:nvPr/>
          </p:nvSpPr>
          <p:spPr>
            <a:xfrm rot="21556626">
              <a:off x="2607785" y="2032958"/>
              <a:ext cx="415130" cy="4837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36" name="箭號: 向右 4">
              <a:extLst>
                <a:ext uri="{FF2B5EF4-FFF2-40B4-BE49-F238E27FC236}">
                  <a16:creationId xmlns:a16="http://schemas.microsoft.com/office/drawing/2014/main" id="{0295A0B0-567A-2A09-C027-C5D674A2B40E}"/>
                </a:ext>
              </a:extLst>
            </p:cNvPr>
            <p:cNvSpPr txBox="1"/>
            <p:nvPr/>
          </p:nvSpPr>
          <p:spPr>
            <a:xfrm rot="21556626">
              <a:off x="2607790" y="2130494"/>
              <a:ext cx="290591" cy="2902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2300" kern="1200"/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7EF33454-5E29-3E3B-0B19-87DF22B4E679}"/>
              </a:ext>
            </a:extLst>
          </p:cNvPr>
          <p:cNvGrpSpPr/>
          <p:nvPr/>
        </p:nvGrpSpPr>
        <p:grpSpPr>
          <a:xfrm>
            <a:off x="3585390" y="2167681"/>
            <a:ext cx="2165917" cy="1144750"/>
            <a:chOff x="2781929" y="897479"/>
            <a:chExt cx="2407140" cy="115212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4F8E7D0-16DF-0E21-59B9-FB6278DF98DD}"/>
                </a:ext>
              </a:extLst>
            </p:cNvPr>
            <p:cNvSpPr/>
            <p:nvPr/>
          </p:nvSpPr>
          <p:spPr>
            <a:xfrm>
              <a:off x="2781929" y="897479"/>
              <a:ext cx="2407140" cy="11521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01D8498D-CD73-DBF5-D910-22B1F4D80116}"/>
                </a:ext>
              </a:extLst>
            </p:cNvPr>
            <p:cNvSpPr txBox="1"/>
            <p:nvPr/>
          </p:nvSpPr>
          <p:spPr>
            <a:xfrm>
              <a:off x="3082973" y="1313788"/>
              <a:ext cx="1797702" cy="37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43467B"/>
                  </a:solidFill>
                </a:rPr>
                <a:t>特徵提取</a:t>
              </a:r>
              <a:endParaRPr lang="en-US" altLang="zh-TW" b="1" dirty="0">
                <a:solidFill>
                  <a:srgbClr val="43467B"/>
                </a:solidFill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61FA6B62-A144-8648-229A-6D4FF817493B}"/>
              </a:ext>
            </a:extLst>
          </p:cNvPr>
          <p:cNvGrpSpPr/>
          <p:nvPr/>
        </p:nvGrpSpPr>
        <p:grpSpPr>
          <a:xfrm>
            <a:off x="6549587" y="2167681"/>
            <a:ext cx="2165917" cy="1144751"/>
            <a:chOff x="2781929" y="897480"/>
            <a:chExt cx="2407140" cy="11521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0CAA20D-DD68-1742-14E8-63D4D5A088C2}"/>
                </a:ext>
              </a:extLst>
            </p:cNvPr>
            <p:cNvSpPr/>
            <p:nvPr/>
          </p:nvSpPr>
          <p:spPr>
            <a:xfrm>
              <a:off x="2781929" y="897480"/>
              <a:ext cx="2407140" cy="11521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34B54144-6C8C-450F-59A1-C960E0A96D97}"/>
                </a:ext>
              </a:extLst>
            </p:cNvPr>
            <p:cNvSpPr txBox="1"/>
            <p:nvPr/>
          </p:nvSpPr>
          <p:spPr>
            <a:xfrm>
              <a:off x="3086646" y="1020373"/>
              <a:ext cx="1832092" cy="96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 err="1">
                  <a:solidFill>
                    <a:srgbClr val="43467B"/>
                  </a:solidFill>
                </a:rPr>
                <a:t>RandomForest</a:t>
              </a:r>
              <a:endParaRPr lang="en-US" altLang="zh-TW" sz="1400" b="1" dirty="0">
                <a:solidFill>
                  <a:srgbClr val="43467B"/>
                </a:solidFill>
              </a:endParaRPr>
            </a:p>
            <a:p>
              <a:pPr algn="ctr"/>
              <a:r>
                <a:rPr lang="en-US" altLang="zh-TW" sz="1400" b="1" dirty="0">
                  <a:solidFill>
                    <a:srgbClr val="43467B"/>
                  </a:solidFill>
                </a:rPr>
                <a:t>SVM</a:t>
              </a:r>
            </a:p>
            <a:p>
              <a:pPr algn="ctr"/>
              <a:r>
                <a:rPr lang="en-US" altLang="zh-TW" sz="1400" b="1" dirty="0">
                  <a:solidFill>
                    <a:srgbClr val="43467B"/>
                  </a:solidFill>
                </a:rPr>
                <a:t>KNN</a:t>
              </a:r>
            </a:p>
            <a:p>
              <a:pPr algn="ctr"/>
              <a:r>
                <a:rPr lang="en-US" altLang="zh-TW" sz="1400" b="1" dirty="0">
                  <a:solidFill>
                    <a:srgbClr val="43467B"/>
                  </a:solidFill>
                </a:rPr>
                <a:t>LSTM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4C08816D-E63C-B1E1-0751-56244D18F1DB}"/>
              </a:ext>
            </a:extLst>
          </p:cNvPr>
          <p:cNvGrpSpPr/>
          <p:nvPr/>
        </p:nvGrpSpPr>
        <p:grpSpPr>
          <a:xfrm>
            <a:off x="8910386" y="2485610"/>
            <a:ext cx="415130" cy="483750"/>
            <a:chOff x="2607785" y="2032958"/>
            <a:chExt cx="415130" cy="483750"/>
          </a:xfrm>
        </p:grpSpPr>
        <p:sp>
          <p:nvSpPr>
            <p:cNvPr id="56" name="箭號: 向右 55">
              <a:extLst>
                <a:ext uri="{FF2B5EF4-FFF2-40B4-BE49-F238E27FC236}">
                  <a16:creationId xmlns:a16="http://schemas.microsoft.com/office/drawing/2014/main" id="{DE1AD206-95BC-1535-A0C5-52E79317DC2A}"/>
                </a:ext>
              </a:extLst>
            </p:cNvPr>
            <p:cNvSpPr/>
            <p:nvPr/>
          </p:nvSpPr>
          <p:spPr>
            <a:xfrm rot="21556626">
              <a:off x="2607785" y="2032958"/>
              <a:ext cx="415130" cy="4837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57" name="箭號: 向右 4">
              <a:extLst>
                <a:ext uri="{FF2B5EF4-FFF2-40B4-BE49-F238E27FC236}">
                  <a16:creationId xmlns:a16="http://schemas.microsoft.com/office/drawing/2014/main" id="{E4FAE4FF-48FE-23F8-C9D0-FEF8D10F15CA}"/>
                </a:ext>
              </a:extLst>
            </p:cNvPr>
            <p:cNvSpPr txBox="1"/>
            <p:nvPr/>
          </p:nvSpPr>
          <p:spPr>
            <a:xfrm rot="21556626">
              <a:off x="2607790" y="2130494"/>
              <a:ext cx="290591" cy="2902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2300" kern="1200"/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829EC5CF-DB05-F965-B2D3-327776538804}"/>
              </a:ext>
            </a:extLst>
          </p:cNvPr>
          <p:cNvGrpSpPr/>
          <p:nvPr/>
        </p:nvGrpSpPr>
        <p:grpSpPr>
          <a:xfrm>
            <a:off x="9520398" y="2179078"/>
            <a:ext cx="2165917" cy="1144750"/>
            <a:chOff x="2781929" y="897479"/>
            <a:chExt cx="2407140" cy="1152128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35CB60E-F5A7-5370-059E-AE27C570FC18}"/>
                </a:ext>
              </a:extLst>
            </p:cNvPr>
            <p:cNvSpPr/>
            <p:nvPr/>
          </p:nvSpPr>
          <p:spPr>
            <a:xfrm>
              <a:off x="2781929" y="897479"/>
              <a:ext cx="2407140" cy="11521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343CF93C-FE23-A2AD-EDD6-86280363B568}"/>
                </a:ext>
              </a:extLst>
            </p:cNvPr>
            <p:cNvSpPr txBox="1"/>
            <p:nvPr/>
          </p:nvSpPr>
          <p:spPr>
            <a:xfrm>
              <a:off x="3086647" y="1288876"/>
              <a:ext cx="1797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43467B"/>
                  </a:solidFill>
                </a:rPr>
                <a:t>輸出</a:t>
              </a: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32C124BE-80EC-29B0-C401-0E2AED3969BA}"/>
              </a:ext>
            </a:extLst>
          </p:cNvPr>
          <p:cNvGrpSpPr/>
          <p:nvPr/>
        </p:nvGrpSpPr>
        <p:grpSpPr>
          <a:xfrm>
            <a:off x="5942882" y="2488210"/>
            <a:ext cx="415130" cy="483750"/>
            <a:chOff x="2607785" y="2032958"/>
            <a:chExt cx="415130" cy="483750"/>
          </a:xfrm>
        </p:grpSpPr>
        <p:sp>
          <p:nvSpPr>
            <p:cNvPr id="62" name="箭號: 向右 61">
              <a:extLst>
                <a:ext uri="{FF2B5EF4-FFF2-40B4-BE49-F238E27FC236}">
                  <a16:creationId xmlns:a16="http://schemas.microsoft.com/office/drawing/2014/main" id="{9AF77FED-9DA9-48CD-81B9-A882EB3BF258}"/>
                </a:ext>
              </a:extLst>
            </p:cNvPr>
            <p:cNvSpPr/>
            <p:nvPr/>
          </p:nvSpPr>
          <p:spPr>
            <a:xfrm rot="21556626">
              <a:off x="2607785" y="2032958"/>
              <a:ext cx="415130" cy="4837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63" name="箭號: 向右 4">
              <a:extLst>
                <a:ext uri="{FF2B5EF4-FFF2-40B4-BE49-F238E27FC236}">
                  <a16:creationId xmlns:a16="http://schemas.microsoft.com/office/drawing/2014/main" id="{016C94E0-DBCB-34E2-F6D6-C11F41A652D2}"/>
                </a:ext>
              </a:extLst>
            </p:cNvPr>
            <p:cNvSpPr txBox="1"/>
            <p:nvPr/>
          </p:nvSpPr>
          <p:spPr>
            <a:xfrm rot="21556626">
              <a:off x="2607790" y="2130494"/>
              <a:ext cx="290591" cy="2902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TW" altLang="en-US" sz="2300" kern="1200"/>
            </a:p>
          </p:txBody>
        </p:sp>
      </p:grpSp>
      <p:pic>
        <p:nvPicPr>
          <p:cNvPr id="65" name="圖片 64" descr="一張含有 寫生, 圖畫, 美工圖案, 圖形 的圖片&#10;&#10;自動產生的描述">
            <a:extLst>
              <a:ext uri="{FF2B5EF4-FFF2-40B4-BE49-F238E27FC236}">
                <a16:creationId xmlns:a16="http://schemas.microsoft.com/office/drawing/2014/main" id="{B3F1E266-952B-1175-1E8B-642152222C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40" t="24854" r="27075" b="30093"/>
          <a:stretch/>
        </p:blipFill>
        <p:spPr>
          <a:xfrm>
            <a:off x="6864969" y="3574139"/>
            <a:ext cx="1535152" cy="1561783"/>
          </a:xfrm>
          <a:prstGeom prst="rect">
            <a:avLst/>
          </a:prstGeom>
        </p:spPr>
      </p:pic>
      <p:pic>
        <p:nvPicPr>
          <p:cNvPr id="67" name="圖片 66" descr="一張含有 符號, 白色, 圖形, 字型 的圖片&#10;&#10;自動產生的描述">
            <a:extLst>
              <a:ext uri="{FF2B5EF4-FFF2-40B4-BE49-F238E27FC236}">
                <a16:creationId xmlns:a16="http://schemas.microsoft.com/office/drawing/2014/main" id="{F47D311E-E232-BC79-CBE0-DBD77C3F39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243" t="11184" r="10365" b="15305"/>
          <a:stretch/>
        </p:blipFill>
        <p:spPr>
          <a:xfrm>
            <a:off x="9978364" y="3655532"/>
            <a:ext cx="1249984" cy="1398995"/>
          </a:xfrm>
          <a:prstGeom prst="rect">
            <a:avLst/>
          </a:prstGeom>
        </p:spPr>
      </p:pic>
      <p:pic>
        <p:nvPicPr>
          <p:cNvPr id="4" name="Picture 2" descr="斷開中文的鎖鍊！自然語言處理(NLP)是什麼？ - Taiwan Artificial Intelligence Academy Foundation">
            <a:extLst>
              <a:ext uri="{FF2B5EF4-FFF2-40B4-BE49-F238E27FC236}">
                <a16:creationId xmlns:a16="http://schemas.microsoft.com/office/drawing/2014/main" id="{E151EA21-05B7-20CC-95AC-FA891CE33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94" y="4998491"/>
            <a:ext cx="4968552" cy="123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5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2B9AB-E1F2-D4B1-829C-151A99461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262D8-AA4F-72BE-EA5A-2001C279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01" y="0"/>
            <a:ext cx="10805160" cy="707886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方法</a:t>
            </a:r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56EBCC50-2490-EA69-136B-1B713EE08AD9}"/>
              </a:ext>
            </a:extLst>
          </p:cNvPr>
          <p:cNvSpPr txBox="1">
            <a:spLocks/>
          </p:cNvSpPr>
          <p:nvPr/>
        </p:nvSpPr>
        <p:spPr>
          <a:xfrm>
            <a:off x="1225753" y="4167682"/>
            <a:ext cx="8988480" cy="17774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 使用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TFIDF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 隨機森林</a:t>
            </a:r>
          </a:p>
          <a:p>
            <a:pPr>
              <a:lnSpc>
                <a:spcPts val="2500"/>
              </a:lnSpc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 使用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TFIDF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 支援向量機</a:t>
            </a: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 使用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TFIDF + KNN</a:t>
            </a:r>
          </a:p>
          <a:p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神經網路分類器使用自然語言模型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BERT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，加上向量的特徵進行效能分析</a:t>
            </a:r>
          </a:p>
          <a:p>
            <a:endParaRPr lang="zh-TW" altLang="en-US" sz="24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227BE59D-9600-6664-C2E0-2EDB7259D1DE}"/>
              </a:ext>
            </a:extLst>
          </p:cNvPr>
          <p:cNvSpPr txBox="1">
            <a:spLocks/>
          </p:cNvSpPr>
          <p:nvPr/>
        </p:nvSpPr>
        <p:spPr>
          <a:xfrm>
            <a:off x="1288945" y="1544864"/>
            <a:ext cx="8988480" cy="17774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 使用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TFIDF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 隨機森林</a:t>
            </a:r>
            <a:endParaRPr lang="en-US" altLang="zh-TW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 使用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Word2Vec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LSTM</a:t>
            </a:r>
          </a:p>
          <a:p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神經網路分類器使用自然語言模型 </a:t>
            </a:r>
            <a:r>
              <a:rPr lang="en-US" altLang="zh-TW" dirty="0">
                <a:latin typeface="Calibri" panose="020F0502020204030204" pitchFamily="34" charset="0"/>
                <a:ea typeface="微軟正黑體" panose="020B0604030504040204" pitchFamily="34" charset="-120"/>
              </a:rPr>
              <a:t>BERT</a:t>
            </a:r>
            <a:r>
              <a:rPr lang="zh-TW" altLang="en-US" dirty="0">
                <a:latin typeface="Calibri" panose="020F0502020204030204" pitchFamily="34" charset="0"/>
                <a:ea typeface="微軟正黑體" panose="020B0604030504040204" pitchFamily="34" charset="-120"/>
              </a:rPr>
              <a:t>，加上向量的特徵進行效能分析</a:t>
            </a:r>
          </a:p>
          <a:p>
            <a:endParaRPr lang="zh-TW" altLang="en-US" sz="24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816AC63E-87E2-6A68-323B-8E111814E1B7}"/>
              </a:ext>
            </a:extLst>
          </p:cNvPr>
          <p:cNvSpPr txBox="1">
            <a:spLocks/>
          </p:cNvSpPr>
          <p:nvPr/>
        </p:nvSpPr>
        <p:spPr>
          <a:xfrm>
            <a:off x="990703" y="3452615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</a:rPr>
              <a:t>毒性</a:t>
            </a:r>
            <a:endParaRPr lang="zh-TW" altLang="en-US" sz="2400" dirty="0"/>
          </a:p>
        </p:txBody>
      </p:sp>
      <p:sp>
        <p:nvSpPr>
          <p:cNvPr id="5" name="標題 2">
            <a:extLst>
              <a:ext uri="{FF2B5EF4-FFF2-40B4-BE49-F238E27FC236}">
                <a16:creationId xmlns:a16="http://schemas.microsoft.com/office/drawing/2014/main" id="{22DEDE4B-AB5A-D5A9-8CAB-DAC8B01A0372}"/>
              </a:ext>
            </a:extLst>
          </p:cNvPr>
          <p:cNvSpPr txBox="1">
            <a:spLocks/>
          </p:cNvSpPr>
          <p:nvPr/>
        </p:nvSpPr>
        <p:spPr>
          <a:xfrm>
            <a:off x="998933" y="825471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</a:rPr>
              <a:t>網路霸凌</a:t>
            </a:r>
            <a:endParaRPr lang="zh-TW" altLang="en-US" sz="2400" dirty="0"/>
          </a:p>
        </p:txBody>
      </p:sp>
      <p:sp>
        <p:nvSpPr>
          <p:cNvPr id="6" name="投影片編號版面配置區 2">
            <a:extLst>
              <a:ext uri="{FF2B5EF4-FFF2-40B4-BE49-F238E27FC236}">
                <a16:creationId xmlns:a16="http://schemas.microsoft.com/office/drawing/2014/main" id="{BDC2F33C-2D59-0079-56DB-FC5D10253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</p:spPr>
        <p:txBody>
          <a:bodyPr/>
          <a:lstStyle/>
          <a:p>
            <a:fld id="{4FAB73BC-B049-4115-A692-8D63A059BFB8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0758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1B0EF64-DE4C-B8E0-E532-7A9679A99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pic>
        <p:nvPicPr>
          <p:cNvPr id="5122" name="Picture 2" descr="警告標語-50|-榮耀興業有限公司gl-honor-商品介紹">
            <a:extLst>
              <a:ext uri="{FF2B5EF4-FFF2-40B4-BE49-F238E27FC236}">
                <a16:creationId xmlns:a16="http://schemas.microsoft.com/office/drawing/2014/main" id="{A4F0B52E-E29A-AAC9-7BFA-10B9E2373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772" y="2033464"/>
            <a:ext cx="41044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0C7EAA06-6CB2-380F-0A80-7536876E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接下來有不雅字眼，請各位做好心理準備</a:t>
            </a:r>
            <a:br>
              <a:rPr lang="zh-TW" altLang="en-US" dirty="0">
                <a:solidFill>
                  <a:srgbClr val="FF0000"/>
                </a:solidFill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1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A71C8-2CF2-B73F-FE16-D6066059B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E7E5D-0F6E-4C28-AFD3-A7A46E3D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34" y="0"/>
            <a:ext cx="10805160" cy="707886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</a:rPr>
              <a:t>實驗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985F4-B4A0-0808-B5E0-E8AED1007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E1F298E8-F317-44D1-0730-7AD2A73A019D}"/>
              </a:ext>
            </a:extLst>
          </p:cNvPr>
          <p:cNvGrpSpPr/>
          <p:nvPr/>
        </p:nvGrpSpPr>
        <p:grpSpPr>
          <a:xfrm>
            <a:off x="1415480" y="1269127"/>
            <a:ext cx="11534811" cy="5184421"/>
            <a:chOff x="1947909" y="836789"/>
            <a:chExt cx="11534811" cy="5184421"/>
          </a:xfrm>
        </p:grpSpPr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96EF027A-FBE7-B6BF-50C1-F6094BC9F39B}"/>
                </a:ext>
              </a:extLst>
            </p:cNvPr>
            <p:cNvSpPr txBox="1"/>
            <p:nvPr/>
          </p:nvSpPr>
          <p:spPr>
            <a:xfrm>
              <a:off x="3503712" y="465313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  <p:pic>
          <p:nvPicPr>
            <p:cNvPr id="111" name="圖片 110" descr="一張含有 文字, 螢幕擷取畫面, 數字, 陳列 的圖片&#10;&#10;自動產生的描述">
              <a:extLst>
                <a:ext uri="{FF2B5EF4-FFF2-40B4-BE49-F238E27FC236}">
                  <a16:creationId xmlns:a16="http://schemas.microsoft.com/office/drawing/2014/main" id="{1D4D9435-753A-B749-2747-C62A2CAB4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909" y="836789"/>
              <a:ext cx="8296182" cy="5184421"/>
            </a:xfrm>
            <a:prstGeom prst="rect">
              <a:avLst/>
            </a:prstGeom>
          </p:spPr>
        </p:pic>
        <p:sp>
          <p:nvSpPr>
            <p:cNvPr id="113" name="文字方塊 112">
              <a:extLst>
                <a:ext uri="{FF2B5EF4-FFF2-40B4-BE49-F238E27FC236}">
                  <a16:creationId xmlns:a16="http://schemas.microsoft.com/office/drawing/2014/main" id="{CA687A87-C5D1-A6D2-487D-C2528B1DC6A2}"/>
                </a:ext>
              </a:extLst>
            </p:cNvPr>
            <p:cNvSpPr txBox="1"/>
            <p:nvPr/>
          </p:nvSpPr>
          <p:spPr>
            <a:xfrm>
              <a:off x="9577242" y="4894925"/>
              <a:ext cx="39054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#</a:t>
              </a:r>
              <a:r>
                <a:rPr lang="zh-TW" altLang="en-US" sz="1400" dirty="0">
                  <a:solidFill>
                    <a:srgbClr val="FF0000"/>
                  </a:solidFill>
                </a:rPr>
                <a:t>宗教霸凌</a:t>
              </a:r>
              <a:endParaRPr lang="en-US" altLang="zh-TW" sz="1400" dirty="0">
                <a:solidFill>
                  <a:srgbClr val="FF0000"/>
                </a:solidFill>
              </a:endParaRPr>
            </a:p>
            <a:p>
              <a:r>
                <a:rPr lang="en-US" altLang="zh-TW" sz="1400" dirty="0">
                  <a:solidFill>
                    <a:srgbClr val="FF0000"/>
                  </a:solidFill>
                </a:rPr>
                <a:t>#</a:t>
              </a:r>
              <a:r>
                <a:rPr lang="zh-TW" altLang="en-US" sz="1400" dirty="0">
                  <a:solidFill>
                    <a:srgbClr val="FF0000"/>
                  </a:solidFill>
                </a:rPr>
                <a:t>有毒的、</a:t>
              </a:r>
              <a:r>
                <a:rPr lang="en-US" altLang="zh-TW" sz="1400" dirty="0">
                  <a:solidFill>
                    <a:srgbClr val="FF0000"/>
                  </a:solidFill>
                </a:rPr>
                <a:t>#</a:t>
              </a:r>
              <a:r>
                <a:rPr lang="zh-TW" altLang="en-US" sz="1400" dirty="0">
                  <a:solidFill>
                    <a:srgbClr val="FF0000"/>
                  </a:solidFill>
                </a:rPr>
                <a:t>侮辱毒性、</a:t>
              </a:r>
              <a:r>
                <a:rPr lang="en-US" altLang="zh-TW" sz="1400" dirty="0">
                  <a:solidFill>
                    <a:srgbClr val="FF0000"/>
                  </a:solidFill>
                </a:rPr>
                <a:t>#</a:t>
              </a:r>
              <a:r>
                <a:rPr lang="zh-TW" altLang="en-US" sz="1400" dirty="0">
                  <a:solidFill>
                    <a:srgbClr val="FF0000"/>
                  </a:solidFill>
                </a:rPr>
                <a:t>身分仇恨毒性</a:t>
              </a:r>
            </a:p>
          </p:txBody>
        </p:sp>
        <p:sp>
          <p:nvSpPr>
            <p:cNvPr id="115" name="文字方塊 114">
              <a:extLst>
                <a:ext uri="{FF2B5EF4-FFF2-40B4-BE49-F238E27FC236}">
                  <a16:creationId xmlns:a16="http://schemas.microsoft.com/office/drawing/2014/main" id="{142B9786-C038-F751-EDBB-968AEA7ABEE4}"/>
                </a:ext>
              </a:extLst>
            </p:cNvPr>
            <p:cNvSpPr txBox="1"/>
            <p:nvPr/>
          </p:nvSpPr>
          <p:spPr>
            <a:xfrm>
              <a:off x="9615763" y="3170348"/>
              <a:ext cx="28274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#</a:t>
              </a:r>
              <a:r>
                <a:rPr lang="zh-TW" altLang="en-US" sz="1400" dirty="0">
                  <a:solidFill>
                    <a:srgbClr val="FF0000"/>
                  </a:solidFill>
                </a:rPr>
                <a:t>其他類型的網路霸凌</a:t>
              </a:r>
              <a:endParaRPr lang="en-US" altLang="zh-TW" sz="1400" dirty="0">
                <a:solidFill>
                  <a:srgbClr val="FF0000"/>
                </a:solidFill>
              </a:endParaRPr>
            </a:p>
            <a:p>
              <a:r>
                <a:rPr lang="en-US" altLang="zh-TW" sz="1400" dirty="0">
                  <a:solidFill>
                    <a:srgbClr val="FF0000"/>
                  </a:solidFill>
                </a:rPr>
                <a:t>#</a:t>
              </a:r>
              <a:r>
                <a:rPr lang="zh-TW" altLang="en-US" sz="1400" dirty="0">
                  <a:solidFill>
                    <a:srgbClr val="FF0000"/>
                  </a:solidFill>
                </a:rPr>
                <a:t>有毒的</a:t>
              </a:r>
            </a:p>
            <a:p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8A139D96-E1CB-B0EC-01ED-D7EA601DD2CC}"/>
                </a:ext>
              </a:extLst>
            </p:cNvPr>
            <p:cNvSpPr txBox="1"/>
            <p:nvPr/>
          </p:nvSpPr>
          <p:spPr>
            <a:xfrm>
              <a:off x="9569430" y="1420819"/>
              <a:ext cx="2920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rgbClr val="FF0000"/>
                  </a:solidFill>
                </a:rPr>
                <a:t>#</a:t>
              </a:r>
              <a:r>
                <a:rPr lang="zh-TW" altLang="en-US" sz="1400" dirty="0">
                  <a:solidFill>
                    <a:srgbClr val="FF0000"/>
                  </a:solidFill>
                </a:rPr>
                <a:t>性別霸凌</a:t>
              </a:r>
              <a:endParaRPr lang="en-US" altLang="zh-TW" sz="1400" dirty="0">
                <a:solidFill>
                  <a:srgbClr val="FF0000"/>
                </a:solidFill>
              </a:endParaRPr>
            </a:p>
            <a:p>
              <a:r>
                <a:rPr lang="en-US" altLang="zh-TW" sz="1400" dirty="0">
                  <a:solidFill>
                    <a:srgbClr val="FF0000"/>
                  </a:solidFill>
                </a:rPr>
                <a:t>#</a:t>
              </a:r>
              <a:r>
                <a:rPr lang="zh-TW" altLang="en-US" sz="1400" dirty="0">
                  <a:solidFill>
                    <a:srgbClr val="FF0000"/>
                  </a:solidFill>
                </a:rPr>
                <a:t>有毒的、</a:t>
              </a:r>
              <a:r>
                <a:rPr lang="en-US" altLang="zh-TW" sz="1400" dirty="0">
                  <a:solidFill>
                    <a:srgbClr val="FF0000"/>
                  </a:solidFill>
                </a:rPr>
                <a:t>#</a:t>
              </a:r>
              <a:r>
                <a:rPr lang="zh-TW" altLang="en-US" sz="1400" dirty="0">
                  <a:solidFill>
                    <a:srgbClr val="FF0000"/>
                  </a:solidFill>
                </a:rPr>
                <a:t>猥褻毒性、</a:t>
              </a:r>
              <a:r>
                <a:rPr lang="en-US" altLang="zh-TW" sz="1400" dirty="0">
                  <a:solidFill>
                    <a:srgbClr val="FF0000"/>
                  </a:solidFill>
                </a:rPr>
                <a:t>#</a:t>
              </a:r>
              <a:r>
                <a:rPr lang="zh-TW" altLang="en-US" sz="1400" dirty="0">
                  <a:solidFill>
                    <a:srgbClr val="FF0000"/>
                  </a:solidFill>
                </a:rPr>
                <a:t>侮辱毒性</a:t>
              </a:r>
            </a:p>
            <a:p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標題 2">
            <a:extLst>
              <a:ext uri="{FF2B5EF4-FFF2-40B4-BE49-F238E27FC236}">
                <a16:creationId xmlns:a16="http://schemas.microsoft.com/office/drawing/2014/main" id="{6623305A-72D9-33CC-4E71-524CB160004E}"/>
              </a:ext>
            </a:extLst>
          </p:cNvPr>
          <p:cNvSpPr txBox="1">
            <a:spLocks/>
          </p:cNvSpPr>
          <p:nvPr/>
        </p:nvSpPr>
        <p:spPr>
          <a:xfrm>
            <a:off x="748382" y="674949"/>
            <a:ext cx="10805160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</a:rPr>
              <a:t>實驗結果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</a:rPr>
              <a:t>網路霸凌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</a:rPr>
              <a:t>毒性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zh-TW" sz="200" b="1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endParaRPr lang="zh-TW" altLang="en-US" sz="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C8FB71F-9EF0-DDF9-C6F8-C10C9D1BA95B}"/>
              </a:ext>
            </a:extLst>
          </p:cNvPr>
          <p:cNvSpPr txBox="1"/>
          <p:nvPr/>
        </p:nvSpPr>
        <p:spPr>
          <a:xfrm>
            <a:off x="2412265" y="2062061"/>
            <a:ext cx="74148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highlight>
                  <a:srgbClr val="FFFFFF"/>
                </a:highlight>
              </a:rPr>
              <a:t>身為一個女兒的媽媽，我想問你是否會稱她們為「蕩婦、秘書或女性」？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645156-3C4E-3246-C521-4C63E91F160F}"/>
              </a:ext>
            </a:extLst>
          </p:cNvPr>
          <p:cNvSpPr txBox="1"/>
          <p:nvPr/>
        </p:nvSpPr>
        <p:spPr>
          <a:xfrm>
            <a:off x="2388561" y="5552241"/>
            <a:ext cx="471555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600" dirty="0"/>
              <a:t>我不想跟你們這些吃牛肉的白痴爭論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DC2A59F-4297-D46F-0A13-4F7FFA6BDDE4}"/>
              </a:ext>
            </a:extLst>
          </p:cNvPr>
          <p:cNvSpPr txBox="1"/>
          <p:nvPr/>
        </p:nvSpPr>
        <p:spPr>
          <a:xfrm>
            <a:off x="2412265" y="3786638"/>
            <a:ext cx="74148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highlight>
                  <a:srgbClr val="FFFFFF"/>
                </a:highlight>
              </a:rPr>
              <a:t>這可不是什麼好笑的事，你這個白痴</a:t>
            </a:r>
          </a:p>
        </p:txBody>
      </p:sp>
    </p:spTree>
    <p:extLst>
      <p:ext uri="{BB962C8B-B14F-4D97-AF65-F5344CB8AC3E}">
        <p14:creationId xmlns:p14="http://schemas.microsoft.com/office/powerpoint/2010/main" val="3225822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現代經典磚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4890_TF89082059_Win32" id="{6EBD39B8-EC49-496F-ADE0-351B45882BC3}" vid="{FBD8ACBE-6D10-4BAB-A3D3-84C9B3BF59B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現代傳統區塊式簡報</Template>
  <TotalTime>2349</TotalTime>
  <Words>1265</Words>
  <Application>Microsoft Office PowerPoint</Application>
  <PresentationFormat>寬螢幕</PresentationFormat>
  <Paragraphs>145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Microsoft JhengHei UI</vt:lpstr>
      <vt:lpstr>Söhne</vt:lpstr>
      <vt:lpstr>微軟正黑體</vt:lpstr>
      <vt:lpstr>Arial</vt:lpstr>
      <vt:lpstr>Calibri</vt:lpstr>
      <vt:lpstr>Segoe UI</vt:lpstr>
      <vt:lpstr>Tw Cen MT</vt:lpstr>
      <vt:lpstr>Wingdings</vt:lpstr>
      <vt:lpstr>Wingdings 3</vt:lpstr>
      <vt:lpstr>現代經典磚-3</vt:lpstr>
      <vt:lpstr>自然語言處理毒文分析 </vt:lpstr>
      <vt:lpstr>動機和目的</vt:lpstr>
      <vt:lpstr>動機和目的</vt:lpstr>
      <vt:lpstr>資料介紹</vt:lpstr>
      <vt:lpstr>資料介紹</vt:lpstr>
      <vt:lpstr>方法</vt:lpstr>
      <vt:lpstr>方法</vt:lpstr>
      <vt:lpstr>接下來有不雅字眼，請各位做好心理準備 </vt:lpstr>
      <vt:lpstr>實驗</vt:lpstr>
      <vt:lpstr>05 結論</vt:lpstr>
      <vt:lpstr>結論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有毒評論分類</dc:title>
  <dc:creator>游惠晴</dc:creator>
  <cp:lastModifiedBy>吳晉慧</cp:lastModifiedBy>
  <cp:revision>92</cp:revision>
  <dcterms:created xsi:type="dcterms:W3CDTF">2024-03-03T16:30:03Z</dcterms:created>
  <dcterms:modified xsi:type="dcterms:W3CDTF">2024-04-07T15:51:59Z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