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2" r:id="rId16"/>
    <p:sldId id="283" r:id="rId17"/>
    <p:sldId id="285" r:id="rId18"/>
    <p:sldId id="284" r:id="rId19"/>
    <p:sldId id="286" r:id="rId20"/>
    <p:sldId id="263" r:id="rId21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23 123" initials="11" lastIdx="1" clrIdx="0">
    <p:extLst>
      <p:ext uri="{19B8F6BF-5375-455C-9EA6-DF929625EA0E}">
        <p15:presenceInfo xmlns:p15="http://schemas.microsoft.com/office/powerpoint/2012/main" userId="c5ea2862b5b7da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4" autoAdjust="0"/>
  </p:normalViewPr>
  <p:slideViewPr>
    <p:cSldViewPr snapToGrid="0" showGuides="1">
      <p:cViewPr>
        <p:scale>
          <a:sx n="50" d="100"/>
          <a:sy n="50" d="100"/>
        </p:scale>
        <p:origin x="1891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CF1A4F8C-E918-4AA2-B7D6-8BA3DF09F0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F2EAE0-7046-43A4-A1B0-62E783DBF3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8C7B39-108C-44AC-9859-73BD059203B2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2023/6/13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A7D107-515E-4AFF-A175-895B266E35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22CA95-5884-4688-8B0C-37914EB108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490F62-96B5-44BE-A8A5-3DEBC6A2B63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2205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F7A5A8C-0C4F-4A86-A0AA-1C116743220D}" type="datetime1">
              <a:rPr lang="zh-TW" altLang="en-US" noProof="0" smtClean="0"/>
              <a:t>2023/6/13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63359F2-43EF-4812-9DC0-98C0B1A40681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327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7934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897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職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6" name="副標題 2">
            <a:extLst>
              <a:ext uri="{FF2B5EF4-FFF2-40B4-BE49-F238E27FC236}">
                <a16:creationId xmlns:a16="http://schemas.microsoft.com/office/drawing/2014/main" id="{3507450D-E801-41C1-9FD7-923530A0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按一下以編輯母片子標題樣式</a:t>
            </a:r>
          </a:p>
        </p:txBody>
      </p:sp>
      <p:sp>
        <p:nvSpPr>
          <p:cNvPr id="25" name="圖片版面配置區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11265408" cy="3310128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34252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E7D0488-B202-4F7B-9F3C-5F354044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</p:spPr>
        <p:txBody>
          <a:bodyPr rtlCol="0" anchor="ctr"/>
          <a:lstStyle/>
          <a:p>
            <a:pPr algn="r" rtl="0"/>
            <a:r>
              <a:rPr lang="zh-TW" altLang="en-US" noProof="0">
                <a:solidFill>
                  <a:schemeClr val="tx2"/>
                </a:solidFill>
              </a:rPr>
              <a:t>按一下以編輯母片標題樣式</a:t>
            </a:r>
          </a:p>
        </p:txBody>
      </p:sp>
      <p:sp>
        <p:nvSpPr>
          <p:cNvPr id="12" name="圖片版面配置區 11">
            <a:extLst>
              <a:ext uri="{FF2B5EF4-FFF2-40B4-BE49-F238E27FC236}">
                <a16:creationId xmlns:a16="http://schemas.microsoft.com/office/drawing/2014/main" id="{5972A87D-479C-4157-A7C5-33D8FC7B29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768096"/>
            <a:ext cx="2578608" cy="2816352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3" name="圖片版面配置區 11">
            <a:extLst>
              <a:ext uri="{FF2B5EF4-FFF2-40B4-BE49-F238E27FC236}">
                <a16:creationId xmlns:a16="http://schemas.microsoft.com/office/drawing/2014/main" id="{78EE581A-A98D-4A1B-B826-3C60801D66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2800" y="768096"/>
            <a:ext cx="2578608" cy="2816352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圖片版面配置區 11">
            <a:extLst>
              <a:ext uri="{FF2B5EF4-FFF2-40B4-BE49-F238E27FC236}">
                <a16:creationId xmlns:a16="http://schemas.microsoft.com/office/drawing/2014/main" id="{16AE88BE-E502-4D34-AAE9-6EE48F1ACE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7544" y="768096"/>
            <a:ext cx="2578608" cy="2816352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圖片版面配置區 11">
            <a:extLst>
              <a:ext uri="{FF2B5EF4-FFF2-40B4-BE49-F238E27FC236}">
                <a16:creationId xmlns:a16="http://schemas.microsoft.com/office/drawing/2014/main" id="{9FD0C6B3-E0D9-4177-8079-178D1B0F53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2288" y="768096"/>
            <a:ext cx="2578608" cy="2816352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53AD8A25-150B-42DF-B6CC-FB1E522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392" y="3956050"/>
            <a:ext cx="7225075" cy="1902749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範例頁尾文字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50699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20F9CA6-0CB1-4A9E-96E4-67800B10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826FB8-73AC-4F8B-BD9C-B5E87FC9C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7AE5FA5-AF50-4B00-8E20-1B20A66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範例頁尾文字</a:t>
            </a: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83237575-909D-45C0-B594-0B7A40F04B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7344" y="0"/>
            <a:ext cx="7534656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0843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範例頁尾文字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6791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範例頁尾文字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078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r>
              <a:rPr lang="zh-TW" altLang="en-US" noProof="0"/>
              <a:t>範例頁尾文字</a:t>
            </a:r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592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zh-TW" altLang="en-US" noProof="0"/>
              <a:t>範例頁尾文字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1650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8249B4-F572-49E8-9B53-CB4E629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06C12940-675F-4BDC-8733-71FEBC2FD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2815" y="640080"/>
            <a:ext cx="3703320" cy="5751576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9">
            <a:extLst>
              <a:ext uri="{FF2B5EF4-FFF2-40B4-BE49-F238E27FC236}">
                <a16:creationId xmlns:a16="http://schemas.microsoft.com/office/drawing/2014/main" id="{63AD391F-F462-4773-B9C7-B512F55F68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6720" y="640080"/>
            <a:ext cx="3703320" cy="5751576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範例頁尾文字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88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 rtlCol="0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>
                <a:solidFill>
                  <a:schemeClr val="tx2"/>
                </a:solidFill>
              </a:rPr>
              <a:t>按一下以編輯母片標題樣式</a:t>
            </a:r>
          </a:p>
        </p:txBody>
      </p:sp>
      <p:sp>
        <p:nvSpPr>
          <p:cNvPr id="6" name="內容版面配置區 2" descr="Tag=AccentColor&#10;Flavor=Light&#10;Target=Bullets">
            <a:extLst>
              <a:ext uri="{FF2B5EF4-FFF2-40B4-BE49-F238E27FC236}">
                <a16:creationId xmlns:a16="http://schemas.microsoft.com/office/drawing/2014/main" id="{C768CCB8-0718-4D4E-8EE1-1D287550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5C3A8825-378F-41FE-A716-644287762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1800" y="630936"/>
            <a:ext cx="7504113" cy="3520440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圖片版面配置區 10">
            <a:extLst>
              <a:ext uri="{FF2B5EF4-FFF2-40B4-BE49-F238E27FC236}">
                <a16:creationId xmlns:a16="http://schemas.microsoft.com/office/drawing/2014/main" id="{2E6B2055-B099-48CF-84C8-2AF6D56186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42816" y="4234252"/>
            <a:ext cx="3703320" cy="2139696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3" name="圖片版面配置區 10">
            <a:extLst>
              <a:ext uri="{FF2B5EF4-FFF2-40B4-BE49-F238E27FC236}">
                <a16:creationId xmlns:a16="http://schemas.microsoft.com/office/drawing/2014/main" id="{EED74C29-FF8A-4470-8221-FD11E7FB7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20" y="4233672"/>
            <a:ext cx="3703320" cy="2139696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範例頁尾文字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74943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DDD90A03-8871-46F6-B527-27A279CA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按一下以編輯母片子標題樣式</a:t>
            </a:r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8C0DC8A-3006-4A75-A9BA-FCA96D2C38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580" y="603504"/>
            <a:ext cx="11292840" cy="3557016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351850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範例頁尾文字</a:t>
            </a:r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6688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9AD7E45-24A5-4020-858E-57CFA095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9C213B6D-04F4-4E9D-AD86-E50884CB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按一下以編輯母片子標題樣式</a:t>
            </a:r>
          </a:p>
        </p:txBody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52DB8B62-62C2-4723-85AF-F5D87B489A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5486400" cy="3310128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9">
            <a:extLst>
              <a:ext uri="{FF2B5EF4-FFF2-40B4-BE49-F238E27FC236}">
                <a16:creationId xmlns:a16="http://schemas.microsoft.com/office/drawing/2014/main" id="{D1329640-D9D1-44D4-8E40-04E753A2B8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496" y="3081528"/>
            <a:ext cx="5486400" cy="3310128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範例頁尾文字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5785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SmartArt 預留位置 14">
            <a:extLst>
              <a:ext uri="{FF2B5EF4-FFF2-40B4-BE49-F238E27FC236}">
                <a16:creationId xmlns:a16="http://schemas.microsoft.com/office/drawing/2014/main" id="{1A07AFA2-B97F-4965-B3E3-0399F8696B9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76263" y="2290762"/>
            <a:ext cx="2286000" cy="2514600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 </a:t>
            </a:r>
            <a:r>
              <a:rPr lang="en-US" altLang="zh-TW" noProof="0"/>
              <a:t>SmartArt </a:t>
            </a:r>
            <a:r>
              <a:rPr lang="zh-TW" altLang="en-US" noProof="0"/>
              <a:t>圖形</a:t>
            </a:r>
          </a:p>
        </p:txBody>
      </p:sp>
      <p:sp>
        <p:nvSpPr>
          <p:cNvPr id="16" name="SmartArt 預留位置 14">
            <a:extLst>
              <a:ext uri="{FF2B5EF4-FFF2-40B4-BE49-F238E27FC236}">
                <a16:creationId xmlns:a16="http://schemas.microsoft.com/office/drawing/2014/main" id="{FBD83F25-25EA-4FCB-9180-B7567885BE7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486759" y="2290762"/>
            <a:ext cx="2286000" cy="2514600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 </a:t>
            </a:r>
            <a:r>
              <a:rPr lang="en-US" altLang="zh-TW" noProof="0"/>
              <a:t>SmartArt </a:t>
            </a:r>
            <a:r>
              <a:rPr lang="zh-TW" altLang="en-US" noProof="0"/>
              <a:t>圖形</a:t>
            </a:r>
          </a:p>
        </p:txBody>
      </p:sp>
      <p:sp>
        <p:nvSpPr>
          <p:cNvPr id="17" name="SmartArt 預留位置 14">
            <a:extLst>
              <a:ext uri="{FF2B5EF4-FFF2-40B4-BE49-F238E27FC236}">
                <a16:creationId xmlns:a16="http://schemas.microsoft.com/office/drawing/2014/main" id="{C19AF1FD-578A-4AC1-8006-BF395C09818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397255" y="2290762"/>
            <a:ext cx="2286000" cy="2514600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 </a:t>
            </a:r>
            <a:r>
              <a:rPr lang="en-US" altLang="zh-TW" noProof="0"/>
              <a:t>SmartArt </a:t>
            </a:r>
            <a:r>
              <a:rPr lang="zh-TW" altLang="en-US" noProof="0"/>
              <a:t>圖形</a:t>
            </a:r>
          </a:p>
        </p:txBody>
      </p:sp>
      <p:sp>
        <p:nvSpPr>
          <p:cNvPr id="18" name="SmartArt 預留位置 14">
            <a:extLst>
              <a:ext uri="{FF2B5EF4-FFF2-40B4-BE49-F238E27FC236}">
                <a16:creationId xmlns:a16="http://schemas.microsoft.com/office/drawing/2014/main" id="{A30FAB41-D651-4537-9674-A090F9541E3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9307750" y="2290762"/>
            <a:ext cx="2286000" cy="2514600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 </a:t>
            </a:r>
            <a:r>
              <a:rPr lang="en-US" altLang="zh-TW" noProof="0"/>
              <a:t>SmartArt </a:t>
            </a:r>
            <a:r>
              <a:rPr lang="zh-TW" altLang="en-US" noProof="0"/>
              <a:t>圖形</a:t>
            </a:r>
          </a:p>
        </p:txBody>
      </p:sp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6FF70985-87A5-4813-BB21-CD79732947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4943475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22" name="文字版面配置區 21">
            <a:extLst>
              <a:ext uri="{FF2B5EF4-FFF2-40B4-BE49-F238E27FC236}">
                <a16:creationId xmlns:a16="http://schemas.microsoft.com/office/drawing/2014/main" id="{8F30C930-1919-4A13-98BD-6CB6119CC1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894" y="5447348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3" name="文字版面配置區 19">
            <a:extLst>
              <a:ext uri="{FF2B5EF4-FFF2-40B4-BE49-F238E27FC236}">
                <a16:creationId xmlns:a16="http://schemas.microsoft.com/office/drawing/2014/main" id="{6E4126AC-7681-4156-8274-2A64148943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87128" y="4943475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24" name="文字版面配置區 21">
            <a:extLst>
              <a:ext uri="{FF2B5EF4-FFF2-40B4-BE49-F238E27FC236}">
                <a16:creationId xmlns:a16="http://schemas.microsoft.com/office/drawing/2014/main" id="{D03485ED-1755-41FA-942B-ED95B3913D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6759" y="5447348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5" name="文字版面配置區 19">
            <a:extLst>
              <a:ext uri="{FF2B5EF4-FFF2-40B4-BE49-F238E27FC236}">
                <a16:creationId xmlns:a16="http://schemas.microsoft.com/office/drawing/2014/main" id="{42AFEFC9-586E-4B97-AD51-F02AC6AC6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7624" y="4943475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26" name="文字版面配置區 21">
            <a:extLst>
              <a:ext uri="{FF2B5EF4-FFF2-40B4-BE49-F238E27FC236}">
                <a16:creationId xmlns:a16="http://schemas.microsoft.com/office/drawing/2014/main" id="{E94B1769-BE23-4EBA-A0DA-9A01476DAC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7255" y="5447348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7" name="文字版面配置區 19">
            <a:extLst>
              <a:ext uri="{FF2B5EF4-FFF2-40B4-BE49-F238E27FC236}">
                <a16:creationId xmlns:a16="http://schemas.microsoft.com/office/drawing/2014/main" id="{9A7362AB-6137-4C5C-9219-392C3875AD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08119" y="4957131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28" name="文字版面配置區 21">
            <a:extLst>
              <a:ext uri="{FF2B5EF4-FFF2-40B4-BE49-F238E27FC236}">
                <a16:creationId xmlns:a16="http://schemas.microsoft.com/office/drawing/2014/main" id="{DA6F45F2-E17A-4027-AAA9-B9B703C26A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7750" y="5461004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範例頁尾文字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926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範例頁尾文字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28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412343" y="2250891"/>
            <a:ext cx="320040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412341" y="2926051"/>
            <a:ext cx="32004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文字版面配置區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499" y="2250891"/>
            <a:ext cx="320040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內容版面配置區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497" y="2926051"/>
            <a:ext cx="32004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範例頁尾文字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1973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DA78C165-B12A-4B46-AC7E-8E730F42CBBA}"/>
              </a:ext>
            </a:extLst>
          </p:cNvPr>
          <p:cNvCxnSpPr>
            <a:cxnSpLocks/>
          </p:cNvCxnSpPr>
          <p:nvPr userDrawn="1"/>
        </p:nvCxnSpPr>
        <p:spPr>
          <a:xfrm>
            <a:off x="4241830" y="495574"/>
            <a:ext cx="3703320" cy="0"/>
          </a:xfrm>
          <a:prstGeom prst="line">
            <a:avLst/>
          </a:prstGeom>
          <a:ln w="8255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​​(S) 12">
            <a:extLst>
              <a:ext uri="{FF2B5EF4-FFF2-40B4-BE49-F238E27FC236}">
                <a16:creationId xmlns:a16="http://schemas.microsoft.com/office/drawing/2014/main" id="{B15F2DE1-F272-49DD-84C1-C2FB82B723E3}"/>
              </a:ext>
            </a:extLst>
          </p:cNvPr>
          <p:cNvCxnSpPr>
            <a:cxnSpLocks/>
          </p:cNvCxnSpPr>
          <p:nvPr userDrawn="1"/>
        </p:nvCxnSpPr>
        <p:spPr>
          <a:xfrm>
            <a:off x="8042147" y="495574"/>
            <a:ext cx="3703320" cy="0"/>
          </a:xfrm>
          <a:prstGeom prst="line">
            <a:avLst/>
          </a:prstGeom>
          <a:ln w="8255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D20BB053-86D6-405E-A719-7B6EF23E7207}"/>
              </a:ext>
            </a:extLst>
          </p:cNvPr>
          <p:cNvCxnSpPr>
            <a:cxnSpLocks/>
          </p:cNvCxnSpPr>
          <p:nvPr userDrawn="1"/>
        </p:nvCxnSpPr>
        <p:spPr>
          <a:xfrm>
            <a:off x="437009" y="495574"/>
            <a:ext cx="3703320" cy="0"/>
          </a:xfrm>
          <a:prstGeom prst="line">
            <a:avLst/>
          </a:prstGeom>
          <a:ln w="82550" cap="flat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20XX 年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範例頁尾文字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7" r:id="rId3"/>
    <p:sldLayoutId id="2147483780" r:id="rId4"/>
    <p:sldLayoutId id="2147483764" r:id="rId5"/>
    <p:sldLayoutId id="2147483783" r:id="rId6"/>
    <p:sldLayoutId id="2147483784" r:id="rId7"/>
    <p:sldLayoutId id="2147483767" r:id="rId8"/>
    <p:sldLayoutId id="2147483782" r:id="rId9"/>
    <p:sldLayoutId id="2147483778" r:id="rId10"/>
    <p:sldLayoutId id="2147483779" r:id="rId11"/>
    <p:sldLayoutId id="2147483765" r:id="rId12"/>
    <p:sldLayoutId id="2147483766" r:id="rId13"/>
    <p:sldLayoutId id="2147483769" r:id="rId14"/>
    <p:sldLayoutId id="2147483770" r:id="rId15"/>
    <p:sldLayoutId id="214748377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359453A-78E9-42AE-AE23-C9D218CBC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sz="6000" b="1" dirty="0"/>
              <a:t>醫療保險預測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639AF166-E191-409C-98AE-C2A47C57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612891"/>
            <a:ext cx="11265408" cy="468233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資科三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 410907062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吳晉慧   資科三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 410906943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游惠晴   資科三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 410906448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葉素鳳</a:t>
            </a:r>
          </a:p>
        </p:txBody>
      </p:sp>
      <p:pic>
        <p:nvPicPr>
          <p:cNvPr id="8" name="圖片版面配置區 7" descr="附聽診器的醫療設備">
            <a:extLst>
              <a:ext uri="{FF2B5EF4-FFF2-40B4-BE49-F238E27FC236}">
                <a16:creationId xmlns:a16="http://schemas.microsoft.com/office/drawing/2014/main" id="{D9011B7D-CD6B-49C3-8163-9672E7B5EB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191" y="3255419"/>
            <a:ext cx="11265408" cy="3310128"/>
          </a:xfrm>
        </p:spPr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94FB35D-6030-2525-B1EF-D6A026F9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noProof="0"/>
              <a:t>範例頁尾文字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1D123B-C278-5E40-3602-A8C1D02E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3E6E3B-4B49-8619-9019-217E957B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altLang="zh-TW" noProof="0" smtClean="0"/>
              <a:t>10</a:t>
            </a:fld>
            <a:endParaRPr lang="zh-TW" altLang="en-US" noProof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828F52A-123A-CB94-4DD9-583E905AA1BF}"/>
              </a:ext>
            </a:extLst>
          </p:cNvPr>
          <p:cNvSpPr txBox="1"/>
          <p:nvPr/>
        </p:nvSpPr>
        <p:spPr>
          <a:xfrm>
            <a:off x="2918237" y="5333110"/>
            <a:ext cx="3457657" cy="45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測試集誤差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5536.039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美元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8A6C5F1-0AB0-D2AB-82C3-00EFA296F056}"/>
              </a:ext>
            </a:extLst>
          </p:cNvPr>
          <p:cNvSpPr txBox="1"/>
          <p:nvPr/>
        </p:nvSpPr>
        <p:spPr>
          <a:xfrm>
            <a:off x="3183061" y="1115489"/>
            <a:ext cx="58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每一折資料的預測誤差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93EDBD4-06EE-4A04-D4C1-18CCDE0B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40" y="1732533"/>
            <a:ext cx="7051520" cy="360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4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DBB4E4C-9E45-2622-F059-4628C9DAE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70"/>
          <a:stretch/>
        </p:blipFill>
        <p:spPr>
          <a:xfrm>
            <a:off x="914400" y="1267290"/>
            <a:ext cx="7029450" cy="44067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AED4F8E-25E7-B145-2262-60BF8BD7B4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65" t="28477" r="15306" b="30204"/>
          <a:stretch/>
        </p:blipFill>
        <p:spPr>
          <a:xfrm>
            <a:off x="1127225" y="4330605"/>
            <a:ext cx="4154749" cy="248333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E81AF917-8664-7B6A-89DA-753477839CF9}"/>
              </a:ext>
            </a:extLst>
          </p:cNvPr>
          <p:cNvSpPr txBox="1"/>
          <p:nvPr/>
        </p:nvSpPr>
        <p:spPr>
          <a:xfrm>
            <a:off x="6233276" y="5784050"/>
            <a:ext cx="2768349" cy="45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測試集誤差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5811.977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美元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9" name="標題 3">
            <a:extLst>
              <a:ext uri="{FF2B5EF4-FFF2-40B4-BE49-F238E27FC236}">
                <a16:creationId xmlns:a16="http://schemas.microsoft.com/office/drawing/2014/main" id="{492AC5C6-7901-BEFD-344E-A3088EE3B063}"/>
              </a:ext>
            </a:extLst>
          </p:cNvPr>
          <p:cNvSpPr txBox="1">
            <a:spLocks/>
          </p:cNvSpPr>
          <p:nvPr/>
        </p:nvSpPr>
        <p:spPr>
          <a:xfrm>
            <a:off x="4813659" y="711926"/>
            <a:ext cx="2564681" cy="57942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b="1" dirty="0"/>
              <a:t>決策樹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8B9252D-1305-7D4E-B336-C46292AE1F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32"/>
          <a:stretch/>
        </p:blipFill>
        <p:spPr>
          <a:xfrm>
            <a:off x="914400" y="1846718"/>
            <a:ext cx="5181600" cy="27510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CBD3DB6-5A31-7DD2-A54A-BA739D32B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276" y="1744480"/>
            <a:ext cx="4831499" cy="395512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4CFFFA5-DEA3-6EB8-2076-37140B12FDB6}"/>
              </a:ext>
            </a:extLst>
          </p:cNvPr>
          <p:cNvSpPr/>
          <p:nvPr/>
        </p:nvSpPr>
        <p:spPr>
          <a:xfrm>
            <a:off x="1866899" y="3447721"/>
            <a:ext cx="915596" cy="8238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12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>
            <a:extLst>
              <a:ext uri="{FF2B5EF4-FFF2-40B4-BE49-F238E27FC236}">
                <a16:creationId xmlns:a16="http://schemas.microsoft.com/office/drawing/2014/main" id="{88BB1994-4671-2B72-6E43-98AC732E5C2A}"/>
              </a:ext>
            </a:extLst>
          </p:cNvPr>
          <p:cNvSpPr txBox="1"/>
          <p:nvPr/>
        </p:nvSpPr>
        <p:spPr>
          <a:xfrm>
            <a:off x="7723749" y="3074059"/>
            <a:ext cx="3457657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吸菸者在醫療保險中是最重要的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其次是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BMI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和年齡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6" name="標題 3">
            <a:extLst>
              <a:ext uri="{FF2B5EF4-FFF2-40B4-BE49-F238E27FC236}">
                <a16:creationId xmlns:a16="http://schemas.microsoft.com/office/drawing/2014/main" id="{C3590A59-4967-1DBB-74EF-CDB4E4234E3B}"/>
              </a:ext>
            </a:extLst>
          </p:cNvPr>
          <p:cNvSpPr txBox="1">
            <a:spLocks/>
          </p:cNvSpPr>
          <p:nvPr/>
        </p:nvSpPr>
        <p:spPr>
          <a:xfrm>
            <a:off x="4813659" y="711926"/>
            <a:ext cx="2564681" cy="57942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b="1" dirty="0"/>
              <a:t>隨機森林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89BAA4-31D9-2448-7167-95FE4660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3" y="1290883"/>
            <a:ext cx="7361558" cy="303302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7F0B9A8-3370-2189-0A48-ABD3F8541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3" y="4572621"/>
            <a:ext cx="4343776" cy="198899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3735005-0DF0-CDE7-A72D-893D4C3B3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795" y="3947631"/>
            <a:ext cx="3157611" cy="232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72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F8202A3-772C-225A-26E4-48328280373A}"/>
              </a:ext>
            </a:extLst>
          </p:cNvPr>
          <p:cNvSpPr txBox="1"/>
          <p:nvPr/>
        </p:nvSpPr>
        <p:spPr>
          <a:xfrm>
            <a:off x="2873004" y="3060330"/>
            <a:ext cx="3457657" cy="45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測試集誤差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4115.615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美元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346DEE5-BBD4-9C23-2BEB-3CD26340D4CF}"/>
              </a:ext>
            </a:extLst>
          </p:cNvPr>
          <p:cNvSpPr txBox="1">
            <a:spLocks/>
          </p:cNvSpPr>
          <p:nvPr/>
        </p:nvSpPr>
        <p:spPr>
          <a:xfrm>
            <a:off x="4813659" y="711926"/>
            <a:ext cx="2564681" cy="57942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b="1" dirty="0"/>
              <a:t>隨機森林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575A68-C86C-0C70-DE9C-9AF50A9AE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32" y="1369267"/>
            <a:ext cx="8075134" cy="16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3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9FF489A-3A58-449B-9C8F-5FEA89C9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noProof="0"/>
              <a:t>範例頁尾文字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21C69D-2907-DCFC-5F1F-9FD2D9D7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D31EF5-0E48-71FC-7881-6EFCC6DE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altLang="zh-TW" noProof="0" smtClean="0"/>
              <a:t>14</a:t>
            </a:fld>
            <a:endParaRPr lang="zh-TW" altLang="en-US" noProof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8CED770-F47B-F195-42FF-7C059720E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38" y="2960744"/>
            <a:ext cx="8138330" cy="2373255"/>
          </a:xfrm>
          <a:prstGeom prst="rect">
            <a:avLst/>
          </a:prstGeom>
        </p:spPr>
      </p:pic>
      <p:sp>
        <p:nvSpPr>
          <p:cNvPr id="5" name="標題 3">
            <a:extLst>
              <a:ext uri="{FF2B5EF4-FFF2-40B4-BE49-F238E27FC236}">
                <a16:creationId xmlns:a16="http://schemas.microsoft.com/office/drawing/2014/main" id="{CED3A1DA-EFB5-80DA-EE3C-271372A82D53}"/>
              </a:ext>
            </a:extLst>
          </p:cNvPr>
          <p:cNvSpPr txBox="1">
            <a:spLocks/>
          </p:cNvSpPr>
          <p:nvPr/>
        </p:nvSpPr>
        <p:spPr>
          <a:xfrm>
            <a:off x="4813659" y="711926"/>
            <a:ext cx="2564681" cy="57942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9E1744-E26E-E15C-9550-55D0A1813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337" y="1387359"/>
            <a:ext cx="7206753" cy="148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48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BBEA8289-E738-DD99-AE7D-26351E9F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67" y="1586611"/>
            <a:ext cx="5474232" cy="4600262"/>
          </a:xfrm>
          <a:prstGeom prst="rect">
            <a:avLst/>
          </a:prstGeom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71B3154-99B4-9E5A-1E1F-CDAEC242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noProof="0"/>
              <a:t>範例頁尾文字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3735AA-EDB5-6E8F-DE62-A3DC40AA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2B7AD8-E133-30A3-53CD-8DC1D779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altLang="zh-TW" noProof="0" smtClean="0"/>
              <a:t>15</a:t>
            </a:fld>
            <a:endParaRPr lang="zh-TW" altLang="en-US" noProof="0"/>
          </a:p>
        </p:txBody>
      </p:sp>
      <p:sp>
        <p:nvSpPr>
          <p:cNvPr id="10" name="標題 3">
            <a:extLst>
              <a:ext uri="{FF2B5EF4-FFF2-40B4-BE49-F238E27FC236}">
                <a16:creationId xmlns:a16="http://schemas.microsoft.com/office/drawing/2014/main" id="{E938E641-08C1-B375-FC4A-880A99822D30}"/>
              </a:ext>
            </a:extLst>
          </p:cNvPr>
          <p:cNvSpPr txBox="1">
            <a:spLocks/>
          </p:cNvSpPr>
          <p:nvPr/>
        </p:nvSpPr>
        <p:spPr>
          <a:xfrm>
            <a:off x="4813659" y="711926"/>
            <a:ext cx="2564681" cy="57942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31C040-6F0B-F88A-028B-7585F6162864}"/>
              </a:ext>
            </a:extLst>
          </p:cNvPr>
          <p:cNvSpPr txBox="1"/>
          <p:nvPr/>
        </p:nvSpPr>
        <p:spPr>
          <a:xfrm>
            <a:off x="5690143" y="3520133"/>
            <a:ext cx="3255893" cy="87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訓練集誤差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4657.693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美元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測試集誤差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4187.0110438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美元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D25591E-D029-54C1-4B1C-EDA1C5706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144" y="1586611"/>
            <a:ext cx="5883150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1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4EABE737-AF96-C4EA-DAB3-308699E01BE7}"/>
              </a:ext>
            </a:extLst>
          </p:cNvPr>
          <p:cNvSpPr txBox="1">
            <a:spLocks/>
          </p:cNvSpPr>
          <p:nvPr/>
        </p:nvSpPr>
        <p:spPr>
          <a:xfrm>
            <a:off x="2637394" y="1857145"/>
            <a:ext cx="6917211" cy="2830266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b="1" dirty="0"/>
              <a:t>迴歸模型：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測試集誤差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5536.039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美元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/>
              <a:t>決策樹：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測試集誤差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5811.977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美元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/>
              <a:t>隨機森林：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測試集誤差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4115.615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美元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測試集誤差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4187.0110438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美元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608659-07A7-BB1B-A050-FFD80E132856}"/>
              </a:ext>
            </a:extLst>
          </p:cNvPr>
          <p:cNvSpPr/>
          <p:nvPr/>
        </p:nvSpPr>
        <p:spPr>
          <a:xfrm>
            <a:off x="2521258" y="3196078"/>
            <a:ext cx="7033347" cy="6835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642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40FB38-0113-4F80-BBD4-A9C97FF4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36" y="2834640"/>
            <a:ext cx="3568661" cy="1188720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zh-TW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TW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E3ABAA-EBF5-4FC5-BEEE-FBA5A228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rtlCol="0"/>
          <a:lstStyle/>
          <a:p>
            <a:pPr rtl="0"/>
            <a:r>
              <a:rPr lang="zh-TW" altLang="en-US"/>
              <a:t>範例頁尾文字</a:t>
            </a:r>
          </a:p>
        </p:txBody>
      </p:sp>
      <p:pic>
        <p:nvPicPr>
          <p:cNvPr id="6" name="圖片版面配置區 5" descr="正與病患講話的醫生&#10;">
            <a:extLst>
              <a:ext uri="{FF2B5EF4-FFF2-40B4-BE49-F238E27FC236}">
                <a16:creationId xmlns:a16="http://schemas.microsoft.com/office/drawing/2014/main" id="{AC4A1F6E-E065-4C87-B012-9FBDEC8C1E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7344" y="0"/>
            <a:ext cx="7534656" cy="6858000"/>
          </a:xfrm>
        </p:spPr>
      </p:pic>
    </p:spTree>
    <p:extLst>
      <p:ext uri="{BB962C8B-B14F-4D97-AF65-F5344CB8AC3E}">
        <p14:creationId xmlns:p14="http://schemas.microsoft.com/office/powerpoint/2010/main" val="226161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DE2AAF-798D-CD8C-1397-2C62F280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範例頁尾文字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BADF8A-7CED-6DD7-C178-B7E8900A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FBB9F4-5F1D-A4D9-4485-ACA760EF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2</a:t>
            </a:fld>
            <a:endParaRPr lang="zh-TW" altLang="en-US" noProof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06F328B-0EE6-BFAC-68EF-55650DF3C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225"/>
          <a:stretch/>
        </p:blipFill>
        <p:spPr>
          <a:xfrm>
            <a:off x="935066" y="4108772"/>
            <a:ext cx="10071594" cy="185580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28447BA-FD7A-914F-14BA-716A0D261DF2}"/>
              </a:ext>
            </a:extLst>
          </p:cNvPr>
          <p:cNvSpPr txBox="1"/>
          <p:nvPr/>
        </p:nvSpPr>
        <p:spPr>
          <a:xfrm>
            <a:off x="1734773" y="1040235"/>
            <a:ext cx="8722454" cy="2950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Age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：年齡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Sex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：性別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男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女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BMI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BMI(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體重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公斤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)/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身高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公尺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)^2)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，正常在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18.5 ~ 24.9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Children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：保險眷屬人數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Smoker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：是否抽菸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Region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：受益人居住地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Charges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：健保費用</a:t>
            </a:r>
          </a:p>
        </p:txBody>
      </p:sp>
    </p:spTree>
    <p:extLst>
      <p:ext uri="{BB962C8B-B14F-4D97-AF65-F5344CB8AC3E}">
        <p14:creationId xmlns:p14="http://schemas.microsoft.com/office/powerpoint/2010/main" val="256963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E7A03FB4-F036-0BEB-A85B-D159FEF3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noProof="0"/>
              <a:t>範例頁尾文字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1068E80-CF28-EAC6-7A7C-5B9300C4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87C086-84CD-90AF-C4CD-DFA7D051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altLang="zh-TW" noProof="0" smtClean="0"/>
              <a:t>3</a:t>
            </a:fld>
            <a:endParaRPr lang="zh-TW" altLang="en-US" noProof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DF9BC0-F3DA-F671-488D-1207F063A5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92"/>
          <a:stretch/>
        </p:blipFill>
        <p:spPr>
          <a:xfrm>
            <a:off x="581192" y="1104202"/>
            <a:ext cx="5849182" cy="6899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0E48DD8-A786-5E8C-79BA-4012F3A5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46" y="1915130"/>
            <a:ext cx="4873909" cy="487390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733D3BD-3CB6-AED6-233D-52EBD4EE2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811" y="1915130"/>
            <a:ext cx="2773611" cy="60216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AE55224-5439-D9E7-9D4C-E51BAA655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4811" y="2747717"/>
            <a:ext cx="4872500" cy="84523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6B79541-B82D-FD42-D645-7BA451DA4FF1}"/>
              </a:ext>
            </a:extLst>
          </p:cNvPr>
          <p:cNvSpPr txBox="1"/>
          <p:nvPr/>
        </p:nvSpPr>
        <p:spPr>
          <a:xfrm>
            <a:off x="6824811" y="1226891"/>
            <a:ext cx="3457657" cy="45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計算遺漏值的個數並去除重複值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2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0B79C05-4D6A-64B9-8535-D1A705D7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noProof="0"/>
              <a:t>範例頁尾文字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8BBA2C-5B5E-E012-FF1D-543A01DE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720074-6883-37B1-7569-BAF57ED9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altLang="zh-TW" noProof="0" smtClean="0"/>
              <a:t>4</a:t>
            </a:fld>
            <a:endParaRPr lang="zh-TW" altLang="en-US" noProof="0"/>
          </a:p>
        </p:txBody>
      </p:sp>
      <p:sp>
        <p:nvSpPr>
          <p:cNvPr id="16" name="標題 3">
            <a:extLst>
              <a:ext uri="{FF2B5EF4-FFF2-40B4-BE49-F238E27FC236}">
                <a16:creationId xmlns:a16="http://schemas.microsoft.com/office/drawing/2014/main" id="{A198B43E-0F3A-1642-D4B6-F794BF0E3CE2}"/>
              </a:ext>
            </a:extLst>
          </p:cNvPr>
          <p:cNvSpPr txBox="1">
            <a:spLocks/>
          </p:cNvSpPr>
          <p:nvPr/>
        </p:nvSpPr>
        <p:spPr>
          <a:xfrm>
            <a:off x="2037519" y="1063627"/>
            <a:ext cx="2564681" cy="57942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b="1" dirty="0"/>
              <a:t>性別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A02C9CAE-0767-8188-6653-D21DC44AA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90" y="1766149"/>
            <a:ext cx="4568738" cy="464541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63A24CB-0C56-55F9-2870-E7BBF19B8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320" y="1759974"/>
            <a:ext cx="4580883" cy="4657765"/>
          </a:xfrm>
          <a:prstGeom prst="rect">
            <a:avLst/>
          </a:prstGeom>
        </p:spPr>
      </p:pic>
      <p:sp>
        <p:nvSpPr>
          <p:cNvPr id="26" name="標題 3">
            <a:extLst>
              <a:ext uri="{FF2B5EF4-FFF2-40B4-BE49-F238E27FC236}">
                <a16:creationId xmlns:a16="http://schemas.microsoft.com/office/drawing/2014/main" id="{EC74A6E5-FB2E-78EB-2528-ADE966F0799C}"/>
              </a:ext>
            </a:extLst>
          </p:cNvPr>
          <p:cNvSpPr txBox="1">
            <a:spLocks/>
          </p:cNvSpPr>
          <p:nvPr/>
        </p:nvSpPr>
        <p:spPr>
          <a:xfrm>
            <a:off x="4813659" y="1554779"/>
            <a:ext cx="2564681" cy="57942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zh-TW" altLang="en-US" b="1" dirty="0"/>
          </a:p>
        </p:txBody>
      </p:sp>
      <p:sp>
        <p:nvSpPr>
          <p:cNvPr id="29" name="標題 3">
            <a:extLst>
              <a:ext uri="{FF2B5EF4-FFF2-40B4-BE49-F238E27FC236}">
                <a16:creationId xmlns:a16="http://schemas.microsoft.com/office/drawing/2014/main" id="{E9D5AD15-5051-20E7-23C2-1B47E58EDF7F}"/>
              </a:ext>
            </a:extLst>
          </p:cNvPr>
          <p:cNvSpPr txBox="1">
            <a:spLocks/>
          </p:cNvSpPr>
          <p:nvPr/>
        </p:nvSpPr>
        <p:spPr>
          <a:xfrm>
            <a:off x="7413692" y="1063627"/>
            <a:ext cx="2776140" cy="57942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保險眷屬人數</a:t>
            </a:r>
          </a:p>
        </p:txBody>
      </p:sp>
    </p:spTree>
    <p:extLst>
      <p:ext uri="{BB962C8B-B14F-4D97-AF65-F5344CB8AC3E}">
        <p14:creationId xmlns:p14="http://schemas.microsoft.com/office/powerpoint/2010/main" val="54605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0B79C05-4D6A-64B9-8535-D1A705D7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noProof="0"/>
              <a:t>範例頁尾文字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8BBA2C-5B5E-E012-FF1D-543A01DE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720074-6883-37B1-7569-BAF57ED9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altLang="zh-TW" noProof="0" smtClean="0"/>
              <a:t>5</a:t>
            </a:fld>
            <a:endParaRPr lang="zh-TW" altLang="en-US" noProof="0"/>
          </a:p>
        </p:txBody>
      </p:sp>
      <p:sp>
        <p:nvSpPr>
          <p:cNvPr id="16" name="標題 3">
            <a:extLst>
              <a:ext uri="{FF2B5EF4-FFF2-40B4-BE49-F238E27FC236}">
                <a16:creationId xmlns:a16="http://schemas.microsoft.com/office/drawing/2014/main" id="{A198B43E-0F3A-1642-D4B6-F794BF0E3CE2}"/>
              </a:ext>
            </a:extLst>
          </p:cNvPr>
          <p:cNvSpPr txBox="1">
            <a:spLocks/>
          </p:cNvSpPr>
          <p:nvPr/>
        </p:nvSpPr>
        <p:spPr>
          <a:xfrm>
            <a:off x="2037519" y="1063627"/>
            <a:ext cx="2564681" cy="57942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b="1" dirty="0"/>
              <a:t>有無抽菸</a:t>
            </a:r>
          </a:p>
        </p:txBody>
      </p:sp>
      <p:sp>
        <p:nvSpPr>
          <p:cNvPr id="26" name="標題 3">
            <a:extLst>
              <a:ext uri="{FF2B5EF4-FFF2-40B4-BE49-F238E27FC236}">
                <a16:creationId xmlns:a16="http://schemas.microsoft.com/office/drawing/2014/main" id="{EC74A6E5-FB2E-78EB-2528-ADE966F0799C}"/>
              </a:ext>
            </a:extLst>
          </p:cNvPr>
          <p:cNvSpPr txBox="1">
            <a:spLocks/>
          </p:cNvSpPr>
          <p:nvPr/>
        </p:nvSpPr>
        <p:spPr>
          <a:xfrm>
            <a:off x="4813659" y="1554779"/>
            <a:ext cx="2564681" cy="57942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zh-TW" altLang="en-US" b="1" dirty="0"/>
          </a:p>
        </p:txBody>
      </p:sp>
      <p:sp>
        <p:nvSpPr>
          <p:cNvPr id="29" name="標題 3">
            <a:extLst>
              <a:ext uri="{FF2B5EF4-FFF2-40B4-BE49-F238E27FC236}">
                <a16:creationId xmlns:a16="http://schemas.microsoft.com/office/drawing/2014/main" id="{E9D5AD15-5051-20E7-23C2-1B47E58EDF7F}"/>
              </a:ext>
            </a:extLst>
          </p:cNvPr>
          <p:cNvSpPr txBox="1">
            <a:spLocks/>
          </p:cNvSpPr>
          <p:nvPr/>
        </p:nvSpPr>
        <p:spPr>
          <a:xfrm>
            <a:off x="7413692" y="1063627"/>
            <a:ext cx="2776140" cy="579428"/>
          </a:xfrm>
          <a:prstGeom prst="rect">
            <a:avLst/>
          </a:prstGeom>
        </p:spPr>
        <p:txBody>
          <a:bodyPr rtlCol="0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受益人居住地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2E7CAE-86FE-9320-1E9E-37B249CE0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24" y="1726945"/>
            <a:ext cx="4690865" cy="469086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9410286-E604-9097-6D47-7F44DEFB8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181" y="1702790"/>
            <a:ext cx="4657194" cy="46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6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0B79C05-4D6A-64B9-8535-D1A705D7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noProof="0"/>
              <a:t>範例頁尾文字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8BBA2C-5B5E-E012-FF1D-543A01DE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720074-6883-37B1-7569-BAF57ED9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altLang="zh-TW" noProof="0" smtClean="0"/>
              <a:t>6</a:t>
            </a:fld>
            <a:endParaRPr lang="zh-TW" altLang="en-US" noProof="0"/>
          </a:p>
        </p:txBody>
      </p:sp>
      <p:sp>
        <p:nvSpPr>
          <p:cNvPr id="26" name="標題 3">
            <a:extLst>
              <a:ext uri="{FF2B5EF4-FFF2-40B4-BE49-F238E27FC236}">
                <a16:creationId xmlns:a16="http://schemas.microsoft.com/office/drawing/2014/main" id="{EC74A6E5-FB2E-78EB-2528-ADE966F0799C}"/>
              </a:ext>
            </a:extLst>
          </p:cNvPr>
          <p:cNvSpPr txBox="1">
            <a:spLocks/>
          </p:cNvSpPr>
          <p:nvPr/>
        </p:nvSpPr>
        <p:spPr>
          <a:xfrm>
            <a:off x="4813659" y="1554779"/>
            <a:ext cx="2564681" cy="57942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zh-TW" altLang="en-US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7528F90-F32A-11D5-1C8F-A27748E07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38" y="1554779"/>
            <a:ext cx="9394121" cy="4680510"/>
          </a:xfrm>
          <a:prstGeom prst="rect">
            <a:avLst/>
          </a:prstGeom>
        </p:spPr>
      </p:pic>
      <p:sp>
        <p:nvSpPr>
          <p:cNvPr id="9" name="標題 3">
            <a:extLst>
              <a:ext uri="{FF2B5EF4-FFF2-40B4-BE49-F238E27FC236}">
                <a16:creationId xmlns:a16="http://schemas.microsoft.com/office/drawing/2014/main" id="{1B726933-EF51-88F0-6FBE-BF262B9AC374}"/>
              </a:ext>
            </a:extLst>
          </p:cNvPr>
          <p:cNvSpPr txBox="1">
            <a:spLocks/>
          </p:cNvSpPr>
          <p:nvPr/>
        </p:nvSpPr>
        <p:spPr>
          <a:xfrm>
            <a:off x="2757456" y="1076440"/>
            <a:ext cx="2564681" cy="57942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b="1" dirty="0"/>
              <a:t>年齡</a:t>
            </a:r>
          </a:p>
        </p:txBody>
      </p:sp>
      <p:sp>
        <p:nvSpPr>
          <p:cNvPr id="10" name="標題 3">
            <a:extLst>
              <a:ext uri="{FF2B5EF4-FFF2-40B4-BE49-F238E27FC236}">
                <a16:creationId xmlns:a16="http://schemas.microsoft.com/office/drawing/2014/main" id="{6E4CEAC1-DF94-D07D-2D56-FE830F0FAA1C}"/>
              </a:ext>
            </a:extLst>
          </p:cNvPr>
          <p:cNvSpPr txBox="1">
            <a:spLocks/>
          </p:cNvSpPr>
          <p:nvPr/>
        </p:nvSpPr>
        <p:spPr>
          <a:xfrm>
            <a:off x="7378340" y="1076440"/>
            <a:ext cx="2564681" cy="57942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1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0B79C05-4D6A-64B9-8535-D1A705D7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noProof="0"/>
              <a:t>範例頁尾文字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8BBA2C-5B5E-E012-FF1D-543A01DE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720074-6883-37B1-7569-BAF57ED9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altLang="zh-TW" noProof="0" smtClean="0"/>
              <a:t>7</a:t>
            </a:fld>
            <a:endParaRPr lang="zh-TW" altLang="en-US" noProof="0"/>
          </a:p>
        </p:txBody>
      </p:sp>
      <p:sp>
        <p:nvSpPr>
          <p:cNvPr id="26" name="標題 3">
            <a:extLst>
              <a:ext uri="{FF2B5EF4-FFF2-40B4-BE49-F238E27FC236}">
                <a16:creationId xmlns:a16="http://schemas.microsoft.com/office/drawing/2014/main" id="{EC74A6E5-FB2E-78EB-2528-ADE966F0799C}"/>
              </a:ext>
            </a:extLst>
          </p:cNvPr>
          <p:cNvSpPr txBox="1">
            <a:spLocks/>
          </p:cNvSpPr>
          <p:nvPr/>
        </p:nvSpPr>
        <p:spPr>
          <a:xfrm>
            <a:off x="4813659" y="1554779"/>
            <a:ext cx="2564681" cy="57942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05177E-5F19-8507-E0A4-8EA9AEF3A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64"/>
          <a:stretch/>
        </p:blipFill>
        <p:spPr>
          <a:xfrm>
            <a:off x="3211362" y="1404198"/>
            <a:ext cx="5769274" cy="4794027"/>
          </a:xfrm>
          <a:prstGeom prst="rect">
            <a:avLst/>
          </a:prstGeom>
        </p:spPr>
      </p:pic>
      <p:sp>
        <p:nvSpPr>
          <p:cNvPr id="11" name="標題 3">
            <a:extLst>
              <a:ext uri="{FF2B5EF4-FFF2-40B4-BE49-F238E27FC236}">
                <a16:creationId xmlns:a16="http://schemas.microsoft.com/office/drawing/2014/main" id="{4090C954-E54D-833E-2F9F-1455A78F34DA}"/>
              </a:ext>
            </a:extLst>
          </p:cNvPr>
          <p:cNvSpPr txBox="1">
            <a:spLocks/>
          </p:cNvSpPr>
          <p:nvPr/>
        </p:nvSpPr>
        <p:spPr>
          <a:xfrm>
            <a:off x="4813659" y="711926"/>
            <a:ext cx="2564681" cy="57942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b="1" dirty="0"/>
              <a:t>建立迴歸模型</a:t>
            </a:r>
          </a:p>
        </p:txBody>
      </p:sp>
    </p:spTree>
    <p:extLst>
      <p:ext uri="{BB962C8B-B14F-4D97-AF65-F5344CB8AC3E}">
        <p14:creationId xmlns:p14="http://schemas.microsoft.com/office/powerpoint/2010/main" val="34021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969082F7-EC13-7F45-EA4D-A0681FC2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noProof="0"/>
              <a:t>範例頁尾文字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52D02A2-B879-3716-D680-63A4B1FC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7FC852-F49B-E9AC-BD9B-D73F2DD5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altLang="zh-TW" noProof="0" smtClean="0"/>
              <a:t>8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366A5A-3D72-F87C-CB10-886331618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88" y="1395388"/>
            <a:ext cx="9210675" cy="4819650"/>
          </a:xfrm>
          <a:prstGeom prst="rect">
            <a:avLst/>
          </a:prstGeom>
        </p:spPr>
      </p:pic>
      <p:sp>
        <p:nvSpPr>
          <p:cNvPr id="8" name="標題 3">
            <a:extLst>
              <a:ext uri="{FF2B5EF4-FFF2-40B4-BE49-F238E27FC236}">
                <a16:creationId xmlns:a16="http://schemas.microsoft.com/office/drawing/2014/main" id="{3532F57B-A116-8972-743E-5336FDFBCB4A}"/>
              </a:ext>
            </a:extLst>
          </p:cNvPr>
          <p:cNvSpPr txBox="1">
            <a:spLocks/>
          </p:cNvSpPr>
          <p:nvPr/>
        </p:nvSpPr>
        <p:spPr>
          <a:xfrm>
            <a:off x="4813659" y="711926"/>
            <a:ext cx="2564681" cy="57942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b="1" dirty="0"/>
              <a:t>逐步選取法</a:t>
            </a:r>
          </a:p>
        </p:txBody>
      </p:sp>
    </p:spTree>
    <p:extLst>
      <p:ext uri="{BB962C8B-B14F-4D97-AF65-F5344CB8AC3E}">
        <p14:creationId xmlns:p14="http://schemas.microsoft.com/office/powerpoint/2010/main" val="381745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40D5C3D-E483-FB70-7393-8E4BB48CF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16" y="1119915"/>
            <a:ext cx="7925487" cy="5197290"/>
          </a:xfrm>
          <a:prstGeom prst="rect">
            <a:avLst/>
          </a:prstGeom>
        </p:spPr>
      </p:pic>
      <p:sp>
        <p:nvSpPr>
          <p:cNvPr id="11" name="標題 3">
            <a:extLst>
              <a:ext uri="{FF2B5EF4-FFF2-40B4-BE49-F238E27FC236}">
                <a16:creationId xmlns:a16="http://schemas.microsoft.com/office/drawing/2014/main" id="{E059AAA1-E552-B303-DED3-31056946DE21}"/>
              </a:ext>
            </a:extLst>
          </p:cNvPr>
          <p:cNvSpPr txBox="1">
            <a:spLocks/>
          </p:cNvSpPr>
          <p:nvPr/>
        </p:nvSpPr>
        <p:spPr>
          <a:xfrm>
            <a:off x="4813659" y="711926"/>
            <a:ext cx="2564681" cy="57942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b="1" dirty="0"/>
              <a:t>交叉驗證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74DF67-8FFB-0652-5FE7-CCEFC025392F}"/>
              </a:ext>
            </a:extLst>
          </p:cNvPr>
          <p:cNvSpPr txBox="1"/>
          <p:nvPr/>
        </p:nvSpPr>
        <p:spPr>
          <a:xfrm>
            <a:off x="4200365" y="4013582"/>
            <a:ext cx="2830749" cy="45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訓練集誤差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6217.367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美元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9D99CB-E55D-EBA5-D02E-00EEFECD2E94}"/>
              </a:ext>
            </a:extLst>
          </p:cNvPr>
          <p:cNvSpPr/>
          <p:nvPr/>
        </p:nvSpPr>
        <p:spPr>
          <a:xfrm>
            <a:off x="1562099" y="4084603"/>
            <a:ext cx="915596" cy="457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9517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46_TF45205285_Win32" id="{07088B74-0609-4AD5-9048-942FAB1662CE}" vid="{67CA87CF-B160-4D3B-BE7C-EF708EA89C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333985-6DEC-4BB6-B360-FFFEFA02249A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470C9DA-ADC8-49D9-B223-6D54C6FB7B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608ECE-840A-4514-AD05-0950FC5D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紅利設計</Template>
  <TotalTime>696</TotalTime>
  <Words>269</Words>
  <Application>Microsoft Office PowerPoint</Application>
  <PresentationFormat>寬螢幕</PresentationFormat>
  <Paragraphs>72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Microsoft JhengHei UI</vt:lpstr>
      <vt:lpstr>微軟正黑體</vt:lpstr>
      <vt:lpstr>Gill Sans MT</vt:lpstr>
      <vt:lpstr>Times New Roman</vt:lpstr>
      <vt:lpstr>Wingdings 2</vt:lpstr>
      <vt:lpstr>DividendVTI</vt:lpstr>
      <vt:lpstr>醫療保險預測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醫療保險預測</dc:title>
  <dc:creator>123 123</dc:creator>
  <cp:lastModifiedBy>吳晉慧</cp:lastModifiedBy>
  <cp:revision>17</cp:revision>
  <dcterms:created xsi:type="dcterms:W3CDTF">2023-06-05T04:14:22Z</dcterms:created>
  <dcterms:modified xsi:type="dcterms:W3CDTF">2023-06-13T06:06:02Z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