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4" r:id="rId6"/>
    <p:sldId id="266" r:id="rId7"/>
    <p:sldId id="267" r:id="rId8"/>
    <p:sldId id="268" r:id="rId9"/>
    <p:sldId id="265" r:id="rId10"/>
    <p:sldId id="261" r:id="rId11"/>
    <p:sldId id="269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A"/>
    <a:srgbClr val="FEFF99"/>
    <a:srgbClr val="CCFF9A"/>
    <a:srgbClr val="FF999A"/>
    <a:srgbClr val="FF99CB"/>
    <a:srgbClr val="9A99FF"/>
    <a:srgbClr val="CCFF66"/>
    <a:srgbClr val="FFFF99"/>
    <a:srgbClr val="FF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95305" autoAdjust="0"/>
  </p:normalViewPr>
  <p:slideViewPr>
    <p:cSldViewPr snapToGrid="0">
      <p:cViewPr>
        <p:scale>
          <a:sx n="150" d="100"/>
          <a:sy n="150" d="100"/>
        </p:scale>
        <p:origin x="13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explosion val="12"/>
            <c:spPr>
              <a:solidFill>
                <a:srgbClr val="9A99F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DC5-433F-947E-90F81AC7EBA8}"/>
              </c:ext>
            </c:extLst>
          </c:dPt>
          <c:dPt>
            <c:idx val="1"/>
            <c:bubble3D val="0"/>
            <c:explosion val="11"/>
            <c:spPr>
              <a:solidFill>
                <a:srgbClr val="CCFF9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8DC5-433F-947E-90F81AC7EBA8}"/>
              </c:ext>
            </c:extLst>
          </c:dPt>
          <c:dPt>
            <c:idx val="2"/>
            <c:bubble3D val="0"/>
            <c:explosion val="12"/>
            <c:spPr>
              <a:solidFill>
                <a:srgbClr val="FEFF9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DC5-433F-947E-90F81AC7EBA8}"/>
              </c:ext>
            </c:extLst>
          </c:dPt>
          <c:dPt>
            <c:idx val="3"/>
            <c:bubble3D val="0"/>
            <c:explosion val="12"/>
            <c:spPr>
              <a:solidFill>
                <a:srgbClr val="FFCC9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8DC5-433F-947E-90F81AC7EBA8}"/>
              </c:ext>
            </c:extLst>
          </c:dPt>
          <c:dPt>
            <c:idx val="4"/>
            <c:bubble3D val="0"/>
            <c:explosion val="11"/>
            <c:spPr>
              <a:solidFill>
                <a:srgbClr val="FF999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DC5-433F-947E-90F81AC7EBA8}"/>
              </c:ext>
            </c:extLst>
          </c:dPt>
          <c:dPt>
            <c:idx val="5"/>
            <c:bubble3D val="0"/>
            <c:explosion val="12"/>
            <c:spPr>
              <a:solidFill>
                <a:srgbClr val="FF99C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8DC5-433F-947E-90F81AC7EBA8}"/>
              </c:ext>
            </c:extLst>
          </c:dPt>
          <c:cat>
            <c:strRef>
              <c:f>Sheet1!$A$2:$A$7</c:f>
              <c:strCache>
                <c:ptCount val="6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  <c:pt idx="4">
                  <c:v>5분기</c:v>
                </c:pt>
                <c:pt idx="5">
                  <c:v>6분기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17</c:v>
                </c:pt>
                <c:pt idx="1">
                  <c:v>17</c:v>
                </c:pt>
                <c:pt idx="2">
                  <c:v>17</c:v>
                </c:pt>
                <c:pt idx="3">
                  <c:v>17</c:v>
                </c:pt>
                <c:pt idx="4">
                  <c:v>17</c:v>
                </c:pt>
                <c:pt idx="5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C5-433F-947E-90F81AC7EB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163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769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403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813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522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440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016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178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735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97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3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DCD05-5649-4EF0-93CB-32420155E3C9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841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81398" y="0"/>
            <a:ext cx="126353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486860" y="2845610"/>
            <a:ext cx="35734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JS </a:t>
            </a:r>
            <a:r>
              <a:rPr lang="ko-KR" altLang="en-US" sz="3200" b="1" dirty="0"/>
              <a:t>쇼핑몰 프로젝트</a:t>
            </a:r>
            <a:endParaRPr lang="en-US" altLang="ko-KR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316095" y="34290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김우혁</a:t>
            </a:r>
            <a:endParaRPr lang="en-US" altLang="ko-KR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477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81398" y="0"/>
            <a:ext cx="133002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13413" y="37407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수정사항</a:t>
            </a:r>
            <a:endParaRPr lang="en-US" altLang="ko-KR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382406" y="843957"/>
            <a:ext cx="644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JSON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60644" y="3528855"/>
            <a:ext cx="2004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b="1" dirty="0"/>
              <a:t>JSON</a:t>
            </a:r>
            <a:r>
              <a:rPr lang="ko-KR" altLang="en-US" sz="1200" b="1" dirty="0"/>
              <a:t>을 이용한 데이터 정리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83890" y="4127551"/>
            <a:ext cx="266063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/>
              <a:t>수정 전에는 </a:t>
            </a:r>
            <a:r>
              <a:rPr lang="en-US" altLang="ko-KR" sz="1100" dirty="0"/>
              <a:t>SQL</a:t>
            </a:r>
            <a:r>
              <a:rPr lang="ko-KR" altLang="en-US" sz="1100" dirty="0"/>
              <a:t>을 사용하지 않아 </a:t>
            </a:r>
            <a:r>
              <a:rPr lang="en-US" altLang="ko-KR" sz="1100" dirty="0"/>
              <a:t>HTML</a:t>
            </a:r>
            <a:r>
              <a:rPr lang="ko-KR" altLang="en-US" sz="1100" dirty="0"/>
              <a:t>에 모든 정보를 넣어 관리를 하였습니다</a:t>
            </a:r>
            <a:r>
              <a:rPr lang="en-US" altLang="ko-KR" sz="1100" dirty="0"/>
              <a:t>. </a:t>
            </a:r>
            <a:r>
              <a:rPr lang="ko-KR" altLang="en-US" sz="1100" dirty="0"/>
              <a:t>관리를 하면서 점차 효율성과 활용성에 대해 의문을 가졌고 </a:t>
            </a:r>
            <a:r>
              <a:rPr lang="en-US" altLang="ko-KR" sz="1100" dirty="0"/>
              <a:t>JSON </a:t>
            </a:r>
            <a:r>
              <a:rPr lang="ko-KR" altLang="en-US" sz="1100" dirty="0"/>
              <a:t>객체를 통해 상품을 좀더 깔끔하고 효율성 있게 사용 할 수 있도록 수정하였습니다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3674226" y="1931762"/>
            <a:ext cx="4754678" cy="410648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327DC6E-64BC-41E5-B671-7D2FFB3BB42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5" r="46483" b="23168"/>
          <a:stretch/>
        </p:blipFill>
        <p:spPr>
          <a:xfrm>
            <a:off x="3674227" y="1931763"/>
            <a:ext cx="2341313" cy="359897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1CA3FB3-759D-42A7-82BD-905D5DFA3C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38" b="39735"/>
          <a:stretch/>
        </p:blipFill>
        <p:spPr>
          <a:xfrm>
            <a:off x="6015541" y="1931762"/>
            <a:ext cx="2403084" cy="35989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863F7F5-3892-4975-BA72-1C175C2C2553}"/>
              </a:ext>
            </a:extLst>
          </p:cNvPr>
          <p:cNvSpPr txBox="1"/>
          <p:nvPr/>
        </p:nvSpPr>
        <p:spPr>
          <a:xfrm>
            <a:off x="4504084" y="5622751"/>
            <a:ext cx="681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b="1"/>
              <a:t>수정 전</a:t>
            </a:r>
            <a:endParaRPr lang="ko-KR" altLang="en-US" sz="1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4A47F2-F726-44B0-B5FF-51777C1DAB2D}"/>
              </a:ext>
            </a:extLst>
          </p:cNvPr>
          <p:cNvSpPr txBox="1"/>
          <p:nvPr/>
        </p:nvSpPr>
        <p:spPr>
          <a:xfrm>
            <a:off x="6876284" y="5624353"/>
            <a:ext cx="681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b="1" dirty="0"/>
              <a:t>수정 후</a:t>
            </a:r>
          </a:p>
        </p:txBody>
      </p:sp>
    </p:spTree>
    <p:extLst>
      <p:ext uri="{BB962C8B-B14F-4D97-AF65-F5344CB8AC3E}">
        <p14:creationId xmlns:p14="http://schemas.microsoft.com/office/powerpoint/2010/main" val="1222414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81398" y="0"/>
            <a:ext cx="133002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13413" y="374073"/>
            <a:ext cx="242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프로젝트 후기</a:t>
            </a:r>
            <a:endParaRPr lang="en-US" altLang="ko-KR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382406" y="843957"/>
            <a:ext cx="1590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배운 점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/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느낀 점</a:t>
            </a:r>
            <a:endParaRPr lang="en-US" altLang="ko-KR" sz="14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차트 12"/>
          <p:cNvGraphicFramePr/>
          <p:nvPr>
            <p:extLst>
              <p:ext uri="{D42A27DB-BD31-4B8C-83A1-F6EECF244321}">
                <p14:modId xmlns:p14="http://schemas.microsoft.com/office/powerpoint/2010/main" val="3576861933"/>
              </p:ext>
            </p:extLst>
          </p:nvPr>
        </p:nvGraphicFramePr>
        <p:xfrm>
          <a:off x="2406805" y="1799920"/>
          <a:ext cx="4109155" cy="2487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6" name="직선 연결선 15"/>
          <p:cNvCxnSpPr/>
          <p:nvPr/>
        </p:nvCxnSpPr>
        <p:spPr>
          <a:xfrm flipV="1">
            <a:off x="5152437" y="1799920"/>
            <a:ext cx="223346" cy="235189"/>
          </a:xfrm>
          <a:prstGeom prst="line">
            <a:avLst/>
          </a:prstGeom>
          <a:ln w="9525">
            <a:solidFill>
              <a:srgbClr val="9A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370645" y="1803095"/>
            <a:ext cx="540328" cy="0"/>
          </a:xfrm>
          <a:prstGeom prst="line">
            <a:avLst/>
          </a:prstGeom>
          <a:ln w="9525">
            <a:solidFill>
              <a:srgbClr val="9A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871585" y="1769756"/>
            <a:ext cx="66675" cy="66675"/>
          </a:xfrm>
          <a:prstGeom prst="rect">
            <a:avLst/>
          </a:prstGeom>
          <a:solidFill>
            <a:srgbClr val="9A99FF"/>
          </a:solidFill>
          <a:ln>
            <a:solidFill>
              <a:srgbClr val="9A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 flipH="1" flipV="1">
            <a:off x="3512106" y="1799920"/>
            <a:ext cx="248492" cy="235189"/>
          </a:xfrm>
          <a:prstGeom prst="line">
            <a:avLst/>
          </a:prstGeom>
          <a:ln w="9525">
            <a:solidFill>
              <a:srgbClr val="FF99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971778" y="1799920"/>
            <a:ext cx="540328" cy="0"/>
          </a:xfrm>
          <a:prstGeom prst="line">
            <a:avLst/>
          </a:prstGeom>
          <a:ln w="9525">
            <a:solidFill>
              <a:srgbClr val="FF99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934406" y="1766581"/>
            <a:ext cx="66675" cy="66675"/>
          </a:xfrm>
          <a:prstGeom prst="rect">
            <a:avLst/>
          </a:prstGeom>
          <a:solidFill>
            <a:srgbClr val="FF99CB"/>
          </a:solidFill>
          <a:ln>
            <a:solidFill>
              <a:srgbClr val="FF99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>
            <a:off x="2685168" y="3089902"/>
            <a:ext cx="565150" cy="0"/>
          </a:xfrm>
          <a:prstGeom prst="line">
            <a:avLst/>
          </a:prstGeom>
          <a:ln w="9525">
            <a:solidFill>
              <a:srgbClr val="FF99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5671757" y="3089902"/>
            <a:ext cx="565150" cy="0"/>
          </a:xfrm>
          <a:prstGeom prst="line">
            <a:avLst/>
          </a:prstGeom>
          <a:ln w="9525">
            <a:solidFill>
              <a:srgbClr val="CCFF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2653961" y="3056564"/>
            <a:ext cx="66675" cy="66675"/>
          </a:xfrm>
          <a:prstGeom prst="rect">
            <a:avLst/>
          </a:prstGeom>
          <a:solidFill>
            <a:srgbClr val="FF999A"/>
          </a:solidFill>
          <a:ln>
            <a:solidFill>
              <a:srgbClr val="FF99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212768" y="3056563"/>
            <a:ext cx="66675" cy="66675"/>
          </a:xfrm>
          <a:prstGeom prst="rect">
            <a:avLst/>
          </a:prstGeom>
          <a:solidFill>
            <a:srgbClr val="CCFF9A"/>
          </a:solidFill>
          <a:ln>
            <a:solidFill>
              <a:srgbClr val="CCF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/>
          <p:nvPr/>
        </p:nvCxnSpPr>
        <p:spPr>
          <a:xfrm flipV="1">
            <a:off x="3518406" y="4036287"/>
            <a:ext cx="223346" cy="235189"/>
          </a:xfrm>
          <a:prstGeom prst="line">
            <a:avLst/>
          </a:prstGeom>
          <a:ln w="9525">
            <a:solidFill>
              <a:srgbClr val="FFCC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 flipV="1">
            <a:off x="5130212" y="4056130"/>
            <a:ext cx="248492" cy="235189"/>
          </a:xfrm>
          <a:prstGeom prst="line">
            <a:avLst/>
          </a:prstGeom>
          <a:ln w="9525">
            <a:solidFill>
              <a:srgbClr val="FE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5370645" y="4287354"/>
            <a:ext cx="540328" cy="0"/>
          </a:xfrm>
          <a:prstGeom prst="line">
            <a:avLst/>
          </a:prstGeom>
          <a:ln w="9525">
            <a:solidFill>
              <a:srgbClr val="FE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5871585" y="4254015"/>
            <a:ext cx="66675" cy="66675"/>
          </a:xfrm>
          <a:prstGeom prst="rect">
            <a:avLst/>
          </a:prstGeom>
          <a:solidFill>
            <a:srgbClr val="FEFF99"/>
          </a:solidFill>
          <a:ln>
            <a:solidFill>
              <a:srgbClr val="FE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2981303" y="4274651"/>
            <a:ext cx="540328" cy="0"/>
          </a:xfrm>
          <a:prstGeom prst="line">
            <a:avLst/>
          </a:prstGeom>
          <a:ln w="9525">
            <a:solidFill>
              <a:srgbClr val="FFCC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2943931" y="4241312"/>
            <a:ext cx="66675" cy="66675"/>
          </a:xfrm>
          <a:prstGeom prst="rect">
            <a:avLst/>
          </a:prstGeom>
          <a:solidFill>
            <a:srgbClr val="FFCC9A"/>
          </a:solidFill>
          <a:ln>
            <a:solidFill>
              <a:srgbClr val="FFCC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449076" y="1528808"/>
            <a:ext cx="1337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JS </a:t>
            </a:r>
            <a:r>
              <a:rPr lang="ko-KR" altLang="en-US" sz="1200" b="1" dirty="0"/>
              <a:t>레이아웃 요소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49076" y="1846135"/>
            <a:ext cx="213071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err="1">
                <a:solidFill>
                  <a:schemeClr val="accent1">
                    <a:lumMod val="75000"/>
                  </a:schemeClr>
                </a:solidFill>
              </a:rPr>
              <a:t>appendChild</a:t>
            </a:r>
            <a:r>
              <a:rPr lang="ko-KR" altLang="en-US" sz="900" b="1" dirty="0">
                <a:solidFill>
                  <a:schemeClr val="accent1">
                    <a:lumMod val="75000"/>
                  </a:schemeClr>
                </a:solidFill>
              </a:rPr>
              <a:t>와 </a:t>
            </a:r>
            <a:r>
              <a:rPr lang="en-US" altLang="ko-KR" sz="900" b="1" dirty="0">
                <a:solidFill>
                  <a:schemeClr val="accent1">
                    <a:lumMod val="75000"/>
                  </a:schemeClr>
                </a:solidFill>
              </a:rPr>
              <a:t>class add, </a:t>
            </a:r>
            <a:r>
              <a:rPr lang="en-US" altLang="ko-KR" sz="900" b="1" dirty="0" err="1">
                <a:solidFill>
                  <a:schemeClr val="accent1">
                    <a:lumMod val="75000"/>
                  </a:schemeClr>
                </a:solidFill>
              </a:rPr>
              <a:t>setAttribute</a:t>
            </a:r>
            <a:r>
              <a:rPr lang="ko-KR" altLang="en-US" sz="900" b="1" dirty="0">
                <a:solidFill>
                  <a:schemeClr val="accent1">
                    <a:lumMod val="75000"/>
                  </a:schemeClr>
                </a:solidFill>
              </a:rPr>
              <a:t>등</a:t>
            </a:r>
            <a:endParaRPr lang="en-US" altLang="ko-KR" sz="9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900" b="1" dirty="0">
                <a:solidFill>
                  <a:schemeClr val="accent1">
                    <a:lumMod val="75000"/>
                  </a:schemeClr>
                </a:solidFill>
              </a:rPr>
              <a:t>Js</a:t>
            </a:r>
            <a:r>
              <a:rPr lang="ko-KR" altLang="en-US" sz="900" b="1" dirty="0">
                <a:solidFill>
                  <a:schemeClr val="accent1">
                    <a:lumMod val="75000"/>
                  </a:schemeClr>
                </a:solidFill>
              </a:rPr>
              <a:t>를 통한 레이아웃에 대한 것들을 </a:t>
            </a:r>
            <a:endParaRPr lang="en-US" altLang="ko-KR" sz="9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sz="900" b="1" dirty="0">
                <a:solidFill>
                  <a:schemeClr val="accent1">
                    <a:lumMod val="75000"/>
                  </a:schemeClr>
                </a:solidFill>
              </a:rPr>
              <a:t>배울 수 있었습니다</a:t>
            </a:r>
            <a:r>
              <a:rPr lang="en-US" altLang="ko-KR" sz="900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ko-KR" altLang="en-US" sz="9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49076" y="2772575"/>
            <a:ext cx="978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Click </a:t>
            </a:r>
            <a:r>
              <a:rPr lang="ko-KR" altLang="en-US" sz="1200" b="1" dirty="0"/>
              <a:t>이벤트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49076" y="3089902"/>
            <a:ext cx="225254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accent1">
                    <a:lumMod val="75000"/>
                  </a:schemeClr>
                </a:solidFill>
              </a:rPr>
              <a:t>Js</a:t>
            </a:r>
            <a:r>
              <a:rPr lang="ko-KR" altLang="en-US" sz="900" b="1" dirty="0">
                <a:solidFill>
                  <a:schemeClr val="accent1">
                    <a:lumMod val="75000"/>
                  </a:schemeClr>
                </a:solidFill>
              </a:rPr>
              <a:t>로 만들어진 레이아웃 같은 경우</a:t>
            </a:r>
            <a:endParaRPr lang="en-US" altLang="ko-KR" sz="9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sz="900" b="1" dirty="0">
                <a:solidFill>
                  <a:schemeClr val="accent1">
                    <a:lumMod val="75000"/>
                  </a:schemeClr>
                </a:solidFill>
              </a:rPr>
              <a:t>클릭 이벤트를 </a:t>
            </a:r>
            <a:r>
              <a:rPr lang="en-US" altLang="ko-KR" sz="900" b="1" dirty="0" err="1">
                <a:solidFill>
                  <a:schemeClr val="accent1">
                    <a:lumMod val="75000"/>
                  </a:schemeClr>
                </a:solidFill>
              </a:rPr>
              <a:t>addEventListener</a:t>
            </a:r>
            <a:r>
              <a:rPr lang="ko-KR" altLang="en-US" sz="900" b="1" dirty="0">
                <a:solidFill>
                  <a:schemeClr val="accent1">
                    <a:lumMod val="75000"/>
                  </a:schemeClr>
                </a:solidFill>
              </a:rPr>
              <a:t>를 이용해</a:t>
            </a:r>
            <a:endParaRPr lang="en-US" altLang="ko-KR" sz="9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sz="900" b="1" dirty="0">
                <a:solidFill>
                  <a:schemeClr val="accent1">
                    <a:lumMod val="75000"/>
                  </a:schemeClr>
                </a:solidFill>
              </a:rPr>
              <a:t>효과를 줄 수 없었습니다</a:t>
            </a:r>
            <a:r>
              <a:rPr lang="en-US" altLang="ko-KR" sz="900" b="1" dirty="0">
                <a:solidFill>
                  <a:schemeClr val="accent1">
                    <a:lumMod val="75000"/>
                  </a:schemeClr>
                </a:solidFill>
              </a:rPr>
              <a:t>. </a:t>
            </a:r>
          </a:p>
          <a:p>
            <a:r>
              <a:rPr lang="ko-KR" altLang="en-US" sz="900" b="1" dirty="0">
                <a:solidFill>
                  <a:schemeClr val="accent1">
                    <a:lumMod val="75000"/>
                  </a:schemeClr>
                </a:solidFill>
              </a:rPr>
              <a:t>그래서 직접 </a:t>
            </a:r>
            <a:r>
              <a:rPr lang="en-US" altLang="ko-KR" sz="900" b="1" dirty="0" err="1">
                <a:solidFill>
                  <a:schemeClr val="accent1">
                    <a:lumMod val="75000"/>
                  </a:schemeClr>
                </a:solidFill>
              </a:rPr>
              <a:t>onClick</a:t>
            </a:r>
            <a:r>
              <a:rPr lang="en-US" altLang="ko-KR" sz="9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900" b="1" dirty="0" err="1">
                <a:solidFill>
                  <a:schemeClr val="accent1">
                    <a:lumMod val="75000"/>
                  </a:schemeClr>
                </a:solidFill>
              </a:rPr>
              <a:t>attr</a:t>
            </a:r>
            <a:r>
              <a:rPr lang="ko-KR" altLang="en-US" sz="900" b="1" dirty="0">
                <a:solidFill>
                  <a:schemeClr val="accent1">
                    <a:lumMod val="75000"/>
                  </a:schemeClr>
                </a:solidFill>
              </a:rPr>
              <a:t>을 줌으로써 </a:t>
            </a:r>
            <a:endParaRPr lang="en-US" altLang="ko-KR" sz="9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900" b="1" dirty="0">
                <a:solidFill>
                  <a:schemeClr val="accent1">
                    <a:lumMod val="75000"/>
                  </a:schemeClr>
                </a:solidFill>
              </a:rPr>
              <a:t>click</a:t>
            </a:r>
            <a:r>
              <a:rPr lang="ko-KR" altLang="en-US" sz="900" b="1" dirty="0">
                <a:solidFill>
                  <a:schemeClr val="accent1">
                    <a:lumMod val="75000"/>
                  </a:schemeClr>
                </a:solidFill>
              </a:rPr>
              <a:t>이벤트를 부여 할 수 있었습니다</a:t>
            </a:r>
            <a:r>
              <a:rPr lang="en-US" altLang="ko-KR" sz="900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ko-KR" altLang="en-US" sz="9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49076" y="4000974"/>
            <a:ext cx="16279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Cookie </a:t>
            </a:r>
            <a:r>
              <a:rPr lang="ko-KR" altLang="en-US" sz="1200" b="1" dirty="0"/>
              <a:t>및 </a:t>
            </a:r>
            <a:r>
              <a:rPr lang="en-US" altLang="ko-KR" sz="1200" b="1" dirty="0" err="1"/>
              <a:t>localStorage</a:t>
            </a:r>
            <a:endParaRPr lang="ko-KR" altLang="en-US" sz="12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449076" y="4318301"/>
            <a:ext cx="2472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accent1">
                    <a:lumMod val="75000"/>
                  </a:schemeClr>
                </a:solidFill>
              </a:rPr>
              <a:t>Cookie</a:t>
            </a:r>
            <a:r>
              <a:rPr lang="ko-KR" altLang="en-US" sz="900" b="1" dirty="0">
                <a:solidFill>
                  <a:schemeClr val="accent1">
                    <a:lumMod val="75000"/>
                  </a:schemeClr>
                </a:solidFill>
              </a:rPr>
              <a:t>와 </a:t>
            </a:r>
            <a:r>
              <a:rPr lang="en-US" altLang="ko-KR" sz="900" b="1" dirty="0" err="1">
                <a:solidFill>
                  <a:schemeClr val="accent1">
                    <a:lumMod val="75000"/>
                  </a:schemeClr>
                </a:solidFill>
              </a:rPr>
              <a:t>localStorage</a:t>
            </a:r>
            <a:r>
              <a:rPr lang="ko-KR" altLang="en-US" sz="900" b="1" dirty="0">
                <a:solidFill>
                  <a:schemeClr val="accent1">
                    <a:lumMod val="75000"/>
                  </a:schemeClr>
                </a:solidFill>
              </a:rPr>
              <a:t>를 이용하여 </a:t>
            </a:r>
            <a:endParaRPr lang="en-US" altLang="ko-KR" sz="9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sz="900" b="1" dirty="0">
                <a:solidFill>
                  <a:schemeClr val="accent1">
                    <a:lumMod val="75000"/>
                  </a:schemeClr>
                </a:solidFill>
              </a:rPr>
              <a:t>새로 고침 후에도 정보가 남아 있도록 하였고</a:t>
            </a:r>
            <a:r>
              <a:rPr lang="en-US" altLang="ko-KR" sz="9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</a:p>
          <a:p>
            <a:r>
              <a:rPr lang="ko-KR" altLang="en-US" sz="900" b="1" dirty="0">
                <a:solidFill>
                  <a:schemeClr val="accent1">
                    <a:lumMod val="75000"/>
                  </a:schemeClr>
                </a:solidFill>
              </a:rPr>
              <a:t>이를 통해 페이지 간의 정보 교환 등 </a:t>
            </a:r>
            <a:endParaRPr lang="en-US" altLang="ko-KR" sz="9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sz="900" b="1" dirty="0">
                <a:solidFill>
                  <a:schemeClr val="accent1">
                    <a:lumMod val="75000"/>
                  </a:schemeClr>
                </a:solidFill>
              </a:rPr>
              <a:t>많은 활용을 할 수 있었습니다</a:t>
            </a:r>
            <a:r>
              <a:rPr lang="en-US" altLang="ko-KR" sz="900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ko-KR" altLang="en-US" sz="9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333041" y="1528808"/>
            <a:ext cx="1276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List </a:t>
            </a:r>
            <a:r>
              <a:rPr lang="ko-KR" altLang="en-US" sz="1200" b="1" dirty="0"/>
              <a:t>및 숫자 관련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333041" y="1846135"/>
            <a:ext cx="229101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accent1">
                    <a:lumMod val="75000"/>
                  </a:schemeClr>
                </a:solidFill>
              </a:rPr>
              <a:t>Product</a:t>
            </a:r>
            <a:r>
              <a:rPr lang="ko-KR" altLang="en-US" sz="900" b="1" dirty="0">
                <a:solidFill>
                  <a:schemeClr val="accent1">
                    <a:lumMod val="75000"/>
                  </a:schemeClr>
                </a:solidFill>
              </a:rPr>
              <a:t>페이지와 </a:t>
            </a:r>
            <a:r>
              <a:rPr lang="en-US" altLang="ko-KR" sz="900" b="1" dirty="0">
                <a:solidFill>
                  <a:schemeClr val="accent1">
                    <a:lumMod val="75000"/>
                  </a:schemeClr>
                </a:solidFill>
              </a:rPr>
              <a:t>cart</a:t>
            </a:r>
            <a:r>
              <a:rPr lang="ko-KR" altLang="en-US" sz="900" b="1" dirty="0">
                <a:solidFill>
                  <a:schemeClr val="accent1">
                    <a:lumMod val="75000"/>
                  </a:schemeClr>
                </a:solidFill>
              </a:rPr>
              <a:t>페이지에서 많이 </a:t>
            </a:r>
            <a:endParaRPr lang="en-US" altLang="ko-KR" sz="9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sz="900" b="1" dirty="0">
                <a:solidFill>
                  <a:schemeClr val="accent1">
                    <a:lumMod val="75000"/>
                  </a:schemeClr>
                </a:solidFill>
              </a:rPr>
              <a:t>사용한 </a:t>
            </a:r>
            <a:r>
              <a:rPr lang="en-US" altLang="ko-KR" sz="900" b="1" dirty="0">
                <a:solidFill>
                  <a:schemeClr val="accent1">
                    <a:lumMod val="75000"/>
                  </a:schemeClr>
                </a:solidFill>
              </a:rPr>
              <a:t>total</a:t>
            </a:r>
            <a:r>
              <a:rPr lang="ko-KR" altLang="en-US" sz="900" b="1" dirty="0">
                <a:solidFill>
                  <a:schemeClr val="accent1">
                    <a:lumMod val="75000"/>
                  </a:schemeClr>
                </a:solidFill>
              </a:rPr>
              <a:t>과 </a:t>
            </a:r>
            <a:r>
              <a:rPr lang="en-US" altLang="ko-KR" sz="900" b="1" dirty="0">
                <a:solidFill>
                  <a:schemeClr val="accent1">
                    <a:lumMod val="75000"/>
                  </a:schemeClr>
                </a:solidFill>
              </a:rPr>
              <a:t>list</a:t>
            </a:r>
            <a:r>
              <a:rPr lang="ko-KR" altLang="en-US" sz="900" b="1" dirty="0">
                <a:solidFill>
                  <a:schemeClr val="accent1">
                    <a:lumMod val="75000"/>
                  </a:schemeClr>
                </a:solidFill>
              </a:rPr>
              <a:t>안에 숫자들을 통해 </a:t>
            </a:r>
            <a:endParaRPr lang="en-US" altLang="ko-KR" sz="9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sz="900" b="1" dirty="0">
                <a:solidFill>
                  <a:schemeClr val="accent1">
                    <a:lumMod val="75000"/>
                  </a:schemeClr>
                </a:solidFill>
              </a:rPr>
              <a:t>수량에 따른 가격 변동과 이를 통해</a:t>
            </a:r>
            <a:endParaRPr lang="en-US" altLang="ko-KR" sz="9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900" b="1" dirty="0">
                <a:solidFill>
                  <a:schemeClr val="accent1">
                    <a:lumMod val="75000"/>
                  </a:schemeClr>
                </a:solidFill>
              </a:rPr>
              <a:t>Html</a:t>
            </a:r>
            <a:r>
              <a:rPr lang="ko-KR" altLang="en-US" sz="900" b="1" dirty="0">
                <a:solidFill>
                  <a:schemeClr val="accent1">
                    <a:lumMod val="75000"/>
                  </a:schemeClr>
                </a:solidFill>
              </a:rPr>
              <a:t>을 수정 될 수 있도록 </a:t>
            </a:r>
            <a:r>
              <a:rPr lang="en-US" altLang="ko-KR" sz="900" b="1" dirty="0" err="1">
                <a:solidFill>
                  <a:schemeClr val="accent1">
                    <a:lumMod val="75000"/>
                  </a:schemeClr>
                </a:solidFill>
              </a:rPr>
              <a:t>js</a:t>
            </a:r>
            <a:r>
              <a:rPr lang="ko-KR" altLang="en-US" sz="900" b="1" dirty="0">
                <a:solidFill>
                  <a:schemeClr val="accent1">
                    <a:lumMod val="75000"/>
                  </a:schemeClr>
                </a:solidFill>
              </a:rPr>
              <a:t>의 흐름에 대해</a:t>
            </a:r>
            <a:endParaRPr lang="en-US" altLang="ko-KR" sz="9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sz="900" b="1" dirty="0">
                <a:solidFill>
                  <a:schemeClr val="accent1">
                    <a:lumMod val="75000"/>
                  </a:schemeClr>
                </a:solidFill>
              </a:rPr>
              <a:t>배울 수 있었습니다</a:t>
            </a:r>
            <a:r>
              <a:rPr lang="en-US" altLang="ko-KR" sz="900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ko-KR" altLang="en-US" sz="9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333041" y="2772575"/>
            <a:ext cx="1024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객체 및 배열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333041" y="3089902"/>
            <a:ext cx="2326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solidFill>
                  <a:schemeClr val="accent1">
                    <a:lumMod val="75000"/>
                  </a:schemeClr>
                </a:solidFill>
              </a:rPr>
              <a:t>대표적으로 </a:t>
            </a:r>
            <a:r>
              <a:rPr lang="en-US" altLang="ko-KR" sz="900" b="1" dirty="0">
                <a:solidFill>
                  <a:schemeClr val="accent1">
                    <a:lumMod val="75000"/>
                  </a:schemeClr>
                </a:solidFill>
              </a:rPr>
              <a:t>JSON</a:t>
            </a:r>
            <a:r>
              <a:rPr lang="ko-KR" altLang="en-US" sz="900" b="1" dirty="0">
                <a:solidFill>
                  <a:schemeClr val="accent1">
                    <a:lumMod val="75000"/>
                  </a:schemeClr>
                </a:solidFill>
              </a:rPr>
              <a:t>을 보면 객체 배열화 </a:t>
            </a:r>
            <a:endParaRPr lang="en-US" altLang="ko-KR" sz="9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sz="900" b="1" dirty="0">
                <a:solidFill>
                  <a:schemeClr val="accent1">
                    <a:lumMod val="75000"/>
                  </a:schemeClr>
                </a:solidFill>
              </a:rPr>
              <a:t>되어있는 걸 확인 할 수 있습니다</a:t>
            </a:r>
            <a:r>
              <a:rPr lang="en-US" altLang="ko-KR" sz="900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r>
              <a:rPr lang="ko-KR" altLang="en-US" sz="900" b="1" dirty="0">
                <a:solidFill>
                  <a:schemeClr val="accent1">
                    <a:lumMod val="75000"/>
                  </a:schemeClr>
                </a:solidFill>
              </a:rPr>
              <a:t>이를 통해 객체와 배열에 활용과 이에 대해 </a:t>
            </a:r>
            <a:endParaRPr lang="en-US" altLang="ko-KR" sz="9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sz="900" b="1" dirty="0">
                <a:solidFill>
                  <a:schemeClr val="accent1">
                    <a:lumMod val="75000"/>
                  </a:schemeClr>
                </a:solidFill>
              </a:rPr>
              <a:t>심층적으로 이해를 할 수 있었습니다</a:t>
            </a:r>
            <a:r>
              <a:rPr lang="en-US" altLang="ko-KR" sz="900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ko-KR" altLang="en-US" sz="9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33041" y="4000974"/>
            <a:ext cx="12971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다양한 내장함수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333041" y="4318301"/>
            <a:ext cx="235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accent1">
                    <a:lumMod val="75000"/>
                  </a:schemeClr>
                </a:solidFill>
              </a:rPr>
              <a:t>Array, map, from</a:t>
            </a:r>
            <a:r>
              <a:rPr lang="ko-KR" altLang="en-US" sz="900" b="1" dirty="0">
                <a:solidFill>
                  <a:schemeClr val="accent1">
                    <a:lumMod val="75000"/>
                  </a:schemeClr>
                </a:solidFill>
              </a:rPr>
              <a:t>등 데이터를 활용하기 위해</a:t>
            </a:r>
            <a:endParaRPr lang="en-US" altLang="ko-KR" sz="9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900" b="1" dirty="0">
                <a:solidFill>
                  <a:schemeClr val="accent1">
                    <a:lumMod val="75000"/>
                  </a:schemeClr>
                </a:solidFill>
              </a:rPr>
              <a:t>Js</a:t>
            </a:r>
            <a:r>
              <a:rPr lang="ko-KR" altLang="en-US" sz="900" b="1" dirty="0">
                <a:solidFill>
                  <a:schemeClr val="accent1">
                    <a:lumMod val="75000"/>
                  </a:schemeClr>
                </a:solidFill>
              </a:rPr>
              <a:t>의 내장함수를 사용함으로써 이들의 </a:t>
            </a:r>
            <a:endParaRPr lang="en-US" altLang="ko-KR" sz="9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sz="900" b="1" dirty="0">
                <a:solidFill>
                  <a:schemeClr val="accent1">
                    <a:lumMod val="75000"/>
                  </a:schemeClr>
                </a:solidFill>
              </a:rPr>
              <a:t>쓰임새를 알게 되었고 </a:t>
            </a:r>
            <a:endParaRPr lang="en-US" altLang="ko-KR" sz="9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sz="900" b="1" dirty="0">
                <a:solidFill>
                  <a:schemeClr val="accent1">
                    <a:lumMod val="75000"/>
                  </a:schemeClr>
                </a:solidFill>
              </a:rPr>
              <a:t>활용 할 수 있게 되었습니다</a:t>
            </a:r>
            <a:r>
              <a:rPr lang="en-US" altLang="ko-KR" sz="900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ko-KR" altLang="en-US" sz="9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80508" y="2882053"/>
            <a:ext cx="76174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b="1" dirty="0" err="1"/>
              <a:t>배운점</a:t>
            </a:r>
            <a:endParaRPr lang="en-US" altLang="ko-KR" sz="15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9BD064A-6A0F-4D47-985F-7A9BC7E04F77}"/>
              </a:ext>
            </a:extLst>
          </p:cNvPr>
          <p:cNvSpPr txBox="1"/>
          <p:nvPr/>
        </p:nvSpPr>
        <p:spPr>
          <a:xfrm>
            <a:off x="938152" y="5226239"/>
            <a:ext cx="7478329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rgbClr val="002060"/>
                </a:solidFill>
              </a:rPr>
              <a:t>느낀 점 </a:t>
            </a:r>
            <a:r>
              <a:rPr lang="en-US" altLang="ko-KR" sz="1050" b="1" dirty="0">
                <a:solidFill>
                  <a:srgbClr val="002060"/>
                </a:solidFill>
              </a:rPr>
              <a:t>: </a:t>
            </a:r>
            <a:r>
              <a:rPr lang="ko-KR" altLang="en-US" sz="1050" b="1" dirty="0">
                <a:solidFill>
                  <a:srgbClr val="002060"/>
                </a:solidFill>
              </a:rPr>
              <a:t>오랫동안 진행해온 프로젝트인 만큼 완벽하게 진행을 하고 싶었지만 생각보다 만만치 않았습니다</a:t>
            </a:r>
            <a:r>
              <a:rPr lang="en-US" altLang="ko-KR" sz="1050" b="1" dirty="0">
                <a:solidFill>
                  <a:srgbClr val="002060"/>
                </a:solidFill>
              </a:rPr>
              <a:t>. </a:t>
            </a:r>
          </a:p>
          <a:p>
            <a:r>
              <a:rPr lang="ko-KR" altLang="en-US" sz="1050" b="1" dirty="0">
                <a:solidFill>
                  <a:srgbClr val="002060"/>
                </a:solidFill>
              </a:rPr>
              <a:t>인터넷 강의를 보면서 보고 따라하는 프로젝트보다는 혼자서 프로젝트를 진행 했기에 코드가 많이 지저분하고 </a:t>
            </a:r>
            <a:endParaRPr lang="en-US" altLang="ko-KR" sz="1050" b="1" dirty="0">
              <a:solidFill>
                <a:srgbClr val="002060"/>
              </a:solidFill>
            </a:endParaRPr>
          </a:p>
          <a:p>
            <a:r>
              <a:rPr lang="ko-KR" altLang="en-US" sz="1050" b="1" dirty="0">
                <a:solidFill>
                  <a:srgbClr val="002060"/>
                </a:solidFill>
              </a:rPr>
              <a:t>효율성이 떨어지지만</a:t>
            </a:r>
            <a:r>
              <a:rPr lang="en-US" altLang="ko-KR" sz="1050" b="1" dirty="0">
                <a:solidFill>
                  <a:srgbClr val="002060"/>
                </a:solidFill>
              </a:rPr>
              <a:t> </a:t>
            </a:r>
            <a:r>
              <a:rPr lang="ko-KR" altLang="en-US" sz="1050" b="1" dirty="0">
                <a:solidFill>
                  <a:srgbClr val="002060"/>
                </a:solidFill>
              </a:rPr>
              <a:t>이번 프로젝트에서는 문제해결에 초점을 두고 진행한 프로젝트이기에 무엇보다도 중요하다 생각 할 수 </a:t>
            </a:r>
            <a:endParaRPr lang="en-US" altLang="ko-KR" sz="1050" b="1" dirty="0">
              <a:solidFill>
                <a:srgbClr val="002060"/>
              </a:solidFill>
            </a:endParaRPr>
          </a:p>
          <a:p>
            <a:r>
              <a:rPr lang="ko-KR" altLang="en-US" sz="1050" b="1" dirty="0">
                <a:solidFill>
                  <a:srgbClr val="002060"/>
                </a:solidFill>
              </a:rPr>
              <a:t>있는 문제해결 능력의 향상을 기대 할 수 있었습니다</a:t>
            </a:r>
            <a:r>
              <a:rPr lang="en-US" altLang="ko-KR" sz="1050" b="1" dirty="0">
                <a:solidFill>
                  <a:srgbClr val="002060"/>
                </a:solidFill>
              </a:rPr>
              <a:t>.</a:t>
            </a:r>
          </a:p>
          <a:p>
            <a:r>
              <a:rPr lang="ko-KR" altLang="en-US" sz="1050" b="1" dirty="0">
                <a:solidFill>
                  <a:srgbClr val="002060"/>
                </a:solidFill>
              </a:rPr>
              <a:t>이를 통해 다음 프로젝트를 진행 할 때에 대해서 어떤 식으로 설계하고 풀어나갈지에 대해서 전보다 수월하게 생각이 듭니다</a:t>
            </a:r>
            <a:r>
              <a:rPr lang="en-US" altLang="ko-KR" sz="1050" b="1" dirty="0">
                <a:solidFill>
                  <a:srgbClr val="002060"/>
                </a:solidFill>
              </a:rPr>
              <a:t>. </a:t>
            </a:r>
          </a:p>
          <a:p>
            <a:r>
              <a:rPr lang="ko-KR" altLang="en-US" sz="1050" b="1" dirty="0">
                <a:solidFill>
                  <a:srgbClr val="002060"/>
                </a:solidFill>
              </a:rPr>
              <a:t>프로젝트도 하루 이틀만에 끝나는 프로젝트가 아닌 회사처럼 유지보수를 </a:t>
            </a:r>
            <a:r>
              <a:rPr lang="ko-KR" altLang="en-US" sz="1050" b="1" dirty="0" err="1">
                <a:solidFill>
                  <a:srgbClr val="002060"/>
                </a:solidFill>
              </a:rPr>
              <a:t>하듯이</a:t>
            </a:r>
            <a:r>
              <a:rPr lang="ko-KR" altLang="en-US" sz="1050" b="1" dirty="0">
                <a:solidFill>
                  <a:srgbClr val="002060"/>
                </a:solidFill>
              </a:rPr>
              <a:t> 진행을</a:t>
            </a:r>
            <a:r>
              <a:rPr lang="en-US" altLang="ko-KR" sz="1050" b="1" dirty="0">
                <a:solidFill>
                  <a:srgbClr val="002060"/>
                </a:solidFill>
              </a:rPr>
              <a:t> </a:t>
            </a:r>
            <a:r>
              <a:rPr lang="ko-KR" altLang="en-US" sz="1050" b="1" dirty="0">
                <a:solidFill>
                  <a:srgbClr val="002060"/>
                </a:solidFill>
              </a:rPr>
              <a:t>하였고</a:t>
            </a:r>
            <a:r>
              <a:rPr lang="en-US" altLang="ko-KR" sz="1050" b="1" dirty="0">
                <a:solidFill>
                  <a:srgbClr val="002060"/>
                </a:solidFill>
              </a:rPr>
              <a:t>, </a:t>
            </a:r>
            <a:r>
              <a:rPr lang="ko-KR" altLang="en-US" sz="1050" b="1" dirty="0">
                <a:solidFill>
                  <a:srgbClr val="002060"/>
                </a:solidFill>
              </a:rPr>
              <a:t>아직은 많이 부족하지만</a:t>
            </a:r>
            <a:endParaRPr lang="en-US" altLang="ko-KR" sz="1050" b="1" dirty="0">
              <a:solidFill>
                <a:srgbClr val="002060"/>
              </a:solidFill>
            </a:endParaRPr>
          </a:p>
          <a:p>
            <a:r>
              <a:rPr lang="ko-KR" altLang="en-US" sz="1050" b="1" dirty="0">
                <a:solidFill>
                  <a:srgbClr val="002060"/>
                </a:solidFill>
              </a:rPr>
              <a:t>이렇게 끈기 있게만 하루이틀</a:t>
            </a:r>
            <a:r>
              <a:rPr lang="en-US" altLang="ko-KR" sz="1050" b="1" dirty="0">
                <a:solidFill>
                  <a:srgbClr val="002060"/>
                </a:solidFill>
              </a:rPr>
              <a:t>… </a:t>
            </a:r>
            <a:r>
              <a:rPr lang="ko-KR" altLang="en-US" sz="1050" b="1" dirty="0">
                <a:solidFill>
                  <a:srgbClr val="002060"/>
                </a:solidFill>
              </a:rPr>
              <a:t>그렇게 </a:t>
            </a:r>
            <a:r>
              <a:rPr lang="en-US" altLang="ko-KR" sz="1050" b="1" dirty="0">
                <a:solidFill>
                  <a:srgbClr val="002060"/>
                </a:solidFill>
              </a:rPr>
              <a:t>1</a:t>
            </a:r>
            <a:r>
              <a:rPr lang="ko-KR" altLang="en-US" sz="1050" b="1" dirty="0">
                <a:solidFill>
                  <a:srgbClr val="002060"/>
                </a:solidFill>
              </a:rPr>
              <a:t>년 </a:t>
            </a:r>
            <a:r>
              <a:rPr lang="en-US" altLang="ko-KR" sz="1050" b="1" dirty="0">
                <a:solidFill>
                  <a:srgbClr val="002060"/>
                </a:solidFill>
              </a:rPr>
              <a:t>2</a:t>
            </a:r>
            <a:r>
              <a:rPr lang="ko-KR" altLang="en-US" sz="1050" b="1" dirty="0">
                <a:solidFill>
                  <a:srgbClr val="002060"/>
                </a:solidFill>
              </a:rPr>
              <a:t>년이 된다면 많은 성장을 이룰 수 있을 거로 생각합니다</a:t>
            </a:r>
            <a:r>
              <a:rPr lang="en-US" altLang="ko-KR" sz="1050" b="1" dirty="0">
                <a:solidFill>
                  <a:srgbClr val="002060"/>
                </a:solidFill>
              </a:rPr>
              <a:t>. </a:t>
            </a:r>
            <a:r>
              <a:rPr lang="ko-KR" altLang="en-US" sz="1050" b="1" dirty="0">
                <a:solidFill>
                  <a:srgbClr val="002060"/>
                </a:solidFill>
              </a:rPr>
              <a:t>봐주셔서 감사합니다</a:t>
            </a:r>
            <a:r>
              <a:rPr lang="en-US" altLang="ko-KR" sz="1050" b="1">
                <a:solidFill>
                  <a:srgbClr val="002060"/>
                </a:solidFill>
              </a:rPr>
              <a:t>.</a:t>
            </a:r>
            <a:endParaRPr lang="en-US" altLang="ko-KR" sz="105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772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-1" y="2763982"/>
            <a:ext cx="3283527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684289" y="2975956"/>
            <a:ext cx="1827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Thank you.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95091" y="3528970"/>
            <a:ext cx="2671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Thank you for coming today.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168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81398" y="0"/>
            <a:ext cx="1263536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227813" y="37407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목차</a:t>
            </a:r>
            <a:endParaRPr lang="en-US" altLang="ko-KR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296806" y="843957"/>
            <a:ext cx="1667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Table of contents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496869" y="2346961"/>
            <a:ext cx="321148" cy="338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496869" y="3092336"/>
            <a:ext cx="321148" cy="338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496869" y="3837711"/>
            <a:ext cx="321148" cy="338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496869" y="4583086"/>
            <a:ext cx="321148" cy="338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130624" y="233132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쇼핑몰 소개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30624" y="3076695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쇼핑몰 프로젝트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30624" y="38184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수정사항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30624" y="4567445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프로젝트 후기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585409" y="2442040"/>
            <a:ext cx="146380" cy="146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584253" y="3188171"/>
            <a:ext cx="146380" cy="146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584253" y="3929974"/>
            <a:ext cx="146380" cy="146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584253" y="4678921"/>
            <a:ext cx="146380" cy="146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294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81398" y="0"/>
            <a:ext cx="133002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13413" y="374073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쇼핑몰 소개</a:t>
            </a:r>
            <a:endParaRPr lang="en-US" altLang="ko-KR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382406" y="84395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대표기능</a:t>
            </a:r>
            <a:endParaRPr lang="en-US" altLang="ko-KR" sz="14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088555" y="2917125"/>
            <a:ext cx="0" cy="25185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10345" y="2917125"/>
            <a:ext cx="0" cy="25185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4093143" y="2917125"/>
            <a:ext cx="612614" cy="612614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6714934" y="2917125"/>
            <a:ext cx="612614" cy="612614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554705" y="389260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카트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76494" y="389260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검색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803051" y="388170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상품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23257" y="4421179"/>
            <a:ext cx="2109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쇼핑몰의 대표 기능 카트</a:t>
            </a:r>
            <a:endParaRPr lang="en-US" altLang="ko-KR" sz="900" dirty="0"/>
          </a:p>
          <a:p>
            <a:r>
              <a:rPr lang="en-US" altLang="ko-KR" sz="900" dirty="0"/>
              <a:t>Cookie</a:t>
            </a:r>
            <a:r>
              <a:rPr lang="ko-KR" altLang="en-US" sz="900" dirty="0"/>
              <a:t>를 이용하여 카트에 담고</a:t>
            </a:r>
            <a:endParaRPr lang="en-US" altLang="ko-KR" sz="900" dirty="0"/>
          </a:p>
          <a:p>
            <a:r>
              <a:rPr lang="ko-KR" altLang="en-US" sz="900" dirty="0"/>
              <a:t>상품들을 </a:t>
            </a:r>
            <a:r>
              <a:rPr lang="en-US" altLang="ko-KR" sz="900" dirty="0"/>
              <a:t>cart </a:t>
            </a:r>
            <a:r>
              <a:rPr lang="ko-KR" altLang="en-US" sz="900" dirty="0"/>
              <a:t>페이지에서 볼 수 있도록</a:t>
            </a:r>
            <a:endParaRPr lang="en-US" altLang="ko-KR" sz="900" dirty="0"/>
          </a:p>
          <a:p>
            <a:r>
              <a:rPr lang="ko-KR" altLang="en-US" sz="900" dirty="0"/>
              <a:t>설계하였습니다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30" name="TextBox 29"/>
          <p:cNvSpPr txBox="1"/>
          <p:nvPr/>
        </p:nvSpPr>
        <p:spPr>
          <a:xfrm>
            <a:off x="3452408" y="4419987"/>
            <a:ext cx="1912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JSON</a:t>
            </a:r>
            <a:r>
              <a:rPr lang="ko-KR" altLang="en-US" sz="900" dirty="0"/>
              <a:t>을 이용하여 추천 검색을 먼저</a:t>
            </a:r>
            <a:endParaRPr lang="en-US" altLang="ko-KR" sz="900" dirty="0"/>
          </a:p>
          <a:p>
            <a:r>
              <a:rPr lang="ko-KR" altLang="en-US" sz="900" dirty="0"/>
              <a:t>보여주고 상품을 검색시에 상품</a:t>
            </a:r>
            <a:endParaRPr lang="en-US" altLang="ko-KR" sz="900" dirty="0"/>
          </a:p>
          <a:p>
            <a:r>
              <a:rPr lang="ko-KR" altLang="en-US" sz="900" dirty="0"/>
              <a:t>목록들을 보여주는 페이지로 </a:t>
            </a:r>
            <a:endParaRPr lang="en-US" altLang="ko-KR" sz="900" dirty="0"/>
          </a:p>
          <a:p>
            <a:r>
              <a:rPr lang="ko-KR" altLang="en-US" sz="900" dirty="0"/>
              <a:t>이동합니다</a:t>
            </a:r>
            <a:r>
              <a:rPr lang="en-US" altLang="ko-KR" sz="900" dirty="0"/>
              <a:t>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74197" y="4419986"/>
            <a:ext cx="2586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JSON</a:t>
            </a:r>
            <a:r>
              <a:rPr lang="ko-KR" altLang="en-US" sz="900" dirty="0"/>
              <a:t>을 이용하여 상품들을 정렬하였고</a:t>
            </a:r>
            <a:r>
              <a:rPr lang="en-US" altLang="ko-KR" sz="900" dirty="0"/>
              <a:t>,</a:t>
            </a:r>
          </a:p>
          <a:p>
            <a:r>
              <a:rPr lang="en-US" altLang="ko-KR" sz="900" dirty="0"/>
              <a:t>MAIN</a:t>
            </a:r>
            <a:r>
              <a:rPr lang="ko-KR" altLang="en-US" sz="900" dirty="0"/>
              <a:t>페이지에서는 모든 상품들을 볼 수 있는</a:t>
            </a:r>
            <a:endParaRPr lang="en-US" altLang="ko-KR" sz="900" dirty="0"/>
          </a:p>
          <a:p>
            <a:r>
              <a:rPr lang="en-US" altLang="ko-KR" sz="900" dirty="0"/>
              <a:t>TAB </a:t>
            </a:r>
            <a:r>
              <a:rPr lang="ko-KR" altLang="en-US" sz="900" dirty="0"/>
              <a:t>메뉴와 새로 나온 카테고리들을 볼 수 있는</a:t>
            </a:r>
            <a:endParaRPr lang="en-US" altLang="ko-KR" sz="900" dirty="0"/>
          </a:p>
          <a:p>
            <a:r>
              <a:rPr lang="en-US" altLang="ko-KR" sz="900" dirty="0"/>
              <a:t>NEW CONTENT</a:t>
            </a:r>
            <a:r>
              <a:rPr lang="ko-KR" altLang="en-US" sz="900" dirty="0"/>
              <a:t>가 있습니다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3" name="타원 2"/>
          <p:cNvSpPr/>
          <p:nvPr/>
        </p:nvSpPr>
        <p:spPr>
          <a:xfrm>
            <a:off x="1471353" y="2920295"/>
            <a:ext cx="612614" cy="612614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돋보기 - 무료 개 아이콘">
            <a:extLst>
              <a:ext uri="{FF2B5EF4-FFF2-40B4-BE49-F238E27FC236}">
                <a16:creationId xmlns:a16="http://schemas.microsoft.com/office/drawing/2014/main" id="{8974CA98-C159-4E5A-A070-E0522188C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825" b="93175" l="10000" r="90000">
                        <a14:foregroundMark x1="42417" y1="6984" x2="42417" y2="6984"/>
                        <a14:foregroundMark x1="34417" y1="26508" x2="34417" y2="26508"/>
                        <a14:foregroundMark x1="71583" y1="93175" x2="71583" y2="931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496" y="3049721"/>
            <a:ext cx="653141" cy="342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쇼핑 카트 무료 아이콘 의 Typicons">
            <a:extLst>
              <a:ext uri="{FF2B5EF4-FFF2-40B4-BE49-F238E27FC236}">
                <a16:creationId xmlns:a16="http://schemas.microsoft.com/office/drawing/2014/main" id="{ED802B76-6A54-4276-A3D3-146A14858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012" y="3046940"/>
            <a:ext cx="389947" cy="38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상품 무료 아이콘 의 VKCOM">
            <a:extLst>
              <a:ext uri="{FF2B5EF4-FFF2-40B4-BE49-F238E27FC236}">
                <a16:creationId xmlns:a16="http://schemas.microsoft.com/office/drawing/2014/main" id="{0B0164B4-1B0E-4F74-8253-191B235BA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715" y="3023165"/>
            <a:ext cx="381179" cy="381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756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81398" y="0"/>
            <a:ext cx="133002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13413" y="374073"/>
            <a:ext cx="2779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쇼핑몰 프로젝트</a:t>
            </a:r>
            <a:endParaRPr lang="en-US" altLang="ko-KR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382406" y="843957"/>
            <a:ext cx="1195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MAIN PAGE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30819" y="3528855"/>
            <a:ext cx="1332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b="1" dirty="0"/>
              <a:t>상품 및 상품정보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6306" y="4127551"/>
            <a:ext cx="33667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MAIN</a:t>
            </a:r>
            <a:r>
              <a:rPr lang="ko-KR" altLang="en-US" sz="1100" dirty="0"/>
              <a:t>페이지에서는 상품과 상품들의 </a:t>
            </a:r>
            <a:endParaRPr lang="en-US" altLang="ko-KR" sz="1100" dirty="0"/>
          </a:p>
          <a:p>
            <a:pPr algn="r"/>
            <a:r>
              <a:rPr lang="ko-KR" altLang="en-US" sz="1100" dirty="0"/>
              <a:t>정보를 볼 수 있는 페이지 입니다</a:t>
            </a:r>
            <a:r>
              <a:rPr lang="en-US" altLang="ko-KR" sz="1100" dirty="0"/>
              <a:t>. </a:t>
            </a:r>
          </a:p>
          <a:p>
            <a:pPr algn="r"/>
            <a:r>
              <a:rPr lang="ko-KR" altLang="en-US" sz="1100" dirty="0"/>
              <a:t>위에 </a:t>
            </a:r>
            <a:r>
              <a:rPr lang="en-US" altLang="ko-KR" sz="1100" dirty="0"/>
              <a:t>tab</a:t>
            </a:r>
            <a:r>
              <a:rPr lang="ko-KR" altLang="en-US" sz="1100" dirty="0"/>
              <a:t>메뉴를 통해 </a:t>
            </a:r>
            <a:endParaRPr lang="en-US" altLang="ko-KR" sz="1100" dirty="0"/>
          </a:p>
          <a:p>
            <a:pPr algn="r"/>
            <a:r>
              <a:rPr lang="ko-KR" altLang="en-US" sz="1100" dirty="0"/>
              <a:t>다른 상품들을 볼 수 있으며</a:t>
            </a:r>
            <a:r>
              <a:rPr lang="en-US" altLang="ko-KR" sz="1100" dirty="0"/>
              <a:t>, </a:t>
            </a:r>
          </a:p>
          <a:p>
            <a:pPr algn="r"/>
            <a:r>
              <a:rPr lang="en-US" altLang="ko-KR" sz="1100" dirty="0"/>
              <a:t>new</a:t>
            </a:r>
            <a:r>
              <a:rPr lang="ko-KR" altLang="en-US" sz="1100" dirty="0"/>
              <a:t>메뉴 같은 경우 상품들의 </a:t>
            </a:r>
            <a:endParaRPr lang="en-US" altLang="ko-KR" sz="1100" dirty="0"/>
          </a:p>
          <a:p>
            <a:pPr algn="r"/>
            <a:r>
              <a:rPr lang="ko-KR" altLang="en-US" sz="1100" dirty="0"/>
              <a:t>새 아이템들을 정리해 놓은 칸입니다</a:t>
            </a:r>
            <a:r>
              <a:rPr lang="en-US" altLang="ko-KR" sz="1100" dirty="0"/>
              <a:t>.</a:t>
            </a:r>
          </a:p>
          <a:p>
            <a:pPr algn="r"/>
            <a:endParaRPr lang="en-US" altLang="ko-KR" sz="1100" dirty="0"/>
          </a:p>
          <a:p>
            <a:pPr algn="r"/>
            <a:r>
              <a:rPr lang="ko-KR" altLang="en-US" sz="1100" dirty="0">
                <a:solidFill>
                  <a:srgbClr val="FF0000"/>
                </a:solidFill>
              </a:rPr>
              <a:t>클릭을 하면 상품의 상세정보를 확인 할 수 있습니다</a:t>
            </a:r>
            <a:r>
              <a:rPr lang="en-US" altLang="ko-KR" sz="1100" dirty="0">
                <a:solidFill>
                  <a:srgbClr val="FF0000"/>
                </a:solidFill>
              </a:rPr>
              <a:t>.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322416" y="1931762"/>
            <a:ext cx="4106487" cy="410648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49818F4-5D7E-47C9-8E2F-B37EC6F602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139"/>
          <a:stretch/>
        </p:blipFill>
        <p:spPr>
          <a:xfrm>
            <a:off x="4322416" y="1931762"/>
            <a:ext cx="4106486" cy="290986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7B30E8D-32B9-4564-A02B-5EA630A49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417" y="4841631"/>
            <a:ext cx="4106486" cy="119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40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81398" y="0"/>
            <a:ext cx="133002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13413" y="374073"/>
            <a:ext cx="2779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쇼핑몰 프로젝트</a:t>
            </a:r>
            <a:endParaRPr lang="en-US" altLang="ko-KR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382406" y="843957"/>
            <a:ext cx="1547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PRODUCT PAGE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66426" y="3528855"/>
            <a:ext cx="2396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b="1" dirty="0"/>
              <a:t>상품 상세 정보 및 상품 옵션 선택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7539" y="4127551"/>
            <a:ext cx="3515499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PRODUCT </a:t>
            </a:r>
            <a:r>
              <a:rPr lang="ko-KR" altLang="en-US" sz="1100" dirty="0"/>
              <a:t>페이지는 상품의 상세정보와 옵션을 선택하여 카트에 담을 수 있도록 만든 페이지입니다</a:t>
            </a:r>
            <a:r>
              <a:rPr lang="en-US" altLang="ko-KR" sz="1100" dirty="0"/>
              <a:t>.</a:t>
            </a:r>
          </a:p>
          <a:p>
            <a:pPr algn="r"/>
            <a:r>
              <a:rPr lang="ko-KR" altLang="en-US" sz="1100" dirty="0"/>
              <a:t>사이즈를 선택해야 색상이 선택을 할 수 있으며</a:t>
            </a:r>
            <a:r>
              <a:rPr lang="en-US" altLang="ko-KR" sz="1100" dirty="0"/>
              <a:t>, </a:t>
            </a:r>
          </a:p>
          <a:p>
            <a:pPr algn="r"/>
            <a:r>
              <a:rPr lang="ko-KR" altLang="en-US" sz="1100" dirty="0"/>
              <a:t>색상을 선택하게 되면 아래 </a:t>
            </a:r>
            <a:r>
              <a:rPr lang="en-US" altLang="ko-KR" sz="1100" dirty="0"/>
              <a:t>LIST</a:t>
            </a:r>
            <a:r>
              <a:rPr lang="ko-KR" altLang="en-US" sz="1100" dirty="0"/>
              <a:t>형태로 선택한 옵션의 상품이 생성되며</a:t>
            </a:r>
            <a:r>
              <a:rPr lang="en-US" altLang="ko-KR" sz="1100" dirty="0"/>
              <a:t>, </a:t>
            </a:r>
          </a:p>
          <a:p>
            <a:pPr algn="r"/>
            <a:r>
              <a:rPr lang="ko-KR" altLang="en-US" sz="1100" dirty="0"/>
              <a:t>수량과 가격을 확인 할 수 있습니다</a:t>
            </a:r>
            <a:r>
              <a:rPr lang="en-US" altLang="ko-KR" sz="1100" dirty="0"/>
              <a:t>.</a:t>
            </a:r>
          </a:p>
          <a:p>
            <a:pPr algn="r"/>
            <a:r>
              <a:rPr lang="en-US" altLang="ko-KR" sz="1100" dirty="0"/>
              <a:t>TOTAL</a:t>
            </a:r>
            <a:r>
              <a:rPr lang="ko-KR" altLang="en-US" sz="1100" dirty="0"/>
              <a:t>을 통해 전체적인 </a:t>
            </a:r>
            <a:endParaRPr lang="en-US" altLang="ko-KR" sz="1100" dirty="0"/>
          </a:p>
          <a:p>
            <a:pPr algn="r"/>
            <a:r>
              <a:rPr lang="ko-KR" altLang="en-US" sz="1100" dirty="0"/>
              <a:t>가격과 개수를 확인할 수 있습니다</a:t>
            </a:r>
            <a:r>
              <a:rPr lang="en-US" altLang="ko-KR" sz="1100" dirty="0"/>
              <a:t>. </a:t>
            </a:r>
          </a:p>
          <a:p>
            <a:pPr algn="r"/>
            <a:endParaRPr lang="en-US" altLang="ko-KR" sz="1100" dirty="0"/>
          </a:p>
          <a:p>
            <a:pPr algn="r"/>
            <a:r>
              <a:rPr lang="ko-KR" altLang="en-US" sz="1100" dirty="0">
                <a:solidFill>
                  <a:srgbClr val="FF0000"/>
                </a:solidFill>
              </a:rPr>
              <a:t>카트 담기를 통해 상품을 카트에 담을 수 있으며</a:t>
            </a:r>
            <a:r>
              <a:rPr lang="en-US" altLang="ko-KR" sz="1100" dirty="0">
                <a:solidFill>
                  <a:srgbClr val="FF0000"/>
                </a:solidFill>
              </a:rPr>
              <a:t>, </a:t>
            </a:r>
          </a:p>
          <a:p>
            <a:pPr algn="r"/>
            <a:r>
              <a:rPr lang="ko-KR" altLang="en-US" sz="1100" dirty="0">
                <a:solidFill>
                  <a:srgbClr val="FF0000"/>
                </a:solidFill>
              </a:rPr>
              <a:t>바로 구매와 관심 상품은 미 구현 버튼입니다</a:t>
            </a:r>
            <a:r>
              <a:rPr lang="en-US" altLang="ko-KR" sz="1100" dirty="0">
                <a:solidFill>
                  <a:srgbClr val="FF0000"/>
                </a:solidFill>
              </a:rPr>
              <a:t>.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322416" y="1931762"/>
            <a:ext cx="4106487" cy="410648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819176B-99DD-4581-B49E-474758637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413" y="1934790"/>
            <a:ext cx="4106487" cy="318813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4BCB2C5-29DD-47AC-9509-E92DDB64E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412" y="5063154"/>
            <a:ext cx="4106488" cy="97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145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81398" y="0"/>
            <a:ext cx="133002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13413" y="374073"/>
            <a:ext cx="2779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쇼핑몰 프로젝트</a:t>
            </a:r>
            <a:endParaRPr lang="en-US" altLang="ko-KR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382406" y="843957"/>
            <a:ext cx="1155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CART PAGE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58650" y="3528855"/>
            <a:ext cx="2704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b="1" dirty="0"/>
              <a:t>장바구니 및 선택한 상품의 옵션 확인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7539" y="4127551"/>
            <a:ext cx="351549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CART </a:t>
            </a:r>
            <a:r>
              <a:rPr lang="ko-KR" altLang="en-US" sz="1100" dirty="0"/>
              <a:t>페이지는 </a:t>
            </a:r>
            <a:r>
              <a:rPr lang="en-US" altLang="ko-KR" sz="1100" dirty="0"/>
              <a:t>PRODUCT</a:t>
            </a:r>
            <a:r>
              <a:rPr lang="ko-KR" altLang="en-US" sz="1100" dirty="0"/>
              <a:t>페이지에서 카트 담기를 통해</a:t>
            </a:r>
            <a:endParaRPr lang="en-US" altLang="ko-KR" sz="1100" dirty="0"/>
          </a:p>
          <a:p>
            <a:pPr algn="r"/>
            <a:r>
              <a:rPr lang="ko-KR" altLang="en-US" sz="1100" dirty="0"/>
              <a:t>선택한 상품들을 모아 놓고 확인 할 수 페이지이며</a:t>
            </a:r>
            <a:r>
              <a:rPr lang="en-US" altLang="ko-KR" sz="1100" dirty="0"/>
              <a:t>,</a:t>
            </a:r>
          </a:p>
          <a:p>
            <a:pPr algn="r"/>
            <a:r>
              <a:rPr lang="en-US" altLang="ko-KR" sz="1100" dirty="0"/>
              <a:t>CART </a:t>
            </a:r>
            <a:r>
              <a:rPr lang="ko-KR" altLang="en-US" sz="1100" dirty="0"/>
              <a:t>페이지에서는 상품들의 옵션</a:t>
            </a:r>
            <a:r>
              <a:rPr lang="en-US" altLang="ko-KR" sz="1100" dirty="0"/>
              <a:t>, </a:t>
            </a:r>
            <a:r>
              <a:rPr lang="ko-KR" altLang="en-US" sz="1100" dirty="0"/>
              <a:t>가격</a:t>
            </a:r>
            <a:r>
              <a:rPr lang="en-US" altLang="ko-KR" sz="1100" dirty="0"/>
              <a:t>, </a:t>
            </a:r>
            <a:r>
              <a:rPr lang="ko-KR" altLang="en-US" sz="1100" dirty="0"/>
              <a:t>수량 등을 확인 할 수 있습니다</a:t>
            </a:r>
            <a:r>
              <a:rPr lang="en-US" altLang="ko-KR" sz="1100" dirty="0"/>
              <a:t>.</a:t>
            </a:r>
          </a:p>
          <a:p>
            <a:pPr algn="r"/>
            <a:r>
              <a:rPr lang="ko-KR" altLang="en-US" sz="1100" dirty="0"/>
              <a:t>상품 이름을 클릭하여 상품의 </a:t>
            </a:r>
            <a:r>
              <a:rPr lang="en-US" altLang="ko-KR" sz="1100" dirty="0"/>
              <a:t>RRODUCT</a:t>
            </a:r>
            <a:r>
              <a:rPr lang="ko-KR" altLang="en-US" sz="1100" dirty="0"/>
              <a:t>페이지로 이동을 할 수 있으며</a:t>
            </a:r>
            <a:r>
              <a:rPr lang="en-US" altLang="ko-KR" sz="1100" dirty="0"/>
              <a:t>, COOKIE</a:t>
            </a:r>
            <a:r>
              <a:rPr lang="ko-KR" altLang="en-US" sz="1100" dirty="0"/>
              <a:t>로 되어있기에 새로 고침을 하여도 장바구니처럼 사용을 하실 수 있습니다</a:t>
            </a:r>
            <a:r>
              <a:rPr lang="en-US" altLang="ko-KR" sz="1100" dirty="0"/>
              <a:t>.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pPr algn="r"/>
            <a:r>
              <a:rPr lang="ko-KR" altLang="en-US" sz="1100" dirty="0">
                <a:solidFill>
                  <a:srgbClr val="FF0000"/>
                </a:solidFill>
              </a:rPr>
              <a:t>상품 삭제기능이 구현되어 있으며</a:t>
            </a:r>
            <a:r>
              <a:rPr lang="en-US" altLang="ko-KR" sz="1100" dirty="0">
                <a:solidFill>
                  <a:srgbClr val="FF0000"/>
                </a:solidFill>
              </a:rPr>
              <a:t>, </a:t>
            </a:r>
            <a:r>
              <a:rPr lang="ko-KR" altLang="en-US" sz="1100" dirty="0">
                <a:solidFill>
                  <a:srgbClr val="FF0000"/>
                </a:solidFill>
              </a:rPr>
              <a:t> 중복 제거와 정렬을 통해 상품들의 깨끗한 정렬을 확인 할 수 있습니다</a:t>
            </a:r>
            <a:r>
              <a:rPr lang="en-US" altLang="ko-KR" sz="1100" dirty="0">
                <a:solidFill>
                  <a:srgbClr val="FF0000"/>
                </a:solidFill>
              </a:rPr>
              <a:t>.</a:t>
            </a:r>
          </a:p>
          <a:p>
            <a:pPr algn="r"/>
            <a:r>
              <a:rPr lang="ko-KR" altLang="en-US" sz="1100" dirty="0">
                <a:solidFill>
                  <a:srgbClr val="FF0000"/>
                </a:solidFill>
              </a:rPr>
              <a:t>주문하기와 관심상품등록의 기능은 미 구현이며</a:t>
            </a:r>
            <a:r>
              <a:rPr lang="en-US" altLang="ko-KR" sz="1100" dirty="0">
                <a:solidFill>
                  <a:srgbClr val="FF0000"/>
                </a:solidFill>
              </a:rPr>
              <a:t>, </a:t>
            </a:r>
          </a:p>
          <a:p>
            <a:pPr algn="r"/>
            <a:r>
              <a:rPr lang="ko-KR" altLang="en-US" sz="1100" dirty="0">
                <a:solidFill>
                  <a:srgbClr val="FF0000"/>
                </a:solidFill>
              </a:rPr>
              <a:t>아래 쇼핑 계속하기를 통해 </a:t>
            </a:r>
            <a:endParaRPr lang="en-US" altLang="ko-KR" sz="1100" dirty="0">
              <a:solidFill>
                <a:srgbClr val="FF0000"/>
              </a:solidFill>
            </a:endParaRPr>
          </a:p>
          <a:p>
            <a:pPr algn="r"/>
            <a:r>
              <a:rPr lang="en-US" altLang="ko-KR" sz="1100" dirty="0">
                <a:solidFill>
                  <a:srgbClr val="FF0000"/>
                </a:solidFill>
              </a:rPr>
              <a:t>MAIN</a:t>
            </a:r>
            <a:r>
              <a:rPr lang="ko-KR" altLang="en-US" sz="1100" dirty="0">
                <a:solidFill>
                  <a:srgbClr val="FF0000"/>
                </a:solidFill>
              </a:rPr>
              <a:t>페이지로 이동이 가능합니다</a:t>
            </a:r>
            <a:r>
              <a:rPr lang="en-US" altLang="ko-KR" sz="1100" dirty="0">
                <a:solidFill>
                  <a:srgbClr val="FF0000"/>
                </a:solidFill>
              </a:rPr>
              <a:t>.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322416" y="1931762"/>
            <a:ext cx="4106487" cy="410648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B538F96-A8D0-49B5-84A3-0EC4A141E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415" y="1931764"/>
            <a:ext cx="4106487" cy="410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501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81398" y="0"/>
            <a:ext cx="133002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13413" y="374073"/>
            <a:ext cx="2779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쇼핑몰 프로젝트</a:t>
            </a:r>
            <a:endParaRPr lang="en-US" altLang="ko-KR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382406" y="843957"/>
            <a:ext cx="1391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SEARCH PAGE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55580" y="3528855"/>
            <a:ext cx="2207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b="1" dirty="0"/>
              <a:t>검색 결과 및 검색된 상품 확인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7539" y="4127551"/>
            <a:ext cx="35154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SEARCH </a:t>
            </a:r>
            <a:r>
              <a:rPr lang="ko-KR" altLang="en-US" sz="1100" dirty="0"/>
              <a:t>페이지는 </a:t>
            </a:r>
            <a:r>
              <a:rPr lang="en-US" altLang="ko-KR" sz="1100" dirty="0"/>
              <a:t>SIDE MENU</a:t>
            </a:r>
            <a:r>
              <a:rPr lang="ko-KR" altLang="en-US" sz="1100" dirty="0"/>
              <a:t>를 통해 검색된 상품들을</a:t>
            </a:r>
            <a:endParaRPr lang="en-US" altLang="ko-KR" sz="1100" dirty="0"/>
          </a:p>
          <a:p>
            <a:pPr algn="r"/>
            <a:r>
              <a:rPr lang="ko-KR" altLang="en-US" sz="1100" dirty="0"/>
              <a:t>확인 할 수 있는 페이지입니다</a:t>
            </a:r>
            <a:r>
              <a:rPr lang="en-US" altLang="ko-KR" sz="1100" dirty="0"/>
              <a:t>.</a:t>
            </a:r>
          </a:p>
          <a:p>
            <a:pPr algn="r"/>
            <a:r>
              <a:rPr lang="ko-KR" altLang="en-US" sz="1100" dirty="0"/>
              <a:t>상단의 찾은 결과를 통해 검색한 값을 보여주며</a:t>
            </a:r>
            <a:r>
              <a:rPr lang="en-US" altLang="ko-KR" sz="1100" dirty="0"/>
              <a:t>, </a:t>
            </a:r>
          </a:p>
          <a:p>
            <a:pPr algn="r"/>
            <a:r>
              <a:rPr lang="ko-KR" altLang="en-US" sz="1100" dirty="0"/>
              <a:t>검색된 값에 대한 결과값을 상품으로 보여줍니다</a:t>
            </a:r>
            <a:r>
              <a:rPr lang="en-US" altLang="ko-KR" sz="1100" dirty="0"/>
              <a:t>.</a:t>
            </a:r>
          </a:p>
          <a:p>
            <a:pPr algn="r"/>
            <a:r>
              <a:rPr lang="en-US" altLang="ko-KR" sz="1100" dirty="0">
                <a:solidFill>
                  <a:srgbClr val="FF0000"/>
                </a:solidFill>
              </a:rPr>
              <a:t>MAIN</a:t>
            </a:r>
            <a:r>
              <a:rPr lang="ko-KR" altLang="en-US" sz="1100" dirty="0">
                <a:solidFill>
                  <a:srgbClr val="FF0000"/>
                </a:solidFill>
              </a:rPr>
              <a:t>페이지와 마찬가지로 클릭 시 </a:t>
            </a:r>
            <a:r>
              <a:rPr lang="en-US" altLang="ko-KR" sz="1100" dirty="0">
                <a:solidFill>
                  <a:srgbClr val="FF0000"/>
                </a:solidFill>
              </a:rPr>
              <a:t>PRODUCT </a:t>
            </a:r>
            <a:r>
              <a:rPr lang="ko-KR" altLang="en-US" sz="1100" dirty="0">
                <a:solidFill>
                  <a:srgbClr val="FF0000"/>
                </a:solidFill>
              </a:rPr>
              <a:t>페이지로 넘어가게 됩니다</a:t>
            </a:r>
            <a:r>
              <a:rPr lang="en-US" altLang="ko-KR" sz="1100" dirty="0">
                <a:solidFill>
                  <a:srgbClr val="FF0000"/>
                </a:solidFill>
              </a:rPr>
              <a:t>.</a:t>
            </a:r>
            <a:r>
              <a:rPr lang="ko-KR" altLang="en-US" sz="1100" dirty="0">
                <a:solidFill>
                  <a:srgbClr val="FF0000"/>
                </a:solidFill>
              </a:rPr>
              <a:t> </a:t>
            </a:r>
            <a:r>
              <a:rPr lang="en-US" altLang="ko-KR" sz="1100" dirty="0">
                <a:solidFill>
                  <a:srgbClr val="FF0000"/>
                </a:solidFill>
              </a:rPr>
              <a:t>UI</a:t>
            </a:r>
            <a:r>
              <a:rPr lang="ko-KR" altLang="en-US" sz="1100" dirty="0">
                <a:solidFill>
                  <a:srgbClr val="FF0000"/>
                </a:solidFill>
              </a:rPr>
              <a:t>같은 경우 더 많은 상품을 확인 할 수 있도록 </a:t>
            </a:r>
            <a:r>
              <a:rPr lang="en-US" altLang="ko-KR" sz="1100" dirty="0">
                <a:solidFill>
                  <a:srgbClr val="FF0000"/>
                </a:solidFill>
              </a:rPr>
              <a:t>4</a:t>
            </a:r>
            <a:r>
              <a:rPr lang="ko-KR" altLang="en-US" sz="1100" dirty="0">
                <a:solidFill>
                  <a:srgbClr val="FF0000"/>
                </a:solidFill>
              </a:rPr>
              <a:t>개로 표현을 하였고 바로 확인 할 수 있도록 </a:t>
            </a:r>
            <a:r>
              <a:rPr lang="en-US" altLang="ko-KR" sz="1100" dirty="0">
                <a:solidFill>
                  <a:srgbClr val="FF0000"/>
                </a:solidFill>
              </a:rPr>
              <a:t>MAIN</a:t>
            </a:r>
            <a:r>
              <a:rPr lang="ko-KR" altLang="en-US" sz="1100" dirty="0">
                <a:solidFill>
                  <a:srgbClr val="FF0000"/>
                </a:solidFill>
              </a:rPr>
              <a:t>페이지의 </a:t>
            </a:r>
            <a:r>
              <a:rPr lang="en-US" altLang="ko-KR" sz="1100" dirty="0">
                <a:solidFill>
                  <a:srgbClr val="FF0000"/>
                </a:solidFill>
              </a:rPr>
              <a:t>NEW </a:t>
            </a:r>
            <a:r>
              <a:rPr lang="ko-KR" altLang="en-US" sz="1100" dirty="0">
                <a:solidFill>
                  <a:srgbClr val="FF0000"/>
                </a:solidFill>
              </a:rPr>
              <a:t>콘텐츠처럼 설계하였습니다</a:t>
            </a:r>
            <a:r>
              <a:rPr lang="en-US" altLang="ko-KR" sz="11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322416" y="1931762"/>
            <a:ext cx="4106487" cy="410648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EFAFDB-3E0C-417E-AFF6-E37238322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415" y="1929937"/>
            <a:ext cx="4106487" cy="410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65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81398" y="0"/>
            <a:ext cx="133002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13413" y="374073"/>
            <a:ext cx="2779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쇼핑몰 프로젝트</a:t>
            </a:r>
            <a:endParaRPr lang="en-US" altLang="ko-KR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382406" y="843957"/>
            <a:ext cx="2456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LOGIN PAGE &amp; JOIN PAGE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83071" y="3528855"/>
            <a:ext cx="2480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b="1" dirty="0"/>
              <a:t>로그인 페이지 및 회원가입 페이지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7539" y="4127551"/>
            <a:ext cx="3515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/>
              <a:t>현재</a:t>
            </a:r>
            <a:r>
              <a:rPr lang="en-US" altLang="ko-KR" sz="1100" dirty="0"/>
              <a:t> </a:t>
            </a:r>
            <a:r>
              <a:rPr lang="ko-KR" altLang="en-US" sz="1100" dirty="0"/>
              <a:t>로그인 페이지와 회원가입 페이지는 미 구현 페이지이며</a:t>
            </a:r>
            <a:r>
              <a:rPr lang="en-US" altLang="ko-KR" sz="1100" dirty="0"/>
              <a:t>, UI</a:t>
            </a:r>
            <a:r>
              <a:rPr lang="ko-KR" altLang="en-US" sz="1100" dirty="0"/>
              <a:t>만 작성해 놓은 상태입니다</a:t>
            </a:r>
            <a:r>
              <a:rPr lang="en-US" altLang="ko-KR" sz="1100" dirty="0"/>
              <a:t>.</a:t>
            </a:r>
            <a:endParaRPr lang="en-US" altLang="ko-KR" sz="11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322416" y="1931762"/>
            <a:ext cx="4106487" cy="410648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E3A51D4-8331-4ECD-B463-EB28CF19F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415" y="1931762"/>
            <a:ext cx="2268883" cy="410648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4319AA8-72AA-4F6F-B61E-D8EEB7643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7" y="1931760"/>
            <a:ext cx="1939192" cy="410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370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81398" y="0"/>
            <a:ext cx="133002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13413" y="374073"/>
            <a:ext cx="2779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쇼핑몰 프로젝트</a:t>
            </a:r>
            <a:endParaRPr lang="en-US" altLang="ko-KR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382406" y="843957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SIDE MENU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352511" y="3528855"/>
            <a:ext cx="17107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b="1" dirty="0"/>
              <a:t>모든 메뉴 및 검색 기능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7539" y="4127551"/>
            <a:ext cx="35154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SIDE </a:t>
            </a:r>
            <a:r>
              <a:rPr lang="ko-KR" altLang="en-US" sz="1100" dirty="0"/>
              <a:t>메뉴는 모든 메뉴와 검색창을 구현해 놓은 </a:t>
            </a:r>
            <a:r>
              <a:rPr lang="en-US" altLang="ko-KR" sz="1100" dirty="0"/>
              <a:t>MENU</a:t>
            </a:r>
            <a:r>
              <a:rPr lang="ko-KR" altLang="en-US" sz="1100" dirty="0"/>
              <a:t>입니다</a:t>
            </a:r>
            <a:r>
              <a:rPr lang="en-US" altLang="ko-KR" sz="1100" dirty="0"/>
              <a:t>. </a:t>
            </a:r>
          </a:p>
          <a:p>
            <a:pPr algn="r"/>
            <a:r>
              <a:rPr lang="ko-KR" altLang="en-US" sz="1100" dirty="0"/>
              <a:t>클릭을 통해 해당 페이지로 이동을 할 수 있습니다</a:t>
            </a:r>
            <a:r>
              <a:rPr lang="en-US" altLang="ko-KR" sz="1100" dirty="0"/>
              <a:t>.</a:t>
            </a:r>
          </a:p>
          <a:p>
            <a:pPr algn="r"/>
            <a:r>
              <a:rPr lang="ko-KR" altLang="en-US" sz="1100" dirty="0"/>
              <a:t>검색창을 통해 검색을 할 수 있습니다</a:t>
            </a:r>
            <a:r>
              <a:rPr lang="en-US" altLang="ko-KR" sz="1100" dirty="0"/>
              <a:t>. </a:t>
            </a:r>
            <a:r>
              <a:rPr lang="ko-KR" altLang="en-US" sz="1100" dirty="0"/>
              <a:t>이때  추천 검색이 나타나며</a:t>
            </a:r>
            <a:r>
              <a:rPr lang="en-US" altLang="ko-KR" sz="1100" dirty="0"/>
              <a:t>, </a:t>
            </a:r>
            <a:r>
              <a:rPr lang="ko-KR" altLang="en-US" sz="1100" dirty="0"/>
              <a:t>방향키</a:t>
            </a:r>
            <a:r>
              <a:rPr lang="en-US" altLang="ko-KR" sz="1100" dirty="0"/>
              <a:t>(</a:t>
            </a:r>
            <a:r>
              <a:rPr lang="ko-KR" altLang="en-US" sz="1100" dirty="0"/>
              <a:t>↑</a:t>
            </a:r>
            <a:r>
              <a:rPr lang="en-US" altLang="ko-KR" sz="1100" dirty="0"/>
              <a:t>, </a:t>
            </a:r>
            <a:r>
              <a:rPr lang="ko-KR" altLang="en-US" sz="1100" dirty="0"/>
              <a:t>↓</a:t>
            </a:r>
            <a:r>
              <a:rPr lang="en-US" altLang="ko-KR" sz="1100" dirty="0"/>
              <a:t>)</a:t>
            </a:r>
            <a:r>
              <a:rPr lang="ko-KR" altLang="en-US" sz="1100" dirty="0"/>
              <a:t>로 이동 및 </a:t>
            </a:r>
            <a:r>
              <a:rPr lang="en-US" altLang="ko-KR" sz="1100" dirty="0"/>
              <a:t>ENTER </a:t>
            </a:r>
            <a:r>
              <a:rPr lang="ko-KR" altLang="en-US" sz="1100" dirty="0"/>
              <a:t>키로 페이지 이동이 가능합니다</a:t>
            </a:r>
            <a:r>
              <a:rPr lang="en-US" altLang="ko-KR" sz="1100" dirty="0"/>
              <a:t>.</a:t>
            </a:r>
          </a:p>
          <a:p>
            <a:pPr algn="r"/>
            <a:r>
              <a:rPr lang="en-US" altLang="ko-KR" sz="1100" dirty="0">
                <a:solidFill>
                  <a:srgbClr val="FF0000"/>
                </a:solidFill>
              </a:rPr>
              <a:t>LOGO(</a:t>
            </a:r>
            <a:r>
              <a:rPr lang="ko-KR" altLang="en-US" sz="1100" dirty="0" err="1">
                <a:solidFill>
                  <a:srgbClr val="FF0000"/>
                </a:solidFill>
              </a:rPr>
              <a:t>옷파는집</a:t>
            </a:r>
            <a:r>
              <a:rPr lang="en-US" altLang="ko-KR" sz="1100" dirty="0">
                <a:solidFill>
                  <a:srgbClr val="FF0000"/>
                </a:solidFill>
              </a:rPr>
              <a:t>), LOGIN,</a:t>
            </a:r>
            <a:r>
              <a:rPr lang="ko-KR" altLang="en-US" sz="1100" dirty="0">
                <a:solidFill>
                  <a:srgbClr val="FF0000"/>
                </a:solidFill>
              </a:rPr>
              <a:t> </a:t>
            </a:r>
            <a:r>
              <a:rPr lang="en-US" altLang="ko-KR" sz="1100" dirty="0">
                <a:solidFill>
                  <a:srgbClr val="FF0000"/>
                </a:solidFill>
              </a:rPr>
              <a:t>JOIN,</a:t>
            </a:r>
            <a:r>
              <a:rPr lang="ko-KR" altLang="en-US" sz="1100" dirty="0">
                <a:solidFill>
                  <a:srgbClr val="FF0000"/>
                </a:solidFill>
              </a:rPr>
              <a:t> </a:t>
            </a:r>
            <a:r>
              <a:rPr lang="en-US" altLang="ko-KR" sz="1100" dirty="0">
                <a:solidFill>
                  <a:srgbClr val="FF0000"/>
                </a:solidFill>
              </a:rPr>
              <a:t>CART, SEARCH</a:t>
            </a:r>
            <a:r>
              <a:rPr lang="ko-KR" altLang="en-US" sz="1100" dirty="0">
                <a:solidFill>
                  <a:srgbClr val="FF0000"/>
                </a:solidFill>
              </a:rPr>
              <a:t>를 제외한 모든 메뉴는 미 구현 상태입니다</a:t>
            </a:r>
            <a:r>
              <a:rPr lang="en-US" altLang="ko-KR" sz="1100" dirty="0">
                <a:solidFill>
                  <a:srgbClr val="FF0000"/>
                </a:solidFill>
              </a:rPr>
              <a:t>.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322416" y="1931762"/>
            <a:ext cx="4106487" cy="410648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6EAE7D4-7BC2-4DE5-95D7-389F49699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416" y="1931762"/>
            <a:ext cx="2256215" cy="4106486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11B66D-871D-485D-B0C8-2B4C546E7BFD}"/>
              </a:ext>
            </a:extLst>
          </p:cNvPr>
          <p:cNvSpPr/>
          <p:nvPr/>
        </p:nvSpPr>
        <p:spPr>
          <a:xfrm>
            <a:off x="6578632" y="1931762"/>
            <a:ext cx="1850272" cy="41064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55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239</TotalTime>
  <Words>814</Words>
  <Application>Microsoft Office PowerPoint</Application>
  <PresentationFormat>화면 슬라이드 쇼(4:3)</PresentationFormat>
  <Paragraphs>127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김 우혁</cp:lastModifiedBy>
  <cp:revision>31</cp:revision>
  <dcterms:created xsi:type="dcterms:W3CDTF">2019-11-27T13:21:28Z</dcterms:created>
  <dcterms:modified xsi:type="dcterms:W3CDTF">2021-08-04T17:40:05Z</dcterms:modified>
</cp:coreProperties>
</file>