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90"/>
    <p:restoredTop sz="94660"/>
  </p:normalViewPr>
  <p:slideViewPr>
    <p:cSldViewPr snapToGrid="0">
      <p:cViewPr varScale="1">
        <p:scale>
          <a:sx n="48" d="100"/>
          <a:sy n="48" d="100"/>
        </p:scale>
        <p:origin x="67" y="773"/>
      </p:cViewPr>
      <p:guideLst>
        <p:guide orient="horz" pos="218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CD32A-AED8-4D45-A52D-CE892EB4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579DB-598B-4415-8A50-5F4E48AE2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AF92-EAED-4E9F-9961-55B37915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3F76-D51C-44A6-8F2D-2AC95233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DB96A-03CF-4667-90FB-053ACF3D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4C9BC-E4F3-4107-8EEB-73ADA78B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13F5B-9D9B-47FB-9A34-7FC8F504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44AA-18AB-4E35-9165-EC9B71D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0879D-81E0-4333-94E2-2D7E3A12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73CA-8BD4-4A10-9215-89D6CE4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9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510BA4-9F5D-4672-89D5-FCD0002BB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DA090-3BEA-4150-991C-5CA9637D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A7631-5B06-459A-A59A-645478A8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06C84-838A-404D-BF61-BF7AED3C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96B02-4997-4014-AA5B-2D52FDC2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1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44BD9-5C31-4133-93DE-414CCD6B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B9498-BB46-4EEE-A426-3B8B83B7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9568B-B28D-4F09-B27C-2C381011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642E8-1CF1-428D-B89C-2811AC51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5B6FB-6A28-4937-A9A4-88B3425B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6129E-8057-4912-9AFA-610F7553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D4B78-E615-42DA-AA09-0B3DB0A0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F51D-B284-4D19-B617-66B3EE1B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CF788-4638-486B-A8C1-CB0247E8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94536-CA68-4079-8CBC-8B4AF847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7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65F54-FC9A-4A2A-8C61-C8A24AB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749D9-BB64-42C5-98C1-BF3E339B3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88B900-C3E6-45C8-B91F-5793562A0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2954A-EC0C-45B2-A2DE-DEC2529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802F6-9651-4AC0-914D-96275C35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042E0-1B2F-4FD7-89DF-E8F9621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4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BD2F-CB34-4C22-B283-650FB2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C5866-A378-41A3-AA74-34792C45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EEE751-ECDD-4AC9-95FA-C7022630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7F5E3-B150-4DA2-9BF9-AEC175CEE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EAB1A1-6106-4AF5-841D-11A1D1D4A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520FA-6BAE-49D0-BDDC-391E2C1C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F688F-85DF-4225-BD3C-3FF0EC77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517D53-BC9E-4A9F-B730-66E32477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3AF13-2FA5-4846-96BF-E4EDD00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4BC9AF-E524-49E2-8C55-3D4090E8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09A35-5FCE-4D96-A8A5-C5EB360F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B5CA5-1F31-4461-8021-D4FC36F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359804-0B80-4B02-97A7-94DF1D35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6F71A-6A6A-46C2-8DBD-61A46AEB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CA29-DDBC-4487-982C-B7829F1E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3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E0F8-4110-493C-B8BC-8363E426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2923-B33E-4007-A82E-E6B81826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C93C4-B955-442F-82BC-1CE81768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522E2-B847-4992-A93C-FEA4EA42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F5E72-3718-4465-A7E6-A408A4B1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78130-8DE3-44E6-A549-9BAFDD6D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2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2B18-4C26-49F6-ACBE-69404DE1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32DF-7121-411B-9093-5A2C551A8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C8B7D-365F-4883-AA10-B94C24DB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15639-F303-4CC7-8CC4-AEA4C018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3E8-7E86-4B2D-A687-E26AF06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48C73-1C06-46BC-8AC8-AFB38457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4605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F897E-6A88-493D-9EF4-4C48C8AC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345C9-BEF6-45A6-A79D-FA37031F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1F024-220D-49D6-9057-F11EC4AB9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0352-5B87-4CEB-A667-362F0FB2434D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7BC8F-D209-4CEA-9B23-5FD507FB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A214C-6A59-4824-87C2-DA153433E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5B22-AB92-4B3E-A4D4-B5DB16840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tags" Target="../tags/tag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tags" Target="../tags/tag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tags" Target="../tags/tag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tags" Target="../tags/tag12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tags" Target="../tags/tag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tags" Target="../tags/tag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tags" Target="../tags/tag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tags" Target="../tags/tag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tags" Target="../tags/tag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tags" Target="../tags/tag6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tags" Target="../tags/tag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tags" Target="../tags/tag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B4163-386D-47A3-A73F-67C526CB3D9C}"/>
              </a:ext>
            </a:extLst>
          </p:cNvPr>
          <p:cNvSpPr txBox="1"/>
          <p:nvPr/>
        </p:nvSpPr>
        <p:spPr>
          <a:xfrm>
            <a:off x="2901047" y="2002255"/>
            <a:ext cx="6324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창의</a:t>
            </a:r>
            <a:r>
              <a:rPr lang="en-US" altLang="ko-KR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</a:t>
            </a:r>
            <a:r>
              <a:rPr lang="ko-KR" altLang="en-US" sz="2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기초설계</a:t>
            </a:r>
            <a:endParaRPr lang="en-US" altLang="ko-KR" sz="2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3600" b="1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스마트 </a:t>
            </a:r>
            <a:r>
              <a:rPr lang="ko-KR" altLang="en-US" sz="3600" b="1" dirty="0" err="1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디퓨저</a:t>
            </a:r>
            <a:r>
              <a:rPr lang="ko-KR" altLang="en-US" sz="3600" b="1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</a:t>
            </a:r>
            <a:r>
              <a:rPr lang="en-US" altLang="ko-KR" sz="3600" b="1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(Smart diffuser)</a:t>
            </a:r>
          </a:p>
          <a:p>
            <a:endParaRPr lang="en-US" altLang="ko-KR" sz="3600" b="1" dirty="0">
              <a:solidFill>
                <a:srgbClr val="0F4C82"/>
              </a:solidFill>
              <a:latin typeface="나눔스퀘어_ac ExtraBold" panose="020B0600000101010101" pitchFamily="50" charset="-127"/>
              <a:ea typeface="나눔스퀘어_ac ExtraBold" panose="020B0600000101010101"/>
            </a:endParaRPr>
          </a:p>
          <a:p>
            <a:endParaRPr lang="en-US" altLang="ko-KR" sz="3600" b="1" dirty="0">
              <a:latin typeface="나눔스퀘어_ac ExtraBold" panose="020B0600000101010101" pitchFamily="50" charset="-127"/>
              <a:ea typeface="나눔스퀘어_ac ExtraBold" panose="020B0600000101010101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279705-5CAF-4087-96E5-4BBB8B0158C5}"/>
              </a:ext>
            </a:extLst>
          </p:cNvPr>
          <p:cNvCxnSpPr>
            <a:cxnSpLocks/>
          </p:cNvCxnSpPr>
          <p:nvPr/>
        </p:nvCxnSpPr>
        <p:spPr>
          <a:xfrm>
            <a:off x="2407203" y="2634685"/>
            <a:ext cx="493844" cy="0"/>
          </a:xfrm>
          <a:prstGeom prst="line">
            <a:avLst/>
          </a:prstGeom>
          <a:ln>
            <a:solidFill>
              <a:srgbClr val="F1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342964" y="4875257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6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조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  17011882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김우혁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, 18013321 </a:t>
            </a: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/>
              </a:rPr>
              <a:t>임채룡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19011791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구은선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, 19011849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/>
              </a:rPr>
              <a:t>김유라</a:t>
            </a:r>
          </a:p>
        </p:txBody>
      </p:sp>
    </p:spTree>
    <p:extLst>
      <p:ext uri="{BB962C8B-B14F-4D97-AF65-F5344CB8AC3E}">
        <p14:creationId xmlns:p14="http://schemas.microsoft.com/office/powerpoint/2010/main" val="129326611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0" y="1362075"/>
            <a:ext cx="4124325" cy="5495925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>
          <a:xfrm>
            <a:off x="2241176" y="3764851"/>
            <a:ext cx="2151530" cy="690371"/>
          </a:xfrm>
          <a:custGeom>
            <a:avLst/>
            <a:gdLst>
              <a:gd name="connsiteX0" fmla="*/ 0 w 710183"/>
              <a:gd name="connsiteY0" fmla="*/ 345185 h 690371"/>
              <a:gd name="connsiteX1" fmla="*/ 355091 w 710183"/>
              <a:gd name="connsiteY1" fmla="*/ 0 h 690371"/>
              <a:gd name="connsiteX2" fmla="*/ 710183 w 710183"/>
              <a:gd name="connsiteY2" fmla="*/ 345185 h 690371"/>
              <a:gd name="connsiteX3" fmla="*/ 355091 w 710183"/>
              <a:gd name="connsiteY3" fmla="*/ 690371 h 690371"/>
              <a:gd name="connsiteX4" fmla="*/ 0 w 710183"/>
              <a:gd name="connsiteY4" fmla="*/ 345185 h 6903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0183" h="690371">
                <a:moveTo>
                  <a:pt x="0" y="345185"/>
                </a:moveTo>
                <a:cubicBezTo>
                  <a:pt x="0" y="154559"/>
                  <a:pt x="159003" y="0"/>
                  <a:pt x="355091" y="0"/>
                </a:cubicBezTo>
                <a:cubicBezTo>
                  <a:pt x="551179" y="0"/>
                  <a:pt x="710183" y="154559"/>
                  <a:pt x="710183" y="345185"/>
                </a:cubicBezTo>
                <a:cubicBezTo>
                  <a:pt x="710183" y="535813"/>
                  <a:pt x="551179" y="690371"/>
                  <a:pt x="355091" y="690371"/>
                </a:cubicBezTo>
                <a:cubicBezTo>
                  <a:pt x="159003" y="690371"/>
                  <a:pt x="0" y="535813"/>
                  <a:pt x="0" y="345185"/>
                </a:cubicBezTo>
              </a:path>
            </a:pathLst>
          </a:custGeom>
          <a:solidFill>
            <a:srgbClr val="88D2CB">
              <a:alpha val="40000"/>
            </a:srgb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5" idx="1"/>
          </p:cNvCxnSpPr>
          <p:nvPr/>
        </p:nvCxnSpPr>
        <p:spPr>
          <a:xfrm flipV="1">
            <a:off x="3316939" y="2646284"/>
            <a:ext cx="4356849" cy="1118567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</p:cNvCxnSpPr>
          <p:nvPr/>
        </p:nvCxnSpPr>
        <p:spPr>
          <a:xfrm>
            <a:off x="3316939" y="4455222"/>
            <a:ext cx="4527179" cy="744152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t="40125" r="19023" b="20802"/>
          <a:stretch/>
        </p:blipFill>
        <p:spPr>
          <a:xfrm>
            <a:off x="7180728" y="2421201"/>
            <a:ext cx="2904565" cy="2831953"/>
          </a:xfrm>
          <a:prstGeom prst="ellipse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47667" y="1933578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미세한 구멍이 뚫린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OH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23953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5"/>
          <a:stretch/>
        </p:blipFill>
        <p:spPr>
          <a:xfrm>
            <a:off x="506027" y="1112669"/>
            <a:ext cx="3250185" cy="480060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sp>
        <p:nvSpPr>
          <p:cNvPr id="6" name="Freeform 3"/>
          <p:cNvSpPr/>
          <p:nvPr/>
        </p:nvSpPr>
        <p:spPr>
          <a:xfrm>
            <a:off x="3201204" y="1607576"/>
            <a:ext cx="2159689" cy="582277"/>
          </a:xfrm>
          <a:custGeom>
            <a:avLst/>
            <a:gdLst>
              <a:gd name="connsiteX0" fmla="*/ 36576 w 4408043"/>
              <a:gd name="connsiteY0" fmla="*/ 378206 h 414781"/>
              <a:gd name="connsiteX1" fmla="*/ 4371467 w 4408043"/>
              <a:gd name="connsiteY1" fmla="*/ 36576 h 4147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08043" h="414781">
                <a:moveTo>
                  <a:pt x="36576" y="378206"/>
                </a:moveTo>
                <a:lnTo>
                  <a:pt x="4371467" y="36576"/>
                </a:lnTo>
              </a:path>
            </a:pathLst>
          </a:cu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3659" y="1407521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온도센서 </a:t>
            </a:r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(TMP36)</a:t>
            </a:r>
          </a:p>
        </p:txBody>
      </p:sp>
      <p:pic>
        <p:nvPicPr>
          <p:cNvPr id="1028" name="Picture 4" descr="https://kocoafab.cc/assets/img/learn_sensor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84711" y="3383792"/>
            <a:ext cx="797858" cy="79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56627">
            <a:off x="2715232" y="2423616"/>
            <a:ext cx="976762" cy="9767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89420" y="4433902"/>
            <a:ext cx="1447365" cy="12163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78" y="4096400"/>
            <a:ext cx="1050832" cy="15718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01199" y="251188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습도센서</a:t>
            </a:r>
            <a:endParaRPr lang="en-US" altLang="ko-KR" sz="2000" b="1" dirty="0">
              <a:solidFill>
                <a:prstClr val="black">
                  <a:lumMod val="50000"/>
                  <a:lumOff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708" y="5791670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수은 기울기 센서</a:t>
            </a:r>
            <a:endParaRPr lang="en-US" altLang="ko-KR" sz="2000" b="1" dirty="0">
              <a:solidFill>
                <a:prstClr val="black">
                  <a:lumMod val="50000"/>
                  <a:lumOff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8" t="65461"/>
          <a:stretch/>
        </p:blipFill>
        <p:spPr>
          <a:xfrm>
            <a:off x="5662876" y="4282387"/>
            <a:ext cx="1489056" cy="1658086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884486" y="5423647"/>
            <a:ext cx="0" cy="968188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884486" y="6391835"/>
            <a:ext cx="628506" cy="0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9835" y="6191780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LED</a:t>
            </a:r>
          </a:p>
        </p:txBody>
      </p:sp>
      <p:cxnSp>
        <p:nvCxnSpPr>
          <p:cNvPr id="24" name="직선 연결선 23"/>
          <p:cNvCxnSpPr>
            <a:endCxn id="17" idx="1"/>
          </p:cNvCxnSpPr>
          <p:nvPr/>
        </p:nvCxnSpPr>
        <p:spPr>
          <a:xfrm flipV="1">
            <a:off x="3756212" y="2711942"/>
            <a:ext cx="2144987" cy="200055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41" idx="1"/>
          </p:cNvCxnSpPr>
          <p:nvPr/>
        </p:nvCxnSpPr>
        <p:spPr>
          <a:xfrm flipV="1">
            <a:off x="3394073" y="3634141"/>
            <a:ext cx="2443805" cy="132227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899245" y="6260923"/>
            <a:ext cx="1174377" cy="0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923320" y="6260923"/>
            <a:ext cx="1713931" cy="0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13708" y="6260923"/>
            <a:ext cx="1874231" cy="0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6695" y="5791670"/>
            <a:ext cx="971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DC</a:t>
            </a:r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모터</a:t>
            </a:r>
            <a:endParaRPr lang="en-US" altLang="ko-KR" sz="2000" b="1" dirty="0">
              <a:solidFill>
                <a:prstClr val="black">
                  <a:lumMod val="50000"/>
                  <a:lumOff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37878" y="343408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조도센서</a:t>
            </a:r>
            <a:endParaRPr lang="en-US" altLang="ko-KR" sz="2000" b="1" dirty="0">
              <a:solidFill>
                <a:prstClr val="black">
                  <a:lumMod val="50000"/>
                  <a:lumOff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23320" y="5774726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스텝 모터 </a:t>
            </a:r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(X2)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73593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8D4162-B2BF-4621-8A45-25396BDA36C0}"/>
              </a:ext>
            </a:extLst>
          </p:cNvPr>
          <p:cNvCxnSpPr>
            <a:cxnSpLocks/>
          </p:cNvCxnSpPr>
          <p:nvPr/>
        </p:nvCxnSpPr>
        <p:spPr>
          <a:xfrm>
            <a:off x="3250989" y="3022281"/>
            <a:ext cx="493844" cy="0"/>
          </a:xfrm>
          <a:prstGeom prst="line">
            <a:avLst/>
          </a:prstGeom>
          <a:ln>
            <a:solidFill>
              <a:srgbClr val="F1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2066559" y="39776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스위치 센서를 올렸을 때 작동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F01092-CD20-4B3E-8DE8-42C3B380D094}"/>
              </a:ext>
            </a:extLst>
          </p:cNvPr>
          <p:cNvCxnSpPr>
            <a:cxnSpLocks/>
          </p:cNvCxnSpPr>
          <p:nvPr/>
        </p:nvCxnSpPr>
        <p:spPr>
          <a:xfrm>
            <a:off x="8247688" y="3022281"/>
            <a:ext cx="493844" cy="0"/>
          </a:xfrm>
          <a:prstGeom prst="line">
            <a:avLst/>
          </a:prstGeom>
          <a:ln>
            <a:solidFill>
              <a:srgbClr val="F1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34" y="1697585"/>
            <a:ext cx="1873854" cy="1873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214" y="302228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설정 모드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13" y="1697585"/>
            <a:ext cx="1908718" cy="1904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8460" y="3022281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스마트 모드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2714974" y="499762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향기 자동 선택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601E87-2E60-48EC-894F-DB38D6005C45}"/>
              </a:ext>
            </a:extLst>
          </p:cNvPr>
          <p:cNvSpPr txBox="1"/>
          <p:nvPr/>
        </p:nvSpPr>
        <p:spPr>
          <a:xfrm>
            <a:off x="2935387" y="44889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LED </a:t>
            </a:r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꺼짐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F71DDC-5B50-4A6F-8B07-3A6E08F30CDF}"/>
              </a:ext>
            </a:extLst>
          </p:cNvPr>
          <p:cNvSpPr txBox="1"/>
          <p:nvPr/>
        </p:nvSpPr>
        <p:spPr>
          <a:xfrm>
            <a:off x="7673829" y="39776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스위치 센서를 내렸을 때 작동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C1E17-6B18-425C-AA79-E23A71F5DB1E}"/>
              </a:ext>
            </a:extLst>
          </p:cNvPr>
          <p:cNvSpPr txBox="1"/>
          <p:nvPr/>
        </p:nvSpPr>
        <p:spPr>
          <a:xfrm>
            <a:off x="8542657" y="44889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LED </a:t>
            </a:r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켜짐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8142690" y="499762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향기 선택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8228467" y="550625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종료 기능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09720" y="4579025"/>
            <a:ext cx="220413" cy="1865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7559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2910" y="1136555"/>
            <a:ext cx="12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조도 센서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2762" y="1554451"/>
            <a:ext cx="1043718" cy="4616648"/>
          </a:xfrm>
          <a:prstGeom prst="rect">
            <a:avLst/>
          </a:prstGeom>
          <a:solidFill>
            <a:srgbClr val="41BEC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이외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새벽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초저녁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밤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8841" y="1134772"/>
            <a:ext cx="133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온도 센서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94745" y="1134772"/>
            <a:ext cx="136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습도 센서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7679" y="1554450"/>
            <a:ext cx="1158240" cy="2585323"/>
          </a:xfrm>
          <a:prstGeom prst="rect">
            <a:avLst/>
          </a:prstGeom>
          <a:solidFill>
            <a:srgbClr val="A2E1E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</a:t>
            </a:r>
            <a:r>
              <a:rPr lang="ko-KR" altLang="en-US" dirty="0"/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(80%~)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(~80%)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</a:t>
            </a:r>
            <a:r>
              <a:rPr lang="ko-KR" altLang="en-US" dirty="0"/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(85%~)</a:t>
            </a: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(~85%)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</a:t>
            </a:r>
            <a:r>
              <a:rPr lang="en-US" altLang="ko-KR" dirty="0"/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(90%~)</a:t>
            </a: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</a:t>
            </a:r>
            <a:r>
              <a:rPr lang="ko-KR" altLang="en-US" dirty="0"/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(~90%)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3075" y="4312188"/>
            <a:ext cx="130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습도 센서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1193" y="4681520"/>
            <a:ext cx="873760" cy="1477328"/>
          </a:xfrm>
          <a:prstGeom prst="rect">
            <a:avLst/>
          </a:prstGeom>
          <a:solidFill>
            <a:srgbClr val="88D2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</a:t>
            </a:r>
          </a:p>
        </p:txBody>
      </p:sp>
      <p:cxnSp>
        <p:nvCxnSpPr>
          <p:cNvPr id="29" name="꺾인 연결선 28"/>
          <p:cNvCxnSpPr/>
          <p:nvPr/>
        </p:nvCxnSpPr>
        <p:spPr>
          <a:xfrm>
            <a:off x="4691921" y="4839289"/>
            <a:ext cx="939072" cy="282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042393" y="4839289"/>
            <a:ext cx="58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>
            <a:off x="4706480" y="1854575"/>
            <a:ext cx="979011" cy="946371"/>
          </a:xfrm>
          <a:prstGeom prst="bentConnector3">
            <a:avLst>
              <a:gd name="adj1" fmla="val 48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912079" y="1857964"/>
            <a:ext cx="761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>
            <a:off x="6569713" y="1757381"/>
            <a:ext cx="810039" cy="5133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711954" y="1757381"/>
            <a:ext cx="66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6574845" y="2801371"/>
            <a:ext cx="810040" cy="3233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95995" y="2800945"/>
            <a:ext cx="5837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69713" y="3653144"/>
            <a:ext cx="810040" cy="2807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711954" y="3653144"/>
            <a:ext cx="66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>
            <a:off x="4701400" y="2800946"/>
            <a:ext cx="972329" cy="932764"/>
          </a:xfrm>
          <a:prstGeom prst="bentConnector3">
            <a:avLst>
              <a:gd name="adj1" fmla="val 491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>
            <a:off x="4695728" y="5680325"/>
            <a:ext cx="939072" cy="282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042392" y="5680325"/>
            <a:ext cx="5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86018" y="1554450"/>
            <a:ext cx="873760" cy="2585323"/>
          </a:xfrm>
          <a:prstGeom prst="rect">
            <a:avLst/>
          </a:prstGeom>
          <a:solidFill>
            <a:srgbClr val="88D2CB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상</a:t>
            </a:r>
            <a:br>
              <a:rPr lang="en-US" altLang="ko-KR" dirty="0"/>
            </a:br>
            <a:r>
              <a:rPr lang="en-US" altLang="ko-KR" sz="1200" dirty="0"/>
              <a:t>25</a:t>
            </a:r>
            <a:r>
              <a:rPr lang="ko-KR" altLang="en-US" sz="1200" dirty="0"/>
              <a:t>도</a:t>
            </a:r>
            <a:r>
              <a:rPr lang="en-US" altLang="ko-KR" sz="1200" dirty="0"/>
              <a:t>~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</a:t>
            </a:r>
            <a:endParaRPr lang="en-US" altLang="ko-KR" dirty="0"/>
          </a:p>
          <a:p>
            <a:r>
              <a:rPr lang="en-US" altLang="ko-KR" sz="1200" dirty="0"/>
              <a:t>13</a:t>
            </a:r>
            <a:r>
              <a:rPr lang="ko-KR" altLang="en-US" sz="1200" dirty="0"/>
              <a:t>도</a:t>
            </a:r>
            <a:endParaRPr lang="en-US" altLang="ko-KR" sz="1200" dirty="0"/>
          </a:p>
          <a:p>
            <a:r>
              <a:rPr lang="en-US" altLang="ko-KR" sz="1200" dirty="0"/>
              <a:t>~25</a:t>
            </a:r>
            <a:r>
              <a:rPr lang="ko-KR" altLang="en-US" sz="1200" dirty="0"/>
              <a:t>도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dirty="0"/>
              <a:t>하</a:t>
            </a:r>
            <a:endParaRPr lang="en-US" altLang="ko-KR" dirty="0"/>
          </a:p>
          <a:p>
            <a:r>
              <a:rPr lang="en-US" altLang="ko-KR" sz="1200" dirty="0"/>
              <a:t>~13</a:t>
            </a:r>
            <a:r>
              <a:rPr lang="ko-KR" altLang="en-US" sz="1200" dirty="0"/>
              <a:t>도</a:t>
            </a:r>
            <a:endParaRPr lang="en-US" altLang="ko-KR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45527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8D4162-B2BF-4621-8A45-25396BDA36C0}"/>
              </a:ext>
            </a:extLst>
          </p:cNvPr>
          <p:cNvCxnSpPr>
            <a:cxnSpLocks/>
          </p:cNvCxnSpPr>
          <p:nvPr/>
        </p:nvCxnSpPr>
        <p:spPr>
          <a:xfrm>
            <a:off x="3250989" y="3022281"/>
            <a:ext cx="493844" cy="0"/>
          </a:xfrm>
          <a:prstGeom prst="line">
            <a:avLst/>
          </a:prstGeom>
          <a:ln>
            <a:solidFill>
              <a:srgbClr val="F1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2066559" y="39776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스위치 센서를 올렸을 때 작동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01E87-2E60-48EC-894F-DB38D6005C45}"/>
              </a:ext>
            </a:extLst>
          </p:cNvPr>
          <p:cNvSpPr txBox="1"/>
          <p:nvPr/>
        </p:nvSpPr>
        <p:spPr>
          <a:xfrm>
            <a:off x="2935387" y="44889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LED </a:t>
            </a:r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꺼짐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F01092-CD20-4B3E-8DE8-42C3B380D094}"/>
              </a:ext>
            </a:extLst>
          </p:cNvPr>
          <p:cNvCxnSpPr>
            <a:cxnSpLocks/>
          </p:cNvCxnSpPr>
          <p:nvPr/>
        </p:nvCxnSpPr>
        <p:spPr>
          <a:xfrm>
            <a:off x="8247688" y="3022281"/>
            <a:ext cx="493844" cy="0"/>
          </a:xfrm>
          <a:prstGeom prst="line">
            <a:avLst/>
          </a:prstGeom>
          <a:ln>
            <a:solidFill>
              <a:srgbClr val="F1E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F71DDC-5B50-4A6F-8B07-3A6E08F30CDF}"/>
              </a:ext>
            </a:extLst>
          </p:cNvPr>
          <p:cNvSpPr txBox="1"/>
          <p:nvPr/>
        </p:nvSpPr>
        <p:spPr>
          <a:xfrm>
            <a:off x="7673829" y="39776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스위치 센서를 내렸을 때 작동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5C1E17-6B18-425C-AA79-E23A71F5DB1E}"/>
              </a:ext>
            </a:extLst>
          </p:cNvPr>
          <p:cNvSpPr txBox="1"/>
          <p:nvPr/>
        </p:nvSpPr>
        <p:spPr>
          <a:xfrm>
            <a:off x="8542657" y="44889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LED </a:t>
            </a:r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켜짐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34" y="1697585"/>
            <a:ext cx="1873854" cy="1873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214" y="302228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설정 모드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13" y="1697585"/>
            <a:ext cx="1908718" cy="1904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8460" y="3022281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스마트 모드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784381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2714974" y="499762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향기 자동 선택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8230398" y="499762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향기 선택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C0592-542A-4FBE-97C4-0C8708B5844A}"/>
              </a:ext>
            </a:extLst>
          </p:cNvPr>
          <p:cNvSpPr txBox="1"/>
          <p:nvPr/>
        </p:nvSpPr>
        <p:spPr>
          <a:xfrm>
            <a:off x="8335394" y="559397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종료 기능</a:t>
            </a:r>
            <a:endParaRPr lang="en-US" altLang="ko-KR" b="1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616990" y="4571930"/>
            <a:ext cx="220413" cy="19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34446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9303" y="1294736"/>
            <a:ext cx="22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3600" b="1" dirty="0">
              <a:solidFill>
                <a:prstClr val="black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27" idx="4"/>
          </p:cNvCxnSpPr>
          <p:nvPr/>
        </p:nvCxnSpPr>
        <p:spPr>
          <a:xfrm>
            <a:off x="5675082" y="1406893"/>
            <a:ext cx="0" cy="430750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616388" y="2286001"/>
            <a:ext cx="108000" cy="108000"/>
          </a:xfrm>
          <a:prstGeom prst="ellipse">
            <a:avLst/>
          </a:prstGeom>
          <a:solidFill>
            <a:srgbClr val="50A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A3C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620660" y="3116100"/>
            <a:ext cx="108000" cy="108000"/>
          </a:xfrm>
          <a:prstGeom prst="ellipse">
            <a:avLst/>
          </a:prstGeom>
          <a:solidFill>
            <a:srgbClr val="50A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A3C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620660" y="3946199"/>
            <a:ext cx="108000" cy="108000"/>
          </a:xfrm>
          <a:prstGeom prst="ellipse">
            <a:avLst/>
          </a:prstGeom>
          <a:solidFill>
            <a:srgbClr val="50A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A3C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621082" y="4776298"/>
            <a:ext cx="108000" cy="108000"/>
          </a:xfrm>
          <a:prstGeom prst="ellipse">
            <a:avLst/>
          </a:prstGeom>
          <a:solidFill>
            <a:srgbClr val="50A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A3C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21082" y="5606397"/>
            <a:ext cx="108000" cy="108000"/>
          </a:xfrm>
          <a:prstGeom prst="ellipse">
            <a:avLst/>
          </a:prstGeom>
          <a:solidFill>
            <a:srgbClr val="50A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A3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6447" y="2093779"/>
            <a:ext cx="14157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배경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6446" y="2923878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차별성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36445" y="3745181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효용성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34306" y="4563302"/>
            <a:ext cx="758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1650" y="5378069"/>
            <a:ext cx="758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2398" y="5408847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스마트 모드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설정 모드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9624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7" y="2353819"/>
            <a:ext cx="2129191" cy="2129191"/>
          </a:xfrm>
          <a:prstGeom prst="rect">
            <a:avLst/>
          </a:prstGeom>
        </p:spPr>
      </p:pic>
      <p:sp>
        <p:nvSpPr>
          <p:cNvPr id="13" name="덧셈 기호 12"/>
          <p:cNvSpPr/>
          <p:nvPr/>
        </p:nvSpPr>
        <p:spPr>
          <a:xfrm>
            <a:off x="3270737" y="2932753"/>
            <a:ext cx="1065519" cy="1065519"/>
          </a:xfrm>
          <a:prstGeom prst="mathPlus">
            <a:avLst>
              <a:gd name="adj1" fmla="val 20154"/>
            </a:avLst>
          </a:prstGeom>
          <a:solidFill>
            <a:srgbClr val="50A3C0"/>
          </a:solidFill>
          <a:ln w="28575">
            <a:solidFill>
              <a:srgbClr val="50A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097875" y="3176117"/>
            <a:ext cx="860612" cy="578791"/>
          </a:xfrm>
          <a:prstGeom prst="rightArrow">
            <a:avLst>
              <a:gd name="adj1" fmla="val 47334"/>
              <a:gd name="adj2" fmla="val 62000"/>
            </a:avLst>
          </a:prstGeom>
          <a:solidFill>
            <a:srgbClr val="50A3C0"/>
          </a:solidFill>
          <a:ln w="28575">
            <a:solidFill>
              <a:srgbClr val="50A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462676" y="3111569"/>
            <a:ext cx="2957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스마트 </a:t>
            </a:r>
            <a:r>
              <a:rPr lang="ko-KR" altLang="en-US" sz="40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디퓨저</a:t>
            </a:r>
            <a:endParaRPr lang="ko-KR" altLang="en-US" sz="4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3" name="그림 20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92" y="2627316"/>
            <a:ext cx="1855694" cy="1855694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배경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63246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707649" y="1379795"/>
            <a:ext cx="3130527" cy="4591050"/>
          </a:xfrm>
          <a:prstGeom prst="rect">
            <a:avLst/>
          </a:prstGeom>
          <a:noFill/>
          <a:ln w="38100">
            <a:solidFill>
              <a:srgbClr val="95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  <a:defRPr/>
            </a:pPr>
            <a:endParaRPr lang="en-US" altLang="ko-KR" sz="2000" dirty="0">
              <a:solidFill>
                <a:srgbClr val="0375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스트레스를</a:t>
            </a:r>
            <a:r>
              <a:rPr lang="en-US" altLang="ko-KR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받기</a:t>
            </a:r>
            <a:r>
              <a:rPr lang="en-US" altLang="ko-KR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쉬운 </a:t>
            </a:r>
            <a:endParaRPr lang="en-US" altLang="ko-KR" sz="2000" dirty="0">
              <a:solidFill>
                <a:srgbClr val="0375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현대인들의 환경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25F2D-5BAB-4923-A03F-90121AE85A2A}"/>
              </a:ext>
            </a:extLst>
          </p:cNvPr>
          <p:cNvSpPr txBox="1"/>
          <p:nvPr/>
        </p:nvSpPr>
        <p:spPr>
          <a:xfrm>
            <a:off x="1807879" y="613417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문제점</a:t>
            </a:r>
            <a:r>
              <a:rPr lang="en-US" altLang="ko-KR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endParaRPr kumimoji="0" lang="ko-KR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562110" y="1379795"/>
            <a:ext cx="3130527" cy="4591050"/>
          </a:xfrm>
          <a:prstGeom prst="rect">
            <a:avLst/>
          </a:prstGeom>
          <a:noFill/>
          <a:ln w="38100">
            <a:solidFill>
              <a:srgbClr val="95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endParaRPr lang="en-US" altLang="ko-KR" sz="2000" dirty="0">
              <a:solidFill>
                <a:srgbClr val="0375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후각을 통해 스트레스를</a:t>
            </a:r>
            <a:br>
              <a:rPr lang="en-US" altLang="ko-KR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해소하는</a:t>
            </a:r>
            <a:r>
              <a:rPr lang="en-US" altLang="ko-KR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스마트 </a:t>
            </a:r>
            <a:r>
              <a:rPr lang="ko-KR" altLang="en-US" sz="2000" dirty="0" err="1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디퓨저</a:t>
            </a:r>
            <a:endParaRPr lang="ko-KR" altLang="en-US" sz="2000" dirty="0">
              <a:solidFill>
                <a:srgbClr val="0375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15682-6449-4485-A5DD-9CE5EB341201}"/>
              </a:ext>
            </a:extLst>
          </p:cNvPr>
          <p:cNvSpPr txBox="1"/>
          <p:nvPr/>
        </p:nvSpPr>
        <p:spPr>
          <a:xfrm>
            <a:off x="5679173" y="61341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해결책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416571" y="1379795"/>
            <a:ext cx="3130527" cy="4591050"/>
          </a:xfrm>
          <a:prstGeom prst="rect">
            <a:avLst/>
          </a:prstGeom>
          <a:noFill/>
          <a:ln w="38100">
            <a:solidFill>
              <a:srgbClr val="95C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000" dirty="0">
              <a:solidFill>
                <a:srgbClr val="0375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스트레스 해소</a:t>
            </a:r>
            <a:endParaRPr lang="en-US" altLang="ko-KR" sz="2000" dirty="0">
              <a:solidFill>
                <a:srgbClr val="03759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</a:t>
            </a:r>
            <a:r>
              <a:rPr lang="ko-KR" altLang="en-US" sz="2000" dirty="0" err="1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디퓨저</a:t>
            </a:r>
            <a:r>
              <a:rPr lang="ko-KR" altLang="en-US" sz="2000" dirty="0">
                <a:solidFill>
                  <a:srgbClr val="03759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단점 보완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D1AA2-EBA1-4252-97D5-F876CA34D765}"/>
              </a:ext>
            </a:extLst>
          </p:cNvPr>
          <p:cNvSpPr txBox="1"/>
          <p:nvPr/>
        </p:nvSpPr>
        <p:spPr>
          <a:xfrm>
            <a:off x="9652256" y="61341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효과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14" y="4061556"/>
            <a:ext cx="1721796" cy="172179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341" y="4061556"/>
            <a:ext cx="1622499" cy="172179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3" y="4061556"/>
            <a:ext cx="1721796" cy="1721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749847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7461" y="2100498"/>
            <a:ext cx="9399163" cy="318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언제든지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사용자가 원하는 </a:t>
            </a:r>
            <a:r>
              <a:rPr lang="en-US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가지 향기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로 </a:t>
            </a:r>
            <a:r>
              <a:rPr lang="ko-KR" altLang="ko-KR" sz="2000" kern="1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디퓨</a:t>
            </a:r>
            <a:r>
              <a:rPr lang="ko-KR" altLang="en-US" sz="2000" kern="1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저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구성 가능</a:t>
            </a:r>
            <a:endParaRPr lang="en-US" altLang="ko-KR" sz="2000" kern="1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000" kern="100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7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스마트 모드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일 경우 주변 환경과 어울리는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향기가 자동으로 </a:t>
            </a:r>
            <a:r>
              <a:rPr lang="ko-KR" altLang="en-US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선택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되어</a:t>
            </a: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확산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되며</a:t>
            </a:r>
            <a:b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사용자 설정 모드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일 경우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사용자가 원하는 향 선택</a:t>
            </a:r>
            <a:r>
              <a:rPr lang="en-US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가능</a:t>
            </a:r>
            <a:endParaRPr lang="en-US" altLang="ko-KR" sz="2000" kern="1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altLang="ko-KR" sz="1050" kern="100" dirty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DC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모터를 활용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하여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기존 </a:t>
            </a:r>
            <a:r>
              <a:rPr lang="ko-KR" altLang="ko-KR" sz="2000" kern="1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디퓨저에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비해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확산의 속도</a:t>
            </a:r>
            <a:r>
              <a:rPr lang="ko-KR" altLang="en-US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가 빠르고 범위가 넓음</a:t>
            </a:r>
            <a:endParaRPr lang="ko-KR" altLang="ko-KR" sz="2200" kern="100" dirty="0">
              <a:solidFill>
                <a:srgbClr val="0375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차별성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61756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2055" y="1918450"/>
            <a:ext cx="10247536" cy="283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향초</a:t>
            </a: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디퓨저</a:t>
            </a:r>
            <a:r>
              <a:rPr lang="ko-KR" altLang="ko-KR" sz="2000" kern="1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와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같이 불을 사용하지 않아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화재의 위험성이 적</a:t>
            </a:r>
            <a:r>
              <a:rPr lang="ko-KR" altLang="en-US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음</a:t>
            </a:r>
            <a:endParaRPr lang="en-US" altLang="ko-KR" sz="2200" kern="100" dirty="0">
              <a:solidFill>
                <a:srgbClr val="0375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200" kern="100" dirty="0" err="1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리드스틱을</a:t>
            </a:r>
            <a:r>
              <a:rPr lang="ko-KR" altLang="en-US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 사용하지 않음으로 </a:t>
            </a:r>
            <a:r>
              <a:rPr lang="ko-KR" altLang="en-US" sz="2000" kern="1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리드스틱에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 먼지가 쌓이거나 자주 교체해야 하는 </a:t>
            </a:r>
            <a:r>
              <a:rPr lang="ko-KR" altLang="en-US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번거로움 감소</a:t>
            </a:r>
            <a:endParaRPr lang="en-US" altLang="ko-KR" sz="2200" kern="100" dirty="0">
              <a:solidFill>
                <a:srgbClr val="0375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사용자가 원하는 시간</a:t>
            </a:r>
            <a:r>
              <a:rPr lang="ko-KR" altLang="en-US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대</a:t>
            </a:r>
            <a:r>
              <a:rPr lang="ko-KR" altLang="ko-KR" sz="2000" kern="1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imes New Roman" panose="02020603050405020304" pitchFamily="18" charset="0"/>
              </a:rPr>
              <a:t>에 주변 환경과 어울리는 </a:t>
            </a:r>
            <a:r>
              <a:rPr lang="ko-KR" altLang="ko-KR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향기가 자동으로 선택되</a:t>
            </a:r>
            <a:r>
              <a:rPr lang="ko-KR" altLang="en-US" sz="2200" kern="100" dirty="0">
                <a:solidFill>
                  <a:srgbClr val="0375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어 편리함 증가</a:t>
            </a:r>
            <a:endParaRPr lang="ko-KR" altLang="ko-KR" sz="2200" kern="100" dirty="0">
              <a:solidFill>
                <a:srgbClr val="03759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효용성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715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차별성 </a:t>
            </a:r>
            <a:r>
              <a:rPr lang="en-US" altLang="ko-KR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효용성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55578"/>
              </p:ext>
            </p:extLst>
          </p:nvPr>
        </p:nvGraphicFramePr>
        <p:xfrm>
          <a:off x="1309726" y="1261714"/>
          <a:ext cx="9572547" cy="5059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4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2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endParaRPr lang="ko-KR" sz="1200" b="0" kern="100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A3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2400" b="1" kern="10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스마트 </a:t>
                      </a:r>
                      <a:r>
                        <a:rPr lang="ko-KR" altLang="en-US" sz="2400" b="1" kern="100" dirty="0" err="1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디퓨저</a:t>
                      </a:r>
                      <a:endParaRPr lang="ko-KR" altLang="ko-KR" sz="2400" b="1" kern="100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A3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2400" b="1" kern="100" dirty="0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기존의 </a:t>
                      </a:r>
                      <a:r>
                        <a:rPr lang="ko-KR" altLang="en-US" sz="2400" b="1" kern="100" dirty="0" err="1">
                          <a:solidFill>
                            <a:schemeClr val="bg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디퓨저</a:t>
                      </a:r>
                      <a:endParaRPr lang="ko-KR" sz="2400" b="1" kern="100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A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21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 err="1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리드스틱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리드스틱</a:t>
                      </a:r>
                      <a:r>
                        <a:rPr lang="ko-KR" alt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 없이 </a:t>
                      </a:r>
                      <a:r>
                        <a:rPr lang="ko-KR" altLang="en-US" sz="2200" b="1" kern="100" dirty="0">
                          <a:solidFill>
                            <a:srgbClr val="03759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위생적</a:t>
                      </a:r>
                      <a:endParaRPr lang="ko-KR" sz="2200" b="1" kern="100" dirty="0">
                        <a:solidFill>
                          <a:srgbClr val="03759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먼지가 쌓이고 </a:t>
                      </a:r>
                      <a:r>
                        <a:rPr lang="ko-KR" altLang="en-US" sz="2200" b="1" kern="100" dirty="0"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비위생적</a:t>
                      </a:r>
                      <a:endParaRPr lang="ko-KR" sz="2200" b="1" kern="100" dirty="0">
                        <a:solidFill>
                          <a:srgbClr val="FF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21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작동원리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2200" b="1" kern="100" dirty="0">
                          <a:solidFill>
                            <a:srgbClr val="03759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화재 위험 없음</a:t>
                      </a:r>
                      <a:endParaRPr lang="en-US" altLang="ko-KR" sz="2200" b="1" kern="100" dirty="0">
                        <a:solidFill>
                          <a:srgbClr val="03759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점화를 바탕 </a:t>
                      </a:r>
                      <a:r>
                        <a:rPr lang="ko-KR" altLang="en-US" sz="2200" b="1" kern="100" dirty="0"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화재의 위험</a:t>
                      </a:r>
                      <a:endParaRPr lang="ko-KR" sz="2200" b="1" kern="100" dirty="0">
                        <a:solidFill>
                          <a:srgbClr val="FF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21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소모성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2200" b="1" kern="100" dirty="0">
                          <a:solidFill>
                            <a:srgbClr val="03759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효율적인 사용</a:t>
                      </a:r>
                      <a:endParaRPr lang="ko-KR" sz="2200" b="1" kern="100" dirty="0">
                        <a:solidFill>
                          <a:srgbClr val="03759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상시 가동으로 인해</a:t>
                      </a:r>
                      <a:r>
                        <a:rPr lang="ko-KR" altLang="en-US" sz="24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kern="100" dirty="0"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높은 소모성</a:t>
                      </a:r>
                      <a:endParaRPr lang="ko-KR" sz="2200" b="1" kern="100" dirty="0">
                        <a:solidFill>
                          <a:srgbClr val="FF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676828"/>
                  </a:ext>
                </a:extLst>
              </a:tr>
              <a:tr h="84321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다양성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요인과 설정에 따른 </a:t>
                      </a:r>
                      <a:r>
                        <a:rPr lang="ko-KR" altLang="en-US" sz="2200" b="1" kern="100" dirty="0">
                          <a:solidFill>
                            <a:srgbClr val="03759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다양한 향기</a:t>
                      </a:r>
                      <a:endParaRPr lang="ko-KR" sz="2200" b="1" kern="100" dirty="0">
                        <a:solidFill>
                          <a:srgbClr val="03759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하나의 </a:t>
                      </a:r>
                      <a:r>
                        <a:rPr lang="ko-KR" altLang="en-US" sz="2200" b="1" kern="100" dirty="0"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획일적인 향</a:t>
                      </a:r>
                      <a:endParaRPr lang="ko-KR" sz="2200" b="1" kern="100" dirty="0">
                        <a:solidFill>
                          <a:srgbClr val="FF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212">
                <a:tc>
                  <a:txBody>
                    <a:bodyPr/>
                    <a:lstStyle/>
                    <a:p>
                      <a:pPr marR="31750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효율성</a:t>
                      </a:r>
                      <a:endParaRPr lang="ko-KR" sz="1600" b="1" kern="10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en-US" altLang="ko-KR" sz="1600" b="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DC</a:t>
                      </a:r>
                      <a:r>
                        <a:rPr lang="ko-KR" altLang="en-US" sz="1600" kern="10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모터로 인한 </a:t>
                      </a:r>
                      <a:r>
                        <a:rPr lang="ko-KR" altLang="en-US" sz="2200" b="1" kern="100" dirty="0">
                          <a:solidFill>
                            <a:srgbClr val="03759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높은 </a:t>
                      </a:r>
                      <a:r>
                        <a:rPr lang="ko-KR" altLang="en-US" sz="2200" b="1" kern="100" dirty="0" err="1">
                          <a:solidFill>
                            <a:srgbClr val="03759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확산력</a:t>
                      </a:r>
                      <a:endParaRPr lang="ko-KR" sz="2200" b="1" kern="100" dirty="0">
                        <a:solidFill>
                          <a:srgbClr val="03759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0" algn="ctr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</a:pPr>
                      <a:r>
                        <a:rPr lang="ko-KR" altLang="en-US" sz="2200" b="1" kern="100" dirty="0"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낮은 </a:t>
                      </a:r>
                      <a:r>
                        <a:rPr lang="ko-KR" altLang="en-US" sz="2200" b="1" kern="100" dirty="0" err="1">
                          <a:solidFill>
                            <a:srgbClr val="FF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맑은 고딕" panose="020B0503020000020004" pitchFamily="50" charset="-127"/>
                        </a:rPr>
                        <a:t>확산력</a:t>
                      </a:r>
                      <a:endParaRPr lang="ko-KR" sz="2200" b="1" kern="100" dirty="0">
                        <a:solidFill>
                          <a:srgbClr val="FF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5802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11965" y="1261714"/>
            <a:ext cx="9570308" cy="5061629"/>
          </a:xfrm>
          <a:prstGeom prst="rect">
            <a:avLst/>
          </a:prstGeom>
          <a:noFill/>
          <a:ln>
            <a:solidFill>
              <a:srgbClr val="50A3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28125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62075"/>
            <a:ext cx="4124325" cy="5495925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>
          <a:xfrm>
            <a:off x="3795257" y="2589642"/>
            <a:ext cx="710183" cy="690371"/>
          </a:xfrm>
          <a:custGeom>
            <a:avLst/>
            <a:gdLst>
              <a:gd name="connsiteX0" fmla="*/ 0 w 710183"/>
              <a:gd name="connsiteY0" fmla="*/ 345185 h 690371"/>
              <a:gd name="connsiteX1" fmla="*/ 355091 w 710183"/>
              <a:gd name="connsiteY1" fmla="*/ 0 h 690371"/>
              <a:gd name="connsiteX2" fmla="*/ 710183 w 710183"/>
              <a:gd name="connsiteY2" fmla="*/ 345185 h 690371"/>
              <a:gd name="connsiteX3" fmla="*/ 355091 w 710183"/>
              <a:gd name="connsiteY3" fmla="*/ 690371 h 690371"/>
              <a:gd name="connsiteX4" fmla="*/ 0 w 710183"/>
              <a:gd name="connsiteY4" fmla="*/ 345185 h 6903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0183" h="690371">
                <a:moveTo>
                  <a:pt x="0" y="345185"/>
                </a:moveTo>
                <a:cubicBezTo>
                  <a:pt x="0" y="154559"/>
                  <a:pt x="159003" y="0"/>
                  <a:pt x="355091" y="0"/>
                </a:cubicBezTo>
                <a:cubicBezTo>
                  <a:pt x="551179" y="0"/>
                  <a:pt x="710183" y="154559"/>
                  <a:pt x="710183" y="345185"/>
                </a:cubicBezTo>
                <a:cubicBezTo>
                  <a:pt x="710183" y="535813"/>
                  <a:pt x="551179" y="690371"/>
                  <a:pt x="355091" y="690371"/>
                </a:cubicBezTo>
                <a:cubicBezTo>
                  <a:pt x="159003" y="690371"/>
                  <a:pt x="0" y="535813"/>
                  <a:pt x="0" y="345185"/>
                </a:cubicBezTo>
              </a:path>
            </a:pathLst>
          </a:custGeom>
          <a:solidFill>
            <a:srgbClr val="88D2CB">
              <a:alpha val="40000"/>
            </a:srgb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07018" y="2520046"/>
            <a:ext cx="2865517" cy="414781"/>
          </a:xfrm>
          <a:custGeom>
            <a:avLst/>
            <a:gdLst>
              <a:gd name="connsiteX0" fmla="*/ 36576 w 4408043"/>
              <a:gd name="connsiteY0" fmla="*/ 378206 h 414781"/>
              <a:gd name="connsiteX1" fmla="*/ 4371467 w 4408043"/>
              <a:gd name="connsiteY1" fmla="*/ 36576 h 4147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08043" h="414781">
                <a:moveTo>
                  <a:pt x="36576" y="378206"/>
                </a:moveTo>
                <a:lnTo>
                  <a:pt x="4371467" y="36576"/>
                </a:lnTo>
              </a:path>
            </a:pathLst>
          </a:cu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22439" y="2350052"/>
            <a:ext cx="2585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아크릴 원통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고체 향기</a:t>
            </a:r>
          </a:p>
        </p:txBody>
      </p:sp>
      <p:sp>
        <p:nvSpPr>
          <p:cNvPr id="9" name="Freeform 3"/>
          <p:cNvSpPr/>
          <p:nvPr/>
        </p:nvSpPr>
        <p:spPr>
          <a:xfrm>
            <a:off x="3104229" y="4975412"/>
            <a:ext cx="903753" cy="878541"/>
          </a:xfrm>
          <a:custGeom>
            <a:avLst/>
            <a:gdLst>
              <a:gd name="connsiteX0" fmla="*/ 0 w 710183"/>
              <a:gd name="connsiteY0" fmla="*/ 345185 h 690371"/>
              <a:gd name="connsiteX1" fmla="*/ 355091 w 710183"/>
              <a:gd name="connsiteY1" fmla="*/ 0 h 690371"/>
              <a:gd name="connsiteX2" fmla="*/ 710183 w 710183"/>
              <a:gd name="connsiteY2" fmla="*/ 345185 h 690371"/>
              <a:gd name="connsiteX3" fmla="*/ 355091 w 710183"/>
              <a:gd name="connsiteY3" fmla="*/ 690371 h 690371"/>
              <a:gd name="connsiteX4" fmla="*/ 0 w 710183"/>
              <a:gd name="connsiteY4" fmla="*/ 345185 h 6903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0183" h="690371">
                <a:moveTo>
                  <a:pt x="0" y="345185"/>
                </a:moveTo>
                <a:cubicBezTo>
                  <a:pt x="0" y="154559"/>
                  <a:pt x="159003" y="0"/>
                  <a:pt x="355091" y="0"/>
                </a:cubicBezTo>
                <a:cubicBezTo>
                  <a:pt x="551179" y="0"/>
                  <a:pt x="710183" y="154559"/>
                  <a:pt x="710183" y="345185"/>
                </a:cubicBezTo>
                <a:cubicBezTo>
                  <a:pt x="710183" y="535813"/>
                  <a:pt x="551179" y="690371"/>
                  <a:pt x="355091" y="690371"/>
                </a:cubicBezTo>
                <a:cubicBezTo>
                  <a:pt x="159003" y="690371"/>
                  <a:pt x="0" y="535813"/>
                  <a:pt x="0" y="345185"/>
                </a:cubicBezTo>
              </a:path>
            </a:pathLst>
          </a:custGeom>
          <a:solidFill>
            <a:srgbClr val="88D2CB">
              <a:alpha val="40000"/>
            </a:srgb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 rot="158746">
            <a:off x="3950324" y="5053999"/>
            <a:ext cx="3414457" cy="414781"/>
          </a:xfrm>
          <a:custGeom>
            <a:avLst/>
            <a:gdLst>
              <a:gd name="connsiteX0" fmla="*/ 36576 w 4408043"/>
              <a:gd name="connsiteY0" fmla="*/ 378206 h 414781"/>
              <a:gd name="connsiteX1" fmla="*/ 4371467 w 4408043"/>
              <a:gd name="connsiteY1" fmla="*/ 36576 h 4147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08043" h="414781">
                <a:moveTo>
                  <a:pt x="36576" y="378206"/>
                </a:moveTo>
                <a:lnTo>
                  <a:pt x="4371467" y="36576"/>
                </a:lnTo>
              </a:path>
            </a:pathLst>
          </a:cu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72535" y="4975412"/>
            <a:ext cx="14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DC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46630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F1C7535-BE61-46CE-94BD-FDEAEA9C5C29}"/>
              </a:ext>
            </a:extLst>
          </p:cNvPr>
          <p:cNvCxnSpPr/>
          <p:nvPr/>
        </p:nvCxnSpPr>
        <p:spPr>
          <a:xfrm>
            <a:off x="0" y="847136"/>
            <a:ext cx="1012055" cy="0"/>
          </a:xfrm>
          <a:prstGeom prst="line">
            <a:avLst/>
          </a:prstGeom>
          <a:ln w="19050">
            <a:solidFill>
              <a:srgbClr val="95C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A3B3A-3EB5-439A-AB95-4B869FBE3CD1}"/>
              </a:ext>
            </a:extLst>
          </p:cNvPr>
          <p:cNvSpPr txBox="1"/>
          <p:nvPr/>
        </p:nvSpPr>
        <p:spPr>
          <a:xfrm>
            <a:off x="904731" y="31447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2" y="2466944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스텝 모터 </a:t>
            </a:r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  <a:r>
              <a:rPr lang="ko-KR" altLang="en-US" sz="200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원형 뚜껑</a:t>
            </a:r>
            <a:endParaRPr lang="en-US" altLang="ko-KR" sz="2000" b="1" dirty="0">
              <a:solidFill>
                <a:prstClr val="black">
                  <a:lumMod val="50000"/>
                  <a:lumOff val="50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6021">
            <a:off x="924542" y="549453"/>
            <a:ext cx="4874448" cy="649551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4661649" y="2734235"/>
            <a:ext cx="2958353" cy="2944906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778190" y="2734235"/>
            <a:ext cx="2841812" cy="546847"/>
          </a:xfrm>
          <a:prstGeom prst="line">
            <a:avLst/>
          </a:prstGeom>
          <a:ln w="38100">
            <a:solidFill>
              <a:srgbClr val="58C0B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132535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2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solidFill>
              <a:prstClr val="black"/>
            </a:solidFill>
            <a:latin typeface="나눔스퀘어_ac ExtraBold"/>
            <a:ea typeface="나눔스퀘어_ac ExtraBold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325</ep:Words>
  <ep:PresentationFormat>와이드스크린</ep:PresentationFormat>
  <ep:Paragraphs>96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2020-04-24T15:41:08.000</dcterms:created>
  <dc:creator>서영 구</dc:creator>
  <cp:lastModifiedBy>lcr15</cp:lastModifiedBy>
  <dcterms:modified xsi:type="dcterms:W3CDTF">2020-06-24T07:23:50.585</dcterms:modified>
  <cp:revision>52</cp:revision>
  <dc:title>PowerPoint 프레젠테이션</dc:title>
</cp:coreProperties>
</file>