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300" r:id="rId3"/>
    <p:sldId id="282" r:id="rId4"/>
    <p:sldId id="325" r:id="rId5"/>
    <p:sldId id="333" r:id="rId6"/>
    <p:sldId id="350" r:id="rId7"/>
    <p:sldId id="311" r:id="rId8"/>
    <p:sldId id="327" r:id="rId9"/>
    <p:sldId id="337" r:id="rId10"/>
    <p:sldId id="336" r:id="rId11"/>
    <p:sldId id="335" r:id="rId12"/>
    <p:sldId id="338" r:id="rId13"/>
    <p:sldId id="339" r:id="rId14"/>
    <p:sldId id="342" r:id="rId15"/>
    <p:sldId id="343" r:id="rId16"/>
    <p:sldId id="328" r:id="rId17"/>
    <p:sldId id="329" r:id="rId18"/>
    <p:sldId id="344" r:id="rId19"/>
    <p:sldId id="345" r:id="rId20"/>
    <p:sldId id="347" r:id="rId21"/>
    <p:sldId id="346" r:id="rId22"/>
    <p:sldId id="348" r:id="rId23"/>
    <p:sldId id="351" r:id="rId24"/>
    <p:sldId id="310" r:id="rId25"/>
    <p:sldId id="3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C3CA1-9CCF-4456-A2D2-3309549D0549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485B-162B-4692-A30A-7121A5F3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6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BBCD-F0D4-4A29-AB38-779AEDC51081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F2A-84F9-4ABD-90F9-1B272F3EDFF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7B96-9CBB-414F-BACB-4E6EA29B8F00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7A1-4CAB-47C1-827D-484DFA138530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82A-DB42-4221-9D82-0CCEEE9132F5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0B90-8C21-4E6B-B3CB-34CB81EEC34A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E4F-96B2-410D-AF0E-6DF0925366EB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9679-92ED-43D7-8DFD-09A3450C3B85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4F1-C661-4A74-9B0A-E9FEBD16C7CC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B644-1694-4364-B280-53227D49566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BBE8-875B-41A3-A46F-823D8EC98876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6AF3-840E-4927-A4F8-4255E0A47798}" type="datetime1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Wq7BJs680ESDaQPqqL_fT5GJVE3KI3xvXOyoitfH98XcFKrCy6gVs8a1WTLlHg-q2ucvQYFAIMvIL_m3omOsJTZmnIZj29ps70b.png (512×3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58"/>
            <a:ext cx="12192001" cy="68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" y="8958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96433" y="2332471"/>
            <a:ext cx="6199134" cy="92333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호흡기 증상 및 치료</a:t>
            </a:r>
            <a:endParaRPr lang="ko-KR" altLang="en-US" sz="5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99050" y="5278449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3725" y="4664942"/>
            <a:ext cx="1404551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우상민</a:t>
            </a:r>
            <a:endParaRPr lang="ko-KR" altLang="en-US" sz="20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2486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  <a:endParaRPr lang="ko-KR" altLang="en-US" sz="3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1886" y="1887042"/>
            <a:ext cx="81613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대문자 및 중복된 값은 엑셀에서 전처리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전처리 작업 중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줄 바꿈 형식이 수정 되지 않아서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notepad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수정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4" y="3541975"/>
            <a:ext cx="4926817" cy="29798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1974"/>
            <a:ext cx="5209442" cy="297984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66092" y="4774224"/>
            <a:ext cx="874667" cy="369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0521" y="1889563"/>
            <a:ext cx="889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80575"/>
            <a:ext cx="4552950" cy="7854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209808"/>
            <a:ext cx="4552950" cy="8656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3788779"/>
            <a:ext cx="4552950" cy="8807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396" y="3846681"/>
            <a:ext cx="4016254" cy="7649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396" y="2290693"/>
            <a:ext cx="4288817" cy="10767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861" y="1829202"/>
            <a:ext cx="618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One-Hot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Encoding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위해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Dummies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249008" y="3907746"/>
            <a:ext cx="1204477" cy="596610"/>
          </a:xfrm>
          <a:prstGeom prst="rightArrow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396" y="5209808"/>
            <a:ext cx="4181475" cy="83588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4" y="2958060"/>
            <a:ext cx="4067718" cy="723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3" y="4174061"/>
            <a:ext cx="4067719" cy="8276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" y="5493821"/>
            <a:ext cx="4067717" cy="76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21" y="2958060"/>
            <a:ext cx="5308953" cy="3297761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167903" y="4174061"/>
            <a:ext cx="1204477" cy="596610"/>
          </a:xfrm>
          <a:prstGeom prst="rightArrow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2380" y="6000206"/>
            <a:ext cx="1221494" cy="347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6220" y="1883735"/>
            <a:ext cx="756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One-Hot Encoding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변환 한 컬럼들을 데이터프레임에 추가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263852" y="645071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9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5167903" y="4174061"/>
            <a:ext cx="1204477" cy="596610"/>
          </a:xfrm>
          <a:prstGeom prst="rightArrow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81886" y="1687956"/>
            <a:ext cx="756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label encoder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사용하여 문자를 숫자 형식으로 변환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Categorical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사용하여 숫자 값을 범주형 형태로 변환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646697"/>
            <a:ext cx="4423591" cy="1590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56" y="3548440"/>
            <a:ext cx="4000500" cy="20598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3" y="4827269"/>
            <a:ext cx="4443638" cy="1562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3852" y="645071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4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2" y="2803963"/>
            <a:ext cx="5636217" cy="7684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2" y="3833447"/>
            <a:ext cx="5636218" cy="15826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97" y="2803963"/>
            <a:ext cx="5636218" cy="7645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140" y="3833447"/>
            <a:ext cx="5592675" cy="1426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9700" y="2620108"/>
            <a:ext cx="5956300" cy="3174023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5429" y="2620108"/>
            <a:ext cx="5818554" cy="3174023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2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8" y="2795955"/>
            <a:ext cx="5572126" cy="8545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8" y="4123592"/>
            <a:ext cx="5572126" cy="14946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09" y="2795955"/>
            <a:ext cx="5505450" cy="8545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209" y="4242274"/>
            <a:ext cx="5505450" cy="137601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9700" y="2620108"/>
            <a:ext cx="5956300" cy="3174023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35429" y="2620108"/>
            <a:ext cx="5818554" cy="3174023"/>
          </a:xfrm>
          <a:prstGeom prst="rect">
            <a:avLst/>
          </a:prstGeom>
          <a:noFill/>
          <a:ln w="28575">
            <a:solidFill>
              <a:srgbClr val="49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63852" y="645071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9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3" y="2007711"/>
            <a:ext cx="6696891" cy="7790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63" y="3587948"/>
            <a:ext cx="6696891" cy="8401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96" y="2007711"/>
            <a:ext cx="2838450" cy="471523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215114" y="1837592"/>
            <a:ext cx="0" cy="4885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3762103" y="2892666"/>
            <a:ext cx="600892" cy="55734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952340" y="4671238"/>
            <a:ext cx="600892" cy="55734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63" y="5503817"/>
            <a:ext cx="6696891" cy="9753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3852" y="645071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4" y="2290694"/>
            <a:ext cx="5406934" cy="41362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1" y="2290694"/>
            <a:ext cx="4484914" cy="41362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63852" y="645071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430" y="1776336"/>
            <a:ext cx="30483" cy="49077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" y="3022793"/>
            <a:ext cx="4563292" cy="32038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8537" y="1776549"/>
            <a:ext cx="7707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다중 분류에서 가장 확률이 높은 하나 값만 가져오기 위해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sortmax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Metrics =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acc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정확도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설정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Epochs =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학습을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 반복  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2793"/>
            <a:ext cx="5164183" cy="32038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3852" y="645071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7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93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535416"/>
            <a:ext cx="2896779" cy="3638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2535414"/>
            <a:ext cx="3178627" cy="3638962"/>
          </a:xfrm>
          <a:prstGeom prst="rect">
            <a:avLst/>
          </a:prstGeom>
        </p:spPr>
      </p:pic>
      <p:sp>
        <p:nvSpPr>
          <p:cNvPr id="8" name="AutoShape 2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777" y="2412251"/>
            <a:ext cx="5024847" cy="388528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088777" y="1763636"/>
            <a:ext cx="0" cy="4885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3852" y="645071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 확인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67770" y="22671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주제 선정 및 설명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770" y="353862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데이터 분석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41448" y="484103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분석 과정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1680" y="602466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결과 및 소감 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192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93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352800"/>
            <a:ext cx="4359819" cy="2116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04" y="3352800"/>
            <a:ext cx="4420779" cy="21161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6024" y="2106028"/>
            <a:ext cx="959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-33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레이블의 예측 확인이 어려움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혼동 행렬을 그려서 각 레이블을 어떻게 예측하는지 확인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혼동 행렬</a:t>
            </a:r>
            <a:endParaRPr lang="ko-KR" altLang="en-US" sz="3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93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4" y="1881626"/>
            <a:ext cx="9109165" cy="4797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3852" y="645071"/>
            <a:ext cx="2961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혼동 행렬 그래프</a:t>
            </a:r>
            <a:endParaRPr lang="ko-KR" altLang="en-US" sz="3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 rot="1871036">
            <a:off x="863190" y="3829844"/>
            <a:ext cx="8431593" cy="413238"/>
          </a:xfrm>
          <a:prstGeom prst="roundRect">
            <a:avLst>
              <a:gd name="adj" fmla="val 475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6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93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data:image/png;base64,iVBORw0KGgoAAAANSUhEUgAABNkAAAKdCAYAAAAeMb+nAAAABHNCSVQICAgIfAhkiAAAAAlwSFlzAAAWJQAAFiUBSVIk8AAAADh0RVh0U29mdHdhcmUAbWF0cGxvdGxpYiB2ZXJzaW9uMy4yLjIsIGh0dHA6Ly9tYXRwbG90bGliLm9yZy+WH4yJAAAgAElEQVR4nOzdd3xUVfrH8c9JgFATQkd6EenSbIggwlqRnygCCgiKbRHLulZEEHUt2FlYdy0oYEOsiCiKVEWlShEQREB6h8TQk/P749zJzCSZ1En/vl+vec2de8+989wkkJNnznmOsdYiIiIiIiIiIiIi2ReR3wGIiIiIiIiIiIgUdkqyiYiIiIiIiIiI5JCSbCIiIiIiIiIiIjmkJJuIiIiIiIiIiEgOKckmIiIiIiIiIiKSQ0qyiYiIiIiIiIiI5JCSbCIiIiIiIiIiIjmkJJuIiIiIiIiIiEgOKckmIiIiIiIiIiKSQ0qyiYiIiIiIiIiI5JCSbCIiIiIiIiIiIjmkJJuIiIiIiIiIiEgOKckmIiIiIiIiIiKSQ0qyiUihZoyJMsbMNsYcNMZcld/x5BVjzGBjjDXGzM3vWHyMMfW9mGwm22/22l+Yy6GJiIhILlFfrPD2xUQk/JRkE5HCrhXQFagIDMnnWERERESKG/XFREQ8SrKJSGG3GpgHHALezt9QRERERIod9cVERDxKsolIWBhj3vaGpz+Wl+9rrT1mrb3QWhtrrf04L99bREREpKBQX0xEJP8pySYiIiIiIiIiIpJDSrKJiIiIiIiIiIjkkJJsIpIjvhUigUHerlG+VY2MMZsD2vmmMIwzxtQ1xrxnjNnv7Xs7oF0VY8y9xpjvjDF7jDEnvdWqvjXG/C29GFKuUhkQRxVjTGNjzARjzHZjzDFjzB/GmBeNMTFZuNfsxJbtGIwxpY0xI4wxvxpjjhhj9hpjPjLGtMpCzFO89x+VTptKxpgTxphEY0ytgP11jDGPGmO+975XJ70YPjfGnJXZGLLDGFPCGHOb994HjDFHjTEbvZ+feiHOKWuM+acxZmnAOWuMMS8YY+qn0b6bMWaGMeZPY8xxY8xOY8zHxpjLc/PeREREwkl9MfXFcsIY08EY829jzApjTJwXxxZjzGvGmJrpnFfKGDPUGDPHGLPPO2+H15fqmkb7qsaYJ40xy40xh72+1+/GmFeNMY3DcS8iBYK1Vg899NAj2w/gNeAz4E/AAuu8158BrwW0e9s7/jGwGzgOfAf8BEzw2jQG4rx2R4EfgK+Bjd6+JODKNGLY7B2/MMV+6z36AvHASWABMAtI8I79AERk4j6zG1u2YgBigV+848dwBYVne9vHganesbkZxN3Da7cmnTa3eG2+DdjX2Xsv6933POAbYFtATO1SXKe+734z+bMT6vsWC/wY8D4LvK/1Vm/fkZRfa6AksCgg3lnez9eegOtUDWh/T8D3ZgkwA1e42bfvrvz+t6WHHnrooYcemXmgvpj6Yv5z6pO1vtiDAV+fbcC3wFzgsLdvI1AhjfMaAGsCvu5LgS+Bxd7X1wLNA9pfglsYw/e9m4/re63z9u3J739HeugRrke+B6CHHnoUjQf+jttjGRz3df4aBByL8p47APuBYUDZgOMG+Jd37uI0rr2Z9Dt2CcBCoF7Asbr4EzBXZ+L+shtbtmIAPvH2LwVqBeyv5+3zXXduBnGXwHWkLXBmiDbfecdvCNjXG9dZHwiUDNhfEpjotZ+a4jr1yVrHLtT37XNv/xygeoqv9R1AotdBOyPgWF/vnJ1AlYD9EUAvYBNQO+AefJ30/ine+3TgI2BEfv+b0kMPPfTQQ4+sPFBfTH2xrPfFxuESjF1S7K8ErPKudUeKY+WB9d6xRcDpKY7XACb57hU4E9dvs17cMSnatwa+ye9/P3roEa6HpouKSF6zQF9r7abkHdYe9zY34D71GmetPRJw3AIvei/bGWNKZ/E9E4DLrbVbAq75JzDBe9kzE9fIaWyZjsEY0waXGDqO6/BtDzhnC3Cld70MWWtPAe97L/umPG6MqQ508a4XuCLYD0BLa+1ka+3JgOudBMZ6L8/PTAxZYYw5D/e1OAz0ttbuDnhva60dD/wPKA2MDDi1nve82lq7L+CcJGvtp7gO3B5vdyxQwdueG/j+1toN1trewH/DdlMiIiIFi/piGcRQjPpirwAXWGvnpYj5AC4pm9Z73Iv7UHIbcLG1dkOKc3dZa28AVnq7XsL1274ABltrD6dovxI30k2kSFCSTUTy2jxr7Yq0DlhrDwcmVVKIx3V0IoDKWXzPUdbaQ2nsX+o9N8voAmGILSsxXOs9fxnYEQyIZQfuk8DMmuw9p+rYAX2ASOBTa21yZ9Fau9NaGxfier4kVtUsxJBZfbznT6y1+0O0ec177mWMKeltr/WezzLGNEh5grU23lp7wtveg/skHNL+mhCYqBMRESli1BfLOIZi0RfzPlxMyuJ73OQ9Px3i6+m7tvVq4vrqsz3kJUTTbJu5iEUKvhL5HYCIFDtLM2pgjKkLdMeNPmoCnIEbqRTpNSkZ4tRQPg+x/4D3HJvZC+UgtqzE0MF7XphOKL9mGKzHWrvUGPMr0MIYc7a1dlHA4X7e86S0zjXGnAFcBLTE3W8ToI53ODd+h7TzntP7OVmF60iXAVrg6qV8ifvE93xgtTHmRWCstXZviGsMx42Ie8EY0x143Fr7UxjiFxERKejUF8s4hmLTFzPGGKAjrg/VLOA9qnhNSga0rYV/9sC0TFzeNwpuo7V2TU5jFSkMlGQTkbz2V6gDxpiywHjc6ljG270fV09rCXAZ/ml+WbErxP5E77lURhcIQ2xZicG3qtR2QjuRXrxpmAw8g/sEdREkd1LPA3bgaoEkM8ZUAd7CFev12Y273++B67P4/plV3XsOlRzDWptojDmIq/lR3duXZIy5BPg37ns0ArjPGPMW8Iw3HSTwGq8ZYxKAl3Hfu8uMMT8AT1prvw73TYmIiBQg6otlHEOx6IsZY9rjRuS18HYl4qaBrsLdX8ppnKd5z8ettdsy8Ra+9r/nMFSRQkPTRUWkIPkAGIzrQNyMK3pfxVp7lrW2L/5PGrMknWHweRZbFmPw1RI5mW6rrHkHt/pTH+8TS3CdPAO8FxifMaYEMBPXqduAm8ZQ0Vpbw1p7nrW2fxjjCiWjaQOpjltrE6y1N+EK7L6H+0T778BaY8ytabR/F2iIG9W2E/dp61fGmE+MMeVzGL+IiEhhpL6YU+T7Yl55jdm4BNu3wIW4BSXqW2svwiUEU/KNFszs9M6sthcp9JRkE5ECwRhzNq6I7HGgm7X2Ta92VqCsTk0Ii3yIzVd/I716J1lKAnkFe+cAtYFO3u5Q0xOuxk3b3Icrhjs1sEhtQB203OD7lDlkjRFjTCRu1StwHe0g1trVXuezEa5DWxb4rzGmaxpt4621T+OmPgzF1XTphRsRJyIiUmyoLxakOPTF7geigXnApdbaeb76tZ603sM306C0N9IuI772ddJtJVKEKMkmIgWFr7OxPK2aDcaYmrjpgfkhr2Nb7z13SKfNWdm4rq8D19cYczqu87bCWrsqRTvf/c4KUWC4XRr7wmWJ95ze/bUGonDLwYesh2Kt3WqtHYirGWKAG9Jpe9Ja+ypuCgrAAO9TZBERkeJCfTG/4tAX873H+yFG+aX1Hn/gXxDh4ky8h6/2XDNjjBJtUiwoySYi4eL75RyZbqvQfJ+WhRpO/jz5939WXsf2rffc2xhTKeVBY0xj/KtwZsXHuOXhewO+aQZpFdkNeb/GmAjc/eaWKd5zr3Q+Ib3de/7Et6S9MSa9gslbvecSXtuKmWgbib/ei4iISGGgvlj4FIe+WHrvUQN4IOV+bxXQ972XI4wxpVO2CbhGlJc8XIn73jyeTttSAVNoRQo1JdlEJFz2e8/tfL8kjTENjDENM3n+cu/5bGNMcoFXY0xpY8x44Dryr55DXsc2BVcANxb4IDAp5NXP+JBsLFzjLQv/KW6xgPtwxW3fS6Op7357GmOSP8H1Elkf4gr05gpr7WIvxhjgY6+T53t/Y4y5E7gFN4rtsYBTfzTGjPU+FSbgnCb4O8G+gsL3GGMWGGOu8Kae+tqWxk2dAJjvS+CJiIgUEuqLhU9x6Iv53uNOY0xymQ5jTAvgG1xfLC1P4cp7NAO+NsY0CjxojKlmjJkMXOrtuhd3n4ONMeONMTEp2rfCrRAfncP7ESkQlGQTkXDxrch4ObDTGPMHsBHonMnzv8XVqYgEvjDGLDfGfI1b4Wgorjj9kfCGnGl5Gpu19i/cp5tHgb8BW4wxM73VL9cDTYEvsnl536el5YBvrbVprbQ1GVjjtfnZGPOTMeZb4E/gKuCf2XzvzLoRWIj72dnsJcS+8t5/LHAMuNZaG7hSVTxwJ7DeGPObMeYrY8yPuOmkVYEZ3n2Bqw/SCZgO7DPGzDbGzPKu3wf3R8qwXL5HERGRcFNfLEyKSV/sX7iVZlsCfxhj5nj3twK3umqaI8+8eC8HtgBdgA3GmF+MMV96fa9tuK/dYa/9d7hyHEdx36vdxpgfvPa+kW5NgVNhuCeRfKckm4iEhfcLdBjwG65IbCyus7cwk+db3C/sB3DLhjfG1br4CehurU1rhaM8kR+xWWvnAm2Bd3EdoK5AE+BL3CqYy7J56e/wL0c/Oa0G1tqjQEfgaVxHsjXQCpeoOseLKdd4hX07A3fg7rMl7v5PAv8DWlprv0xx2gXAbfg/ee2OWy1rMW6F0Z7W2kTv+uO99m8Be3CfBl+A6wyOA8601q7OxVsUEREJO/XFwv6ecynCfTFr7a+4+3sH9wHjeUBNYDyuD5Wq9l3Auctx/bN/4kah1cHVaGsIfIX7nswNaP8ucAZumutv3r38Dbd4xBtAO2+Un0ihZ9z/VyIiIiIiIiIiIpJdGskmIiIiIiIiIiKSQ0qyiYiIiIiIiIiI5JCSbCIiIiIiIiIiIjmkJJuIiIiIiIiIiEgOKckmIiIiIiIiIiKSQ0qyiYiIiIiIiIiI5JCSbCIiIiIiIiIiIjmkJJuIiIiIiIiIiEgOKckmIiIiIiIiIiKSQyXyOwDJHmPMJiAa2JzPoYiIiEjuqA/EWWsb5Hcg4qc+mIiISJFXn2z2wZRkK7yiy5QpU6lZs2aV8jsQERERCb+1a9dy9OjR/A5DUlMfTEREpAjLSR9MSbbCa3OzZs0qLV26NL/jEBERkVzQvn17li1btjm/45BU1AcTEREpwnLSB1NNNhERERERERERkRwq9Ek2Y8w1xpifjTEJxpi9xpj3jDH1snB+WWPMGGPMFmPMMWPMb8aYh4wxkWm0NcaYG4wxPxhjDnvt1xpjRhtjSudGfCIiIiIiIiIiUvAV6iSbMeYu4COgLPA08B5wJbA4M4ksY0wU8B1wH7AQGA38HnCtwLYVgLnARNzX7RXgWeAvYCTwRbjjExERERERERGRwqHQ1mQzxtQGngOWAJ2ttUe9/R8AC4B/Az0zuMzdwLnA/dba5wOuPR4YaoyZYq39xNtdGWgEXGKt/Sag7ePAbKC7MaaztXZ+GOMTEREREREREZFCoDCPZLsFKAU86ktgAVhrfwQ+Bq7MxGixocAO4KUU+0cAx4FhAfv2AO0CE2ze+yXiH/XWPszxiYiIiBRIYSjZcZYx5mNjzG5jzEnv+WNjzFkp2m02xtgMHnMD2l+YQdslYfwyiIiIiCQrtCPZgL8BR4FZaRybBvQBLgZeT+tkY0wToB7wupcoS2atPWiMWQB0McaUtdYesdYeAY6EiCWttV1zFJ+IiIhIQeWVxHgFWI0riVEVuAk3sv8sa+2WDM6/GpgCJOE+rNwANAGuA3oaY/oGzCZ4HIgOdSnv/U+mcWw8rgxISrvTi01EREQkuwpzkq0F8Ku19lQax1Z4z80zOD+wbVrX6A6cnk4bn4u95+VhjE9ERESkwMlpSQxjTAngVeAU0MlauzTg2Djge2C8MeZza22itXZCOte6DIjCfYCZ0kfW2rlZvD0RERGRbCuUSTZjTDTuE83tIZr49tdN5zJ1UrRN7xohk2zGmA5AP2ClryMXpvh8118a4lDTjM4VEZH0JSUlceDAAeLj4zl+/DjW2vwOSYooYwxRUVFUqFCBSpUqERFRmCt2hC6JYYz5GOhjjKmXzmi2lkA14J3ABJt3jSXGmHeAIV67jD7o/DtupsGk7N2KiIiISPgU1h5eee85IcRx3/5yuXkNY0wZ4G3AAreGOT4REclFSUlJbN26lb1793Ls2DEl2CRXWWs5duwYe/fuZevWrSQlJeV3SDmRUUkM8I/yT4vvH9uuEMcPZiYIY0xd4ArgfWvt4cycIyIiIpKbCuVINvzJwcQQx337I3P5GuNw00KHW2t/DvO1AbDWtk9rvzfCrV1G54uISNoOHDjAkSNHKFGiBDVq1KBcuXKFfXSRFGBJSUkkJCSwa9cujhw5woEDB6hSpUp+h5VdOS2JsQ7YCVxtjHnCWhvnO2CMiQF6e8fXZRDH7bg+16shjkcYY6rgppMeCBx1JyIiIpIbCmuSzbcAQekQx337Q40ky/E1jDF/xxX4/Rx4JhfiExGRXBQfHw9AjRo1qFChQj5HI0VdRERE8s/Ztm3biI+PL5RJtnCUxLDWHjfG3IRbbX2+MeZxXEKtGfAobirp1dba4+nEUQo3pXRxyimnAWbhFkYASPJWFX3BWvthqOumeA+V7BAREZEsKaxJtkPAcaB6iOM1vOf0Vo/yHcvyNYwxl+CK+q4EBtjUc4zCEZ+IiOSi48fd3+/lymnmvuQd38+b7+evEApLSQxr7dfGmLa46aUfBxz6DWhrrV2fQRzX4JJxD6dxbC/wMi5xdxCoBLQFBgJTjDFnWmsfyeD6IiIiIllWKJNs1tokY8zvhP4k0TdF4bd0LuM7ltE1gjp5xpgWwIe4DlwPa+1fuRSfiIjkIt/nI5oiKnnJGDewqhDXAAxLSQxjzDnAR7iRZo8Cm3H9o6HATGPMFdbaNelcYijuQ80PUh6w1v4K/CON93wcmAc8bIyZYq1dmV6MKtkhIiIiWVWY/7KYDVTzPgVN6fKANqEsx326eWnKA96CBl2BFdba/QH7qwHTgZJAT2vt1lyMT0RERIoYX5KtEMtxSQxjTCXgG69Nc2vtk9bad6y1w4FWQAVghjGmZIjzWwGdgInW2iNptUmLtXY7MBKX2Ls6s+eJiIiIZFZhTrK9gVud6iljTPKIPGNMS2AwsMha+4u370VjzEJjzJm+dtbaRGAC0NoY0z/FtYcDscBrAdctjau/Vg+4wVq7OFzxiYiIiBQS4SiJ0R9X1+2BwEUPALwPMP+F629dFuL8od7zfzMTcArLvOea2ThXREREJF2FcroogLV2pTHmOeAB4EdjzGdAZeBG4BRwG4Axpir+KQO3AMMCLvMk0AOYaIz5G7AWOBe4CpgDvB7QdrR37BegtjHmnjTC2mat/Sgr8YmIiIgUFmEqieE7d22I4796z01SHjDGVAAGAHOttRmtPpoWX624A9k4V0RERCRdhTbJBmCtfdAYswG4AxiBm8IwG3gkoOO1D5gJnIMrrht4/iFjzPnAE0BP4Dpgm/f6KWvtyYDmvk9s23iPtMzD1RfJSnwiIiIihcls4E5jTFtr7fIUxzJTEuOo99wE2JDGcV8SLq2poANxiy+8mslYU7rWe56XzfNFREREQirM00UBsNa+Ya1ta60tY62tbK29JjCBZZ1LrbWx1tpv0jh/v7V2qLW2trU2ylrbyFo70lp7LEW7wdZak8HjwqzGJyIiUtTNmDGDmJgYHnvssVx9n8ceewxjDHPnzs3V95GclewAZnjPL3ozDgi4RmNc3bRE4Os03vvvuKmon4YKzhjzuldHN+X+i4F7gdW4mnAiIiIiYVXok2wiIiJSsE2fPp24uDimTp2a36FIGHircj6HWzzqR2PMI8aYF4EFpF2y4zxcyQ7f+bNxibomwG/GmP8YYx42xkwAVuHKa4yy1v4R+L7GmM5AS+CNFLMNUhoAbDHGfGqMGWWMecAYMwWXtNsL9LHWJuX8KyEiIiISrFBPFxUREZGce+yxx6hfvz6DBw/OlesPHjyYpUuXcuutt+bK9SXvhaFkxy3GmLm45Nt1uCmgh3A1ccdaa0ONYksiYGGqEFoC9wDdgEuASGAL8Dwwxlq7L0s3KyIiIpJJSrKJiIgUc6NHj6ZLly65lmQ7++yz+fnnn3Pl2pJ/rLVv4EakhTpucaPdQh1/F3g3C+93HS4hl1G7jcCdmb2uiIiISLgoySZBFiyA++6DxETo1Alefjm/IxIRERERkaLk0CH49VdYvdo91qyB+PjgNqVKwS23wKBB+RNjcbNnD7zyCmzbBgkJ/sexYxmfK5Kfrr4aHnoov6PwU5JNghw+DIsWue3q1dNvKyIihVv9+vXZsmULAPPmzcMYA8CgQYMYPHgwXbt25e677+aiiy5i5MiRrF69mpYtW/LLL78AMGfOHMaPH8/ChQvZu3cvFStWpFu3bjz//PPUrl07+X3mzp1L165dGTVqVPLiB2+//TY33ngjL730Et26dePRRx9l7ty5JCYmct555/H888/TunXrsNznnj17eOKJJ5g2bRq7du2icuXKXHzxxYwcOZKGDRsGtV2zZg0jR47kxx9/ZN++fdSuXZsePXrwwAMPUKtWLQASExMZN24cb7zxBps2bSIyMpIOHTpw22230adPn7DELCJS1CQmwqefwpgxsHhx5s758Ue44AJI8V+15IJbb4XPP8/vKESyrl27/I4gmJJsEiQy0r+dmJh/cYiISO4bOXIkcXFx/OMf/6BRo0YMGzYMgObNmye3WbBgAePGjeO6666jX79+7Nvnylm9/vrr3HrrrTRr1oz+/ftTpUoVVqxYwZQpU1i3bh3Lly9PTtqlZ9GiRQwfPpxWrVpx//33s2XLFt566y26d+/Ohg0biImJydE9btmyhU6dOrFnzx4GDBjAGWecwZ9//smkSZP47LPPmD17Nu283tn27dvp3LkziYmJDBkyhCpVqrBmzRreeOMN1q9fz1dffQXAiBEjeOaZZ+jWrRv9+/cnLi6OGTNm0LdvX+rVq8c555yTo5hFRIqS48dh8mSXXNuwIWvnJiXBuHHw4ou5E5s4W7bAtGkZtxORjCnJJkEiAtabTdK6WyJSjGUiP1RgWJu982666SYA/vGPf1C7dm3uueee5GNz584FYNmyZfz73/9OTsD5xMbGMnHiRAYOHBiUTKtQoQKvvfYay5Yto3379hnG8P7773Pbbbcxfvx4Ir1Peho1asRDDz3Ee++9x9///vfs3Zzn9ttvZ8eOHcyePZsuXbok7x82bBgdOnTghhtuYNWqVRhj+OKLL9i/fz/jxo3jjjvuSG47ZsyYoJVR33rrLapXr87MmTOTY37qqad49913iY6OzlG8IiJFxbFj8L//wbPPws6dwcdKloTmzaFFC2jZ0j1Xr+7/3fvLL3DbbW77zTdh9GioUCFv4y9O3nzT35c491y4914oVw7KloUyZQpXn0iKn6pV8zuCYEqySRCNZBMRkUBNmjRh6NChqfb37t07zfZdu3bltddeY+PGjZlKsjVs2JBXXnklOVkFcM011/DQQw/x008/5SjJtnHjRr7++mt69uwZlGADaNq0Kbfccgsvv/wyCxYsoHPnzljvL4z4FIWBatSowZ13+uvoW2s5ceIEJ0+eDIq7f//+2Y5VRKSoOHHCJW3+9S/Yvj34WEwM3HEH3H03VKsW+hodOsALL8D69RAXBxMnQorPejIdy5YtsGmTe2ze7J63bYP27d0IucC/f4qjU6dgwgT/6/vug2uuyb94RAq7iIybSHGiJJuIiATq1KkTERGhuwuHDh1i+vTpPPfcc9x888089dRTABw9ejRT1x8wYABRUVFB+2rWrAnArl27shm188MPPwCkSrD5+PbPnz8fgF69ehETE8Pjjz/OU089RUJCQprnDR48mEOHDnHRRRexyFfIVEREmDwZmjSBoUODE2w1arjpon/+6ZJv6SXYwM2uuesu/+uxYzM3y2bFChgyBDp3hjp1oHRpF88ll8Dtt8Mzz8CUKfDDD+6akyZl7z6Lkq++8n+vqleHnj3zNx6Rwk5JNgmiJJuIiGNt4XnkpsAFDALt3buXq6++mipVqnDllVfy9NNPs2LFCmJjY72vX+YCq1evXqp95cqVA+DEiRPZjNrZsWMH4EaipcWXzNvu/XVRo0YN5syZQ926dXnkkUeoU6cOjz76KAcPHgw676mnnuL+++9n8eLFnHPOOVx44YV89913OYpVRKSwe+cduOEGN3LMp3p1t2Llpk1w//2QlRn1gwa5kW/garl5ZTFDio+HSy91o7IWLHCj1TL6VfThh5mPp6h67TX/9uDBbiqviGSfpotKECXZREQkUFqLFyQmJnLxxRezcuVKhg8fzq233kqdOnUA/0qimZXeKLnMJuoyEmoBhrT2t23bltWrVzNx4kReeOEFnnzySV5//XU+/vhjzj//fAAiIyMZM2YMN998M8888wzvvfce3bt3Z9CgQUyYMCHdexIRKapeftm/XaUKPPigG9FWtmz2rle+PNx8s5s2Ci5Zd8UVodu/8AKkHABtDNSuDfXrQ4MG7lG1qn/q6axZcOAAVKqU9fhOnXIxvf8+ZHLwdp6qUsXdr+/ezzgDzjknuL7atm0wY4b/9c0353mYIkWOkmwSREk2ERHJyNdff80vv/zC7bffzhNPPBF0LNQUy/zgG4XnG9GWkm9/rVq1gvaXKFGCIUOGcNNNN/H2229z6623cs0117B9+/agGmxNmjRhwoQJPP744/Tv35+JEydy1llnBS2aICL54+hR+PJLl1ho1Sq/oyn61q+HpUvddqlSsGZNeIqRDxsGL73kpop++627bsAC2Ml27YLnn/e//te/oE8fqFvXxZPSpEmwaJFLlE2b5kZwZcX69W6k3U8/Ze28vOZVQ0h20UXw6af+EYUTJvin4XbrBo0b5218IkWRPmqVIEqyiYhIRtasWQPAueeem+rY559/ntfhhOQbeeZbKTWlOXPmAHDBBRekedwYw4033kiPHj3YvXs3GzZsSLNd7dq1GcAgJ0kAACAASURBVDt2LAALFizIYdQiklMbNrgVEq+9Fs46y9UBk9z1/vv+7csuC99qf/Xrw//9n/+1919tKqNHg+8znpYt3Si6xo3TTrCB+9nwCVg8OkNJSTBuHLRpU/ATbGmZPdsl0/btc3/rvfGG/9gtt+RfXCJFiUaySZDAGS6ZKS4qIiKFX3R0NIcPH05+ndE0zRivSM6SJUsYNGhQ8v5PP/2UN998M3eCzIYGDRpw+eWXM2PGDObMmRM0jXXNmjW8+eabtG7dms6dOwPw7LPPcu2119KwYcPkdidPnmTdunVERkZStWpVFi1axNq1axkwYEDQqLZVq1YBoeu/iUje+OQTNyrJt0jw8eNuSuBNN+VrWEWatcFJtuuvD+/1777bjb4CNwLtqaeCp3f+9hu8/rr/9ZgxGa8Yes01rkYcuBFyhw5BxYrpn/PLL27lzcASnCVKwMiRcPXVmb+fvJCUBDt3+ldTXbcOPvvMHVuyBLp0gX/8A7ZudfuqVIGrrsq3cEWKFCXZJIhGsomIFD/t2rVj3rx5XHvttcTExDBr1izefvvtkO179+7N6NGjGT9+PHv37qVNmzYsX76cqVOncuWVVzJt2rS8Cz4Dr776Kp06deLSSy+lf//+NGvWjC1btjBp0iRKlizJ5MmTk2uzffjhhwwfPpzu3bsnj4KbPn0669at46677qJy5cosXLiQwYMHM2LECHr27Em9evX4448/mDx5MrGxsdwVuByeiOSZkyfhoYfgxRdTH/Ny4JJLli93iS5wddR69MjgBGvh+H4gg7qbEaWgVAydO8OZZ7qVQ48edYmu8eOhTBnX7OGH/X+3dO3qFj/ISIMG0KGDSzidPOmmjN5wQ9qhzp/vViX9+uvgYy1butVU27TJ+P3yQ8pp0q+95lZYtdZNuw0cuTZ4MERFAaeOwKmCU/ZBJFMiS0PJCvkdRTIl2SSIkmwiIsXP+PHjGTp0KDNnziQyMpIr0qssDVSqVIlvv/2W4cOHM3v2bKZPn06HDh2YPn06J06cKFBJtrp167J06VJGjRrF9OnTeeedd6hcuTK9evVi9OjR1K9fP7nttGnTePHFF/nqq694+umniYqKokmTJrz11lvJI/Z69OjBhx9+yIQJE5g6dSqHDh3itNNOo0+fPowcOZIGDRrk052KFB8vvOBGLp086d+XkAC7d/tfly0LR464bSXZclfgKLarrspgoYMTh2B2dziwNHMXb3wr5uz/cffd/tGIb73lVg997TWXGPKNcgM3ii3EWjep9O7tkmzgpoymTLLNmuVGqf34Y/D+iAg3Cm70aC8xVUjcequrxTZwoKtF52e5s+88mD8Wtn8OVtOZpJBpfBuc/d/8jiKZCdfKXZK3jDFL27Vr127p0kz+gsqkNWugRQu33bQprF0b1suLiBQYa73/4Jo1a5bPkUhGdu3axbFjx0IeL126dKGappnZn7327duzbNmyZdba9nkRl2RObvXBJHNeeQXuuSf9NldeCaNGuZFKANWqBSfgJHySkqBePbdKJbiVKi+7LERjmwTze8H2LH4Qc9V2TpY8jV693GIWgapWhb173Xa/fsEJv4xs3Ogv9F+qFOzZA141BD75xE0pDWSMq+X28MMFd/RaZnz5pUsw2sRjXN/xPYZfPZbGVVbkd1gi2ZcLSbac9ME0kk2CaCSbiIgUNP369WPevHkhj3fp0iXk4gYiUnR88EH6CbYyZdzIowcecK/LlXMj3PbscY9q1fImzuLk++/9CbbKlaF793Qar30uOMEWVSV025OHIckbqhi3jpI1TmPaNHjzTTeKzFdG1JdgK1nSrSiaFY0aQdu2brrriRPwxRcwYIAb+Rg4qq1UKbeS6P33w+mnZ+09CqIrroAFX6yi5m+XUyt2W+oGUZWBTA4HFCkISpTP7wiCKMkmQZRkExGRgubJJ59k3759IY9XqZLOH2oiUiTMmhWc+OjY0U0bDOy7Vq/uaoL5tGgBixa57VWr3KqKEl7vveff7tPHJbvStHsOrBjuf930Xmj3QugL/zgINk1y2/HrocZFRES4OmI9esCdd8LHH/ubDx0KDevEwaqXYOsnkHg0+Hqla8BZ/4GKLYN29+7tkmwAH30El1/uprz6Vipt2BDmzYPatUOHWugcXkeHuO4Qu8e/L7IsNLgBzrgLYjTCXyQnlGSTIEqyiYhIQdOpU6f8DkFEclFSkiuc//PPLimWkOBGGJ1zjpuWt24d9Orlr8HWrJkbdZS8wqRNgt/GwsolQdd9qU8EYyMuZ8pP/ZRkywUnTrhaZj7XXRei4ZEd8EM/f62vqp2gzTPpX7xCE/923PqgQzVruoTYZ5+5umj1ah3h6YHj4PNn4cSBtK8XvwEWD4W/zQ/a3bs3PPKI2/76azdF9I8/3Oty5eDzz4tYgi1+I8zuBse8BFvJaGgxAhrfDKVi8zc2kSJCSTYJEhHh305SzUsRERERySXffusK1S9aBHFxwccmeYOYSpRw0/V8ixjUqgUzZwYk2ABWPAJrUidtOtaEjndO5tftLVi5slWq45Iz334LB7ycVp06cP75uKUrk074G9lT8ENff1KndDU4fwpEhBry5okOSLLF/5Zmk6v+L4mrmv8XVj8Bv+3KOOC9C1zCLuDaTZpA69awciUcPw6BlQcmT3YriAJw6ihsfhc2T4bjoUdWFxwGYppD3b5Q6wq3+mLCVpdgO7rDNSlRDi78Cqp2zN9QRYoYJdkkiEayiYiIiEhu277dTcvzJc9COXXKvxJixYouwVanTkCDTe+mmWAL1LnpfBatUpItpfh4t0rn7NmwZYtLYNavDw0auEeTJlC6dOjzAxcZ6NcPIuJWwZzL4Oj2tE8wEdDxfSh7WsbBVTjDv51iJFuy38bCsn8E7yvfEFqOgirn+vctvQd2fuW2/3gL2jwddMq117okW6CRI93oSY5sg/X/gY2vwfH9GcddkBz+Ff6cCiUqQJ1esO9HSNjijkWWhi5fKMEmkguUZJMgSrKJiIiISG4bMSI4wVatmpsees45EB0Nixe76aPrvfxKuXJuimiLFgEX2fcz/DzE/7rGxdBgoNve9W1yTa9WdVbx1veubxvY1y2O9uyBf//b1bhbvDj9/n6lSq7t9denPrZ8uZuu6XP99cCSO0Mn2ABaPwE1LspcoBUa+7cTNkHiCYgsFdxm50z/dpnToOVIaHRT6lFyp9/uT7JtmujiiPD/Gdy7Nzz6qL/5//0fjBpxHH4e5pJytpD/UXQq3l/fDtzX54JPoXrX/ItJpAhTkk2CKMkmIiIiIrnpl19g4kT/6y++cCsemjQWNDx40C1a0KiRG2mV7Mh2WNALko6719HN4IKprsYUQFTV5MRC6zorOXrU1doqCqtDZpe1btTW/PkZtwU3FbR/f/jmGxg3zi0qYS288go8+KCryQauRt6ZNebCmoBVoCMCEmKmBDQYAM0fynywJcpC2bpw5E+X5PrrD4hpGtzm0Ar/9kXfuumRaTntcrfwwbFdcHQn7PwaavVIPty0qVtMYfp0Vwtw0sQkIn6+Af78MPg65epDk2FQ82IgggLtVALsmA6b34e/fvfvN5Fw/odw2qX5F5tIEackmwRRkk1EREREcou1cN997hlccq1Hj9DtY2Ohc+cUO08dhflXuYQJuILtXab5E2wAsa2TN1vWWY0xSaxaFVGsk2wLFqROsLVpA127uuedO2HTJti82SVCd+92bSZOhIULXaLtlVdgxgz/+eXKwfhxFrN6lH9no5vhnNdzHnB0E5dkA7fCaGCS7dhe//c/snTwQgkpRZRwK2euHeNeb3wzKMkGbgGH1avhzDOh5Kr7gxNs1TrDGfdArZ4QUYiGQlY5G1qNhgNLYcv7cHgtnHEnnHZZfkcmUqQpySZBlGQTERERkdwyYwZ8953bjoyE557L4ITt0+Gnm1IUm7f+TRMJnT4Knl4IbuRSVGU4vp/oMvHUq7KFVasacPXV4biLwumZgNJ1ffu6pFmVKmm3jYuDO+6Ad95xrzdsgEsuCW7Tvr2ry3Z69Fz4zsvemRLQ4pHwBFyhCeya5bbjU9RlOxRQRC2mZdD0zzQ1usmfZNs+HY7uhjLVkw+XLg0dOgDrXoZ1L/rPO/0O6PDvtIdZFgbGQOUO7iEieUJJNgmiJJuIiIiI5IZTp+D++/2vb7nFTTUMae8P8P21kHgsdJv2r6Rd58sYqNgads8BXF22VasaZBxk0inY8RWcKARF7k0JqPG3oGRRKCtWwFdeWTJj4IknQifYwNXFmzwZLr4Yhg6Fv/4KPn7fffCvf0GpkhZmBYxia3gjlK+f9XtJM4jAxQ9SrDB6MGCqaOyZmbtW1fPdz5Q95VYJbXZfcJstH8Kye/2va/dyP1+FNcEmIvlCSTYJEphkS0rKvzhEREREpGh5/XVYu9ZtV6gAo0en0/jwOph3ZegEW0QpaHovnD409DViWiUn2VrXXcnUVT0zDnLJnfD7fzNuV0AklqpB5FUbXQ2zdDz7rH+7d+/M16YbOBDOO88tbLB4MVSvDpMmueQbALvmwN4FbtuUgBbDs34ToQROAU01ki0gyVYxE0k2gIZDXJINYOMEaPpPfwJt1yz4cSDJoySrdISO7xau6aEiUiAoySZBIgJqeGokm4iIiIiEQ1wcjAoY8PTww25F0TQd3QlzL4UTB93r0tXgbz9A+YYBjUzGI4wC6rK1qrOKp6e5FU3LhspH7V9cqBJsAJEndnHwj2XENukUss0ff8CUKf7XDz6YosGR7XDwF6ja0dW3S6FxY/jpJ1i5Epo0Cfj6WQurAmux3RS+UWyQYiRbiiRbVkeyAdS9FpbeBaf+gri1sO8nV/dtxXD4/XWSE2zRZ7gafyXK5Ch8ESmelGSTIJouKiIiIiLh9txzsHev265bF+65J0TDk3Ew93JI2OJelygHXb5MXXMtM2JaJW+2rrOSpCRYs8arvZWStbDUH5SNacXmuHasWuVW2SxoOjX5nsY1NgLw+bubGTw6dJLt+ef9M1T+9jdXSy3Z7nkwr4dLPEWUhJqXQb3roPaV7mvviYhwiyME2T0b9n7vtsM9ig3c6qIRpSDphFsZ9GScW9wi8QTErfG3q9g69DUClSwP9fq6hQ8Alt0Df22E4wFTg0vXgAu/dvX8RESyQUk2CaIkm4iIiIiEU1wcTJ20g7duG069Klto1gzK/BCi8dHtEL/BbZtI6DQ1+0XbK7YADGBpUnM9USWPsWpV6bSTbFs+gH0LAUi0Jbl49CfMXpx2Yq98eWjZEurUyb9yXRUOPkDjGm7ViD9WbWbt2rTr2+3eDRMm+F8/9FDAwR1fw4Je/im5SSdh+zT3iCwLdXtD6yegXN3UFz6VACtG+F83ugnK1cv5jQWKiHTJ1cNeQi1uvftZiFvnYgX3nqUqZv6aDYf4k2z7FwUfO+0KOGt8+O9DRIoVJdkkSOB0UXCfeqXcJyIikp7BgwczceJENm3aRP369TN93oUXXsi8efOw1mbcWEQKjf/9D/558SgGd57o37knEyee/Tqcdln237hEOSjfCP76nciIJJrXWsOqVe1StzuVgP3lAXz5she+vCcowVamDAwZApddlv/JNR+7vj4scdt1K2/m/vth+vTU7V55BY4fd9tnnQVdu3oHtn4KP/T1J6siSwfXv0s8ApsmwZ8fQctHXf27yFJuxN+2z2Hp3XDkT9c2omT4R7H5VDjDn2SL95Js2anH5lPlXIhu6hJ1PuXquQUOavXM/2+siBR6SrJJKpGR/lFsiYlKsomIiIhI9hw7Bi++CHP+uSBrJ7Z+EhrdmPMAYlvDX78DvhVGUyfZtn0zhtpHtgGw+3A1nvzMjdCKjYVhw+DOO6Fq1ZyHEk6mXP3k7fpVN/PlG/Ddd9Ctm79N3IG/qLv3Ed4ftps125tz+XWtMPEtYf9P8NONYL0Of7l6cNF3YJPciL4t77uaZeCSbSsehk0TodVjLvG2Y0ZwME3/mXujv6IDFj/wrTCanXpsPsZAixHw4wCXHGx2P7R4JMOFI0REMktJNkklZZKtZMn8jUdERERECqfJk+GvQ/E0qeEK11sTien6tZsKGkpUNW+qZxjEtIKtnwBuhdGZs/yH/voLht/9J89eMAZKuX0PT3maEqWjGTMabr/drYJaIAUktepVcfXr7rsPlixxffktW+Djp97g3q5j/eecBFKOdqtwukuwlavjXrd6FFqOcCuGLrkTDq10++PWwQ/9gs+NqgJtnoWGg8N6a8HxBSx+4FthNCcj2QAa9Icq50DJGChdwLKnIlLoKckmqQTWZfMVSRURERGR4uPECZg1Cz76yCVsateG+vWhQQP3aNsWoqPTv0ZiIowZA2fWXUFEhJsGbmKaQ43uuX8DPilWGN292y3AUK4cXHkl3NbyAcqUctMkl25qT6X2g/n9E6hUKe9CzJYUSTZjkvjllwgmT3artg4YAC/1WZ7+NWJawkXfQpkawfuNgWqd4dKlsH4crBwJp+IDG0DjW+HMpyAql79QKUeyWZuzkWw+2VlIQ0QkE5Rkk1QCp4dq8QMRERGR4iExEebOhQ8+gE8+SX9VzUqVYP58aJHOgLNPPoHff4fLLlnm3xmbRk203JRihVGAxYvhpZfg6Laf6HfLlOTjNa54mefbFJI6KSXLu5Fkx/dRqsRJalbcyY6DtbjrLoj38mFNaq5Pbm7rXIM5eRgOrXYrdVa9ADp/mv4qmhEloOk9ULcPLL8P/vwQKnWADv+Gymfl8g16KgQk2eLXw9GdcNxbprZEOSjfMG/iEBHJpELyW0TyklYYFREpHoYOHYoxhkWLFqV5/MYbb8QYw5o1azhx4gSTJk2ia9euVKpUiVKlSlG/fn0efPBBjvuqaueSFStW0Lt3b6pWrUrp0qVp0qQJI0aMID4+PlXbGTNmcMEFF1C5cmXKlClD27Ztee655zh69Ghym/3793PPPffQuHFjSpcuTY0aNejbt2/Ir4NIUXf8OLzxhludsnt3t51egg3c8WuvdVMu02ItPPOM225XPyDJVimPk2zlG7qVMoEaFXdTNXoPAwa4UXr/vPwFf7u6fanVplPexpZTAXXZ2p+xGfAn2ADOOG1D8rZp95IbtXb1TuhzBLrPSz/BFqjsaXD+e9AnAS75Ke8SbOASiaVi3fapBNj5tf9YTCsw+nNWRAoW/a8kqSjJJiJSPPTv3x+AqVOnpjp28uRJPvvsM9q0aUPz5s258cYbGTRoEAB33XUXo0aNom7duowZM4YHHngg12L86quvOPvss1mwYAE33HADo0ePpm3btjz11FOcf/75HDp0KKhtjx492LNnD3fffTePPPII1atX58EHH2TsWFeXyFpLz549GTt2LJ07d+bxxx+nT58+fP/993Tp0iXX7kOkIIqPhxdegIYN4ZZbYMOG4ON167o6X9OmwWuvwcMPQ79+brVNgLVrYehQl1BLadYsWObl1to3zMeRbBGREOMfbteqzioOHoTalbbSq8On/nYtH8nbuMIhYMroP27bEnSo1+UHqFRuv3sRWRrK1vIfLFEme6toRkZlJ8qcMSZ4NNufAb+vsjtVVEQkF2m6qKSiJJuICPBeNv4AyS/Xp/EXbiZ07NiR+vXr89FHH/Hcc88FHfvmm284dOhQciKuWbNm/Pjjj5x77rnJbR5++GFatmzJ22+/zcsvv4zJzh9t6YiPj2fQoEFUrVqVJUuWUKOGv25Qjx49uOGGGxg+fDj/+c9/AJg4cSLWWj755BNaBMxhW7JkCVu3bgXgt99+Y+HChfTu3ZsJEyYkt3nuued49tlnwxq/SEE2axb07Zt6xFrFijBwoEumnXtu2qvMT5wIgwe77cmToUsXGDIkuI1vFFvpkkdpXmuNt9fkT2IktjUcWAy4JNvsX7vx9+6vUiLS6+hW7woVW6VzgQIqYCRbl/ab6dcPvvkG7roLRvx9A/gWeahweuEe8RV9Buz/2W3vCli5Qkk2ESmACvH/tpJblGQTESkejDFcf/31bN68mcWLFwcd+/DDD4mIiOC6664DYMSIEUEJNoCIiAg6d+5MXFwce/fuDXt8U6dOZe/evfzzn/8MSrABDBw4kDZt2jBp0iSOHDkCuFFqQKpppB06dKBXr17ptomKimLkyJFhvweRgmj2bFf0PzDBVrMmPPecW+Rg7Fjo2DHtBBvAoEFw443+18OGwUpvEcqFC6FbN/ceAG3qryLSeB3K6CZQMh+W60xRly2q5DHuuuJ1//Emd+Z9TOEQkGSLOLKZ99+Hfftg1CiITAgYlljh9LyPLZwCR7LZU/7t7KwsKiKSy5Rkk1SUZBMRKT7SmjJ64sQJPv/8c7p06UKtWrWC2m/ZsoUpU6YwevRorr/+er744guAoJpn4fL9998DhJzG2aVLFxISEljmzUkb7A2tufbaa5kyZQpJaSyR3bRpU84991xmzpzJ4MGD2bZtW9jjFinI5s93CbZjbkFNTjsNXn8dNm1yU0MzWjHUZ9w4aNnSbR87Br17w2WXwfnn+xNsAH/vu9T/Iq+niia/r3+F0XaNVjH1uQ8oX2Kf21GuHtS6Mn/iyqny9f3bCZuBgFmg8f5FD4KSVIVRdIj4C+PoQxEp8jRdVFIJTLKl8feJiEjxkM0pmIVN8+bNadOmDR999BFjxowBYObMmRw+fDg5AQewfPlyhgwZwvLlyzHGULNmTRo2bEhsbCw7duxIHiEWTjt27ABINYrNp2bNmgBs374dgMsuu4x3332XYcOG0a9fP0aMGMGDDz7I4MGDKVHCdXmMMXzxxRcMGjSIiRMn8t577yW3bdKkkP8hKpKBhQvh8svBG/xJrVou6dYwGws0li0LU6dChw6QkODquQXWdIuMdFNKr790GfjKheX1ogc+ASPZ2tRfTZvoV+Cgt+P0oW4VzcIooCYbCcE12YgvSiPZzki9r3yj/BkVKSKSAY1kk1QCpwZoJJuISNHXv39/Nm3axJIlSwA3VTQqKoprrrkGgK1bt3LBBRewZcsWJkyYwMGDB9m+fTsLFiygd+/euR5fqFpvae2//vrr2bhxIyNHjuTQoUPccsstnHfeeezatSu5TZUqVfjyyy+ZNWsWF154IZMnT6ZVq1a8+uqruXYPIvlt0SI30iwhwb2uUQPmzMlegs2naVO3IEKgiAhX023dOrdKaYm4fFz0wKd0FSjjkvIkHoODv7jtyNLQaEjo8wq6lEk2G/DpeFwRGslWoXHqfarHJiIFlJJskoqmi4qIFC/XXXcdERERTJ06lePHjzNt2jSuuOIKKlasCMDYsWNJSEjgP//5DzfeeCMxMTHJ5yb4/mLPBbVr1wb8I9pS8u1POaU1NjaW0aNHs3nzZoYNG8aSJUu4887UNZe6devGN998w8KFC6latSrDhg1jpa+wlEgRsm0bXHopxMW511Wruimdp4dhgNP118PTT7tRcf36werVMGkSNG4MJJ6Aw6v8jSu1zfkbZldMGlML6w+AqMp5H0u4lIyGUpXcdtJxOLbbbVtbtEaylSgLZesE71M9NhEpoJRkk1SUZBMRKV5q1apFly5dmDp1KjNnziQuLi5oquiaNW5lwJQLH5w6dYoZM2bkWlydOnUCYO7cuWkenzNnDuXKlaNdu7RHx5QrV46xY8cSGxvLggULQr7Peeedx/33309SUhILFy7McdwiBc2998JBb3pk5crw3XfQrFn4rv/QQy6R9/77Ka57+FdIOum2yzWAUrHhe9OsCqjLlqywLngQKGDxA/7a7J6P7YFT3uIuJSpA6Wp5HVX4RaeYMqqRbCJSQCnJJqkoySYiUvz4pow++uijxMTEcMUVVyQf841c800nBUhKSuLBBx9MTsDlht69e1O9enVefPFFdu7cGXRs4sSJrFy5kptuuomyZcty5MgRHnvsMeJ8Q3U8W7du5fDhw8l13d59913mz5+f6r1WrXKjbULVfxMprL791tVO8/n4Y2iVV/XiDwZMFc2vemw+KUeyVeuSduKtsEmrLlvgogfRTQJWQyjEUk551Ug2ESmgCmmVT8lNSrKJiBQ/11xzDXfccQcrV65kyJAhREVFJR8bNmwYH374IYMHD2bevHnUqFGDL774glWrVnHRRRcxO3ApwTAqX748EydOpGfPnrRp04aBAwdSrVo1lixZwkcffUTbtm158sknATeq7vHHH+eFF17gyiuvpHXr1hw6dIh33nkHay2PPvooAMuWLWPAgAG0adOGiy++mNjYWBYtWsSnn35Khw4dgpKLIoXd8eMwbJj/9cCBEGKx3txxoAAl2VIm1IrCKDYIHsnmrTBapKaK+gSOZCsZE5xcFBEpQDSSTVJRkk1EpPipWLFicoIpcKooQMeOHZk2bRqtWrXi7bff5sUXX6ROnTosWbKEVrk8JOaSSy7h559/pmPHjrz99ts8+uijLFu2jIceeogFCxYQHR0NQHR0ND/99BNXXXUVP/zwAyNHjuStt96iZcuWzJs3L3kRhyeeeILnn3+eqKgoXn31VUaPHs3atWsZNWoUs2fPpmTJkrl6PyJ56aWXYL03qCk6GrwFhPPOgQKw6IFPdDP/tMnyjaD2/+VvPOFSvr5/OznJVoQWPfCJae7fjm1TNEbniUiRZKy1+R2DZIMxZmm7du3aLV26NOzXbtcOli9320uXutciIkXN2rVrAWgWzsJEkqbNmzene7xixYrJiywUB5n92Wvfvj3Lli1bZq1tnxdxSebkZh8snP7809VHO3LEvX7lFbjrrjwMIOkUTI2GxKPuda9dUKZ6HgaQhgNLYdvnbsGD6CKSfNo2DeZ7CcOal0DXr2HBNbD1E7fvvMnQYED+xRcuSYnwQx/YvwTOfQtqXJTfEYlIEZaTPpimi0oqEQHjGzWSTUREcqpBgwbpHh81ahSPPfZY3gQjUkzce68/wda6NQwdmsEJ1kLcbxC3Dqp1ObnuAwAAIABJREFUhqhKodvtngOlq0PFFqGvF/ebP8FWplb+J9gAKrV3j6IkaLqoryZb4HTRIpJMjIiECz7O7yhERDKkJJukoumiIiISTp9++mm6x5s2bZpHkYgUDzNnugUOfMaPhxIRiXB4A5DkP5B0yi1OsOs72D0bju5w+8s1gEsXQ1Tl1Bf/5QFY+zxg4OzXoPHNaQdRkBY9KMqCFj7Y7EZ8BSbZootITTYRkUJCSTZJRUk2EREJp6uuuiq/QxApNhIS4I47/K9vuAE6nRMPX7YPTr6ke5FNsHAAXPglmIApDn9O9RJsABYW3QKnEqDp3amvEbToQREbPVaQlIqBkhXh5CFIPAYHl7tncEnSUrH5G5+ISDGjhQ8kFSXZRERERAqn++6DjRvddkyMt9jB1k8yl2ArGePf3vk1rH7S/zruN/jpptTnLLsHfn0q9f6DBWjRg6IucPGDXd/6t4vKVFERkUJESTZJRUk2ERERkcLnq6/gv//1vx47FqpXx00H9SlT06206XvUuBjaPAOXLIJr9kPzh/xtVz0GO79xo9UWXAOn/nL7yzeEKh397VY8Ar8Md/XaAGwSHFjuP67porkrsC5bUJJNU0VFRPKapotKKkqyiYiIiBQuBw7AkCH+11dfDQMH4i1UMMt/oPPnUPms0Bdq/QTs/9ktboCFhddD1U5w+Fd3PCIKOn3kEjjz/8/VcgNY8zRsGI/7DN/CqXi3v3Q1KHNa+G5UUgusy7b3B/+2RrKJiOQ5jWSTVJRkExERyR3WN9JHJMyGDoWdO912tWpuRJsxuNVCj3oHSlbMeOpmRAno+L4b8QZwfD9s+9x//KzxUKktlCzvaraddoX/2Mk4Vxvs5GH/vth2XiCSawJHsiWd8G9rJJuISJ5Tkk1SiQj4qUhKCt1ORKQwM94ffUn6j07ykC/JZpR0kDD64AOYMsX/+o03oGpV70XgVNHqF0JEJBkqUx3OnwImRduGN0KjgOFykaXhgk+g8a0QUTL1dUpVguYPZPY2JLsCk2yBojWSTUQkr2m6qKSikWwiUhxERUVx7NgxEhISqFChQn6HI8VEQkIC4H7+RMJh61Y3is1nyBC48sqABrsDk2zdMn/hahdAm2dh+X3udcUzocP41O0iS8HZ/4N2L0HS8eBjJcqnnXyT8Apc+CBof+M8DUNERJRkkzQoySYixUGFChU4duwYu3btAqBcuXIYYzTCSMLOWou1loSEhOSfNyV2/5+9O4+yrCrvPv59imZqEJkHRdBXIQoEGcLwBkLUABqm1xccXqIYIBLCEBSjoAIG50QU4xSjIlETUQw4IBowyKiADDIoM1GJgIx2g3Q3SHc97x/n3O7DrXNujffeOt3fz1q1TtXZ++yzi9WL2ut396CZ8Mtfwp57wrx5xc/Pfz6cfnqlwugSePDSZT9vPImQDeDFb4OVVi+WnG79bpizenPdOXOBuZNrXzOjuidbx+qbFEt6JUkDZcimMQzZJK0I1l13XRYsWMDChQu59957h90drUDmzp3LuuuuO+xuqOVuvRX22gvuv7/4eaWV4CtfgbXWqlSa99NijzQoTxV98eReEgFbHj1+PQ3XymvDymsVe+J1eOiBJA2Fe7JpDEM2SSuCkZERnve857HBBhuw2mqrOYNNfRURrLbaamywwQY873nPY2TEIZim7vrrYY89lgVsq64K3/oW/MmfdFV8oGupqP+fWz5FjN2XzUMPJGkonMmmMQzZJK0oRkZGWH/99Vl//fWH3RWpdSLiIOAEYBtgIfBfwLsy854JPr8T8E5gd2Bd4LfAj4B/yMxru+r+CqhZE7fUH2bmz7ueORI4BtgCmAd8F3h3Zj46kf7NVpdfDvvtB7/7XfHzmmvCeefBy19eU7m6H9vGew6kfxqSNZ4P829e9rMz2SRpKAzZNIYhmyRJ6iUijgM+Afwc+DCwAXA4sGdE7DRe0BYRBwJnA6PAWcBdwJbAwcABEfH6zPxm12PXlnXr/Kar/dOB44EfA+8HXgAcBrw8InbOzPkT/V1nk0ceKQ416ARs66wDF1wAO+9cU3nJk/Dwj5b9PNn92NQu3fuyOZNNkobCkE1jVEO20dHh9UOSJM0+EbEpcBpwHbBHZi4q738duAL4FHBAj+fnAJ8FFgO7Z+b1lbJPU8xm+0xEfCczqx/33ZqZ/zSB/u1MEbB9F3h1Zo6W938AfAN4H3DcxH/j2eOii+DxctutjTYqft5mm4bKD19ZBG1QzGqau+lA+qghcbmoJM0KbgiiMarbxDiTTZIkdTkCWAU4pROwAWTmVcC5wP4R0Wtp5zbAhsA51YCtbOM64N+Bjct6U3FMeT2xE7CVbf8HcA3wVxGx2hTbHqobb1z2/eGH9wjYoGupqLPYlntrPr/yQ8CzXjisnkjSCs2QTWO4XFSSJPWwF7AIuKim7LzyuneP57O8PtBQPm+K/erYC7grM2+rKTsPmAt0HxHQCtWQbbvtxqncfeiBlm9rvKDy/eawUitzZElqPUM2jWHIJkmSetgauCUzF9eU3VRet+rx/O0Ue6gdGBFrVQsi4tnAa8ry27sfjIhnRcRzI2LduoYjYh1gk0o/ptK/WWvCIdvvH4Pfds6OCNio7lQELVfWeSls+KcQI/AHbxl2byRphdX6kC0iDoqIn0TEgoh4OCLOGmeJQvfzcyPiIxFxT0Q8GRF3RMQ7I2KlHs+sHRFXR0RGxKnj1PuHss0nI+KJiLgmIo6KiFn7396QTZIk1SlDsbWA+xqqdO5v1tRGZj5FcUjCxsDlEXFgRGxVnlZ6GcVS0sPKelVvAh4H7gUejYj7IuIfI+JZlTrP6+rHpPvXERHX130BLx7v2X544AF48MHi+zXWgBf2Wg340GXQWSm7zvawam0mqeVJjMCfXQIHPQIvfuuweyNJK6xWH3wwAydbrQr8ENiF4oSrmymOkf8wsD3w+ppndgbOAP5wnLbXA66iODb+R8DXKJYnvAb4Z+DPyu9nHUM2SZLUYM3yuqChvHN/jV6NZOYFEbE9xfLNcytFdwDbZ+adXY/8B8Xy0gcoPiR+AXAIcAKwb0TsXp4YOiP9m42qs9i23faZ4zUy4enH4MmHiq9f/tuyMvdjW3FEwCrrDLsXkrRCa23INt2TrUpvAXYF3pGZH620/Rng6Ig4u3p8fETsBFwN3EJxKtUne7R9EkXAdlpmnlBp4z0Ue5gcFBH7ZOb3J/grD4whmyRJatCZid80Qujcb1wRABARuwDnAAGcAvyKYgnn0cCFEbFvZt7aqZ+Z76hp4wMU472jgZOBt89U/8p37tjQ9+uBHcZ7fqY1LhWd/3O4bH9Y8Kv6Bzfes5/dkiRJFbN2yeIETPdkKygGZfcDH++6fzLwFHBs1/0nyvduD/xsnLZfQXE0/XuqNzPzSeCd5Y97jdPGUFRDttHR5nqSJGmFs7C8Nu2q3rnfNJOMcj+1H5R1tsrMD2Tmv2fmuylWCjwL+H5ErNyrI+XJoW+nWELaWR0w7f7NVo0h222nNQdsq6wLG+zez25JkqSKNods0zrZKiK2BDYHvpeZz/i0MzPnUcyG2z0i5lbu35aZX2zY6LdbAvPLUK3bdE/N6quRyr8KZ7JJkqSK+RQfRG7UUL5xeX2wRxtvoNjX7YTMfLxakJm/Bj5IMUb78/E6U37QehvFYQfV906nf7NSY8j28I+XfT93M1hvV3juAfCiI+HlF8CcuUiSpMFo7XJRpn+y1dZddeva2JNiyWdTnV4uAY6PiP0y8/yusjeX14vHa6RcklCnb5vuulxUkiTVyczRiLib5nFIZ+x1R49mOs/e1lB+S3ndcoLdWgP4bfn9/RQrD6bTv1lnwQK4s9ylbmQEttmmLHjyIXjiv8uCVWH/O2GlVYfSR0mS1NKZbDNxshUzePpUg/cD1wNfK08r3S4idouIzwNvBb6Ymd+dYtt9ZcgmSZJ6uBjYsDy4oNs+lTpNOtt8NIVonYBsYUP5UhGxNUVwdhlAZibFB507RMSGDf1b0qnfFj/7WXG2AcAf/AHM7UxOe+SqZZXW+yMDNkmShqyVIRszc3JUX0+fKpec7g78G8VppTdQnDJ6GPDmzHxzj8er7exY9wXcPpV+TYQhmyRJ6uEMim0xPhQRS1dFRMQ2wKHANZl5Y3nv9Ii4MiJeWnm+c+jT6RGxQbXhiHgRxX62S4ALyntvi4g/7e5EGaJ9qfzxnypFn6dYrfHBrvp7Aa8EvpmZj07mFx625qWiVy77fv0/Hlh/JElSvbYuF52Jk6Nm7PSpOhGxBvBVYD/gixQB29rAXwCfiYi1MrP7wIVZwZBNkiQ1ycybI+I04ATgqoj4NrAexQeJi4EjAcoA7fjysSMoD5TKzIsj4gyK7TPuKE+G/zXFFh0HUxxOcHJm/qJ8dgvgY+UWGpdS7Ke2EXAIsAHwtsy8utK/8yPibODNEfECiv17N6cIAB8A/m6m/5v0W2PI9oghmyRJs0lbQ7aZODmq36dP/QtwALBvZv5n52ZEfBL4d4pPb2/JzB9Msf2+MWSTJEm9ZOaJEXEXcAzFqewLKZaInpSZndn2jwAXAruw7FCqzvNHRMSlFOHbwRQrDOZTLPX8ZGZeUKn+FuBW4LXA4RRbhsyj+ADzo5lZ2fl/qTcCP6UI/k4FHgPOLvvXtFXIrFUbsi35PTx67bKC9f/3QPskSZLGamvINhMnW/Xt9KmIWIdiwPjtasAGSzcMfgvwOuBvKI6wn1WqIdvo6PD6IUmSZq/MPINi6WhTeQKv6lH+VYpZ/+O95/fAp8qvifZtMfCR8qvVliyBm29e9vNLOwtv590Ao08V36/5Qli9aUgrSZIGpZV7smXmKDDdk606ZeO1cefkegfAiyiWmdaempWZDwMPMfFTswZqpPKvwplskiRJw3PXXbCoPCpik01go06W5lJRSZJmnVaGbKXpnmx1A8VSgzGfsEbE6sDLgZumuDFuz1OzImJdij1Exj01axhcLipJkjQ7TOjQgw0M2SRJmg3aHLJN62SrzFwCnAlsGxFv6Gr73cA6FKdTTcWtwD3AQRHx6mpBRKwMfI5iqe73pth+XxmySZIkzQ61IVumM9kkSZqF2ron27RPtip9gOL0zy+Xx7rfBuwKvJpi490vTLFvoxHxZuC7wLci4rvAtRQb9f4filOybgA+NpX2+82QTZIkaXaoDdkW/g8sur/4fs6z4NlbD7xfkiRprDbPZCMzT6QIzuZQnGz1lxRLRHfqzGJj2clW8xl7stV8YDeKGWt7Au8DtgXeD+yTmU9Po28XATsC/wZsB5wCHE1xWulJwG6Z+cRU2+8nQzZJkqTZoTZkqy4VXX8XGFkJSZI0fK2dydYxAydbPUoRfh09yfdeCsQ4dW4F3jSZdmcDQzZJkqThe+ABeLA8536NNeCFLywLXCoqSdKs1OqZbOqPasg2Ojq8fkiSJK3IqrPYtt22MkZ75KplBYZskiTNGoZsGmOk8q/CmWySJEnDUbtUdPECmNcpiGK5qCRJmhUM2TSGy0UlSZKGrzZke/RayHKA9uytYZW1B94vSZJUz5BNYxiySZIkDd9NNy37fmnIVt2PbQOXikqSNJsYsmkMQzZJkqThe/TRZd9vvnn5zcMeeiBJ0mxlyKYxDNkkSZKGrzoOmzMHyFEPPZAkaRYzZNMYhmySJEnDVx2HrbQScPfn4fe/LW6suj4860VD6ZckSapnyKYxqiHb6Ojw+iFJkrQi64RsEaOsfue74NqjlhU+Zx+IGE7HJElSrTnD7oBmn5FK9OpMNkmSpOFYsgRWXflJvnTkoax699nLCtbZHrb7yPA6JkmSahmyaQyXi0qSJA3fs1d7lP/42//D7n/w42U3n7Mv7PZ1WHnN4XVMkiTVcrmoxjBkkyRJGr5PHnLUMwO2LY6GPb5twCZJ0izlTDaNYcgmSZI0ZJnsu935S38c3e6jjLzkbe7DJknSLOZMNo1hyCZJkjRco0/OY+6qiwD43aI1DdgkSWoBQzaNYcgmSZI0XEueuHfp9/fO29SATZKkFjBk0xjVkG10dHj9kCRJWmEtvG/pt/fP23SIHZEkSRNlyKYxnMkmSZI0XKMLls1ku3++IZskSW1gyKYxRir/KgzZJEmShmChIZskSW1jyKYxnMkmSZI0ZJWQ7YHHnzvEjkiSpIkyZNMYhmySJEnDFYsqIdtjzmSTJKkNDNk0hiGbJEnScI08uSxke/B3hmySJLWBIZvGMGSTJEkarmrI9sDjhmySJLWBIZvGqIZso6PD64ckSdIK6enfMbLkcQCe/P2qPPbkekPukCRJmghDNo3hTDZJkqQhWnjf0m/v/e2mrLRSDLEzkiRpogzZNMZI5V+FIZskSdKAVQ49KEK2IfZFkiRNmCGbxnAmmyRJ0hAtXBay3TfvuYZskiS1hCGbxjBkkyRJGqKFzmSTJKmNDNk0hiGbJEnSEBmySZLUSoZsGsOQTZIkaYgM2SRJaiVDNo1hyCZJkjREhmySJLWSIZvGqA7kRkeH1w9JkqQVkqeLSpLUSoZsGmOk8q/CmWySJEkDtORJeOpRAJ5ePIeHHtvwGWMzSZI0e/knW2O4XFSSJGlIFt639NvfzN+E0VzJmWySJLWEIZvGMGSTJEkakq792ABDNkmSWsKQTWMYskmSJA2JIZskSa1lyKYxDNkkSZKGZJEhmyRJbWXIpjEM2SRJkobEmWySJLWWIZvGqJ5glVl8SZIkaQAM2SRJai1DNo0RUXx1jI4Ory+SJEkrFEM2SZJay5BNtVwyKkmSNASL7lv6rSGbJEntYsimWoZskiRJAzb6NCx6AIAk+M38TQBDNkmS2sKQTbUM2SRJkgZs0W+AYjPcJ9mIxUtWBgzZJElqC0M21TJkkyRJGrDKfmyL2HTp9yOO2CVJagX/ZKuWIZskSdKAVUK2BZWQzZlskiS1gyGbalUHc54uKkmSNADVkC0N2SRJahtDNtWqLktwJpskSdIAVEO2UUM2SZLaxpBNtVwuKkmSNGCLloVsTxiySZLUOoZsqmXIJkmSNGAL71v67RNLnrv0e0M2SZLawZBNtQzZJEmSBqyyXPTxxc5kkySpbQzZVMuQTZIkaYBGl8Ci+5f++PhiZ7JJktQ2hmyqZcgmSZI0QE89BLm4+H7V9fj9ktWXFhmySZLUDoZsqlUdzI2ODq8fkiRJK4TKUlFW3/QZH3IaskmS1A6GbKrlTDZJkqQBqoZsc58Zso04YpckqRX8k61a1cGcIZskSeoWEQdFxE8iYkFEPBwRZ0XE5pN4fqeIODciHoyIp8vruRGxU03diIg3RcSPI+KxiHgyIm6LiPdGxGpddZ8fEdnj65GZ+P1nXI+QzZlskiS1w5xhd0CzkzPZJElSk4g4DvgE8HPgw8AGwOHAnhGxU2beM87zBwJnA6PAWcBdwJbAwcABEfH6zPxmWfdZwPnAHsDV5XsT2Ad4D/DHwF41r/kacE3N/UWT+mUH5RnLRZ9ryCZJUgsZsqmWIZskSaoTEZsCpwHXAXtk5qLy/teBK4BPAQf0eH4O8FlgMbB7Zl5fKfs08CPgMxHxncxcAqwHvBB4ZWb+oFL3fcDFFMHeHpl5ederfpCZX5ru7zswi+5b9r0z2SRJaiWXi6qWIZskSWpwBLAKcEonYAPIzKuAc4H9x1k2ug2wIXBONWAr27gO+Hdg47IewEPADtWAray7hGIWHMCOU/91ZomXvB3++Kuw3T/C+rs+4+ApQzZJktrBmWyqZcgmSZIa7EWx5PKimrLzgNcBewNfaHg+y+sDDeXznlE5cyGwsKHu7Fz6ORXrbFd8lZzJJklS+ziTTbWqg7nqJ6mSJGmFtzVwS2Yurim7qbxu1eP524HfAAdGxFrVgoh4NvCasvz2CfRl7/J6Q11hRKwbEZtGxJoTaGtWMWSTJKl9nMmmWs5kkyRJ3cpQbC3gvoYqnfubNbWRmU9FxOEUS0svL/dWux14CXAKxVLSAzPzqXH68kfA/wNuzsxLa6qcCUSl/s+BzwCfy8ysqd/d/vUNRS8e79mZYMgmSVL7GLKp1khljqMhmyRJKnVmhC1oKO/cX6NXI5l5QURsT7G89NxK0R3A9pl5Z6/nI2J14EsUS0//uqt4IfDPwC3AIxSh4FbAYRQHLvwJ8IZe7c8GhmySJLWPIZtqOZNNkiTV6HwM1zQ66NzvGQtFxC7AORQzzU4BfkURhB0NXBgR+2bmrT2a+DTFstV3Z+ZPqgWZ+RBwTM073wtcCPxFRHwtM8/v1cfMrD1MoZzhtkOvZ2eCIZskSe1jyKZahmySJKlG5wCC1RrKO/ebZroREesCP6DYd23nzHy8UvZZiv3Vvh8RW2Tm0zXPHwUcDnwH+IeJdjwzH4uItwE/ptj3rWfINmzV8deIuyhLktQK/slWLUM2SZJUYz7wFLBRQ/nG5fXBHm28gWIJ5wnVgA0gM38NfBDYHPjz7gcj4pXAp4CbgTdOZG+1Lj8tr5tM8rmBcyabJEntY8imWoZskiSpW2aOAnfTvPl/51TRO3o003n2tobyW8rrltWbEbE18A3gYWC/zHxi3A6P1dkr7rdTeHagDNkkSWofQzbVqg7mRkeH1w9JkjTrXAxsWB5c0G2fSp0mi8rrlg3lnRCuszSViNiQYnnnysAB5Yy3qXhteb1sis8PjCGbJEntY8imWs5kkyRJDc6gONXzQxGxdH/fiNgGOBS4JjNvLO+dHhFXRsRLK89/v7yeHhEbVBuOiBcB76E4QOGC8t5qFPuvbQ68KTOv7dW5iPiniHhBzf0dgA9RLGX96sR/3eEwZJMkqX1af/BBRBwEnABsQ/GJ538B78rMeyb4/FzgVOD1FPuL3AP8K3BaZtbGSxGxNsXAbxfgvZl56jjveBnwduCPgGcD9wMXAcdn5sIejw5NdYNdQzZJktSRmTdHxGkU46+rIuLbwHrAYcBi4EiAMkA7vnzsCODY8vmLI+IM4M3AHRHxdeDXwBbAwRSHJ5ycmb8on30vsCtwI7BpRLy1plv3ZuY55fevBI6NiIuAa4HHKWbHHUIxi+61mfm7GfmP0UfVlQSGbJIktUOrQ7aIOA74BPBz4MPABhSnTe0ZETuNF7RFxKrADynCsrMpNtHdvWxre4rgrfuZnSk+wf3DCfbxnRSfmt4JfAl4AngJ8Ebg76kshZhNnMkmSZKaZOaJEXEXcAxwMsV45mLgpMy8vaz2CHAhxTjrvK7nj4iISynCt4OBNSkOVbgE+GRmXlCp3jlkYbvyq85lQCdkexnwVoqDE94KrEpxkukXgX+Y6Aexw+ZMNkmS2qe1IVtEbAqcBlwH7JGZi8r7XweuoDh56oBxmnkLxSej78jMj1ba/gxwdEScnZnfrNzfCbiaYkPe44BPjtPH/0sR2H0UeGd1Zlx5fP2s/RTVkE2SJPWSmWdQfPDYVJ7Aq3qUf5UJLNvMzEMplqFOtF8PAu8qv1rLkE2SpPZp855sRwCrAKd0AjaAzLwKOBfYPyI2H6eNoymWbn686/7JFMfTH9t1/4nyvdsDP+vVcESsXLb7ncx8R/fS08z8bWY+PU7/hsaQTZIkaXgM2SRJap82h2x7UeyrcVFNWWdJwt5ND0fElhQb6H6vJgCbRzEbbvdyz7bO/dsy84uZuXgC/duvbP/d5ftWjoiNIqIVwyRDNkmSpOExZJMkqX3aHLJtDdzSEHjdVF63Guf5at26Nlam2IR3KvYDbgceiYizKfYqeaD8+R8jYpUptjsQ1cFcdeNdSZIk9V81ZBtp84hdkqQVSCv3ZIuItYC1gPsaqnTub9ajmed11e3VRlMQ18v2wH9TbOD7CPDXFMfdH0lxGtf/Al47XiMRcX1D0Yun0KcJcyabJEnS8DiTTZKk9mllyEZxAhXAgobyzv01+txGL8+nmEl3CbBvZo7C0oMZLgFeExF/lpk/nGL7fVX9xNSQTZIkabAM2SRJap+2hmydCKgp/unc7zUkmYk2enkWxX/fUzoBG0BmPhkRp1EczvA6oGfIlpk71t0vZ7jtMMW+jcuZbJIkScNjyCZJUvu0NWRbWF5Xayjv3G+apTZTbfSyCPh9Zl5XU/aT8rrNFNvuO0M2SZKk4TFkkySpfdoass0HngI2aijfuLw+2KONTtl02ujlUeC3PcoAVp9i231nyCZJkjQ81YOnDNkkSWqHVp5VVC6/vJvmzf87p4re0aOZTtl4bdw5ud4t9Wtgk4ay55bXh6bYdt8ZskmSJA2PM9kkSWqfVoZspYuBDSNi+5qyfSp1mtwAzANe1V0QEasDLwduysxHu8sn6Apgk4b+7V9er5xi231XHcxVP0mVJElS/xmySZLUPm0O2c4AEvhQRCxd9hoR2wCHAtdk5o3lvdMj4sqIeGmnXmYuAc4Eto2IN3S1/W5gHeDz0+jfF4GngU9EROckUyLiBcDbgSeBf51G+33lTDZJkqThMWSTJKl92ronG5l5c3lK5wnAVRHxbWA94DBgMXAkQERsABxfPnYEcGylmQ8A+wFfjoi9gNuAXYFXA5cAX5hG/34REe8EPgZcGxFnAXMpAsCNgDdn5q+n2n6/GbJJkiQNjyGbJEnt0+aZbGTmiRTB2RzgZOAvKZaI7tSZxQY8AlxIcVjCeV3Pzwd2o5ixtifwPmBb4P3APpn59DT7dzrweuBx4B3AMcDPgVdk5pnTabvfRir/MgzZJEmSBqs6/hpp9YhdkqQVR2tnsnVk5hkUS0ebypOafdcq5Y8CR5dfk3nvpUBMoN43gG9Mpu3ZwJlskiRJw+NMNkmS2sfPxVTLkE2SJGl4DNkkSWofQzbVMmSTJEkaHkM2SZLax5BNtQzZJEmShseQTZKk9jFkU63qYG50dHj9kCRJWhFVx1+GbJIktYMhm2o5k02SJGl4nMkmSVL7GLKpVvWoeEM2SZKkwTJkkySpfQzZVMuZbJIkScNjyCZJUvsYsqn0JoOyAAAgAElEQVSWIZskSdLwGLJJktQ+hmyqZcgmSZI0PNXx14gjdkmSWsE/2aplyCZJkjQ8zmSTJKl9DNlUqzqYqx4hL0mSpP4zZJMkqX0M2VTLmWySJEnDY8gmSVL7GLKpVnXvD0M2SZKkwTJkkySpfQzZVMuZbJIkScNT3a7DkE2SpHYwZFMtQzZJkqThcSabJEntY8imWoZskiRJw2PIJklS+xiyqZYhmyRJ0vAYskmS1D6GbKpVHcxV9wSRJElSf2UWXx0jjtglSWoF/2SrljPZJEmShqM69jJgkySpPfyzrVrVAZ0hmyRJ0uC4VFSSpHYyZFMtZ7JJkiQNhyGbJEntZMimWoZskiRJw2HIJklSOxmyqZYhmyRJ0nAYskmS1E6GbKplyCZJkjQchmySJLWTIZtqVQd0o6PD64ckSdKKpjr2MmSTJKk9DNlUy5lskiRJw+FMNkmS2smQTbVGKv8yDNkkSZIGx5BNkqR2MmRTLWeySZIkDYchmyRJ7WTIplqGbJIkScNRHXuNOFqXJKk1/LOtWoZskiRJw+FMNkmS2smQTbUM2SRJkobDkE2SpHYyZFOt6oCueoy8JEmS+suQTZKkdjJkUy1nskmSJA2HIZskSe1kyKZahmySJEnDYcgmSVI7GbKpVvUkK0M2SZKkwalu1WHIJklSexiyqZYz2SRJkobDmWySJLWTIZtqGbJJkiQNhyGbJEntZMimWoZskiRJw2HIJklSOxmyqVZ1QFfdF0SSJEn9VQ3ZRhytS5LUGv7ZVi1nskmSJA2HM9kkSWonQzbVMmSTJEkaDkM2SZLayZBNtapLEwzZJEmSBseQTZKkdjJkUy1nskmSJA2HIZskSe1kyKZa3ZvseviBJEnSYBiySZLUToZsauRsNkmSpMGrfrhpyCZJUnsYsqlRdVDnTDZJklQVEQdFxE8iYkFEPBwRZ0XE5pN4fqeIODciHoyIp8vruRGxU0P97SLi/IiYFxGPR8TFEfGnPdo/MiJujohFEXF/RHwuItabyu86aM5kkySpnQzZ1MiZbJIkqU5EHAecA8wFPgycBewPXDuRoC0iDgSuBPYDvg/8PfCf5c9XluXV+jsDVwE7A58HPg68APhhROxf0/7pwL8AjwPvB74HHAZcFRFrT+FXHihDNkmS2mnOsDug2cuQTZIkdYuITYHTgOuAPTJzUXn/68AVwKeAA3o8Pwf4LLAY2D0zr6+UfRr4EfCZiPhOZi6JiADOBJ4Gds3MX5R1PwncAHwhIl5Q6cfOwPHAd4FXZ+Zoef8HwDeA9wHHzdR/j34wZJMkqZ2cyaZG1cMPDNkkSVLpCGAV4JROsAWQmVcB5wL7jzObbRtgQ+CcasBWtnEd8O/AxmU9gJcBWwP/3AnYyrqPUsyi2wh4baWZY8rriZ2Araz/H8A1wF9FxGoT/m2HwJBNkqR2MmRTI2eySZKkGnsBi4CLasrOK69793g+y+sDDeXzat5Xbbvufa/sqn9XZt7WUH8u8Cc9+jd01XFX94nvkiRp9nK5qBoZskmSpBpbA7dk5uKaspvK61Y9nr8d+A1wYES8PzMf7xRExLOB15Tlt1feB3Bzd0OZeV9EPNp5X0SsA2xCsV9cnWr//qtHH4mI6xuKXtzruZngTDZJktrJz8bUyJBNkiRVRcRawFrAfQ1VOvc3a2ojM58CDqdYEnp5RBwYEVtFxEHAZRRLSQ8r6wE8D3gsM5/o8c7NKnWr/Zh0/2YDQzZJktrJmWxqZMgmSZK6rFleFzSUd+6v0auRzLwgIranWL55bqXoDmD7zLyz651N7+u8c41K3Wn3r+zjjnX3yxluO4z3/HQYskmS1E7OZFOj6qBudLS5niRJWmF0xo5NH7917veMhiJiF+CHFKHYKcAhFIcYbAxcGBHV5aYjPd7XeedKlbrT7t+wGbJJktROzmRTI2eySZKkLgvLa9PpnJ37jTPPImJd4AcU+67t3LUn22eBG4DvR8QWmfl0+c61evRptcr7pt2/2aD64aYhmyRJ7eFMNjWqnmZlyCZJkoD5wFPARg3lG5fXB3u08QaK0OyEasAGkJm/Bj4IbA78eaWtdSOi6cPhjSvv61yn07+hcyabJEntZMimRs5kkyRJVZk5CtxN8wmbnWWed/RopvPsbQ3lt5TXLSttrQRs0V2xPI30OZX33Q88Mc3+DZ0hmyRJ7WTIpkaGbJIkqcbFwIblwQXd9qnUabKovG7ZUN4JyDpLPzttvaqm7qsoxrMXA2RmApcAO0TEhg39W0JxiumsZcgmSVI7GbKpkSGbJEmqcQaQwIeqSzgjYhvgUOCazLyxvHd6RFwZES+tPP/98np6RGxQbTgiXgS8hyIIu6C8/T2KGWpvrwZnEfEs4O8p9lc7q9LM5yn2Hf5gV9t7Aa8EvpmZj07h9x4YQzZJktrJgw/UyJBNkiR1y8ybI+I04ATgqoj4NrAecBiwGDgSoAzQji8fOwI4tnz+4og4A3gzcEdEfB34NcVy0IMpDic4OTN/UdZ/KiKOBL4D/DQivgz8nmJvty2AIzLzoUr/zo+Is4E3R8QLgIso9ng7FHgA+Lu+/IeZQdVx14gfiUuS1BqGbGpUDdmqp1xJkqQVW2aeGBF3AccAJ1Ms7bwYOCkzby+rPQJcCOwCnNf1/BERcSlF+HYwsCbFoQqXAJ/MzAu66p8fES+nmOX2txSrMW4Ajs/M79V08Y3ATymCv1OBx4Czy/7dN61ffgCcySZJUjsZsqmRM9kkSVKTzDyDYuloU3lSv49ap/yrwFcn8b7LgT0nWHcx8JHyq3UM2SRJaicnoKtRdXmCIZskSdJgGLJJktROhmxq5Ew2SZKkwTNkkySpnQzZ1MiQTZIkafAM2SRJaidDNjUyZJMkSRq86oFThmySJLWHIZsaGbJJkiQNnjPZJElqp9aHbBFxUET8JCIWRMTDEXFWRGw+iefnRsRHIuKeiHgyIu6IiHdGROOQJiLWjoirIyIj4tRJvGu/8pmMiOdP9LlhqQ7qqp+oSpIkqX8M2SRJaqdWh2wRcRxwDjAX+DBwFrA/cO1EgraIWBX4IfB24ErgvcDdlbbqntkZuBzYZZJ9XRP4Z2DBZJ4bJmeySZIkDZ4hmyRJ7dTakC0iNgVOA64Dds7MD2TmW4C9gXWBT02gmbcAuwInZObBmfnhzNyXIgx7XUQc2PXOnYCrgQCOm2SX3w88G/jXST43NIZskiRJg1cdd420drQuSdKKp81/to8AVgFOycxFnZuZeRVwLrD/BGazHQ3cD3y86/7JwFPAsV33nyjfuz3ws4l2NCJ2BP4WOAl4dKLPDVt1UGfIJkmSNBjOZJMkqZ36ErJFxE4R8Qc1948q90z72AzsSbYXsAi4qKbsvPK6d48+bglsDnwvM58RIWXmPOAKYPeImFu5f1tmfjEzF0+0k+Xebp8HrqeYIdcazmSTJKldBjQGU58ZskmS1E4zHrJFxGspllTu0HX/TODTwP8DjmeC+6b1sDVwS0PgdVN53Wqc56t169pYGdhiat1b6q3AtsBfZ2arjg8wZJMkqT0GOAZTnxmySZLUTv2YyXYkcFNmfq1zIyJeARxKMTtsO+BNwOrAKVN5QUSsBawF3NdQpXN/sx7NPK+r7lTa6KkcwL4X+HhmNoV547Vxfd0X8OKp9muiDNkkSWqVvo/BNBiGbJIktdOcPrT5RxSflladAjwJ/EVm3g/cHBG702M55zjWLK9NJ3V27q/R5zbG88/Aw8Cp02hjaKqDutFWzcGTJGmFNIgxmAbAkE2SpHbqR8i2EvB454fyRM4/Bc4sB3cd/w08Z4rv6MzAa5pf1bnfa1gyE200iojXAfsA+2bmwqm0AZCZOza0fz1dy0FmmjPZJElqlUGMwTQA1Q83DdkkSWqPfiwX/SWwJ0BErAL8E/A08A9d9TYH5k/xHZ3QarWG8s79pllqM9VGrYhYG/gE8I3M/P5kn58tDNkkSWqVQYzBNADOZJMkqZ36MZPti8DHI+J+YFVgbeC0zLy7UyEiRoADKE7cnIr5wFPARg3lG5fXB3u00SmbThtNTgTWAT4VES/qKlu3vG4eEXOA32TmpIO8QRipRLCGbJIkzXqDGINpAAzZJElqp36EbJ+iCKgOpfj09DTgXV113ghsSnHC1aRl5mhE3E3z5v+dU0Xv6NFMp2y8Nu6cZPcANqEY3F7Ro86l5fX/At+ewjv6zplskiS1St/HYBoMQzZJktppxkO2zBylGNB1D+qqbgMOyMzzp/Gqi4G/jYjtM/OGrrJ9KnWa3ADMA15FMfNsqYhYHXg5xQldj06hb58Gmn63Y4CXAUdTHIpwzRTaHwhDNkmS2mOAYzD1WXXcNdKPzV0kSVJf9GMmW6OICGAL4O7MvHaazZ0BHAt8KCL2z8zF5Tu2ofgE95rMvLG8dzqwK3BUZt4EkJlLIuJM4O8i4g2Z+dVK2++mWO558lQ6lpnXAdfVlUXEfuW3/5mZv5pK+4NiyCZJ0vJhhsdg6jNnskmS1E4z/tlYRDwnIr4XEcd03f9j4D6KT1AfLIOvKcvMmymWQbwKuCoiTirbvAJYDBxZvncDiiUR/xs4oquZD1AsG/1yRHwpIk6MiG9RhGuXAF+YTh/brjqoq55yJUmSZp9BjcHUf4ZskiS1Uz8moJ8A7AH8R+dGedrmucD6wHcojo5/S0QcMp0XZeaJFMHZHIpg7C8ploju1JnFBjwCXEhxWMJ5Xc/PB3YDPk9xGtf7gG2B9wP7ZObT0+lf2zmTTZKkVhnYGEz9ZcgmSVI79WO56H7AuZn5UOXe24ANgcMz88sRsTLwI4r9yf5tOi/LzDMolo42lSfFbLem8kcp9kc7epLvvRSIyTxTPncoxXLWWc+QTZKkVhnoGEz9Y8gmSVI79WMm26bArZ0fImIuxUDutsz8MkA5Q+x8YMs+vF8zpLrRriGbJEmznmOw5YQhmyRJ7dSPkO0RiiUJHW8B1gY+VlN31T68XzPEmWySJLWKY7DlRHUvXEM2SZLaox/LRa8G/ioifgGsRbFX2h3Al7vq7Qb8sg/v1wwxZJMkqVUcgy0nnMkmSVI79SNkO4XihM/PUOxZ9hhwcGYu/UwuIl5AcdDAx/vwfs0QQzZJklrFMdhywpBNkqR2mvGQLTNvi4htgf0pBnjfyswHu6q9FrgR8Aj5Waw6qKsuW5AkSbOPY7DlhyGbJEnt1I+ZbGTm/cDnepR/BPhIP96tmeNMNkmS2sUx2PKhOu4a6ccOypIkqS/6ErJ1RMTuwB7Ac8tb9wFXZOYV/XyvZoYhmyRJ7eQYrN2cySZJUjv1JWSLiO2ArwBbUyxXqMqIuAk4JDNv6cf7NTOqn5waskmSNPs5Bls+GLJJktROMx6ylRvqXlK2/QngMuA3QALPAV4BHA5cFhE7ZOb/zHQfNDOcySZJUns4Blt+GLJJktRO/ZjJ9h6KT053zMw7a8q/ExGfA64CTqUY7GkWMmSTJKlVHIMtJwzZJElqp35spbo38JWGwR0AmXkr8G/AK/vwfs0QQzZJklrFMdhywpBNkqR26kfIth4wkeUHvyrrapaqDupGR4fXD0mSNCGOwZYT1XGXIZskSe3Rj5DtAWDLCdR7SVlXs5Qz2SRJahXHYMsJZ7JJktRO/QjZvgscUh4dXysiXga8ATi/D+/XDDFkkySpVRyDLScM2SRJaqd+HHzwPuDVwCUR8V3gcopPSzsnW70M2Ae4D/j7PrxfM2SkEsEaskmSNOs5BltOGLJJktROMx6yZebDEbEb8DmKgd6rKQZ3UJx4BfB94KjMfHSm36+Z40w2SZLawzHY8qM67hrpx7oTSZLUF/2YyUZm/g/w5xHxv4DdKD49BbgX+HFm/qof79XMMmSTJKldHIMtH5zJJklSO00rZIuIPSZQ7Z7yq2OziNis80NmXj6dPqh/DNkkSZqdHIMt3wzZJElqp+nOZLuUZcsQpsqhwyxVHdRVj5KXJElDdymOwZZbhmySJLXTdEO29zH9AZ5mKWeySZI0azkGW44ZskmS1E7TCtky89QZ6odmIUM2SZJmJ8dgyzdDNkmS2snzitTIkE2SJGmwMouvDk8XlSSpPfyzrUbVQZ0hmyRJUv9V98EdGYGI4fVFkiRNjiGbGjmTTZIkabBcKipJUnsZsqmRIZskSdJgGbJJktRehmxqZMgmSZI0WNUxl/uxSZLULv7pVqNqyFbdH0SSJEn94Uw2SZLay5BNjZzJJkmSNFiGbJIktZchmxoZskmSJA2WIZskSe1lyKZG1X1ADNkkSZL6z5BNkqT2MmRTI2eySZIkDZYhmyRJ7WXIpkaGbJIkSYNlyCZJUnsZsqmRIZskSdJgVU90N2STJKldDNnUqDqwqw74JEmS1B/OZJMkqb0M2dTImWySJEmDZcgmSVJ7GbKpkSGbJEnSYFXHXCOO1CVJahX/dKtRdWBnyCZJkqoi4qCI+ElELIiIhyPirIjYfALPnRoROYGv55f1fzWBupdW2n/ZOHWv69t/lBngTDZJktprzrA7oNnLmWySJKlORBwHfAL4OfBhYAPgcGDPiNgpM+/p8fgFwPwe5a8BdgOeLn9+H7BWU1fK9z9dU/YZ4O6a+w/2ePfQGbJJktRehmxqZMgmSZK6RcSmwGnAdcAembmovP914ArgU8ABTc9n5tXA1Q1tzwHeDvw0M+8r65/Zoy9/DqwKnFdTfE5mXjqBX2lWMWSTJKm9XC6qRoZskiSpxhHAKsApnYANIDOvAs4F9p/IstEGBwDPBf5lgvWPAhYCX5ni+2YdQzZJktrLkE2NqgO70dHh9UOSJM0qewGLgItqyjozyvaeYttHA48DZ41XMSI2A/YFvpaZj03xfbOOIZskSe1lyKZGzmSTJEk1tgZuyczFNWU3ldetJttoRGwJvAL4SmYumMAjf0Mxlv1sQ/lIRKwfEc+NiNUn259hMWSTJKm93JNNjQzZJElSVUSsRXEIwX0NVTr3N5tC80dTHGQw7lLRiFgF+Cvg2sy8vqHaRWV7AKPlqaIfy8xvTKQzEdHU7osn8vxUVVcPGLJJktQuhmxqNFKZ52jIJkmSgDXLa9NMs879NSbTaETMBf4SuCIzb5nAIwcBGwLvqil7GPgn4HZgHrAusD1wCHB2RLw0M0+aTP8GyZlskiS1lyGbGjmTTZIkdel8BNc0Mujcn2w8dDCwNs1LP7sdDcwHvt5dUIZ0x3ffj4j3AZcB74qIszPz5l4vyMwd6+6XM9x2mGA/J82QTZKk9nJPNjUyZJMkSV0WltfVGso79yeyp1rVURQz0M4dr2JE/CGwO/DlzFw4Xv2OzLwPeA/FEtIDJ9m/gamOuUYcqUuS1Cr+6VYjQzZJktRlPvAUsFFD+cbl9cGJNhgRuwA7Al/MzN9P4JGjy+u4e7fV+Gl53WQKzw6EM9kkSWovQzY1qg7sqpvwSpKkFVNmjgJ307z5f+dU0Tsm0exRwCjw+fEqRsSzgDcCl2bm7ZN4R0dnr7jfTuHZgTBkkySpvQzZ1Ki6RGF0FDKH1xdJkjRrXAxsGBHb15TtU6kzrohYF3g9cGFm/nICjxxCcfjCRPdu6/ba8nrZFJ/vO0M2SZLay5BNjSLGBm2SJGmFdwaQwIciYukhWhGxDXAocE1m3ljeOz0iroyIlza0dTjFPm4TDc2OoliK+q2mChHxhYjYsOb+3sDbgJ8DP5jg+wbOkE2SpPbydFH1NDKyLFxbssTBniRJK7rMvDkiTgNOAK6KiG8D6wGHAYuBIwEiYgOWnfJ5BHBstZ2ICOBvgP8BvjfeeyNiD2Ab4IOZ+XSPqm8E3hgRFwA3Aoso9nx7LfAb4HXlstdZyZBNkqT2MmRTTyutBIsXF997+IEkSQLIzBMj4i7gGOBkilNHLwZOquyV9ghwIbALcF5NM3sDLwROmWDoNdG927YB3gr8GfBKYCXgHuCjwEcy85EJvGtoDNkkSWovQzb15AmjkiSpTmaeQbF0tKk8gVf1KL8QiEm872Dg4AnU+2/gbyfa7mxjyCZJUnu5J5t6MmSTJEkanOoeuIZskiS1iyGbeqoO7jz4QJIkqb+cySZJUnsZsqknZ7JJkiQNjiGbJEntZcimngzZJEmSBqc63hpxpC5JUqv4p1s9GbJJkiQNjjPZJElqL0M29VT9BNWQTZIkqb8M2SRJai9DNvXkTDZJkqTBMWSTJKm9DNnUkyGbJEnS4BiySZLUXoZs6qk6uBsdHV4/JEmSVgSGbJIktZchm3pyJpskSdLgGLJJktRehmzqyZBNkiRpcKorBwzZJElqF0M29WTIJkmSNDjOZJMkqb0M2dTTSOVfiCGbJElSfxmySZLUXoZs6smZbJIkSYNTHW+NOFKXJKlVWv+nOyIOioifRMSCiHg4Is6KiM0n8fzciPhIRNwTEU9GxB0R8c6IaPzsMCLWjoirIyIj4tRx2n5PRNwSEYsi4ncRcVVEvGmSv+bQGLJJkiQNjjPZJElqr1aHbBFxHHAOMBf4MHAWsD9w7USCtohYFfgh8HbgSuC9wN2Vtuqe2Rm4HNhlnLZfCtwKnAzcBXwA+BdgM+DLEXHS+L/h8FUHd9WNeCVJkjTzDNkkSWqvOcPuwFRFxKbAacB1wB6Zuai8/3XgCuBTwAHjNPMWYFfgHZn50UrbnwGOjoizM/Oblfs7AVcDtwDHAZ/s0fb2wL3AKzPzjkobpwG3A++OiI9l5pMT/JWHwplskiRJg2PIJklSe7V5JtsRwCrAKZ2ADSAzrwLOBfafwGy2o4H7gY933T8ZeAo4tuv+E+V7twd+Nk7bFwEvrwZsZf8eAi6kmH33knHaGDpDNkmSpMExZJMkqb3aHLLtBSyiCLO6nVde9256OCK2BDYHvpeZz4iPMnMexWy43SNibuX+bZn5xcxcPF7nMvPezHy6oXhRw/1Zx5BNkiRpcAzZJElqr9YuFwW2Bm5pCLxuKq9bjfN8tW5dG3sCW/SoM2kRMQd4BUXQdsc41YmI6xuKXjxTfeqleqqVIZskSVJ/GbJJktRerZzJFhFrAWsB9zVU6dzfrEczz+uqO5U2puJYihl0Z2Tmwhlue8Y5k02SJGlwqgdNGbJJktQubZ3JtmZ5XdBQ3rm/Rp/bmJSIeAnwQeDXwHsm8kxm7tjQ1vXADjPVtyaGbJIkSYPjTDZJktqrlTPZWNbvptinc7/X0GQm2piwiFgd+AbFYQ1vyMz5M9Fuv1UHd9VPViVJkjTzDNkkSWqvts5k6yyzXK2hvHO/aZbaTLUxIRERwL8C2wBvy8wrptvmoDiTTZIkaXCq462Rtn4cLknSCqqtf7rnA08BGzWUb1xeH+zRRqdsOm1M1PuB1wNnZubHZ6C9gTFkkyRJGhxnskmS1F6tDNkycxS4m+YTNjunivY6vbNTNl4bd06ud88UEYcAJwGXAn8znbaGwZBNkiRpcAzZJElqr1aGbKWLgQ0jYvuasn0qdZrcAMwDXtVdUO6f9nLgpsx8dKodjIg/Ac6gCOoOzMynp9rWsFSXKRiySZIk9ZchmyRJ7dXmkO0MIIEPRcTSveUiYhvgUOCazLyxvHd6RFwZES/t1MvMJcCZwLYR8Yautt8NrAN8fqqdi4gXAd8CngD2y8x5U21rmJzJJkmSNDiGbJIktVdbDz4gM2+OiNOAE4CrIuLbwHrAYcBi4EiAiNgAOL587Ajg2EozHwD2A74cEXsBtwG7Aq8GLgG+MI0ufrXszznAvsXZB2NcnZlXT+MdfWfIJkmSNDiGbJIktVdrQzaAzDwxIu4CjgFOpjgx9GLgpMy8vaz2CHAhsAtwXtfz8yNiN4qDCQ4ADgbuLX/+0DSXd3YOVHhN+VXnvYAhmyRJkgBDNkmS2qzVIRtAZp5BsXS0qTyp2XetUv4ocHT5NZn3XgrUTk8ry58/mfZmq+rgbnR0eP2QJElaEVTHW4ZskiS1S5v3ZNMAOJNNkiRpcJzJJklSexmyqSdDNkmSpMExZJMkqb0M2dTTSOVfiCGbJElSf1XHWyOO1CVJahX/dKsnZ7JJkiQNjjPZJElqL0M29WTIJkmSNDiGbJIktZchm3oyZJMkSRocQzZJktrLkE09VQd31SPlJUmSNPMM2SRJai9DNvXkTDZJkqTBMWSTJKm9DNnUkyGbJEnS4BiySZLUXoZs6smQTZIkaXAM2SRJai9DNvU0UvkXYsgmSZLUX9U9cA3ZJElqF0M29eRMNkmSpMFxJpskSe1lyKaeDNkkSZIGpzreGnGkLklSq/inWz1VQ7bq8gVJkiTNPGeySZLUXoZs6smZbJIkSYNjyCZJUnsZsqknQzZJkqTBMWSTJKm9DNnUkyGbJEnS4BiySZLUXoZs6qm64a4hmyRJUn8ZskmS1F6GbPr/7N13fNRF/sfx16TSSygGQm8KogIKYgHBQ0BOPQueIIigYkFFwS54hwcHnu2nIGJBQbxDQVFB8A6wI4L0XgRRQBAIJbQQSjK/P2Y3u0l2NwmpS97Px2Mf+93vd76zsxJlfWdmPiFpJpuIiIhI4VHIJiIiEr4UsklICtlERERECo9CNhERkfClkE1C8v9yl5ZWdOMQERERKQn8v28pZBMREQkvCtkkJM1kExERESk8mskmIiISvhSySUgK2UREREQKj//3rQh9UxcREQkr+qtbQlLIJiIiIlJ4NJNNREQkfClkk5D8f4OqkE1ERESkYClkExERCV8K2SQkzWQTERERKRzWqvCBiIhIOFPIJiEpZBMREREpHP4BmzHuISIiIuFDIZuE5B+y+X/xExERkZLNGHOTMeYnY8xRY0yiMWayMaZuDu4bZoyxOXjU87vnt2zaNg/wPvcYY1YZY44ZY3YaY940xlTJ338K+UtLRUVERMJbVFEPQIo3zWQTERGRzIwxA4FXgTXAKKAacAfQyRjT2lq7NcTt/wOSQlzvDlwGnMx0fjEwOcg9f2Qa3xzojfUAACAASURBVMvAIGA+MByoD/QDOhpj2lhrQ71/kVHIJiIiEt4UsklICtlERETEnzGmFvACsARob6095jn/ITAPGANcF+x+a+1CYGGQvqOAR4Fl1todmS6vs9a+koPxtcEFbJ8D11tr0zzn5wBTgX8AA7PrpygoZBMREQlvWi4qISlkExERkUz6AzHAM96ADcBauwCYBlybk2WjQVwHJABv5GF893uen/AGbJ7xfQQsAu40xpTKQ/8FRkUPREREwptCNgkpwu8nRCGbiIiIAFcBx4AvA1yb4XnufJp9DwAOEXxZaE5cBWyy1q4PcG0GUAZol4f+C4xmsomIiIQ3hWwSkmayiYiISCbnAmuttacCXFvpeW6W206NMU2AK4FJ1tqjQdqUN8YkGGPiglyvDNTwG0e+ja8w+H/XitC3dBERkbCjPdkkJIVsIiIi4mWMqQBUADLvl+blPV/nNLofABiCLxXtA9zuN5adwL+BEdbaw57TtTON47THZ4xZGuTSOdnde7o0k01ERCS8KWSTkPy/4PnvEyIiIiIlUjnPc8CZZn7ny+amU2NMGVyANs9auzZAk4+AXZ5HBK5a6G3A48CfjTGXeyqGFsj4CotCNhERkfCmkE1C0kw2ERER8eNdxBjsW4H3fG4jop5AJWBcoIvW2scynzPGjMBVMh0ADMVVJc238VlrLwx03jPDrVV2958OhWwiIiLhTbs9SEgK2URERMRPsuc5WHVO7/lgM8mCuQ9IxFUnzRFP5dBHcYUSuhfw+AqFQjYREZHwppBNQlLIJiIiIn6SgOPAWUGux3ued+e0Q2PMxcCFwDvW2hO5GYy19hiwHlfswP998218hUkhm4iISHhTyCYh+Ve2UsgmIiJSsnlmj20m+Ob/3qqdG3PR7X1AGvDWaQ6rLLDfc7wTOEL+jq/QKGQTEREJbwrZJCTNZBMREZFMvgaqG2NaBrjWza9NtowxccAtwGxr7a+5HYgx5lxccPYdgLXWAt8ArYwx1YOML9XbvrhRyCYiIhLeFLJJSArZREREJJPxgAVGGmPSi2gZY5oDfYFF1toVnnMvG2N+NMZcEKSvO3D7pAUseODpY7Ax5ooA56sDEz0vX/G79BauuNc/M7W/CugCfGKt3RfqAxYV/0ruCtlERETCj6qLSkj+X/D8v/iJiIhIyWStXWWMeQF4HFhgjPkMqAL0A04B9wAYY6oBgzy39Qce8O/HGGOAe4FtwKwQb9kYeMlT1fNb3H5qZwG3AdWAwdbahX7jm2mMmQLcZYypD3wJ1MUFgLuAR073sxc0zWQTEREJbwrZJCTNZBMREZHMrLVPGGM2AfcDQ3FVPb8GhlhrN3ia7QVmAxcDMwJ00xloCDzj2estmIeAdcDNuJlvFYADwA/Ai9ba+QHu6Q0swwV/w4CDwBTP+Hbk/JMWLv/vWhFabyIiIhJ2FLJJVqnHIXk7mCgiI+v5TitkExEREQ9r7Xjc0tFg1y3QNcT12YDJwfucAMZ4Hjkd2yngec8jbGgmm4iISHjT78gko18mwJRS8HljWDtCM9lEREREColCNhERkfCmkE0yKuVXiOvoVoVsIiIiIoVEIZuIiEh4U8gmGZWt4zs+ui3DfiAK2UREREQKjkI2ERGR8KaQTTIq4xeyJW8jMsKmv1TIJiIiIlJwFLKJiIiEN4VsklFMRYiu4I5TU4hK3Zt+KS1U3S8RERERyROFbCIiIuFNIZtkVbZu+mHUiW3px5rJJiIiIlJwFLKJiIiEN4VskpXfktGo41vTjxWyiYiIiBQchWwiIiLhTSGbZOVX/CAyRTPZRERERAqD/9YcCtlERETCj0I2ycpvJluEQjYRERGRQuH/XStC39JFRETCjv76lqz8ZrKZZIVsIiIiIoVBy0VFRETCm0I2yapM4JANVGFUREREpKAoZBMREQlvCtkkK7/qoiRvzfAlT7PZRERERAqGQjYREZHwppBNsipdA4znm13KHsqWOpZ+STPZRERERAqGQjYREZHwppBNsoqIgtIJ6S/rVP09/Vgz2UREREQKhkI2ERGR8KaQTQLzK35Qt5qKH4iIiIgUNIVsIiIi4U0hmwTmV/ygbhWFbCIiIiIFTSGbiIhIeFPIJoH5FT+orZBNREREpMApZBMREQlvCtkkML/lonWqbE0/VsgmIiIiUjD8C0wpZBMREQk/CtkkML/lorXiNJNNREREpKBpJpuIiEh4U8gmgfnNZKtV2Rey+f+GVURERETyj3/IFqFv6SIiImFHf31LYH4hW81K2wALaCabiIiISEHRTDYREZHwppBNAouuANEVASgVfZxqFRIBhWwiIiIiBUUhm4iISHgL+5DNGHOTMeYnY8xRY0yiMWayMaZu9nem31/GGPO8MWarMSbFGLPRGPOkMSboVxtjTCVjzEJjjDXGDCvI8RUpvwqjdau64gcK2UREREQKhkI2ERGR8BbWIZsxZiDwMVAGGAVMBq4FFuckyDLGxAJfAY8CPwLPApv9+gp0Txvge+Digh5fkSvjX2HU7cumkE1ERESkYChkExERCW9RRT2A02WMqQW8ACwB2ltrj3nOfwjMA8YA12XTzUNAW+Axa+2Lfn2PBQYYY6ZYaz/xO98aWAisBQYCowt4fEWrrEI2ERERkcKikE1ERCS8hfNMtv5ADPCMN8ACsNYuAKYB1+ZgttgAYCfwf5nODwWOAw9kOn/E874tgdWFML6i5R+yVVXIJiIiIlKQFLKJiIiEt3AO2a4CjgFfBrg2w/PcOdjNxpgmQF1glrU2Q3RkrT2Am212uTGmjN/59dbad6y1pwp6fMVCgOWiaWlFNRgRERGRM5tCNhERkfAWziHbucDaIIHXSs9zs2zu928bqI9ooPHpDS/P4yt6KnwgIiIiUmj8f5mpkE1ERCT8hOWebMaYCkAFYEeQJt7zdYJcB6idqW2oPoIFcQU5Pm9fS4NcOic3Yzot2pNNREREpNBoJpuIiEh4C9eZbOU8z0eDXPeeL1vAfRRF34WnVA0w7hte9YqJlIo+ppBNREREpID4f8+KCNdv6SIiIiVYWM5kwxcOBot8vOdD/Q4wP/oo8L6ttRcGOu+Z4dYq90PLhYhIKFMLjrqlorWrbCc1tUmBvqWIiIhISaWZbCIiIuEtXH9Hlux5LhXkuvd8sJlk+dVHUfRduDIVP9BMNhEREZGCoZBNREQkvIVryJYEHAfOCnI93vO8O0Qf3mt56SOY/Bhf8ZCp+IFCNhEREZGCoZBNREQkvIVlyGatTQM2E3zzf2/Vzo0huvFey66Pn3M3unwbX/HgX/yg6rYMVa9EREREJP8oZBMREQlvYRmyeXwNVDfGtAxwrZtfm2CWAweArpkvGGNKAx2BldbafUU0vuJBy0VFRERECoVCNhERkfAWziHbeMACI40x6QUcjDHNgb7AImvtCs+5l40xPxpjLvC2s9amAu8C5xtjemXq+2mgMvBWYYyvWCurkE1ERESkMChkExERCW/hWl0Ua+0qY8wLwOPAAmPMZ0AVoB9wCrgHwBhTDRjkua0/8IBfNyOAa4D3jDFXAeuBtsD1wDfA2wU9vmKvTMblohsVsomIiIgUCIVsIiIi4S2cZ7JhrX0CF5xFAUOB23FLMFv7zRLbC8zGFSOYken+JOAy3Iy1TsA/gPOB4UA3a+3JQhhf8eY3k6123HZST2lTNhEREZGC4L/3rUI2ERGR8BO2M9m8rLXjcUszg123BNh3ze/6PmCA55Gb9/0WMHkdX7EXXZ7DJypTPuYApWKOE5W6B19xVBERERHJL5rJJiIiEt7CeiabFI69yb7ZbLGnthXhSERERETOXP4hW4S+pYuIiIQd/fUt2dp3zBeyNUwbC2namE1EREQkv2kmm4iISHhTyCbZWrXXt9q2vp0EC3pDWp62qxMRERGRTBSyiYiIhDeFbJKt73few4Tv+vpObP0Q5nWH1JQiG5OIiIjImUYhm4iISHhTyCbZatgokjvffofX5tzvO7ljBnx3HZxKLrqBiYiIiJxBFLKJiIiEN4Vskq0WLcDaCB58bwyTVzzuu7BrLszvWXQDExERETmDKGQTEREJbwrZJFstW3qPDPe9+Rxp5w33XdwxA478VgSjEhERETmzKGQTEREJbwrZJFsJCVClijs+dMjwW9mhEN/Z12DX3KIZmIiIiMgZRCGbiIhIeFPIJtkyxn82GyxfDtT0VRzljzmFPiYRERGRM41CNhERkfCmkE1ypEUL3/GKFUD8Vb4Tu76EtNQs94iIiIhIzqWl+Y4VsomIiIQfhWySI/4h2/LlQMVzoXQNd+JkEuxfUiTjEhERETlT+M9ki9C3dBERkbCjv74lR/yXi65YgVtD6r8vm5aMioiIiOSJlouKiIiEN4VskiNNmkCpUu54xw5ITARq+Bc/UMgmIiIikhcK2URERMKbQjbJkagoOP9832u3L1sn34m9C+DkoUIfl4iIiMiZQiGbiIhIeFPIJjmWpfhBqepQ2bOO1KbC7m+KZFwiIiIiZwKFbCIiIuFNIZvkmP++bMuXew5qaF82ERERkfygkE1ERCS8KWSTHMsykw1U/EBEREQknyhkExERCW8K2STHzjvPFRUF2LgRkpOBapdBZGl38shmOLKlyMYnIiIiEs4UsomIiIQ3hWySY2XLwtlnu+O0NFi9GoiMheodfI3+mFsUQxMREREJewrZREREwptCNsmVgEtG/fdl26UloyIiIiKnIy3Nd6yQTUREJPwoZJNcybb4wa6vIO1UoY5JRERECp8x5iZjzE/GmKPGmERjzGRjTN0c3DfMGGNz8Kjnd48xxvQxxsw3xhw0xqQYY9YbY541xpTK1H+9bPrdm///NPKH/0y2CH1LFxERCTtRRT0ACS8BZ7JVaAqlE+DYDjh5EPYthmqXFMn4REREpOAZYwYCrwJrgFFANeAOoJMxprW1dmuI2/8HJIW43h24DDjpea/ywEygPbDQ874W6Ab8DbgUuCpAPx8AiwKcPxbivYuUlouKiIiEN4Vskiv+IduqVe7LYGSkcbPZtkxwFxb1h/q3Qa3rocLZRTNQERERKRDGmFrAC8ASoL219pjn/IfAPGAMcF2w+621C3FhWaC+o4BHgWXW2h2e01WAhkAXa+0cv7b/AL7GBXvtrbXfZ+pujrV2Yu4/YdFRyCYiIhLeNBFdcqV6dahZ0x0fOwY//+y5UKOLr9HBtbDiSZh5DsxsCutfAmsLfawiIiJSIPoDMcAz3oANwFq7AJgGXJuTZaNBXAckAG/4ndsDtPIP2DzvlwpM9ry88DTfr1hRyCYiIhLeFLJJrvnPZkvfl632jVDnr2Ay/Ugd2gDLH4WdXxTa+ERERKRAXYVbcvllgGszPM+dA1zLiQHAIXzhGdbaZGvtniDti+3Sz9OhkE1ERCS8abmo5FrLlvCFJzNbsQJuvRWIiIbLp0DKXtg5C37/DP6YDame776/ToKEPxfZmEVERCTfnAustdYGqnS00vPcLLedGmOaAFcCY621R3N4mzfMWx7oojEmDigDJFlrj+RyPEuDXDonN/3khkI2ESmp0tLS2L9/P4cPH+b48eNYrYSSfGKMITY2lvLlyxMXF0dEAVcW0kw2ybWAxQ+8SlWFBrdD+0+hi99ewztmwMlDhTI+ERERKRjGmApABWBHkCbe83VOo/sBgCHjUtFQY7kI6AGsstZ+G6DJu8A+YDtw2Biz2hhzrzHGnMbYCoVCNhEpidLS0ti+fTuJiYmkpKQoYJN8Za0lJSWFxMREtm/fTlpaWoG+n2aySa61bOk7XrwYEhOhWrUADSs1h0rnQ9IqSE2B7Z9Bgz6FNk4pIqknYO98qNwSYioV9WhERCR/lfM8B5tp5j1fNjedGmPKALcD86y1a3PQvjQwEVdl9O5Ml5OB14G1wF5cKNgM6AeMA9oBvbJ7D2ttwH3ePDPcWmV3/+lQyCYiJdH+/ftJTk4mKiqK+Ph4ypYtW+CzjaTkSEtL4+jRo+zatYvk5GT2799P1apVC+z99JMruVa/PsTHu+OkJOjc2T0HVM/vO+zWyUEayRnlpzvhqythTltIO1nUoxERkfzl/e6YGuS693xuI6KeQCVcCJYTr+GWrf7NWvuT/wVr7R5r7f3W2tettVOtteOttYOBesBPwK3GmGtyOb5CoZBNREqiw4cPAxAfH0/58uUVsEm+ioiIoHz58sR7Qgzvz1uBvV+B9i5npIgIGDvWPYNbMtqtGxwJtNNJ3R6+411z4djuQhmjFBFrYfsn7vjQRkhaXbTjERGR/JbseS4V5Lr3fE73VPO6D0jEVScNyRhzH3AHMB14LqdvYK09CAz2vOyey/EVCv8VLArZRKSkOH78OABly+ZqErRIrnh/vrw/bwVFIZuclhtvhLff9r1esACuvx5SUjI1LFsHqrd3xzYNtk0ttDFKETi2E1KTfa+T1hTdWEREpCAkAceBs4Jc98x1J8e/VTPGXAxcCLxjrT2RTdsuwBhgFdDb5n7jnmWe5xq5vK9Q+M9k00QOESkpvP8p1ww2KUjeLVkLes8//RTLabvjDnjlFd/rr76CHj3gZOYVgnVv9R3/piWjZ7TDmzK+PqiZbCIiZxJrbRqwmeAVNr1VRTfmotv7gDTgrVCNjDHnAlNxM96uyW21UA/vNIn9p3Fvgcq8D7P+X1NERCT/FFbdI/31LXny0EMwfLjv9fTpMGhQpkZ1uoPx1NjYtxAO/1Jo45NCljlk03JREZEz0ddAdWNMywDXuvm1yZYxJg64BZhtrf01RLvqwEwgGrjOWrs9d0NOd7Pn+bvTvL/AaD82ERGR8KeQTfJsyBB4/HHf67Fj4dNP/RrEVoGaV/teb/2g0MYmhezwzxlfa7moiMiZaDyuqudIY0x6pXpjTHOgL7DIWrvCc+5lY8yPxpgLgvR1B24ft6AFD4wxpXD7r9UF+lhrF4canDHmFWNM/QDnWwEjcUtZ/xOqj6KgkE1ERCT8KWSTPDMGnnvO7dPmdccdsHWrX6MMS0b/4zbIlzNP5plsx3bAiQNFMxYRESkQ1tpVwAtAV2CBMWaIMeZlYB5wCrgHwBhTDRgEXAL0z9yPces27gW2AbNCvOWzQFtgJVDLGPNwgId/IYMuwCZjzP+MMcONMY8ZY94BFuKqnt5srS3Y0mKnQSGbiIgUhi+++IKKFSsybNiwoh7KGUkhm+QLY2D8eKhTx71OSoJbb4VTpzwNal0HUZ5tUA5tgAMrcv8mqZmrKkixkzlkAy0ZFRE5A1lrn8AFZ1HAUOB23BLR1t5ZbMBeYDauWMKMAN10BhoCb3v2egvGW2ShBfB/QR4P+LXvgAsB44GHgX8CnYB3gPOttfNy8VELjUI2EREpDDNnzuTQoUN89NFHRT2UM1JU9k1EcqZyZfjgA2jf3n1R/PFHGDYMRowAospArRvgt3+7xmuGQ91bIKYyRFeCcvWgVPXAHZ9IggW3w85ZUOt6uHg8xFTK2i5lL/z6HqTsgYhotw9cRLRrW+fm4P1L/rBpgffbS1rjqzArIiJnDGvteNzS0WDXLW62W7Drs4FsdyG21vbFLUPN6bh2A095HmFDIZuIiAAMGzaMevXq0bdv3wLpv2/fvixdupS77767QPov6RSySb669FJXCOHpp93rkSOhY0f405+Aerf6QrbfP3WPdAYa3wstnoPoCr7Th3+B765xs98Atk+DAyuh/SdQ6Txfu23TYPF9cDwx8MB+mwyd5+fXx5RAkrdD2vGs5zWTTUREJFsK2UREBODZZ5/liiuuKLCQrU2bNvz0008F0rdouagUgCeegE6d3LG10Ls3JCYC8Z2gbN0gd1nYNA5mnQs7ZrpTe+bBnIt9AZvXkc0wuy389qGbvfZDD/ihe/CADWDvj5C8I68fTUI55Ff0wPj938FBFT8QERHJjkI2ERGR8KeQTfJdRAS8/z5U96zO3LULHnwQt3Sz4xw4dwg0vAtqd3fBW8VzfTcn/w7fXQtfd4GvO8HxfZ5OY6HpY7593VKT4cee8HlD2DbFd3/pBDjvH3D+cGj+dyjfxHdtT7HcguXM4b8f21kdfcdJq1XoQkREJBsK2URESrZ69erhagLBd999hzEGYwx9+/bl22+/xRjDww8/zIwZM2jRogVRUVG0aNEi/f5vvvmG7t27U7NmTaKjo6lWrRo9evTg999/z/A+3r78Cx9MnDgRYwyvvPIKq1ev5vrrr6dSpUqUL1+ezp07s2rVqtP6TEuXLuX222+nbt26xMTEULlyZa655hrWrl0bsP3q1avp3bs3CQkJxMTEULNmTfr06cPGjRsztJsxYwZdu3alSpUqxMbG0qRJE5588kkOHjx4WuPMT1ouKgUiPh4mToRu3dzrKVPgllvghhuawAUjMja2FrZOgaUDfbPRds3xXS9VHdpPh6ptof7tMO9GOOyZNXXykK9dg37Q6uWs+7WtedY9J34P9Xrk22eUTDKHbPuWwMkkOHnQhadlaxfd2ERERIq5NL/SDxH6NbiISInzt7/9jUOHDjFo0CAaNmzIAw+4mj7NmjVLbzNv3jxee+01evbsSY8ePdi7dy8Ab7/9NnfffTdNmzalV69eVK1alZUrVzJlyhQ2bNjA8uXL0wO8UBYtWsTTTz/Neeedx2OPPcbWrVuZMGECnTp1YtOmTVSsWDHHn2fu3Ll07tyZunXrcv3115OQkMCmTZuYNGkSy5YtY9OmTZQtWza9/dSpU+nduzfR0dH07NmTRo0a8fvvv/Pll1/yxBNP8NlnnwHw0EMPMXr0aBISEujXrx9xcXFs2rSJ8ePHEx8fz8MPP5zjMRYEhWxSYK6+Gvr2dWEbwH33uaIIVapkamiMC7/iO8GywfDb+75rFZvDFZ+7wggAlc6FLotg4e3w+3R3rnRNaPM2JHTLOgj/Dff3fJc/H0wC8w/ZyjeGSs0h8Qf3+uAahWwiIiIhaCabiEjJdscddwAwaNAgatWqlSEs+vbbbwFYtmwZY8aMSQ/gvCpXrsx7773HbbfdliFMK1++PG+99RbLli3jwgsvzHYMH3zwAffccw9jx44l0vOXUcOGDXnyySeZPHky9913X44/T6lSpXjppZcYOHAgUVG+6KlBgwY8/fTT/O9//+Omm24C4JdffqFv377ExcXx/fff06SJb0VaamoqX3/9NQCTJ09m9OjRtG/fnlmzZlGuXLn0dvv372fz5s05Hl9B0e/JpEC9/DLUqOGOd++GkKFyqapw6STo8F8XuDW6xxUr8AZsXjEVod0ncOlkaPkS/Hlt4IAN3Ow34/kX+uA6SAmxb5vkTZaQza8whYofiIiIhKSQTUQkMGPC51HQmjRpwoABA7Kc7969O3369MkyW61jR7eNzy+//JKj/hs0aMCrr76aHrAB6UHYwoULczXWdu3aMXjw4AwBW7AxvfLKKxw7doxnnnkmQ8AGEBkZyVVXXQXAqFGjMMYwduzYDAEbQFxcHG3atMnVGAuCZrJJgapcGd58E667zr3+97/dstFrrglxU82u7hGKiYB6PbMfQFQZqNIa9i5wrxN/gNo35GjsBcZaN7OrTO2sS1vDVdopOLLF97pcIzcL0etMC9lS9rhlzCIiIvlEIZuIiGTn8ssvJyLEngJJSUn88MMPrF+/no0bN7Jo0SIAjh07lqP+e/fuTWxsbIZzNTyzZnbt2nVaYz569Cjz589n3bp1bNy4keXLl2cZ05dffokxhttvvz1oP7t372bNmjW0bt2a5s2bB21X1DSTTQrctddCr16+1/fcA0lJhTiADEtGvy/ENw5i9TD44nz44gJXHfVMcPQ3sKfccemaEF0u40y2M6nC6MI74ZOzYEHwvwBERERySyGbiIhkp1atWgHPJyYmcuONN1K1alWuvfZaRo0axcqVK6lcuTIANoeF6OrWrZvlnHfftBMnTuRqrEePHqV///5UqVKFLl268Pe//50FCxak7+vmP6atW7cSHx+fZXaav61btwLQqFGjXI2jsClkk0Lx6qtw1lnueOdOF7SdOlVIb16tmIVsWya65+RtsOHFIh1Kvsm8VBTcnmxeB9e72W7h7uQh2PKuO/51kpvRJiIikg8UsomIBGZt+DwKWqDiBampqXTu3Jnp06fz1FNPsW3bNvbv38/ixYt59tlnc9V/qFlyOQ3qvHr27Mn48ePp168fP//8MwcPHmTFihW8+eabWdqmpaVlWVYaqA2QbbuippBNCkWVKvD6677XU6e6JaSHD+fv+wT8977aZW55KUDSCjhRhGV9j+1y4ZrXxjFwbHfRjSe/BArZYipD6QR3nHYcDhf9JpR5lnnZ697c7UsgIiISjEI2ERE5Hf/73/9YsWIFd999N8OHD6d2bV/BuaNHjxbJmNauXcvnn39O165dGTduHI0bNw45pvj4eHbs2BFytlx8fDwAW7ZsCdqmOFDIJoXmxhvh7rt9r//7X2jXDnbsyJ/+p01zs+VatoTPPvML3GIqQqUW7timwd4f8+cNT8e+xRlfpybD+ueLZiz5KVDIBpmWjJ4B+7IdWJnxtXevPxERkTxSyCYiIqdj3bp1ALRt2zbLtenTpxf2cIDcj+nyyy8nLS2NmTNnBu2zXr16JCQksHjxYv7444/8G2w+U8gmheqNN2DoUN/rlSvh4ovdc17Mmwc9e0JiIqxYATfc4AK8Bd4MpLjsy7ZvUdZzm16H5J2FP5b8dOhn33F5v2owlc6w4gdJqzK+VsgmIiL5RCGbiIgAVKhQgYMHfauvslum6d3jbMmSJRnOf/rpp7zzzjv5P8AcCDamBQsW8M9//jNL+4EDB2KMYdCgQfz2228Zrp06dYqpU6cC8PDDD3PixAn69euXpZhDYmIic+fOzcdPcXoUskmhMgaGD4d33gHvUuodO+Dyy+GVVyAlJfd9bt7sQrWTJzOenz8fLr0UbroJ9kYWw5AtwlO1JTUF1j1XsqIeqQAAIABJREFUNOPJL8FmslX0m8mWdAYUP8gcsu1bfGbsNSciIkVOIZuIiAC0atWKlStXcvPNN3PXXXdRv379kO27d+9OzZo1GTt2LD169OC5557jlltu4aabbuKaa64ppFFn1KFDB84//3xmzpxJt27dGDVqFHfeeSft27enU6dOWdq3adOGF198ke3bt3Peeedx11138fzzz/PUU0/RrFmz9H3cBg0axI033sjs2bM555xzeOSRR3jhhRd44IEHOPvss1m4sOi381HIJkXijjvcctEKFdzrI0dg0CBo3BjefjtrYBbMgQNwzTWwb597Xb06DBgA0dG+Np98Atf0a+c7sX8xnErOnw+SG9ZmCNnGLvArerD5TUj+vfDHlB9ST0DyVs8LA+Ub+q75LxcN95lsNi1ryJaanPWciIjIafDs5wxAiH2nRUTkDDd27Fjat2/P7NmzmTZtGpdffnnI9nFxccydO5frrruOr7/+mhEjRrB7925mzpxJv379CmnUGcXExDBr1ixuu+02Vq5cyfDhw1m9ejXvvvtu0GIMgwcPZt68eXTp0oVZs2YxZMgQJkyYQOvWrXnrrbcAiIyM5OOPP2bSpEk0aNCAd999lyFDhvDf//6Xu+66i0GDBhXmxwzI5LZChBQPxpilrVq1arV06dKiHkqerFkD118Pv/yS8XyjRvD44/CXv7jgLJCTJ6FrV/j6a/c6Nha+/RbatoUtW2DIEPjwQ1/7xPeaUzVqrXtx5VcQf2W+f56QDm2CmW4p5d7DVah2byJLR11KqzqetL3RvdBmXOGOKT8c3ACzmrrjMnXY1XYrH3zglute1OIYfFTOBVQY+OthiCpbpMM9bYd/gc8DlIu+6DVocn/hj0dEzngXXnghy5YtW2atvbCoxyI+BfUd7Icf3N+d4Gbiz5+fr92LiBRb69evB6Bp06ZFPBLJiV27dpESYglaqVKl0osUFDc5/VnLy3cw/Z5MilTz5rB2LYwenTFM27zZFUmIj3dLSZ9/3u21tmQJfP65m+12yy2+gA3gvfdcwAbQoAF88AG86DdZbPqPRbxk1G8W26Jf2gCGJ/7zD9/1Le/Akd8KfVh55rdUNK1cEzp1gsGDoU0beHBQaVLLeJePWji4vmjGmB+SgmwcqH3ZREQkH2i5qIiIhIMePXpQv379oI8ePXoU9RCLVFRRD0AkNhYefNAtIR0zBv71L0hKctesdb/JnT8fnngieB/Dh7vQLbMHH4Rx49xMubkr23Nne89MscTiELLBl2s6MW/D5bQ75wdIOwlrnoW2Ewp/bHlx2Ff0YOmmxqz1TBa0Fl57Da4u15xu5210J5NWQ5WLimCQ+eCA37LQapdD4g/uWCGbiIjkA4VsIiISDkaMGMHevXuDXq9atWohjqb4UcgmxUbZsvDkk3DvvTB+PEyfDj/+mHGPkkBuu80tDQ0kJsaFdt27w7yNfvuy7V3g9hKLjMm/D5CdTCFbhw6waZPhmY+H8+3Qju7ClonsjOpBzYu6FN648spvJtvULxpnufzTz+fR7bxpAJzaNJGoU0egdA0oXRMqngsxFXP+XicOwObxEF0B6vWC6HJ5Hn6O+e+9Vr8P7F/iilYc2QIpe6BUkHXNwZw6Bj/eCke3wUVjoNql+TteEREJKwrZREQkHGS3R1xJp+WiUuxUqgSPPgrz5sGuXTBxItx4I9SrBy1auH3Y+vaFp56CadPcdWOC93fjjXDZZbDzQAKbd3k25U9NgX2FWHkk9QQcWJ7+cvGW1vToAT/9BAdjO/DJ4hvSr9mFd/Dg3fvZsqXwhpcnfiHb+h0uZGvTBiZNgipVYPU2X/GDqP3fw9KB8MPNMPcy+DQeVj4DJ4+Efo+0VNj0BnzeGFY8Dovvhel1YdUwSAn+W5R85b9cNO4iiPNbnn86s9k2vwm/fwYHlsG3V8P+ZXkfo4iIhC2FbCIiIuFPM9mkWKtWDW6/3T1OlzHw0ktuv7bvN7SnUbynysKXV0C5BlDpAqh8AcR6p7Uad1N0JUi4Nn9mSx1cDWnHAdiypz57D1ejdWtISIDvv4eH7n2Dyw/+QPWKiSTE7eSSmAc4++zJ3HYb3H8/tGoVOkgsUn4h26ZdjYmKcnvmnX8+dOkCTz/agaSjFalU9mDWe1NTYO0Itx/dBSPdDDGTKfvf8z0sGZh1T7QT+93y2vUvQKP+cO7TuZ9NllMnD7sZawAmEio2g6qXQKJnV+q9C6DWX3LX56+T/Po/BN90gU7zoOI5+TNmEREJKwrZREREwp9CNikRLr7Y7dk2Z3Vn7ujgt+fZkS3u8fungW8s1wA6zobyAapK5kampaKxsXCeZ4JX+fLw7n+qs37u21RPvB6AWy/9gM+WXM+ECX9lwgQ3g++uu6BXLzfTr9g4dQySt7vD1Eh+3VOfxx53ARu4YhbjJ8Xx4J1rObblv9SsvJNWTf/gL53/wBxa5wvojv0BC/vBxjFuhtiJAy5EO57o9nHzV7auC7q8oVdqMmx8FXbMgquXF8wSUv8xVDgHImNdyOaV25lsSWsyzGwE4Phe+OYquOoH9xlFRKREUcgmIiIS/hSySYkxahQ0a3ozI6ev4pqWM2leZz0RnAp905EtMOdS6PBF3jbszxSytWwJ0dEZmzS96i+wsC9smQjAuH73MW9jO3Yl1WDFCnjgAbeMtm1baNQIGjZ0z3XqQFSAf5Mzz3wLNBMur7PjSqVs5mzP8W+J9ahbP4ZnnsnabvDQBM4++y5OngQ+hc8vgWuuSXOzuVY8BSm7XMMDy9wjkMjS0OwpaPooRETDto9h3XO+GW5HNsPaf0KLUXn7UIH478dW6QL37B+y7VvsCldEZPpDDebX933HcRfBofVw6igk/w5fX+VmtJU+K+/jFhGRsKGQTUREJPwpZJMSo359eHBgJENeGMmQqSNJiD/OqvnriWMlHFwDp5IB68pi2lPw27/dcsbjifBVB2j3CdTofHpvvven9MNFv7ShdbC6Bq1egV1fQ/I2qpTfz9xn+/DcR/05cRKsdYmYTTYcWAVLVsFi7zmbNS2zZJ+gBbovJ7x9t26wmKFu8h2bdjfmrbegdOms7evXdwUtxoxxr596Cq6+OoLIBn2hdndY9y/Y8KL75x1I3R7Q4nkoW9t3rl4PqHsL/DwGlj7kzm14CRr0hQpnB+zmtPmHbJU90/RK13Azzo5uhdRjro3/Pm3BpKXCb//xvT7v7xBZCr79M6SdcLP7vukMV34Jparl7+cQEZFiSyGbiIhI+FPIJiXKkCHwwQfw+++wY1cs9z3VgilTWgRu3KAffHeNW7p46qgLQVqPg+rtIaoMRJaBqLJu6WAoJw7CoQ2AW1K5fGtL7m0TpG1MRbhkInx1JQDNq37Jv+/78vQ+bCGLrtyYjh2DXx86FCZMgCNHYM0a+M9/oE8f3PLOC4ZDo7th50zAQExliIlzz2VqZ5jVdfAgxMZCqVK4qXhNHoCtU2Dvj2422ZKB0PF/+buJ3QG//eAqne87rnqJC9kAEhfkLGTb8y0c2+GOY6tBjS5uBtxlH8IP3cGmucDuyyvgyjlQpla+fQwRESm+/KupR6g0mYiISFjSX+FSolSs6Dbl95o6FT7+OEjjape6/bG8IYc9BYv6w8yz4bPaMK0KTCkF314Dx/cFf9P9SwELwJrfm5N8vCytW4cY5Fkd4eyHcvOxioVLr7s45PXq1eGRR3yv//Y3OH7cr0HZ2tD4Pmh8r5uhVuMqt0TXE7AlJcHAga5iafXq8OKLuOWnJgJaj/UVTNg1x1XtzC82LeOebN7lonB6+7L5Fzyo29O3xLT2DXDxBPDOQDy0HuZeDoc3n9awRUQkvGgmm4iISPjTTDYpcbp2hTvugHffda8HDIArrnCVTLOo2Aw6L4BvusLBtYE73DnLzTwLtrwv035sFSpA48bZDLLF86666aF17rW1ngvWr5HNdI2s10LKSZtAtwW4r0prypzTI9tbBw+GsWNh717YuhXGjYOHHw59T1oavP8+PP447Nnjzh0+DI895v4MX3sNrryyBTS6Fza97hosfdjNEIsqk8sPF8DRrXDqsDuOreKWiXrlNmQ7dRS2T/O9rn9bxusN+rilowt6u1l5R7e6oO3KuVDpvNP/DMXFrq/cMuxq7aFhv6IejYhIsaKQTUREJPwpZJMS6eWXYc4ct2w0MdEVFZgyJUjjMrXgqnmwcigk/uD2bktNds8nk1ybpFXwVUe48qusG9ZnCtlat87BMpDIGDh/2Ol+vGKrQgW3bNQbrD37LGzcCPXquUft2i7DS06GY8dcmDZuHMyfH7i/9evhT3+Cv/4VXnl+BDW2TXVVOpO3wdpRbhlqXmVeKuq/DLXSBS4US02Bo7/Csd2hCxZs/9QFbQAVmgZeXlr3rxBdHubd5PZ6S9ntlo62eRsSrnU/G+Hm2C5YNhi2fuBeb5no/jk26FuUoxIRKVYUsomIiIQ/hWxSIlWsCG+9Bd26uddTp8LNN0P37oHb2+jKbKs+lsgaUMt/i6xf33cVQW2am+n2VQf409cZZztlCtn+3Cu/P014ufdeeOUV+O03twT0jTdyfm9CArz0kgtHhw1z+7uB+/Nbtaoyqz97jqild7mT65+Hkwc9y0iNe1S5yC3RzM1+bYEqi3pFxrjqoIk/uNd7F0Dt64P35V9VtP5tWcbx7bfQsyecc87VfPLGbCqvugZOHnL7Av7Q3c2kq9sT6vdx75uf+84VhLRU2DQOVg1xn8Pf4gEQ1xoqnVs0YxMRKWYUsomIiIQ/hWxSYl19dcZlo7fcAs2awUUXwYUXuoqYq1bBwoXusWePm4H28svwkHfLtPq3gYmCBbeBTXUFDr68Apo+BtEVXBvPJvdHUsqy9vdzGRZqP7YSIDYW/u//4IYbcn5PdLRbajp0KJQr58717OmWjE6e7F5v2ADTlvfjlipvuWAz7YSrPJrZ4U2uomdOJQUpeuBV9RJfyLbyaTh1BOr8NeuMs+SdsNtbxMJAvYxpq7Xw4IOwa5d7XNmjHd9P/4byi7u42Xng9v77+TX3KFUdIjIX3chh6FZY4VzqMUjZk/FcdCU3AzT1GMz/K3RZ5AqIiIiUcArZREREwp9CNinRXnoJZs+GHTvc3l9r1rjHxImB26eluaWOKSnwxBOek/V6QkQUzL/VFUc4vAkW3Z3l3qW/XkiajaRNsMqiJcj118Ovv8KKFW5vtt9+c48dOyAqCsqUgdKl3XONGm722znnZOyjZk1XobRBAxgxwp17fVwEt3wyFuZe6vY0C2T1MFfVs8mAnA32gN9MtsoXZL1e/QpY/4I7PrTeBa4rHndVT2t09RVk2DrFzXgEOKsDlK2ToZuffnI/e14rVsCfe7di9mcrKL1trNvLLHm7r0Hm8Kq4K98EWr8Opc6C2W1cyHZwHSy+31XUFREp4RSyiYhIQejbty/vvfcev/76K/Xq1Svq4ZzxzoiQzRhzE/A40BxIBuYCT1lrt+bw/jLAMOAW4CxgKzABeMFamxqgfQtgBHAZEAksAZ611n4XoG0C8DTQDUgAjgErgHHW2g9z9UEl31WqBLNmQf/+sGRJkBoCHpGRvi/ATz7pKmM+84xnUlCdm92Mtvm3BA135m1sR3y8W/Iovn3Y8uq++2DUKPdn8/33sOaPi2je+SdInOcJtaz7g93xOez51t205AGIiYN62RRrOHkEjvzijk2EK4SRWY2u2HMegU1jMakp7tyxP2DlEPcIpH6fLKf8q956zZsHN/dJ4NNPRxJ9wQjY852rTrrtYzdjLhxEloFmT0KzxyHSM/PuorHw0x3u+Nf3XOio/dlEpIRTyCYiIhL+wj5kM8YMBF4F1gCjgGrAHUAnY0zr7II2Y0ws8BVwMTAFWAVc7umrJS5482/fBvgOOAy8BaQAfYCvjDE3WGs/92vbCJgPVAf+C7wLxAG9gA8843skT/8AJM8uuAAWLXKb7C9fDkuXusBt2za3fLRtW/eoVQuuu87tmwXw97+7oG3ECE/QVvsGt/Tt13/Dif1w8jCcOsyeHYeY/WNDXpz1KO3/VPy30Qo3NWu6pacff+xejxsHY8e2hLiWGRs2vge++hPs+wmwsLAPxMZBjc7BOz+4hvQqrOXPdkUO/KxeDe+8E8m///0iZSKfZM7YNzkn4jVI2RW8z8gyUPumDKcOHYIP/SL3Pn1g0iR3PGsW9O0L778fQcRZHeGsjtD6DVcQIYMcVosNlSQXhFJnQVTpjOca9HWB56+eD7l4gPvnclbHwBV6RURKAIVsIiIi4S+sQzZjTC3gBdxMsvbW2mOe8x8C84AxwHXZdPMQ0BZ4zFr7ol/fY4EBxpgp1tpPPOcMLig7CbS11m7xnB8NLAfeNsbU944DeB4XsN1vrX3dr+9/AIuAwcaYd621a/Pyz0HyR/ny0L69ewQza5YLdObMca9HjnSVL6tWdfuGRUW1oHLlFvTpAxe1dW2evR9eH+eOtVS0YAwY4AvZJk2C555zf54ZRJWFDrNgbju3rDPtJHx/AzR7AiKCVOw8sMJ37Fkqevw4vPcejB8Pixf7Lu+jKpfePYR1ax4lPmWKm6F1fJ/nqifYiiwDzR5z1UP9fPihq6gKcO65brlyrVru5wvcvnO7d8PAga5YR1RUbJblpmHFGLd0dN9i92eReszNAgW3rLTapS7UNNmV4RUpRmIqQaOsWwWI5JRCNhERkfAX1iEb0B+IAZ7xC7aw1i4wxkwD/mqMqZvNbLYBwE7g/zKdHwrcCTwAfOI51wE4F/iXN2DzvN8+Y8wo4HXgZsAzPYMrgd/9AzZP+wPGmGeB94FOgEK2MFGmDEyf7iqRzpzpzn2XZZEwvPYaPPAA/POfGYOY1iW86EFB6dDB7dm2YYOrOPrvf7tlpFnEVoEr58CcyyB5G6Qmw+ocFkGodD7Wwl/+4vbxC+TAAbj/wVimTesDDbIuCQ3Gf6lo//4ugxoxAvbv91Vf/eor90hIgDvvhLvugtq1c/wWxU6qKcu7Gz6iZ9zFlCt11Hfh8M/uIRJuyjVQyCZ5kpbmO1bIJiIiEp7CfZrAVbg9zr4McG2G5znoWjBjTBOgLjAr895r1toDuNlwl3v2bPO+n3/fgd6vi383QLB1YweCjUuKt1KlYNo0F7QFYy2MGQNNm7oN7L0UshUMY9xsNq/XXw+xKrJMLRe0xVbN3ZvU6MysWRkDtpgYV5X2pZd85z75xDerLidWrHDLk8FVXr3tNndsjAtr7703Y/sdO+Af/3DVbx94APbtI+z88oubMXr3Y+dywVMreWHmo/z48yWkEWRGoYhICeA/ky0i3L+hi4hIrg0YMABjDIsWLQp4vV+/fhhjWLduHSdOnGDSpEl07NiRuLg4YmJiqFevHk888QTHjx/Pl/GkpaXx2Wef0a1bN6pVq0Z0dDQ1a9bknnvuISkpKeA9M2bMoGvXrlSpUoXY2FiaNGnCk08+ycGDB9PbnDhxgtGjR9OmTRvKly9PmTJlaNOmDePGjSPN/zdOYSrcZ7KdC6y11p4KcG2l5znATuUZ7vdvG6iPTkBjz7G3/arMDa21O4wx+zK93zfAtcaYltba5ZluuQsXwn0bYnwYY5YGuXROkPNSCGJiYOpUWLbM7d128iScOuWeJ0/2BTE7dvjuadgQ4uKKZrwlQZ8+riBFcrKr0vnDD9CuXZDGFc6Gq36E3/4DaSnZd169A7byhelVTAF69YJXX4UqVdzr9evdElKA+++Hjh1910Lxn8V2000Zf0YiI90ec48+6tpNmAB7PEVFU1Nh7Fj38zZsmJu5Fx2d/fsVpaNHXUXYwYPdMcCWPQ15/ANXnfUv16Tw2btLYe8CSEnMdHch7yUnklsx+g+85I2Wi4qIlGy9evVi3LhxfPTRR7TJtM/QyZMn+eyzz2jRogXNmjWjV69eTJ48mQ4dOjBw4ECio6OZPXs2zz//PCkpKbz66qt5Hs8zzzzDyJEjueiii7j77rspV64c8+fP56233mLXrl1Mnz49Q/uHHnqI0aNHk5CQQL9+/YiLi2PTpk2MHz+e+Ph4Hn74YY4cOULXrl2ZP38+rVq14pFHHsFay5o1a3j44Ye55JJLaNGiRZ7HXpTCNmQzxlQAKgA7gjTxng+1cZF3sVVO+ljpaX/QWhusrN+OTO83GLgA+J9neeg8oCrwIHA98DdrbbCAT8JAq1bu4e+229weWw8/7AtEQLPYClrFitC7N7z1lnv9+ushQjaACo3h/GE57v/rr+Cnn9xxTAw8/3zGEO3FF+GLL2DnTvfnPmiQr3hBMMnJLnTy6t8/cLuGDd0+c//4B8yYAaNHu8qj4JaoPvSQW1bau3fx+x+zXbtcALl+vQuk/UVFuRmIY8a4mYfTZ5Zi2fbLaNXqsqIZrIhIEVLIJiJSsl166aXUq1ePjz/+mBdeeCHDtTlz5pCUlESvXr0AaNq0KQsWLKBt27bpbZ566imaN2/OxIkTeeWVVzB5rLhXq1YtZs2aRbdu3TKc79KlC59//jl79+6lalW3Omjy5MmMHj2a9u3bM2vWLMqVK5fefv/+/WzevBmAwYMHM3/+fB555BFeeOGFDGNcvXo1VXIyS6GYC9uQDfD+qR0Nct17vmw+9lEuRFtv+/T3s9b+ZoxpBUwExvq1OwJca62dGaIvbx8XBjrvmeHWKtA1KVrGQM+e0KULPPGEb3bTrbcW7bhKgvvu84Vs06a5gCc+Pn/69p/Fdscdrqqpv4oVXdB1nafUyvvvQ48erlBBMB9/DN6Z040awRVXhB5DTAx07+5mvE2f7ma4/fKLu7Z+PQwZkrvPVJTOOcftnXfhhe7PaepUd37kyNwttxUROVMoZBMRCWJy3sKiQnXr6a++MMZw6623MnLkSBYvXkxrv1kaU6dOJSIigp49ewIwdOjQLPdHRETQvn173nzzTRITE6levfppjwXgvoCbXEPHjh2ZM2cOW7ZsSQ/ZRo0ahTGGsWPHZgjYAOLi4mjTpg27du1iwoQJJCQkMHLkyCwh4HnnnZen8RYX4RyyeXerSA1y3Xs+1NeU3PYREaKtt336+xljqgOf4sKwV4BlQA1cQYXJxpj+1topIfqTMBYX55b4PfkknDjh9meTgtWiBVx6Kfz4o1u6e/PN8PTTLvDMy/42P/4I337rjiMjXXgayLXXujB18mT3+q9/dX/uCQmuWmjNmlC5sgvkKlZ0yz297rrLBbQ5YQxcfz1cfbVbsjpiBBw+fNofr9BERrow8aabYOhQKF3anX/6aV/INm0arFsHzUIt9BcROQMpZBMRkV69ejFy5Eg++uij9JDtxIkTTJ8+nSuuuIKEhIQM7bdu3crChQvZsGEDGzdu5DtPVb5jx45l6ft07d69m/nz56e/x/z58zO8x+7du1mzZg2tW7emefPmQfv57rvvOHXqFLfeeisxMWfuXszhHLIle55LBbnuPR9q5llu+0jGLVENplSm95uGC9ja+i8LNca8CswF/mOMWWWtXR+iTwlzDRsW9QhKlgEDXCgGbl+2bt2gcWN48EG4/XaoEOrf4CD++U/fce/eUK9e8Lavvgpz50Jiott3bMkSX2GDYKKioG/f3I8rNhYef9x9rkmTYO/e3PdR0CpUcLPWmjZ1AVugv08vuMAFlJ9/7l6PGuVmAoqIlCQK2UREpFmzZrRo0YKPP/6Y559/HoDZs2dz8ODB9KWiAMuXL+fOO+9k+fLlGGOoUaMGDRo0oHLlyuzcuRMbtApczm3ZsoU777yT7777Dmst1atXp0GDBsTFxfHLL7+kv8fWrVsBaNSoUcj+ctou3IVzyJYEHAfOCnLdu0hsd4g+vNdy2sduoJkxJipIsYV4b1tjzHnA5cD/Zd53zVp73BjzEG5mW3/c3m0ikg969nQh27hxvgqjmzbBwIFuxtStt8Ldd7tlijmxbJnbaw3cDLKnngrdvmpVeO89t1T00KGcvcdf/gJnBfuvUA6cdRY89tjp318cDBniC9k++MAVc1BALSIliUI2EZEg8rAEMxz16tWLxx57jCVLlnDRRRcxdepUYmNjuemmmwDYvn077dq1IzY2lnfffZcbb7yRihUrAjBs2DDWrl2b5zEcOXKEdu3aceDAAV566SV69+5NtWrVAJg4cSL9+vVLb+utCBoVFTpeymm7cBe2BcKttWnAZoJX2fQuNtoYohvvtez6+NmvfSSu2mgGxpiKQM0AfQabpeb9yW8SYnwikksREW4Z5ubNroql5+8bAI4ccXu2XXSRC9neeAM2bIBQVa5HjvQdd+8OZ5+d/RiuvtrNKtu61QV+U6fCyy+7PdT694dbboGuXeGSS1zAlg/Ff8LexRdDp07uODUV/vWvoh2PiEhhU8gmIiIAPXv2JCIigo8++ojjx48zY8YM/vznP1OpUiUARo8ezdGjR3n99dfp169fesAGcPRoqIV8Offee++xc+dO/v73vzNo0KD0gC3Qe8R7NsHesmVLyD5z2i7chXuE+DXwoDGmpbV2eaZr3fzaBLMcOAB0BTLssmSMKQ10BFZaa/f59XW/p33m8KwrLrT0vp93EXSwEM0bwiUHuS4iedCgAbz0Ejz7rFt6OGaMKw7gtWyZK5QALpirU8ctZ0xI8O3flpoKn3ziu+fpp3P+/tHRrs86oeobSwZDh8KXX7rjiRNdSFm6NJQq5Z71P51SnFWr5pY6i5wuhWwiIgKQkJDAFVdcwUcffcRll13GoUOHMiwVXbduHUCGyqIAp06d4gvvEpw8CvYeANOnT8/wul69eiQkJLB48WL++OMPatSoEbDPyy67DIDPP/+c4cOH57n6aXEV7iHbeOABYKQx5lrvEk5jTHOgL7DIWrvCc+5loC1wn3f5prU21RjzLvx/e3ceLkdVLmr8/RLGQCCEwagHSUSUAKLCEbkQIaBRIagcQHk0KiBRUMBrlOGgJyYMTsBVgXOUowjojQgKWsowAAAbdElEQVRIAIMc0CCDgIAQQJTJERC9kYAMISRh2N/9o6qhbbqTvXdP6b3f3/PUU9lrra5a/XXv2l9WVa3isxExLTN/ULXtzwEbANWP7bgM+BtwZET8IDMfLrc9GphFMR9bOeU51wGLgcMj4sLMvLmykYhYB/hW1TYltcm66xaDaYceCjfcUDyM4oILYNmyF9v09cH99xdLI3vtVTxYQe2zyy6w887F5/Tss/Czn3W7R1L/vfrVDrKpOQ6ySZIqpk2bxvTp05k5cybrr78+U6dOfaGucuXarbfeymabbQYUt2Iec8wxLwyONat6H7vuuusL5aeeeirz589/SftPf/rTHHXUURx00EFcfPHFrF15whmwaNEi7rjjDqZMmcLUqVO57LLLmD17Nscdd9w/bWPBggWss846bLlloxsNe0NPD7Jl5p0RcTJwNHBjRFwCbAgcBDwHHAIQERsDM8qXfYxiYK7iRGAv4HsRMYXiCrUdgb2Bq4HvVO1veUQcAvwYuC0ivgc8A0yjuIX0Y5WBt8x8IiIOB84Gro+IC4HfAhsD76O4tfQKYE5LgyKprgiYNKlYvvENmDMH5s0r5mt78MEX52+rZ/XVYdaszvV1uIoobhPdbbdikE2ShpNyqhqguSdiS5J637777sthhx3GnXfeycEHH8yaa675Qt3hhx/OBRdcwIEHHsi1117LuHHjuPTSS/nNb37D7rvvzlVXrehmvv45+OCDOe200zj22GO5++672WKLLbjmmmu48sorXxgoqzZjxgxuvPFGLrroIrbcckv2228/xo0bxwMPPMC5557LjBkzmDJlCmeeeSaTJ0/m+OOP5/LLL2ePPfZg1KhR3H777cydO5errrrKQbZuy8xjIuL3FLdx/gfF7ZdXAZ/PzHvLZo8APwXeAsyref3jEbEzcALwHuADwEPlz1/KzGdr2v8kInYDvgAcQXGL6O3AjMy8rKbt98u+fRaYDOxHcRvp3cCXgDMy83kkddQGGxRPGz3iiOLn5cvhz38uBtwWLXpp+x12gBU8jVottPPOxaDnvfcWVxsuXfri0oKHJEltM3p0t3ugXjdtWnHFdF9fMWenJGn4GjNmDFOnTuWiiy76p1tFAXbaaSfmzZvHiSeeyDnnnMMaa6zB7rvvztlnn80ZZ5zRkkG2zTffnPnz5zNz5kwuvvhi+vr62Gmnnbj++uu56aabXjLINnLkSC688ELmzJnDWWedxVlnncWSJUvYdNNNmT59OjNmFNc8jRs3jltuuYXTTjuNCy+8kFNOOYW+vj4mTpzI6aefzqRJk5rue7dFKx7tqs6LiAXbbbfddgsWLOh2VyRJUhtsv/323HbbbbdlZj+fh6xOMAeTpNa6p5w4eeLEiV3uyfBw/4rmyKEY4Ks8ZGGo6e93rZkcrOevZJMkSZIkSdLKTZgwYYX1s2bNYvbs2Z3pzBDkIJskSZIkSdIwcPHFF6+wvtfnROs2B9kkSZIkSZKGgb333rvbXRjSfHaRJEmSJEmS1CQH2SRJkiRJkqQmOcgmSZIkSZIkNclBNkmSJEmSJKlJDrJJkiRJkiRpyMrMjuzHQTZJkiRJktQVEQFAX19fl3uioawyyFb5vrWLg2ySJEmSJKkr1lxzTQCWLFnS5Z5oKKt8vyrft3ZxkE2SJEmSJHXF6NGjAVi4cCGLFy+mr6+vY7f2aWjLTPr6+li8eDELFy4EXvy+tctqbd26JEmShqSI2Bc4GtgGeBqYDxybmQ+s5HWzgVn92MWEzLy/6nVvBE4EdgZGArcCx2XmtQ32cwhwGLAF8BhwKfC5zHy0H/uWJHXI2LFjWbJkCU8//TQPPfRQt7ujIWzUqFGMHTu2rftwkE2SJEkDEhGfAk4Ffgt8GdgY+Cjw9oh480oG2q4AHl9B/X4UA2nPVu1vB+BaYDHwbWAZ8BHg5xHxb5l5aU3/vgbMAG4ATgAmAAcBu0XEDpm5ov1LkjpoxIgRbLrppvzjH/9g8eLFLF++3CvZ1DIRwZprrsno0aMZO3YsI0a094ZOB9kkSZLUbxHxL8DJFFeS7ZKZS8vy84DrgNOB9zR6fWbeBNzUYNurAUcCt2XmX8uyAM6iGHTbMTP/VJafBtwOfCciJlT1YweKAbZLgb0zs68s/xlwAXA88KlmYiBJaq0RI0aw0UYbsdFGG3W7K1JTnJNNkiRJA/ExYA1gZmVgCyAzbwTmAu+OiM0Gue33AK8EzqgqmwxsDXyzMsBW7u9RiqvoXga8r6r9YeX6mMoAW9n+R8CvgIMjYq1B9k+SJKkhB9kkSZI0EFOApcCVdermlet3DHLbnwSeBM6t2V/1tuvt75017X+fmfc0aD8KeOsg+ydJktSQg2ySJEkaiK2BuzLzuTp1vy7XWw10oxHxWmB34PuZuaRmfwB31r6mvKX00cr+ImID4OVV/WhZ/yRJklbGOdkkSZLULxGxHrAe8NcGTSrlrxrE5j8JBP98qyjApsATmfnUCvb5qqq21f0YdP8iYkGDqi1X9lpJkjQ8eSWbJEmS+mvdcr2kQX2lfJ2BbDQiRgEHANdl5l119tlof5V9rlPVtuX9kyRJ6g+vZJMkSVJ/VU7QPt+gvlI+coDb/QAwBvhWg3022l9lnyOr2rakf5m5fb3y8gq37Vb2ekmSNPx4JZskSZL66+ly3ejpnJXyFV15Vs8ngEUUTyett88VPQ10rar9tat/kiRJK+WVbL1r/D333MP229c9ySpJknrcPffcAzC+y92o9TiwHHhZg/px5frv/d1gRLwF2B74SmY+U6fJ34GtImK1Bg9bGFe1v8q6Zf2rwxxMkqQhrJkczEG23vXk0qVLue222+5vwbYqE/je24JtqX+MeecZ884z5p1nzDuvnTEfDzzZhu0OWmb2RcQfaDz5f+WpnfcNYLOfAPqAbzeovw94O7AFcE91RUSsD7wCuKws+hvwVIv7V6tVOZi/r51nzLvDuHeeMe88Y955q2QO5iBbj8rMCa3aVuXpWY3mHlHrGfPOM+adZ8w7z5h33jCN+VXAERHxpsy8vaZuz6o2KxURY4H9gZ9m5p9XsL/DgHdRM8hWlo2o7C8zMyKuBvaIiE0y8+E6/XseuLY//aunVTnYMP3udJUx7w7j3nnGvPOMeeetqjF3TjZJkiQNxJlAAl+KiBdO2EbENsCBwK8y846y7GsR8cuIeEODbX2UYp60eg88qLiM4gq1IyNik6r9jQZmUcyvdm5V+29TnEj+YvVGImIK8E7gosx8tB/vU5IkaUC8kk2SJEn9lpl3RsTJwNHAjRFxCbAhcBDwHHAIQERsDMwoX/Yx4PDq7UREAIcCD/Li7Z719rc8Ig4BfgzcFhHfA54BplHcQvqx6ivWMvMnEXE+MD0iJgBXAptRDAAuBD7bVAAkSZIa8Eo2SZIkDUhmHkMxcLYa8B/AARS3bL65chUb8AjwU4qHJcyrs5l3AJsD38nMvpXs7yfAbhTzrhwBHEXx8IK9MvPMOi/5EHAM8EpgNrAPcH7Zv7/0+41KkiQNgFeySZIkacDKwa16A1yV+qSYM61R/U+BGMD+fkHxAIT+tH0OOKlcJEmSOsIr2SRJkiRJkqQmRXGSUZIkSZIkSdJgeSWbJEmSJEmS1CQH2SRJkiRJkqQmOcgmSZIkSZIkNclBNkmSJEmSJKlJDrJJkiRJkiRJTXKQTZIkSZIkSWqSg2ySJEmSJElSkxxkG+YiYt+IuDkilkTEoog4NyI263a/ellEjIqIL0TEXRGxNCIWR8SNEfGROm1Xi4hjI+J3EbEsIh6IiK9GxNrd6PtQEhF7RUSWy/iaulERcVIZ72URcV9E/HtEjOxOb3tXREyOiJ9ExMLy+/7HiPjviBhV086Yt0BEjImIr5TxWxYRT0XEryLiExExoqatMR+EiNg2Ih4ujx2TG7QZ0LE7IsZHxA/Lv7NLyr+7+7T1jWiVZv7VHuZg3Wf+1TnmYJ1lDtZ+QyUHi8xs5/a1CouITwGnAr8Fzgc2Bj4KLAXenJkPdLF7PSki3gD8GHgF8D/ALcAY4INl2X9k5hfLtgH8CNi3bHs9sC2wP/BLYLfMfLbT72EoiIh1gbuBscA6wITMvL+sWxO4BngLxff+TmASsCdwQWbu34Uu96SI+HfgS8DvgEuAp4CJwN7A5pm5sGxnzFsgIjYEbgS2oDhe/BwYBewHTADmZuZ+ZVtjPggR8UHgdIpjBxTH4Wtq2gzo2B0REyj+FqwJnAUsKttuAxyWmd9s41vSKsj8qz3MwbrP/KtzzME6yxys/YZUDpaZLsNwAf4FWF5+6dauKv9fwHPAvG73sRcX4MDyl/11NeWbAP8AlgBrlWXvBxL4z5q2R5Xln+n2++nVBfg68ATFgTqB8VV1R5dlR9a85r/K8n263f9eWIB/K+N1MjCypm4ssLoxb3nMv1bG66Sa8rXK404CexrzQcf3yDI2F1UdOybXaTegYzdFEvgcsGNV2drArcAy4BXdfu8unVvMv9oaW3Ow7n8G5l+dibM5WOdjbg7W3vgOqRys6wF16c4CHFd+Ed9Vp+78sm6zbvez15YyeV69Qd0Py7i+qfz52vKXe0xNu5HAX4E/dfv99OICbF8eTA8HZtdJ8u4v41ublGxQfh5Xdfs9rOoLsHoZx0v62d6YtybudwDPUv4nsaZuUvld/7oxH3R83wO8rfx35dgxuU67fh+7Kc5uJ3Bene3sUdZ9odvv3aVzi/lXW2NrDtbd+Jt/dSbO5mDdibs5WHvjO6RyMOdkG76mUNyWcGWdunnl+h2d687QkJkPZePbC5ZW/hER6wA7Ab/IzMdrtvE8xaj7hIjYom2dHYLKeQ6+DSwAXnL5b0S8FtgMuKyM8wsy8zHgOmBS7VwWeom9KOL4OYCIWD0iXlZvnglj3lIJPJ6Zy+rUPVb5hzEfnMycl5k/X1GbQRy7p5TrebzUfIq/C+9squPqNeZfbWIO1j3mXx1lDtYd5mBtNNRyMAfZhq+tgbsy87k6db8u11t1sD9DWkSsBuxO8ct8H/BaYDVejHUtP4PB+TTFffkfz8y+OvVbl+sVxX11ivkW1NhewL3AIxFxPvA0sLD8+asRsUZVW2PeOlcDG0XEXnXqppfrqzDm7TTQY3fDz6L8+3s3HueHG/OvDjMH6wjzr84xB+sOc7Du65kczEG2YSgi1gPWo7iksp5K+as606Nh4XCKsxpnZubTwKZluZ9Bi0TxVLbjKC7VbnTwNe6t8SbgjxQJxzjg48BBFEnf0cAPqtoa89Y5geIqgR+WT6h6Y0TsHBHfpvgPzncz81KMeTsNNLb9aT8mIka3oG9axZl/dY05WBuZf3WcOVh3mIN1X8/kYKu1eoPqCeuW6yUN6ivl63SgL0NeREwEvgj8BfhCWexn0HrfpHhizOwVtDHurTGe4szP1cDUylnriDivLNsvIt5WXvZtzFskMx+LiEkUk+9+uVygmANnemZ+t/zZmLfPQGM7kPaLm+uaeoC/mx1mDtYR5l+dNR5zsI4zB1sl9EwO5pVsw1Plc3++QX2l/CX39mtgImJt4AJgDWBa1f3jfgYtFBHvp3gs9mHlWepGjHtrjKZ4FPbM6ttCynkqTi5/fH+5NuYtUs5FcR7FWevvUpy5ngHcDvxXRMwomxrz9hlobP0sVM3vQweZg7Wf+VdXmIN1gTnYKqFncjCvZBueKn8E12pQXylvNOqrfoiIAM4GtqF4nPB1VdV+Bi0SEWOAU4ELMvN/VtLcuLfGUuCZzLy1Tt3N5Xqbcm3MW+cMiqcvTc3MyyuFEXEaMAf4WkTchTFvp4HGtrp9vf+A+lkML/5udog5WPuZf3WNOVh3mIN1X8/kYF7JNjw9DiwHXtagfly5/ntnujNknQDsD5yVmV+vqavE1s+gecdQPBL79Ih4TfUCjC3bbFb+bNxb41HggRXUAaxdro15C0TEBsAHgEuqkzuA8kz2/6Y4I3coxrydBhrb/rRfBjzZfNfUA8y/OsccrP3Mv7rDHKzDzMFWGT2Tg3kl2zCUmX0R8QdgywZNKk/ZuK9DXRpyIuLDwOeBaygOuLUqsfUzaN7LKS6bv24Fba4p10eV65XF/XfNd2tI+wvwmgZ1ryzXD5fr/n7XjfmKvYbicvZ76lVm5qKIeJjiyUvGvH0Geuyubv/n6obllTYTgd83eBqfhhjzr84wB+sY86/uMAfrPHOwVUPP5GBeyTZ8XQVsEhFvqlO3Z1UbDVBEvBU4k+LguU9mPlvbJjMfAX4D7F7zqO2KPSnORjV6SpNe9J/A+xos15RtPln+/EPgMeBdtRsp527ZDfh1Zj5aW69/ch3w8gbHj3eX61+W69sx5q2wtFy/tl5lRIwFNqa4HN6Yt8kgjt2Vv6Mv+SyAHYAN8W/tcGP+1UbmYB1l/tUd5mCdZw62CuipHCwzXYbhAmwL9AGXA6tVlW9DcSC5udt97MWF4kzHI+Uv+BYraXs4kMDna8oPLstP6vb76fUFOKeM5fiqslPKsmk1bU8oyz/Z7X6v6gvwauAZ4BfAulXlE4CHymPIpsa8pTEfAdxfHrf3rqlbHfhRGctZxrwl8Z5dxmlynboBHbuBW4GngNfVfGZXUdxesk23369L5xbzr7bG1hxsFVnMv9oaW3OwzsfcHKyz8e75HCzKHWkYioivAkdTfPkuoRjNPYjiNuK3ZuYdXexeT4qImylGxi8EbmjQ7KbMvKkcgb8SeCtwEfArYGtgGsXlyDtn5hPt7/XQFRHnAAcAEzLz/rJsDHATRTI+hyLWOwJ7Uzz6/J1Z58y3/llEfAb4P8C9wLnAKOBAinkPpmfmWVVtjXkLRMTbgUspJmq9FLgFWA94L7AFxdnTXTLzKWPenIiYDcwCdsvMa2rqBnTsjojtKf4ztIziP57/APYBtgNOzMyZ7X03WtWYf7WHOdiqw/yrvczBOs8crHOGRA7W7ZFKl+4uwHSKg8JSijN/c4Etu92vXl0oznLkSpbZVe1HAV8G/kQxGfJfgNOAMd1+L0Nhoc6Z1LJ8Q+CbFGf8lgN/BI4H1up2n3tpoXhE/M0UE4Y+CcynzlknY97SmG8FfB94kOJM9pLyGP45YG1j3rI4z6bBWdSyfkDHbuD1wI8pkrulwALggG6/T5fuLeZfbYmpOdgqsph/dSTG5mCdj7k5WGfi3PM5mFeySZIkSZIkSU3ywQeSJEmSJElSkxxkkyRJkiRJkprkIJskSZIkSZLUJAfZJEmSJEmSpCY5yCZJkiRJkiQ1yUE2SZIkSZIkqUkOskmSJEmSJElNcpBNkiRJkiRJapKDbJIkSZIkSVKTHGSTJEmSJEmSmuQgmyRJkiRJktQkB9kkSZIkSZKkJjnIJklDWERMjoiMiNnd7oskSdJwYP4lDV8OskmSJEmSJElNcpBNkiRJkiRJapKDbJIkSZIkSVKTHGSTJEmSJEmSmuQgmyQNUkRMi4gbImJxRDwVEb+MiP2q6l+Y9DYito2IK8q2T0TElRExuc42R0fEiRHxu4hYFhGLIuLCiHhjgz5sHBEnR8R9ZfvHIuLyiHhHnbbjI+LciHgkIp4u+7trnXZ7RsR1EfFoRCyNiNsj4qiIWLvJkEmSJDXF/EvSqsxBNkkahIj4DjAHGAOcDHwLeDnwo4j4TE3zNwE3UBxzvwScC0wCroyIqVXbHFO2Oxa4HZgFfB94K3BzROxR04etgF8DnwXuA44HzgRGAefX9GE8sADYBjgV+C7wBuDyiNi8apt7AD8BNinbfRH4O/BV4FP9j5AkSVJrmX9JWtVFZna7D5LUUyLiQ8D/BeYCH8zMZ8ry9YCbgVcDrwImAleXLzsxM2dWbeNtwJXAg8CEzOyLiG8BhwIfzsw5VW3HAbcCqwObZ+ZTEbEacCfwOmDfzLykpo/vyswryrO1lT7MBaZl5vKyzTSKRPWkzDymLDsP2B/YJjPvqtrevwKbZubFTYROkiRpUMy/JPUCr2STpIE7GlgMTK8keACZ+SRwCrAG8N6q9n8DTqjeQGb+HJhPkQzuFBHrAgcAd1YneGXbhRRnazcB9imL30uRRF5Um+CVr7mipuhx4JBKgleaCzwP7FhVFuV6dM32bjXBkyRJXWT+JWmV5yCbJA1ARLwMeD1wCzCmnGfjhQV4smw6sepll1Yng1Xml+ttge2AtYFrG+y6Ur5LuX57uT67n12fl5mPVhdk5jLgMWBcVfE55fpHEbF/RPh3QpIkdZX5l6Re4S+vJA3MZuV6d+DPdZYLyvr1q17zpwbbeqhcbwC8ovz3wgZt/1+5fmVNP/7Qr17DAw3Kl1Cc+QUgMy8HpgHrAOcB90XE9PL2CEmSpG4w/5LUE/yllaSBqVzOPx/45graPQisV/673lnUatW3EDSaKLO2vHKS5LmVbLuibwV1Uf1DZp4bEZcDnwY+CXwHOCQi3l3eOiFJktRJ5l+SeoKDbJI0MH8t13315uKoVvWI+FENmkwo1w9SzBsCL55RrVUpr+y/kmy9msZnagctMx8DZkXEScBXgMOB04H3tXpfkiRJK2H+JakneLuoJA1AZj4E/BH41/JpVv3x5gble1KcIb0RuA14Gti1QdvdyvV15fr6cv2efvZhUDJzCcWj4x+jeJS9JElSR5l/SeoVDrJJ0sCdAmwIfKN2YtqIGBkRR0TEmKri90bEO2va7Q/sDPwsM/+SmU9TTHr7+og4oKbty4EjKeYFmVsW/xB4GDi0dtvla6YN9E1FxKiImF0ned2UYo4Tb1WQJEndYv4laZUXmY1uP5ck1RMRAcwBPgj8FphH8Yj2zYB3UzwWfhNga+BqiuRoY4qJbH8LbEUxue2jwE6Z+Ydyu+tTPMVqW+BC4NZyOx+hmF9kr8y8sqofu5b7Hl2ufwWMpHjy1aTMHFneMnE1cFxmzq7zXu4HyMzxZXL3OMVkvJcCdwJjgA9R3C7xvsycW7sNSZKkdjP/ktQLnJNNkgYoMzMiPgRcAXyc4nL+oJiv4xbgw5m5qMgFAfhvYBFwBMWcGo9TJIkzM/PBqu0+ERGTgM+X7d4LLAZ+QZGk/bqmH9dGxBuAo4B3AXsAy8o+TBnE+3oyInYs+7kLsB/FbQq3Ax/IzOtW9HpJkqR2Mf+S1Au8kk2S2mRlZzElSZLUWuZfkrrJOdkkSZIkSZKkJjnIJkmSJEmSJDXJQTZJkiRJkiSpSQ6ySZIkSZIkSU3ywQeSJEmSJElSk7ySTZIkSZIkSWqSg2ySJEmSJElSkxxkkyRJkiRJkprkIJskSZIkSZLUJAfZJEmSJEmSpCY5yCZJkiRJkiQ1yUE2SZIkSZIkqUkOskmSJEmSJElNcpBNkiRJkiRJapKDbJIkSZIkSVKTHGSTJEmSJEmSmuQgmyRJkiRJktQkB9kkSZIkSZKkJv1/OrajDafw+d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204994"/>
            <a:ext cx="4002768" cy="39645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3852" y="645071"/>
            <a:ext cx="186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혼동 행렬 </a:t>
            </a:r>
            <a:endParaRPr lang="ko-KR" altLang="en-US" sz="3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106154" y="1785341"/>
            <a:ext cx="0" cy="4885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77" y="2412955"/>
            <a:ext cx="4491174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977" y="3768633"/>
            <a:ext cx="4491174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977" y="4990690"/>
            <a:ext cx="4491174" cy="523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200" y="5888583"/>
            <a:ext cx="6553200" cy="5619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99063" y="566057"/>
            <a:ext cx="381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시사점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6870"/>
          <a:stretch/>
        </p:blipFill>
        <p:spPr>
          <a:xfrm>
            <a:off x="405873" y="1652260"/>
            <a:ext cx="8636590" cy="11605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28" y="2182694"/>
            <a:ext cx="6012249" cy="971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5623" y="2966572"/>
            <a:ext cx="1121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오진으로 인해 환자들이나 일반 시민들이 피해를 입는 상황이 발생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환자의 새로운 데이터들이 계속 수집하고 분석 할 수 있다면 오진 및 약 처방 오진을 줄일 수 있음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5114693" y="4466925"/>
            <a:ext cx="958362" cy="157063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24168" y="4540083"/>
            <a:ext cx="17394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오진</a:t>
            </a:r>
            <a:r>
              <a:rPr lang="en-US" altLang="ko-KR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20039712">
            <a:off x="3428231" y="4282258"/>
            <a:ext cx="20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여러 환자 데이터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1690876">
            <a:off x="6105940" y="4361487"/>
            <a:ext cx="16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높은 정확도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6857" y="6050424"/>
            <a:ext cx="49940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환자들의 피해 감소</a:t>
            </a:r>
            <a:r>
              <a:rPr lang="en-US" altLang="ko-KR" sz="3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84738" y="2182694"/>
            <a:ext cx="7508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946530" y="2796663"/>
            <a:ext cx="5720862" cy="16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8808" y="6679700"/>
            <a:ext cx="39240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8939" y="720983"/>
            <a:ext cx="3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r>
              <a:rPr lang="ko-KR" altLang="en-US" sz="28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향후 발전 방향</a:t>
            </a:r>
            <a:endParaRPr lang="ko-KR" altLang="en-US" sz="28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808" y="2011013"/>
            <a:ext cx="109903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AutoNum type="arabicPeriod"/>
            </a:pPr>
            <a:r>
              <a:rPr lang="ko-KR" altLang="en-US" sz="2200" spc="-1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22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00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모델에 직접 수집한 데이터를 적용하여 </a:t>
            </a:r>
            <a:r>
              <a:rPr lang="ko-KR" altLang="en-US" sz="22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학습하고 분석하는 과정이 흥미로웠음</a:t>
            </a:r>
            <a:endParaRPr lang="en-US" altLang="ko-KR" sz="2200" spc="-1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ctr">
              <a:lnSpc>
                <a:spcPct val="200000"/>
              </a:lnSpc>
              <a:buAutoNum type="arabicPeriod"/>
            </a:pPr>
            <a:r>
              <a:rPr lang="ko-KR" altLang="en-US" sz="22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수집의 한계로 아이디어 구현의 어려움</a:t>
            </a:r>
            <a:endParaRPr lang="en-US" altLang="ko-KR" sz="22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ctr">
              <a:lnSpc>
                <a:spcPct val="200000"/>
              </a:lnSpc>
              <a:buAutoNum type="arabicPeriod"/>
            </a:pPr>
            <a:r>
              <a:rPr lang="ko-KR" altLang="en-US" sz="22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오류 발생 극복의 어려움</a:t>
            </a:r>
            <a:endParaRPr lang="en-US" altLang="ko-KR" sz="2200" spc="-1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endParaRPr lang="ko-KR" altLang="en-US" sz="2200" spc="-150" dirty="0">
              <a:solidFill>
                <a:schemeClr val="accent4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63412" y="5360473"/>
            <a:ext cx="59289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더욱 내 자신을 발전시키자</a:t>
            </a:r>
            <a:r>
              <a:rPr lang="en-US" altLang="ko-KR" sz="35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en-US" altLang="ko-KR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ko-KR" altLang="en-US" sz="3500" spc="-150" dirty="0">
              <a:solidFill>
                <a:schemeClr val="accent4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679831" y="4241303"/>
            <a:ext cx="808892" cy="932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9463" y="3058825"/>
            <a:ext cx="46730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Arial Black" panose="020B0A04020102020204" pitchFamily="34" charset="0"/>
              </a:rPr>
              <a:t>감사합니다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8064" y="3429236"/>
            <a:ext cx="5156936" cy="881964"/>
            <a:chOff x="558064" y="2946400"/>
            <a:chExt cx="5156936" cy="881964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4849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주제 선정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내용</a:t>
            </a:r>
            <a:endParaRPr lang="ko-KR" altLang="en-US" sz="3000" spc="-150" dirty="0">
              <a:solidFill>
                <a:schemeClr val="accent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45" y="1841515"/>
            <a:ext cx="10849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호흡기 질환은 엄청난 건강 부담을 유발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 세계적으로 천식 환자는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억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천명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폐질환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copd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환자는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억명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이상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수면 장애 환자는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억 명 이상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만성 호흡기 환자 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억 명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미세먼지 때문에 한국에서도 많은 사람들이 호흡기 질환을 겪음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4377033"/>
            <a:ext cx="10410825" cy="1524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1855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정의</a:t>
            </a:r>
            <a:endParaRPr lang="ko-KR" altLang="en-US" sz="3000" spc="-150" dirty="0">
              <a:solidFill>
                <a:schemeClr val="accent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2109" y="2283371"/>
            <a:ext cx="9447782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증상</a:t>
            </a:r>
            <a:r>
              <a:rPr lang="en-US" altLang="ko-KR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나이</a:t>
            </a:r>
            <a:r>
              <a:rPr lang="en-US" altLang="ko-KR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성별</a:t>
            </a:r>
            <a:r>
              <a:rPr lang="en-US" altLang="ko-KR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질병을</a:t>
            </a:r>
            <a:endParaRPr lang="en-US" altLang="ko-KR" sz="5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토대로 올바른 처방이</a:t>
            </a:r>
            <a:endParaRPr lang="en-US" altLang="ko-KR" sz="5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가능할까</a:t>
            </a:r>
            <a:r>
              <a:rPr lang="en-US" altLang="ko-KR" sz="5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2181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smtClean="0">
                <a:solidFill>
                  <a:schemeClr val="accent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</a:t>
            </a:r>
            <a:endParaRPr lang="ko-KR" altLang="en-US" sz="3000" spc="-150" dirty="0">
              <a:solidFill>
                <a:schemeClr val="accent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1" y="2198077"/>
            <a:ext cx="9924454" cy="3325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649" y="5713604"/>
            <a:ext cx="382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뉴 </a:t>
            </a:r>
            <a:r>
              <a:rPr lang="ko-KR" altLang="en-US" dirty="0" smtClean="0"/>
              <a:t>멕시코주의 </a:t>
            </a:r>
            <a:r>
              <a:rPr lang="ko-KR" altLang="en-US" dirty="0"/>
              <a:t>공중 </a:t>
            </a:r>
            <a:r>
              <a:rPr lang="ko-KR" altLang="en-US" dirty="0" err="1" smtClean="0"/>
              <a:t>보건국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91188" y="3636413"/>
            <a:ext cx="3688743" cy="68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5932" y="2150112"/>
            <a:ext cx="1323075" cy="44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rgbClr val="49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655083"/>
            <a:ext cx="613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72" y="3518771"/>
            <a:ext cx="3931138" cy="30300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3600" y="608334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형식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17" y="3518771"/>
            <a:ext cx="4260749" cy="30300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3869" y="1796419"/>
            <a:ext cx="9478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컬럼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38,538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데이터로 구성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Symptoms , Age ,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Sex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Disease, Treatment , Nature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컬럼으로 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3852" y="645071"/>
            <a:ext cx="2486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  <a:endParaRPr lang="ko-KR" altLang="en-US" sz="3000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0521" y="1889563"/>
            <a:ext cx="889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컬럼에 있는 데이터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제거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index 34409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일치 확인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 없는 컬럼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Nature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삭제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성별 코드 안에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 to say 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말하지 않겠다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라는 불필요한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삭제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3158507"/>
            <a:ext cx="3265855" cy="30312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79" y="3158507"/>
            <a:ext cx="5086350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25" y="4351846"/>
            <a:ext cx="5102103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26" y="5611860"/>
            <a:ext cx="5048250" cy="87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spc="-150" dirty="0">
            <a:solidFill>
              <a:schemeClr val="accent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414</Words>
  <Application>Microsoft Office PowerPoint</Application>
  <PresentationFormat>와이드스크린</PresentationFormat>
  <Paragraphs>95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G마켓 산스 TTF Bold</vt:lpstr>
      <vt:lpstr>HY견고딕</vt:lpstr>
      <vt:lpstr>나눔스퀘어라운드 Regular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snagmin</cp:lastModifiedBy>
  <cp:revision>105</cp:revision>
  <dcterms:created xsi:type="dcterms:W3CDTF">2015-07-07T04:48:58Z</dcterms:created>
  <dcterms:modified xsi:type="dcterms:W3CDTF">2021-07-06T18:58:46Z</dcterms:modified>
</cp:coreProperties>
</file>