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
  </p:notesMasterIdLst>
  <p:sldIdLst>
    <p:sldId id="118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0" userDrawn="1">
          <p15:clr>
            <a:srgbClr val="A4A3A4"/>
          </p15:clr>
        </p15:guide>
        <p15:guide id="4" userDrawn="1">
          <p15:clr>
            <a:srgbClr val="A4A3A4"/>
          </p15:clr>
        </p15:guide>
        <p15:guide id="5" orient="horz" pos="864" userDrawn="1">
          <p15:clr>
            <a:srgbClr val="A4A3A4"/>
          </p15:clr>
        </p15:guide>
        <p15:guide id="6" orient="horz" pos="4320" userDrawn="1">
          <p15:clr>
            <a:srgbClr val="A4A3A4"/>
          </p15:clr>
        </p15:guide>
        <p15:guide id="7" orient="horz" userDrawn="1">
          <p15:clr>
            <a:srgbClr val="A4A3A4"/>
          </p15:clr>
        </p15:guide>
        <p15:guide id="8" orient="horz" pos="3744" userDrawn="1">
          <p15:clr>
            <a:srgbClr val="A4A3A4"/>
          </p15:clr>
        </p15:guide>
        <p15:guide id="9" pos="192" userDrawn="1">
          <p15:clr>
            <a:srgbClr val="A4A3A4"/>
          </p15:clr>
        </p15:guide>
        <p15:guide id="10" pos="7488" userDrawn="1">
          <p15:clr>
            <a:srgbClr val="A4A3A4"/>
          </p15:clr>
        </p15:guide>
        <p15:guide id="11" pos="2040" userDrawn="1">
          <p15:clr>
            <a:srgbClr val="A4A3A4"/>
          </p15:clr>
        </p15:guide>
        <p15:guide id="12" pos="56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21D"/>
    <a:srgbClr val="FFF96E"/>
    <a:srgbClr val="FFF200"/>
    <a:srgbClr val="3686F8"/>
    <a:srgbClr val="0056B7"/>
    <a:srgbClr val="FFFCB4"/>
    <a:srgbClr val="404040"/>
    <a:srgbClr val="FEBE10"/>
    <a:srgbClr val="FCE831"/>
    <a:srgbClr val="0061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32" autoAdjust="0"/>
    <p:restoredTop sz="92835" autoAdjust="0"/>
  </p:normalViewPr>
  <p:slideViewPr>
    <p:cSldViewPr snapToGrid="0" snapToObjects="1">
      <p:cViewPr varScale="1">
        <p:scale>
          <a:sx n="105" d="100"/>
          <a:sy n="105" d="100"/>
        </p:scale>
        <p:origin x="240" y="184"/>
      </p:cViewPr>
      <p:guideLst>
        <p:guide orient="horz" pos="2160"/>
        <p:guide pos="3840"/>
        <p:guide pos="7680"/>
        <p:guide/>
        <p:guide orient="horz" pos="864"/>
        <p:guide orient="horz" pos="4320"/>
        <p:guide orient="horz"/>
        <p:guide orient="horz" pos="3744"/>
        <p:guide pos="192"/>
        <p:guide pos="7488"/>
        <p:guide pos="2040"/>
        <p:guide pos="56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6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E267E-2F36-8F40-8A1A-78EA113444C2}" type="datetimeFigureOut">
              <a:rPr lang="en-US" smtClean="0"/>
              <a:t>10/18/17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EE5C1-AAC5-3444-B246-FA81927D501D}" type="slidenum">
              <a:rPr lang="en-US" smtClean="0"/>
              <a:t>‹#›</a:t>
            </a:fld>
            <a:endParaRPr lang="en-US" dirty="0"/>
          </a:p>
        </p:txBody>
      </p:sp>
    </p:spTree>
    <p:extLst>
      <p:ext uri="{BB962C8B-B14F-4D97-AF65-F5344CB8AC3E}">
        <p14:creationId xmlns:p14="http://schemas.microsoft.com/office/powerpoint/2010/main" val="115654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GLRM similarly</a:t>
            </a:r>
            <a:r>
              <a:rPr lang="en-US" baseline="0" dirty="0" smtClean="0"/>
              <a:t> can help reduce the number of columns, while maintaining as much information as possible but the extra thing it brings to the table is the ability to deal with nonnumeric and missing data</a:t>
            </a:r>
          </a:p>
          <a:p>
            <a:endParaRPr lang="en-US" baseline="0" dirty="0" smtClean="0"/>
          </a:p>
          <a:p>
            <a:r>
              <a:rPr lang="en-US" sz="2200" b="0" i="0" dirty="0" smtClean="0">
                <a:effectLst/>
                <a:latin typeface="Lucida Grande"/>
                <a:ea typeface="Lucida Grande"/>
                <a:cs typeface="Lucida Grande"/>
                <a:sym typeface="Lucida Grande"/>
              </a:rPr>
              <a:t>reconstructing missing values and identifying important features in heterogeneous data</a:t>
            </a:r>
            <a:endParaRPr lang="en-US" dirty="0" smtClean="0"/>
          </a:p>
          <a:p>
            <a:endParaRPr lang="en-US" dirty="0" smtClean="0"/>
          </a:p>
          <a:p>
            <a:r>
              <a:rPr lang="en-US" sz="2200" b="1" i="0" dirty="0" smtClean="0">
                <a:effectLst/>
                <a:latin typeface="Lucida Grande"/>
                <a:ea typeface="Lucida Grande"/>
                <a:cs typeface="Lucida Grande"/>
                <a:sym typeface="Lucida Grande"/>
              </a:rPr>
              <a:t>low-dimensional representation</a:t>
            </a:r>
            <a:r>
              <a:rPr lang="en-US" sz="2200" b="0" i="0" dirty="0" smtClean="0">
                <a:effectLst/>
                <a:latin typeface="Lucida Grande"/>
                <a:ea typeface="Lucida Grande"/>
                <a:cs typeface="Lucida Grande"/>
                <a:sym typeface="Lucida Grande"/>
              </a:rPr>
              <a:t> of your input data.</a:t>
            </a:r>
          </a:p>
          <a:p>
            <a:r>
              <a:rPr lang="en-US" sz="2200" b="0" i="0" dirty="0" smtClean="0">
                <a:effectLst/>
                <a:latin typeface="Lucida Grande"/>
                <a:ea typeface="Lucida Grande"/>
                <a:cs typeface="Lucida Grande"/>
                <a:sym typeface="Lucida Grande"/>
              </a:rPr>
              <a:t>Some of your features may be redundant or correlated, resulting in wasted processing time and overfitting in your model (too many parameters).</a:t>
            </a:r>
          </a:p>
          <a:p>
            <a:endParaRPr lang="en-US" dirty="0" smtClean="0"/>
          </a:p>
          <a:p>
            <a:r>
              <a:rPr lang="en-US" dirty="0" smtClean="0"/>
              <a:t>Following the idea of how PCA and GLRM can be used</a:t>
            </a:r>
            <a:r>
              <a:rPr lang="en-US" baseline="0" dirty="0" smtClean="0"/>
              <a:t> to establish features that provide a good representation of your data, you can use them to reduce the number of features/columns in your dataset so that the remaining columns provide the most predictive power</a:t>
            </a:r>
          </a:p>
          <a:p>
            <a:endParaRPr lang="en-US" baseline="0" dirty="0" smtClean="0"/>
          </a:p>
          <a:p>
            <a:r>
              <a:rPr lang="en-US" baseline="0" dirty="0" smtClean="0"/>
              <a:t>with word2vec provides word embedding </a:t>
            </a:r>
          </a:p>
          <a:p>
            <a:r>
              <a:rPr lang="en-US" sz="2200" b="0" i="0" dirty="0" smtClean="0">
                <a:effectLst/>
                <a:latin typeface="Lucida Grande"/>
                <a:ea typeface="Lucida Grande"/>
                <a:cs typeface="Lucida Grande"/>
                <a:sym typeface="Lucida Grande"/>
              </a:rPr>
              <a:t>a natural language processing algorithm where words or phrases are mapped to vectors of real numbers</a:t>
            </a:r>
          </a:p>
          <a:p>
            <a:r>
              <a:rPr lang="en-US" sz="2200" b="0" i="0" dirty="0" smtClean="0">
                <a:effectLst/>
                <a:latin typeface="Lucida Grande"/>
                <a:ea typeface="Lucida Grande"/>
                <a:cs typeface="Lucida Grande"/>
                <a:sym typeface="Lucida Grande"/>
              </a:rPr>
              <a:t>The word </a:t>
            </a:r>
            <a:r>
              <a:rPr lang="en-US" sz="2200" b="0" i="0" dirty="0" err="1" smtClean="0">
                <a:effectLst/>
                <a:latin typeface="Lucida Grande"/>
                <a:ea typeface="Lucida Grande"/>
                <a:cs typeface="Lucida Grande"/>
                <a:sym typeface="Lucida Grande"/>
              </a:rPr>
              <a:t>embeddings</a:t>
            </a:r>
            <a:r>
              <a:rPr lang="en-US" sz="2200" b="0" i="0" dirty="0" smtClean="0">
                <a:effectLst/>
                <a:latin typeface="Lucida Grande"/>
                <a:ea typeface="Lucida Grande"/>
                <a:cs typeface="Lucida Grande"/>
                <a:sym typeface="Lucida Grande"/>
              </a:rPr>
              <a:t> can added as a new feature column and subsequently</a:t>
            </a:r>
            <a:r>
              <a:rPr lang="en-US" sz="2200" b="0" i="0" baseline="0" dirty="0" smtClean="0">
                <a:effectLst/>
                <a:latin typeface="Lucida Grande"/>
                <a:ea typeface="Lucida Grande"/>
                <a:cs typeface="Lucida Grande"/>
                <a:sym typeface="Lucida Grande"/>
              </a:rPr>
              <a:t> </a:t>
            </a:r>
            <a:r>
              <a:rPr lang="en-US" sz="2200" b="0" i="0" dirty="0" smtClean="0">
                <a:effectLst/>
                <a:latin typeface="Lucida Grande"/>
                <a:ea typeface="Lucida Grande"/>
                <a:cs typeface="Lucida Grande"/>
                <a:sym typeface="Lucida Grande"/>
              </a:rPr>
              <a:t>be used in a machine learning mode. </a:t>
            </a:r>
            <a:endParaRPr lang="en-US" baseline="0" dirty="0" smtClean="0"/>
          </a:p>
        </p:txBody>
      </p:sp>
    </p:spTree>
    <p:extLst>
      <p:ext uri="{BB962C8B-B14F-4D97-AF65-F5344CB8AC3E}">
        <p14:creationId xmlns:p14="http://schemas.microsoft.com/office/powerpoint/2010/main" val="99122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6783" y="-9467"/>
            <a:ext cx="11578435" cy="88153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077200" y="6356350"/>
            <a:ext cx="466794" cy="461663"/>
          </a:xfrm>
        </p:spPr>
        <p:txBody>
          <a:bodyPr/>
          <a:lstStyle/>
          <a:p>
            <a:fld id="{86CB4B4D-7CA3-9044-876B-883B54F8677D}" type="slidenum">
              <a:rPr lang="uk-UA" smtClean="0"/>
              <a:pPr/>
              <a:t>‹#›</a:t>
            </a:fld>
            <a:endParaRPr lang="uk-UA"/>
          </a:p>
        </p:txBody>
      </p:sp>
    </p:spTree>
    <p:extLst>
      <p:ext uri="{BB962C8B-B14F-4D97-AF65-F5344CB8AC3E}">
        <p14:creationId xmlns:p14="http://schemas.microsoft.com/office/powerpoint/2010/main" val="8032596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81" name="Shape 81"/>
          <p:cNvSpPr/>
          <p:nvPr/>
        </p:nvSpPr>
        <p:spPr>
          <a:xfrm>
            <a:off x="-6316" y="-4733"/>
            <a:ext cx="12192000" cy="872066"/>
          </a:xfrm>
          <a:prstGeom prst="rect">
            <a:avLst/>
          </a:prstGeom>
          <a:solidFill>
            <a:srgbClr val="FFDF00"/>
          </a:solidFill>
          <a:ln w="12700">
            <a:miter lim="400000"/>
          </a:ln>
        </p:spPr>
        <p:txBody>
          <a:bodyPr tIns="45720" bIns="45720" anchor="ctr"/>
          <a:lstStyle/>
          <a:p>
            <a:pPr algn="ctr" defTabSz="914400" hangingPunct="0">
              <a:defRPr sz="3600">
                <a:solidFill>
                  <a:srgbClr val="FFFFFF"/>
                </a:solidFill>
                <a:latin typeface="Times New Roman"/>
                <a:ea typeface="Times New Roman"/>
                <a:cs typeface="Times New Roman"/>
                <a:sym typeface="Times New Roman"/>
              </a:defRPr>
            </a:pPr>
            <a:endParaRPr sz="1800" kern="0">
              <a:solidFill>
                <a:srgbClr val="FFFFFF"/>
              </a:solidFill>
              <a:latin typeface="Times New Roman"/>
              <a:ea typeface="Times New Roman"/>
              <a:cs typeface="Times New Roman"/>
              <a:sym typeface="Times New Roman"/>
            </a:endParaRPr>
          </a:p>
        </p:txBody>
      </p:sp>
      <p:sp>
        <p:nvSpPr>
          <p:cNvPr id="82" name="Shape 82"/>
          <p:cNvSpPr/>
          <p:nvPr/>
        </p:nvSpPr>
        <p:spPr>
          <a:xfrm>
            <a:off x="306783" y="-9467"/>
            <a:ext cx="11578435" cy="881533"/>
          </a:xfrm>
          <a:prstGeom prst="rect">
            <a:avLst/>
          </a:prstGeom>
          <a:ln w="12700">
            <a:miter lim="400000"/>
          </a:ln>
          <a:extLst>
            <a:ext uri="{C572A759-6A51-4108-AA02-DFA0A04FC94B}">
              <ma14:wrappingTextBoxFlag xmlns:ma14="http://schemas.microsoft.com/office/mac/drawingml/2011/main" val="1"/>
            </a:ext>
          </a:extLst>
        </p:spPr>
        <p:txBody>
          <a:bodyPr tIns="45720" bIns="45720" anchor="ctr"/>
          <a:lstStyle>
            <a:lvl1pPr algn="ctr" defTabSz="914400">
              <a:defRPr sz="6400" spc="600">
                <a:latin typeface="Futura"/>
                <a:ea typeface="Futura"/>
                <a:cs typeface="Futura"/>
                <a:sym typeface="Futura"/>
              </a:defRPr>
            </a:lvl1pPr>
          </a:lstStyle>
          <a:p>
            <a:pPr hangingPunct="0"/>
            <a:endParaRPr sz="3200" kern="0" dirty="0">
              <a:solidFill>
                <a:srgbClr val="000000"/>
              </a:solidFill>
            </a:endParaRPr>
          </a:p>
        </p:txBody>
      </p:sp>
      <p:pic>
        <p:nvPicPr>
          <p:cNvPr id="83" name="image2.png"/>
          <p:cNvPicPr>
            <a:picLocks noChangeAspect="1"/>
          </p:cNvPicPr>
          <p:nvPr/>
        </p:nvPicPr>
        <p:blipFill>
          <a:blip r:embed="rId2">
            <a:extLst/>
          </a:blip>
          <a:stretch>
            <a:fillRect/>
          </a:stretch>
        </p:blipFill>
        <p:spPr>
          <a:xfrm>
            <a:off x="11445284" y="6446215"/>
            <a:ext cx="508001" cy="203201"/>
          </a:xfrm>
          <a:prstGeom prst="rect">
            <a:avLst/>
          </a:prstGeom>
          <a:ln w="12700">
            <a:miter lim="400000"/>
          </a:ln>
        </p:spPr>
      </p:pic>
      <p:sp>
        <p:nvSpPr>
          <p:cNvPr id="84" name="Shape 84"/>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6377926"/>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91" name="image2.png"/>
          <p:cNvPicPr>
            <a:picLocks noChangeAspect="1"/>
          </p:cNvPicPr>
          <p:nvPr/>
        </p:nvPicPr>
        <p:blipFill>
          <a:blip r:embed="rId2">
            <a:extLst/>
          </a:blip>
          <a:stretch>
            <a:fillRect/>
          </a:stretch>
        </p:blipFill>
        <p:spPr>
          <a:xfrm>
            <a:off x="11445284" y="6446215"/>
            <a:ext cx="508001" cy="203201"/>
          </a:xfrm>
          <a:prstGeom prst="rect">
            <a:avLst/>
          </a:prstGeom>
          <a:ln w="12700">
            <a:miter lim="400000"/>
          </a:ln>
        </p:spPr>
      </p:pic>
      <p:sp>
        <p:nvSpPr>
          <p:cNvPr id="92" name="Shape 92"/>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7132453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0" name="Shape 100"/>
          <p:cNvSpPr>
            <a:spLocks noGrp="1"/>
          </p:cNvSpPr>
          <p:nvPr>
            <p:ph type="body" sz="half" idx="13"/>
          </p:nvPr>
        </p:nvSpPr>
        <p:spPr>
          <a:xfrm>
            <a:off x="704836" y="1435100"/>
            <a:ext cx="4284678" cy="4691063"/>
          </a:xfrm>
          <a:prstGeom prst="rect">
            <a:avLst/>
          </a:prstGeom>
        </p:spPr>
        <p:txBody>
          <a:bodyPr>
            <a:noAutofit/>
          </a:bodyPr>
          <a:lstStyle/>
          <a:p>
            <a:pPr marL="0" lvl="0" indent="0">
              <a:spcBef>
                <a:spcPts val="300"/>
              </a:spcBef>
              <a:buSzTx/>
              <a:buFontTx/>
              <a:buNone/>
              <a:defRPr sz="2800"/>
            </a:pPr>
            <a:r>
              <a:rPr lang="en-US" smtClean="0"/>
              <a:t>Click to edit Master text styles</a:t>
            </a:r>
          </a:p>
        </p:txBody>
      </p:sp>
      <p:sp>
        <p:nvSpPr>
          <p:cNvPr id="101" name="Shape 101"/>
          <p:cNvSpPr>
            <a:spLocks noGrp="1"/>
          </p:cNvSpPr>
          <p:nvPr>
            <p:ph type="title"/>
          </p:nvPr>
        </p:nvSpPr>
        <p:spPr>
          <a:xfrm>
            <a:off x="704836" y="273050"/>
            <a:ext cx="4284678" cy="1162050"/>
          </a:xfrm>
          <a:prstGeom prst="rect">
            <a:avLst/>
          </a:prstGeom>
        </p:spPr>
        <p:txBody>
          <a:bodyPr anchor="b"/>
          <a:lstStyle>
            <a:lvl1pPr algn="l">
              <a:defRPr sz="2000"/>
            </a:lvl1pPr>
          </a:lstStyle>
          <a:p>
            <a:r>
              <a:rPr lang="en-US" smtClean="0"/>
              <a:t>Click to edit Master title style</a:t>
            </a:r>
            <a:endParaRPr/>
          </a:p>
        </p:txBody>
      </p:sp>
      <p:sp>
        <p:nvSpPr>
          <p:cNvPr id="102" name="Shape 102"/>
          <p:cNvSpPr>
            <a:spLocks noGrp="1"/>
          </p:cNvSpPr>
          <p:nvPr>
            <p:ph type="body" idx="1"/>
          </p:nvPr>
        </p:nvSpPr>
        <p:spPr>
          <a:xfrm>
            <a:off x="5099050" y="273050"/>
            <a:ext cx="6648427" cy="5853113"/>
          </a:xfrm>
          <a:prstGeom prst="rect">
            <a:avLst/>
          </a:prstGeom>
        </p:spPr>
        <p:txBody>
          <a:bodyPr/>
          <a:lstStyle>
            <a:lvl1pPr>
              <a:spcBef>
                <a:spcPts val="750"/>
              </a:spcBef>
              <a:defRPr sz="3200"/>
            </a:lvl1pPr>
            <a:lvl2pPr marL="555171" indent="-326571">
              <a:spcBef>
                <a:spcPts val="750"/>
              </a:spcBef>
              <a:defRPr sz="3200"/>
            </a:lvl2pPr>
            <a:lvl3pPr marL="762000" indent="-304800">
              <a:spcBef>
                <a:spcPts val="750"/>
              </a:spcBef>
              <a:defRPr sz="3200"/>
            </a:lvl3pPr>
            <a:lvl4pPr marL="1051560" indent="-365760">
              <a:spcBef>
                <a:spcPts val="750"/>
              </a:spcBef>
              <a:defRPr sz="3200"/>
            </a:lvl4pPr>
            <a:lvl5pPr marL="1280160" indent="-365760">
              <a:spcBef>
                <a:spcPts val="750"/>
              </a:spcBef>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3" name="Shape 103"/>
          <p:cNvSpPr>
            <a:spLocks noGrp="1"/>
          </p:cNvSpPr>
          <p:nvPr>
            <p:ph type="sldNum" sz="quarter" idx="2"/>
          </p:nvPr>
        </p:nvSpPr>
        <p:spPr>
          <a:xfrm>
            <a:off x="8077200" y="6356350"/>
            <a:ext cx="466794" cy="461663"/>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143621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p:nvPr/>
        </p:nvSpPr>
        <p:spPr>
          <a:xfrm>
            <a:off x="909" y="-4733"/>
            <a:ext cx="12192002" cy="872066"/>
          </a:xfrm>
          <a:prstGeom prst="rect">
            <a:avLst/>
          </a:prstGeom>
          <a:noFill/>
          <a:ln w="12700">
            <a:miter lim="400000"/>
          </a:ln>
        </p:spPr>
        <p:txBody>
          <a:bodyPr tIns="45720" bIns="45720" anchor="ctr"/>
          <a:lstStyle/>
          <a:p>
            <a:pPr algn="ctr" defTabSz="914400" hangingPunct="0">
              <a:defRPr sz="3600">
                <a:solidFill>
                  <a:srgbClr val="FFFFFF"/>
                </a:solidFill>
                <a:latin typeface="Times New Roman"/>
                <a:ea typeface="Times New Roman"/>
                <a:cs typeface="Times New Roman"/>
                <a:sym typeface="Times New Roman"/>
              </a:defRPr>
            </a:pPr>
            <a:endParaRPr sz="1800" kern="0">
              <a:solidFill>
                <a:srgbClr val="FFFFFF"/>
              </a:solidFill>
              <a:latin typeface="Times New Roman"/>
              <a:ea typeface="Times New Roman"/>
              <a:cs typeface="Times New Roman"/>
              <a:sym typeface="Times New Roman"/>
            </a:endParaRPr>
          </a:p>
        </p:txBody>
      </p:sp>
      <p:sp>
        <p:nvSpPr>
          <p:cNvPr id="4" name="Shape 4"/>
          <p:cNvSpPr>
            <a:spLocks noGrp="1"/>
          </p:cNvSpPr>
          <p:nvPr>
            <p:ph type="body" idx="1"/>
          </p:nvPr>
        </p:nvSpPr>
        <p:spPr>
          <a:xfrm>
            <a:off x="488072" y="1600200"/>
            <a:ext cx="11089960" cy="4525963"/>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a:bodyPr>
          <a:lstStyle>
            <a:lvl2pPr>
              <a:buChar char="o"/>
            </a:lvl2pPr>
            <a:lvl4pPr>
              <a:buChar char="–"/>
            </a:lvl4pPr>
            <a:lvl5pPr>
              <a:buChar cha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hape 5"/>
          <p:cNvSpPr>
            <a:spLocks noGrp="1"/>
          </p:cNvSpPr>
          <p:nvPr>
            <p:ph type="sldNum" sz="quarter" idx="2"/>
          </p:nvPr>
        </p:nvSpPr>
        <p:spPr>
          <a:xfrm>
            <a:off x="8077200" y="6356350"/>
            <a:ext cx="402674" cy="400108"/>
          </a:xfrm>
          <a:prstGeom prst="rect">
            <a:avLst/>
          </a:prstGeom>
          <a:ln w="12700">
            <a:miter lim="400000"/>
          </a:ln>
        </p:spPr>
        <p:txBody>
          <a:bodyPr wrap="none" tIns="91439" bIns="91439">
            <a:spAutoFit/>
          </a:bodyPr>
          <a:lstStyle>
            <a:lvl1pPr>
              <a:defRPr>
                <a:latin typeface="Arial"/>
                <a:ea typeface="Arial"/>
                <a:cs typeface="Arial"/>
                <a:sym typeface="Arial"/>
              </a:defRPr>
            </a:lvl1pPr>
          </a:lstStyle>
          <a:p>
            <a:pPr hangingPunct="0"/>
            <a:fld id="{86CB4B4D-7CA3-9044-876B-883B54F8677D}" type="slidenum">
              <a:rPr lang="uk-UA" sz="1400" kern="0" smtClean="0">
                <a:solidFill>
                  <a:srgbClr val="000000"/>
                </a:solidFill>
              </a:rPr>
              <a:pPr hangingPunct="0"/>
              <a:t>‹#›</a:t>
            </a:fld>
            <a:endParaRPr lang="uk-UA" sz="1400" kern="0">
              <a:solidFill>
                <a:srgbClr val="000000"/>
              </a:solidFill>
            </a:endParaRPr>
          </a:p>
        </p:txBody>
      </p:sp>
      <p:sp>
        <p:nvSpPr>
          <p:cNvPr id="7" name="Title Placeholder 6"/>
          <p:cNvSpPr>
            <a:spLocks noGrp="1"/>
          </p:cNvSpPr>
          <p:nvPr>
            <p:ph type="title"/>
          </p:nvPr>
        </p:nvSpPr>
        <p:spPr>
          <a:xfrm>
            <a:off x="775252" y="-4733"/>
            <a:ext cx="10515600" cy="87206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9161577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ransition spd="med"/>
  <p:txStyles>
    <p:titleStyle>
      <a:lvl1pPr marL="0" marR="0" indent="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charset="0"/>
          <a:ea typeface="Futura"/>
          <a:cs typeface="Futura"/>
          <a:sym typeface="Futura"/>
        </a:defRPr>
      </a:lvl1pPr>
      <a:lvl2pPr marL="0" marR="0" indent="1143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2pPr>
      <a:lvl3pPr marL="0" marR="0" indent="2286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3pPr>
      <a:lvl4pPr marL="0" marR="0" indent="3429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4pPr>
      <a:lvl5pPr marL="0" marR="0" indent="4572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5pPr>
      <a:lvl6pPr marL="0" marR="0" indent="5715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6pPr>
      <a:lvl7pPr marL="0" marR="0" indent="6858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7pPr>
      <a:lvl8pPr marL="0" marR="0" indent="8001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8pPr>
      <a:lvl9pPr marL="0" marR="0" indent="914400" algn="ctr" defTabSz="457200" eaLnBrk="1" latinLnBrk="0" hangingPunct="1">
        <a:lnSpc>
          <a:spcPct val="100000"/>
        </a:lnSpc>
        <a:spcBef>
          <a:spcPts val="0"/>
        </a:spcBef>
        <a:spcAft>
          <a:spcPts val="0"/>
        </a:spcAft>
        <a:buClrTx/>
        <a:buSzTx/>
        <a:buFontTx/>
        <a:buNone/>
        <a:tabLst/>
        <a:defRPr sz="3200" b="0" i="0" u="none" strike="noStrike" cap="none" spc="300" baseline="0">
          <a:ln>
            <a:noFill/>
          </a:ln>
          <a:solidFill>
            <a:srgbClr val="000000"/>
          </a:solidFill>
          <a:uFillTx/>
          <a:latin typeface="Futura"/>
          <a:ea typeface="Futura"/>
          <a:cs typeface="Futura"/>
          <a:sym typeface="Futura"/>
        </a:defRPr>
      </a:lvl9pPr>
    </p:titleStyle>
    <p:bodyStyle>
      <a:lvl1pPr marL="342900" marR="0" indent="-3429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1pPr>
      <a:lvl2pPr marL="561975" marR="0" indent="-333375"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2pPr>
      <a:lvl3pPr marL="777240" marR="0" indent="-32004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3pPr>
      <a:lvl4pPr marL="10414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4pPr>
      <a:lvl5pPr marL="12700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chemeClr val="tx1"/>
          </a:solidFill>
          <a:uFillTx/>
          <a:latin typeface="Futura" charset="0"/>
          <a:ea typeface="Futura"/>
          <a:cs typeface="Futura"/>
          <a:sym typeface="Futura"/>
        </a:defRPr>
      </a:lvl5pPr>
      <a:lvl6pPr marL="14986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6pPr>
      <a:lvl7pPr marL="17272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7pPr>
      <a:lvl8pPr marL="19558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8pPr>
      <a:lvl9pPr marL="2184400" marR="0" indent="-355600" algn="l" defTabSz="457200" eaLnBrk="1" latinLnBrk="0" hangingPunct="1">
        <a:lnSpc>
          <a:spcPct val="100000"/>
        </a:lnSpc>
        <a:spcBef>
          <a:spcPts val="650"/>
        </a:spcBef>
        <a:spcAft>
          <a:spcPts val="0"/>
        </a:spcAft>
        <a:buClrTx/>
        <a:buSzPct val="100000"/>
        <a:buFont typeface="Arial"/>
        <a:buChar char="•"/>
        <a:tabLst/>
        <a:defRPr sz="2800" b="0" i="0" u="none" strike="noStrike" cap="none" spc="0" baseline="0">
          <a:ln>
            <a:noFill/>
          </a:ln>
          <a:solidFill>
            <a:srgbClr val="595959"/>
          </a:solidFill>
          <a:uFillTx/>
          <a:latin typeface="Futura"/>
          <a:ea typeface="Futura"/>
          <a:cs typeface="Futura"/>
          <a:sym typeface="Futura"/>
        </a:defRPr>
      </a:lvl9pPr>
    </p:bodyStyle>
    <p:otherStyle>
      <a:lvl1pPr marL="0" marR="0" indent="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1pPr>
      <a:lvl2pPr marL="0" marR="0" indent="1143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2pPr>
      <a:lvl3pPr marL="0" marR="0" indent="2286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3pPr>
      <a:lvl4pPr marL="0" marR="0" indent="3429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4pPr>
      <a:lvl5pPr marL="0" marR="0" indent="4572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5pPr>
      <a:lvl6pPr marL="0" marR="0" indent="5715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6pPr>
      <a:lvl7pPr marL="0" marR="0" indent="6858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7pPr>
      <a:lvl8pPr marL="0" marR="0" indent="8001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8pPr>
      <a:lvl9pPr marL="0" marR="0" indent="914400" algn="l" defTabSz="914400" eaLnBrk="1" latinLnBrk="0" hangingPunct="1">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p:cNvSpPr/>
          <p:nvPr/>
        </p:nvSpPr>
        <p:spPr>
          <a:xfrm>
            <a:off x="4079257" y="1118553"/>
            <a:ext cx="4087914" cy="5739447"/>
          </a:xfrm>
          <a:prstGeom prst="rect">
            <a:avLst/>
          </a:prstGeom>
          <a:solidFill>
            <a:schemeClr val="bg2">
              <a:lumMod val="9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174" name="Shape 588"/>
          <p:cNvSpPr/>
          <p:nvPr/>
        </p:nvSpPr>
        <p:spPr>
          <a:xfrm>
            <a:off x="4050760" y="1176904"/>
            <a:ext cx="4116410" cy="113877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Feature extraction:</a:t>
            </a:r>
          </a:p>
          <a:p>
            <a:pPr hangingPunct="0">
              <a:defRPr sz="1800" i="0"/>
            </a:pPr>
            <a:r>
              <a:rPr lang="en-US" sz="18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Grouping columns – Create a small  </a:t>
            </a:r>
          </a:p>
          <a:p>
            <a:pPr hangingPunct="0">
              <a:defRPr sz="1800" i="0"/>
            </a:pPr>
            <a:r>
              <a:rPr lang="en-US" sz="1600" i="0" kern="0" dirty="0">
                <a:solidFill>
                  <a:srgbClr val="ED7D31"/>
                </a:solidFill>
                <a:latin typeface="Futura Medium" charset="0"/>
                <a:ea typeface="Futura Medium" charset="0"/>
                <a:cs typeface="Futura Medium" charset="0"/>
              </a:rPr>
              <a:t>   number of new representative    </a:t>
            </a:r>
          </a:p>
          <a:p>
            <a:pPr hangingPunct="0">
              <a:defRPr sz="1800" i="0"/>
            </a:pPr>
            <a:r>
              <a:rPr lang="en-US" sz="1600" i="0" kern="0" dirty="0">
                <a:solidFill>
                  <a:srgbClr val="ED7D31"/>
                </a:solidFill>
                <a:latin typeface="Futura Medium" charset="0"/>
                <a:ea typeface="Futura Medium" charset="0"/>
                <a:cs typeface="Futura Medium" charset="0"/>
              </a:rPr>
              <a:t>   dimensions</a:t>
            </a:r>
            <a:endParaRPr sz="1600" i="0" kern="0" dirty="0">
              <a:solidFill>
                <a:srgbClr val="ED7D31"/>
              </a:solidFill>
              <a:latin typeface="Futura Medium" charset="0"/>
              <a:ea typeface="Futura Medium" charset="0"/>
              <a:cs typeface="Futura Medium" charset="0"/>
            </a:endParaRPr>
          </a:p>
        </p:txBody>
      </p:sp>
      <p:grpSp>
        <p:nvGrpSpPr>
          <p:cNvPr id="3" name="Group 2"/>
          <p:cNvGrpSpPr/>
          <p:nvPr/>
        </p:nvGrpSpPr>
        <p:grpSpPr>
          <a:xfrm>
            <a:off x="4714403" y="2480549"/>
            <a:ext cx="3053300" cy="2970641"/>
            <a:chOff x="4168938" y="2439431"/>
            <a:chExt cx="3040032" cy="2853292"/>
          </a:xfrm>
        </p:grpSpPr>
        <p:grpSp>
          <p:nvGrpSpPr>
            <p:cNvPr id="243" name="Group 242"/>
            <p:cNvGrpSpPr/>
            <p:nvPr/>
          </p:nvGrpSpPr>
          <p:grpSpPr>
            <a:xfrm>
              <a:off x="4168938" y="2439431"/>
              <a:ext cx="3040032" cy="2853292"/>
              <a:chOff x="60161" y="2366399"/>
              <a:chExt cx="3040032" cy="2853292"/>
            </a:xfrm>
          </p:grpSpPr>
          <p:grpSp>
            <p:nvGrpSpPr>
              <p:cNvPr id="258" name="Group 257"/>
              <p:cNvGrpSpPr/>
              <p:nvPr/>
            </p:nvGrpSpPr>
            <p:grpSpPr>
              <a:xfrm>
                <a:off x="60161" y="2366399"/>
                <a:ext cx="3040032" cy="2853292"/>
                <a:chOff x="4969474" y="1774217"/>
                <a:chExt cx="3040032" cy="2853292"/>
              </a:xfrm>
            </p:grpSpPr>
            <p:grpSp>
              <p:nvGrpSpPr>
                <p:cNvPr id="263" name="Group 262"/>
                <p:cNvGrpSpPr/>
                <p:nvPr/>
              </p:nvGrpSpPr>
              <p:grpSpPr>
                <a:xfrm>
                  <a:off x="5730150" y="2062017"/>
                  <a:ext cx="2279356" cy="1548995"/>
                  <a:chOff x="8870112" y="1415589"/>
                  <a:chExt cx="2279356" cy="1548995"/>
                </a:xfrm>
              </p:grpSpPr>
              <p:sp>
                <p:nvSpPr>
                  <p:cNvPr id="268" name="Oval 267"/>
                  <p:cNvSpPr/>
                  <p:nvPr/>
                </p:nvSpPr>
                <p:spPr>
                  <a:xfrm>
                    <a:off x="8960613" y="14155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69" name="Oval 268"/>
                  <p:cNvSpPr/>
                  <p:nvPr/>
                </p:nvSpPr>
                <p:spPr>
                  <a:xfrm>
                    <a:off x="8899847" y="18760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0" name="Oval 269"/>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1" name="Oval 270"/>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2" name="Oval 271"/>
                  <p:cNvSpPr/>
                  <p:nvPr/>
                </p:nvSpPr>
                <p:spPr>
                  <a:xfrm>
                    <a:off x="9052247" y="20284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3" name="Oval 272"/>
                  <p:cNvSpPr/>
                  <p:nvPr/>
                </p:nvSpPr>
                <p:spPr>
                  <a:xfrm>
                    <a:off x="9425258" y="15477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4" name="Oval 273"/>
                  <p:cNvSpPr/>
                  <p:nvPr/>
                </p:nvSpPr>
                <p:spPr>
                  <a:xfrm>
                    <a:off x="8870112" y="209765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5" name="Oval 274"/>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6" name="Oval 275"/>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7" name="Oval 276"/>
                  <p:cNvSpPr/>
                  <p:nvPr/>
                </p:nvSpPr>
                <p:spPr>
                  <a:xfrm>
                    <a:off x="9585434" y="193256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8" name="Oval 277"/>
                  <p:cNvSpPr/>
                  <p:nvPr/>
                </p:nvSpPr>
                <p:spPr>
                  <a:xfrm>
                    <a:off x="9801003" y="14315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79" name="Oval 278"/>
                  <p:cNvSpPr/>
                  <p:nvPr/>
                </p:nvSpPr>
                <p:spPr>
                  <a:xfrm rot="16200000">
                    <a:off x="9201913" y="17457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0" name="Oval 279"/>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1" name="Oval 280"/>
                  <p:cNvSpPr/>
                  <p:nvPr/>
                </p:nvSpPr>
                <p:spPr>
                  <a:xfrm rot="16200000">
                    <a:off x="9577658" y="17001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2" name="Oval 281"/>
                  <p:cNvSpPr/>
                  <p:nvPr/>
                </p:nvSpPr>
                <p:spPr>
                  <a:xfrm rot="16200000">
                    <a:off x="9354313" y="18981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3" name="Oval 282"/>
                  <p:cNvSpPr/>
                  <p:nvPr/>
                </p:nvSpPr>
                <p:spPr>
                  <a:xfrm rot="16200000">
                    <a:off x="9953403" y="15839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nvGrpSpPr>
                  <p:cNvPr id="284" name="Group 283"/>
                  <p:cNvGrpSpPr/>
                  <p:nvPr/>
                </p:nvGrpSpPr>
                <p:grpSpPr>
                  <a:xfrm rot="10800000">
                    <a:off x="9963594" y="2022757"/>
                    <a:ext cx="1185874" cy="941827"/>
                    <a:chOff x="9358847" y="3919111"/>
                    <a:chExt cx="1185874" cy="941827"/>
                  </a:xfrm>
                </p:grpSpPr>
                <p:sp>
                  <p:nvSpPr>
                    <p:cNvPr id="285" name="Oval 284"/>
                    <p:cNvSpPr/>
                    <p:nvPr/>
                  </p:nvSpPr>
                  <p:spPr>
                    <a:xfrm flipV="1">
                      <a:off x="9358847" y="391911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6" name="Oval 285"/>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7" name="Oval 286"/>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8" name="Oval 287"/>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89" name="Oval 288"/>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0" name="Oval 289"/>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1" name="Oval 290"/>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2" name="Oval 291"/>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3" name="Oval 292"/>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4" name="Oval 293"/>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5" name="Oval 294"/>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6" name="Oval 295"/>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7" name="Oval 296"/>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8" name="Oval 297"/>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99" name="Oval 298"/>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1" name="Oval 300"/>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2" name="Oval 301"/>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3" name="Oval 302"/>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304" name="Oval 303"/>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grpSp>
            <p:cxnSp>
              <p:nvCxnSpPr>
                <p:cNvPr id="264" name="Straight Arrow Connector 263"/>
                <p:cNvCxnSpPr/>
                <p:nvPr/>
              </p:nvCxnSpPr>
              <p:spPr>
                <a:xfrm>
                  <a:off x="5288659" y="4177388"/>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6369062" y="4124958"/>
                  <a:ext cx="769776" cy="502551"/>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i</a:t>
                  </a:r>
                  <a:endParaRPr lang="en-US" sz="2800" kern="0" baseline="-25000" dirty="0">
                    <a:solidFill>
                      <a:prstClr val="black"/>
                    </a:solidFill>
                    <a:latin typeface="Futura Medium" charset="0"/>
                    <a:ea typeface="Futura Medium" charset="0"/>
                    <a:cs typeface="Futura Medium" charset="0"/>
                    <a:sym typeface="Calibri"/>
                  </a:endParaRPr>
                </a:p>
              </p:txBody>
            </p:sp>
            <p:sp>
              <p:nvSpPr>
                <p:cNvPr id="267" name="TextBox 266"/>
                <p:cNvSpPr txBox="1"/>
                <p:nvPr/>
              </p:nvSpPr>
              <p:spPr>
                <a:xfrm>
                  <a:off x="4969474" y="2702474"/>
                  <a:ext cx="769776" cy="502551"/>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grpSp>
            <p:nvGrpSpPr>
              <p:cNvPr id="245" name="Group 244"/>
              <p:cNvGrpSpPr/>
              <p:nvPr/>
            </p:nvGrpSpPr>
            <p:grpSpPr>
              <a:xfrm>
                <a:off x="903010" y="3456803"/>
                <a:ext cx="718321" cy="861232"/>
                <a:chOff x="903010" y="3456803"/>
                <a:chExt cx="718321" cy="861232"/>
              </a:xfrm>
            </p:grpSpPr>
            <p:grpSp>
              <p:nvGrpSpPr>
                <p:cNvPr id="246" name="Group 245"/>
                <p:cNvGrpSpPr/>
                <p:nvPr/>
              </p:nvGrpSpPr>
              <p:grpSpPr>
                <a:xfrm>
                  <a:off x="903010" y="3456803"/>
                  <a:ext cx="718321" cy="861232"/>
                  <a:chOff x="2194840" y="2279989"/>
                  <a:chExt cx="718321" cy="861232"/>
                </a:xfrm>
              </p:grpSpPr>
              <p:sp>
                <p:nvSpPr>
                  <p:cNvPr id="248" name="Oval 247"/>
                  <p:cNvSpPr/>
                  <p:nvPr/>
                </p:nvSpPr>
                <p:spPr>
                  <a:xfrm>
                    <a:off x="2771271" y="23109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nvGrpSpPr>
                  <p:cNvPr id="249" name="Group 248"/>
                  <p:cNvGrpSpPr/>
                  <p:nvPr/>
                </p:nvGrpSpPr>
                <p:grpSpPr>
                  <a:xfrm>
                    <a:off x="2194840" y="2279989"/>
                    <a:ext cx="511069" cy="861232"/>
                    <a:chOff x="2194840" y="2279989"/>
                    <a:chExt cx="511069" cy="861232"/>
                  </a:xfrm>
                </p:grpSpPr>
                <p:sp>
                  <p:nvSpPr>
                    <p:cNvPr id="250" name="Oval 249"/>
                    <p:cNvSpPr/>
                    <p:nvPr/>
                  </p:nvSpPr>
                  <p:spPr>
                    <a:xfrm>
                      <a:off x="2317538" y="260562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1" name="Oval 250"/>
                    <p:cNvSpPr/>
                    <p:nvPr/>
                  </p:nvSpPr>
                  <p:spPr>
                    <a:xfrm>
                      <a:off x="2194840" y="299933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2" name="Oval 251"/>
                    <p:cNvSpPr/>
                    <p:nvPr/>
                  </p:nvSpPr>
                  <p:spPr>
                    <a:xfrm>
                      <a:off x="2564019" y="265941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3" name="Oval 252"/>
                    <p:cNvSpPr/>
                    <p:nvPr/>
                  </p:nvSpPr>
                  <p:spPr>
                    <a:xfrm>
                      <a:off x="2503581" y="246898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sp>
                  <p:nvSpPr>
                    <p:cNvPr id="254" name="Oval 253"/>
                    <p:cNvSpPr/>
                    <p:nvPr/>
                  </p:nvSpPr>
                  <p:spPr>
                    <a:xfrm>
                      <a:off x="2377454" y="22799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grpSp>
            <p:sp>
              <p:nvSpPr>
                <p:cNvPr id="247" name="Oval 246"/>
                <p:cNvSpPr/>
                <p:nvPr/>
              </p:nvSpPr>
              <p:spPr>
                <a:xfrm>
                  <a:off x="1477353" y="376528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latin typeface="Futura Medium" charset="0"/>
                    <a:ea typeface="Futura Medium" charset="0"/>
                    <a:cs typeface="Futura Medium" charset="0"/>
                    <a:sym typeface="Calibri"/>
                  </a:endParaRPr>
                </a:p>
              </p:txBody>
            </p:sp>
          </p:grpSp>
        </p:grpSp>
        <p:cxnSp>
          <p:nvCxnSpPr>
            <p:cNvPr id="305" name="Straight Arrow Connector 304"/>
            <p:cNvCxnSpPr/>
            <p:nvPr/>
          </p:nvCxnSpPr>
          <p:spPr>
            <a:xfrm flipH="1" flipV="1">
              <a:off x="4778967" y="2949755"/>
              <a:ext cx="2332888" cy="12094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980016" y="4479523"/>
              <a:ext cx="1908271" cy="295619"/>
            </a:xfrm>
            <a:prstGeom prst="rect">
              <a:avLst/>
            </a:prstGeom>
            <a:noFill/>
          </p:spPr>
          <p:txBody>
            <a:bodyPr wrap="square" rtlCol="0">
              <a:spAutoFit/>
            </a:bodyPr>
            <a:lstStyle/>
            <a:p>
              <a:pPr hangingPunct="0"/>
              <a:r>
                <a:rPr lang="en-US" sz="1400" kern="0" dirty="0">
                  <a:solidFill>
                    <a:srgbClr val="ED7D31"/>
                  </a:solidFill>
                  <a:latin typeface="Futura Medium" charset="0"/>
                  <a:ea typeface="Futura Medium" charset="0"/>
                  <a:cs typeface="Futura Medium" charset="0"/>
                  <a:sym typeface="Calibri"/>
                </a:rPr>
                <a:t>PC</a:t>
              </a:r>
              <a:r>
                <a:rPr lang="en-US" sz="1400" kern="0" baseline="-25000" dirty="0">
                  <a:solidFill>
                    <a:srgbClr val="ED7D31"/>
                  </a:solidFill>
                  <a:latin typeface="Futura Medium" charset="0"/>
                  <a:ea typeface="Futura Medium" charset="0"/>
                  <a:cs typeface="Futura Medium" charset="0"/>
                  <a:sym typeface="Calibri"/>
                </a:rPr>
                <a:t>1</a:t>
              </a:r>
              <a:r>
                <a:rPr lang="en-US" sz="1400" kern="0" dirty="0">
                  <a:solidFill>
                    <a:srgbClr val="ED7D31"/>
                  </a:solidFill>
                  <a:latin typeface="Futura Medium" charset="0"/>
                  <a:ea typeface="Futura Medium" charset="0"/>
                  <a:cs typeface="Futura Medium" charset="0"/>
                  <a:sym typeface="Calibri"/>
                </a:rPr>
                <a:t> = -0.3 x</a:t>
              </a:r>
              <a:r>
                <a:rPr lang="en-US" sz="1400" kern="0" baseline="-25000" dirty="0">
                  <a:solidFill>
                    <a:srgbClr val="ED7D31"/>
                  </a:solidFill>
                  <a:latin typeface="Futura Medium" charset="0"/>
                  <a:ea typeface="Futura Medium" charset="0"/>
                  <a:cs typeface="Futura Medium" charset="0"/>
                  <a:sym typeface="Calibri"/>
                </a:rPr>
                <a:t>i </a:t>
              </a:r>
              <a:r>
                <a:rPr lang="en-US" sz="1400" kern="0" dirty="0">
                  <a:solidFill>
                    <a:srgbClr val="ED7D31"/>
                  </a:solidFill>
                  <a:latin typeface="Futura Medium" charset="0"/>
                  <a:ea typeface="Futura Medium" charset="0"/>
                  <a:cs typeface="Futura Medium" charset="0"/>
                  <a:sym typeface="Calibri"/>
                </a:rPr>
                <a:t>- 0.4 x</a:t>
              </a:r>
              <a:r>
                <a:rPr lang="en-US" sz="1400" kern="0" baseline="-25000" dirty="0">
                  <a:solidFill>
                    <a:srgbClr val="ED7D31"/>
                  </a:solidFill>
                  <a:latin typeface="Futura Medium" charset="0"/>
                  <a:ea typeface="Futura Medium" charset="0"/>
                  <a:cs typeface="Futura Medium" charset="0"/>
                  <a:sym typeface="Calibri"/>
                </a:rPr>
                <a:t>i</a:t>
              </a:r>
            </a:p>
          </p:txBody>
        </p:sp>
      </p:grpSp>
      <p:sp>
        <p:nvSpPr>
          <p:cNvPr id="136" name="Shape 588"/>
          <p:cNvSpPr/>
          <p:nvPr/>
        </p:nvSpPr>
        <p:spPr>
          <a:xfrm>
            <a:off x="4050760" y="5249109"/>
            <a:ext cx="4149342" cy="147732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Principal components</a:t>
            </a:r>
          </a:p>
          <a:p>
            <a:pPr hangingPunct="0">
              <a:defRPr sz="1800" i="0"/>
            </a:pPr>
            <a:r>
              <a:rPr lang="en-US" sz="1800" i="0" kern="0" dirty="0">
                <a:solidFill>
                  <a:srgbClr val="ED7D31"/>
                </a:solidFill>
                <a:latin typeface="Futura Medium" charset="0"/>
                <a:ea typeface="Futura Medium" charset="0"/>
                <a:cs typeface="Futura Medium" charset="0"/>
              </a:rPr>
              <a:t>    Generalized low rank models</a:t>
            </a:r>
          </a:p>
          <a:p>
            <a:pPr hangingPunct="0">
              <a:defRPr sz="1800" i="0"/>
            </a:pPr>
            <a:r>
              <a:rPr lang="en-US" sz="1800" i="0" kern="0" dirty="0">
                <a:solidFill>
                  <a:srgbClr val="ED7D31"/>
                </a:solidFill>
                <a:latin typeface="Futura Medium" charset="0"/>
                <a:ea typeface="Futura Medium" charset="0"/>
                <a:cs typeface="Futura Medium" charset="0"/>
              </a:rPr>
              <a:t>    Autoencoders</a:t>
            </a:r>
          </a:p>
          <a:p>
            <a:pPr hangingPunct="0">
              <a:defRPr sz="1800" i="0"/>
            </a:pPr>
            <a:r>
              <a:rPr lang="en-US" sz="1800" i="0" kern="0" dirty="0">
                <a:solidFill>
                  <a:srgbClr val="ED7D31"/>
                </a:solidFill>
                <a:latin typeface="Futura Medium" charset="0"/>
                <a:ea typeface="Futura Medium" charset="0"/>
                <a:cs typeface="Futura Medium" charset="0"/>
              </a:rPr>
              <a:t>    Word2Vec</a:t>
            </a:r>
          </a:p>
        </p:txBody>
      </p:sp>
      <p:sp>
        <p:nvSpPr>
          <p:cNvPr id="234" name="Title 7"/>
          <p:cNvSpPr>
            <a:spLocks noGrp="1"/>
          </p:cNvSpPr>
          <p:nvPr>
            <p:ph type="title"/>
          </p:nvPr>
        </p:nvSpPr>
        <p:spPr>
          <a:xfrm>
            <a:off x="172672" y="1080"/>
            <a:ext cx="10515600" cy="991649"/>
          </a:xfrm>
        </p:spPr>
        <p:txBody>
          <a:bodyPr/>
          <a:lstStyle/>
          <a:p>
            <a:r>
              <a:rPr lang="en-US"/>
              <a:t>Unsupervised Learning</a:t>
            </a:r>
          </a:p>
        </p:txBody>
      </p:sp>
      <p:cxnSp>
        <p:nvCxnSpPr>
          <p:cNvPr id="413" name="Straight Connector 412"/>
          <p:cNvCxnSpPr/>
          <p:nvPr/>
        </p:nvCxnSpPr>
        <p:spPr>
          <a:xfrm>
            <a:off x="460" y="1125035"/>
            <a:ext cx="12188472"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14" name="Rectangle 413"/>
          <p:cNvSpPr/>
          <p:nvPr/>
        </p:nvSpPr>
        <p:spPr>
          <a:xfrm>
            <a:off x="8172046" y="1139077"/>
            <a:ext cx="4019955" cy="5723653"/>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cxnSp>
        <p:nvCxnSpPr>
          <p:cNvPr id="415" name="Straight Connector 414"/>
          <p:cNvCxnSpPr/>
          <p:nvPr/>
        </p:nvCxnSpPr>
        <p:spPr>
          <a:xfrm>
            <a:off x="8180412" y="1118554"/>
            <a:ext cx="7742" cy="5739447"/>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416" name="Group 415"/>
          <p:cNvGrpSpPr/>
          <p:nvPr/>
        </p:nvGrpSpPr>
        <p:grpSpPr>
          <a:xfrm>
            <a:off x="8685221" y="2426745"/>
            <a:ext cx="2889494" cy="2873961"/>
            <a:chOff x="60161" y="2366399"/>
            <a:chExt cx="2889494" cy="2873961"/>
          </a:xfrm>
        </p:grpSpPr>
        <p:grpSp>
          <p:nvGrpSpPr>
            <p:cNvPr id="417" name="Group 416"/>
            <p:cNvGrpSpPr/>
            <p:nvPr/>
          </p:nvGrpSpPr>
          <p:grpSpPr>
            <a:xfrm>
              <a:off x="60161" y="2366399"/>
              <a:ext cx="2889494" cy="2873961"/>
              <a:chOff x="4969474" y="1774217"/>
              <a:chExt cx="2889494" cy="2873961"/>
            </a:xfrm>
          </p:grpSpPr>
          <p:grpSp>
            <p:nvGrpSpPr>
              <p:cNvPr id="428" name="Group 427"/>
              <p:cNvGrpSpPr/>
              <p:nvPr/>
            </p:nvGrpSpPr>
            <p:grpSpPr>
              <a:xfrm>
                <a:off x="5730150" y="2077978"/>
                <a:ext cx="2128818" cy="1570569"/>
                <a:chOff x="8870112" y="1431550"/>
                <a:chExt cx="2128818" cy="1570569"/>
              </a:xfrm>
            </p:grpSpPr>
            <p:sp>
              <p:nvSpPr>
                <p:cNvPr id="433" name="Oval 432"/>
                <p:cNvSpPr/>
                <p:nvPr/>
              </p:nvSpPr>
              <p:spPr>
                <a:xfrm>
                  <a:off x="8922513" y="14663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4" name="Oval 433"/>
                <p:cNvSpPr/>
                <p:nvPr/>
              </p:nvSpPr>
              <p:spPr>
                <a:xfrm>
                  <a:off x="8899847" y="18760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5" name="Oval 434"/>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6" name="Oval 435"/>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7" name="Oval 436"/>
                <p:cNvSpPr/>
                <p:nvPr/>
              </p:nvSpPr>
              <p:spPr>
                <a:xfrm>
                  <a:off x="9052247" y="202849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8" name="Oval 437"/>
                <p:cNvSpPr/>
                <p:nvPr/>
              </p:nvSpPr>
              <p:spPr>
                <a:xfrm>
                  <a:off x="9425258" y="15477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39" name="Oval 438"/>
                <p:cNvSpPr/>
                <p:nvPr/>
              </p:nvSpPr>
              <p:spPr>
                <a:xfrm>
                  <a:off x="8870112" y="209765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0" name="Oval 439"/>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1" name="Oval 440"/>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2" name="Oval 441"/>
                <p:cNvSpPr/>
                <p:nvPr/>
              </p:nvSpPr>
              <p:spPr>
                <a:xfrm>
                  <a:off x="9585434" y="193256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3" name="Oval 442"/>
                <p:cNvSpPr/>
                <p:nvPr/>
              </p:nvSpPr>
              <p:spPr>
                <a:xfrm>
                  <a:off x="9801003" y="14315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4" name="Oval 443"/>
                <p:cNvSpPr/>
                <p:nvPr/>
              </p:nvSpPr>
              <p:spPr>
                <a:xfrm rot="16200000">
                  <a:off x="9201913" y="17457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5" name="Oval 444"/>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6" name="Oval 445"/>
                <p:cNvSpPr/>
                <p:nvPr/>
              </p:nvSpPr>
              <p:spPr>
                <a:xfrm rot="16200000">
                  <a:off x="9577658" y="1700101"/>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7" name="Oval 446"/>
                <p:cNvSpPr/>
                <p:nvPr/>
              </p:nvSpPr>
              <p:spPr>
                <a:xfrm rot="16200000">
                  <a:off x="9354313" y="18981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48" name="Oval 447"/>
                <p:cNvSpPr/>
                <p:nvPr/>
              </p:nvSpPr>
              <p:spPr>
                <a:xfrm rot="16200000">
                  <a:off x="9953403" y="1583950"/>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449" name="Group 448"/>
                <p:cNvGrpSpPr/>
                <p:nvPr/>
              </p:nvGrpSpPr>
              <p:grpSpPr>
                <a:xfrm rot="10800000">
                  <a:off x="9963594" y="2022757"/>
                  <a:ext cx="1035336" cy="979362"/>
                  <a:chOff x="9509385" y="3881576"/>
                  <a:chExt cx="1035336" cy="979362"/>
                </a:xfrm>
              </p:grpSpPr>
              <p:sp>
                <p:nvSpPr>
                  <p:cNvPr id="450" name="Oval 449"/>
                  <p:cNvSpPr/>
                  <p:nvPr/>
                </p:nvSpPr>
                <p:spPr>
                  <a:xfrm flipV="1">
                    <a:off x="9509385" y="3881576"/>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1" name="Oval 450"/>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2" name="Oval 451"/>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3" name="Oval 452"/>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4" name="Oval 453"/>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5" name="Oval 454"/>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6" name="Oval 455"/>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7" name="Oval 456"/>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8" name="Oval 457"/>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59" name="Oval 458"/>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0" name="Oval 459"/>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1" name="Oval 460"/>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2" name="Oval 461"/>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3" name="Oval 462"/>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4" name="Oval 463"/>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5" name="Oval 46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6" name="Oval 465"/>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7" name="Oval 466"/>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68" name="Oval 467"/>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429" name="Straight Arrow Connector 428"/>
              <p:cNvCxnSpPr/>
              <p:nvPr/>
            </p:nvCxnSpPr>
            <p:spPr>
              <a:xfrm>
                <a:off x="5288659" y="4177388"/>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1" name="TextBox 430"/>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432" name="TextBox 431"/>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grpSp>
          <p:nvGrpSpPr>
            <p:cNvPr id="418" name="Group 417"/>
            <p:cNvGrpSpPr/>
            <p:nvPr/>
          </p:nvGrpSpPr>
          <p:grpSpPr>
            <a:xfrm>
              <a:off x="1025708" y="3456803"/>
              <a:ext cx="595623" cy="848532"/>
              <a:chOff x="1025708" y="3456803"/>
              <a:chExt cx="595623" cy="848532"/>
            </a:xfrm>
          </p:grpSpPr>
          <p:grpSp>
            <p:nvGrpSpPr>
              <p:cNvPr id="419" name="Group 418"/>
              <p:cNvGrpSpPr/>
              <p:nvPr/>
            </p:nvGrpSpPr>
            <p:grpSpPr>
              <a:xfrm>
                <a:off x="1025708" y="3456803"/>
                <a:ext cx="595623" cy="848532"/>
                <a:chOff x="2317538" y="2279989"/>
                <a:chExt cx="595623" cy="848532"/>
              </a:xfrm>
            </p:grpSpPr>
            <p:sp>
              <p:nvSpPr>
                <p:cNvPr id="421" name="Oval 420"/>
                <p:cNvSpPr/>
                <p:nvPr/>
              </p:nvSpPr>
              <p:spPr>
                <a:xfrm>
                  <a:off x="2771271" y="231093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422" name="Group 421"/>
                <p:cNvGrpSpPr/>
                <p:nvPr/>
              </p:nvGrpSpPr>
              <p:grpSpPr>
                <a:xfrm>
                  <a:off x="2317538" y="2279989"/>
                  <a:ext cx="388371" cy="848532"/>
                  <a:chOff x="2317538" y="2279989"/>
                  <a:chExt cx="388371" cy="848532"/>
                </a:xfrm>
              </p:grpSpPr>
              <p:sp>
                <p:nvSpPr>
                  <p:cNvPr id="423" name="Oval 422"/>
                  <p:cNvSpPr/>
                  <p:nvPr/>
                </p:nvSpPr>
                <p:spPr>
                  <a:xfrm>
                    <a:off x="2317538" y="260562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4" name="Oval 423"/>
                  <p:cNvSpPr/>
                  <p:nvPr/>
                </p:nvSpPr>
                <p:spPr>
                  <a:xfrm>
                    <a:off x="2321840" y="2986631"/>
                    <a:ext cx="141890" cy="14189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5" name="Oval 424"/>
                  <p:cNvSpPr/>
                  <p:nvPr/>
                </p:nvSpPr>
                <p:spPr>
                  <a:xfrm>
                    <a:off x="2564019" y="265941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6" name="Oval 425"/>
                  <p:cNvSpPr/>
                  <p:nvPr/>
                </p:nvSpPr>
                <p:spPr>
                  <a:xfrm>
                    <a:off x="2503581" y="246898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27" name="Oval 426"/>
                  <p:cNvSpPr/>
                  <p:nvPr/>
                </p:nvSpPr>
                <p:spPr>
                  <a:xfrm>
                    <a:off x="2377454" y="2279989"/>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420" name="Oval 419"/>
              <p:cNvSpPr/>
              <p:nvPr/>
            </p:nvSpPr>
            <p:spPr>
              <a:xfrm>
                <a:off x="1477353" y="376528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470" name="TextBox 469"/>
          <p:cNvSpPr txBox="1"/>
          <p:nvPr/>
        </p:nvSpPr>
        <p:spPr>
          <a:xfrm>
            <a:off x="9078850" y="2439124"/>
            <a:ext cx="1137763" cy="646331"/>
          </a:xfrm>
          <a:prstGeom prst="rect">
            <a:avLst/>
          </a:prstGeom>
          <a:noFill/>
        </p:spPr>
        <p:txBody>
          <a:bodyPr wrap="square" rtlCol="0">
            <a:spAutoFit/>
          </a:bodyPr>
          <a:lstStyle/>
          <a:p>
            <a:pPr hangingPunct="0"/>
            <a:r>
              <a:rPr lang="en-US" kern="0" dirty="0">
                <a:solidFill>
                  <a:srgbClr val="FFC000"/>
                </a:solidFill>
                <a:latin typeface="Futura Medium" charset="0"/>
                <a:ea typeface="Futura Medium" charset="0"/>
                <a:cs typeface="Futura Medium" charset="0"/>
                <a:sym typeface="Calibri"/>
              </a:rPr>
              <a:t>Fraudster</a:t>
            </a:r>
            <a:endParaRPr lang="en-US" kern="0" baseline="-25000" dirty="0">
              <a:solidFill>
                <a:srgbClr val="FFC000"/>
              </a:solidFill>
              <a:latin typeface="Futura Medium" charset="0"/>
              <a:ea typeface="Futura Medium" charset="0"/>
              <a:cs typeface="Futura Medium" charset="0"/>
              <a:sym typeface="Calibri"/>
            </a:endParaRPr>
          </a:p>
        </p:txBody>
      </p:sp>
      <p:sp>
        <p:nvSpPr>
          <p:cNvPr id="472" name="Shape 588"/>
          <p:cNvSpPr/>
          <p:nvPr/>
        </p:nvSpPr>
        <p:spPr>
          <a:xfrm>
            <a:off x="8210368" y="1246533"/>
            <a:ext cx="4098523" cy="110799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600" i="0" kern="0" dirty="0">
                <a:solidFill>
                  <a:prstClr val="black"/>
                </a:solidFill>
                <a:latin typeface="Futura Medium" charset="0"/>
                <a:ea typeface="Futura Medium" charset="0"/>
                <a:cs typeface="Futura Medium" charset="0"/>
              </a:rPr>
              <a:t>   </a:t>
            </a:r>
            <a:r>
              <a:rPr lang="en-US" sz="1800" i="0" kern="0" dirty="0">
                <a:solidFill>
                  <a:prstClr val="black"/>
                </a:solidFill>
                <a:latin typeface="Futura Medium" charset="0"/>
                <a:ea typeface="Futura Medium" charset="0"/>
                <a:cs typeface="Futura Medium" charset="0"/>
              </a:rPr>
              <a:t>Anomaly detection:</a:t>
            </a:r>
          </a:p>
          <a:p>
            <a:pPr hangingPunct="0">
              <a:defRPr sz="1800" i="0"/>
            </a:pPr>
            <a:r>
              <a:rPr lang="en-US" sz="16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Detecting outlying rows - Finding   </a:t>
            </a:r>
          </a:p>
          <a:p>
            <a:pPr hangingPunct="0">
              <a:defRPr sz="1800" i="0"/>
            </a:pPr>
            <a:r>
              <a:rPr lang="en-US" sz="1600" i="0" kern="0" dirty="0">
                <a:solidFill>
                  <a:srgbClr val="ED7D31"/>
                </a:solidFill>
                <a:latin typeface="Futura Medium" charset="0"/>
                <a:ea typeface="Futura Medium" charset="0"/>
                <a:cs typeface="Futura Medium" charset="0"/>
              </a:rPr>
              <a:t>   high-value, fraudulent, or  </a:t>
            </a:r>
          </a:p>
          <a:p>
            <a:pPr hangingPunct="0">
              <a:defRPr sz="1800" i="0"/>
            </a:pPr>
            <a:r>
              <a:rPr lang="en-US" sz="1600" i="0" kern="0" dirty="0">
                <a:solidFill>
                  <a:srgbClr val="ED7D31"/>
                </a:solidFill>
                <a:latin typeface="Futura Medium" charset="0"/>
                <a:ea typeface="Futura Medium" charset="0"/>
                <a:cs typeface="Futura Medium" charset="0"/>
              </a:rPr>
              <a:t>   weird customers </a:t>
            </a:r>
            <a:endParaRPr sz="1600" i="0" kern="0" dirty="0">
              <a:solidFill>
                <a:srgbClr val="ED7D31"/>
              </a:solidFill>
              <a:latin typeface="Futura Medium" charset="0"/>
              <a:ea typeface="Futura Medium" charset="0"/>
              <a:cs typeface="Futura Medium" charset="0"/>
            </a:endParaRPr>
          </a:p>
        </p:txBody>
      </p:sp>
      <p:sp>
        <p:nvSpPr>
          <p:cNvPr id="473" name="Shape 588"/>
          <p:cNvSpPr/>
          <p:nvPr/>
        </p:nvSpPr>
        <p:spPr>
          <a:xfrm>
            <a:off x="8138832" y="5247105"/>
            <a:ext cx="4053168" cy="120032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Principal components</a:t>
            </a:r>
          </a:p>
          <a:p>
            <a:pPr hangingPunct="0">
              <a:defRPr sz="1800" i="0"/>
            </a:pPr>
            <a:r>
              <a:rPr lang="en-US" sz="1800" i="0" kern="0" dirty="0">
                <a:solidFill>
                  <a:srgbClr val="ED7D31"/>
                </a:solidFill>
                <a:latin typeface="Futura Medium" charset="0"/>
                <a:ea typeface="Futura Medium" charset="0"/>
                <a:cs typeface="Futura Medium" charset="0"/>
              </a:rPr>
              <a:t>    Generalized low rank models</a:t>
            </a:r>
          </a:p>
          <a:p>
            <a:pPr hangingPunct="0">
              <a:defRPr sz="1800" i="0"/>
            </a:pPr>
            <a:r>
              <a:rPr lang="en-US" sz="1800" i="0" kern="0" dirty="0">
                <a:solidFill>
                  <a:srgbClr val="ED7D31"/>
                </a:solidFill>
                <a:latin typeface="Futura Medium" charset="0"/>
                <a:ea typeface="Futura Medium" charset="0"/>
                <a:cs typeface="Futura Medium" charset="0"/>
              </a:rPr>
              <a:t>    Autoencoders</a:t>
            </a:r>
            <a:endParaRPr sz="1800" i="0" kern="0" dirty="0">
              <a:solidFill>
                <a:srgbClr val="ED7D31"/>
              </a:solidFill>
              <a:latin typeface="Futura Medium" charset="0"/>
              <a:ea typeface="Futura Medium" charset="0"/>
              <a:cs typeface="Futura Medium" charset="0"/>
            </a:endParaRPr>
          </a:p>
        </p:txBody>
      </p:sp>
      <p:sp>
        <p:nvSpPr>
          <p:cNvPr id="474" name="Rectangle 473"/>
          <p:cNvSpPr/>
          <p:nvPr/>
        </p:nvSpPr>
        <p:spPr>
          <a:xfrm>
            <a:off x="0" y="1120305"/>
            <a:ext cx="4040358" cy="5737695"/>
          </a:xfrm>
          <a:prstGeom prst="rect">
            <a:avLst/>
          </a:prstGeom>
          <a:solidFill>
            <a:srgbClr val="FDE831">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75" name="Shape 588"/>
          <p:cNvSpPr/>
          <p:nvPr/>
        </p:nvSpPr>
        <p:spPr>
          <a:xfrm>
            <a:off x="0" y="1200253"/>
            <a:ext cx="4018964" cy="8925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Clustering:</a:t>
            </a:r>
          </a:p>
          <a:p>
            <a:pPr hangingPunct="0">
              <a:defRPr sz="1800" i="0"/>
            </a:pPr>
            <a:r>
              <a:rPr lang="en-US" sz="1800" i="0" kern="0" dirty="0">
                <a:solidFill>
                  <a:prstClr val="black"/>
                </a:solidFill>
                <a:latin typeface="Futura Medium" charset="0"/>
                <a:ea typeface="Futura Medium" charset="0"/>
                <a:cs typeface="Futura Medium" charset="0"/>
              </a:rPr>
              <a:t>   </a:t>
            </a:r>
            <a:r>
              <a:rPr lang="en-US" sz="1600" i="0" kern="0" dirty="0">
                <a:solidFill>
                  <a:srgbClr val="ED7D31"/>
                </a:solidFill>
                <a:latin typeface="Futura Medium" charset="0"/>
                <a:ea typeface="Futura Medium" charset="0"/>
                <a:cs typeface="Futura Medium" charset="0"/>
              </a:rPr>
              <a:t>Grouping rows – e.g. creating groups </a:t>
            </a:r>
          </a:p>
          <a:p>
            <a:pPr hangingPunct="0">
              <a:defRPr sz="1800" i="0"/>
            </a:pPr>
            <a:r>
              <a:rPr lang="en-US" sz="1600" i="0" kern="0" dirty="0">
                <a:solidFill>
                  <a:srgbClr val="ED7D31"/>
                </a:solidFill>
                <a:latin typeface="Futura Medium" charset="0"/>
                <a:ea typeface="Futura Medium" charset="0"/>
                <a:cs typeface="Futura Medium" charset="0"/>
              </a:rPr>
              <a:t>    of similar customers</a:t>
            </a:r>
            <a:endParaRPr sz="1600" i="0" kern="0" dirty="0">
              <a:solidFill>
                <a:srgbClr val="ED7D31"/>
              </a:solidFill>
              <a:latin typeface="Futura Medium" charset="0"/>
              <a:ea typeface="Futura Medium" charset="0"/>
              <a:cs typeface="Futura Medium" charset="0"/>
            </a:endParaRPr>
          </a:p>
        </p:txBody>
      </p:sp>
      <p:sp>
        <p:nvSpPr>
          <p:cNvPr id="476" name="Shape 588"/>
          <p:cNvSpPr/>
          <p:nvPr/>
        </p:nvSpPr>
        <p:spPr>
          <a:xfrm>
            <a:off x="-8820" y="5315636"/>
            <a:ext cx="4018964" cy="646331"/>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400" i="1">
                <a:latin typeface="Futura LT Pro Book"/>
                <a:ea typeface="Futura LT Pro Book"/>
                <a:cs typeface="Futura LT Pro Book"/>
                <a:sym typeface="Futura LT Pro Book"/>
              </a:defRPr>
            </a:lvl1pPr>
          </a:lstStyle>
          <a:p>
            <a:pPr hangingPunct="0">
              <a:defRPr sz="1800" i="0"/>
            </a:pPr>
            <a:r>
              <a:rPr lang="en-US" sz="1800" i="0" kern="0" dirty="0">
                <a:solidFill>
                  <a:prstClr val="black"/>
                </a:solidFill>
                <a:latin typeface="Futura Medium" charset="0"/>
                <a:ea typeface="Futura Medium" charset="0"/>
                <a:cs typeface="Futura Medium" charset="0"/>
              </a:rPr>
              <a:t>    H</a:t>
            </a:r>
            <a:r>
              <a:rPr lang="en-US" sz="1800" i="0" kern="0" baseline="-25000" dirty="0">
                <a:solidFill>
                  <a:prstClr val="black"/>
                </a:solidFill>
                <a:latin typeface="Futura Medium" charset="0"/>
                <a:ea typeface="Futura Medium" charset="0"/>
                <a:cs typeface="Futura Medium" charset="0"/>
              </a:rPr>
              <a:t>2</a:t>
            </a:r>
            <a:r>
              <a:rPr lang="en-US" sz="1800" i="0" kern="0" dirty="0">
                <a:solidFill>
                  <a:prstClr val="black"/>
                </a:solidFill>
                <a:latin typeface="Futura Medium" charset="0"/>
                <a:ea typeface="Futura Medium" charset="0"/>
                <a:cs typeface="Futura Medium" charset="0"/>
              </a:rPr>
              <a:t>O algos: </a:t>
            </a:r>
          </a:p>
          <a:p>
            <a:pPr hangingPunct="0">
              <a:defRPr sz="1800" i="0"/>
            </a:pPr>
            <a:r>
              <a:rPr lang="en-US" sz="1800" i="0" kern="0" dirty="0">
                <a:solidFill>
                  <a:srgbClr val="ED7D31"/>
                </a:solidFill>
                <a:latin typeface="Futura Medium" charset="0"/>
                <a:ea typeface="Futura Medium" charset="0"/>
                <a:cs typeface="Futura Medium" charset="0"/>
              </a:rPr>
              <a:t>    K-Means </a:t>
            </a:r>
            <a:endParaRPr sz="1800" i="0" kern="0" dirty="0">
              <a:solidFill>
                <a:srgbClr val="ED7D31"/>
              </a:solidFill>
              <a:latin typeface="Futura Medium" charset="0"/>
              <a:ea typeface="Futura Medium" charset="0"/>
              <a:cs typeface="Futura Medium" charset="0"/>
            </a:endParaRPr>
          </a:p>
        </p:txBody>
      </p:sp>
      <p:grpSp>
        <p:nvGrpSpPr>
          <p:cNvPr id="477" name="Group 476"/>
          <p:cNvGrpSpPr/>
          <p:nvPr/>
        </p:nvGrpSpPr>
        <p:grpSpPr>
          <a:xfrm>
            <a:off x="60162" y="2347016"/>
            <a:ext cx="4086007" cy="2893344"/>
            <a:chOff x="60161" y="2347016"/>
            <a:chExt cx="4086007" cy="2893344"/>
          </a:xfrm>
        </p:grpSpPr>
        <p:grpSp>
          <p:nvGrpSpPr>
            <p:cNvPr id="478" name="Group 477"/>
            <p:cNvGrpSpPr/>
            <p:nvPr/>
          </p:nvGrpSpPr>
          <p:grpSpPr>
            <a:xfrm>
              <a:off x="60161" y="2347016"/>
              <a:ext cx="4086007" cy="2893344"/>
              <a:chOff x="-81017" y="2050685"/>
              <a:chExt cx="4086007" cy="2893344"/>
            </a:xfrm>
          </p:grpSpPr>
          <p:grpSp>
            <p:nvGrpSpPr>
              <p:cNvPr id="489" name="Group 488"/>
              <p:cNvGrpSpPr/>
              <p:nvPr/>
            </p:nvGrpSpPr>
            <p:grpSpPr>
              <a:xfrm>
                <a:off x="-81017" y="2050685"/>
                <a:ext cx="3861322" cy="2893344"/>
                <a:chOff x="7751181" y="2173318"/>
                <a:chExt cx="3861322" cy="2893344"/>
              </a:xfrm>
            </p:grpSpPr>
            <p:grpSp>
              <p:nvGrpSpPr>
                <p:cNvPr id="492" name="Group 491"/>
                <p:cNvGrpSpPr/>
                <p:nvPr/>
              </p:nvGrpSpPr>
              <p:grpSpPr>
                <a:xfrm>
                  <a:off x="7751181" y="2192701"/>
                  <a:ext cx="2944713" cy="2873961"/>
                  <a:chOff x="4969474" y="1774217"/>
                  <a:chExt cx="2944713" cy="2873961"/>
                </a:xfrm>
              </p:grpSpPr>
              <p:grpSp>
                <p:nvGrpSpPr>
                  <p:cNvPr id="497" name="Group 496"/>
                  <p:cNvGrpSpPr/>
                  <p:nvPr/>
                </p:nvGrpSpPr>
                <p:grpSpPr>
                  <a:xfrm>
                    <a:off x="5730150" y="2074717"/>
                    <a:ext cx="2184037" cy="1611930"/>
                    <a:chOff x="8870112" y="1428289"/>
                    <a:chExt cx="2184037" cy="1611930"/>
                  </a:xfrm>
                </p:grpSpPr>
                <p:sp>
                  <p:nvSpPr>
                    <p:cNvPr id="502" name="Oval 501"/>
                    <p:cNvSpPr/>
                    <p:nvPr/>
                  </p:nvSpPr>
                  <p:spPr>
                    <a:xfrm>
                      <a:off x="8973313" y="14282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3" name="Oval 502"/>
                    <p:cNvSpPr/>
                    <p:nvPr/>
                  </p:nvSpPr>
                  <p:spPr>
                    <a:xfrm>
                      <a:off x="8899847" y="18760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4" name="Oval 503"/>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5" name="Oval 504"/>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6" name="Oval 505"/>
                    <p:cNvSpPr/>
                    <p:nvPr/>
                  </p:nvSpPr>
                  <p:spPr>
                    <a:xfrm>
                      <a:off x="9052247" y="2028496"/>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7" name="Oval 506"/>
                    <p:cNvSpPr/>
                    <p:nvPr/>
                  </p:nvSpPr>
                  <p:spPr>
                    <a:xfrm>
                      <a:off x="9425258" y="15477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8" name="Oval 507"/>
                    <p:cNvSpPr/>
                    <p:nvPr/>
                  </p:nvSpPr>
                  <p:spPr>
                    <a:xfrm>
                      <a:off x="8870112" y="209765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09" name="Oval 508"/>
                    <p:cNvSpPr/>
                    <p:nvPr/>
                  </p:nvSpPr>
                  <p:spPr>
                    <a:xfrm>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0" name="Oval 509"/>
                    <p:cNvSpPr/>
                    <p:nvPr/>
                  </p:nvSpPr>
                  <p:spPr>
                    <a:xfrm>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1" name="Oval 510"/>
                    <p:cNvSpPr/>
                    <p:nvPr/>
                  </p:nvSpPr>
                  <p:spPr>
                    <a:xfrm>
                      <a:off x="9585434" y="1932565"/>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2" name="Oval 511"/>
                    <p:cNvSpPr/>
                    <p:nvPr/>
                  </p:nvSpPr>
                  <p:spPr>
                    <a:xfrm>
                      <a:off x="9801003" y="14315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3" name="Oval 512"/>
                    <p:cNvSpPr/>
                    <p:nvPr/>
                  </p:nvSpPr>
                  <p:spPr>
                    <a:xfrm rot="16200000">
                      <a:off x="9201913" y="17457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4" name="Oval 513"/>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5" name="Oval 514"/>
                    <p:cNvSpPr/>
                    <p:nvPr/>
                  </p:nvSpPr>
                  <p:spPr>
                    <a:xfrm rot="16200000">
                      <a:off x="9577658" y="170010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6" name="Oval 515"/>
                    <p:cNvSpPr/>
                    <p:nvPr/>
                  </p:nvSpPr>
                  <p:spPr>
                    <a:xfrm rot="16200000">
                      <a:off x="9354313" y="1898189"/>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17" name="Oval 516"/>
                    <p:cNvSpPr/>
                    <p:nvPr/>
                  </p:nvSpPr>
                  <p:spPr>
                    <a:xfrm rot="16200000">
                      <a:off x="9953403" y="1583950"/>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518" name="Group 517"/>
                    <p:cNvGrpSpPr/>
                    <p:nvPr/>
                  </p:nvGrpSpPr>
                  <p:grpSpPr>
                    <a:xfrm rot="10800000">
                      <a:off x="9963594" y="1510370"/>
                      <a:ext cx="1090555" cy="1529849"/>
                      <a:chOff x="9454166" y="3843476"/>
                      <a:chExt cx="1090555" cy="1529849"/>
                    </a:xfrm>
                  </p:grpSpPr>
                  <p:sp>
                    <p:nvSpPr>
                      <p:cNvPr id="519" name="Oval 518"/>
                      <p:cNvSpPr/>
                      <p:nvPr/>
                    </p:nvSpPr>
                    <p:spPr>
                      <a:xfrm flipV="1">
                        <a:off x="9534785" y="3843476"/>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0" name="Oval 519"/>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1" name="Oval 520"/>
                      <p:cNvSpPr/>
                      <p:nvPr/>
                    </p:nvSpPr>
                    <p:spPr>
                      <a:xfrm flipV="1">
                        <a:off x="9945631" y="40412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2" name="Oval 521"/>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3" name="Oval 522"/>
                      <p:cNvSpPr/>
                      <p:nvPr/>
                    </p:nvSpPr>
                    <p:spPr>
                      <a:xfrm flipV="1">
                        <a:off x="9763496" y="41103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4" name="Oval 523"/>
                      <p:cNvSpPr/>
                      <p:nvPr/>
                    </p:nvSpPr>
                    <p:spPr>
                      <a:xfrm flipV="1">
                        <a:off x="9801007" y="443441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5" name="Oval 524"/>
                      <p:cNvSpPr/>
                      <p:nvPr/>
                    </p:nvSpPr>
                    <p:spPr>
                      <a:xfrm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6" name="Oval 525"/>
                      <p:cNvSpPr/>
                      <p:nvPr/>
                    </p:nvSpPr>
                    <p:spPr>
                      <a:xfrm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7" name="Oval 526"/>
                      <p:cNvSpPr/>
                      <p:nvPr/>
                    </p:nvSpPr>
                    <p:spPr>
                      <a:xfrm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8" name="Oval 527"/>
                      <p:cNvSpPr/>
                      <p:nvPr/>
                    </p:nvSpPr>
                    <p:spPr>
                      <a:xfrm flipV="1">
                        <a:off x="10074489" y="45666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29" name="Oval 528"/>
                      <p:cNvSpPr/>
                      <p:nvPr/>
                    </p:nvSpPr>
                    <p:spPr>
                      <a:xfrm rot="5400000" flipV="1">
                        <a:off x="9812247" y="4648103"/>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0" name="Oval 529"/>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1" name="Oval 530"/>
                      <p:cNvSpPr/>
                      <p:nvPr/>
                    </p:nvSpPr>
                    <p:spPr>
                      <a:xfrm rot="5400000" flipV="1">
                        <a:off x="10098031" y="41936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2" name="Oval 531"/>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3" name="Oval 532"/>
                      <p:cNvSpPr/>
                      <p:nvPr/>
                    </p:nvSpPr>
                    <p:spPr>
                      <a:xfrm rot="5400000" flipV="1">
                        <a:off x="9915896" y="42627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4" name="Oval 533"/>
                      <p:cNvSpPr/>
                      <p:nvPr/>
                    </p:nvSpPr>
                    <p:spPr>
                      <a:xfrm rot="5400000" flipV="1">
                        <a:off x="9454166" y="5231435"/>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5" name="Oval 534"/>
                      <p:cNvSpPr/>
                      <p:nvPr/>
                    </p:nvSpPr>
                    <p:spPr>
                      <a:xfrm rot="5400000" flipV="1">
                        <a:off x="10250431" y="43460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6" name="Oval 535"/>
                      <p:cNvSpPr/>
                      <p:nvPr/>
                    </p:nvSpPr>
                    <p:spPr>
                      <a:xfrm rot="5400000" flipV="1">
                        <a:off x="10402831" y="4498432"/>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7" name="Oval 536"/>
                      <p:cNvSpPr/>
                      <p:nvPr/>
                    </p:nvSpPr>
                    <p:spPr>
                      <a:xfrm rot="5400000" flipV="1">
                        <a:off x="10068296" y="4415187"/>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538" name="Oval 537"/>
                      <p:cNvSpPr/>
                      <p:nvPr/>
                    </p:nvSpPr>
                    <p:spPr>
                      <a:xfrm rot="5400000" flipV="1">
                        <a:off x="10226889" y="4719048"/>
                        <a:ext cx="141890" cy="14189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498" name="Straight Arrow Connector 497"/>
                  <p:cNvCxnSpPr/>
                  <p:nvPr/>
                </p:nvCxnSpPr>
                <p:spPr>
                  <a:xfrm>
                    <a:off x="5305912" y="4161622"/>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9" name="Straight Arrow Connector 498"/>
                  <p:cNvCxnSpPr/>
                  <p:nvPr/>
                </p:nvCxnSpPr>
                <p:spPr>
                  <a:xfrm rot="16200000">
                    <a:off x="4110978" y="2974299"/>
                    <a:ext cx="240016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0" name="TextBox 499"/>
                  <p:cNvSpPr txBox="1"/>
                  <p:nvPr/>
                </p:nvSpPr>
                <p:spPr>
                  <a:xfrm>
                    <a:off x="6369062" y="4124958"/>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latin typeface="Futura Medium" charset="0"/>
                        <a:ea typeface="Futura Medium" charset="0"/>
                        <a:cs typeface="Futura Medium" charset="0"/>
                        <a:sym typeface="Calibri"/>
                      </a:rPr>
                      <a:t>i</a:t>
                    </a:r>
                  </a:p>
                </p:txBody>
              </p:sp>
              <p:sp>
                <p:nvSpPr>
                  <p:cNvPr id="501" name="TextBox 500"/>
                  <p:cNvSpPr txBox="1"/>
                  <p:nvPr/>
                </p:nvSpPr>
                <p:spPr>
                  <a:xfrm>
                    <a:off x="4969474" y="2702474"/>
                    <a:ext cx="769776" cy="523220"/>
                  </a:xfrm>
                  <a:prstGeom prst="rect">
                    <a:avLst/>
                  </a:prstGeom>
                  <a:noFill/>
                </p:spPr>
                <p:txBody>
                  <a:bodyPr wrap="square" rtlCol="0">
                    <a:spAutoFit/>
                  </a:bodyPr>
                  <a:lstStyle/>
                  <a:p>
                    <a:pPr hangingPunct="0"/>
                    <a:r>
                      <a:rPr lang="en-US" sz="2800" kern="0" dirty="0">
                        <a:solidFill>
                          <a:prstClr val="black"/>
                        </a:solidFill>
                        <a:latin typeface="Futura Medium" charset="0"/>
                        <a:ea typeface="Futura Medium" charset="0"/>
                        <a:cs typeface="Futura Medium" charset="0"/>
                        <a:sym typeface="Calibri"/>
                      </a:rPr>
                      <a:t>x</a:t>
                    </a:r>
                    <a:r>
                      <a:rPr lang="en-US" sz="2800" kern="0" baseline="-25000" dirty="0">
                        <a:solidFill>
                          <a:prstClr val="black"/>
                        </a:solidFill>
                        <a:ea typeface="Futura Medium" charset="0"/>
                        <a:cs typeface="Futura Medium" charset="0"/>
                        <a:sym typeface="Calibri"/>
                      </a:rPr>
                      <a:t>j</a:t>
                    </a:r>
                    <a:endParaRPr lang="en-US" sz="2800" kern="0" baseline="-25000" dirty="0">
                      <a:solidFill>
                        <a:prstClr val="black"/>
                      </a:solidFill>
                      <a:latin typeface="Futura Medium" charset="0"/>
                      <a:ea typeface="Futura Medium" charset="0"/>
                      <a:cs typeface="Futura Medium" charset="0"/>
                      <a:sym typeface="Calibri"/>
                    </a:endParaRPr>
                  </a:p>
                </p:txBody>
              </p:sp>
            </p:grpSp>
            <p:sp>
              <p:nvSpPr>
                <p:cNvPr id="493" name="Oval 492"/>
                <p:cNvSpPr/>
                <p:nvPr/>
              </p:nvSpPr>
              <p:spPr>
                <a:xfrm>
                  <a:off x="10551588" y="2295691"/>
                  <a:ext cx="141890" cy="1418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94" name="TextBox 493"/>
                <p:cNvSpPr txBox="1"/>
                <p:nvPr/>
              </p:nvSpPr>
              <p:spPr>
                <a:xfrm>
                  <a:off x="10706900" y="2263342"/>
                  <a:ext cx="769776"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Patient</a:t>
                  </a:r>
                  <a:endParaRPr lang="en-US" sz="1400" kern="0" baseline="-25000" dirty="0">
                    <a:solidFill>
                      <a:prstClr val="black"/>
                    </a:solidFill>
                    <a:latin typeface="Futura Medium" charset="0"/>
                    <a:ea typeface="Futura Medium" charset="0"/>
                    <a:cs typeface="Futura Medium" charset="0"/>
                    <a:sym typeface="Calibri"/>
                  </a:endParaRPr>
                </a:p>
              </p:txBody>
            </p:sp>
            <p:sp>
              <p:nvSpPr>
                <p:cNvPr id="495" name="TextBox 494"/>
                <p:cNvSpPr txBox="1"/>
                <p:nvPr/>
              </p:nvSpPr>
              <p:spPr>
                <a:xfrm>
                  <a:off x="10708794" y="2544776"/>
                  <a:ext cx="903709"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Patient</a:t>
                  </a:r>
                </a:p>
              </p:txBody>
            </p:sp>
            <p:sp>
              <p:nvSpPr>
                <p:cNvPr id="496" name="Rectangle 495"/>
                <p:cNvSpPr/>
                <p:nvPr/>
              </p:nvSpPr>
              <p:spPr>
                <a:xfrm>
                  <a:off x="10461093" y="2173318"/>
                  <a:ext cx="1096149" cy="1183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endParaRPr lang="en-US" sz="2800" kern="0">
                    <a:solidFill>
                      <a:prstClr val="white"/>
                    </a:solidFill>
                    <a:sym typeface="Calibri"/>
                  </a:endParaRPr>
                </a:p>
              </p:txBody>
            </p:sp>
          </p:grpSp>
          <p:sp>
            <p:nvSpPr>
              <p:cNvPr id="490" name="Oval 489"/>
              <p:cNvSpPr/>
              <p:nvPr/>
            </p:nvSpPr>
            <p:spPr>
              <a:xfrm>
                <a:off x="2734706" y="273564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91" name="TextBox 490"/>
              <p:cNvSpPr txBox="1"/>
              <p:nvPr/>
            </p:nvSpPr>
            <p:spPr>
              <a:xfrm>
                <a:off x="2895537" y="2691735"/>
                <a:ext cx="1109453" cy="307777"/>
              </a:xfrm>
              <a:prstGeom prst="rect">
                <a:avLst/>
              </a:prstGeom>
              <a:noFill/>
            </p:spPr>
            <p:txBody>
              <a:bodyPr wrap="square" rtlCol="0">
                <a:spAutoFit/>
              </a:bodyPr>
              <a:lstStyle/>
              <a:p>
                <a:pPr hangingPunct="0"/>
                <a:r>
                  <a:rPr lang="en-US" sz="1400" kern="0" dirty="0">
                    <a:solidFill>
                      <a:prstClr val="black"/>
                    </a:solidFill>
                    <a:latin typeface="Futura Medium" charset="0"/>
                    <a:ea typeface="Futura Medium" charset="0"/>
                    <a:cs typeface="Futura Medium" charset="0"/>
                    <a:sym typeface="Calibri"/>
                  </a:rPr>
                  <a:t>New Doc</a:t>
                </a:r>
              </a:p>
            </p:txBody>
          </p:sp>
        </p:grpSp>
        <p:grpSp>
          <p:nvGrpSpPr>
            <p:cNvPr id="479" name="Group 478"/>
            <p:cNvGrpSpPr/>
            <p:nvPr/>
          </p:nvGrpSpPr>
          <p:grpSpPr>
            <a:xfrm>
              <a:off x="1025708" y="3456803"/>
              <a:ext cx="595623" cy="886632"/>
              <a:chOff x="1025708" y="3456803"/>
              <a:chExt cx="595623" cy="886632"/>
            </a:xfrm>
          </p:grpSpPr>
          <p:grpSp>
            <p:nvGrpSpPr>
              <p:cNvPr id="480" name="Group 479"/>
              <p:cNvGrpSpPr/>
              <p:nvPr/>
            </p:nvGrpSpPr>
            <p:grpSpPr>
              <a:xfrm>
                <a:off x="1025708" y="3456803"/>
                <a:ext cx="595623" cy="886632"/>
                <a:chOff x="2317538" y="2279989"/>
                <a:chExt cx="595623" cy="886632"/>
              </a:xfrm>
            </p:grpSpPr>
            <p:sp>
              <p:nvSpPr>
                <p:cNvPr id="482" name="Oval 481"/>
                <p:cNvSpPr/>
                <p:nvPr/>
              </p:nvSpPr>
              <p:spPr>
                <a:xfrm>
                  <a:off x="2771271" y="2310937"/>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nvGrpSpPr>
                <p:cNvPr id="483" name="Group 482"/>
                <p:cNvGrpSpPr/>
                <p:nvPr/>
              </p:nvGrpSpPr>
              <p:grpSpPr>
                <a:xfrm>
                  <a:off x="2317538" y="2279989"/>
                  <a:ext cx="388371" cy="886632"/>
                  <a:chOff x="2317538" y="2279989"/>
                  <a:chExt cx="388371" cy="886632"/>
                </a:xfrm>
              </p:grpSpPr>
              <p:sp>
                <p:nvSpPr>
                  <p:cNvPr id="484" name="Oval 483"/>
                  <p:cNvSpPr/>
                  <p:nvPr/>
                </p:nvSpPr>
                <p:spPr>
                  <a:xfrm>
                    <a:off x="2317538" y="2605628"/>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5" name="Oval 484"/>
                  <p:cNvSpPr/>
                  <p:nvPr/>
                </p:nvSpPr>
                <p:spPr>
                  <a:xfrm>
                    <a:off x="2334540" y="3024731"/>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6" name="Oval 485"/>
                  <p:cNvSpPr/>
                  <p:nvPr/>
                </p:nvSpPr>
                <p:spPr>
                  <a:xfrm>
                    <a:off x="2564019" y="2659413"/>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7" name="Oval 486"/>
                  <p:cNvSpPr/>
                  <p:nvPr/>
                </p:nvSpPr>
                <p:spPr>
                  <a:xfrm>
                    <a:off x="2503581" y="2468985"/>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sp>
                <p:nvSpPr>
                  <p:cNvPr id="488" name="Oval 487"/>
                  <p:cNvSpPr/>
                  <p:nvPr/>
                </p:nvSpPr>
                <p:spPr>
                  <a:xfrm>
                    <a:off x="2377454" y="2279989"/>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sp>
            <p:nvSpPr>
              <p:cNvPr id="481" name="Oval 480"/>
              <p:cNvSpPr/>
              <p:nvPr/>
            </p:nvSpPr>
            <p:spPr>
              <a:xfrm>
                <a:off x="1477353" y="3765282"/>
                <a:ext cx="141890" cy="1418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hangingPunct="0"/>
                <a:endParaRPr lang="en-US" sz="2800" kern="0">
                  <a:solidFill>
                    <a:prstClr val="white"/>
                  </a:solidFill>
                  <a:sym typeface="Calibri"/>
                </a:endParaRPr>
              </a:p>
            </p:txBody>
          </p:sp>
        </p:grpSp>
      </p:grpSp>
      <p:cxnSp>
        <p:nvCxnSpPr>
          <p:cNvPr id="539" name="Straight Connector 538"/>
          <p:cNvCxnSpPr/>
          <p:nvPr/>
        </p:nvCxnSpPr>
        <p:spPr>
          <a:xfrm>
            <a:off x="4051933" y="1118554"/>
            <a:ext cx="7742" cy="573944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9" name="Straight Arrow Connector 188"/>
          <p:cNvCxnSpPr/>
          <p:nvPr/>
        </p:nvCxnSpPr>
        <p:spPr>
          <a:xfrm>
            <a:off x="3786188" y="2393729"/>
            <a:ext cx="0" cy="251464"/>
          </a:xfrm>
          <a:prstGeom prst="straightConnector1">
            <a:avLst/>
          </a:prstGeom>
          <a:noFill/>
          <a:ln w="50800" cap="flat">
            <a:solidFill>
              <a:srgbClr val="FF00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190" name="Straight Arrow Connector 189"/>
          <p:cNvCxnSpPr/>
          <p:nvPr/>
        </p:nvCxnSpPr>
        <p:spPr>
          <a:xfrm rot="10800000">
            <a:off x="3790950" y="2684242"/>
            <a:ext cx="0" cy="251464"/>
          </a:xfrm>
          <a:prstGeom prst="straightConnector1">
            <a:avLst/>
          </a:prstGeom>
          <a:noFill/>
          <a:ln w="50800" cap="flat">
            <a:solidFill>
              <a:srgbClr val="FFC000"/>
            </a:solidFill>
            <a:prstDash val="solid"/>
            <a:round/>
            <a:tailEnd type="triangle"/>
          </a:ln>
          <a:effectLst/>
          <a:sp3d/>
        </p:spPr>
        <p:style>
          <a:lnRef idx="0">
            <a:scrgbClr r="0" g="0" b="0"/>
          </a:lnRef>
          <a:fillRef idx="0">
            <a:scrgbClr r="0" g="0" b="0"/>
          </a:fillRef>
          <a:effectRef idx="0">
            <a:scrgbClr r="0" g="0" b="0"/>
          </a:effectRef>
          <a:fontRef idx="none"/>
        </p:style>
      </p:cxnSp>
      <p:sp>
        <p:nvSpPr>
          <p:cNvPr id="191" name="TextBox 190"/>
          <p:cNvSpPr txBox="1"/>
          <p:nvPr/>
        </p:nvSpPr>
        <p:spPr>
          <a:xfrm>
            <a:off x="9070109" y="4413899"/>
            <a:ext cx="1365810" cy="748923"/>
          </a:xfrm>
          <a:prstGeom prst="rect">
            <a:avLst/>
          </a:prstGeom>
          <a:noFill/>
        </p:spPr>
        <p:txBody>
          <a:bodyPr wrap="square" rtlCol="0">
            <a:spAutoFit/>
          </a:bodyPr>
          <a:lstStyle/>
          <a:p>
            <a:pPr hangingPunct="0"/>
            <a:r>
              <a:rPr lang="en-US" sz="1600" kern="0" dirty="0">
                <a:solidFill>
                  <a:prstClr val="black"/>
                </a:solidFill>
                <a:latin typeface="Futura Medium" charset="0"/>
                <a:ea typeface="Futura Medium" charset="0"/>
                <a:cs typeface="Futura Medium" charset="0"/>
                <a:sym typeface="Calibri"/>
              </a:rPr>
              <a:t>Witch Doctor</a:t>
            </a:r>
          </a:p>
          <a:p>
            <a:pPr hangingPunct="0"/>
            <a:endParaRPr lang="en-US" sz="1600" kern="0" baseline="-25000" dirty="0">
              <a:solidFill>
                <a:prstClr val="black"/>
              </a:solidFill>
              <a:latin typeface="Futura Medium" charset="0"/>
              <a:ea typeface="Futura Medium" charset="0"/>
              <a:cs typeface="Futura Medium" charset="0"/>
              <a:sym typeface="Calibri"/>
            </a:endParaRPr>
          </a:p>
        </p:txBody>
      </p:sp>
      <p:sp>
        <p:nvSpPr>
          <p:cNvPr id="192" name="TextBox 191"/>
          <p:cNvSpPr txBox="1"/>
          <p:nvPr/>
        </p:nvSpPr>
        <p:spPr>
          <a:xfrm>
            <a:off x="10627047" y="4342009"/>
            <a:ext cx="1724871" cy="338554"/>
          </a:xfrm>
          <a:prstGeom prst="rect">
            <a:avLst/>
          </a:prstGeom>
          <a:noFill/>
        </p:spPr>
        <p:txBody>
          <a:bodyPr wrap="square" rtlCol="0">
            <a:spAutoFit/>
          </a:bodyPr>
          <a:lstStyle/>
          <a:p>
            <a:pPr hangingPunct="0"/>
            <a:r>
              <a:rPr lang="en-US" sz="1600" kern="0" dirty="0">
                <a:solidFill>
                  <a:srgbClr val="ED7D31"/>
                </a:solidFill>
                <a:latin typeface="Futura Medium" charset="0"/>
                <a:ea typeface="Futura Medium" charset="0"/>
                <a:cs typeface="Futura Medium" charset="0"/>
                <a:sym typeface="Calibri"/>
              </a:rPr>
              <a:t>Boutique Doctor </a:t>
            </a:r>
            <a:endParaRPr lang="en-US" sz="1600" kern="0" baseline="-25000" dirty="0">
              <a:solidFill>
                <a:srgbClr val="ED7D31"/>
              </a:solidFill>
              <a:latin typeface="Futura Medium" charset="0"/>
              <a:ea typeface="Futura Medium" charset="0"/>
              <a:cs typeface="Futura Medium" charset="0"/>
              <a:sym typeface="Calibri"/>
            </a:endParaRPr>
          </a:p>
        </p:txBody>
      </p:sp>
    </p:spTree>
    <p:extLst>
      <p:ext uri="{BB962C8B-B14F-4D97-AF65-F5344CB8AC3E}">
        <p14:creationId xmlns:p14="http://schemas.microsoft.com/office/powerpoint/2010/main" val="1841653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Custom 4">
      <a:dk1>
        <a:srgbClr val="000000"/>
      </a:dk1>
      <a:lt1>
        <a:srgbClr val="FFFFFF"/>
      </a:lt1>
      <a:dk2>
        <a:srgbClr val="53585F"/>
      </a:dk2>
      <a:lt2>
        <a:srgbClr val="DCDEE0"/>
      </a:lt2>
      <a:accent1>
        <a:srgbClr val="386586"/>
      </a:accent1>
      <a:accent2>
        <a:srgbClr val="00882B"/>
      </a:accent2>
      <a:accent3>
        <a:srgbClr val="FFDF00"/>
      </a:accent3>
      <a:accent4>
        <a:srgbClr val="DE6A10"/>
      </a:accent4>
      <a:accent5>
        <a:srgbClr val="C82506"/>
      </a:accent5>
      <a:accent6>
        <a:srgbClr val="773F9B"/>
      </a:accent6>
      <a:hlink>
        <a:srgbClr val="0000FF"/>
      </a:hlink>
      <a:folHlink>
        <a:srgbClr val="FF00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073779"/>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73779"/>
          </a:solidFill>
          <a:prstDash val="solid"/>
          <a:round/>
        </a:ln>
        <a:effectLst>
          <a:outerShdw blurRad="76200" dist="381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h2o-hadoop" id="{D4F42DC4-E890-0641-8164-84A9461C5DC9}" vid="{031A92FC-FC58-A441-B8D5-6B4831CBD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29567</TotalTime>
  <Words>161</Words>
  <Application>Microsoft Macintosh PowerPoint</Application>
  <PresentationFormat>Widescreen</PresentationFormat>
  <Paragraphs>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Futura</vt:lpstr>
      <vt:lpstr>Futura LT Pro Book</vt:lpstr>
      <vt:lpstr>Futura Medium</vt:lpstr>
      <vt:lpstr>Lucida Grande</vt:lpstr>
      <vt:lpstr>Times New Roman</vt:lpstr>
      <vt:lpstr>Arial</vt:lpstr>
      <vt:lpstr>White</vt:lpstr>
      <vt:lpstr>Unsupervised Learning</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H2O Products 2016</dc:title>
  <dc:subject/>
  <dc:creator>Desmond Chan</dc:creator>
  <cp:keywords/>
  <dc:description/>
  <cp:lastModifiedBy>Chow, Jo</cp:lastModifiedBy>
  <cp:revision>1846</cp:revision>
  <dcterms:created xsi:type="dcterms:W3CDTF">2016-05-16T23:30:09Z</dcterms:created>
  <dcterms:modified xsi:type="dcterms:W3CDTF">2017-10-18T05:21:51Z</dcterms:modified>
  <cp:category/>
</cp:coreProperties>
</file>