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1227" r:id="rId2"/>
    <p:sldId id="1228" r:id="rId3"/>
    <p:sldId id="1230" r:id="rId4"/>
    <p:sldId id="1229" r:id="rId5"/>
    <p:sldId id="1232" r:id="rId6"/>
    <p:sldId id="1233" r:id="rId7"/>
    <p:sldId id="12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192" userDrawn="1">
          <p15:clr>
            <a:srgbClr val="A4A3A4"/>
          </p15:clr>
        </p15:guide>
        <p15:guide id="10" pos="7488" userDrawn="1">
          <p15:clr>
            <a:srgbClr val="A4A3A4"/>
          </p15:clr>
        </p15:guide>
        <p15:guide id="11" pos="2040" userDrawn="1">
          <p15:clr>
            <a:srgbClr val="A4A3A4"/>
          </p15:clr>
        </p15:guide>
        <p15:guide id="1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D"/>
    <a:srgbClr val="FFF96E"/>
    <a:srgbClr val="FFF200"/>
    <a:srgbClr val="3686F8"/>
    <a:srgbClr val="0056B7"/>
    <a:srgbClr val="FFFCB4"/>
    <a:srgbClr val="404040"/>
    <a:srgbClr val="FEBE10"/>
    <a:srgbClr val="FCE831"/>
    <a:srgbClr val="006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66" autoAdjust="0"/>
    <p:restoredTop sz="92835" autoAdjust="0"/>
  </p:normalViewPr>
  <p:slideViewPr>
    <p:cSldViewPr snapToGrid="0" snapToObjects="1">
      <p:cViewPr varScale="1">
        <p:scale>
          <a:sx n="95" d="100"/>
          <a:sy n="95" d="100"/>
        </p:scale>
        <p:origin x="216" y="392"/>
      </p:cViewPr>
      <p:guideLst>
        <p:guide orient="horz" pos="2160"/>
        <p:guide pos="3840"/>
        <p:guide pos="7680"/>
        <p:guide/>
        <p:guide orient="horz" pos="864"/>
        <p:guide orient="horz" pos="4320"/>
        <p:guide orient="horz"/>
        <p:guide orient="horz" pos="3744"/>
        <p:guide pos="192"/>
        <p:guide pos="7488"/>
        <p:guide pos="2040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6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267E-2F36-8F40-8A1A-78EA113444C2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E5C1-AAC5-3444-B246-FA81927D50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1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3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3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3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68F-176C-5246-B683-128514EAA198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D81-9004-0C43-BC9F-24E0066199D6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395-95CC-6044-9994-186CCF16F283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E0D-DEA1-3F4F-89FE-606BB978F5E5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F8D-0F7F-1F49-899A-5D2545C1282D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C30-621E-B244-B875-EA3C29ABCFA9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1D5D-5868-FE40-ADA4-E805CD85C037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4979-A3A2-5B47-8146-4400AC82C453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CF9-4CC1-C644-BB2B-06B07F237E48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pPr algn="ctr"/>
            <a:fld id="{AA86B56C-D57F-B34A-875F-BB0FA4F633AA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B763-E2D2-8243-8F33-7E282929A574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341C-732A-5644-A31E-8FB8EE95DBCA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535E-A4B9-D848-9FAA-3F3F530F16CB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157918"/>
            <a:ext cx="12192000" cy="270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Productionizing H</a:t>
            </a:r>
            <a:r>
              <a:rPr lang="en-GB" baseline="-25000" dirty="0" smtClean="0"/>
              <a:t>2</a:t>
            </a:r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Productionizing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10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Scenario One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Environment: 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Train different models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Identify the best model(s)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Export the best model(s)</a:t>
            </a:r>
          </a:p>
          <a:p>
            <a:pPr lvl="2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Production Environment: 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 the best model(s) in production for scoring</a:t>
            </a:r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027821" y="1754061"/>
            <a:ext cx="527983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Scenario Two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Environment: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Trying out different algorithms and settings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Determine a set of best algorithms and settings</a:t>
            </a:r>
          </a:p>
          <a:p>
            <a:pPr lvl="2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Production Environment: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Re-train model(s) using the best algorithms and settings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One (Export Binary Model)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1" y="1480897"/>
            <a:ext cx="5141823" cy="4656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74" y="3447320"/>
            <a:ext cx="533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039309" y="3186714"/>
            <a:ext cx="2530389" cy="878644"/>
          </a:xfrm>
          <a:prstGeom prst="rect">
            <a:avLst/>
          </a:prstGeom>
          <a:solidFill>
            <a:srgbClr val="FBEB0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5198" y="1435844"/>
            <a:ext cx="1971568" cy="3206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5" name="Chevron 74"/>
          <p:cNvSpPr/>
          <p:nvPr/>
        </p:nvSpPr>
        <p:spPr>
          <a:xfrm>
            <a:off x="7336569" y="5859003"/>
            <a:ext cx="4601431" cy="465105"/>
          </a:xfrm>
          <a:prstGeom prst="chevron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4251828" y="5857806"/>
            <a:ext cx="3228472" cy="465105"/>
          </a:xfrm>
          <a:prstGeom prst="chevron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203199" y="5856315"/>
            <a:ext cx="4198545" cy="468087"/>
          </a:xfrm>
          <a:prstGeom prst="homePlat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44" y="87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MOJOs Enable Machine Learning Model Predictions in Most Languages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316506" y="825621"/>
            <a:ext cx="0" cy="4471894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/>
          <p:nvPr/>
        </p:nvCxnSpPr>
        <p:spPr>
          <a:xfrm flipH="1">
            <a:off x="7336569" y="839942"/>
            <a:ext cx="1056" cy="4471894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1279965" y="5892006"/>
            <a:ext cx="19769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Helvetica"/>
              </a:rPr>
              <a:t>Model Training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9543" y="5898054"/>
            <a:ext cx="23094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1622" y="5898054"/>
            <a:ext cx="212936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 Deployment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0" y="1802435"/>
            <a:ext cx="361466" cy="284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20" y="1769660"/>
            <a:ext cx="510761" cy="3496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627" y="1865674"/>
            <a:ext cx="523629" cy="1576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15139" y="1788832"/>
            <a:ext cx="94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H</a:t>
            </a:r>
            <a:r>
              <a:rPr lang="en-US" sz="1200" b="1" baseline="-25000" dirty="0" smtClean="0">
                <a:latin typeface="+mn-lt"/>
              </a:rPr>
              <a:t>2</a:t>
            </a:r>
            <a:r>
              <a:rPr lang="en-US" sz="1200" b="1" dirty="0" smtClean="0">
                <a:latin typeface="+mn-lt"/>
              </a:rPr>
              <a:t>O</a:t>
            </a:r>
            <a:r>
              <a:rPr lang="en-US" sz="1600" b="1" dirty="0" smtClean="0">
                <a:latin typeface="+mn-lt"/>
              </a:rPr>
              <a:t> Flow</a:t>
            </a:r>
            <a:endParaRPr lang="en-US" sz="1600" b="1" dirty="0"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066" y="1659652"/>
            <a:ext cx="561676" cy="56971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42899" y="1588504"/>
            <a:ext cx="3756530" cy="675242"/>
          </a:xfrm>
          <a:prstGeom prst="rect">
            <a:avLst/>
          </a:prstGeom>
          <a:solidFill>
            <a:schemeClr val="tx2">
              <a:alpha val="8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92236" y="2307529"/>
            <a:ext cx="274688" cy="6169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/>
          <p:nvPr/>
        </p:nvCxnSpPr>
        <p:spPr>
          <a:xfrm flipH="1">
            <a:off x="2082966" y="2303396"/>
            <a:ext cx="40062" cy="64393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/>
          <p:cNvCxnSpPr/>
          <p:nvPr/>
        </p:nvCxnSpPr>
        <p:spPr>
          <a:xfrm flipH="1">
            <a:off x="3122314" y="2304119"/>
            <a:ext cx="354978" cy="60764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/>
          <p:cNvSpPr txBox="1"/>
          <p:nvPr/>
        </p:nvSpPr>
        <p:spPr>
          <a:xfrm>
            <a:off x="4765198" y="1586813"/>
            <a:ext cx="19715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+mn-lt"/>
              </a:rPr>
              <a:t>Model Repository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73605" y="3576204"/>
            <a:ext cx="1419095" cy="1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Rectangle 66"/>
          <p:cNvSpPr/>
          <p:nvPr/>
        </p:nvSpPr>
        <p:spPr>
          <a:xfrm>
            <a:off x="9124712" y="2275345"/>
            <a:ext cx="393546" cy="671987"/>
          </a:xfrm>
          <a:prstGeom prst="rect">
            <a:avLst/>
          </a:prstGeom>
          <a:solidFill>
            <a:srgbClr val="E6D7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9544" y="5192231"/>
            <a:ext cx="245633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(Store models in H2O Steam,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git, HDFS, S3, etc.)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84842" y="331436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n-lt"/>
              </a:rPr>
              <a:t>C++ </a:t>
            </a:r>
            <a:endParaRPr lang="en-US" sz="1600" b="1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MOJO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Library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59999" y="2194377"/>
            <a:ext cx="942851" cy="1875205"/>
          </a:xfrm>
          <a:prstGeom prst="rect">
            <a:avLst/>
          </a:prstGeom>
          <a:solidFill>
            <a:srgbClr val="FAF49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93061" y="2692068"/>
            <a:ext cx="884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Java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MOJO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Library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784368" y="2275345"/>
            <a:ext cx="393546" cy="671987"/>
          </a:xfrm>
          <a:prstGeom prst="rect">
            <a:avLst/>
          </a:prstGeom>
          <a:solidFill>
            <a:srgbClr val="CCBF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431751" y="2275345"/>
            <a:ext cx="393546" cy="671987"/>
          </a:xfrm>
          <a:prstGeom prst="rect">
            <a:avLst/>
          </a:prstGeom>
          <a:solidFill>
            <a:srgbClr val="B3A7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59999" y="1600529"/>
            <a:ext cx="942852" cy="365760"/>
          </a:xfrm>
          <a:prstGeom prst="rect">
            <a:avLst/>
          </a:prstGeom>
          <a:solidFill>
            <a:srgbClr val="FAF49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endParaRPr lang="en-US" sz="1200" b="1" dirty="0">
              <a:latin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24239" y="1600529"/>
            <a:ext cx="393192" cy="365760"/>
          </a:xfrm>
          <a:prstGeom prst="rect">
            <a:avLst/>
          </a:prstGeom>
          <a:solidFill>
            <a:srgbClr val="E6D7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0434528" y="1600529"/>
            <a:ext cx="393192" cy="365760"/>
          </a:xfrm>
          <a:prstGeom prst="rect">
            <a:avLst/>
          </a:prstGeom>
          <a:solidFill>
            <a:srgbClr val="B3A7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9779295" y="1600529"/>
            <a:ext cx="393192" cy="365760"/>
          </a:xfrm>
          <a:prstGeom prst="rect">
            <a:avLst/>
          </a:prstGeom>
          <a:solidFill>
            <a:srgbClr val="CCBF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en-US" dirty="0"/>
          </a:p>
        </p:txBody>
      </p:sp>
      <p:cxnSp>
        <p:nvCxnSpPr>
          <p:cNvPr id="93" name="Elbow Connector 92"/>
          <p:cNvCxnSpPr/>
          <p:nvPr/>
        </p:nvCxnSpPr>
        <p:spPr>
          <a:xfrm flipV="1">
            <a:off x="6527712" y="4111514"/>
            <a:ext cx="3764092" cy="380568"/>
          </a:xfrm>
          <a:prstGeom prst="bentConnector2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TextBox 96"/>
          <p:cNvSpPr txBox="1"/>
          <p:nvPr/>
        </p:nvSpPr>
        <p:spPr>
          <a:xfrm>
            <a:off x="6410339" y="2500343"/>
            <a:ext cx="787514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Load </a:t>
            </a:r>
          </a:p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n-lt"/>
              </a:rPr>
              <a:t>Model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76329" y="1117989"/>
            <a:ext cx="63602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Java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082621" y="1117989"/>
            <a:ext cx="46045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R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750127" y="1117989"/>
            <a:ext cx="46045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n-lt"/>
              </a:rPr>
              <a:t>Py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57631" y="4666514"/>
            <a:ext cx="69948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+mn-lt"/>
              </a:rPr>
              <a:t>APPS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6899" y="4678198"/>
            <a:ext cx="154591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+mn-lt"/>
              </a:rPr>
              <a:t>LANGUAGE BINDINGS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44597" y="4673936"/>
            <a:ext cx="1495977" cy="278529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89847" y="3110214"/>
            <a:ext cx="984492" cy="925112"/>
          </a:xfrm>
          <a:prstGeom prst="ellipse">
            <a:avLst/>
          </a:prstGeom>
          <a:solidFill>
            <a:srgbClr val="FBEB01"/>
          </a:solidFill>
          <a:ln w="3175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93786" y="2967007"/>
            <a:ext cx="2980573" cy="1220491"/>
          </a:xfrm>
          <a:prstGeom prst="cloud">
            <a:avLst/>
          </a:prstGeom>
          <a:solidFill>
            <a:srgbClr val="FAF496"/>
          </a:solidFill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8077" y="3295464"/>
            <a:ext cx="1188720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MOJO </a:t>
            </a:r>
          </a:p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(zip file)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515012" y="3131980"/>
            <a:ext cx="1231988" cy="0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/>
          <p:cNvSpPr txBox="1"/>
          <p:nvPr/>
        </p:nvSpPr>
        <p:spPr>
          <a:xfrm>
            <a:off x="4267411" y="2881336"/>
            <a:ext cx="913434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Save</a:t>
            </a:r>
          </a:p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n-lt"/>
              </a:rPr>
              <a:t>Model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06566" y="3831082"/>
            <a:ext cx="787514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Load </a:t>
            </a:r>
          </a:p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n-lt"/>
              </a:rPr>
              <a:t>Model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317250" y="1123083"/>
            <a:ext cx="60834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n-lt"/>
              </a:rPr>
              <a:t>.NET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4208" y="3383078"/>
            <a:ext cx="15975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H2O Cluster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5133" y="5176158"/>
            <a:ext cx="396669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(H2O </a:t>
            </a:r>
            <a:r>
              <a:rPr lang="en-US" sz="1400" dirty="0" smtClean="0">
                <a:latin typeface="+mn-lt"/>
              </a:rPr>
              <a:t>can run anywhere: desktop, cloud, on-prem;</a:t>
            </a:r>
          </a:p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n-lt"/>
              </a:rPr>
              <a:t>Hadoop and Spark environments also supported)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60718" y="5296028"/>
            <a:ext cx="369628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(Add any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"/>
              </a:rPr>
              <a:t> language with C/C++ binding support</a:t>
            </a:r>
            <a:r>
              <a:rPr lang="en-US" sz="1400" dirty="0" smtClean="0">
                <a:latin typeface="+mn-lt"/>
              </a:rPr>
              <a:t>)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82617" y="1502833"/>
            <a:ext cx="1096433" cy="583747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039310" y="1496958"/>
            <a:ext cx="548217" cy="583747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698449" y="1496958"/>
            <a:ext cx="548217" cy="583747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358716" y="1496958"/>
            <a:ext cx="548217" cy="583747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39310" y="2194377"/>
            <a:ext cx="548217" cy="84883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707001" y="2195309"/>
            <a:ext cx="548217" cy="84883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358716" y="2197552"/>
            <a:ext cx="548217" cy="84883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723849" y="4673935"/>
            <a:ext cx="1728376" cy="286309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180545" y="1053029"/>
            <a:ext cx="28472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...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177881" y="1574757"/>
            <a:ext cx="28472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...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177881" y="2391879"/>
            <a:ext cx="28472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...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031814" y="1496958"/>
            <a:ext cx="548217" cy="583747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031814" y="2197552"/>
            <a:ext cx="548217" cy="84883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2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82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6" y="1355656"/>
            <a:ext cx="5741596" cy="4118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67" y="3534525"/>
            <a:ext cx="11303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01" y="2790224"/>
            <a:ext cx="5281342" cy="6357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52" y="4649505"/>
            <a:ext cx="5055079" cy="12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8" y="259579"/>
            <a:ext cx="4742499" cy="774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5" y="489461"/>
            <a:ext cx="1701800" cy="546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695503" y="811474"/>
            <a:ext cx="1231988" cy="0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 flipH="1">
            <a:off x="5695503" y="1033642"/>
            <a:ext cx="1938196" cy="1606774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936424" y="330030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Inputs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2617937" y="3144130"/>
            <a:ext cx="205483" cy="681677"/>
          </a:xfrm>
          <a:prstGeom prst="rightBrac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38353" y="2122010"/>
            <a:ext cx="7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MOJO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4332009" y="3893778"/>
            <a:ext cx="306344" cy="1138682"/>
          </a:xfrm>
          <a:prstGeom prst="rightBrac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38353" y="4267527"/>
            <a:ext cx="85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Format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11497" y="2491342"/>
            <a:ext cx="1156103" cy="149074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H="1">
            <a:off x="9388256" y="3788525"/>
            <a:ext cx="228355" cy="903831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521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Two (Export Best Settings)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0" y="1595037"/>
            <a:ext cx="3355662" cy="4893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05" y="2063430"/>
            <a:ext cx="7193939" cy="385794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0644027" y="3195263"/>
            <a:ext cx="287676" cy="1654139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B6D2BD2-12DA-4DC5-9807-08D29F6FECE6}"/>
              </a:ext>
            </a:extLst>
          </p:cNvPr>
          <p:cNvSpPr/>
          <p:nvPr/>
        </p:nvSpPr>
        <p:spPr>
          <a:xfrm>
            <a:off x="4489805" y="4912775"/>
            <a:ext cx="7193939" cy="150572"/>
          </a:xfrm>
          <a:prstGeom prst="rect">
            <a:avLst/>
          </a:prstGeom>
          <a:noFill/>
          <a:ln w="12700">
            <a:solidFill>
              <a:srgbClr val="F79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086774" y="2829921"/>
            <a:ext cx="376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“Grid Search” to find best settings</a:t>
            </a:r>
          </a:p>
          <a:p>
            <a:r>
              <a:rPr lang="en-US" dirty="0" smtClean="0"/>
              <a:t>based on a specific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Two (Export Best Settings)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6" y="1542677"/>
            <a:ext cx="6489700" cy="436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91" y="915600"/>
            <a:ext cx="2003409" cy="53785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69951" y="1542677"/>
            <a:ext cx="4212404" cy="1149152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95589" y="5208998"/>
            <a:ext cx="1620331" cy="349323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554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29583</TotalTime>
  <Words>210</Words>
  <Application>Microsoft Macintosh PowerPoint</Application>
  <PresentationFormat>Widescreen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Productionizing H2O</vt:lpstr>
      <vt:lpstr>Productionizing H2O</vt:lpstr>
      <vt:lpstr>Scenario One (Export Binary Model)</vt:lpstr>
      <vt:lpstr>MOJOs Enable Machine Learning Model Predictions in Most Languages</vt:lpstr>
      <vt:lpstr>PowerPoint Presentation</vt:lpstr>
      <vt:lpstr>Scenario Two (Export Best Settings)</vt:lpstr>
      <vt:lpstr>Scenario Two (Export Best Settings)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Products 2016</dc:title>
  <dc:subject/>
  <dc:creator>Desmond Chan</dc:creator>
  <cp:keywords/>
  <dc:description/>
  <cp:lastModifiedBy>Chow, Jo</cp:lastModifiedBy>
  <cp:revision>1846</cp:revision>
  <dcterms:created xsi:type="dcterms:W3CDTF">2016-05-16T23:30:09Z</dcterms:created>
  <dcterms:modified xsi:type="dcterms:W3CDTF">2017-10-18T05:10:21Z</dcterms:modified>
  <cp:category/>
</cp:coreProperties>
</file>