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3"/>
  </p:notesMasterIdLst>
  <p:sldIdLst>
    <p:sldId id="256" r:id="rId3"/>
    <p:sldId id="363" r:id="rId4"/>
    <p:sldId id="372" r:id="rId5"/>
    <p:sldId id="365" r:id="rId6"/>
    <p:sldId id="371" r:id="rId7"/>
    <p:sldId id="370" r:id="rId8"/>
    <p:sldId id="366" r:id="rId9"/>
    <p:sldId id="373" r:id="rId10"/>
    <p:sldId id="377" r:id="rId11"/>
    <p:sldId id="375" r:id="rId12"/>
    <p:sldId id="376" r:id="rId13"/>
    <p:sldId id="378" r:id="rId14"/>
    <p:sldId id="379" r:id="rId15"/>
    <p:sldId id="380" r:id="rId16"/>
    <p:sldId id="360" r:id="rId17"/>
    <p:sldId id="381" r:id="rId18"/>
    <p:sldId id="382" r:id="rId19"/>
    <p:sldId id="383" r:id="rId20"/>
    <p:sldId id="384" r:id="rId21"/>
    <p:sldId id="359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1E"/>
    <a:srgbClr val="477998"/>
    <a:srgbClr val="FFC101"/>
    <a:srgbClr val="FAE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7"/>
  </p:normalViewPr>
  <p:slideViewPr>
    <p:cSldViewPr snapToGrid="0" snapToObjects="1">
      <p:cViewPr>
        <p:scale>
          <a:sx n="50" d="100"/>
          <a:sy n="50" d="100"/>
        </p:scale>
        <p:origin x="4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64076" y="42872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-36282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>
              <a:lnSpc>
                <a:spcPct val="90000"/>
              </a:lnSpc>
              <a:defRPr sz="8800" spc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11939726" y="12802235"/>
            <a:ext cx="504548" cy="55118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defTabSz="1828800">
              <a:lnSpc>
                <a:spcPct val="90000"/>
              </a:lnSpc>
              <a:defRPr sz="12000" spc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gradFill flip="none" rotWithShape="1">
          <a:gsLst>
            <a:gs pos="50000">
              <a:srgbClr val="FFFFFF"/>
            </a:gs>
            <a:gs pos="100000">
              <a:srgbClr val="D9D9D9">
                <a:alpha val="41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H2O World 2015</a:t>
            </a:r>
          </a:p>
        </p:txBody>
      </p:sp>
      <p:pic>
        <p:nvPicPr>
          <p:cNvPr id="12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872898" y="3200400"/>
            <a:ext cx="22638204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noFill/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4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0" y="5223712"/>
            <a:ext cx="24384000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H2O Algorithms: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Tree Models Deep Dives</a:t>
            </a:r>
            <a:endParaRPr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Scalable Distributed Histogram Calculation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5071" y="3350070"/>
            <a:ext cx="16946496" cy="8512510"/>
            <a:chOff x="1543312" y="1638664"/>
            <a:chExt cx="8473248" cy="4256255"/>
          </a:xfrm>
        </p:grpSpPr>
        <p:grpSp>
          <p:nvGrpSpPr>
            <p:cNvPr id="5" name="Group 4"/>
            <p:cNvGrpSpPr/>
            <p:nvPr/>
          </p:nvGrpSpPr>
          <p:grpSpPr>
            <a:xfrm>
              <a:off x="1818934" y="1638664"/>
              <a:ext cx="7854734" cy="1336719"/>
              <a:chOff x="1654203" y="1813475"/>
              <a:chExt cx="7854734" cy="1336719"/>
            </a:xfrm>
          </p:grpSpPr>
          <p:grpSp>
            <p:nvGrpSpPr>
              <p:cNvPr id="525" name="Group 524"/>
              <p:cNvGrpSpPr>
                <a:grpSpLocks noChangeAspect="1"/>
              </p:cNvGrpSpPr>
              <p:nvPr/>
            </p:nvGrpSpPr>
            <p:grpSpPr bwMode="auto">
              <a:xfrm>
                <a:off x="1654203" y="1813475"/>
                <a:ext cx="2756217" cy="1336719"/>
                <a:chOff x="474" y="1983"/>
                <a:chExt cx="899" cy="436"/>
              </a:xfrm>
            </p:grpSpPr>
            <p:sp>
              <p:nvSpPr>
                <p:cNvPr id="527" name="Freeform 526"/>
                <p:cNvSpPr>
                  <a:spLocks noChangeArrowheads="1"/>
                </p:cNvSpPr>
                <p:nvPr/>
              </p:nvSpPr>
              <p:spPr bwMode="auto">
                <a:xfrm>
                  <a:off x="474" y="2062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8" name="Freeform 527"/>
                <p:cNvSpPr>
                  <a:spLocks noChangeArrowheads="1"/>
                </p:cNvSpPr>
                <p:nvPr/>
              </p:nvSpPr>
              <p:spPr bwMode="auto">
                <a:xfrm>
                  <a:off x="474" y="2290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9" name="Freeform 528"/>
                <p:cNvSpPr>
                  <a:spLocks noChangeArrowheads="1"/>
                </p:cNvSpPr>
                <p:nvPr/>
              </p:nvSpPr>
              <p:spPr bwMode="auto">
                <a:xfrm>
                  <a:off x="474" y="2019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0" name="Freeform 529"/>
                <p:cNvSpPr>
                  <a:spLocks noChangeArrowheads="1"/>
                </p:cNvSpPr>
                <p:nvPr/>
              </p:nvSpPr>
              <p:spPr bwMode="auto">
                <a:xfrm>
                  <a:off x="474" y="2158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1" name="Freeform 530"/>
                <p:cNvSpPr>
                  <a:spLocks noChangeArrowheads="1"/>
                </p:cNvSpPr>
                <p:nvPr/>
              </p:nvSpPr>
              <p:spPr bwMode="auto">
                <a:xfrm>
                  <a:off x="474" y="2333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2" name="Freeform 531"/>
                <p:cNvSpPr>
                  <a:spLocks noChangeArrowheads="1"/>
                </p:cNvSpPr>
                <p:nvPr/>
              </p:nvSpPr>
              <p:spPr bwMode="auto">
                <a:xfrm>
                  <a:off x="474" y="2201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3" name="Freeform 532"/>
                <p:cNvSpPr>
                  <a:spLocks noChangeArrowheads="1"/>
                </p:cNvSpPr>
                <p:nvPr/>
              </p:nvSpPr>
              <p:spPr bwMode="auto">
                <a:xfrm>
                  <a:off x="474" y="2108"/>
                  <a:ext cx="214" cy="26"/>
                </a:xfrm>
                <a:custGeom>
                  <a:avLst/>
                  <a:gdLst>
                    <a:gd name="T0" fmla="*/ 474 w 949"/>
                    <a:gd name="T1" fmla="*/ 117 h 118"/>
                    <a:gd name="T2" fmla="*/ 0 w 949"/>
                    <a:gd name="T3" fmla="*/ 117 h 118"/>
                    <a:gd name="T4" fmla="*/ 0 w 949"/>
                    <a:gd name="T5" fmla="*/ 0 h 118"/>
                    <a:gd name="T6" fmla="*/ 948 w 949"/>
                    <a:gd name="T7" fmla="*/ 0 h 118"/>
                    <a:gd name="T8" fmla="*/ 948 w 949"/>
                    <a:gd name="T9" fmla="*/ 117 h 118"/>
                    <a:gd name="T10" fmla="*/ 474 w 949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8">
                      <a:moveTo>
                        <a:pt x="474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7"/>
                      </a:lnTo>
                      <a:lnTo>
                        <a:pt x="474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4" name="Freeform 533"/>
                <p:cNvSpPr>
                  <a:spLocks noChangeArrowheads="1"/>
                </p:cNvSpPr>
                <p:nvPr/>
              </p:nvSpPr>
              <p:spPr bwMode="auto">
                <a:xfrm>
                  <a:off x="474" y="2244"/>
                  <a:ext cx="214" cy="29"/>
                </a:xfrm>
                <a:custGeom>
                  <a:avLst/>
                  <a:gdLst>
                    <a:gd name="T0" fmla="*/ 474 w 949"/>
                    <a:gd name="T1" fmla="*/ 131 h 132"/>
                    <a:gd name="T2" fmla="*/ 0 w 949"/>
                    <a:gd name="T3" fmla="*/ 131 h 132"/>
                    <a:gd name="T4" fmla="*/ 0 w 949"/>
                    <a:gd name="T5" fmla="*/ 0 h 132"/>
                    <a:gd name="T6" fmla="*/ 948 w 949"/>
                    <a:gd name="T7" fmla="*/ 0 h 132"/>
                    <a:gd name="T8" fmla="*/ 948 w 949"/>
                    <a:gd name="T9" fmla="*/ 131 h 132"/>
                    <a:gd name="T10" fmla="*/ 474 w 949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32">
                      <a:moveTo>
                        <a:pt x="474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31"/>
                      </a:lnTo>
                      <a:lnTo>
                        <a:pt x="474" y="131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5" name="Freeform 534"/>
                <p:cNvSpPr>
                  <a:spLocks noChangeArrowheads="1"/>
                </p:cNvSpPr>
                <p:nvPr/>
              </p:nvSpPr>
              <p:spPr bwMode="auto">
                <a:xfrm>
                  <a:off x="474" y="2380"/>
                  <a:ext cx="214" cy="26"/>
                </a:xfrm>
                <a:custGeom>
                  <a:avLst/>
                  <a:gdLst>
                    <a:gd name="T0" fmla="*/ 474 w 949"/>
                    <a:gd name="T1" fmla="*/ 116 h 117"/>
                    <a:gd name="T2" fmla="*/ 0 w 949"/>
                    <a:gd name="T3" fmla="*/ 116 h 117"/>
                    <a:gd name="T4" fmla="*/ 0 w 949"/>
                    <a:gd name="T5" fmla="*/ 0 h 117"/>
                    <a:gd name="T6" fmla="*/ 948 w 949"/>
                    <a:gd name="T7" fmla="*/ 0 h 117"/>
                    <a:gd name="T8" fmla="*/ 948 w 949"/>
                    <a:gd name="T9" fmla="*/ 116 h 117"/>
                    <a:gd name="T10" fmla="*/ 474 w 949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9" h="117">
                      <a:moveTo>
                        <a:pt x="474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948" y="0"/>
                      </a:lnTo>
                      <a:lnTo>
                        <a:pt x="948" y="116"/>
                      </a:lnTo>
                      <a:lnTo>
                        <a:pt x="474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6" name="Freeform 535"/>
                <p:cNvSpPr>
                  <a:spLocks noChangeArrowheads="1"/>
                </p:cNvSpPr>
                <p:nvPr/>
              </p:nvSpPr>
              <p:spPr bwMode="auto">
                <a:xfrm>
                  <a:off x="1169" y="2089"/>
                  <a:ext cx="26" cy="29"/>
                </a:xfrm>
                <a:custGeom>
                  <a:avLst/>
                  <a:gdLst>
                    <a:gd name="T0" fmla="*/ 59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9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9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9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7" name="Freeform 536"/>
                <p:cNvSpPr>
                  <a:spLocks noChangeArrowheads="1"/>
                </p:cNvSpPr>
                <p:nvPr/>
              </p:nvSpPr>
              <p:spPr bwMode="auto">
                <a:xfrm>
                  <a:off x="1212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8" name="Freeform 537"/>
                <p:cNvSpPr>
                  <a:spLocks noChangeArrowheads="1"/>
                </p:cNvSpPr>
                <p:nvPr/>
              </p:nvSpPr>
              <p:spPr bwMode="auto">
                <a:xfrm>
                  <a:off x="1258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9" name="Freeform 538"/>
                <p:cNvSpPr>
                  <a:spLocks noChangeArrowheads="1"/>
                </p:cNvSpPr>
                <p:nvPr/>
              </p:nvSpPr>
              <p:spPr bwMode="auto">
                <a:xfrm>
                  <a:off x="1301" y="2089"/>
                  <a:ext cx="26" cy="29"/>
                </a:xfrm>
                <a:custGeom>
                  <a:avLst/>
                  <a:gdLst>
                    <a:gd name="T0" fmla="*/ 58 w 117"/>
                    <a:gd name="T1" fmla="*/ 131 h 132"/>
                    <a:gd name="T2" fmla="*/ 0 w 117"/>
                    <a:gd name="T3" fmla="*/ 131 h 132"/>
                    <a:gd name="T4" fmla="*/ 0 w 117"/>
                    <a:gd name="T5" fmla="*/ 0 h 132"/>
                    <a:gd name="T6" fmla="*/ 116 w 117"/>
                    <a:gd name="T7" fmla="*/ 0 h 132"/>
                    <a:gd name="T8" fmla="*/ 116 w 117"/>
                    <a:gd name="T9" fmla="*/ 131 h 132"/>
                    <a:gd name="T10" fmla="*/ 58 w 117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0" name="Freeform 539"/>
                <p:cNvSpPr>
                  <a:spLocks noChangeArrowheads="1"/>
                </p:cNvSpPr>
                <p:nvPr/>
              </p:nvSpPr>
              <p:spPr bwMode="auto">
                <a:xfrm>
                  <a:off x="1347" y="2089"/>
                  <a:ext cx="26" cy="29"/>
                </a:xfrm>
                <a:custGeom>
                  <a:avLst/>
                  <a:gdLst>
                    <a:gd name="T0" fmla="*/ 58 w 118"/>
                    <a:gd name="T1" fmla="*/ 131 h 132"/>
                    <a:gd name="T2" fmla="*/ 0 w 118"/>
                    <a:gd name="T3" fmla="*/ 131 h 132"/>
                    <a:gd name="T4" fmla="*/ 0 w 118"/>
                    <a:gd name="T5" fmla="*/ 0 h 132"/>
                    <a:gd name="T6" fmla="*/ 117 w 118"/>
                    <a:gd name="T7" fmla="*/ 0 h 132"/>
                    <a:gd name="T8" fmla="*/ 117 w 118"/>
                    <a:gd name="T9" fmla="*/ 131 h 132"/>
                    <a:gd name="T10" fmla="*/ 58 w 118"/>
                    <a:gd name="T11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32">
                      <a:moveTo>
                        <a:pt x="58" y="13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31"/>
                      </a:lnTo>
                      <a:lnTo>
                        <a:pt x="58" y="131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1" name="Freeform 540"/>
                <p:cNvSpPr>
                  <a:spLocks noChangeArrowheads="1"/>
                </p:cNvSpPr>
                <p:nvPr/>
              </p:nvSpPr>
              <p:spPr bwMode="auto">
                <a:xfrm>
                  <a:off x="1169" y="2019"/>
                  <a:ext cx="26" cy="26"/>
                </a:xfrm>
                <a:custGeom>
                  <a:avLst/>
                  <a:gdLst>
                    <a:gd name="T0" fmla="*/ 59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9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9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9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2" name="Freeform 541"/>
                <p:cNvSpPr>
                  <a:spLocks noChangeArrowheads="1"/>
                </p:cNvSpPr>
                <p:nvPr/>
              </p:nvSpPr>
              <p:spPr bwMode="auto">
                <a:xfrm>
                  <a:off x="1212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3" name="Freeform 542"/>
                <p:cNvSpPr>
                  <a:spLocks noChangeArrowheads="1"/>
                </p:cNvSpPr>
                <p:nvPr/>
              </p:nvSpPr>
              <p:spPr bwMode="auto">
                <a:xfrm>
                  <a:off x="1258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4" name="Freeform 543"/>
                <p:cNvSpPr>
                  <a:spLocks noChangeArrowheads="1"/>
                </p:cNvSpPr>
                <p:nvPr/>
              </p:nvSpPr>
              <p:spPr bwMode="auto">
                <a:xfrm>
                  <a:off x="1301" y="2019"/>
                  <a:ext cx="26" cy="26"/>
                </a:xfrm>
                <a:custGeom>
                  <a:avLst/>
                  <a:gdLst>
                    <a:gd name="T0" fmla="*/ 58 w 117"/>
                    <a:gd name="T1" fmla="*/ 116 h 117"/>
                    <a:gd name="T2" fmla="*/ 0 w 117"/>
                    <a:gd name="T3" fmla="*/ 116 h 117"/>
                    <a:gd name="T4" fmla="*/ 0 w 117"/>
                    <a:gd name="T5" fmla="*/ 0 h 117"/>
                    <a:gd name="T6" fmla="*/ 116 w 117"/>
                    <a:gd name="T7" fmla="*/ 0 h 117"/>
                    <a:gd name="T8" fmla="*/ 116 w 117"/>
                    <a:gd name="T9" fmla="*/ 116 h 117"/>
                    <a:gd name="T10" fmla="*/ 58 w 117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5" name="Freeform 544"/>
                <p:cNvSpPr>
                  <a:spLocks noChangeArrowheads="1"/>
                </p:cNvSpPr>
                <p:nvPr/>
              </p:nvSpPr>
              <p:spPr bwMode="auto">
                <a:xfrm>
                  <a:off x="1347" y="2019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6" name="Freeform 545"/>
                <p:cNvSpPr>
                  <a:spLocks noChangeArrowheads="1"/>
                </p:cNvSpPr>
                <p:nvPr/>
              </p:nvSpPr>
              <p:spPr bwMode="auto">
                <a:xfrm>
                  <a:off x="1169" y="223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7" name="Freeform 546"/>
                <p:cNvSpPr>
                  <a:spLocks noChangeArrowheads="1"/>
                </p:cNvSpPr>
                <p:nvPr/>
              </p:nvSpPr>
              <p:spPr bwMode="auto">
                <a:xfrm>
                  <a:off x="1212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8" name="Freeform 547"/>
                <p:cNvSpPr>
                  <a:spLocks noChangeArrowheads="1"/>
                </p:cNvSpPr>
                <p:nvPr/>
              </p:nvSpPr>
              <p:spPr bwMode="auto">
                <a:xfrm>
                  <a:off x="1258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9" name="Freeform 548"/>
                <p:cNvSpPr>
                  <a:spLocks noChangeArrowheads="1"/>
                </p:cNvSpPr>
                <p:nvPr/>
              </p:nvSpPr>
              <p:spPr bwMode="auto">
                <a:xfrm>
                  <a:off x="1301" y="2237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0" name="Freeform 549"/>
                <p:cNvSpPr>
                  <a:spLocks noChangeArrowheads="1"/>
                </p:cNvSpPr>
                <p:nvPr/>
              </p:nvSpPr>
              <p:spPr bwMode="auto">
                <a:xfrm>
                  <a:off x="1347" y="223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1" name="Freeform 550"/>
                <p:cNvSpPr>
                  <a:spLocks noChangeArrowheads="1"/>
                </p:cNvSpPr>
                <p:nvPr/>
              </p:nvSpPr>
              <p:spPr bwMode="auto">
                <a:xfrm>
                  <a:off x="1169" y="230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2" name="Freeform 551"/>
                <p:cNvSpPr>
                  <a:spLocks noChangeArrowheads="1"/>
                </p:cNvSpPr>
                <p:nvPr/>
              </p:nvSpPr>
              <p:spPr bwMode="auto">
                <a:xfrm>
                  <a:off x="1215" y="2307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3" name="Freeform 552"/>
                <p:cNvSpPr>
                  <a:spLocks noChangeArrowheads="1"/>
                </p:cNvSpPr>
                <p:nvPr/>
              </p:nvSpPr>
              <p:spPr bwMode="auto">
                <a:xfrm>
                  <a:off x="1258" y="230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4" name="Freeform 553"/>
                <p:cNvSpPr>
                  <a:spLocks noChangeArrowheads="1"/>
                </p:cNvSpPr>
                <p:nvPr/>
              </p:nvSpPr>
              <p:spPr bwMode="auto">
                <a:xfrm>
                  <a:off x="1304" y="2307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5" name="Freeform 554"/>
                <p:cNvSpPr>
                  <a:spLocks noChangeArrowheads="1"/>
                </p:cNvSpPr>
                <p:nvPr/>
              </p:nvSpPr>
              <p:spPr bwMode="auto">
                <a:xfrm>
                  <a:off x="1347" y="2307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6" name="Freeform 555"/>
                <p:cNvSpPr>
                  <a:spLocks noChangeArrowheads="1"/>
                </p:cNvSpPr>
                <p:nvPr/>
              </p:nvSpPr>
              <p:spPr bwMode="auto">
                <a:xfrm>
                  <a:off x="1169" y="2165"/>
                  <a:ext cx="26" cy="26"/>
                </a:xfrm>
                <a:custGeom>
                  <a:avLst/>
                  <a:gdLst>
                    <a:gd name="T0" fmla="*/ 59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9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9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9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7" name="Freeform 556"/>
                <p:cNvSpPr>
                  <a:spLocks noChangeArrowheads="1"/>
                </p:cNvSpPr>
                <p:nvPr/>
              </p:nvSpPr>
              <p:spPr bwMode="auto">
                <a:xfrm>
                  <a:off x="1212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8" name="Freeform 557"/>
                <p:cNvSpPr>
                  <a:spLocks noChangeArrowheads="1"/>
                </p:cNvSpPr>
                <p:nvPr/>
              </p:nvSpPr>
              <p:spPr bwMode="auto">
                <a:xfrm>
                  <a:off x="1258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9" name="Freeform 558"/>
                <p:cNvSpPr>
                  <a:spLocks noChangeArrowheads="1"/>
                </p:cNvSpPr>
                <p:nvPr/>
              </p:nvSpPr>
              <p:spPr bwMode="auto">
                <a:xfrm>
                  <a:off x="1301" y="2165"/>
                  <a:ext cx="26" cy="26"/>
                </a:xfrm>
                <a:custGeom>
                  <a:avLst/>
                  <a:gdLst>
                    <a:gd name="T0" fmla="*/ 58 w 117"/>
                    <a:gd name="T1" fmla="*/ 117 h 118"/>
                    <a:gd name="T2" fmla="*/ 0 w 117"/>
                    <a:gd name="T3" fmla="*/ 117 h 118"/>
                    <a:gd name="T4" fmla="*/ 0 w 117"/>
                    <a:gd name="T5" fmla="*/ 0 h 118"/>
                    <a:gd name="T6" fmla="*/ 116 w 117"/>
                    <a:gd name="T7" fmla="*/ 0 h 118"/>
                    <a:gd name="T8" fmla="*/ 116 w 117"/>
                    <a:gd name="T9" fmla="*/ 117 h 118"/>
                    <a:gd name="T10" fmla="*/ 58 w 117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0" name="Freeform 559"/>
                <p:cNvSpPr>
                  <a:spLocks noChangeArrowheads="1"/>
                </p:cNvSpPr>
                <p:nvPr/>
              </p:nvSpPr>
              <p:spPr bwMode="auto">
                <a:xfrm>
                  <a:off x="1347" y="2165"/>
                  <a:ext cx="26" cy="26"/>
                </a:xfrm>
                <a:custGeom>
                  <a:avLst/>
                  <a:gdLst>
                    <a:gd name="T0" fmla="*/ 58 w 118"/>
                    <a:gd name="T1" fmla="*/ 117 h 118"/>
                    <a:gd name="T2" fmla="*/ 0 w 118"/>
                    <a:gd name="T3" fmla="*/ 117 h 118"/>
                    <a:gd name="T4" fmla="*/ 0 w 118"/>
                    <a:gd name="T5" fmla="*/ 0 h 118"/>
                    <a:gd name="T6" fmla="*/ 117 w 118"/>
                    <a:gd name="T7" fmla="*/ 0 h 118"/>
                    <a:gd name="T8" fmla="*/ 117 w 118"/>
                    <a:gd name="T9" fmla="*/ 117 h 118"/>
                    <a:gd name="T10" fmla="*/ 58 w 118"/>
                    <a:gd name="T11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58" y="117"/>
                      </a:moveTo>
                      <a:lnTo>
                        <a:pt x="0" y="117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7"/>
                      </a:lnTo>
                      <a:lnTo>
                        <a:pt x="58" y="117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1" name="Freeform 560"/>
                <p:cNvSpPr>
                  <a:spLocks noChangeArrowheads="1"/>
                </p:cNvSpPr>
                <p:nvPr/>
              </p:nvSpPr>
              <p:spPr bwMode="auto">
                <a:xfrm>
                  <a:off x="1169" y="2380"/>
                  <a:ext cx="26" cy="26"/>
                </a:xfrm>
                <a:custGeom>
                  <a:avLst/>
                  <a:gdLst>
                    <a:gd name="T0" fmla="*/ 59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9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9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9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2" name="Freeform 561"/>
                <p:cNvSpPr>
                  <a:spLocks noChangeArrowheads="1"/>
                </p:cNvSpPr>
                <p:nvPr/>
              </p:nvSpPr>
              <p:spPr bwMode="auto">
                <a:xfrm>
                  <a:off x="1212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3" name="Freeform 562"/>
                <p:cNvSpPr>
                  <a:spLocks noChangeArrowheads="1"/>
                </p:cNvSpPr>
                <p:nvPr/>
              </p:nvSpPr>
              <p:spPr bwMode="auto">
                <a:xfrm>
                  <a:off x="1258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4" name="Freeform 563"/>
                <p:cNvSpPr>
                  <a:spLocks noChangeArrowheads="1"/>
                </p:cNvSpPr>
                <p:nvPr/>
              </p:nvSpPr>
              <p:spPr bwMode="auto">
                <a:xfrm>
                  <a:off x="1301" y="2380"/>
                  <a:ext cx="26" cy="26"/>
                </a:xfrm>
                <a:custGeom>
                  <a:avLst/>
                  <a:gdLst>
                    <a:gd name="T0" fmla="*/ 58 w 117"/>
                    <a:gd name="T1" fmla="*/ 116 h 117"/>
                    <a:gd name="T2" fmla="*/ 0 w 117"/>
                    <a:gd name="T3" fmla="*/ 116 h 117"/>
                    <a:gd name="T4" fmla="*/ 0 w 117"/>
                    <a:gd name="T5" fmla="*/ 0 h 117"/>
                    <a:gd name="T6" fmla="*/ 116 w 117"/>
                    <a:gd name="T7" fmla="*/ 0 h 117"/>
                    <a:gd name="T8" fmla="*/ 116 w 117"/>
                    <a:gd name="T9" fmla="*/ 116 h 117"/>
                    <a:gd name="T10" fmla="*/ 58 w 117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16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5" name="Freeform 564"/>
                <p:cNvSpPr>
                  <a:spLocks noChangeArrowheads="1"/>
                </p:cNvSpPr>
                <p:nvPr/>
              </p:nvSpPr>
              <p:spPr bwMode="auto">
                <a:xfrm>
                  <a:off x="1347" y="2380"/>
                  <a:ext cx="26" cy="26"/>
                </a:xfrm>
                <a:custGeom>
                  <a:avLst/>
                  <a:gdLst>
                    <a:gd name="T0" fmla="*/ 58 w 118"/>
                    <a:gd name="T1" fmla="*/ 116 h 117"/>
                    <a:gd name="T2" fmla="*/ 0 w 118"/>
                    <a:gd name="T3" fmla="*/ 116 h 117"/>
                    <a:gd name="T4" fmla="*/ 0 w 118"/>
                    <a:gd name="T5" fmla="*/ 0 h 117"/>
                    <a:gd name="T6" fmla="*/ 117 w 118"/>
                    <a:gd name="T7" fmla="*/ 0 h 117"/>
                    <a:gd name="T8" fmla="*/ 117 w 118"/>
                    <a:gd name="T9" fmla="*/ 116 h 117"/>
                    <a:gd name="T10" fmla="*/ 58 w 118"/>
                    <a:gd name="T11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7">
                      <a:moveTo>
                        <a:pt x="58" y="116"/>
                      </a:move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17" y="0"/>
                      </a:lnTo>
                      <a:lnTo>
                        <a:pt x="117" y="116"/>
                      </a:lnTo>
                      <a:lnTo>
                        <a:pt x="58" y="116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6" name="Line 41"/>
                <p:cNvSpPr>
                  <a:spLocks noChangeShapeType="1"/>
                </p:cNvSpPr>
                <p:nvPr/>
              </p:nvSpPr>
              <p:spPr bwMode="auto">
                <a:xfrm>
                  <a:off x="729" y="2214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7" name="Freeform 566"/>
                <p:cNvSpPr>
                  <a:spLocks noChangeArrowheads="1"/>
                </p:cNvSpPr>
                <p:nvPr/>
              </p:nvSpPr>
              <p:spPr bwMode="auto">
                <a:xfrm>
                  <a:off x="795" y="2200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9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9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8" name="Line 43"/>
                <p:cNvSpPr>
                  <a:spLocks noChangeShapeType="1"/>
                </p:cNvSpPr>
                <p:nvPr/>
              </p:nvSpPr>
              <p:spPr bwMode="auto">
                <a:xfrm>
                  <a:off x="729" y="2128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9" name="Freeform 568"/>
                <p:cNvSpPr>
                  <a:spLocks noChangeArrowheads="1"/>
                </p:cNvSpPr>
                <p:nvPr/>
              </p:nvSpPr>
              <p:spPr bwMode="auto">
                <a:xfrm>
                  <a:off x="795" y="2115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8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0" name="Line 45"/>
                <p:cNvSpPr>
                  <a:spLocks noChangeShapeType="1"/>
                </p:cNvSpPr>
                <p:nvPr/>
              </p:nvSpPr>
              <p:spPr bwMode="auto">
                <a:xfrm>
                  <a:off x="729" y="2042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1" name="Freeform 570"/>
                <p:cNvSpPr>
                  <a:spLocks noChangeArrowheads="1"/>
                </p:cNvSpPr>
                <p:nvPr/>
              </p:nvSpPr>
              <p:spPr bwMode="auto">
                <a:xfrm>
                  <a:off x="795" y="2029"/>
                  <a:ext cx="22" cy="26"/>
                </a:xfrm>
                <a:custGeom>
                  <a:avLst/>
                  <a:gdLst>
                    <a:gd name="T0" fmla="*/ 0 w 101"/>
                    <a:gd name="T1" fmla="*/ 117 h 118"/>
                    <a:gd name="T2" fmla="*/ 0 w 101"/>
                    <a:gd name="T3" fmla="*/ 0 h 118"/>
                    <a:gd name="T4" fmla="*/ 100 w 101"/>
                    <a:gd name="T5" fmla="*/ 58 h 118"/>
                    <a:gd name="T6" fmla="*/ 0 w 101"/>
                    <a:gd name="T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8">
                      <a:moveTo>
                        <a:pt x="0" y="117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2" name="Line 47"/>
                <p:cNvSpPr>
                  <a:spLocks noChangeShapeType="1"/>
                </p:cNvSpPr>
                <p:nvPr/>
              </p:nvSpPr>
              <p:spPr bwMode="auto">
                <a:xfrm>
                  <a:off x="729" y="2383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3" name="Freeform 572"/>
                <p:cNvSpPr>
                  <a:spLocks noChangeArrowheads="1"/>
                </p:cNvSpPr>
                <p:nvPr/>
              </p:nvSpPr>
              <p:spPr bwMode="auto">
                <a:xfrm>
                  <a:off x="795" y="2371"/>
                  <a:ext cx="22" cy="25"/>
                </a:xfrm>
                <a:custGeom>
                  <a:avLst/>
                  <a:gdLst>
                    <a:gd name="T0" fmla="*/ 0 w 101"/>
                    <a:gd name="T1" fmla="*/ 115 h 116"/>
                    <a:gd name="T2" fmla="*/ 0 w 101"/>
                    <a:gd name="T3" fmla="*/ 0 h 116"/>
                    <a:gd name="T4" fmla="*/ 100 w 101"/>
                    <a:gd name="T5" fmla="*/ 58 h 116"/>
                    <a:gd name="T6" fmla="*/ 0 w 101"/>
                    <a:gd name="T7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6">
                      <a:moveTo>
                        <a:pt x="0" y="115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4" name="Line 49"/>
                <p:cNvSpPr>
                  <a:spLocks noChangeShapeType="1"/>
                </p:cNvSpPr>
                <p:nvPr/>
              </p:nvSpPr>
              <p:spPr bwMode="auto">
                <a:xfrm>
                  <a:off x="729" y="2300"/>
                  <a:ext cx="68" cy="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5" name="Freeform 574"/>
                <p:cNvSpPr>
                  <a:spLocks noChangeArrowheads="1"/>
                </p:cNvSpPr>
                <p:nvPr/>
              </p:nvSpPr>
              <p:spPr bwMode="auto">
                <a:xfrm>
                  <a:off x="795" y="2285"/>
                  <a:ext cx="22" cy="26"/>
                </a:xfrm>
                <a:custGeom>
                  <a:avLst/>
                  <a:gdLst>
                    <a:gd name="T0" fmla="*/ 0 w 101"/>
                    <a:gd name="T1" fmla="*/ 116 h 117"/>
                    <a:gd name="T2" fmla="*/ 0 w 101"/>
                    <a:gd name="T3" fmla="*/ 0 h 117"/>
                    <a:gd name="T4" fmla="*/ 100 w 101"/>
                    <a:gd name="T5" fmla="*/ 58 h 117"/>
                    <a:gd name="T6" fmla="*/ 0 w 101"/>
                    <a:gd name="T7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117">
                      <a:moveTo>
                        <a:pt x="0" y="116"/>
                      </a:moveTo>
                      <a:lnTo>
                        <a:pt x="0" y="0"/>
                      </a:lnTo>
                      <a:lnTo>
                        <a:pt x="100" y="58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6" name="Freeform 575"/>
                <p:cNvSpPr>
                  <a:spLocks noChangeArrowheads="1"/>
                </p:cNvSpPr>
                <p:nvPr/>
              </p:nvSpPr>
              <p:spPr bwMode="auto">
                <a:xfrm>
                  <a:off x="859" y="2369"/>
                  <a:ext cx="267" cy="50"/>
                </a:xfrm>
                <a:custGeom>
                  <a:avLst/>
                  <a:gdLst>
                    <a:gd name="T0" fmla="*/ 1143 w 1181"/>
                    <a:gd name="T1" fmla="*/ 2 h 223"/>
                    <a:gd name="T2" fmla="*/ 1158 w 1181"/>
                    <a:gd name="T3" fmla="*/ 2 h 223"/>
                    <a:gd name="T4" fmla="*/ 1169 w 1181"/>
                    <a:gd name="T5" fmla="*/ 10 h 223"/>
                    <a:gd name="T6" fmla="*/ 1177 w 1181"/>
                    <a:gd name="T7" fmla="*/ 21 h 223"/>
                    <a:gd name="T8" fmla="*/ 1178 w 1181"/>
                    <a:gd name="T9" fmla="*/ 36 h 223"/>
                    <a:gd name="T10" fmla="*/ 1169 w 1181"/>
                    <a:gd name="T11" fmla="*/ 185 h 223"/>
                    <a:gd name="T12" fmla="*/ 1165 w 1181"/>
                    <a:gd name="T13" fmla="*/ 200 h 223"/>
                    <a:gd name="T14" fmla="*/ 1156 w 1181"/>
                    <a:gd name="T15" fmla="*/ 211 h 223"/>
                    <a:gd name="T16" fmla="*/ 1143 w 1181"/>
                    <a:gd name="T17" fmla="*/ 219 h 223"/>
                    <a:gd name="T18" fmla="*/ 1129 w 1181"/>
                    <a:gd name="T19" fmla="*/ 222 h 223"/>
                    <a:gd name="T20" fmla="*/ 49 w 1181"/>
                    <a:gd name="T21" fmla="*/ 222 h 223"/>
                    <a:gd name="T22" fmla="*/ 35 w 1181"/>
                    <a:gd name="T23" fmla="*/ 219 h 223"/>
                    <a:gd name="T24" fmla="*/ 22 w 1181"/>
                    <a:gd name="T25" fmla="*/ 211 h 223"/>
                    <a:gd name="T26" fmla="*/ 13 w 1181"/>
                    <a:gd name="T27" fmla="*/ 200 h 223"/>
                    <a:gd name="T28" fmla="*/ 9 w 1181"/>
                    <a:gd name="T29" fmla="*/ 185 h 223"/>
                    <a:gd name="T30" fmla="*/ 0 w 1181"/>
                    <a:gd name="T31" fmla="*/ 36 h 223"/>
                    <a:gd name="T32" fmla="*/ 3 w 1181"/>
                    <a:gd name="T33" fmla="*/ 21 h 223"/>
                    <a:gd name="T34" fmla="*/ 10 w 1181"/>
                    <a:gd name="T35" fmla="*/ 10 h 223"/>
                    <a:gd name="T36" fmla="*/ 22 w 1181"/>
                    <a:gd name="T37" fmla="*/ 5 h 223"/>
                    <a:gd name="T38" fmla="*/ 36 w 1181"/>
                    <a:gd name="T39" fmla="*/ 5 h 223"/>
                    <a:gd name="T40" fmla="*/ 1143 w 1181"/>
                    <a:gd name="T41" fmla="*/ 5 h 223"/>
                    <a:gd name="T42" fmla="*/ 1143 w 1181"/>
                    <a:gd name="T43" fmla="*/ 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3" y="2"/>
                      </a:moveTo>
                      <a:cubicBezTo>
                        <a:pt x="1149" y="2"/>
                        <a:pt x="1153" y="0"/>
                        <a:pt x="1158" y="2"/>
                      </a:cubicBezTo>
                      <a:cubicBezTo>
                        <a:pt x="1162" y="3"/>
                        <a:pt x="1167" y="5"/>
                        <a:pt x="1169" y="10"/>
                      </a:cubicBezTo>
                      <a:cubicBezTo>
                        <a:pt x="1172" y="13"/>
                        <a:pt x="1175" y="16"/>
                        <a:pt x="1177" y="21"/>
                      </a:cubicBezTo>
                      <a:cubicBezTo>
                        <a:pt x="1178" y="25"/>
                        <a:pt x="1180" y="30"/>
                        <a:pt x="1178" y="36"/>
                      </a:cubicBezTo>
                      <a:lnTo>
                        <a:pt x="1169" y="185"/>
                      </a:lnTo>
                      <a:cubicBezTo>
                        <a:pt x="1169" y="191"/>
                        <a:pt x="1168" y="196"/>
                        <a:pt x="1165" y="200"/>
                      </a:cubicBezTo>
                      <a:cubicBezTo>
                        <a:pt x="1162" y="205"/>
                        <a:pt x="1159" y="208"/>
                        <a:pt x="1156" y="211"/>
                      </a:cubicBezTo>
                      <a:cubicBezTo>
                        <a:pt x="1152" y="214"/>
                        <a:pt x="1149" y="217"/>
                        <a:pt x="1143" y="219"/>
                      </a:cubicBezTo>
                      <a:cubicBezTo>
                        <a:pt x="1139" y="220"/>
                        <a:pt x="1133" y="222"/>
                        <a:pt x="1129" y="222"/>
                      </a:cubicBezTo>
                      <a:lnTo>
                        <a:pt x="49" y="222"/>
                      </a:lnTo>
                      <a:cubicBezTo>
                        <a:pt x="44" y="222"/>
                        <a:pt x="39" y="222"/>
                        <a:pt x="35" y="219"/>
                      </a:cubicBezTo>
                      <a:cubicBezTo>
                        <a:pt x="31" y="217"/>
                        <a:pt x="26" y="214"/>
                        <a:pt x="22" y="211"/>
                      </a:cubicBezTo>
                      <a:cubicBezTo>
                        <a:pt x="17" y="208"/>
                        <a:pt x="14" y="204"/>
                        <a:pt x="13" y="200"/>
                      </a:cubicBezTo>
                      <a:cubicBezTo>
                        <a:pt x="10" y="195"/>
                        <a:pt x="10" y="191"/>
                        <a:pt x="9" y="185"/>
                      </a:cubicBezTo>
                      <a:lnTo>
                        <a:pt x="0" y="36"/>
                      </a:lnTo>
                      <a:cubicBezTo>
                        <a:pt x="0" y="30"/>
                        <a:pt x="0" y="26"/>
                        <a:pt x="3" y="21"/>
                      </a:cubicBezTo>
                      <a:cubicBezTo>
                        <a:pt x="4" y="17"/>
                        <a:pt x="7" y="13"/>
                        <a:pt x="10" y="10"/>
                      </a:cubicBezTo>
                      <a:cubicBezTo>
                        <a:pt x="13" y="7"/>
                        <a:pt x="17" y="7"/>
                        <a:pt x="22" y="5"/>
                      </a:cubicBezTo>
                      <a:cubicBezTo>
                        <a:pt x="26" y="4"/>
                        <a:pt x="32" y="5"/>
                        <a:pt x="36" y="5"/>
                      </a:cubicBezTo>
                      <a:lnTo>
                        <a:pt x="1143" y="5"/>
                      </a:lnTo>
                      <a:lnTo>
                        <a:pt x="1143" y="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7" name="Freeform 576"/>
                <p:cNvSpPr>
                  <a:spLocks noChangeArrowheads="1"/>
                </p:cNvSpPr>
                <p:nvPr/>
              </p:nvSpPr>
              <p:spPr bwMode="auto">
                <a:xfrm>
                  <a:off x="1086" y="2340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0 w 168"/>
                    <a:gd name="T3" fmla="*/ 128 h 135"/>
                    <a:gd name="T4" fmla="*/ 155 w 168"/>
                    <a:gd name="T5" fmla="*/ 127 h 135"/>
                    <a:gd name="T6" fmla="*/ 149 w 168"/>
                    <a:gd name="T7" fmla="*/ 125 h 135"/>
                    <a:gd name="T8" fmla="*/ 142 w 168"/>
                    <a:gd name="T9" fmla="*/ 125 h 135"/>
                    <a:gd name="T10" fmla="*/ 0 w 168"/>
                    <a:gd name="T11" fmla="*/ 0 h 135"/>
                    <a:gd name="T12" fmla="*/ 6 w 168"/>
                    <a:gd name="T13" fmla="*/ 0 h 135"/>
                    <a:gd name="T14" fmla="*/ 10 w 168"/>
                    <a:gd name="T15" fmla="*/ 1 h 135"/>
                    <a:gd name="T16" fmla="*/ 15 w 168"/>
                    <a:gd name="T17" fmla="*/ 3 h 135"/>
                    <a:gd name="T18" fmla="*/ 19 w 168"/>
                    <a:gd name="T19" fmla="*/ 7 h 135"/>
                    <a:gd name="T20" fmla="*/ 163 w 168"/>
                    <a:gd name="T21" fmla="*/ 131 h 135"/>
                    <a:gd name="T22" fmla="*/ 160 w 168"/>
                    <a:gd name="T23" fmla="*/ 128 h 135"/>
                    <a:gd name="T24" fmla="*/ 161 w 168"/>
                    <a:gd name="T25" fmla="*/ 129 h 135"/>
                    <a:gd name="T26" fmla="*/ 163 w 168"/>
                    <a:gd name="T27" fmla="*/ 131 h 135"/>
                    <a:gd name="T28" fmla="*/ 167 w 168"/>
                    <a:gd name="T29" fmla="*/ 134 h 135"/>
                    <a:gd name="T30" fmla="*/ 163 w 168"/>
                    <a:gd name="T31" fmla="*/ 131 h 135"/>
                    <a:gd name="T32" fmla="*/ 167 w 168"/>
                    <a:gd name="T33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0" y="128"/>
                      </a:lnTo>
                      <a:cubicBezTo>
                        <a:pt x="158" y="127"/>
                        <a:pt x="156" y="127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lnTo>
                        <a:pt x="19" y="7"/>
                      </a:lnTo>
                      <a:close/>
                      <a:moveTo>
                        <a:pt x="163" y="131"/>
                      </a:moveTo>
                      <a:lnTo>
                        <a:pt x="160" y="128"/>
                      </a:lnTo>
                      <a:cubicBezTo>
                        <a:pt x="160" y="128"/>
                        <a:pt x="161" y="128"/>
                        <a:pt x="161" y="129"/>
                      </a:cubicBezTo>
                      <a:lnTo>
                        <a:pt x="163" y="131"/>
                      </a:ln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8" name="Freeform 577"/>
                <p:cNvSpPr>
                  <a:spLocks noChangeArrowheads="1"/>
                </p:cNvSpPr>
                <p:nvPr/>
              </p:nvSpPr>
              <p:spPr bwMode="auto">
                <a:xfrm>
                  <a:off x="862" y="2340"/>
                  <a:ext cx="37" cy="29"/>
                </a:xfrm>
                <a:custGeom>
                  <a:avLst/>
                  <a:gdLst>
                    <a:gd name="T0" fmla="*/ 0 w 167"/>
                    <a:gd name="T1" fmla="*/ 132 h 133"/>
                    <a:gd name="T2" fmla="*/ 1 w 167"/>
                    <a:gd name="T3" fmla="*/ 131 h 133"/>
                    <a:gd name="T4" fmla="*/ 0 w 167"/>
                    <a:gd name="T5" fmla="*/ 132 h 133"/>
                    <a:gd name="T6" fmla="*/ 147 w 167"/>
                    <a:gd name="T7" fmla="*/ 5 h 133"/>
                    <a:gd name="T8" fmla="*/ 152 w 167"/>
                    <a:gd name="T9" fmla="*/ 2 h 133"/>
                    <a:gd name="T10" fmla="*/ 156 w 167"/>
                    <a:gd name="T11" fmla="*/ 1 h 133"/>
                    <a:gd name="T12" fmla="*/ 160 w 167"/>
                    <a:gd name="T13" fmla="*/ 0 h 133"/>
                    <a:gd name="T14" fmla="*/ 166 w 167"/>
                    <a:gd name="T15" fmla="*/ 0 h 133"/>
                    <a:gd name="T16" fmla="*/ 25 w 167"/>
                    <a:gd name="T17" fmla="*/ 125 h 133"/>
                    <a:gd name="T18" fmla="*/ 18 w 167"/>
                    <a:gd name="T19" fmla="*/ 125 h 133"/>
                    <a:gd name="T20" fmla="*/ 10 w 167"/>
                    <a:gd name="T21" fmla="*/ 126 h 133"/>
                    <a:gd name="T22" fmla="*/ 4 w 167"/>
                    <a:gd name="T23" fmla="*/ 129 h 133"/>
                    <a:gd name="T24" fmla="*/ 1 w 167"/>
                    <a:gd name="T25" fmla="*/ 130 h 133"/>
                    <a:gd name="T26" fmla="*/ 147 w 167"/>
                    <a:gd name="T27" fmla="*/ 5 h 133"/>
                    <a:gd name="T28" fmla="*/ 1 w 167"/>
                    <a:gd name="T29" fmla="*/ 131 h 133"/>
                    <a:gd name="T30" fmla="*/ 1 w 167"/>
                    <a:gd name="T31" fmla="*/ 130 h 133"/>
                    <a:gd name="T32" fmla="*/ 1 w 167"/>
                    <a:gd name="T33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3">
                      <a:moveTo>
                        <a:pt x="0" y="132"/>
                      </a:moveTo>
                      <a:lnTo>
                        <a:pt x="1" y="131"/>
                      </a:lnTo>
                      <a:cubicBezTo>
                        <a:pt x="1" y="132"/>
                        <a:pt x="0" y="132"/>
                        <a:pt x="0" y="132"/>
                      </a:cubicBezTo>
                      <a:close/>
                      <a:moveTo>
                        <a:pt x="147" y="5"/>
                      </a:moveTo>
                      <a:cubicBezTo>
                        <a:pt x="149" y="4"/>
                        <a:pt x="150" y="3"/>
                        <a:pt x="152" y="2"/>
                      </a:cubicBezTo>
                      <a:cubicBezTo>
                        <a:pt x="153" y="0"/>
                        <a:pt x="154" y="1"/>
                        <a:pt x="156" y="1"/>
                      </a:cubicBezTo>
                      <a:cubicBezTo>
                        <a:pt x="157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5"/>
                      </a:lnTo>
                      <a:lnTo>
                        <a:pt x="18" y="125"/>
                      </a:lnTo>
                      <a:cubicBezTo>
                        <a:pt x="15" y="125"/>
                        <a:pt x="13" y="126"/>
                        <a:pt x="10" y="126"/>
                      </a:cubicBezTo>
                      <a:cubicBezTo>
                        <a:pt x="9" y="128"/>
                        <a:pt x="6" y="128"/>
                        <a:pt x="4" y="129"/>
                      </a:cubicBezTo>
                      <a:cubicBezTo>
                        <a:pt x="4" y="129"/>
                        <a:pt x="3" y="129"/>
                        <a:pt x="1" y="130"/>
                      </a:cubicBezTo>
                      <a:lnTo>
                        <a:pt x="147" y="5"/>
                      </a:lnTo>
                      <a:close/>
                      <a:moveTo>
                        <a:pt x="1" y="131"/>
                      </a:moveTo>
                      <a:cubicBezTo>
                        <a:pt x="1" y="130"/>
                        <a:pt x="1" y="130"/>
                        <a:pt x="1" y="130"/>
                      </a:cubicBezTo>
                      <a:lnTo>
                        <a:pt x="1" y="13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9" name="Freeform 578"/>
                <p:cNvSpPr>
                  <a:spLocks noChangeArrowheads="1"/>
                </p:cNvSpPr>
                <p:nvPr/>
              </p:nvSpPr>
              <p:spPr bwMode="auto">
                <a:xfrm>
                  <a:off x="868" y="2340"/>
                  <a:ext cx="250" cy="29"/>
                </a:xfrm>
                <a:custGeom>
                  <a:avLst/>
                  <a:gdLst>
                    <a:gd name="T0" fmla="*/ 0 w 1106"/>
                    <a:gd name="T1" fmla="*/ 131 h 132"/>
                    <a:gd name="T2" fmla="*/ 141 w 1106"/>
                    <a:gd name="T3" fmla="*/ 0 h 132"/>
                    <a:gd name="T4" fmla="*/ 964 w 1106"/>
                    <a:gd name="T5" fmla="*/ 0 h 132"/>
                    <a:gd name="T6" fmla="*/ 1105 w 1106"/>
                    <a:gd name="T7" fmla="*/ 131 h 132"/>
                    <a:gd name="T8" fmla="*/ 0 w 1106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32">
                      <a:moveTo>
                        <a:pt x="0" y="131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0" name="Freeform 579"/>
                <p:cNvSpPr>
                  <a:spLocks noChangeArrowheads="1"/>
                </p:cNvSpPr>
                <p:nvPr/>
              </p:nvSpPr>
              <p:spPr bwMode="auto">
                <a:xfrm>
                  <a:off x="980" y="2380"/>
                  <a:ext cx="26" cy="26"/>
                </a:xfrm>
                <a:custGeom>
                  <a:avLst/>
                  <a:gdLst>
                    <a:gd name="T0" fmla="*/ 117 w 118"/>
                    <a:gd name="T1" fmla="*/ 59 h 117"/>
                    <a:gd name="T2" fmla="*/ 109 w 118"/>
                    <a:gd name="T3" fmla="*/ 87 h 117"/>
                    <a:gd name="T4" fmla="*/ 88 w 118"/>
                    <a:gd name="T5" fmla="*/ 108 h 117"/>
                    <a:gd name="T6" fmla="*/ 59 w 118"/>
                    <a:gd name="T7" fmla="*/ 116 h 117"/>
                    <a:gd name="T8" fmla="*/ 29 w 118"/>
                    <a:gd name="T9" fmla="*/ 108 h 117"/>
                    <a:gd name="T10" fmla="*/ 8 w 118"/>
                    <a:gd name="T11" fmla="*/ 87 h 117"/>
                    <a:gd name="T12" fmla="*/ 0 w 118"/>
                    <a:gd name="T13" fmla="*/ 59 h 117"/>
                    <a:gd name="T14" fmla="*/ 8 w 118"/>
                    <a:gd name="T15" fmla="*/ 30 h 117"/>
                    <a:gd name="T16" fmla="*/ 29 w 118"/>
                    <a:gd name="T17" fmla="*/ 8 h 117"/>
                    <a:gd name="T18" fmla="*/ 59 w 118"/>
                    <a:gd name="T19" fmla="*/ 0 h 117"/>
                    <a:gd name="T20" fmla="*/ 88 w 118"/>
                    <a:gd name="T21" fmla="*/ 8 h 117"/>
                    <a:gd name="T22" fmla="*/ 109 w 118"/>
                    <a:gd name="T23" fmla="*/ 30 h 117"/>
                    <a:gd name="T24" fmla="*/ 117 w 118"/>
                    <a:gd name="T25" fmla="*/ 59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9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3"/>
                        <a:pt x="88" y="108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8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9"/>
                      </a:cubicBezTo>
                      <a:cubicBezTo>
                        <a:pt x="0" y="48"/>
                        <a:pt x="3" y="39"/>
                        <a:pt x="8" y="30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30"/>
                      </a:cubicBezTo>
                      <a:cubicBezTo>
                        <a:pt x="114" y="39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1" name="Line 56"/>
                <p:cNvSpPr>
                  <a:spLocks noChangeShapeType="1"/>
                </p:cNvSpPr>
                <p:nvPr/>
              </p:nvSpPr>
              <p:spPr bwMode="auto">
                <a:xfrm>
                  <a:off x="87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2" name="Line 57"/>
                <p:cNvSpPr>
                  <a:spLocks noChangeShapeType="1"/>
                </p:cNvSpPr>
                <p:nvPr/>
              </p:nvSpPr>
              <p:spPr bwMode="auto">
                <a:xfrm>
                  <a:off x="89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3" name="Line 58"/>
                <p:cNvSpPr>
                  <a:spLocks noChangeShapeType="1"/>
                </p:cNvSpPr>
                <p:nvPr/>
              </p:nvSpPr>
              <p:spPr bwMode="auto">
                <a:xfrm>
                  <a:off x="909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4" name="Line 59"/>
                <p:cNvSpPr>
                  <a:spLocks noChangeShapeType="1"/>
                </p:cNvSpPr>
                <p:nvPr/>
              </p:nvSpPr>
              <p:spPr bwMode="auto">
                <a:xfrm>
                  <a:off x="926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5" name="Line 60"/>
                <p:cNvSpPr>
                  <a:spLocks noChangeShapeType="1"/>
                </p:cNvSpPr>
                <p:nvPr/>
              </p:nvSpPr>
              <p:spPr bwMode="auto">
                <a:xfrm>
                  <a:off x="945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6" name="Line 61"/>
                <p:cNvSpPr>
                  <a:spLocks noChangeShapeType="1"/>
                </p:cNvSpPr>
                <p:nvPr/>
              </p:nvSpPr>
              <p:spPr bwMode="auto">
                <a:xfrm>
                  <a:off x="962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7" name="Line 62"/>
                <p:cNvSpPr>
                  <a:spLocks noChangeShapeType="1"/>
                </p:cNvSpPr>
                <p:nvPr/>
              </p:nvSpPr>
              <p:spPr bwMode="auto">
                <a:xfrm>
                  <a:off x="1025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8" name="Line 63"/>
                <p:cNvSpPr>
                  <a:spLocks noChangeShapeType="1"/>
                </p:cNvSpPr>
                <p:nvPr/>
              </p:nvSpPr>
              <p:spPr bwMode="auto">
                <a:xfrm>
                  <a:off x="1041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9" name="Line 64"/>
                <p:cNvSpPr>
                  <a:spLocks noChangeShapeType="1"/>
                </p:cNvSpPr>
                <p:nvPr/>
              </p:nvSpPr>
              <p:spPr bwMode="auto">
                <a:xfrm>
                  <a:off x="1058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0" name="Line 65"/>
                <p:cNvSpPr>
                  <a:spLocks noChangeShapeType="1"/>
                </p:cNvSpPr>
                <p:nvPr/>
              </p:nvSpPr>
              <p:spPr bwMode="auto">
                <a:xfrm>
                  <a:off x="1078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1" name="Line 66"/>
                <p:cNvSpPr>
                  <a:spLocks noChangeShapeType="1"/>
                </p:cNvSpPr>
                <p:nvPr/>
              </p:nvSpPr>
              <p:spPr bwMode="auto">
                <a:xfrm>
                  <a:off x="1094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2" name="Line 67"/>
                <p:cNvSpPr>
                  <a:spLocks noChangeShapeType="1"/>
                </p:cNvSpPr>
                <p:nvPr/>
              </p:nvSpPr>
              <p:spPr bwMode="auto">
                <a:xfrm>
                  <a:off x="1114" y="2380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3" name="Freeform 592"/>
                <p:cNvSpPr>
                  <a:spLocks noChangeArrowheads="1"/>
                </p:cNvSpPr>
                <p:nvPr/>
              </p:nvSpPr>
              <p:spPr bwMode="auto">
                <a:xfrm>
                  <a:off x="859" y="2299"/>
                  <a:ext cx="267" cy="48"/>
                </a:xfrm>
                <a:custGeom>
                  <a:avLst/>
                  <a:gdLst>
                    <a:gd name="T0" fmla="*/ 1143 w 1181"/>
                    <a:gd name="T1" fmla="*/ 6 h 216"/>
                    <a:gd name="T2" fmla="*/ 1158 w 1181"/>
                    <a:gd name="T3" fmla="*/ 2 h 216"/>
                    <a:gd name="T4" fmla="*/ 1169 w 1181"/>
                    <a:gd name="T5" fmla="*/ 6 h 216"/>
                    <a:gd name="T6" fmla="*/ 1177 w 1181"/>
                    <a:gd name="T7" fmla="*/ 16 h 216"/>
                    <a:gd name="T8" fmla="*/ 1178 w 1181"/>
                    <a:gd name="T9" fmla="*/ 31 h 216"/>
                    <a:gd name="T10" fmla="*/ 1169 w 1181"/>
                    <a:gd name="T11" fmla="*/ 181 h 216"/>
                    <a:gd name="T12" fmla="*/ 1165 w 1181"/>
                    <a:gd name="T13" fmla="*/ 196 h 216"/>
                    <a:gd name="T14" fmla="*/ 1156 w 1181"/>
                    <a:gd name="T15" fmla="*/ 207 h 216"/>
                    <a:gd name="T16" fmla="*/ 1143 w 1181"/>
                    <a:gd name="T17" fmla="*/ 212 h 216"/>
                    <a:gd name="T18" fmla="*/ 1129 w 1181"/>
                    <a:gd name="T19" fmla="*/ 212 h 216"/>
                    <a:gd name="T20" fmla="*/ 49 w 1181"/>
                    <a:gd name="T21" fmla="*/ 212 h 216"/>
                    <a:gd name="T22" fmla="*/ 35 w 1181"/>
                    <a:gd name="T23" fmla="*/ 212 h 216"/>
                    <a:gd name="T24" fmla="*/ 22 w 1181"/>
                    <a:gd name="T25" fmla="*/ 206 h 216"/>
                    <a:gd name="T26" fmla="*/ 13 w 1181"/>
                    <a:gd name="T27" fmla="*/ 196 h 216"/>
                    <a:gd name="T28" fmla="*/ 9 w 1181"/>
                    <a:gd name="T29" fmla="*/ 181 h 216"/>
                    <a:gd name="T30" fmla="*/ 0 w 1181"/>
                    <a:gd name="T31" fmla="*/ 31 h 216"/>
                    <a:gd name="T32" fmla="*/ 3 w 1181"/>
                    <a:gd name="T33" fmla="*/ 16 h 216"/>
                    <a:gd name="T34" fmla="*/ 10 w 1181"/>
                    <a:gd name="T35" fmla="*/ 5 h 216"/>
                    <a:gd name="T36" fmla="*/ 22 w 1181"/>
                    <a:gd name="T37" fmla="*/ 5 h 216"/>
                    <a:gd name="T38" fmla="*/ 36 w 1181"/>
                    <a:gd name="T39" fmla="*/ 9 h 216"/>
                    <a:gd name="T40" fmla="*/ 1143 w 1181"/>
                    <a:gd name="T41" fmla="*/ 9 h 216"/>
                    <a:gd name="T42" fmla="*/ 1143 w 1181"/>
                    <a:gd name="T43" fmla="*/ 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6">
                      <a:moveTo>
                        <a:pt x="1143" y="6"/>
                      </a:moveTo>
                      <a:cubicBezTo>
                        <a:pt x="1149" y="6"/>
                        <a:pt x="1153" y="0"/>
                        <a:pt x="1158" y="2"/>
                      </a:cubicBezTo>
                      <a:cubicBezTo>
                        <a:pt x="1162" y="3"/>
                        <a:pt x="1166" y="3"/>
                        <a:pt x="1169" y="6"/>
                      </a:cubicBezTo>
                      <a:cubicBezTo>
                        <a:pt x="1171" y="9"/>
                        <a:pt x="1175" y="11"/>
                        <a:pt x="1177" y="16"/>
                      </a:cubicBezTo>
                      <a:cubicBezTo>
                        <a:pt x="1178" y="20"/>
                        <a:pt x="1180" y="25"/>
                        <a:pt x="1178" y="31"/>
                      </a:cubicBezTo>
                      <a:lnTo>
                        <a:pt x="1169" y="181"/>
                      </a:lnTo>
                      <a:cubicBezTo>
                        <a:pt x="1169" y="187"/>
                        <a:pt x="1168" y="191"/>
                        <a:pt x="1165" y="196"/>
                      </a:cubicBezTo>
                      <a:cubicBezTo>
                        <a:pt x="1162" y="200"/>
                        <a:pt x="1159" y="204"/>
                        <a:pt x="1156" y="207"/>
                      </a:cubicBezTo>
                      <a:cubicBezTo>
                        <a:pt x="1152" y="210"/>
                        <a:pt x="1149" y="210"/>
                        <a:pt x="1143" y="212"/>
                      </a:cubicBezTo>
                      <a:cubicBezTo>
                        <a:pt x="1139" y="213"/>
                        <a:pt x="1133" y="212"/>
                        <a:pt x="1129" y="212"/>
                      </a:cubicBezTo>
                      <a:lnTo>
                        <a:pt x="49" y="212"/>
                      </a:lnTo>
                      <a:cubicBezTo>
                        <a:pt x="44" y="212"/>
                        <a:pt x="39" y="215"/>
                        <a:pt x="35" y="212"/>
                      </a:cubicBezTo>
                      <a:cubicBezTo>
                        <a:pt x="31" y="210"/>
                        <a:pt x="26" y="209"/>
                        <a:pt x="22" y="206"/>
                      </a:cubicBezTo>
                      <a:cubicBezTo>
                        <a:pt x="17" y="203"/>
                        <a:pt x="14" y="200"/>
                        <a:pt x="13" y="196"/>
                      </a:cubicBezTo>
                      <a:cubicBezTo>
                        <a:pt x="10" y="191"/>
                        <a:pt x="10" y="187"/>
                        <a:pt x="9" y="181"/>
                      </a:cubicBezTo>
                      <a:lnTo>
                        <a:pt x="0" y="31"/>
                      </a:lnTo>
                      <a:cubicBezTo>
                        <a:pt x="0" y="25"/>
                        <a:pt x="0" y="21"/>
                        <a:pt x="3" y="16"/>
                      </a:cubicBezTo>
                      <a:cubicBezTo>
                        <a:pt x="4" y="12"/>
                        <a:pt x="7" y="8"/>
                        <a:pt x="10" y="5"/>
                      </a:cubicBezTo>
                      <a:cubicBezTo>
                        <a:pt x="13" y="2"/>
                        <a:pt x="17" y="6"/>
                        <a:pt x="22" y="5"/>
                      </a:cubicBezTo>
                      <a:cubicBezTo>
                        <a:pt x="26" y="3"/>
                        <a:pt x="32" y="9"/>
                        <a:pt x="36" y="9"/>
                      </a:cubicBezTo>
                      <a:lnTo>
                        <a:pt x="1143" y="9"/>
                      </a:lnTo>
                      <a:lnTo>
                        <a:pt x="1143" y="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4" name="Freeform 593"/>
                <p:cNvSpPr>
                  <a:spLocks noChangeArrowheads="1"/>
                </p:cNvSpPr>
                <p:nvPr/>
              </p:nvSpPr>
              <p:spPr bwMode="auto">
                <a:xfrm>
                  <a:off x="1086" y="2268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0 w 168"/>
                    <a:gd name="T3" fmla="*/ 128 h 135"/>
                    <a:gd name="T4" fmla="*/ 155 w 168"/>
                    <a:gd name="T5" fmla="*/ 127 h 135"/>
                    <a:gd name="T6" fmla="*/ 149 w 168"/>
                    <a:gd name="T7" fmla="*/ 125 h 135"/>
                    <a:gd name="T8" fmla="*/ 142 w 168"/>
                    <a:gd name="T9" fmla="*/ 125 h 135"/>
                    <a:gd name="T10" fmla="*/ 0 w 168"/>
                    <a:gd name="T11" fmla="*/ 0 h 135"/>
                    <a:gd name="T12" fmla="*/ 6 w 168"/>
                    <a:gd name="T13" fmla="*/ 0 h 135"/>
                    <a:gd name="T14" fmla="*/ 10 w 168"/>
                    <a:gd name="T15" fmla="*/ 1 h 135"/>
                    <a:gd name="T16" fmla="*/ 15 w 168"/>
                    <a:gd name="T17" fmla="*/ 3 h 135"/>
                    <a:gd name="T18" fmla="*/ 19 w 168"/>
                    <a:gd name="T19" fmla="*/ 7 h 135"/>
                    <a:gd name="T20" fmla="*/ 163 w 168"/>
                    <a:gd name="T21" fmla="*/ 131 h 135"/>
                    <a:gd name="T22" fmla="*/ 160 w 168"/>
                    <a:gd name="T23" fmla="*/ 128 h 135"/>
                    <a:gd name="T24" fmla="*/ 161 w 168"/>
                    <a:gd name="T25" fmla="*/ 129 h 135"/>
                    <a:gd name="T26" fmla="*/ 163 w 168"/>
                    <a:gd name="T27" fmla="*/ 131 h 135"/>
                    <a:gd name="T28" fmla="*/ 167 w 168"/>
                    <a:gd name="T29" fmla="*/ 134 h 135"/>
                    <a:gd name="T30" fmla="*/ 163 w 168"/>
                    <a:gd name="T31" fmla="*/ 131 h 135"/>
                    <a:gd name="T32" fmla="*/ 167 w 168"/>
                    <a:gd name="T33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0" y="128"/>
                      </a:lnTo>
                      <a:cubicBezTo>
                        <a:pt x="158" y="128"/>
                        <a:pt x="156" y="127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8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lnTo>
                        <a:pt x="19" y="7"/>
                      </a:lnTo>
                      <a:close/>
                      <a:moveTo>
                        <a:pt x="163" y="131"/>
                      </a:moveTo>
                      <a:lnTo>
                        <a:pt x="160" y="128"/>
                      </a:lnTo>
                      <a:cubicBezTo>
                        <a:pt x="160" y="128"/>
                        <a:pt x="161" y="128"/>
                        <a:pt x="161" y="129"/>
                      </a:cubicBezTo>
                      <a:lnTo>
                        <a:pt x="163" y="131"/>
                      </a:ln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5" name="Freeform 594"/>
                <p:cNvSpPr>
                  <a:spLocks noChangeArrowheads="1"/>
                </p:cNvSpPr>
                <p:nvPr/>
              </p:nvSpPr>
              <p:spPr bwMode="auto">
                <a:xfrm>
                  <a:off x="863" y="2269"/>
                  <a:ext cx="37" cy="29"/>
                </a:xfrm>
                <a:custGeom>
                  <a:avLst/>
                  <a:gdLst>
                    <a:gd name="T0" fmla="*/ 146 w 166"/>
                    <a:gd name="T1" fmla="*/ 5 h 133"/>
                    <a:gd name="T2" fmla="*/ 151 w 166"/>
                    <a:gd name="T3" fmla="*/ 3 h 133"/>
                    <a:gd name="T4" fmla="*/ 155 w 166"/>
                    <a:gd name="T5" fmla="*/ 1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4 w 166"/>
                    <a:gd name="T11" fmla="*/ 125 h 133"/>
                    <a:gd name="T12" fmla="*/ 17 w 166"/>
                    <a:gd name="T13" fmla="*/ 125 h 133"/>
                    <a:gd name="T14" fmla="*/ 9 w 166"/>
                    <a:gd name="T15" fmla="*/ 126 h 133"/>
                    <a:gd name="T16" fmla="*/ 4 w 166"/>
                    <a:gd name="T17" fmla="*/ 128 h 133"/>
                    <a:gd name="T18" fmla="*/ 146 w 166"/>
                    <a:gd name="T19" fmla="*/ 5 h 133"/>
                    <a:gd name="T20" fmla="*/ 3 w 166"/>
                    <a:gd name="T21" fmla="*/ 129 h 133"/>
                    <a:gd name="T22" fmla="*/ 4 w 166"/>
                    <a:gd name="T23" fmla="*/ 128 h 133"/>
                    <a:gd name="T24" fmla="*/ 0 w 166"/>
                    <a:gd name="T25" fmla="*/ 132 h 133"/>
                    <a:gd name="T26" fmla="*/ 3 w 166"/>
                    <a:gd name="T27" fmla="*/ 12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5"/>
                      </a:moveTo>
                      <a:cubicBezTo>
                        <a:pt x="148" y="4"/>
                        <a:pt x="149" y="4"/>
                        <a:pt x="151" y="3"/>
                      </a:cubicBezTo>
                      <a:cubicBezTo>
                        <a:pt x="152" y="1"/>
                        <a:pt x="153" y="1"/>
                        <a:pt x="155" y="1"/>
                      </a:cubicBezTo>
                      <a:cubicBezTo>
                        <a:pt x="156" y="1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2" y="126"/>
                        <a:pt x="9" y="126"/>
                      </a:cubicBezTo>
                      <a:cubicBezTo>
                        <a:pt x="8" y="127"/>
                        <a:pt x="6" y="127"/>
                        <a:pt x="4" y="128"/>
                      </a:cubicBezTo>
                      <a:lnTo>
                        <a:pt x="146" y="5"/>
                      </a:lnTo>
                      <a:close/>
                      <a:moveTo>
                        <a:pt x="3" y="129"/>
                      </a:moveTo>
                      <a:cubicBezTo>
                        <a:pt x="3" y="128"/>
                        <a:pt x="3" y="128"/>
                        <a:pt x="4" y="128"/>
                      </a:cubicBezTo>
                      <a:lnTo>
                        <a:pt x="0" y="132"/>
                      </a:lnTo>
                      <a:cubicBezTo>
                        <a:pt x="1" y="130"/>
                        <a:pt x="3" y="129"/>
                        <a:pt x="3" y="12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6" name="Freeform 595"/>
                <p:cNvSpPr>
                  <a:spLocks noChangeArrowheads="1"/>
                </p:cNvSpPr>
                <p:nvPr/>
              </p:nvSpPr>
              <p:spPr bwMode="auto">
                <a:xfrm>
                  <a:off x="868" y="2267"/>
                  <a:ext cx="250" cy="32"/>
                </a:xfrm>
                <a:custGeom>
                  <a:avLst/>
                  <a:gdLst>
                    <a:gd name="T0" fmla="*/ 0 w 1106"/>
                    <a:gd name="T1" fmla="*/ 146 h 147"/>
                    <a:gd name="T2" fmla="*/ 141 w 1106"/>
                    <a:gd name="T3" fmla="*/ 0 h 147"/>
                    <a:gd name="T4" fmla="*/ 964 w 1106"/>
                    <a:gd name="T5" fmla="*/ 0 h 147"/>
                    <a:gd name="T6" fmla="*/ 1105 w 1106"/>
                    <a:gd name="T7" fmla="*/ 146 h 147"/>
                    <a:gd name="T8" fmla="*/ 0 w 1106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47">
                      <a:moveTo>
                        <a:pt x="0" y="146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7" name="Freeform 596"/>
                <p:cNvSpPr>
                  <a:spLocks noChangeArrowheads="1"/>
                </p:cNvSpPr>
                <p:nvPr/>
              </p:nvSpPr>
              <p:spPr bwMode="auto">
                <a:xfrm>
                  <a:off x="980" y="2309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8 h 117"/>
                    <a:gd name="T6" fmla="*/ 59 w 118"/>
                    <a:gd name="T7" fmla="*/ 116 h 117"/>
                    <a:gd name="T8" fmla="*/ 29 w 118"/>
                    <a:gd name="T9" fmla="*/ 108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7 h 117"/>
                    <a:gd name="T18" fmla="*/ 59 w 118"/>
                    <a:gd name="T19" fmla="*/ 0 h 117"/>
                    <a:gd name="T20" fmla="*/ 88 w 118"/>
                    <a:gd name="T21" fmla="*/ 7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2"/>
                        <a:pt x="88" y="108"/>
                      </a:cubicBezTo>
                      <a:cubicBezTo>
                        <a:pt x="78" y="113"/>
                        <a:pt x="69" y="116"/>
                        <a:pt x="59" y="116"/>
                      </a:cubicBezTo>
                      <a:cubicBezTo>
                        <a:pt x="48" y="116"/>
                        <a:pt x="38" y="113"/>
                        <a:pt x="29" y="108"/>
                      </a:cubicBezTo>
                      <a:cubicBezTo>
                        <a:pt x="19" y="102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19"/>
                        <a:pt x="19" y="12"/>
                        <a:pt x="29" y="7"/>
                      </a:cubicBezTo>
                      <a:cubicBezTo>
                        <a:pt x="38" y="1"/>
                        <a:pt x="48" y="0"/>
                        <a:pt x="59" y="0"/>
                      </a:cubicBezTo>
                      <a:cubicBezTo>
                        <a:pt x="69" y="0"/>
                        <a:pt x="78" y="1"/>
                        <a:pt x="88" y="7"/>
                      </a:cubicBezTo>
                      <a:cubicBezTo>
                        <a:pt x="97" y="12"/>
                        <a:pt x="104" y="19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8" name="Line 73"/>
                <p:cNvSpPr>
                  <a:spLocks noChangeShapeType="1"/>
                </p:cNvSpPr>
                <p:nvPr/>
              </p:nvSpPr>
              <p:spPr bwMode="auto">
                <a:xfrm>
                  <a:off x="87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9" name="Line 74"/>
                <p:cNvSpPr>
                  <a:spLocks noChangeShapeType="1"/>
                </p:cNvSpPr>
                <p:nvPr/>
              </p:nvSpPr>
              <p:spPr bwMode="auto">
                <a:xfrm>
                  <a:off x="89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0" name="Line 75"/>
                <p:cNvSpPr>
                  <a:spLocks noChangeShapeType="1"/>
                </p:cNvSpPr>
                <p:nvPr/>
              </p:nvSpPr>
              <p:spPr bwMode="auto">
                <a:xfrm>
                  <a:off x="909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1" name="Line 76"/>
                <p:cNvSpPr>
                  <a:spLocks noChangeShapeType="1"/>
                </p:cNvSpPr>
                <p:nvPr/>
              </p:nvSpPr>
              <p:spPr bwMode="auto">
                <a:xfrm>
                  <a:off x="926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2" name="Line 77"/>
                <p:cNvSpPr>
                  <a:spLocks noChangeShapeType="1"/>
                </p:cNvSpPr>
                <p:nvPr/>
              </p:nvSpPr>
              <p:spPr bwMode="auto">
                <a:xfrm>
                  <a:off x="945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3" name="Line 78"/>
                <p:cNvSpPr>
                  <a:spLocks noChangeShapeType="1"/>
                </p:cNvSpPr>
                <p:nvPr/>
              </p:nvSpPr>
              <p:spPr bwMode="auto">
                <a:xfrm>
                  <a:off x="962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4" name="Line 79"/>
                <p:cNvSpPr>
                  <a:spLocks noChangeShapeType="1"/>
                </p:cNvSpPr>
                <p:nvPr/>
              </p:nvSpPr>
              <p:spPr bwMode="auto">
                <a:xfrm>
                  <a:off x="1025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5" name="Line 80"/>
                <p:cNvSpPr>
                  <a:spLocks noChangeShapeType="1"/>
                </p:cNvSpPr>
                <p:nvPr/>
              </p:nvSpPr>
              <p:spPr bwMode="auto">
                <a:xfrm>
                  <a:off x="1041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6" name="Line 81"/>
                <p:cNvSpPr>
                  <a:spLocks noChangeShapeType="1"/>
                </p:cNvSpPr>
                <p:nvPr/>
              </p:nvSpPr>
              <p:spPr bwMode="auto">
                <a:xfrm>
                  <a:off x="1058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7" name="Line 82"/>
                <p:cNvSpPr>
                  <a:spLocks noChangeShapeType="1"/>
                </p:cNvSpPr>
                <p:nvPr/>
              </p:nvSpPr>
              <p:spPr bwMode="auto">
                <a:xfrm>
                  <a:off x="1078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8" name="Line 83"/>
                <p:cNvSpPr>
                  <a:spLocks noChangeShapeType="1"/>
                </p:cNvSpPr>
                <p:nvPr/>
              </p:nvSpPr>
              <p:spPr bwMode="auto">
                <a:xfrm>
                  <a:off x="1094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9" name="Line 84"/>
                <p:cNvSpPr>
                  <a:spLocks noChangeShapeType="1"/>
                </p:cNvSpPr>
                <p:nvPr/>
              </p:nvSpPr>
              <p:spPr bwMode="auto">
                <a:xfrm>
                  <a:off x="1114" y="230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0" name="Freeform 609"/>
                <p:cNvSpPr>
                  <a:spLocks noChangeArrowheads="1"/>
                </p:cNvSpPr>
                <p:nvPr/>
              </p:nvSpPr>
              <p:spPr bwMode="auto">
                <a:xfrm>
                  <a:off x="859" y="2224"/>
                  <a:ext cx="267" cy="52"/>
                </a:xfrm>
                <a:custGeom>
                  <a:avLst/>
                  <a:gdLst>
                    <a:gd name="T0" fmla="*/ 1143 w 1181"/>
                    <a:gd name="T1" fmla="*/ 1 h 235"/>
                    <a:gd name="T2" fmla="*/ 1158 w 1181"/>
                    <a:gd name="T3" fmla="*/ 2 h 235"/>
                    <a:gd name="T4" fmla="*/ 1169 w 1181"/>
                    <a:gd name="T5" fmla="*/ 10 h 235"/>
                    <a:gd name="T6" fmla="*/ 1177 w 1181"/>
                    <a:gd name="T7" fmla="*/ 21 h 235"/>
                    <a:gd name="T8" fmla="*/ 1178 w 1181"/>
                    <a:gd name="T9" fmla="*/ 36 h 235"/>
                    <a:gd name="T10" fmla="*/ 1169 w 1181"/>
                    <a:gd name="T11" fmla="*/ 186 h 235"/>
                    <a:gd name="T12" fmla="*/ 1165 w 1181"/>
                    <a:gd name="T13" fmla="*/ 201 h 235"/>
                    <a:gd name="T14" fmla="*/ 1156 w 1181"/>
                    <a:gd name="T15" fmla="*/ 212 h 235"/>
                    <a:gd name="T16" fmla="*/ 1143 w 1181"/>
                    <a:gd name="T17" fmla="*/ 225 h 235"/>
                    <a:gd name="T18" fmla="*/ 1129 w 1181"/>
                    <a:gd name="T19" fmla="*/ 234 h 235"/>
                    <a:gd name="T20" fmla="*/ 49 w 1181"/>
                    <a:gd name="T21" fmla="*/ 234 h 235"/>
                    <a:gd name="T22" fmla="*/ 35 w 1181"/>
                    <a:gd name="T23" fmla="*/ 225 h 235"/>
                    <a:gd name="T24" fmla="*/ 22 w 1181"/>
                    <a:gd name="T25" fmla="*/ 215 h 235"/>
                    <a:gd name="T26" fmla="*/ 13 w 1181"/>
                    <a:gd name="T27" fmla="*/ 202 h 235"/>
                    <a:gd name="T28" fmla="*/ 9 w 1181"/>
                    <a:gd name="T29" fmla="*/ 187 h 235"/>
                    <a:gd name="T30" fmla="*/ 0 w 1181"/>
                    <a:gd name="T31" fmla="*/ 37 h 235"/>
                    <a:gd name="T32" fmla="*/ 3 w 1181"/>
                    <a:gd name="T33" fmla="*/ 23 h 235"/>
                    <a:gd name="T34" fmla="*/ 10 w 1181"/>
                    <a:gd name="T35" fmla="*/ 11 h 235"/>
                    <a:gd name="T36" fmla="*/ 22 w 1181"/>
                    <a:gd name="T37" fmla="*/ 4 h 235"/>
                    <a:gd name="T38" fmla="*/ 36 w 1181"/>
                    <a:gd name="T39" fmla="*/ 2 h 235"/>
                    <a:gd name="T40" fmla="*/ 1143 w 1181"/>
                    <a:gd name="T41" fmla="*/ 2 h 235"/>
                    <a:gd name="T42" fmla="*/ 1143 w 1181"/>
                    <a:gd name="T43" fmla="*/ 1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35">
                      <a:moveTo>
                        <a:pt x="1143" y="1"/>
                      </a:moveTo>
                      <a:cubicBezTo>
                        <a:pt x="1149" y="1"/>
                        <a:pt x="1153" y="0"/>
                        <a:pt x="1158" y="2"/>
                      </a:cubicBezTo>
                      <a:cubicBezTo>
                        <a:pt x="1162" y="3"/>
                        <a:pt x="1166" y="7"/>
                        <a:pt x="1169" y="10"/>
                      </a:cubicBezTo>
                      <a:cubicBezTo>
                        <a:pt x="1171" y="12"/>
                        <a:pt x="1175" y="16"/>
                        <a:pt x="1177" y="21"/>
                      </a:cubicBezTo>
                      <a:cubicBezTo>
                        <a:pt x="1178" y="25"/>
                        <a:pt x="1180" y="30"/>
                        <a:pt x="1178" y="36"/>
                      </a:cubicBezTo>
                      <a:lnTo>
                        <a:pt x="1169" y="186"/>
                      </a:lnTo>
                      <a:cubicBezTo>
                        <a:pt x="1169" y="192"/>
                        <a:pt x="1168" y="196"/>
                        <a:pt x="1165" y="201"/>
                      </a:cubicBezTo>
                      <a:cubicBezTo>
                        <a:pt x="1162" y="205"/>
                        <a:pt x="1159" y="209"/>
                        <a:pt x="1156" y="212"/>
                      </a:cubicBezTo>
                      <a:cubicBezTo>
                        <a:pt x="1152" y="215"/>
                        <a:pt x="1149" y="224"/>
                        <a:pt x="1143" y="225"/>
                      </a:cubicBezTo>
                      <a:cubicBezTo>
                        <a:pt x="1139" y="227"/>
                        <a:pt x="1133" y="234"/>
                        <a:pt x="1129" y="234"/>
                      </a:cubicBezTo>
                      <a:lnTo>
                        <a:pt x="49" y="234"/>
                      </a:lnTo>
                      <a:cubicBezTo>
                        <a:pt x="44" y="234"/>
                        <a:pt x="39" y="228"/>
                        <a:pt x="35" y="225"/>
                      </a:cubicBezTo>
                      <a:cubicBezTo>
                        <a:pt x="31" y="224"/>
                        <a:pt x="26" y="218"/>
                        <a:pt x="22" y="215"/>
                      </a:cubicBezTo>
                      <a:cubicBezTo>
                        <a:pt x="17" y="212"/>
                        <a:pt x="14" y="206"/>
                        <a:pt x="13" y="202"/>
                      </a:cubicBezTo>
                      <a:cubicBezTo>
                        <a:pt x="10" y="198"/>
                        <a:pt x="10" y="192"/>
                        <a:pt x="9" y="187"/>
                      </a:cubicBezTo>
                      <a:lnTo>
                        <a:pt x="0" y="37"/>
                      </a:lnTo>
                      <a:cubicBezTo>
                        <a:pt x="0" y="31"/>
                        <a:pt x="0" y="27"/>
                        <a:pt x="3" y="23"/>
                      </a:cubicBezTo>
                      <a:cubicBezTo>
                        <a:pt x="4" y="18"/>
                        <a:pt x="7" y="14"/>
                        <a:pt x="10" y="11"/>
                      </a:cubicBezTo>
                      <a:cubicBezTo>
                        <a:pt x="13" y="8"/>
                        <a:pt x="17" y="7"/>
                        <a:pt x="22" y="4"/>
                      </a:cubicBezTo>
                      <a:cubicBezTo>
                        <a:pt x="26" y="2"/>
                        <a:pt x="32" y="2"/>
                        <a:pt x="36" y="2"/>
                      </a:cubicBezTo>
                      <a:lnTo>
                        <a:pt x="1143" y="2"/>
                      </a:lnTo>
                      <a:lnTo>
                        <a:pt x="1143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1" name="Freeform 610"/>
                <p:cNvSpPr>
                  <a:spLocks noChangeArrowheads="1"/>
                </p:cNvSpPr>
                <p:nvPr/>
              </p:nvSpPr>
              <p:spPr bwMode="auto">
                <a:xfrm>
                  <a:off x="1086" y="2195"/>
                  <a:ext cx="37" cy="30"/>
                </a:xfrm>
                <a:custGeom>
                  <a:avLst/>
                  <a:gdLst>
                    <a:gd name="T0" fmla="*/ 19 w 168"/>
                    <a:gd name="T1" fmla="*/ 8 h 136"/>
                    <a:gd name="T2" fmla="*/ 160 w 168"/>
                    <a:gd name="T3" fmla="*/ 129 h 136"/>
                    <a:gd name="T4" fmla="*/ 155 w 168"/>
                    <a:gd name="T5" fmla="*/ 127 h 136"/>
                    <a:gd name="T6" fmla="*/ 149 w 168"/>
                    <a:gd name="T7" fmla="*/ 126 h 136"/>
                    <a:gd name="T8" fmla="*/ 142 w 168"/>
                    <a:gd name="T9" fmla="*/ 126 h 136"/>
                    <a:gd name="T10" fmla="*/ 0 w 168"/>
                    <a:gd name="T11" fmla="*/ 0 h 136"/>
                    <a:gd name="T12" fmla="*/ 6 w 168"/>
                    <a:gd name="T13" fmla="*/ 0 h 136"/>
                    <a:gd name="T14" fmla="*/ 10 w 168"/>
                    <a:gd name="T15" fmla="*/ 2 h 136"/>
                    <a:gd name="T16" fmla="*/ 15 w 168"/>
                    <a:gd name="T17" fmla="*/ 3 h 136"/>
                    <a:gd name="T18" fmla="*/ 19 w 168"/>
                    <a:gd name="T19" fmla="*/ 8 h 136"/>
                    <a:gd name="T20" fmla="*/ 163 w 168"/>
                    <a:gd name="T21" fmla="*/ 132 h 136"/>
                    <a:gd name="T22" fmla="*/ 160 w 168"/>
                    <a:gd name="T23" fmla="*/ 129 h 136"/>
                    <a:gd name="T24" fmla="*/ 161 w 168"/>
                    <a:gd name="T25" fmla="*/ 130 h 136"/>
                    <a:gd name="T26" fmla="*/ 163 w 168"/>
                    <a:gd name="T27" fmla="*/ 132 h 136"/>
                    <a:gd name="T28" fmla="*/ 167 w 168"/>
                    <a:gd name="T29" fmla="*/ 135 h 136"/>
                    <a:gd name="T30" fmla="*/ 163 w 168"/>
                    <a:gd name="T31" fmla="*/ 132 h 136"/>
                    <a:gd name="T32" fmla="*/ 167 w 168"/>
                    <a:gd name="T3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8" h="136">
                      <a:moveTo>
                        <a:pt x="19" y="8"/>
                      </a:moveTo>
                      <a:lnTo>
                        <a:pt x="160" y="129"/>
                      </a:lnTo>
                      <a:cubicBezTo>
                        <a:pt x="158" y="128"/>
                        <a:pt x="156" y="128"/>
                        <a:pt x="155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2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2"/>
                        <a:pt x="10" y="2"/>
                      </a:cubicBezTo>
                      <a:cubicBezTo>
                        <a:pt x="11" y="2"/>
                        <a:pt x="13" y="3"/>
                        <a:pt x="15" y="3"/>
                      </a:cubicBezTo>
                      <a:cubicBezTo>
                        <a:pt x="18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0" y="129"/>
                      </a:lnTo>
                      <a:cubicBezTo>
                        <a:pt x="160" y="129"/>
                        <a:pt x="161" y="129"/>
                        <a:pt x="161" y="130"/>
                      </a:cubicBezTo>
                      <a:lnTo>
                        <a:pt x="163" y="132"/>
                      </a:lnTo>
                      <a:close/>
                      <a:moveTo>
                        <a:pt x="167" y="135"/>
                      </a:moveTo>
                      <a:lnTo>
                        <a:pt x="163" y="132"/>
                      </a:lnTo>
                      <a:cubicBezTo>
                        <a:pt x="165" y="133"/>
                        <a:pt x="166" y="134"/>
                        <a:pt x="167" y="13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2" name="Freeform 611"/>
                <p:cNvSpPr>
                  <a:spLocks noChangeArrowheads="1"/>
                </p:cNvSpPr>
                <p:nvPr/>
              </p:nvSpPr>
              <p:spPr bwMode="auto">
                <a:xfrm>
                  <a:off x="862" y="2195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1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5 h 134"/>
                    <a:gd name="T18" fmla="*/ 18 w 167"/>
                    <a:gd name="T19" fmla="*/ 125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cubicBezTo>
                        <a:pt x="0" y="132"/>
                        <a:pt x="1" y="132"/>
                        <a:pt x="1" y="132"/>
                      </a:cubicBezTo>
                      <a:lnTo>
                        <a:pt x="0" y="133"/>
                      </a:lnTo>
                      <a:close/>
                      <a:moveTo>
                        <a:pt x="147" y="6"/>
                      </a:moveTo>
                      <a:cubicBezTo>
                        <a:pt x="149" y="4"/>
                        <a:pt x="150" y="4"/>
                        <a:pt x="152" y="3"/>
                      </a:cubicBezTo>
                      <a:cubicBezTo>
                        <a:pt x="153" y="1"/>
                        <a:pt x="154" y="1"/>
                        <a:pt x="156" y="1"/>
                      </a:cubicBezTo>
                      <a:cubicBezTo>
                        <a:pt x="157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5"/>
                      </a:lnTo>
                      <a:lnTo>
                        <a:pt x="18" y="125"/>
                      </a:lnTo>
                      <a:cubicBezTo>
                        <a:pt x="15" y="125"/>
                        <a:pt x="13" y="127"/>
                        <a:pt x="10" y="127"/>
                      </a:cubicBezTo>
                      <a:cubicBezTo>
                        <a:pt x="9" y="128"/>
                        <a:pt x="6" y="128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3" name="Freeform 612"/>
                <p:cNvSpPr>
                  <a:spLocks noChangeArrowheads="1"/>
                </p:cNvSpPr>
                <p:nvPr/>
              </p:nvSpPr>
              <p:spPr bwMode="auto">
                <a:xfrm>
                  <a:off x="868" y="2198"/>
                  <a:ext cx="250" cy="26"/>
                </a:xfrm>
                <a:custGeom>
                  <a:avLst/>
                  <a:gdLst>
                    <a:gd name="T0" fmla="*/ 0 w 1106"/>
                    <a:gd name="T1" fmla="*/ 117 h 118"/>
                    <a:gd name="T2" fmla="*/ 141 w 1106"/>
                    <a:gd name="T3" fmla="*/ 0 h 118"/>
                    <a:gd name="T4" fmla="*/ 964 w 1106"/>
                    <a:gd name="T5" fmla="*/ 0 h 118"/>
                    <a:gd name="T6" fmla="*/ 1105 w 1106"/>
                    <a:gd name="T7" fmla="*/ 117 h 118"/>
                    <a:gd name="T8" fmla="*/ 0 w 1106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8">
                      <a:moveTo>
                        <a:pt x="0" y="117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17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4" name="Freeform 613"/>
                <p:cNvSpPr>
                  <a:spLocks noChangeArrowheads="1"/>
                </p:cNvSpPr>
                <p:nvPr/>
              </p:nvSpPr>
              <p:spPr bwMode="auto">
                <a:xfrm>
                  <a:off x="980" y="2236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9 h 117"/>
                    <a:gd name="T6" fmla="*/ 59 w 118"/>
                    <a:gd name="T7" fmla="*/ 116 h 117"/>
                    <a:gd name="T8" fmla="*/ 29 w 118"/>
                    <a:gd name="T9" fmla="*/ 109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8 h 117"/>
                    <a:gd name="T18" fmla="*/ 59 w 118"/>
                    <a:gd name="T19" fmla="*/ 0 h 117"/>
                    <a:gd name="T20" fmla="*/ 88 w 118"/>
                    <a:gd name="T21" fmla="*/ 8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7"/>
                        <a:pt x="109" y="87"/>
                      </a:cubicBezTo>
                      <a:cubicBezTo>
                        <a:pt x="104" y="96"/>
                        <a:pt x="97" y="103"/>
                        <a:pt x="88" y="109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9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5" name="Line 90"/>
                <p:cNvSpPr>
                  <a:spLocks noChangeShapeType="1"/>
                </p:cNvSpPr>
                <p:nvPr/>
              </p:nvSpPr>
              <p:spPr bwMode="auto">
                <a:xfrm>
                  <a:off x="87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6" name="Line 91"/>
                <p:cNvSpPr>
                  <a:spLocks noChangeShapeType="1"/>
                </p:cNvSpPr>
                <p:nvPr/>
              </p:nvSpPr>
              <p:spPr bwMode="auto">
                <a:xfrm>
                  <a:off x="89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7" name="Line 92"/>
                <p:cNvSpPr>
                  <a:spLocks noChangeShapeType="1"/>
                </p:cNvSpPr>
                <p:nvPr/>
              </p:nvSpPr>
              <p:spPr bwMode="auto">
                <a:xfrm>
                  <a:off x="909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8" name="Line 93"/>
                <p:cNvSpPr>
                  <a:spLocks noChangeShapeType="1"/>
                </p:cNvSpPr>
                <p:nvPr/>
              </p:nvSpPr>
              <p:spPr bwMode="auto">
                <a:xfrm>
                  <a:off x="926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9" name="Line 94"/>
                <p:cNvSpPr>
                  <a:spLocks noChangeShapeType="1"/>
                </p:cNvSpPr>
                <p:nvPr/>
              </p:nvSpPr>
              <p:spPr bwMode="auto">
                <a:xfrm>
                  <a:off x="945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0" name="Line 95"/>
                <p:cNvSpPr>
                  <a:spLocks noChangeShapeType="1"/>
                </p:cNvSpPr>
                <p:nvPr/>
              </p:nvSpPr>
              <p:spPr bwMode="auto">
                <a:xfrm>
                  <a:off x="962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1" name="Line 96"/>
                <p:cNvSpPr>
                  <a:spLocks noChangeShapeType="1"/>
                </p:cNvSpPr>
                <p:nvPr/>
              </p:nvSpPr>
              <p:spPr bwMode="auto">
                <a:xfrm>
                  <a:off x="1025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2" name="Line 97"/>
                <p:cNvSpPr>
                  <a:spLocks noChangeShapeType="1"/>
                </p:cNvSpPr>
                <p:nvPr/>
              </p:nvSpPr>
              <p:spPr bwMode="auto">
                <a:xfrm>
                  <a:off x="1041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3" name="Line 98"/>
                <p:cNvSpPr>
                  <a:spLocks noChangeShapeType="1"/>
                </p:cNvSpPr>
                <p:nvPr/>
              </p:nvSpPr>
              <p:spPr bwMode="auto">
                <a:xfrm>
                  <a:off x="1058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4" name="Line 99"/>
                <p:cNvSpPr>
                  <a:spLocks noChangeShapeType="1"/>
                </p:cNvSpPr>
                <p:nvPr/>
              </p:nvSpPr>
              <p:spPr bwMode="auto">
                <a:xfrm>
                  <a:off x="1078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5" name="Line 100"/>
                <p:cNvSpPr>
                  <a:spLocks noChangeShapeType="1"/>
                </p:cNvSpPr>
                <p:nvPr/>
              </p:nvSpPr>
              <p:spPr bwMode="auto">
                <a:xfrm>
                  <a:off x="1094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6" name="Line 101"/>
                <p:cNvSpPr>
                  <a:spLocks noChangeShapeType="1"/>
                </p:cNvSpPr>
                <p:nvPr/>
              </p:nvSpPr>
              <p:spPr bwMode="auto">
                <a:xfrm>
                  <a:off x="1114" y="2237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7" name="Freeform 626"/>
                <p:cNvSpPr>
                  <a:spLocks noChangeArrowheads="1"/>
                </p:cNvSpPr>
                <p:nvPr/>
              </p:nvSpPr>
              <p:spPr bwMode="auto">
                <a:xfrm>
                  <a:off x="859" y="2157"/>
                  <a:ext cx="267" cy="48"/>
                </a:xfrm>
                <a:custGeom>
                  <a:avLst/>
                  <a:gdLst>
                    <a:gd name="T0" fmla="*/ 1143 w 1181"/>
                    <a:gd name="T1" fmla="*/ 3 h 216"/>
                    <a:gd name="T2" fmla="*/ 1158 w 1181"/>
                    <a:gd name="T3" fmla="*/ 2 h 216"/>
                    <a:gd name="T4" fmla="*/ 1169 w 1181"/>
                    <a:gd name="T5" fmla="*/ 8 h 216"/>
                    <a:gd name="T6" fmla="*/ 1177 w 1181"/>
                    <a:gd name="T7" fmla="*/ 19 h 216"/>
                    <a:gd name="T8" fmla="*/ 1178 w 1181"/>
                    <a:gd name="T9" fmla="*/ 34 h 216"/>
                    <a:gd name="T10" fmla="*/ 1169 w 1181"/>
                    <a:gd name="T11" fmla="*/ 184 h 216"/>
                    <a:gd name="T12" fmla="*/ 1165 w 1181"/>
                    <a:gd name="T13" fmla="*/ 199 h 216"/>
                    <a:gd name="T14" fmla="*/ 1156 w 1181"/>
                    <a:gd name="T15" fmla="*/ 210 h 216"/>
                    <a:gd name="T16" fmla="*/ 1143 w 1181"/>
                    <a:gd name="T17" fmla="*/ 212 h 216"/>
                    <a:gd name="T18" fmla="*/ 1129 w 1181"/>
                    <a:gd name="T19" fmla="*/ 209 h 216"/>
                    <a:gd name="T20" fmla="*/ 49 w 1181"/>
                    <a:gd name="T21" fmla="*/ 209 h 216"/>
                    <a:gd name="T22" fmla="*/ 35 w 1181"/>
                    <a:gd name="T23" fmla="*/ 212 h 216"/>
                    <a:gd name="T24" fmla="*/ 22 w 1181"/>
                    <a:gd name="T25" fmla="*/ 207 h 216"/>
                    <a:gd name="T26" fmla="*/ 13 w 1181"/>
                    <a:gd name="T27" fmla="*/ 197 h 216"/>
                    <a:gd name="T28" fmla="*/ 9 w 1181"/>
                    <a:gd name="T29" fmla="*/ 184 h 216"/>
                    <a:gd name="T30" fmla="*/ 0 w 1181"/>
                    <a:gd name="T31" fmla="*/ 34 h 216"/>
                    <a:gd name="T32" fmla="*/ 3 w 1181"/>
                    <a:gd name="T33" fmla="*/ 19 h 216"/>
                    <a:gd name="T34" fmla="*/ 10 w 1181"/>
                    <a:gd name="T35" fmla="*/ 8 h 216"/>
                    <a:gd name="T36" fmla="*/ 22 w 1181"/>
                    <a:gd name="T37" fmla="*/ 3 h 216"/>
                    <a:gd name="T38" fmla="*/ 36 w 1181"/>
                    <a:gd name="T39" fmla="*/ 5 h 216"/>
                    <a:gd name="T40" fmla="*/ 1143 w 1181"/>
                    <a:gd name="T41" fmla="*/ 5 h 216"/>
                    <a:gd name="T42" fmla="*/ 1143 w 1181"/>
                    <a:gd name="T43" fmla="*/ 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6">
                      <a:moveTo>
                        <a:pt x="1143" y="3"/>
                      </a:moveTo>
                      <a:cubicBezTo>
                        <a:pt x="1149" y="3"/>
                        <a:pt x="1153" y="0"/>
                        <a:pt x="1158" y="2"/>
                      </a:cubicBezTo>
                      <a:cubicBezTo>
                        <a:pt x="1162" y="3"/>
                        <a:pt x="1166" y="5"/>
                        <a:pt x="1169" y="8"/>
                      </a:cubicBezTo>
                      <a:cubicBezTo>
                        <a:pt x="1171" y="10"/>
                        <a:pt x="1175" y="13"/>
                        <a:pt x="1177" y="19"/>
                      </a:cubicBezTo>
                      <a:cubicBezTo>
                        <a:pt x="1178" y="24"/>
                        <a:pt x="1180" y="28"/>
                        <a:pt x="1178" y="34"/>
                      </a:cubicBezTo>
                      <a:lnTo>
                        <a:pt x="1169" y="184"/>
                      </a:lnTo>
                      <a:cubicBezTo>
                        <a:pt x="1169" y="190"/>
                        <a:pt x="1168" y="194"/>
                        <a:pt x="1165" y="199"/>
                      </a:cubicBezTo>
                      <a:cubicBezTo>
                        <a:pt x="1162" y="203"/>
                        <a:pt x="1159" y="207"/>
                        <a:pt x="1156" y="210"/>
                      </a:cubicBezTo>
                      <a:cubicBezTo>
                        <a:pt x="1152" y="213"/>
                        <a:pt x="1149" y="210"/>
                        <a:pt x="1143" y="212"/>
                      </a:cubicBezTo>
                      <a:cubicBezTo>
                        <a:pt x="1139" y="213"/>
                        <a:pt x="1133" y="209"/>
                        <a:pt x="1129" y="209"/>
                      </a:cubicBezTo>
                      <a:lnTo>
                        <a:pt x="49" y="209"/>
                      </a:lnTo>
                      <a:cubicBezTo>
                        <a:pt x="44" y="209"/>
                        <a:pt x="39" y="215"/>
                        <a:pt x="35" y="212"/>
                      </a:cubicBezTo>
                      <a:cubicBezTo>
                        <a:pt x="31" y="210"/>
                        <a:pt x="26" y="210"/>
                        <a:pt x="22" y="207"/>
                      </a:cubicBezTo>
                      <a:cubicBezTo>
                        <a:pt x="17" y="204"/>
                        <a:pt x="14" y="201"/>
                        <a:pt x="13" y="197"/>
                      </a:cubicBezTo>
                      <a:cubicBezTo>
                        <a:pt x="10" y="193"/>
                        <a:pt x="10" y="188"/>
                        <a:pt x="9" y="184"/>
                      </a:cubicBezTo>
                      <a:lnTo>
                        <a:pt x="0" y="34"/>
                      </a:lnTo>
                      <a:cubicBezTo>
                        <a:pt x="0" y="28"/>
                        <a:pt x="0" y="24"/>
                        <a:pt x="3" y="19"/>
                      </a:cubicBezTo>
                      <a:cubicBezTo>
                        <a:pt x="4" y="15"/>
                        <a:pt x="7" y="10"/>
                        <a:pt x="10" y="8"/>
                      </a:cubicBezTo>
                      <a:cubicBezTo>
                        <a:pt x="13" y="5"/>
                        <a:pt x="17" y="6"/>
                        <a:pt x="22" y="3"/>
                      </a:cubicBezTo>
                      <a:cubicBezTo>
                        <a:pt x="26" y="2"/>
                        <a:pt x="32" y="5"/>
                        <a:pt x="36" y="5"/>
                      </a:cubicBezTo>
                      <a:lnTo>
                        <a:pt x="1143" y="5"/>
                      </a:lnTo>
                      <a:lnTo>
                        <a:pt x="1143" y="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8" name="Freeform 627"/>
                <p:cNvSpPr>
                  <a:spLocks noChangeArrowheads="1"/>
                </p:cNvSpPr>
                <p:nvPr/>
              </p:nvSpPr>
              <p:spPr bwMode="auto">
                <a:xfrm>
                  <a:off x="1086" y="2128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5 h 135"/>
                    <a:gd name="T10" fmla="*/ 142 w 168"/>
                    <a:gd name="T11" fmla="*/ 125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1 h 135"/>
                    <a:gd name="T18" fmla="*/ 15 w 168"/>
                    <a:gd name="T19" fmla="*/ 3 h 135"/>
                    <a:gd name="T20" fmla="*/ 19 w 168"/>
                    <a:gd name="T21" fmla="*/ 7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2" y="130"/>
                        <a:pt x="161" y="130"/>
                      </a:cubicBezTo>
                      <a:cubicBezTo>
                        <a:pt x="158" y="128"/>
                        <a:pt x="156" y="128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8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cubicBezTo>
                        <a:pt x="18" y="4"/>
                        <a:pt x="19" y="6"/>
                        <a:pt x="19" y="7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9" name="Freeform 628"/>
                <p:cNvSpPr>
                  <a:spLocks noChangeArrowheads="1"/>
                </p:cNvSpPr>
                <p:nvPr/>
              </p:nvSpPr>
              <p:spPr bwMode="auto">
                <a:xfrm>
                  <a:off x="862" y="2128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2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6 h 134"/>
                    <a:gd name="T18" fmla="*/ 18 w 167"/>
                    <a:gd name="T19" fmla="*/ 126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lnTo>
                        <a:pt x="1" y="132"/>
                      </a:lnTo>
                      <a:cubicBezTo>
                        <a:pt x="1" y="133"/>
                        <a:pt x="0" y="133"/>
                        <a:pt x="0" y="133"/>
                      </a:cubicBezTo>
                      <a:close/>
                      <a:moveTo>
                        <a:pt x="147" y="6"/>
                      </a:moveTo>
                      <a:cubicBezTo>
                        <a:pt x="149" y="5"/>
                        <a:pt x="150" y="5"/>
                        <a:pt x="152" y="3"/>
                      </a:cubicBezTo>
                      <a:cubicBezTo>
                        <a:pt x="153" y="2"/>
                        <a:pt x="154" y="2"/>
                        <a:pt x="156" y="2"/>
                      </a:cubicBezTo>
                      <a:cubicBezTo>
                        <a:pt x="157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6"/>
                      </a:lnTo>
                      <a:lnTo>
                        <a:pt x="18" y="126"/>
                      </a:lnTo>
                      <a:cubicBezTo>
                        <a:pt x="15" y="126"/>
                        <a:pt x="13" y="127"/>
                        <a:pt x="10" y="127"/>
                      </a:cubicBezTo>
                      <a:cubicBezTo>
                        <a:pt x="9" y="129"/>
                        <a:pt x="6" y="129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0" name="Freeform 629"/>
                <p:cNvSpPr>
                  <a:spLocks noChangeArrowheads="1"/>
                </p:cNvSpPr>
                <p:nvPr/>
              </p:nvSpPr>
              <p:spPr bwMode="auto">
                <a:xfrm>
                  <a:off x="868" y="2125"/>
                  <a:ext cx="250" cy="32"/>
                </a:xfrm>
                <a:custGeom>
                  <a:avLst/>
                  <a:gdLst>
                    <a:gd name="T0" fmla="*/ 0 w 1106"/>
                    <a:gd name="T1" fmla="*/ 146 h 147"/>
                    <a:gd name="T2" fmla="*/ 141 w 1106"/>
                    <a:gd name="T3" fmla="*/ 0 h 147"/>
                    <a:gd name="T4" fmla="*/ 964 w 1106"/>
                    <a:gd name="T5" fmla="*/ 0 h 147"/>
                    <a:gd name="T6" fmla="*/ 1105 w 1106"/>
                    <a:gd name="T7" fmla="*/ 146 h 147"/>
                    <a:gd name="T8" fmla="*/ 0 w 1106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47">
                      <a:moveTo>
                        <a:pt x="0" y="146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1" name="Freeform 630"/>
                <p:cNvSpPr>
                  <a:spLocks noChangeArrowheads="1"/>
                </p:cNvSpPr>
                <p:nvPr/>
              </p:nvSpPr>
              <p:spPr bwMode="auto">
                <a:xfrm>
                  <a:off x="980" y="2168"/>
                  <a:ext cx="26" cy="26"/>
                </a:xfrm>
                <a:custGeom>
                  <a:avLst/>
                  <a:gdLst>
                    <a:gd name="T0" fmla="*/ 117 w 118"/>
                    <a:gd name="T1" fmla="*/ 59 h 118"/>
                    <a:gd name="T2" fmla="*/ 109 w 118"/>
                    <a:gd name="T3" fmla="*/ 88 h 118"/>
                    <a:gd name="T4" fmla="*/ 88 w 118"/>
                    <a:gd name="T5" fmla="*/ 109 h 118"/>
                    <a:gd name="T6" fmla="*/ 59 w 118"/>
                    <a:gd name="T7" fmla="*/ 117 h 118"/>
                    <a:gd name="T8" fmla="*/ 29 w 118"/>
                    <a:gd name="T9" fmla="*/ 109 h 118"/>
                    <a:gd name="T10" fmla="*/ 8 w 118"/>
                    <a:gd name="T11" fmla="*/ 88 h 118"/>
                    <a:gd name="T12" fmla="*/ 0 w 118"/>
                    <a:gd name="T13" fmla="*/ 59 h 118"/>
                    <a:gd name="T14" fmla="*/ 8 w 118"/>
                    <a:gd name="T15" fmla="*/ 29 h 118"/>
                    <a:gd name="T16" fmla="*/ 29 w 118"/>
                    <a:gd name="T17" fmla="*/ 8 h 118"/>
                    <a:gd name="T18" fmla="*/ 59 w 118"/>
                    <a:gd name="T19" fmla="*/ 0 h 118"/>
                    <a:gd name="T20" fmla="*/ 88 w 118"/>
                    <a:gd name="T21" fmla="*/ 8 h 118"/>
                    <a:gd name="T22" fmla="*/ 109 w 118"/>
                    <a:gd name="T23" fmla="*/ 29 h 118"/>
                    <a:gd name="T24" fmla="*/ 117 w 118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8">
                      <a:moveTo>
                        <a:pt x="117" y="59"/>
                      </a:moveTo>
                      <a:cubicBezTo>
                        <a:pt x="117" y="69"/>
                        <a:pt x="114" y="79"/>
                        <a:pt x="109" y="88"/>
                      </a:cubicBezTo>
                      <a:cubicBezTo>
                        <a:pt x="104" y="97"/>
                        <a:pt x="97" y="103"/>
                        <a:pt x="88" y="109"/>
                      </a:cubicBezTo>
                      <a:cubicBezTo>
                        <a:pt x="78" y="114"/>
                        <a:pt x="69" y="117"/>
                        <a:pt x="59" y="117"/>
                      </a:cubicBezTo>
                      <a:cubicBezTo>
                        <a:pt x="48" y="117"/>
                        <a:pt x="38" y="114"/>
                        <a:pt x="29" y="109"/>
                      </a:cubicBezTo>
                      <a:cubicBezTo>
                        <a:pt x="19" y="103"/>
                        <a:pt x="13" y="97"/>
                        <a:pt x="8" y="88"/>
                      </a:cubicBezTo>
                      <a:cubicBezTo>
                        <a:pt x="3" y="79"/>
                        <a:pt x="0" y="69"/>
                        <a:pt x="0" y="59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3" y="19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4" y="38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2" name="Line 107"/>
                <p:cNvSpPr>
                  <a:spLocks noChangeShapeType="1"/>
                </p:cNvSpPr>
                <p:nvPr/>
              </p:nvSpPr>
              <p:spPr bwMode="auto">
                <a:xfrm>
                  <a:off x="87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3" name="Line 108"/>
                <p:cNvSpPr>
                  <a:spLocks noChangeShapeType="1"/>
                </p:cNvSpPr>
                <p:nvPr/>
              </p:nvSpPr>
              <p:spPr bwMode="auto">
                <a:xfrm>
                  <a:off x="89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4" name="Line 109"/>
                <p:cNvSpPr>
                  <a:spLocks noChangeShapeType="1"/>
                </p:cNvSpPr>
                <p:nvPr/>
              </p:nvSpPr>
              <p:spPr bwMode="auto">
                <a:xfrm>
                  <a:off x="909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5" name="Line 110"/>
                <p:cNvSpPr>
                  <a:spLocks noChangeShapeType="1"/>
                </p:cNvSpPr>
                <p:nvPr/>
              </p:nvSpPr>
              <p:spPr bwMode="auto">
                <a:xfrm>
                  <a:off x="926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6" name="Line 111"/>
                <p:cNvSpPr>
                  <a:spLocks noChangeShapeType="1"/>
                </p:cNvSpPr>
                <p:nvPr/>
              </p:nvSpPr>
              <p:spPr bwMode="auto">
                <a:xfrm>
                  <a:off x="945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7" name="Line 112"/>
                <p:cNvSpPr>
                  <a:spLocks noChangeShapeType="1"/>
                </p:cNvSpPr>
                <p:nvPr/>
              </p:nvSpPr>
              <p:spPr bwMode="auto">
                <a:xfrm>
                  <a:off x="962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8" name="Line 113"/>
                <p:cNvSpPr>
                  <a:spLocks noChangeShapeType="1"/>
                </p:cNvSpPr>
                <p:nvPr/>
              </p:nvSpPr>
              <p:spPr bwMode="auto">
                <a:xfrm>
                  <a:off x="1025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9" name="Line 114"/>
                <p:cNvSpPr>
                  <a:spLocks noChangeShapeType="1"/>
                </p:cNvSpPr>
                <p:nvPr/>
              </p:nvSpPr>
              <p:spPr bwMode="auto">
                <a:xfrm>
                  <a:off x="1041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0" name="Line 115"/>
                <p:cNvSpPr>
                  <a:spLocks noChangeShapeType="1"/>
                </p:cNvSpPr>
                <p:nvPr/>
              </p:nvSpPr>
              <p:spPr bwMode="auto">
                <a:xfrm>
                  <a:off x="1058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1" name="Line 116"/>
                <p:cNvSpPr>
                  <a:spLocks noChangeShapeType="1"/>
                </p:cNvSpPr>
                <p:nvPr/>
              </p:nvSpPr>
              <p:spPr bwMode="auto">
                <a:xfrm>
                  <a:off x="1078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2" name="Line 117"/>
                <p:cNvSpPr>
                  <a:spLocks noChangeShapeType="1"/>
                </p:cNvSpPr>
                <p:nvPr/>
              </p:nvSpPr>
              <p:spPr bwMode="auto">
                <a:xfrm>
                  <a:off x="1094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3" name="Line 118"/>
                <p:cNvSpPr>
                  <a:spLocks noChangeShapeType="1"/>
                </p:cNvSpPr>
                <p:nvPr/>
              </p:nvSpPr>
              <p:spPr bwMode="auto">
                <a:xfrm>
                  <a:off x="1114" y="217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4" name="Freeform 643"/>
                <p:cNvSpPr>
                  <a:spLocks noChangeArrowheads="1"/>
                </p:cNvSpPr>
                <p:nvPr/>
              </p:nvSpPr>
              <p:spPr bwMode="auto">
                <a:xfrm>
                  <a:off x="859" y="2085"/>
                  <a:ext cx="267" cy="50"/>
                </a:xfrm>
                <a:custGeom>
                  <a:avLst/>
                  <a:gdLst>
                    <a:gd name="T0" fmla="*/ 1143 w 1181"/>
                    <a:gd name="T1" fmla="*/ 1 h 223"/>
                    <a:gd name="T2" fmla="*/ 1158 w 1181"/>
                    <a:gd name="T3" fmla="*/ 3 h 223"/>
                    <a:gd name="T4" fmla="*/ 1169 w 1181"/>
                    <a:gd name="T5" fmla="*/ 10 h 223"/>
                    <a:gd name="T6" fmla="*/ 1177 w 1181"/>
                    <a:gd name="T7" fmla="*/ 22 h 223"/>
                    <a:gd name="T8" fmla="*/ 1178 w 1181"/>
                    <a:gd name="T9" fmla="*/ 36 h 223"/>
                    <a:gd name="T10" fmla="*/ 1169 w 1181"/>
                    <a:gd name="T11" fmla="*/ 187 h 223"/>
                    <a:gd name="T12" fmla="*/ 1165 w 1181"/>
                    <a:gd name="T13" fmla="*/ 201 h 223"/>
                    <a:gd name="T14" fmla="*/ 1156 w 1181"/>
                    <a:gd name="T15" fmla="*/ 213 h 223"/>
                    <a:gd name="T16" fmla="*/ 1143 w 1181"/>
                    <a:gd name="T17" fmla="*/ 219 h 223"/>
                    <a:gd name="T18" fmla="*/ 1129 w 1181"/>
                    <a:gd name="T19" fmla="*/ 220 h 223"/>
                    <a:gd name="T20" fmla="*/ 49 w 1181"/>
                    <a:gd name="T21" fmla="*/ 220 h 223"/>
                    <a:gd name="T22" fmla="*/ 35 w 1181"/>
                    <a:gd name="T23" fmla="*/ 219 h 223"/>
                    <a:gd name="T24" fmla="*/ 22 w 1181"/>
                    <a:gd name="T25" fmla="*/ 211 h 223"/>
                    <a:gd name="T26" fmla="*/ 13 w 1181"/>
                    <a:gd name="T27" fmla="*/ 200 h 223"/>
                    <a:gd name="T28" fmla="*/ 9 w 1181"/>
                    <a:gd name="T29" fmla="*/ 185 h 223"/>
                    <a:gd name="T30" fmla="*/ 0 w 1181"/>
                    <a:gd name="T31" fmla="*/ 35 h 223"/>
                    <a:gd name="T32" fmla="*/ 3 w 1181"/>
                    <a:gd name="T33" fmla="*/ 20 h 223"/>
                    <a:gd name="T34" fmla="*/ 10 w 1181"/>
                    <a:gd name="T35" fmla="*/ 9 h 223"/>
                    <a:gd name="T36" fmla="*/ 22 w 1181"/>
                    <a:gd name="T37" fmla="*/ 1 h 223"/>
                    <a:gd name="T38" fmla="*/ 36 w 1181"/>
                    <a:gd name="T39" fmla="*/ 0 h 223"/>
                    <a:gd name="T40" fmla="*/ 1143 w 1181"/>
                    <a:gd name="T41" fmla="*/ 0 h 223"/>
                    <a:gd name="T42" fmla="*/ 1143 w 1181"/>
                    <a:gd name="T43" fmla="*/ 1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3" y="1"/>
                      </a:moveTo>
                      <a:cubicBezTo>
                        <a:pt x="1149" y="1"/>
                        <a:pt x="1153" y="1"/>
                        <a:pt x="1158" y="3"/>
                      </a:cubicBezTo>
                      <a:cubicBezTo>
                        <a:pt x="1162" y="4"/>
                        <a:pt x="1166" y="7"/>
                        <a:pt x="1169" y="10"/>
                      </a:cubicBezTo>
                      <a:cubicBezTo>
                        <a:pt x="1171" y="13"/>
                        <a:pt x="1175" y="17"/>
                        <a:pt x="1177" y="22"/>
                      </a:cubicBezTo>
                      <a:cubicBezTo>
                        <a:pt x="1178" y="26"/>
                        <a:pt x="1180" y="31"/>
                        <a:pt x="1178" y="36"/>
                      </a:cubicBezTo>
                      <a:lnTo>
                        <a:pt x="1169" y="187"/>
                      </a:lnTo>
                      <a:cubicBezTo>
                        <a:pt x="1169" y="192"/>
                        <a:pt x="1168" y="197"/>
                        <a:pt x="1165" y="201"/>
                      </a:cubicBezTo>
                      <a:cubicBezTo>
                        <a:pt x="1162" y="205"/>
                        <a:pt x="1159" y="210"/>
                        <a:pt x="1156" y="213"/>
                      </a:cubicBezTo>
                      <a:cubicBezTo>
                        <a:pt x="1152" y="216"/>
                        <a:pt x="1149" y="217"/>
                        <a:pt x="1143" y="219"/>
                      </a:cubicBezTo>
                      <a:cubicBezTo>
                        <a:pt x="1139" y="220"/>
                        <a:pt x="1133" y="220"/>
                        <a:pt x="1129" y="220"/>
                      </a:cubicBezTo>
                      <a:lnTo>
                        <a:pt x="49" y="220"/>
                      </a:lnTo>
                      <a:cubicBezTo>
                        <a:pt x="44" y="220"/>
                        <a:pt x="39" y="222"/>
                        <a:pt x="35" y="219"/>
                      </a:cubicBezTo>
                      <a:cubicBezTo>
                        <a:pt x="31" y="217"/>
                        <a:pt x="26" y="216"/>
                        <a:pt x="22" y="211"/>
                      </a:cubicBezTo>
                      <a:cubicBezTo>
                        <a:pt x="17" y="208"/>
                        <a:pt x="14" y="204"/>
                        <a:pt x="13" y="200"/>
                      </a:cubicBezTo>
                      <a:cubicBezTo>
                        <a:pt x="10" y="195"/>
                        <a:pt x="10" y="191"/>
                        <a:pt x="9" y="185"/>
                      </a:cubicBezTo>
                      <a:lnTo>
                        <a:pt x="0" y="35"/>
                      </a:lnTo>
                      <a:cubicBezTo>
                        <a:pt x="0" y="29"/>
                        <a:pt x="0" y="25"/>
                        <a:pt x="3" y="20"/>
                      </a:cubicBezTo>
                      <a:cubicBezTo>
                        <a:pt x="4" y="16"/>
                        <a:pt x="7" y="12"/>
                        <a:pt x="10" y="9"/>
                      </a:cubicBezTo>
                      <a:cubicBezTo>
                        <a:pt x="13" y="6"/>
                        <a:pt x="17" y="4"/>
                        <a:pt x="22" y="1"/>
                      </a:cubicBezTo>
                      <a:cubicBezTo>
                        <a:pt x="26" y="0"/>
                        <a:pt x="32" y="0"/>
                        <a:pt x="36" y="0"/>
                      </a:cubicBezTo>
                      <a:lnTo>
                        <a:pt x="1143" y="0"/>
                      </a:lnTo>
                      <a:lnTo>
                        <a:pt x="1143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5" name="Freeform 644"/>
                <p:cNvSpPr>
                  <a:spLocks noChangeArrowheads="1"/>
                </p:cNvSpPr>
                <p:nvPr/>
              </p:nvSpPr>
              <p:spPr bwMode="auto">
                <a:xfrm>
                  <a:off x="1086" y="2056"/>
                  <a:ext cx="37" cy="30"/>
                </a:xfrm>
                <a:custGeom>
                  <a:avLst/>
                  <a:gdLst>
                    <a:gd name="T0" fmla="*/ 19 w 168"/>
                    <a:gd name="T1" fmla="*/ 7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5 h 135"/>
                    <a:gd name="T10" fmla="*/ 142 w 168"/>
                    <a:gd name="T11" fmla="*/ 125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1 h 135"/>
                    <a:gd name="T18" fmla="*/ 15 w 168"/>
                    <a:gd name="T19" fmla="*/ 3 h 135"/>
                    <a:gd name="T20" fmla="*/ 19 w 168"/>
                    <a:gd name="T21" fmla="*/ 7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2" y="130"/>
                        <a:pt x="161" y="130"/>
                      </a:cubicBezTo>
                      <a:cubicBezTo>
                        <a:pt x="159" y="128"/>
                        <a:pt x="156" y="128"/>
                        <a:pt x="155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2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1"/>
                        <a:pt x="10" y="1"/>
                      </a:cubicBezTo>
                      <a:cubicBezTo>
                        <a:pt x="11" y="1"/>
                        <a:pt x="13" y="3"/>
                        <a:pt x="15" y="3"/>
                      </a:cubicBezTo>
                      <a:cubicBezTo>
                        <a:pt x="18" y="4"/>
                        <a:pt x="19" y="6"/>
                        <a:pt x="19" y="7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6" name="Freeform 645"/>
                <p:cNvSpPr>
                  <a:spLocks noChangeArrowheads="1"/>
                </p:cNvSpPr>
                <p:nvPr/>
              </p:nvSpPr>
              <p:spPr bwMode="auto">
                <a:xfrm>
                  <a:off x="862" y="2056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2 w 167"/>
                    <a:gd name="T9" fmla="*/ 3 h 134"/>
                    <a:gd name="T10" fmla="*/ 156 w 167"/>
                    <a:gd name="T11" fmla="*/ 2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5 w 167"/>
                    <a:gd name="T17" fmla="*/ 126 h 134"/>
                    <a:gd name="T18" fmla="*/ 18 w 167"/>
                    <a:gd name="T19" fmla="*/ 126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1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1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lnTo>
                        <a:pt x="1" y="132"/>
                      </a:lnTo>
                      <a:cubicBezTo>
                        <a:pt x="1" y="133"/>
                        <a:pt x="0" y="133"/>
                        <a:pt x="0" y="133"/>
                      </a:cubicBezTo>
                      <a:close/>
                      <a:moveTo>
                        <a:pt x="147" y="6"/>
                      </a:moveTo>
                      <a:cubicBezTo>
                        <a:pt x="149" y="5"/>
                        <a:pt x="150" y="5"/>
                        <a:pt x="152" y="3"/>
                      </a:cubicBezTo>
                      <a:cubicBezTo>
                        <a:pt x="153" y="2"/>
                        <a:pt x="154" y="2"/>
                        <a:pt x="156" y="2"/>
                      </a:cubicBezTo>
                      <a:cubicBezTo>
                        <a:pt x="157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5" y="126"/>
                      </a:lnTo>
                      <a:lnTo>
                        <a:pt x="18" y="126"/>
                      </a:lnTo>
                      <a:cubicBezTo>
                        <a:pt x="15" y="126"/>
                        <a:pt x="13" y="127"/>
                        <a:pt x="10" y="127"/>
                      </a:cubicBezTo>
                      <a:cubicBezTo>
                        <a:pt x="9" y="129"/>
                        <a:pt x="6" y="129"/>
                        <a:pt x="4" y="130"/>
                      </a:cubicBezTo>
                      <a:cubicBezTo>
                        <a:pt x="4" y="130"/>
                        <a:pt x="3" y="130"/>
                        <a:pt x="1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1" y="131"/>
                        <a:pt x="1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7" name="Freeform 646"/>
                <p:cNvSpPr>
                  <a:spLocks noChangeArrowheads="1"/>
                </p:cNvSpPr>
                <p:nvPr/>
              </p:nvSpPr>
              <p:spPr bwMode="auto">
                <a:xfrm>
                  <a:off x="868" y="2055"/>
                  <a:ext cx="250" cy="29"/>
                </a:xfrm>
                <a:custGeom>
                  <a:avLst/>
                  <a:gdLst>
                    <a:gd name="T0" fmla="*/ 0 w 1106"/>
                    <a:gd name="T1" fmla="*/ 131 h 132"/>
                    <a:gd name="T2" fmla="*/ 141 w 1106"/>
                    <a:gd name="T3" fmla="*/ 0 h 132"/>
                    <a:gd name="T4" fmla="*/ 964 w 1106"/>
                    <a:gd name="T5" fmla="*/ 0 h 132"/>
                    <a:gd name="T6" fmla="*/ 1105 w 1106"/>
                    <a:gd name="T7" fmla="*/ 131 h 132"/>
                    <a:gd name="T8" fmla="*/ 0 w 1106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32">
                      <a:moveTo>
                        <a:pt x="0" y="131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8" name="Freeform 647"/>
                <p:cNvSpPr>
                  <a:spLocks noChangeArrowheads="1"/>
                </p:cNvSpPr>
                <p:nvPr/>
              </p:nvSpPr>
              <p:spPr bwMode="auto">
                <a:xfrm>
                  <a:off x="980" y="2097"/>
                  <a:ext cx="26" cy="26"/>
                </a:xfrm>
                <a:custGeom>
                  <a:avLst/>
                  <a:gdLst>
                    <a:gd name="T0" fmla="*/ 117 w 118"/>
                    <a:gd name="T1" fmla="*/ 59 h 118"/>
                    <a:gd name="T2" fmla="*/ 109 w 118"/>
                    <a:gd name="T3" fmla="*/ 88 h 118"/>
                    <a:gd name="T4" fmla="*/ 88 w 118"/>
                    <a:gd name="T5" fmla="*/ 109 h 118"/>
                    <a:gd name="T6" fmla="*/ 59 w 118"/>
                    <a:gd name="T7" fmla="*/ 117 h 118"/>
                    <a:gd name="T8" fmla="*/ 29 w 118"/>
                    <a:gd name="T9" fmla="*/ 109 h 118"/>
                    <a:gd name="T10" fmla="*/ 8 w 118"/>
                    <a:gd name="T11" fmla="*/ 88 h 118"/>
                    <a:gd name="T12" fmla="*/ 0 w 118"/>
                    <a:gd name="T13" fmla="*/ 59 h 118"/>
                    <a:gd name="T14" fmla="*/ 8 w 118"/>
                    <a:gd name="T15" fmla="*/ 30 h 118"/>
                    <a:gd name="T16" fmla="*/ 29 w 118"/>
                    <a:gd name="T17" fmla="*/ 8 h 118"/>
                    <a:gd name="T18" fmla="*/ 59 w 118"/>
                    <a:gd name="T19" fmla="*/ 0 h 118"/>
                    <a:gd name="T20" fmla="*/ 88 w 118"/>
                    <a:gd name="T21" fmla="*/ 8 h 118"/>
                    <a:gd name="T22" fmla="*/ 109 w 118"/>
                    <a:gd name="T23" fmla="*/ 30 h 118"/>
                    <a:gd name="T24" fmla="*/ 117 w 118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8">
                      <a:moveTo>
                        <a:pt x="117" y="59"/>
                      </a:moveTo>
                      <a:cubicBezTo>
                        <a:pt x="117" y="69"/>
                        <a:pt x="114" y="79"/>
                        <a:pt x="109" y="88"/>
                      </a:cubicBezTo>
                      <a:cubicBezTo>
                        <a:pt x="104" y="97"/>
                        <a:pt x="97" y="103"/>
                        <a:pt x="88" y="109"/>
                      </a:cubicBezTo>
                      <a:cubicBezTo>
                        <a:pt x="78" y="114"/>
                        <a:pt x="69" y="117"/>
                        <a:pt x="59" y="117"/>
                      </a:cubicBezTo>
                      <a:cubicBezTo>
                        <a:pt x="48" y="117"/>
                        <a:pt x="38" y="114"/>
                        <a:pt x="29" y="109"/>
                      </a:cubicBezTo>
                      <a:cubicBezTo>
                        <a:pt x="19" y="103"/>
                        <a:pt x="13" y="97"/>
                        <a:pt x="8" y="88"/>
                      </a:cubicBezTo>
                      <a:cubicBezTo>
                        <a:pt x="3" y="79"/>
                        <a:pt x="0" y="69"/>
                        <a:pt x="0" y="59"/>
                      </a:cubicBezTo>
                      <a:cubicBezTo>
                        <a:pt x="0" y="48"/>
                        <a:pt x="3" y="39"/>
                        <a:pt x="8" y="30"/>
                      </a:cubicBezTo>
                      <a:cubicBezTo>
                        <a:pt x="13" y="20"/>
                        <a:pt x="19" y="13"/>
                        <a:pt x="29" y="8"/>
                      </a:cubicBezTo>
                      <a:cubicBezTo>
                        <a:pt x="38" y="2"/>
                        <a:pt x="48" y="0"/>
                        <a:pt x="59" y="0"/>
                      </a:cubicBezTo>
                      <a:cubicBezTo>
                        <a:pt x="69" y="0"/>
                        <a:pt x="78" y="2"/>
                        <a:pt x="88" y="8"/>
                      </a:cubicBezTo>
                      <a:cubicBezTo>
                        <a:pt x="97" y="13"/>
                        <a:pt x="104" y="20"/>
                        <a:pt x="109" y="30"/>
                      </a:cubicBezTo>
                      <a:cubicBezTo>
                        <a:pt x="114" y="39"/>
                        <a:pt x="117" y="48"/>
                        <a:pt x="117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9" name="Line 124"/>
                <p:cNvSpPr>
                  <a:spLocks noChangeShapeType="1"/>
                </p:cNvSpPr>
                <p:nvPr/>
              </p:nvSpPr>
              <p:spPr bwMode="auto">
                <a:xfrm>
                  <a:off x="87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0" name="Line 125"/>
                <p:cNvSpPr>
                  <a:spLocks noChangeShapeType="1"/>
                </p:cNvSpPr>
                <p:nvPr/>
              </p:nvSpPr>
              <p:spPr bwMode="auto">
                <a:xfrm>
                  <a:off x="89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1" name="Line 126"/>
                <p:cNvSpPr>
                  <a:spLocks noChangeShapeType="1"/>
                </p:cNvSpPr>
                <p:nvPr/>
              </p:nvSpPr>
              <p:spPr bwMode="auto">
                <a:xfrm>
                  <a:off x="909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2" name="Line 127"/>
                <p:cNvSpPr>
                  <a:spLocks noChangeShapeType="1"/>
                </p:cNvSpPr>
                <p:nvPr/>
              </p:nvSpPr>
              <p:spPr bwMode="auto">
                <a:xfrm>
                  <a:off x="926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3" name="Line 128"/>
                <p:cNvSpPr>
                  <a:spLocks noChangeShapeType="1"/>
                </p:cNvSpPr>
                <p:nvPr/>
              </p:nvSpPr>
              <p:spPr bwMode="auto">
                <a:xfrm>
                  <a:off x="945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4" name="Line 129"/>
                <p:cNvSpPr>
                  <a:spLocks noChangeShapeType="1"/>
                </p:cNvSpPr>
                <p:nvPr/>
              </p:nvSpPr>
              <p:spPr bwMode="auto">
                <a:xfrm>
                  <a:off x="962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5" name="Line 130"/>
                <p:cNvSpPr>
                  <a:spLocks noChangeShapeType="1"/>
                </p:cNvSpPr>
                <p:nvPr/>
              </p:nvSpPr>
              <p:spPr bwMode="auto">
                <a:xfrm>
                  <a:off x="1025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6" name="Line 131"/>
                <p:cNvSpPr>
                  <a:spLocks noChangeShapeType="1"/>
                </p:cNvSpPr>
                <p:nvPr/>
              </p:nvSpPr>
              <p:spPr bwMode="auto">
                <a:xfrm>
                  <a:off x="1041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7" name="Line 132"/>
                <p:cNvSpPr>
                  <a:spLocks noChangeShapeType="1"/>
                </p:cNvSpPr>
                <p:nvPr/>
              </p:nvSpPr>
              <p:spPr bwMode="auto">
                <a:xfrm>
                  <a:off x="1058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8" name="Line 133"/>
                <p:cNvSpPr>
                  <a:spLocks noChangeShapeType="1"/>
                </p:cNvSpPr>
                <p:nvPr/>
              </p:nvSpPr>
              <p:spPr bwMode="auto">
                <a:xfrm>
                  <a:off x="1078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9" name="Line 134"/>
                <p:cNvSpPr>
                  <a:spLocks noChangeShapeType="1"/>
                </p:cNvSpPr>
                <p:nvPr/>
              </p:nvSpPr>
              <p:spPr bwMode="auto">
                <a:xfrm>
                  <a:off x="1094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0" name="Line 135"/>
                <p:cNvSpPr>
                  <a:spLocks noChangeShapeType="1"/>
                </p:cNvSpPr>
                <p:nvPr/>
              </p:nvSpPr>
              <p:spPr bwMode="auto">
                <a:xfrm>
                  <a:off x="1114" y="209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1" name="Freeform 660"/>
                <p:cNvSpPr>
                  <a:spLocks noChangeArrowheads="1"/>
                </p:cNvSpPr>
                <p:nvPr/>
              </p:nvSpPr>
              <p:spPr bwMode="auto">
                <a:xfrm>
                  <a:off x="859" y="2009"/>
                  <a:ext cx="267" cy="52"/>
                </a:xfrm>
                <a:custGeom>
                  <a:avLst/>
                  <a:gdLst>
                    <a:gd name="T0" fmla="*/ 1143 w 1181"/>
                    <a:gd name="T1" fmla="*/ 0 h 234"/>
                    <a:gd name="T2" fmla="*/ 1158 w 1181"/>
                    <a:gd name="T3" fmla="*/ 7 h 234"/>
                    <a:gd name="T4" fmla="*/ 1169 w 1181"/>
                    <a:gd name="T5" fmla="*/ 17 h 234"/>
                    <a:gd name="T6" fmla="*/ 1177 w 1181"/>
                    <a:gd name="T7" fmla="*/ 31 h 234"/>
                    <a:gd name="T8" fmla="*/ 1178 w 1181"/>
                    <a:gd name="T9" fmla="*/ 47 h 234"/>
                    <a:gd name="T10" fmla="*/ 1169 w 1181"/>
                    <a:gd name="T11" fmla="*/ 197 h 234"/>
                    <a:gd name="T12" fmla="*/ 1165 w 1181"/>
                    <a:gd name="T13" fmla="*/ 211 h 234"/>
                    <a:gd name="T14" fmla="*/ 1156 w 1181"/>
                    <a:gd name="T15" fmla="*/ 223 h 234"/>
                    <a:gd name="T16" fmla="*/ 1143 w 1181"/>
                    <a:gd name="T17" fmla="*/ 230 h 234"/>
                    <a:gd name="T18" fmla="*/ 1129 w 1181"/>
                    <a:gd name="T19" fmla="*/ 233 h 234"/>
                    <a:gd name="T20" fmla="*/ 49 w 1181"/>
                    <a:gd name="T21" fmla="*/ 233 h 234"/>
                    <a:gd name="T22" fmla="*/ 35 w 1181"/>
                    <a:gd name="T23" fmla="*/ 230 h 234"/>
                    <a:gd name="T24" fmla="*/ 22 w 1181"/>
                    <a:gd name="T25" fmla="*/ 223 h 234"/>
                    <a:gd name="T26" fmla="*/ 13 w 1181"/>
                    <a:gd name="T27" fmla="*/ 211 h 234"/>
                    <a:gd name="T28" fmla="*/ 9 w 1181"/>
                    <a:gd name="T29" fmla="*/ 197 h 234"/>
                    <a:gd name="T30" fmla="*/ 0 w 1181"/>
                    <a:gd name="T31" fmla="*/ 47 h 234"/>
                    <a:gd name="T32" fmla="*/ 3 w 1181"/>
                    <a:gd name="T33" fmla="*/ 32 h 234"/>
                    <a:gd name="T34" fmla="*/ 10 w 1181"/>
                    <a:gd name="T35" fmla="*/ 20 h 234"/>
                    <a:gd name="T36" fmla="*/ 22 w 1181"/>
                    <a:gd name="T37" fmla="*/ 7 h 234"/>
                    <a:gd name="T38" fmla="*/ 36 w 1181"/>
                    <a:gd name="T39" fmla="*/ 0 h 234"/>
                    <a:gd name="T40" fmla="*/ 1143 w 1181"/>
                    <a:gd name="T4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81" h="234">
                      <a:moveTo>
                        <a:pt x="1143" y="0"/>
                      </a:moveTo>
                      <a:cubicBezTo>
                        <a:pt x="1149" y="0"/>
                        <a:pt x="1153" y="5"/>
                        <a:pt x="1158" y="7"/>
                      </a:cubicBezTo>
                      <a:cubicBezTo>
                        <a:pt x="1162" y="8"/>
                        <a:pt x="1166" y="14"/>
                        <a:pt x="1169" y="17"/>
                      </a:cubicBezTo>
                      <a:cubicBezTo>
                        <a:pt x="1171" y="19"/>
                        <a:pt x="1175" y="26"/>
                        <a:pt x="1177" y="31"/>
                      </a:cubicBezTo>
                      <a:cubicBezTo>
                        <a:pt x="1178" y="35"/>
                        <a:pt x="1180" y="41"/>
                        <a:pt x="1178" y="47"/>
                      </a:cubicBezTo>
                      <a:lnTo>
                        <a:pt x="1169" y="197"/>
                      </a:lnTo>
                      <a:cubicBezTo>
                        <a:pt x="1169" y="203"/>
                        <a:pt x="1168" y="206"/>
                        <a:pt x="1165" y="211"/>
                      </a:cubicBezTo>
                      <a:cubicBezTo>
                        <a:pt x="1162" y="215"/>
                        <a:pt x="1159" y="220"/>
                        <a:pt x="1156" y="223"/>
                      </a:cubicBezTo>
                      <a:cubicBezTo>
                        <a:pt x="1152" y="226"/>
                        <a:pt x="1149" y="229"/>
                        <a:pt x="1143" y="230"/>
                      </a:cubicBezTo>
                      <a:cubicBezTo>
                        <a:pt x="1139" y="232"/>
                        <a:pt x="1133" y="233"/>
                        <a:pt x="1129" y="233"/>
                      </a:cubicBezTo>
                      <a:lnTo>
                        <a:pt x="49" y="233"/>
                      </a:lnTo>
                      <a:cubicBezTo>
                        <a:pt x="44" y="233"/>
                        <a:pt x="39" y="233"/>
                        <a:pt x="35" y="230"/>
                      </a:cubicBezTo>
                      <a:cubicBezTo>
                        <a:pt x="31" y="229"/>
                        <a:pt x="26" y="226"/>
                        <a:pt x="22" y="223"/>
                      </a:cubicBezTo>
                      <a:cubicBezTo>
                        <a:pt x="17" y="220"/>
                        <a:pt x="14" y="216"/>
                        <a:pt x="13" y="211"/>
                      </a:cubicBezTo>
                      <a:cubicBezTo>
                        <a:pt x="10" y="207"/>
                        <a:pt x="10" y="203"/>
                        <a:pt x="9" y="197"/>
                      </a:cubicBezTo>
                      <a:lnTo>
                        <a:pt x="0" y="47"/>
                      </a:lnTo>
                      <a:cubicBezTo>
                        <a:pt x="0" y="41"/>
                        <a:pt x="0" y="36"/>
                        <a:pt x="3" y="32"/>
                      </a:cubicBezTo>
                      <a:cubicBezTo>
                        <a:pt x="4" y="28"/>
                        <a:pt x="7" y="23"/>
                        <a:pt x="10" y="20"/>
                      </a:cubicBezTo>
                      <a:cubicBezTo>
                        <a:pt x="13" y="17"/>
                        <a:pt x="17" y="10"/>
                        <a:pt x="22" y="7"/>
                      </a:cubicBezTo>
                      <a:cubicBezTo>
                        <a:pt x="26" y="6"/>
                        <a:pt x="32" y="0"/>
                        <a:pt x="36" y="0"/>
                      </a:cubicBezTo>
                      <a:lnTo>
                        <a:pt x="1143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2" name="Freeform 661"/>
                <p:cNvSpPr>
                  <a:spLocks noChangeArrowheads="1"/>
                </p:cNvSpPr>
                <p:nvPr/>
              </p:nvSpPr>
              <p:spPr bwMode="auto">
                <a:xfrm>
                  <a:off x="1086" y="1983"/>
                  <a:ext cx="37" cy="30"/>
                </a:xfrm>
                <a:custGeom>
                  <a:avLst/>
                  <a:gdLst>
                    <a:gd name="T0" fmla="*/ 19 w 168"/>
                    <a:gd name="T1" fmla="*/ 8 h 135"/>
                    <a:gd name="T2" fmla="*/ 163 w 168"/>
                    <a:gd name="T3" fmla="*/ 131 h 135"/>
                    <a:gd name="T4" fmla="*/ 161 w 168"/>
                    <a:gd name="T5" fmla="*/ 130 h 135"/>
                    <a:gd name="T6" fmla="*/ 155 w 168"/>
                    <a:gd name="T7" fmla="*/ 127 h 135"/>
                    <a:gd name="T8" fmla="*/ 149 w 168"/>
                    <a:gd name="T9" fmla="*/ 126 h 135"/>
                    <a:gd name="T10" fmla="*/ 142 w 168"/>
                    <a:gd name="T11" fmla="*/ 126 h 135"/>
                    <a:gd name="T12" fmla="*/ 0 w 168"/>
                    <a:gd name="T13" fmla="*/ 0 h 135"/>
                    <a:gd name="T14" fmla="*/ 6 w 168"/>
                    <a:gd name="T15" fmla="*/ 0 h 135"/>
                    <a:gd name="T16" fmla="*/ 10 w 168"/>
                    <a:gd name="T17" fmla="*/ 2 h 135"/>
                    <a:gd name="T18" fmla="*/ 15 w 168"/>
                    <a:gd name="T19" fmla="*/ 3 h 135"/>
                    <a:gd name="T20" fmla="*/ 19 w 168"/>
                    <a:gd name="T21" fmla="*/ 8 h 135"/>
                    <a:gd name="T22" fmla="*/ 167 w 168"/>
                    <a:gd name="T23" fmla="*/ 134 h 135"/>
                    <a:gd name="T24" fmla="*/ 163 w 168"/>
                    <a:gd name="T25" fmla="*/ 131 h 135"/>
                    <a:gd name="T26" fmla="*/ 167 w 168"/>
                    <a:gd name="T2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8" h="135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2" y="131"/>
                        <a:pt x="161" y="130"/>
                      </a:cubicBezTo>
                      <a:cubicBezTo>
                        <a:pt x="159" y="129"/>
                        <a:pt x="156" y="128"/>
                        <a:pt x="155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2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8" y="2"/>
                        <a:pt x="10" y="2"/>
                      </a:cubicBezTo>
                      <a:cubicBezTo>
                        <a:pt x="11" y="2"/>
                        <a:pt x="13" y="3"/>
                        <a:pt x="15" y="3"/>
                      </a:cubicBezTo>
                      <a:cubicBezTo>
                        <a:pt x="18" y="5"/>
                        <a:pt x="19" y="6"/>
                        <a:pt x="19" y="8"/>
                      </a:cubicBezTo>
                      <a:close/>
                      <a:moveTo>
                        <a:pt x="167" y="134"/>
                      </a:moveTo>
                      <a:lnTo>
                        <a:pt x="163" y="131"/>
                      </a:lnTo>
                      <a:cubicBezTo>
                        <a:pt x="165" y="132"/>
                        <a:pt x="166" y="133"/>
                        <a:pt x="167" y="13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3" name="Freeform 662"/>
                <p:cNvSpPr>
                  <a:spLocks noChangeArrowheads="1"/>
                </p:cNvSpPr>
                <p:nvPr/>
              </p:nvSpPr>
              <p:spPr bwMode="auto">
                <a:xfrm>
                  <a:off x="863" y="1983"/>
                  <a:ext cx="37" cy="29"/>
                </a:xfrm>
                <a:custGeom>
                  <a:avLst/>
                  <a:gdLst>
                    <a:gd name="T0" fmla="*/ 146 w 166"/>
                    <a:gd name="T1" fmla="*/ 6 h 133"/>
                    <a:gd name="T2" fmla="*/ 151 w 166"/>
                    <a:gd name="T3" fmla="*/ 3 h 133"/>
                    <a:gd name="T4" fmla="*/ 155 w 166"/>
                    <a:gd name="T5" fmla="*/ 1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4 w 166"/>
                    <a:gd name="T11" fmla="*/ 125 h 133"/>
                    <a:gd name="T12" fmla="*/ 17 w 166"/>
                    <a:gd name="T13" fmla="*/ 125 h 133"/>
                    <a:gd name="T14" fmla="*/ 9 w 166"/>
                    <a:gd name="T15" fmla="*/ 127 h 133"/>
                    <a:gd name="T16" fmla="*/ 3 w 166"/>
                    <a:gd name="T17" fmla="*/ 130 h 133"/>
                    <a:gd name="T18" fmla="*/ 0 w 166"/>
                    <a:gd name="T19" fmla="*/ 131 h 133"/>
                    <a:gd name="T20" fmla="*/ 146 w 166"/>
                    <a:gd name="T21" fmla="*/ 6 h 133"/>
                    <a:gd name="T22" fmla="*/ 0 w 166"/>
                    <a:gd name="T23" fmla="*/ 132 h 133"/>
                    <a:gd name="T24" fmla="*/ 0 w 166"/>
                    <a:gd name="T25" fmla="*/ 131 h 133"/>
                    <a:gd name="T26" fmla="*/ 0 w 166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6"/>
                      </a:moveTo>
                      <a:cubicBezTo>
                        <a:pt x="148" y="4"/>
                        <a:pt x="149" y="4"/>
                        <a:pt x="151" y="3"/>
                      </a:cubicBezTo>
                      <a:cubicBezTo>
                        <a:pt x="152" y="1"/>
                        <a:pt x="153" y="1"/>
                        <a:pt x="155" y="1"/>
                      </a:cubicBezTo>
                      <a:cubicBezTo>
                        <a:pt x="156" y="1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2" y="127"/>
                        <a:pt x="9" y="127"/>
                      </a:cubicBezTo>
                      <a:cubicBezTo>
                        <a:pt x="8" y="128"/>
                        <a:pt x="5" y="128"/>
                        <a:pt x="3" y="130"/>
                      </a:cubicBezTo>
                      <a:cubicBezTo>
                        <a:pt x="3" y="130"/>
                        <a:pt x="2" y="130"/>
                        <a:pt x="0" y="131"/>
                      </a:cubicBezTo>
                      <a:lnTo>
                        <a:pt x="146" y="6"/>
                      </a:lnTo>
                      <a:close/>
                      <a:moveTo>
                        <a:pt x="0" y="132"/>
                      </a:moveTo>
                      <a:cubicBezTo>
                        <a:pt x="0" y="131"/>
                        <a:pt x="0" y="131"/>
                        <a:pt x="0" y="131"/>
                      </a:cubicBez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4" name="Freeform 663"/>
                <p:cNvSpPr>
                  <a:spLocks noChangeArrowheads="1"/>
                </p:cNvSpPr>
                <p:nvPr/>
              </p:nvSpPr>
              <p:spPr bwMode="auto">
                <a:xfrm>
                  <a:off x="868" y="1983"/>
                  <a:ext cx="250" cy="26"/>
                </a:xfrm>
                <a:custGeom>
                  <a:avLst/>
                  <a:gdLst>
                    <a:gd name="T0" fmla="*/ 0 w 1106"/>
                    <a:gd name="T1" fmla="*/ 117 h 118"/>
                    <a:gd name="T2" fmla="*/ 141 w 1106"/>
                    <a:gd name="T3" fmla="*/ 0 h 118"/>
                    <a:gd name="T4" fmla="*/ 964 w 1106"/>
                    <a:gd name="T5" fmla="*/ 0 h 118"/>
                    <a:gd name="T6" fmla="*/ 1105 w 1106"/>
                    <a:gd name="T7" fmla="*/ 117 h 118"/>
                    <a:gd name="T8" fmla="*/ 0 w 1106"/>
                    <a:gd name="T9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6" h="118">
                      <a:moveTo>
                        <a:pt x="0" y="117"/>
                      </a:moveTo>
                      <a:lnTo>
                        <a:pt x="141" y="0"/>
                      </a:lnTo>
                      <a:lnTo>
                        <a:pt x="964" y="0"/>
                      </a:lnTo>
                      <a:lnTo>
                        <a:pt x="1105" y="117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5" name="Freeform 664"/>
                <p:cNvSpPr>
                  <a:spLocks noChangeArrowheads="1"/>
                </p:cNvSpPr>
                <p:nvPr/>
              </p:nvSpPr>
              <p:spPr bwMode="auto">
                <a:xfrm>
                  <a:off x="980" y="2023"/>
                  <a:ext cx="26" cy="26"/>
                </a:xfrm>
                <a:custGeom>
                  <a:avLst/>
                  <a:gdLst>
                    <a:gd name="T0" fmla="*/ 117 w 118"/>
                    <a:gd name="T1" fmla="*/ 58 h 117"/>
                    <a:gd name="T2" fmla="*/ 109 w 118"/>
                    <a:gd name="T3" fmla="*/ 87 h 117"/>
                    <a:gd name="T4" fmla="*/ 88 w 118"/>
                    <a:gd name="T5" fmla="*/ 109 h 117"/>
                    <a:gd name="T6" fmla="*/ 59 w 118"/>
                    <a:gd name="T7" fmla="*/ 116 h 117"/>
                    <a:gd name="T8" fmla="*/ 29 w 118"/>
                    <a:gd name="T9" fmla="*/ 109 h 117"/>
                    <a:gd name="T10" fmla="*/ 8 w 118"/>
                    <a:gd name="T11" fmla="*/ 87 h 117"/>
                    <a:gd name="T12" fmla="*/ 0 w 118"/>
                    <a:gd name="T13" fmla="*/ 58 h 117"/>
                    <a:gd name="T14" fmla="*/ 8 w 118"/>
                    <a:gd name="T15" fmla="*/ 29 h 117"/>
                    <a:gd name="T16" fmla="*/ 29 w 118"/>
                    <a:gd name="T17" fmla="*/ 7 h 117"/>
                    <a:gd name="T18" fmla="*/ 59 w 118"/>
                    <a:gd name="T19" fmla="*/ 0 h 117"/>
                    <a:gd name="T20" fmla="*/ 88 w 118"/>
                    <a:gd name="T21" fmla="*/ 7 h 117"/>
                    <a:gd name="T22" fmla="*/ 109 w 118"/>
                    <a:gd name="T23" fmla="*/ 29 h 117"/>
                    <a:gd name="T24" fmla="*/ 117 w 118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17">
                      <a:moveTo>
                        <a:pt x="117" y="58"/>
                      </a:moveTo>
                      <a:cubicBezTo>
                        <a:pt x="117" y="69"/>
                        <a:pt x="114" y="78"/>
                        <a:pt x="109" y="87"/>
                      </a:cubicBezTo>
                      <a:cubicBezTo>
                        <a:pt x="104" y="96"/>
                        <a:pt x="97" y="103"/>
                        <a:pt x="88" y="109"/>
                      </a:cubicBezTo>
                      <a:cubicBezTo>
                        <a:pt x="78" y="114"/>
                        <a:pt x="69" y="116"/>
                        <a:pt x="59" y="116"/>
                      </a:cubicBezTo>
                      <a:cubicBezTo>
                        <a:pt x="48" y="116"/>
                        <a:pt x="38" y="114"/>
                        <a:pt x="29" y="109"/>
                      </a:cubicBezTo>
                      <a:cubicBezTo>
                        <a:pt x="19" y="103"/>
                        <a:pt x="13" y="96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3" y="20"/>
                        <a:pt x="19" y="12"/>
                        <a:pt x="29" y="7"/>
                      </a:cubicBezTo>
                      <a:cubicBezTo>
                        <a:pt x="38" y="1"/>
                        <a:pt x="48" y="0"/>
                        <a:pt x="59" y="0"/>
                      </a:cubicBezTo>
                      <a:cubicBezTo>
                        <a:pt x="69" y="0"/>
                        <a:pt x="78" y="1"/>
                        <a:pt x="88" y="7"/>
                      </a:cubicBezTo>
                      <a:cubicBezTo>
                        <a:pt x="97" y="12"/>
                        <a:pt x="104" y="20"/>
                        <a:pt x="109" y="29"/>
                      </a:cubicBezTo>
                      <a:cubicBezTo>
                        <a:pt x="114" y="38"/>
                        <a:pt x="117" y="47"/>
                        <a:pt x="117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6" name="Line 141"/>
                <p:cNvSpPr>
                  <a:spLocks noChangeShapeType="1"/>
                </p:cNvSpPr>
                <p:nvPr/>
              </p:nvSpPr>
              <p:spPr bwMode="auto">
                <a:xfrm>
                  <a:off x="87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7" name="Line 142"/>
                <p:cNvSpPr>
                  <a:spLocks noChangeShapeType="1"/>
                </p:cNvSpPr>
                <p:nvPr/>
              </p:nvSpPr>
              <p:spPr bwMode="auto">
                <a:xfrm>
                  <a:off x="89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8" name="Line 143"/>
                <p:cNvSpPr>
                  <a:spLocks noChangeShapeType="1"/>
                </p:cNvSpPr>
                <p:nvPr/>
              </p:nvSpPr>
              <p:spPr bwMode="auto">
                <a:xfrm>
                  <a:off x="909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9" name="Line 144"/>
                <p:cNvSpPr>
                  <a:spLocks noChangeShapeType="1"/>
                </p:cNvSpPr>
                <p:nvPr/>
              </p:nvSpPr>
              <p:spPr bwMode="auto">
                <a:xfrm>
                  <a:off x="926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0" name="Line 145"/>
                <p:cNvSpPr>
                  <a:spLocks noChangeShapeType="1"/>
                </p:cNvSpPr>
                <p:nvPr/>
              </p:nvSpPr>
              <p:spPr bwMode="auto">
                <a:xfrm>
                  <a:off x="945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1" name="Line 146"/>
                <p:cNvSpPr>
                  <a:spLocks noChangeShapeType="1"/>
                </p:cNvSpPr>
                <p:nvPr/>
              </p:nvSpPr>
              <p:spPr bwMode="auto">
                <a:xfrm>
                  <a:off x="962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2" name="Line 147"/>
                <p:cNvSpPr>
                  <a:spLocks noChangeShapeType="1"/>
                </p:cNvSpPr>
                <p:nvPr/>
              </p:nvSpPr>
              <p:spPr bwMode="auto">
                <a:xfrm>
                  <a:off x="1025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3" name="Line 148"/>
                <p:cNvSpPr>
                  <a:spLocks noChangeShapeType="1"/>
                </p:cNvSpPr>
                <p:nvPr/>
              </p:nvSpPr>
              <p:spPr bwMode="auto">
                <a:xfrm>
                  <a:off x="1041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4" name="Line 149"/>
                <p:cNvSpPr>
                  <a:spLocks noChangeShapeType="1"/>
                </p:cNvSpPr>
                <p:nvPr/>
              </p:nvSpPr>
              <p:spPr bwMode="auto">
                <a:xfrm>
                  <a:off x="1058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5" name="Line 150"/>
                <p:cNvSpPr>
                  <a:spLocks noChangeShapeType="1"/>
                </p:cNvSpPr>
                <p:nvPr/>
              </p:nvSpPr>
              <p:spPr bwMode="auto">
                <a:xfrm>
                  <a:off x="1078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6" name="Line 151"/>
                <p:cNvSpPr>
                  <a:spLocks noChangeShapeType="1"/>
                </p:cNvSpPr>
                <p:nvPr/>
              </p:nvSpPr>
              <p:spPr bwMode="auto">
                <a:xfrm>
                  <a:off x="1094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7" name="Line 152"/>
                <p:cNvSpPr>
                  <a:spLocks noChangeShapeType="1"/>
                </p:cNvSpPr>
                <p:nvPr/>
              </p:nvSpPr>
              <p:spPr bwMode="auto">
                <a:xfrm>
                  <a:off x="1114" y="2022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</p:grpSp>
          <p:sp>
            <p:nvSpPr>
              <p:cNvPr id="526" name="TextBox 525"/>
              <p:cNvSpPr txBox="1"/>
              <p:nvPr/>
            </p:nvSpPr>
            <p:spPr>
              <a:xfrm>
                <a:off x="5649632" y="2494098"/>
                <a:ext cx="385930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Futura Medium" charset="0"/>
                    <a:ea typeface="Futura Medium" charset="0"/>
                    <a:cs typeface="Futura Medium" charset="0"/>
                  </a:rPr>
                  <a:t>Parallel Parse into </a:t>
                </a:r>
                <a:r>
                  <a:rPr lang="en-US" sz="3200" b="1" dirty="0">
                    <a:latin typeface="Futura Medium" charset="0"/>
                    <a:ea typeface="Futura Medium" charset="0"/>
                    <a:cs typeface="Futura Medium" charset="0"/>
                  </a:rPr>
                  <a:t>Distributed Rows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43312" y="3801805"/>
              <a:ext cx="8473248" cy="2093114"/>
              <a:chOff x="1543312" y="3976616"/>
              <a:chExt cx="8473248" cy="2093114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 bwMode="auto">
              <a:xfrm>
                <a:off x="1543312" y="3976616"/>
                <a:ext cx="3307460" cy="2093114"/>
                <a:chOff x="4636" y="1755"/>
                <a:chExt cx="1397" cy="957"/>
              </a:xfrm>
            </p:grpSpPr>
            <p:sp>
              <p:nvSpPr>
                <p:cNvPr id="9" name="Freeform 8"/>
                <p:cNvSpPr>
                  <a:spLocks noChangeArrowheads="1"/>
                </p:cNvSpPr>
                <p:nvPr/>
              </p:nvSpPr>
              <p:spPr bwMode="auto">
                <a:xfrm>
                  <a:off x="4636" y="2429"/>
                  <a:ext cx="267" cy="49"/>
                </a:xfrm>
                <a:custGeom>
                  <a:avLst/>
                  <a:gdLst>
                    <a:gd name="T0" fmla="*/ 1144 w 1181"/>
                    <a:gd name="T1" fmla="*/ 1 h 222"/>
                    <a:gd name="T2" fmla="*/ 1158 w 1181"/>
                    <a:gd name="T3" fmla="*/ 1 h 222"/>
                    <a:gd name="T4" fmla="*/ 1170 w 1181"/>
                    <a:gd name="T5" fmla="*/ 8 h 222"/>
                    <a:gd name="T6" fmla="*/ 1177 w 1181"/>
                    <a:gd name="T7" fmla="*/ 20 h 222"/>
                    <a:gd name="T8" fmla="*/ 1179 w 1181"/>
                    <a:gd name="T9" fmla="*/ 34 h 222"/>
                    <a:gd name="T10" fmla="*/ 1170 w 1181"/>
                    <a:gd name="T11" fmla="*/ 185 h 222"/>
                    <a:gd name="T12" fmla="*/ 1166 w 1181"/>
                    <a:gd name="T13" fmla="*/ 199 h 222"/>
                    <a:gd name="T14" fmla="*/ 1157 w 1181"/>
                    <a:gd name="T15" fmla="*/ 211 h 222"/>
                    <a:gd name="T16" fmla="*/ 1144 w 1181"/>
                    <a:gd name="T17" fmla="*/ 218 h 222"/>
                    <a:gd name="T18" fmla="*/ 1129 w 1181"/>
                    <a:gd name="T19" fmla="*/ 221 h 222"/>
                    <a:gd name="T20" fmla="*/ 50 w 1181"/>
                    <a:gd name="T21" fmla="*/ 221 h 222"/>
                    <a:gd name="T22" fmla="*/ 35 w 1181"/>
                    <a:gd name="T23" fmla="*/ 218 h 222"/>
                    <a:gd name="T24" fmla="*/ 22 w 1181"/>
                    <a:gd name="T25" fmla="*/ 211 h 222"/>
                    <a:gd name="T26" fmla="*/ 14 w 1181"/>
                    <a:gd name="T27" fmla="*/ 199 h 222"/>
                    <a:gd name="T28" fmla="*/ 9 w 1181"/>
                    <a:gd name="T29" fmla="*/ 185 h 222"/>
                    <a:gd name="T30" fmla="*/ 0 w 1181"/>
                    <a:gd name="T31" fmla="*/ 34 h 222"/>
                    <a:gd name="T32" fmla="*/ 3 w 1181"/>
                    <a:gd name="T33" fmla="*/ 20 h 222"/>
                    <a:gd name="T34" fmla="*/ 11 w 1181"/>
                    <a:gd name="T35" fmla="*/ 8 h 222"/>
                    <a:gd name="T36" fmla="*/ 22 w 1181"/>
                    <a:gd name="T37" fmla="*/ 4 h 222"/>
                    <a:gd name="T38" fmla="*/ 37 w 1181"/>
                    <a:gd name="T39" fmla="*/ 4 h 222"/>
                    <a:gd name="T40" fmla="*/ 1144 w 1181"/>
                    <a:gd name="T41" fmla="*/ 4 h 222"/>
                    <a:gd name="T42" fmla="*/ 1144 w 1181"/>
                    <a:gd name="T43" fmla="*/ 1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2">
                      <a:moveTo>
                        <a:pt x="1144" y="1"/>
                      </a:moveTo>
                      <a:cubicBezTo>
                        <a:pt x="1150" y="1"/>
                        <a:pt x="1154" y="0"/>
                        <a:pt x="1158" y="1"/>
                      </a:cubicBezTo>
                      <a:cubicBezTo>
                        <a:pt x="1163" y="3"/>
                        <a:pt x="1167" y="4"/>
                        <a:pt x="1170" y="8"/>
                      </a:cubicBezTo>
                      <a:cubicBezTo>
                        <a:pt x="1173" y="11"/>
                        <a:pt x="1176" y="16"/>
                        <a:pt x="1177" y="20"/>
                      </a:cubicBezTo>
                      <a:cubicBezTo>
                        <a:pt x="1179" y="25"/>
                        <a:pt x="1180" y="29"/>
                        <a:pt x="1179" y="34"/>
                      </a:cubicBezTo>
                      <a:lnTo>
                        <a:pt x="1170" y="185"/>
                      </a:lnTo>
                      <a:cubicBezTo>
                        <a:pt x="1170" y="190"/>
                        <a:pt x="1169" y="195"/>
                        <a:pt x="1166" y="199"/>
                      </a:cubicBezTo>
                      <a:cubicBezTo>
                        <a:pt x="1163" y="203"/>
                        <a:pt x="1160" y="208"/>
                        <a:pt x="1157" y="211"/>
                      </a:cubicBezTo>
                      <a:cubicBezTo>
                        <a:pt x="1153" y="214"/>
                        <a:pt x="1150" y="217"/>
                        <a:pt x="1144" y="218"/>
                      </a:cubicBezTo>
                      <a:cubicBezTo>
                        <a:pt x="1139" y="220"/>
                        <a:pt x="1134" y="221"/>
                        <a:pt x="1129" y="221"/>
                      </a:cubicBezTo>
                      <a:lnTo>
                        <a:pt x="50" y="221"/>
                      </a:lnTo>
                      <a:cubicBezTo>
                        <a:pt x="44" y="221"/>
                        <a:pt x="40" y="221"/>
                        <a:pt x="35" y="218"/>
                      </a:cubicBezTo>
                      <a:cubicBezTo>
                        <a:pt x="31" y="217"/>
                        <a:pt x="27" y="214"/>
                        <a:pt x="22" y="211"/>
                      </a:cubicBezTo>
                      <a:cubicBezTo>
                        <a:pt x="18" y="208"/>
                        <a:pt x="15" y="203"/>
                        <a:pt x="14" y="199"/>
                      </a:cubicBezTo>
                      <a:cubicBezTo>
                        <a:pt x="11" y="195"/>
                        <a:pt x="11" y="190"/>
                        <a:pt x="9" y="185"/>
                      </a:cubicBezTo>
                      <a:lnTo>
                        <a:pt x="0" y="34"/>
                      </a:lnTo>
                      <a:cubicBezTo>
                        <a:pt x="0" y="29"/>
                        <a:pt x="0" y="24"/>
                        <a:pt x="3" y="20"/>
                      </a:cubicBezTo>
                      <a:cubicBezTo>
                        <a:pt x="5" y="15"/>
                        <a:pt x="8" y="11"/>
                        <a:pt x="11" y="8"/>
                      </a:cubicBezTo>
                      <a:cubicBezTo>
                        <a:pt x="14" y="5"/>
                        <a:pt x="18" y="5"/>
                        <a:pt x="22" y="4"/>
                      </a:cubicBezTo>
                      <a:cubicBezTo>
                        <a:pt x="27" y="2"/>
                        <a:pt x="33" y="4"/>
                        <a:pt x="37" y="4"/>
                      </a:cubicBezTo>
                      <a:lnTo>
                        <a:pt x="1144" y="4"/>
                      </a:lnTo>
                      <a:lnTo>
                        <a:pt x="1144" y="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" name="Freeform 9"/>
                <p:cNvSpPr>
                  <a:spLocks noChangeArrowheads="1"/>
                </p:cNvSpPr>
                <p:nvPr/>
              </p:nvSpPr>
              <p:spPr bwMode="auto">
                <a:xfrm>
                  <a:off x="4863" y="2399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6 h 132"/>
                    <a:gd name="T10" fmla="*/ 141 w 164"/>
                    <a:gd name="T11" fmla="*/ 126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2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6" y="3"/>
                        <a:pt x="19" y="7"/>
                        <a:pt x="19" y="7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" name="Freeform 10"/>
                <p:cNvSpPr>
                  <a:spLocks noChangeArrowheads="1"/>
                </p:cNvSpPr>
                <p:nvPr/>
              </p:nvSpPr>
              <p:spPr bwMode="auto">
                <a:xfrm>
                  <a:off x="4639" y="2399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1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5"/>
                        <a:pt x="151" y="3"/>
                      </a:cubicBezTo>
                      <a:cubicBezTo>
                        <a:pt x="153" y="2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7" y="127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" name="Freeform 11"/>
                <p:cNvSpPr>
                  <a:spLocks noChangeArrowheads="1"/>
                </p:cNvSpPr>
                <p:nvPr/>
              </p:nvSpPr>
              <p:spPr bwMode="auto">
                <a:xfrm>
                  <a:off x="4644" y="2399"/>
                  <a:ext cx="250" cy="29"/>
                </a:xfrm>
                <a:custGeom>
                  <a:avLst/>
                  <a:gdLst>
                    <a:gd name="T0" fmla="*/ 0 w 1107"/>
                    <a:gd name="T1" fmla="*/ 131 h 132"/>
                    <a:gd name="T2" fmla="*/ 142 w 1107"/>
                    <a:gd name="T3" fmla="*/ 0 h 132"/>
                    <a:gd name="T4" fmla="*/ 964 w 1107"/>
                    <a:gd name="T5" fmla="*/ 0 h 132"/>
                    <a:gd name="T6" fmla="*/ 1106 w 1107"/>
                    <a:gd name="T7" fmla="*/ 131 h 132"/>
                    <a:gd name="T8" fmla="*/ 0 w 1107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32">
                      <a:moveTo>
                        <a:pt x="0" y="131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" name="Freeform 12"/>
                <p:cNvSpPr>
                  <a:spLocks noChangeArrowheads="1"/>
                </p:cNvSpPr>
                <p:nvPr/>
              </p:nvSpPr>
              <p:spPr bwMode="auto">
                <a:xfrm>
                  <a:off x="4757" y="2440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7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7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8"/>
                        <a:pt x="109" y="87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5"/>
                        <a:pt x="69" y="117"/>
                        <a:pt x="58" y="117"/>
                      </a:cubicBezTo>
                      <a:cubicBezTo>
                        <a:pt x="47" y="117"/>
                        <a:pt x="38" y="115"/>
                        <a:pt x="29" y="109"/>
                      </a:cubicBezTo>
                      <a:cubicBezTo>
                        <a:pt x="20" y="104"/>
                        <a:pt x="14" y="97"/>
                        <a:pt x="8" y="87"/>
                      </a:cubicBezTo>
                      <a:cubicBezTo>
                        <a:pt x="3" y="78"/>
                        <a:pt x="0" y="69"/>
                        <a:pt x="0" y="58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4" y="20"/>
                        <a:pt x="20" y="14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4"/>
                        <a:pt x="104" y="20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" name="Line 231"/>
                <p:cNvSpPr>
                  <a:spLocks noChangeShapeType="1"/>
                </p:cNvSpPr>
                <p:nvPr/>
              </p:nvSpPr>
              <p:spPr bwMode="auto">
                <a:xfrm>
                  <a:off x="465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" name="Line 232"/>
                <p:cNvSpPr>
                  <a:spLocks noChangeShapeType="1"/>
                </p:cNvSpPr>
                <p:nvPr/>
              </p:nvSpPr>
              <p:spPr bwMode="auto">
                <a:xfrm>
                  <a:off x="467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" name="Line 233"/>
                <p:cNvSpPr>
                  <a:spLocks noChangeShapeType="1"/>
                </p:cNvSpPr>
                <p:nvPr/>
              </p:nvSpPr>
              <p:spPr bwMode="auto">
                <a:xfrm>
                  <a:off x="4685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" name="Line 234"/>
                <p:cNvSpPr>
                  <a:spLocks noChangeShapeType="1"/>
                </p:cNvSpPr>
                <p:nvPr/>
              </p:nvSpPr>
              <p:spPr bwMode="auto">
                <a:xfrm>
                  <a:off x="470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" name="Line 235"/>
                <p:cNvSpPr>
                  <a:spLocks noChangeShapeType="1"/>
                </p:cNvSpPr>
                <p:nvPr/>
              </p:nvSpPr>
              <p:spPr bwMode="auto">
                <a:xfrm>
                  <a:off x="4722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" name="Line 236"/>
                <p:cNvSpPr>
                  <a:spLocks noChangeShapeType="1"/>
                </p:cNvSpPr>
                <p:nvPr/>
              </p:nvSpPr>
              <p:spPr bwMode="auto">
                <a:xfrm>
                  <a:off x="4738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" name="Line 237"/>
                <p:cNvSpPr>
                  <a:spLocks noChangeShapeType="1"/>
                </p:cNvSpPr>
                <p:nvPr/>
              </p:nvSpPr>
              <p:spPr bwMode="auto">
                <a:xfrm>
                  <a:off x="4801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" name="Line 238"/>
                <p:cNvSpPr>
                  <a:spLocks noChangeShapeType="1"/>
                </p:cNvSpPr>
                <p:nvPr/>
              </p:nvSpPr>
              <p:spPr bwMode="auto">
                <a:xfrm>
                  <a:off x="4818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" name="Line 239"/>
                <p:cNvSpPr>
                  <a:spLocks noChangeShapeType="1"/>
                </p:cNvSpPr>
                <p:nvPr/>
              </p:nvSpPr>
              <p:spPr bwMode="auto">
                <a:xfrm>
                  <a:off x="4834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" name="Line 240"/>
                <p:cNvSpPr>
                  <a:spLocks noChangeShapeType="1"/>
                </p:cNvSpPr>
                <p:nvPr/>
              </p:nvSpPr>
              <p:spPr bwMode="auto">
                <a:xfrm>
                  <a:off x="4854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" name="Line 241"/>
                <p:cNvSpPr>
                  <a:spLocks noChangeShapeType="1"/>
                </p:cNvSpPr>
                <p:nvPr/>
              </p:nvSpPr>
              <p:spPr bwMode="auto">
                <a:xfrm>
                  <a:off x="4871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" name="Line 242"/>
                <p:cNvSpPr>
                  <a:spLocks noChangeShapeType="1"/>
                </p:cNvSpPr>
                <p:nvPr/>
              </p:nvSpPr>
              <p:spPr bwMode="auto">
                <a:xfrm>
                  <a:off x="4890" y="2439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" name="Freeform 25"/>
                <p:cNvSpPr>
                  <a:spLocks noChangeArrowheads="1"/>
                </p:cNvSpPr>
                <p:nvPr/>
              </p:nvSpPr>
              <p:spPr bwMode="auto">
                <a:xfrm>
                  <a:off x="4636" y="2358"/>
                  <a:ext cx="267" cy="48"/>
                </a:xfrm>
                <a:custGeom>
                  <a:avLst/>
                  <a:gdLst>
                    <a:gd name="T0" fmla="*/ 1144 w 1181"/>
                    <a:gd name="T1" fmla="*/ 7 h 215"/>
                    <a:gd name="T2" fmla="*/ 1158 w 1181"/>
                    <a:gd name="T3" fmla="*/ 2 h 215"/>
                    <a:gd name="T4" fmla="*/ 1170 w 1181"/>
                    <a:gd name="T5" fmla="*/ 7 h 215"/>
                    <a:gd name="T6" fmla="*/ 1177 w 1181"/>
                    <a:gd name="T7" fmla="*/ 17 h 215"/>
                    <a:gd name="T8" fmla="*/ 1179 w 1181"/>
                    <a:gd name="T9" fmla="*/ 31 h 215"/>
                    <a:gd name="T10" fmla="*/ 1170 w 1181"/>
                    <a:gd name="T11" fmla="*/ 181 h 215"/>
                    <a:gd name="T12" fmla="*/ 1166 w 1181"/>
                    <a:gd name="T13" fmla="*/ 195 h 215"/>
                    <a:gd name="T14" fmla="*/ 1157 w 1181"/>
                    <a:gd name="T15" fmla="*/ 207 h 215"/>
                    <a:gd name="T16" fmla="*/ 1144 w 1181"/>
                    <a:gd name="T17" fmla="*/ 211 h 215"/>
                    <a:gd name="T18" fmla="*/ 1129 w 1181"/>
                    <a:gd name="T19" fmla="*/ 211 h 215"/>
                    <a:gd name="T20" fmla="*/ 50 w 1181"/>
                    <a:gd name="T21" fmla="*/ 211 h 215"/>
                    <a:gd name="T22" fmla="*/ 35 w 1181"/>
                    <a:gd name="T23" fmla="*/ 211 h 215"/>
                    <a:gd name="T24" fmla="*/ 22 w 1181"/>
                    <a:gd name="T25" fmla="*/ 205 h 215"/>
                    <a:gd name="T26" fmla="*/ 14 w 1181"/>
                    <a:gd name="T27" fmla="*/ 195 h 215"/>
                    <a:gd name="T28" fmla="*/ 9 w 1181"/>
                    <a:gd name="T29" fmla="*/ 181 h 215"/>
                    <a:gd name="T30" fmla="*/ 0 w 1181"/>
                    <a:gd name="T31" fmla="*/ 31 h 215"/>
                    <a:gd name="T32" fmla="*/ 3 w 1181"/>
                    <a:gd name="T33" fmla="*/ 17 h 215"/>
                    <a:gd name="T34" fmla="*/ 11 w 1181"/>
                    <a:gd name="T35" fmla="*/ 5 h 215"/>
                    <a:gd name="T36" fmla="*/ 22 w 1181"/>
                    <a:gd name="T37" fmla="*/ 5 h 215"/>
                    <a:gd name="T38" fmla="*/ 37 w 1181"/>
                    <a:gd name="T39" fmla="*/ 10 h 215"/>
                    <a:gd name="T40" fmla="*/ 1144 w 1181"/>
                    <a:gd name="T41" fmla="*/ 10 h 215"/>
                    <a:gd name="T42" fmla="*/ 1144 w 1181"/>
                    <a:gd name="T43" fmla="*/ 7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5">
                      <a:moveTo>
                        <a:pt x="1144" y="7"/>
                      </a:moveTo>
                      <a:cubicBezTo>
                        <a:pt x="1150" y="7"/>
                        <a:pt x="1154" y="0"/>
                        <a:pt x="1158" y="2"/>
                      </a:cubicBezTo>
                      <a:cubicBezTo>
                        <a:pt x="1163" y="3"/>
                        <a:pt x="1167" y="4"/>
                        <a:pt x="1170" y="7"/>
                      </a:cubicBezTo>
                      <a:cubicBezTo>
                        <a:pt x="1173" y="10"/>
                        <a:pt x="1176" y="12"/>
                        <a:pt x="1177" y="17"/>
                      </a:cubicBezTo>
                      <a:cubicBezTo>
                        <a:pt x="1179" y="21"/>
                        <a:pt x="1180" y="26"/>
                        <a:pt x="1179" y="31"/>
                      </a:cubicBezTo>
                      <a:lnTo>
                        <a:pt x="1170" y="181"/>
                      </a:lnTo>
                      <a:cubicBezTo>
                        <a:pt x="1170" y="186"/>
                        <a:pt x="1169" y="191"/>
                        <a:pt x="1166" y="195"/>
                      </a:cubicBezTo>
                      <a:cubicBezTo>
                        <a:pt x="1163" y="200"/>
                        <a:pt x="1160" y="204"/>
                        <a:pt x="1157" y="207"/>
                      </a:cubicBezTo>
                      <a:cubicBezTo>
                        <a:pt x="1153" y="210"/>
                        <a:pt x="1150" y="210"/>
                        <a:pt x="1144" y="211"/>
                      </a:cubicBezTo>
                      <a:cubicBezTo>
                        <a:pt x="1139" y="213"/>
                        <a:pt x="1134" y="211"/>
                        <a:pt x="1129" y="211"/>
                      </a:cubicBezTo>
                      <a:lnTo>
                        <a:pt x="50" y="211"/>
                      </a:lnTo>
                      <a:cubicBezTo>
                        <a:pt x="44" y="211"/>
                        <a:pt x="40" y="214"/>
                        <a:pt x="35" y="211"/>
                      </a:cubicBezTo>
                      <a:cubicBezTo>
                        <a:pt x="31" y="210"/>
                        <a:pt x="27" y="208"/>
                        <a:pt x="22" y="205"/>
                      </a:cubicBezTo>
                      <a:cubicBezTo>
                        <a:pt x="18" y="202"/>
                        <a:pt x="15" y="200"/>
                        <a:pt x="14" y="195"/>
                      </a:cubicBezTo>
                      <a:cubicBezTo>
                        <a:pt x="11" y="191"/>
                        <a:pt x="11" y="186"/>
                        <a:pt x="9" y="181"/>
                      </a:cubicBezTo>
                      <a:lnTo>
                        <a:pt x="0" y="31"/>
                      </a:lnTo>
                      <a:cubicBezTo>
                        <a:pt x="0" y="26"/>
                        <a:pt x="0" y="21"/>
                        <a:pt x="3" y="17"/>
                      </a:cubicBezTo>
                      <a:cubicBezTo>
                        <a:pt x="5" y="12"/>
                        <a:pt x="8" y="8"/>
                        <a:pt x="11" y="5"/>
                      </a:cubicBezTo>
                      <a:cubicBezTo>
                        <a:pt x="14" y="2"/>
                        <a:pt x="18" y="6"/>
                        <a:pt x="22" y="5"/>
                      </a:cubicBezTo>
                      <a:cubicBezTo>
                        <a:pt x="27" y="3"/>
                        <a:pt x="33" y="10"/>
                        <a:pt x="37" y="10"/>
                      </a:cubicBezTo>
                      <a:lnTo>
                        <a:pt x="1144" y="10"/>
                      </a:lnTo>
                      <a:lnTo>
                        <a:pt x="1144" y="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" name="Freeform 26"/>
                <p:cNvSpPr>
                  <a:spLocks noChangeArrowheads="1"/>
                </p:cNvSpPr>
                <p:nvPr/>
              </p:nvSpPr>
              <p:spPr bwMode="auto">
                <a:xfrm>
                  <a:off x="4863" y="2328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6 h 132"/>
                    <a:gd name="T10" fmla="*/ 141 w 164"/>
                    <a:gd name="T11" fmla="*/ 126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2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7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lnTo>
                        <a:pt x="19" y="7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" name="Freeform 27"/>
                <p:cNvSpPr>
                  <a:spLocks noChangeArrowheads="1"/>
                </p:cNvSpPr>
                <p:nvPr/>
              </p:nvSpPr>
              <p:spPr bwMode="auto">
                <a:xfrm>
                  <a:off x="4639" y="2328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2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2"/>
                        <a:pt x="155" y="2"/>
                        <a:pt x="156" y="2"/>
                      </a:cubicBezTo>
                      <a:cubicBezTo>
                        <a:pt x="158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" name="Freeform 28"/>
                <p:cNvSpPr>
                  <a:spLocks noChangeArrowheads="1"/>
                </p:cNvSpPr>
                <p:nvPr/>
              </p:nvSpPr>
              <p:spPr bwMode="auto">
                <a:xfrm>
                  <a:off x="4644" y="2327"/>
                  <a:ext cx="250" cy="32"/>
                </a:xfrm>
                <a:custGeom>
                  <a:avLst/>
                  <a:gdLst>
                    <a:gd name="T0" fmla="*/ 0 w 1107"/>
                    <a:gd name="T1" fmla="*/ 146 h 147"/>
                    <a:gd name="T2" fmla="*/ 142 w 1107"/>
                    <a:gd name="T3" fmla="*/ 0 h 147"/>
                    <a:gd name="T4" fmla="*/ 964 w 1107"/>
                    <a:gd name="T5" fmla="*/ 0 h 147"/>
                    <a:gd name="T6" fmla="*/ 1106 w 1107"/>
                    <a:gd name="T7" fmla="*/ 146 h 147"/>
                    <a:gd name="T8" fmla="*/ 0 w 1107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47">
                      <a:moveTo>
                        <a:pt x="0" y="14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" name="Freeform 29"/>
                <p:cNvSpPr>
                  <a:spLocks noChangeArrowheads="1"/>
                </p:cNvSpPr>
                <p:nvPr/>
              </p:nvSpPr>
              <p:spPr bwMode="auto">
                <a:xfrm>
                  <a:off x="4757" y="2369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7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7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8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" name="Line 248"/>
                <p:cNvSpPr>
                  <a:spLocks noChangeShapeType="1"/>
                </p:cNvSpPr>
                <p:nvPr/>
              </p:nvSpPr>
              <p:spPr bwMode="auto">
                <a:xfrm>
                  <a:off x="465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" name="Line 249"/>
                <p:cNvSpPr>
                  <a:spLocks noChangeShapeType="1"/>
                </p:cNvSpPr>
                <p:nvPr/>
              </p:nvSpPr>
              <p:spPr bwMode="auto">
                <a:xfrm>
                  <a:off x="467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" name="Line 250"/>
                <p:cNvSpPr>
                  <a:spLocks noChangeShapeType="1"/>
                </p:cNvSpPr>
                <p:nvPr/>
              </p:nvSpPr>
              <p:spPr bwMode="auto">
                <a:xfrm>
                  <a:off x="4685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" name="Line 251"/>
                <p:cNvSpPr>
                  <a:spLocks noChangeShapeType="1"/>
                </p:cNvSpPr>
                <p:nvPr/>
              </p:nvSpPr>
              <p:spPr bwMode="auto">
                <a:xfrm>
                  <a:off x="470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" name="Line 252"/>
                <p:cNvSpPr>
                  <a:spLocks noChangeShapeType="1"/>
                </p:cNvSpPr>
                <p:nvPr/>
              </p:nvSpPr>
              <p:spPr bwMode="auto">
                <a:xfrm>
                  <a:off x="4722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" name="Line 253"/>
                <p:cNvSpPr>
                  <a:spLocks noChangeShapeType="1"/>
                </p:cNvSpPr>
                <p:nvPr/>
              </p:nvSpPr>
              <p:spPr bwMode="auto">
                <a:xfrm>
                  <a:off x="4738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" name="Line 254"/>
                <p:cNvSpPr>
                  <a:spLocks noChangeShapeType="1"/>
                </p:cNvSpPr>
                <p:nvPr/>
              </p:nvSpPr>
              <p:spPr bwMode="auto">
                <a:xfrm>
                  <a:off x="4801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" name="Line 255"/>
                <p:cNvSpPr>
                  <a:spLocks noChangeShapeType="1"/>
                </p:cNvSpPr>
                <p:nvPr/>
              </p:nvSpPr>
              <p:spPr bwMode="auto">
                <a:xfrm>
                  <a:off x="4818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" name="Line 256"/>
                <p:cNvSpPr>
                  <a:spLocks noChangeShapeType="1"/>
                </p:cNvSpPr>
                <p:nvPr/>
              </p:nvSpPr>
              <p:spPr bwMode="auto">
                <a:xfrm>
                  <a:off x="4834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" name="Line 257"/>
                <p:cNvSpPr>
                  <a:spLocks noChangeShapeType="1"/>
                </p:cNvSpPr>
                <p:nvPr/>
              </p:nvSpPr>
              <p:spPr bwMode="auto">
                <a:xfrm>
                  <a:off x="4854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" name="Line 258"/>
                <p:cNvSpPr>
                  <a:spLocks noChangeShapeType="1"/>
                </p:cNvSpPr>
                <p:nvPr/>
              </p:nvSpPr>
              <p:spPr bwMode="auto">
                <a:xfrm>
                  <a:off x="4871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" name="Line 259"/>
                <p:cNvSpPr>
                  <a:spLocks noChangeShapeType="1"/>
                </p:cNvSpPr>
                <p:nvPr/>
              </p:nvSpPr>
              <p:spPr bwMode="auto">
                <a:xfrm>
                  <a:off x="4890" y="2366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" name="Freeform 42"/>
                <p:cNvSpPr>
                  <a:spLocks noChangeArrowheads="1"/>
                </p:cNvSpPr>
                <p:nvPr/>
              </p:nvSpPr>
              <p:spPr bwMode="auto">
                <a:xfrm>
                  <a:off x="4636" y="2284"/>
                  <a:ext cx="267" cy="52"/>
                </a:xfrm>
                <a:custGeom>
                  <a:avLst/>
                  <a:gdLst>
                    <a:gd name="T0" fmla="*/ 1144 w 1181"/>
                    <a:gd name="T1" fmla="*/ 0 h 235"/>
                    <a:gd name="T2" fmla="*/ 1158 w 1181"/>
                    <a:gd name="T3" fmla="*/ 2 h 235"/>
                    <a:gd name="T4" fmla="*/ 1170 w 1181"/>
                    <a:gd name="T5" fmla="*/ 9 h 235"/>
                    <a:gd name="T6" fmla="*/ 1177 w 1181"/>
                    <a:gd name="T7" fmla="*/ 21 h 235"/>
                    <a:gd name="T8" fmla="*/ 1179 w 1181"/>
                    <a:gd name="T9" fmla="*/ 35 h 235"/>
                    <a:gd name="T10" fmla="*/ 1170 w 1181"/>
                    <a:gd name="T11" fmla="*/ 185 h 235"/>
                    <a:gd name="T12" fmla="*/ 1166 w 1181"/>
                    <a:gd name="T13" fmla="*/ 200 h 235"/>
                    <a:gd name="T14" fmla="*/ 1157 w 1181"/>
                    <a:gd name="T15" fmla="*/ 212 h 235"/>
                    <a:gd name="T16" fmla="*/ 1144 w 1181"/>
                    <a:gd name="T17" fmla="*/ 225 h 235"/>
                    <a:gd name="T18" fmla="*/ 1129 w 1181"/>
                    <a:gd name="T19" fmla="*/ 234 h 235"/>
                    <a:gd name="T20" fmla="*/ 50 w 1181"/>
                    <a:gd name="T21" fmla="*/ 234 h 235"/>
                    <a:gd name="T22" fmla="*/ 35 w 1181"/>
                    <a:gd name="T23" fmla="*/ 225 h 235"/>
                    <a:gd name="T24" fmla="*/ 22 w 1181"/>
                    <a:gd name="T25" fmla="*/ 215 h 235"/>
                    <a:gd name="T26" fmla="*/ 14 w 1181"/>
                    <a:gd name="T27" fmla="*/ 201 h 235"/>
                    <a:gd name="T28" fmla="*/ 9 w 1181"/>
                    <a:gd name="T29" fmla="*/ 187 h 235"/>
                    <a:gd name="T30" fmla="*/ 0 w 1181"/>
                    <a:gd name="T31" fmla="*/ 37 h 235"/>
                    <a:gd name="T32" fmla="*/ 3 w 1181"/>
                    <a:gd name="T33" fmla="*/ 22 h 235"/>
                    <a:gd name="T34" fmla="*/ 11 w 1181"/>
                    <a:gd name="T35" fmla="*/ 10 h 235"/>
                    <a:gd name="T36" fmla="*/ 22 w 1181"/>
                    <a:gd name="T37" fmla="*/ 3 h 235"/>
                    <a:gd name="T38" fmla="*/ 37 w 1181"/>
                    <a:gd name="T39" fmla="*/ 2 h 235"/>
                    <a:gd name="T40" fmla="*/ 1144 w 1181"/>
                    <a:gd name="T41" fmla="*/ 2 h 235"/>
                    <a:gd name="T42" fmla="*/ 1144 w 1181"/>
                    <a:gd name="T4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35">
                      <a:moveTo>
                        <a:pt x="1144" y="0"/>
                      </a:moveTo>
                      <a:cubicBezTo>
                        <a:pt x="1150" y="0"/>
                        <a:pt x="1154" y="0"/>
                        <a:pt x="1158" y="2"/>
                      </a:cubicBezTo>
                      <a:cubicBezTo>
                        <a:pt x="1163" y="3"/>
                        <a:pt x="1167" y="6"/>
                        <a:pt x="1170" y="9"/>
                      </a:cubicBezTo>
                      <a:cubicBezTo>
                        <a:pt x="1173" y="12"/>
                        <a:pt x="1176" y="16"/>
                        <a:pt x="1177" y="21"/>
                      </a:cubicBezTo>
                      <a:cubicBezTo>
                        <a:pt x="1179" y="25"/>
                        <a:pt x="1180" y="29"/>
                        <a:pt x="1179" y="35"/>
                      </a:cubicBezTo>
                      <a:lnTo>
                        <a:pt x="1170" y="185"/>
                      </a:lnTo>
                      <a:cubicBezTo>
                        <a:pt x="1170" y="191"/>
                        <a:pt x="1169" y="196"/>
                        <a:pt x="1166" y="200"/>
                      </a:cubicBezTo>
                      <a:cubicBezTo>
                        <a:pt x="1163" y="204"/>
                        <a:pt x="1160" y="209"/>
                        <a:pt x="1157" y="212"/>
                      </a:cubicBezTo>
                      <a:cubicBezTo>
                        <a:pt x="1153" y="215"/>
                        <a:pt x="1150" y="223"/>
                        <a:pt x="1144" y="225"/>
                      </a:cubicBezTo>
                      <a:cubicBezTo>
                        <a:pt x="1139" y="226"/>
                        <a:pt x="1134" y="234"/>
                        <a:pt x="1129" y="234"/>
                      </a:cubicBezTo>
                      <a:lnTo>
                        <a:pt x="50" y="234"/>
                      </a:lnTo>
                      <a:cubicBezTo>
                        <a:pt x="44" y="234"/>
                        <a:pt x="40" y="228"/>
                        <a:pt x="35" y="225"/>
                      </a:cubicBezTo>
                      <a:cubicBezTo>
                        <a:pt x="31" y="223"/>
                        <a:pt x="27" y="217"/>
                        <a:pt x="22" y="215"/>
                      </a:cubicBezTo>
                      <a:cubicBezTo>
                        <a:pt x="18" y="212"/>
                        <a:pt x="15" y="206"/>
                        <a:pt x="14" y="201"/>
                      </a:cubicBezTo>
                      <a:cubicBezTo>
                        <a:pt x="11" y="197"/>
                        <a:pt x="11" y="191"/>
                        <a:pt x="9" y="187"/>
                      </a:cubicBezTo>
                      <a:lnTo>
                        <a:pt x="0" y="37"/>
                      </a:lnTo>
                      <a:cubicBezTo>
                        <a:pt x="0" y="31"/>
                        <a:pt x="0" y="26"/>
                        <a:pt x="3" y="22"/>
                      </a:cubicBezTo>
                      <a:cubicBezTo>
                        <a:pt x="5" y="18"/>
                        <a:pt x="8" y="12"/>
                        <a:pt x="11" y="10"/>
                      </a:cubicBezTo>
                      <a:cubicBezTo>
                        <a:pt x="14" y="7"/>
                        <a:pt x="18" y="6"/>
                        <a:pt x="22" y="3"/>
                      </a:cubicBezTo>
                      <a:cubicBezTo>
                        <a:pt x="27" y="2"/>
                        <a:pt x="33" y="2"/>
                        <a:pt x="37" y="2"/>
                      </a:cubicBezTo>
                      <a:lnTo>
                        <a:pt x="1144" y="2"/>
                      </a:lnTo>
                      <a:lnTo>
                        <a:pt x="1144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" name="Freeform 43"/>
                <p:cNvSpPr>
                  <a:spLocks noChangeArrowheads="1"/>
                </p:cNvSpPr>
                <p:nvPr/>
              </p:nvSpPr>
              <p:spPr bwMode="auto">
                <a:xfrm>
                  <a:off x="4863" y="2255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1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5 h 132"/>
                    <a:gd name="T10" fmla="*/ 141 w 164"/>
                    <a:gd name="T11" fmla="*/ 125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1 h 132"/>
                    <a:gd name="T18" fmla="*/ 14 w 164"/>
                    <a:gd name="T19" fmla="*/ 3 h 132"/>
                    <a:gd name="T20" fmla="*/ 19 w 164"/>
                    <a:gd name="T21" fmla="*/ 7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1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1"/>
                        <a:pt x="10" y="1"/>
                      </a:cubicBezTo>
                      <a:cubicBezTo>
                        <a:pt x="12" y="1"/>
                        <a:pt x="13" y="3"/>
                        <a:pt x="14" y="3"/>
                      </a:cubicBezTo>
                      <a:cubicBezTo>
                        <a:pt x="16" y="3"/>
                        <a:pt x="19" y="6"/>
                        <a:pt x="19" y="7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" name="Freeform 44"/>
                <p:cNvSpPr>
                  <a:spLocks noChangeArrowheads="1"/>
                </p:cNvSpPr>
                <p:nvPr/>
              </p:nvSpPr>
              <p:spPr bwMode="auto">
                <a:xfrm>
                  <a:off x="4639" y="2255"/>
                  <a:ext cx="37" cy="29"/>
                </a:xfrm>
                <a:custGeom>
                  <a:avLst/>
                  <a:gdLst>
                    <a:gd name="T0" fmla="*/ 146 w 166"/>
                    <a:gd name="T1" fmla="*/ 6 h 133"/>
                    <a:gd name="T2" fmla="*/ 150 w 166"/>
                    <a:gd name="T3" fmla="*/ 3 h 133"/>
                    <a:gd name="T4" fmla="*/ 155 w 166"/>
                    <a:gd name="T5" fmla="*/ 2 h 133"/>
                    <a:gd name="T6" fmla="*/ 159 w 166"/>
                    <a:gd name="T7" fmla="*/ 0 h 133"/>
                    <a:gd name="T8" fmla="*/ 165 w 166"/>
                    <a:gd name="T9" fmla="*/ 0 h 133"/>
                    <a:gd name="T10" fmla="*/ 23 w 166"/>
                    <a:gd name="T11" fmla="*/ 126 h 133"/>
                    <a:gd name="T12" fmla="*/ 16 w 166"/>
                    <a:gd name="T13" fmla="*/ 126 h 133"/>
                    <a:gd name="T14" fmla="*/ 9 w 166"/>
                    <a:gd name="T15" fmla="*/ 127 h 133"/>
                    <a:gd name="T16" fmla="*/ 3 w 166"/>
                    <a:gd name="T17" fmla="*/ 130 h 133"/>
                    <a:gd name="T18" fmla="*/ 1 w 166"/>
                    <a:gd name="T19" fmla="*/ 131 h 133"/>
                    <a:gd name="T20" fmla="*/ 146 w 166"/>
                    <a:gd name="T21" fmla="*/ 6 h 133"/>
                    <a:gd name="T22" fmla="*/ 0 w 166"/>
                    <a:gd name="T23" fmla="*/ 132 h 133"/>
                    <a:gd name="T24" fmla="*/ 1 w 166"/>
                    <a:gd name="T25" fmla="*/ 131 h 133"/>
                    <a:gd name="T26" fmla="*/ 0 w 166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6" h="133">
                      <a:moveTo>
                        <a:pt x="146" y="6"/>
                      </a:moveTo>
                      <a:cubicBezTo>
                        <a:pt x="147" y="5"/>
                        <a:pt x="149" y="5"/>
                        <a:pt x="150" y="3"/>
                      </a:cubicBezTo>
                      <a:cubicBezTo>
                        <a:pt x="152" y="2"/>
                        <a:pt x="154" y="2"/>
                        <a:pt x="155" y="2"/>
                      </a:cubicBezTo>
                      <a:cubicBezTo>
                        <a:pt x="157" y="2"/>
                        <a:pt x="158" y="0"/>
                        <a:pt x="159" y="0"/>
                      </a:cubicBezTo>
                      <a:lnTo>
                        <a:pt x="165" y="0"/>
                      </a:lnTo>
                      <a:lnTo>
                        <a:pt x="23" y="126"/>
                      </a:lnTo>
                      <a:lnTo>
                        <a:pt x="16" y="126"/>
                      </a:lnTo>
                      <a:cubicBezTo>
                        <a:pt x="13" y="126"/>
                        <a:pt x="12" y="127"/>
                        <a:pt x="9" y="127"/>
                      </a:cubicBezTo>
                      <a:cubicBezTo>
                        <a:pt x="7" y="129"/>
                        <a:pt x="4" y="129"/>
                        <a:pt x="3" y="130"/>
                      </a:cubicBezTo>
                      <a:cubicBezTo>
                        <a:pt x="3" y="130"/>
                        <a:pt x="2" y="130"/>
                        <a:pt x="1" y="131"/>
                      </a:cubicBezTo>
                      <a:lnTo>
                        <a:pt x="146" y="6"/>
                      </a:lnTo>
                      <a:close/>
                      <a:moveTo>
                        <a:pt x="0" y="132"/>
                      </a:moveTo>
                      <a:cubicBezTo>
                        <a:pt x="0" y="131"/>
                        <a:pt x="1" y="131"/>
                        <a:pt x="1" y="131"/>
                      </a:cubicBez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" name="Freeform 45"/>
                <p:cNvSpPr>
                  <a:spLocks noChangeArrowheads="1"/>
                </p:cNvSpPr>
                <p:nvPr/>
              </p:nvSpPr>
              <p:spPr bwMode="auto">
                <a:xfrm>
                  <a:off x="4644" y="2257"/>
                  <a:ext cx="250" cy="26"/>
                </a:xfrm>
                <a:custGeom>
                  <a:avLst/>
                  <a:gdLst>
                    <a:gd name="T0" fmla="*/ 0 w 1107"/>
                    <a:gd name="T1" fmla="*/ 116 h 117"/>
                    <a:gd name="T2" fmla="*/ 142 w 1107"/>
                    <a:gd name="T3" fmla="*/ 0 h 117"/>
                    <a:gd name="T4" fmla="*/ 964 w 1107"/>
                    <a:gd name="T5" fmla="*/ 0 h 117"/>
                    <a:gd name="T6" fmla="*/ 1106 w 1107"/>
                    <a:gd name="T7" fmla="*/ 116 h 117"/>
                    <a:gd name="T8" fmla="*/ 0 w 1107"/>
                    <a:gd name="T9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17">
                      <a:moveTo>
                        <a:pt x="0" y="11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16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" name="Freeform 46"/>
                <p:cNvSpPr>
                  <a:spLocks noChangeArrowheads="1"/>
                </p:cNvSpPr>
                <p:nvPr/>
              </p:nvSpPr>
              <p:spPr bwMode="auto">
                <a:xfrm>
                  <a:off x="4757" y="2295"/>
                  <a:ext cx="26" cy="26"/>
                </a:xfrm>
                <a:custGeom>
                  <a:avLst/>
                  <a:gdLst>
                    <a:gd name="T0" fmla="*/ 116 w 117"/>
                    <a:gd name="T1" fmla="*/ 59 h 118"/>
                    <a:gd name="T2" fmla="*/ 109 w 117"/>
                    <a:gd name="T3" fmla="*/ 88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8 h 118"/>
                    <a:gd name="T12" fmla="*/ 0 w 117"/>
                    <a:gd name="T13" fmla="*/ 59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9"/>
                      </a:moveTo>
                      <a:cubicBezTo>
                        <a:pt x="116" y="69"/>
                        <a:pt x="115" y="78"/>
                        <a:pt x="109" y="88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4"/>
                        <a:pt x="14" y="97"/>
                        <a:pt x="8" y="88"/>
                      </a:cubicBezTo>
                      <a:cubicBezTo>
                        <a:pt x="3" y="78"/>
                        <a:pt x="0" y="69"/>
                        <a:pt x="0" y="59"/>
                      </a:cubicBezTo>
                      <a:cubicBezTo>
                        <a:pt x="0" y="48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" name="Line 265"/>
                <p:cNvSpPr>
                  <a:spLocks noChangeShapeType="1"/>
                </p:cNvSpPr>
                <p:nvPr/>
              </p:nvSpPr>
              <p:spPr bwMode="auto">
                <a:xfrm>
                  <a:off x="465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" name="Line 266"/>
                <p:cNvSpPr>
                  <a:spLocks noChangeShapeType="1"/>
                </p:cNvSpPr>
                <p:nvPr/>
              </p:nvSpPr>
              <p:spPr bwMode="auto">
                <a:xfrm>
                  <a:off x="467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" name="Line 267"/>
                <p:cNvSpPr>
                  <a:spLocks noChangeShapeType="1"/>
                </p:cNvSpPr>
                <p:nvPr/>
              </p:nvSpPr>
              <p:spPr bwMode="auto">
                <a:xfrm>
                  <a:off x="4685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" name="Line 268"/>
                <p:cNvSpPr>
                  <a:spLocks noChangeShapeType="1"/>
                </p:cNvSpPr>
                <p:nvPr/>
              </p:nvSpPr>
              <p:spPr bwMode="auto">
                <a:xfrm>
                  <a:off x="470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" name="Line 269"/>
                <p:cNvSpPr>
                  <a:spLocks noChangeShapeType="1"/>
                </p:cNvSpPr>
                <p:nvPr/>
              </p:nvSpPr>
              <p:spPr bwMode="auto">
                <a:xfrm>
                  <a:off x="4722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3" name="Line 270"/>
                <p:cNvSpPr>
                  <a:spLocks noChangeShapeType="1"/>
                </p:cNvSpPr>
                <p:nvPr/>
              </p:nvSpPr>
              <p:spPr bwMode="auto">
                <a:xfrm>
                  <a:off x="4738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4" name="Line 271"/>
                <p:cNvSpPr>
                  <a:spLocks noChangeShapeType="1"/>
                </p:cNvSpPr>
                <p:nvPr/>
              </p:nvSpPr>
              <p:spPr bwMode="auto">
                <a:xfrm>
                  <a:off x="4801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5" name="Line 272"/>
                <p:cNvSpPr>
                  <a:spLocks noChangeShapeType="1"/>
                </p:cNvSpPr>
                <p:nvPr/>
              </p:nvSpPr>
              <p:spPr bwMode="auto">
                <a:xfrm>
                  <a:off x="4818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6" name="Line 273"/>
                <p:cNvSpPr>
                  <a:spLocks noChangeShapeType="1"/>
                </p:cNvSpPr>
                <p:nvPr/>
              </p:nvSpPr>
              <p:spPr bwMode="auto">
                <a:xfrm>
                  <a:off x="4834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7" name="Line 274"/>
                <p:cNvSpPr>
                  <a:spLocks noChangeShapeType="1"/>
                </p:cNvSpPr>
                <p:nvPr/>
              </p:nvSpPr>
              <p:spPr bwMode="auto">
                <a:xfrm>
                  <a:off x="4854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8" name="Line 275"/>
                <p:cNvSpPr>
                  <a:spLocks noChangeShapeType="1"/>
                </p:cNvSpPr>
                <p:nvPr/>
              </p:nvSpPr>
              <p:spPr bwMode="auto">
                <a:xfrm>
                  <a:off x="4871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9" name="Line 276"/>
                <p:cNvSpPr>
                  <a:spLocks noChangeShapeType="1"/>
                </p:cNvSpPr>
                <p:nvPr/>
              </p:nvSpPr>
              <p:spPr bwMode="auto">
                <a:xfrm>
                  <a:off x="4890" y="2297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0" name="Freeform 59"/>
                <p:cNvSpPr>
                  <a:spLocks noChangeArrowheads="1"/>
                </p:cNvSpPr>
                <p:nvPr/>
              </p:nvSpPr>
              <p:spPr bwMode="auto">
                <a:xfrm>
                  <a:off x="4636" y="2217"/>
                  <a:ext cx="267" cy="48"/>
                </a:xfrm>
                <a:custGeom>
                  <a:avLst/>
                  <a:gdLst>
                    <a:gd name="T0" fmla="*/ 1144 w 1181"/>
                    <a:gd name="T1" fmla="*/ 3 h 215"/>
                    <a:gd name="T2" fmla="*/ 1158 w 1181"/>
                    <a:gd name="T3" fmla="*/ 1 h 215"/>
                    <a:gd name="T4" fmla="*/ 1170 w 1181"/>
                    <a:gd name="T5" fmla="*/ 7 h 215"/>
                    <a:gd name="T6" fmla="*/ 1177 w 1181"/>
                    <a:gd name="T7" fmla="*/ 19 h 215"/>
                    <a:gd name="T8" fmla="*/ 1179 w 1181"/>
                    <a:gd name="T9" fmla="*/ 33 h 215"/>
                    <a:gd name="T10" fmla="*/ 1170 w 1181"/>
                    <a:gd name="T11" fmla="*/ 183 h 215"/>
                    <a:gd name="T12" fmla="*/ 1166 w 1181"/>
                    <a:gd name="T13" fmla="*/ 198 h 215"/>
                    <a:gd name="T14" fmla="*/ 1157 w 1181"/>
                    <a:gd name="T15" fmla="*/ 210 h 215"/>
                    <a:gd name="T16" fmla="*/ 1144 w 1181"/>
                    <a:gd name="T17" fmla="*/ 211 h 215"/>
                    <a:gd name="T18" fmla="*/ 1129 w 1181"/>
                    <a:gd name="T19" fmla="*/ 208 h 215"/>
                    <a:gd name="T20" fmla="*/ 50 w 1181"/>
                    <a:gd name="T21" fmla="*/ 208 h 215"/>
                    <a:gd name="T22" fmla="*/ 35 w 1181"/>
                    <a:gd name="T23" fmla="*/ 211 h 215"/>
                    <a:gd name="T24" fmla="*/ 22 w 1181"/>
                    <a:gd name="T25" fmla="*/ 207 h 215"/>
                    <a:gd name="T26" fmla="*/ 14 w 1181"/>
                    <a:gd name="T27" fmla="*/ 197 h 215"/>
                    <a:gd name="T28" fmla="*/ 9 w 1181"/>
                    <a:gd name="T29" fmla="*/ 183 h 215"/>
                    <a:gd name="T30" fmla="*/ 0 w 1181"/>
                    <a:gd name="T31" fmla="*/ 33 h 215"/>
                    <a:gd name="T32" fmla="*/ 3 w 1181"/>
                    <a:gd name="T33" fmla="*/ 19 h 215"/>
                    <a:gd name="T34" fmla="*/ 11 w 1181"/>
                    <a:gd name="T35" fmla="*/ 7 h 215"/>
                    <a:gd name="T36" fmla="*/ 22 w 1181"/>
                    <a:gd name="T37" fmla="*/ 3 h 215"/>
                    <a:gd name="T38" fmla="*/ 37 w 1181"/>
                    <a:gd name="T39" fmla="*/ 4 h 215"/>
                    <a:gd name="T40" fmla="*/ 1144 w 1181"/>
                    <a:gd name="T41" fmla="*/ 4 h 215"/>
                    <a:gd name="T42" fmla="*/ 1144 w 1181"/>
                    <a:gd name="T43" fmla="*/ 3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15">
                      <a:moveTo>
                        <a:pt x="1144" y="3"/>
                      </a:moveTo>
                      <a:cubicBezTo>
                        <a:pt x="1150" y="3"/>
                        <a:pt x="1154" y="0"/>
                        <a:pt x="1158" y="1"/>
                      </a:cubicBezTo>
                      <a:cubicBezTo>
                        <a:pt x="1163" y="3"/>
                        <a:pt x="1167" y="4"/>
                        <a:pt x="1170" y="7"/>
                      </a:cubicBezTo>
                      <a:cubicBezTo>
                        <a:pt x="1173" y="10"/>
                        <a:pt x="1176" y="13"/>
                        <a:pt x="1177" y="19"/>
                      </a:cubicBezTo>
                      <a:cubicBezTo>
                        <a:pt x="1179" y="23"/>
                        <a:pt x="1180" y="27"/>
                        <a:pt x="1179" y="33"/>
                      </a:cubicBezTo>
                      <a:lnTo>
                        <a:pt x="1170" y="183"/>
                      </a:lnTo>
                      <a:cubicBezTo>
                        <a:pt x="1170" y="189"/>
                        <a:pt x="1169" y="194"/>
                        <a:pt x="1166" y="198"/>
                      </a:cubicBezTo>
                      <a:cubicBezTo>
                        <a:pt x="1163" y="202"/>
                        <a:pt x="1160" y="207"/>
                        <a:pt x="1157" y="210"/>
                      </a:cubicBezTo>
                      <a:cubicBezTo>
                        <a:pt x="1153" y="213"/>
                        <a:pt x="1150" y="210"/>
                        <a:pt x="1144" y="211"/>
                      </a:cubicBezTo>
                      <a:cubicBezTo>
                        <a:pt x="1139" y="213"/>
                        <a:pt x="1134" y="208"/>
                        <a:pt x="1129" y="208"/>
                      </a:cubicBezTo>
                      <a:lnTo>
                        <a:pt x="50" y="208"/>
                      </a:lnTo>
                      <a:cubicBezTo>
                        <a:pt x="44" y="208"/>
                        <a:pt x="40" y="214"/>
                        <a:pt x="35" y="211"/>
                      </a:cubicBezTo>
                      <a:cubicBezTo>
                        <a:pt x="31" y="210"/>
                        <a:pt x="27" y="210"/>
                        <a:pt x="22" y="207"/>
                      </a:cubicBezTo>
                      <a:cubicBezTo>
                        <a:pt x="18" y="204"/>
                        <a:pt x="15" y="201"/>
                        <a:pt x="14" y="197"/>
                      </a:cubicBezTo>
                      <a:cubicBezTo>
                        <a:pt x="11" y="192"/>
                        <a:pt x="11" y="188"/>
                        <a:pt x="9" y="183"/>
                      </a:cubicBezTo>
                      <a:lnTo>
                        <a:pt x="0" y="33"/>
                      </a:lnTo>
                      <a:cubicBezTo>
                        <a:pt x="0" y="27"/>
                        <a:pt x="0" y="23"/>
                        <a:pt x="3" y="19"/>
                      </a:cubicBezTo>
                      <a:cubicBezTo>
                        <a:pt x="5" y="14"/>
                        <a:pt x="8" y="10"/>
                        <a:pt x="11" y="7"/>
                      </a:cubicBezTo>
                      <a:cubicBezTo>
                        <a:pt x="14" y="4"/>
                        <a:pt x="18" y="6"/>
                        <a:pt x="22" y="3"/>
                      </a:cubicBezTo>
                      <a:cubicBezTo>
                        <a:pt x="27" y="1"/>
                        <a:pt x="33" y="4"/>
                        <a:pt x="37" y="4"/>
                      </a:cubicBezTo>
                      <a:lnTo>
                        <a:pt x="1144" y="4"/>
                      </a:lnTo>
                      <a:lnTo>
                        <a:pt x="1144" y="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1" name="Freeform 60"/>
                <p:cNvSpPr>
                  <a:spLocks noChangeArrowheads="1"/>
                </p:cNvSpPr>
                <p:nvPr/>
              </p:nvSpPr>
              <p:spPr bwMode="auto">
                <a:xfrm>
                  <a:off x="4863" y="2187"/>
                  <a:ext cx="36" cy="29"/>
                </a:xfrm>
                <a:custGeom>
                  <a:avLst/>
                  <a:gdLst>
                    <a:gd name="T0" fmla="*/ 19 w 164"/>
                    <a:gd name="T1" fmla="*/ 8 h 133"/>
                    <a:gd name="T2" fmla="*/ 163 w 164"/>
                    <a:gd name="T3" fmla="*/ 131 h 133"/>
                    <a:gd name="T4" fmla="*/ 160 w 164"/>
                    <a:gd name="T5" fmla="*/ 130 h 133"/>
                    <a:gd name="T6" fmla="*/ 154 w 164"/>
                    <a:gd name="T7" fmla="*/ 127 h 133"/>
                    <a:gd name="T8" fmla="*/ 149 w 164"/>
                    <a:gd name="T9" fmla="*/ 126 h 133"/>
                    <a:gd name="T10" fmla="*/ 141 w 164"/>
                    <a:gd name="T11" fmla="*/ 126 h 133"/>
                    <a:gd name="T12" fmla="*/ 0 w 164"/>
                    <a:gd name="T13" fmla="*/ 0 h 133"/>
                    <a:gd name="T14" fmla="*/ 6 w 164"/>
                    <a:gd name="T15" fmla="*/ 0 h 133"/>
                    <a:gd name="T16" fmla="*/ 10 w 164"/>
                    <a:gd name="T17" fmla="*/ 2 h 133"/>
                    <a:gd name="T18" fmla="*/ 14 w 164"/>
                    <a:gd name="T19" fmla="*/ 3 h 133"/>
                    <a:gd name="T20" fmla="*/ 19 w 164"/>
                    <a:gd name="T21" fmla="*/ 8 h 133"/>
                    <a:gd name="T22" fmla="*/ 163 w 164"/>
                    <a:gd name="T23" fmla="*/ 132 h 133"/>
                    <a:gd name="T24" fmla="*/ 163 w 164"/>
                    <a:gd name="T25" fmla="*/ 131 h 133"/>
                    <a:gd name="T26" fmla="*/ 163 w 164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3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9"/>
                        <a:pt x="156" y="129"/>
                        <a:pt x="154" y="127"/>
                      </a:cubicBezTo>
                      <a:cubicBezTo>
                        <a:pt x="153" y="126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7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7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3" y="131"/>
                      </a:lnTo>
                      <a:cubicBezTo>
                        <a:pt x="163" y="131"/>
                        <a:pt x="163" y="131"/>
                        <a:pt x="163" y="13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2" name="Freeform 61"/>
                <p:cNvSpPr>
                  <a:spLocks noChangeArrowheads="1"/>
                </p:cNvSpPr>
                <p:nvPr/>
              </p:nvSpPr>
              <p:spPr bwMode="auto">
                <a:xfrm>
                  <a:off x="4639" y="2187"/>
                  <a:ext cx="37" cy="29"/>
                </a:xfrm>
                <a:custGeom>
                  <a:avLst/>
                  <a:gdLst>
                    <a:gd name="T0" fmla="*/ 0 w 167"/>
                    <a:gd name="T1" fmla="*/ 133 h 134"/>
                    <a:gd name="T2" fmla="*/ 1 w 167"/>
                    <a:gd name="T3" fmla="*/ 132 h 134"/>
                    <a:gd name="T4" fmla="*/ 0 w 167"/>
                    <a:gd name="T5" fmla="*/ 133 h 134"/>
                    <a:gd name="T6" fmla="*/ 147 w 167"/>
                    <a:gd name="T7" fmla="*/ 6 h 134"/>
                    <a:gd name="T8" fmla="*/ 151 w 167"/>
                    <a:gd name="T9" fmla="*/ 3 h 134"/>
                    <a:gd name="T10" fmla="*/ 156 w 167"/>
                    <a:gd name="T11" fmla="*/ 1 h 134"/>
                    <a:gd name="T12" fmla="*/ 160 w 167"/>
                    <a:gd name="T13" fmla="*/ 0 h 134"/>
                    <a:gd name="T14" fmla="*/ 166 w 167"/>
                    <a:gd name="T15" fmla="*/ 0 h 134"/>
                    <a:gd name="T16" fmla="*/ 24 w 167"/>
                    <a:gd name="T17" fmla="*/ 125 h 134"/>
                    <a:gd name="T18" fmla="*/ 17 w 167"/>
                    <a:gd name="T19" fmla="*/ 125 h 134"/>
                    <a:gd name="T20" fmla="*/ 10 w 167"/>
                    <a:gd name="T21" fmla="*/ 127 h 134"/>
                    <a:gd name="T22" fmla="*/ 4 w 167"/>
                    <a:gd name="T23" fmla="*/ 130 h 134"/>
                    <a:gd name="T24" fmla="*/ 2 w 167"/>
                    <a:gd name="T25" fmla="*/ 131 h 134"/>
                    <a:gd name="T26" fmla="*/ 147 w 167"/>
                    <a:gd name="T27" fmla="*/ 6 h 134"/>
                    <a:gd name="T28" fmla="*/ 1 w 167"/>
                    <a:gd name="T29" fmla="*/ 132 h 134"/>
                    <a:gd name="T30" fmla="*/ 2 w 167"/>
                    <a:gd name="T31" fmla="*/ 131 h 134"/>
                    <a:gd name="T32" fmla="*/ 1 w 167"/>
                    <a:gd name="T33" fmla="*/ 13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7" h="134">
                      <a:moveTo>
                        <a:pt x="0" y="133"/>
                      </a:moveTo>
                      <a:cubicBezTo>
                        <a:pt x="0" y="132"/>
                        <a:pt x="0" y="132"/>
                        <a:pt x="1" y="132"/>
                      </a:cubicBezTo>
                      <a:lnTo>
                        <a:pt x="0" y="133"/>
                      </a:lnTo>
                      <a:close/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1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4" y="130"/>
                        <a:pt x="3" y="130"/>
                        <a:pt x="2" y="131"/>
                      </a:cubicBezTo>
                      <a:lnTo>
                        <a:pt x="147" y="6"/>
                      </a:lnTo>
                      <a:close/>
                      <a:moveTo>
                        <a:pt x="1" y="132"/>
                      </a:moveTo>
                      <a:cubicBezTo>
                        <a:pt x="1" y="131"/>
                        <a:pt x="2" y="131"/>
                        <a:pt x="2" y="131"/>
                      </a:cubicBezTo>
                      <a:lnTo>
                        <a:pt x="1" y="13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3" name="Freeform 62"/>
                <p:cNvSpPr>
                  <a:spLocks noChangeArrowheads="1"/>
                </p:cNvSpPr>
                <p:nvPr/>
              </p:nvSpPr>
              <p:spPr bwMode="auto">
                <a:xfrm>
                  <a:off x="4644" y="2184"/>
                  <a:ext cx="250" cy="32"/>
                </a:xfrm>
                <a:custGeom>
                  <a:avLst/>
                  <a:gdLst>
                    <a:gd name="T0" fmla="*/ 0 w 1107"/>
                    <a:gd name="T1" fmla="*/ 146 h 147"/>
                    <a:gd name="T2" fmla="*/ 142 w 1107"/>
                    <a:gd name="T3" fmla="*/ 0 h 147"/>
                    <a:gd name="T4" fmla="*/ 964 w 1107"/>
                    <a:gd name="T5" fmla="*/ 0 h 147"/>
                    <a:gd name="T6" fmla="*/ 1106 w 1107"/>
                    <a:gd name="T7" fmla="*/ 146 h 147"/>
                    <a:gd name="T8" fmla="*/ 0 w 1107"/>
                    <a:gd name="T9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47">
                      <a:moveTo>
                        <a:pt x="0" y="14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46"/>
                      </a:lnTo>
                      <a:lnTo>
                        <a:pt x="0" y="14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4" name="Freeform 63"/>
                <p:cNvSpPr>
                  <a:spLocks noChangeArrowheads="1"/>
                </p:cNvSpPr>
                <p:nvPr/>
              </p:nvSpPr>
              <p:spPr bwMode="auto">
                <a:xfrm>
                  <a:off x="4757" y="2228"/>
                  <a:ext cx="26" cy="26"/>
                </a:xfrm>
                <a:custGeom>
                  <a:avLst/>
                  <a:gdLst>
                    <a:gd name="T0" fmla="*/ 116 w 117"/>
                    <a:gd name="T1" fmla="*/ 58 h 117"/>
                    <a:gd name="T2" fmla="*/ 109 w 117"/>
                    <a:gd name="T3" fmla="*/ 87 h 117"/>
                    <a:gd name="T4" fmla="*/ 87 w 117"/>
                    <a:gd name="T5" fmla="*/ 109 h 117"/>
                    <a:gd name="T6" fmla="*/ 58 w 117"/>
                    <a:gd name="T7" fmla="*/ 116 h 117"/>
                    <a:gd name="T8" fmla="*/ 29 w 117"/>
                    <a:gd name="T9" fmla="*/ 109 h 117"/>
                    <a:gd name="T10" fmla="*/ 8 w 117"/>
                    <a:gd name="T11" fmla="*/ 87 h 117"/>
                    <a:gd name="T12" fmla="*/ 0 w 117"/>
                    <a:gd name="T13" fmla="*/ 58 h 117"/>
                    <a:gd name="T14" fmla="*/ 8 w 117"/>
                    <a:gd name="T15" fmla="*/ 29 h 117"/>
                    <a:gd name="T16" fmla="*/ 29 w 117"/>
                    <a:gd name="T17" fmla="*/ 8 h 117"/>
                    <a:gd name="T18" fmla="*/ 58 w 117"/>
                    <a:gd name="T19" fmla="*/ 0 h 117"/>
                    <a:gd name="T20" fmla="*/ 87 w 117"/>
                    <a:gd name="T21" fmla="*/ 8 h 117"/>
                    <a:gd name="T22" fmla="*/ 109 w 117"/>
                    <a:gd name="T23" fmla="*/ 29 h 117"/>
                    <a:gd name="T24" fmla="*/ 116 w 117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7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6"/>
                        <a:pt x="58" y="116"/>
                      </a:cubicBezTo>
                      <a:cubicBezTo>
                        <a:pt x="47" y="116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20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5" y="38"/>
                        <a:pt x="116" y="47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5" name="Line 282"/>
                <p:cNvSpPr>
                  <a:spLocks noChangeShapeType="1"/>
                </p:cNvSpPr>
                <p:nvPr/>
              </p:nvSpPr>
              <p:spPr bwMode="auto">
                <a:xfrm>
                  <a:off x="465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6" name="Line 283"/>
                <p:cNvSpPr>
                  <a:spLocks noChangeShapeType="1"/>
                </p:cNvSpPr>
                <p:nvPr/>
              </p:nvSpPr>
              <p:spPr bwMode="auto">
                <a:xfrm>
                  <a:off x="467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7" name="Line 284"/>
                <p:cNvSpPr>
                  <a:spLocks noChangeShapeType="1"/>
                </p:cNvSpPr>
                <p:nvPr/>
              </p:nvSpPr>
              <p:spPr bwMode="auto">
                <a:xfrm>
                  <a:off x="4685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8" name="Line 285"/>
                <p:cNvSpPr>
                  <a:spLocks noChangeShapeType="1"/>
                </p:cNvSpPr>
                <p:nvPr/>
              </p:nvSpPr>
              <p:spPr bwMode="auto">
                <a:xfrm>
                  <a:off x="470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69" name="Line 286"/>
                <p:cNvSpPr>
                  <a:spLocks noChangeShapeType="1"/>
                </p:cNvSpPr>
                <p:nvPr/>
              </p:nvSpPr>
              <p:spPr bwMode="auto">
                <a:xfrm>
                  <a:off x="4722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0" name="Line 287"/>
                <p:cNvSpPr>
                  <a:spLocks noChangeShapeType="1"/>
                </p:cNvSpPr>
                <p:nvPr/>
              </p:nvSpPr>
              <p:spPr bwMode="auto">
                <a:xfrm>
                  <a:off x="4738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1" name="Line 288"/>
                <p:cNvSpPr>
                  <a:spLocks noChangeShapeType="1"/>
                </p:cNvSpPr>
                <p:nvPr/>
              </p:nvSpPr>
              <p:spPr bwMode="auto">
                <a:xfrm>
                  <a:off x="4801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2" name="Line 289"/>
                <p:cNvSpPr>
                  <a:spLocks noChangeShapeType="1"/>
                </p:cNvSpPr>
                <p:nvPr/>
              </p:nvSpPr>
              <p:spPr bwMode="auto">
                <a:xfrm>
                  <a:off x="4818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3" name="Line 290"/>
                <p:cNvSpPr>
                  <a:spLocks noChangeShapeType="1"/>
                </p:cNvSpPr>
                <p:nvPr/>
              </p:nvSpPr>
              <p:spPr bwMode="auto">
                <a:xfrm>
                  <a:off x="4834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4" name="Line 291"/>
                <p:cNvSpPr>
                  <a:spLocks noChangeShapeType="1"/>
                </p:cNvSpPr>
                <p:nvPr/>
              </p:nvSpPr>
              <p:spPr bwMode="auto">
                <a:xfrm>
                  <a:off x="4854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5" name="Line 292"/>
                <p:cNvSpPr>
                  <a:spLocks noChangeShapeType="1"/>
                </p:cNvSpPr>
                <p:nvPr/>
              </p:nvSpPr>
              <p:spPr bwMode="auto">
                <a:xfrm>
                  <a:off x="4871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6" name="Line 293"/>
                <p:cNvSpPr>
                  <a:spLocks noChangeShapeType="1"/>
                </p:cNvSpPr>
                <p:nvPr/>
              </p:nvSpPr>
              <p:spPr bwMode="auto">
                <a:xfrm>
                  <a:off x="4890" y="2231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7" name="Freeform 76"/>
                <p:cNvSpPr>
                  <a:spLocks noChangeArrowheads="1"/>
                </p:cNvSpPr>
                <p:nvPr/>
              </p:nvSpPr>
              <p:spPr bwMode="auto">
                <a:xfrm>
                  <a:off x="4636" y="2144"/>
                  <a:ext cx="267" cy="50"/>
                </a:xfrm>
                <a:custGeom>
                  <a:avLst/>
                  <a:gdLst>
                    <a:gd name="T0" fmla="*/ 1144 w 1181"/>
                    <a:gd name="T1" fmla="*/ 2 h 223"/>
                    <a:gd name="T2" fmla="*/ 1158 w 1181"/>
                    <a:gd name="T3" fmla="*/ 3 h 223"/>
                    <a:gd name="T4" fmla="*/ 1170 w 1181"/>
                    <a:gd name="T5" fmla="*/ 11 h 223"/>
                    <a:gd name="T6" fmla="*/ 1177 w 1181"/>
                    <a:gd name="T7" fmla="*/ 22 h 223"/>
                    <a:gd name="T8" fmla="*/ 1179 w 1181"/>
                    <a:gd name="T9" fmla="*/ 37 h 223"/>
                    <a:gd name="T10" fmla="*/ 1170 w 1181"/>
                    <a:gd name="T11" fmla="*/ 187 h 223"/>
                    <a:gd name="T12" fmla="*/ 1166 w 1181"/>
                    <a:gd name="T13" fmla="*/ 202 h 223"/>
                    <a:gd name="T14" fmla="*/ 1157 w 1181"/>
                    <a:gd name="T15" fmla="*/ 213 h 223"/>
                    <a:gd name="T16" fmla="*/ 1144 w 1181"/>
                    <a:gd name="T17" fmla="*/ 219 h 223"/>
                    <a:gd name="T18" fmla="*/ 1129 w 1181"/>
                    <a:gd name="T19" fmla="*/ 221 h 223"/>
                    <a:gd name="T20" fmla="*/ 50 w 1181"/>
                    <a:gd name="T21" fmla="*/ 221 h 223"/>
                    <a:gd name="T22" fmla="*/ 35 w 1181"/>
                    <a:gd name="T23" fmla="*/ 219 h 223"/>
                    <a:gd name="T24" fmla="*/ 22 w 1181"/>
                    <a:gd name="T25" fmla="*/ 212 h 223"/>
                    <a:gd name="T26" fmla="*/ 14 w 1181"/>
                    <a:gd name="T27" fmla="*/ 200 h 223"/>
                    <a:gd name="T28" fmla="*/ 9 w 1181"/>
                    <a:gd name="T29" fmla="*/ 186 h 223"/>
                    <a:gd name="T30" fmla="*/ 0 w 1181"/>
                    <a:gd name="T31" fmla="*/ 35 h 223"/>
                    <a:gd name="T32" fmla="*/ 3 w 1181"/>
                    <a:gd name="T33" fmla="*/ 21 h 223"/>
                    <a:gd name="T34" fmla="*/ 11 w 1181"/>
                    <a:gd name="T35" fmla="*/ 9 h 223"/>
                    <a:gd name="T36" fmla="*/ 22 w 1181"/>
                    <a:gd name="T37" fmla="*/ 2 h 223"/>
                    <a:gd name="T38" fmla="*/ 37 w 1181"/>
                    <a:gd name="T39" fmla="*/ 0 h 223"/>
                    <a:gd name="T40" fmla="*/ 1144 w 1181"/>
                    <a:gd name="T41" fmla="*/ 0 h 223"/>
                    <a:gd name="T42" fmla="*/ 1144 w 1181"/>
                    <a:gd name="T43" fmla="*/ 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1" h="223">
                      <a:moveTo>
                        <a:pt x="1144" y="2"/>
                      </a:moveTo>
                      <a:cubicBezTo>
                        <a:pt x="1150" y="2"/>
                        <a:pt x="1154" y="1"/>
                        <a:pt x="1158" y="3"/>
                      </a:cubicBezTo>
                      <a:cubicBezTo>
                        <a:pt x="1163" y="4"/>
                        <a:pt x="1167" y="8"/>
                        <a:pt x="1170" y="11"/>
                      </a:cubicBezTo>
                      <a:cubicBezTo>
                        <a:pt x="1173" y="13"/>
                        <a:pt x="1176" y="17"/>
                        <a:pt x="1177" y="22"/>
                      </a:cubicBezTo>
                      <a:cubicBezTo>
                        <a:pt x="1179" y="26"/>
                        <a:pt x="1180" y="31"/>
                        <a:pt x="1179" y="37"/>
                      </a:cubicBezTo>
                      <a:lnTo>
                        <a:pt x="1170" y="187"/>
                      </a:lnTo>
                      <a:cubicBezTo>
                        <a:pt x="1170" y="193"/>
                        <a:pt x="1169" y="197"/>
                        <a:pt x="1166" y="202"/>
                      </a:cubicBezTo>
                      <a:cubicBezTo>
                        <a:pt x="1163" y="206"/>
                        <a:pt x="1160" y="210"/>
                        <a:pt x="1157" y="213"/>
                      </a:cubicBezTo>
                      <a:cubicBezTo>
                        <a:pt x="1153" y="216"/>
                        <a:pt x="1150" y="218"/>
                        <a:pt x="1144" y="219"/>
                      </a:cubicBezTo>
                      <a:cubicBezTo>
                        <a:pt x="1139" y="221"/>
                        <a:pt x="1134" y="221"/>
                        <a:pt x="1129" y="221"/>
                      </a:cubicBezTo>
                      <a:lnTo>
                        <a:pt x="50" y="221"/>
                      </a:lnTo>
                      <a:cubicBezTo>
                        <a:pt x="44" y="221"/>
                        <a:pt x="40" y="222"/>
                        <a:pt x="35" y="219"/>
                      </a:cubicBezTo>
                      <a:cubicBezTo>
                        <a:pt x="31" y="218"/>
                        <a:pt x="27" y="216"/>
                        <a:pt x="22" y="212"/>
                      </a:cubicBezTo>
                      <a:cubicBezTo>
                        <a:pt x="18" y="209"/>
                        <a:pt x="15" y="204"/>
                        <a:pt x="14" y="200"/>
                      </a:cubicBezTo>
                      <a:cubicBezTo>
                        <a:pt x="11" y="196"/>
                        <a:pt x="11" y="191"/>
                        <a:pt x="9" y="186"/>
                      </a:cubicBezTo>
                      <a:lnTo>
                        <a:pt x="0" y="35"/>
                      </a:lnTo>
                      <a:cubicBezTo>
                        <a:pt x="0" y="30"/>
                        <a:pt x="0" y="25"/>
                        <a:pt x="3" y="21"/>
                      </a:cubicBezTo>
                      <a:cubicBezTo>
                        <a:pt x="5" y="16"/>
                        <a:pt x="8" y="12"/>
                        <a:pt x="11" y="9"/>
                      </a:cubicBezTo>
                      <a:cubicBezTo>
                        <a:pt x="14" y="6"/>
                        <a:pt x="18" y="5"/>
                        <a:pt x="22" y="2"/>
                      </a:cubicBezTo>
                      <a:cubicBezTo>
                        <a:pt x="27" y="0"/>
                        <a:pt x="33" y="0"/>
                        <a:pt x="37" y="0"/>
                      </a:cubicBezTo>
                      <a:lnTo>
                        <a:pt x="1144" y="0"/>
                      </a:lnTo>
                      <a:lnTo>
                        <a:pt x="1144" y="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8" name="Freeform 77"/>
                <p:cNvSpPr>
                  <a:spLocks noChangeArrowheads="1"/>
                </p:cNvSpPr>
                <p:nvPr/>
              </p:nvSpPr>
              <p:spPr bwMode="auto">
                <a:xfrm>
                  <a:off x="4863" y="2116"/>
                  <a:ext cx="36" cy="29"/>
                </a:xfrm>
                <a:custGeom>
                  <a:avLst/>
                  <a:gdLst>
                    <a:gd name="T0" fmla="*/ 19 w 164"/>
                    <a:gd name="T1" fmla="*/ 8 h 133"/>
                    <a:gd name="T2" fmla="*/ 163 w 164"/>
                    <a:gd name="T3" fmla="*/ 131 h 133"/>
                    <a:gd name="T4" fmla="*/ 160 w 164"/>
                    <a:gd name="T5" fmla="*/ 130 h 133"/>
                    <a:gd name="T6" fmla="*/ 154 w 164"/>
                    <a:gd name="T7" fmla="*/ 127 h 133"/>
                    <a:gd name="T8" fmla="*/ 149 w 164"/>
                    <a:gd name="T9" fmla="*/ 126 h 133"/>
                    <a:gd name="T10" fmla="*/ 141 w 164"/>
                    <a:gd name="T11" fmla="*/ 126 h 133"/>
                    <a:gd name="T12" fmla="*/ 0 w 164"/>
                    <a:gd name="T13" fmla="*/ 0 h 133"/>
                    <a:gd name="T14" fmla="*/ 6 w 164"/>
                    <a:gd name="T15" fmla="*/ 0 h 133"/>
                    <a:gd name="T16" fmla="*/ 10 w 164"/>
                    <a:gd name="T17" fmla="*/ 2 h 133"/>
                    <a:gd name="T18" fmla="*/ 14 w 164"/>
                    <a:gd name="T19" fmla="*/ 3 h 133"/>
                    <a:gd name="T20" fmla="*/ 19 w 164"/>
                    <a:gd name="T21" fmla="*/ 8 h 133"/>
                    <a:gd name="T22" fmla="*/ 163 w 164"/>
                    <a:gd name="T23" fmla="*/ 132 h 133"/>
                    <a:gd name="T24" fmla="*/ 163 w 164"/>
                    <a:gd name="T25" fmla="*/ 131 h 133"/>
                    <a:gd name="T26" fmla="*/ 163 w 164"/>
                    <a:gd name="T27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3">
                      <a:moveTo>
                        <a:pt x="19" y="8"/>
                      </a:moveTo>
                      <a:lnTo>
                        <a:pt x="163" y="131"/>
                      </a:lnTo>
                      <a:cubicBezTo>
                        <a:pt x="162" y="131"/>
                        <a:pt x="161" y="130"/>
                        <a:pt x="160" y="130"/>
                      </a:cubicBezTo>
                      <a:cubicBezTo>
                        <a:pt x="159" y="129"/>
                        <a:pt x="156" y="128"/>
                        <a:pt x="154" y="127"/>
                      </a:cubicBezTo>
                      <a:cubicBezTo>
                        <a:pt x="153" y="125"/>
                        <a:pt x="150" y="126"/>
                        <a:pt x="149" y="126"/>
                      </a:cubicBezTo>
                      <a:lnTo>
                        <a:pt x="141" y="126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2"/>
                        <a:pt x="10" y="2"/>
                      </a:cubicBezTo>
                      <a:cubicBezTo>
                        <a:pt x="12" y="2"/>
                        <a:pt x="13" y="3"/>
                        <a:pt x="14" y="3"/>
                      </a:cubicBezTo>
                      <a:cubicBezTo>
                        <a:pt x="17" y="5"/>
                        <a:pt x="19" y="6"/>
                        <a:pt x="19" y="8"/>
                      </a:cubicBezTo>
                      <a:close/>
                      <a:moveTo>
                        <a:pt x="163" y="132"/>
                      </a:moveTo>
                      <a:lnTo>
                        <a:pt x="163" y="131"/>
                      </a:lnTo>
                      <a:cubicBezTo>
                        <a:pt x="163" y="131"/>
                        <a:pt x="163" y="131"/>
                        <a:pt x="163" y="13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79" name="Freeform 78"/>
                <p:cNvSpPr>
                  <a:spLocks noChangeArrowheads="1"/>
                </p:cNvSpPr>
                <p:nvPr/>
              </p:nvSpPr>
              <p:spPr bwMode="auto">
                <a:xfrm>
                  <a:off x="4639" y="2116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1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5 h 133"/>
                    <a:gd name="T12" fmla="*/ 17 w 167"/>
                    <a:gd name="T13" fmla="*/ 125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4"/>
                        <a:pt x="150" y="4"/>
                        <a:pt x="151" y="3"/>
                      </a:cubicBezTo>
                      <a:cubicBezTo>
                        <a:pt x="153" y="1"/>
                        <a:pt x="155" y="1"/>
                        <a:pt x="156" y="1"/>
                      </a:cubicBezTo>
                      <a:cubicBezTo>
                        <a:pt x="158" y="1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5"/>
                      </a:lnTo>
                      <a:lnTo>
                        <a:pt x="17" y="125"/>
                      </a:lnTo>
                      <a:cubicBezTo>
                        <a:pt x="14" y="125"/>
                        <a:pt x="13" y="127"/>
                        <a:pt x="10" y="127"/>
                      </a:cubicBezTo>
                      <a:cubicBezTo>
                        <a:pt x="8" y="128"/>
                        <a:pt x="5" y="128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0" name="Freeform 79"/>
                <p:cNvSpPr>
                  <a:spLocks noChangeArrowheads="1"/>
                </p:cNvSpPr>
                <p:nvPr/>
              </p:nvSpPr>
              <p:spPr bwMode="auto">
                <a:xfrm>
                  <a:off x="4644" y="2115"/>
                  <a:ext cx="250" cy="29"/>
                </a:xfrm>
                <a:custGeom>
                  <a:avLst/>
                  <a:gdLst>
                    <a:gd name="T0" fmla="*/ 0 w 1107"/>
                    <a:gd name="T1" fmla="*/ 131 h 132"/>
                    <a:gd name="T2" fmla="*/ 142 w 1107"/>
                    <a:gd name="T3" fmla="*/ 0 h 132"/>
                    <a:gd name="T4" fmla="*/ 964 w 1107"/>
                    <a:gd name="T5" fmla="*/ 0 h 132"/>
                    <a:gd name="T6" fmla="*/ 1106 w 1107"/>
                    <a:gd name="T7" fmla="*/ 131 h 132"/>
                    <a:gd name="T8" fmla="*/ 0 w 1107"/>
                    <a:gd name="T9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32">
                      <a:moveTo>
                        <a:pt x="0" y="131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31"/>
                      </a:lnTo>
                      <a:lnTo>
                        <a:pt x="0" y="131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1" name="Freeform 80"/>
                <p:cNvSpPr>
                  <a:spLocks noChangeArrowheads="1"/>
                </p:cNvSpPr>
                <p:nvPr/>
              </p:nvSpPr>
              <p:spPr bwMode="auto">
                <a:xfrm>
                  <a:off x="4757" y="2156"/>
                  <a:ext cx="26" cy="26"/>
                </a:xfrm>
                <a:custGeom>
                  <a:avLst/>
                  <a:gdLst>
                    <a:gd name="T0" fmla="*/ 116 w 117"/>
                    <a:gd name="T1" fmla="*/ 58 h 117"/>
                    <a:gd name="T2" fmla="*/ 109 w 117"/>
                    <a:gd name="T3" fmla="*/ 87 h 117"/>
                    <a:gd name="T4" fmla="*/ 87 w 117"/>
                    <a:gd name="T5" fmla="*/ 109 h 117"/>
                    <a:gd name="T6" fmla="*/ 58 w 117"/>
                    <a:gd name="T7" fmla="*/ 116 h 117"/>
                    <a:gd name="T8" fmla="*/ 29 w 117"/>
                    <a:gd name="T9" fmla="*/ 109 h 117"/>
                    <a:gd name="T10" fmla="*/ 8 w 117"/>
                    <a:gd name="T11" fmla="*/ 87 h 117"/>
                    <a:gd name="T12" fmla="*/ 0 w 117"/>
                    <a:gd name="T13" fmla="*/ 58 h 117"/>
                    <a:gd name="T14" fmla="*/ 8 w 117"/>
                    <a:gd name="T15" fmla="*/ 29 h 117"/>
                    <a:gd name="T16" fmla="*/ 29 w 117"/>
                    <a:gd name="T17" fmla="*/ 8 h 117"/>
                    <a:gd name="T18" fmla="*/ 58 w 117"/>
                    <a:gd name="T19" fmla="*/ 0 h 117"/>
                    <a:gd name="T20" fmla="*/ 87 w 117"/>
                    <a:gd name="T21" fmla="*/ 8 h 117"/>
                    <a:gd name="T22" fmla="*/ 109 w 117"/>
                    <a:gd name="T23" fmla="*/ 29 h 117"/>
                    <a:gd name="T24" fmla="*/ 116 w 117"/>
                    <a:gd name="T25" fmla="*/ 5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7">
                      <a:moveTo>
                        <a:pt x="116" y="58"/>
                      </a:moveTo>
                      <a:cubicBezTo>
                        <a:pt x="116" y="69"/>
                        <a:pt x="115" y="77"/>
                        <a:pt x="109" y="87"/>
                      </a:cubicBezTo>
                      <a:cubicBezTo>
                        <a:pt x="104" y="96"/>
                        <a:pt x="97" y="103"/>
                        <a:pt x="87" y="109"/>
                      </a:cubicBezTo>
                      <a:cubicBezTo>
                        <a:pt x="78" y="114"/>
                        <a:pt x="69" y="116"/>
                        <a:pt x="58" y="116"/>
                      </a:cubicBezTo>
                      <a:cubicBezTo>
                        <a:pt x="47" y="116"/>
                        <a:pt x="38" y="114"/>
                        <a:pt x="29" y="109"/>
                      </a:cubicBezTo>
                      <a:cubicBezTo>
                        <a:pt x="20" y="103"/>
                        <a:pt x="14" y="96"/>
                        <a:pt x="8" y="87"/>
                      </a:cubicBezTo>
                      <a:cubicBezTo>
                        <a:pt x="3" y="77"/>
                        <a:pt x="0" y="69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20"/>
                        <a:pt x="20" y="13"/>
                        <a:pt x="29" y="8"/>
                      </a:cubicBezTo>
                      <a:cubicBezTo>
                        <a:pt x="38" y="2"/>
                        <a:pt x="47" y="0"/>
                        <a:pt x="58" y="0"/>
                      </a:cubicBezTo>
                      <a:cubicBezTo>
                        <a:pt x="69" y="0"/>
                        <a:pt x="78" y="2"/>
                        <a:pt x="87" y="8"/>
                      </a:cubicBezTo>
                      <a:cubicBezTo>
                        <a:pt x="97" y="13"/>
                        <a:pt x="104" y="20"/>
                        <a:pt x="109" y="29"/>
                      </a:cubicBezTo>
                      <a:cubicBezTo>
                        <a:pt x="115" y="38"/>
                        <a:pt x="116" y="47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2" name="Line 299"/>
                <p:cNvSpPr>
                  <a:spLocks noChangeShapeType="1"/>
                </p:cNvSpPr>
                <p:nvPr/>
              </p:nvSpPr>
              <p:spPr bwMode="auto">
                <a:xfrm>
                  <a:off x="465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3" name="Line 300"/>
                <p:cNvSpPr>
                  <a:spLocks noChangeShapeType="1"/>
                </p:cNvSpPr>
                <p:nvPr/>
              </p:nvSpPr>
              <p:spPr bwMode="auto">
                <a:xfrm>
                  <a:off x="467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4" name="Line 301"/>
                <p:cNvSpPr>
                  <a:spLocks noChangeShapeType="1"/>
                </p:cNvSpPr>
                <p:nvPr/>
              </p:nvSpPr>
              <p:spPr bwMode="auto">
                <a:xfrm>
                  <a:off x="4685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5" name="Line 302"/>
                <p:cNvSpPr>
                  <a:spLocks noChangeShapeType="1"/>
                </p:cNvSpPr>
                <p:nvPr/>
              </p:nvSpPr>
              <p:spPr bwMode="auto">
                <a:xfrm>
                  <a:off x="470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6" name="Line 303"/>
                <p:cNvSpPr>
                  <a:spLocks noChangeShapeType="1"/>
                </p:cNvSpPr>
                <p:nvPr/>
              </p:nvSpPr>
              <p:spPr bwMode="auto">
                <a:xfrm>
                  <a:off x="4722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7" name="Line 304"/>
                <p:cNvSpPr>
                  <a:spLocks noChangeShapeType="1"/>
                </p:cNvSpPr>
                <p:nvPr/>
              </p:nvSpPr>
              <p:spPr bwMode="auto">
                <a:xfrm>
                  <a:off x="4738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8" name="Line 305"/>
                <p:cNvSpPr>
                  <a:spLocks noChangeShapeType="1"/>
                </p:cNvSpPr>
                <p:nvPr/>
              </p:nvSpPr>
              <p:spPr bwMode="auto">
                <a:xfrm>
                  <a:off x="4801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89" name="Line 306"/>
                <p:cNvSpPr>
                  <a:spLocks noChangeShapeType="1"/>
                </p:cNvSpPr>
                <p:nvPr/>
              </p:nvSpPr>
              <p:spPr bwMode="auto">
                <a:xfrm>
                  <a:off x="4818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0" name="Line 307"/>
                <p:cNvSpPr>
                  <a:spLocks noChangeShapeType="1"/>
                </p:cNvSpPr>
                <p:nvPr/>
              </p:nvSpPr>
              <p:spPr bwMode="auto">
                <a:xfrm>
                  <a:off x="4834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1" name="Line 308"/>
                <p:cNvSpPr>
                  <a:spLocks noChangeShapeType="1"/>
                </p:cNvSpPr>
                <p:nvPr/>
              </p:nvSpPr>
              <p:spPr bwMode="auto">
                <a:xfrm>
                  <a:off x="4854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2" name="Line 309"/>
                <p:cNvSpPr>
                  <a:spLocks noChangeShapeType="1"/>
                </p:cNvSpPr>
                <p:nvPr/>
              </p:nvSpPr>
              <p:spPr bwMode="auto">
                <a:xfrm>
                  <a:off x="4871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3" name="Line 310"/>
                <p:cNvSpPr>
                  <a:spLocks noChangeShapeType="1"/>
                </p:cNvSpPr>
                <p:nvPr/>
              </p:nvSpPr>
              <p:spPr bwMode="auto">
                <a:xfrm>
                  <a:off x="4890" y="2158"/>
                  <a:ext cx="0" cy="26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4" name="Freeform 93"/>
                <p:cNvSpPr>
                  <a:spLocks noChangeArrowheads="1"/>
                </p:cNvSpPr>
                <p:nvPr/>
              </p:nvSpPr>
              <p:spPr bwMode="auto">
                <a:xfrm>
                  <a:off x="4636" y="2069"/>
                  <a:ext cx="267" cy="52"/>
                </a:xfrm>
                <a:custGeom>
                  <a:avLst/>
                  <a:gdLst>
                    <a:gd name="T0" fmla="*/ 1144 w 1181"/>
                    <a:gd name="T1" fmla="*/ 0 h 235"/>
                    <a:gd name="T2" fmla="*/ 1158 w 1181"/>
                    <a:gd name="T3" fmla="*/ 8 h 235"/>
                    <a:gd name="T4" fmla="*/ 1170 w 1181"/>
                    <a:gd name="T5" fmla="*/ 18 h 235"/>
                    <a:gd name="T6" fmla="*/ 1177 w 1181"/>
                    <a:gd name="T7" fmla="*/ 31 h 235"/>
                    <a:gd name="T8" fmla="*/ 1179 w 1181"/>
                    <a:gd name="T9" fmla="*/ 47 h 235"/>
                    <a:gd name="T10" fmla="*/ 1170 w 1181"/>
                    <a:gd name="T11" fmla="*/ 197 h 235"/>
                    <a:gd name="T12" fmla="*/ 1166 w 1181"/>
                    <a:gd name="T13" fmla="*/ 212 h 235"/>
                    <a:gd name="T14" fmla="*/ 1157 w 1181"/>
                    <a:gd name="T15" fmla="*/ 224 h 235"/>
                    <a:gd name="T16" fmla="*/ 1144 w 1181"/>
                    <a:gd name="T17" fmla="*/ 231 h 235"/>
                    <a:gd name="T18" fmla="*/ 1129 w 1181"/>
                    <a:gd name="T19" fmla="*/ 234 h 235"/>
                    <a:gd name="T20" fmla="*/ 50 w 1181"/>
                    <a:gd name="T21" fmla="*/ 234 h 235"/>
                    <a:gd name="T22" fmla="*/ 35 w 1181"/>
                    <a:gd name="T23" fmla="*/ 231 h 235"/>
                    <a:gd name="T24" fmla="*/ 22 w 1181"/>
                    <a:gd name="T25" fmla="*/ 224 h 235"/>
                    <a:gd name="T26" fmla="*/ 14 w 1181"/>
                    <a:gd name="T27" fmla="*/ 212 h 235"/>
                    <a:gd name="T28" fmla="*/ 9 w 1181"/>
                    <a:gd name="T29" fmla="*/ 197 h 235"/>
                    <a:gd name="T30" fmla="*/ 0 w 1181"/>
                    <a:gd name="T31" fmla="*/ 47 h 235"/>
                    <a:gd name="T32" fmla="*/ 3 w 1181"/>
                    <a:gd name="T33" fmla="*/ 33 h 235"/>
                    <a:gd name="T34" fmla="*/ 11 w 1181"/>
                    <a:gd name="T35" fmla="*/ 21 h 235"/>
                    <a:gd name="T36" fmla="*/ 22 w 1181"/>
                    <a:gd name="T37" fmla="*/ 8 h 235"/>
                    <a:gd name="T38" fmla="*/ 37 w 1181"/>
                    <a:gd name="T39" fmla="*/ 0 h 235"/>
                    <a:gd name="T40" fmla="*/ 1144 w 1181"/>
                    <a:gd name="T4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81" h="235">
                      <a:moveTo>
                        <a:pt x="1144" y="0"/>
                      </a:moveTo>
                      <a:cubicBezTo>
                        <a:pt x="1150" y="0"/>
                        <a:pt x="1154" y="6"/>
                        <a:pt x="1158" y="8"/>
                      </a:cubicBezTo>
                      <a:cubicBezTo>
                        <a:pt x="1163" y="9"/>
                        <a:pt x="1167" y="15"/>
                        <a:pt x="1170" y="18"/>
                      </a:cubicBezTo>
                      <a:cubicBezTo>
                        <a:pt x="1173" y="21"/>
                        <a:pt x="1176" y="27"/>
                        <a:pt x="1177" y="31"/>
                      </a:cubicBezTo>
                      <a:cubicBezTo>
                        <a:pt x="1179" y="35"/>
                        <a:pt x="1180" y="41"/>
                        <a:pt x="1179" y="47"/>
                      </a:cubicBezTo>
                      <a:lnTo>
                        <a:pt x="1170" y="197"/>
                      </a:lnTo>
                      <a:cubicBezTo>
                        <a:pt x="1170" y="203"/>
                        <a:pt x="1169" y="207"/>
                        <a:pt x="1166" y="212"/>
                      </a:cubicBezTo>
                      <a:cubicBezTo>
                        <a:pt x="1163" y="216"/>
                        <a:pt x="1160" y="221"/>
                        <a:pt x="1157" y="224"/>
                      </a:cubicBezTo>
                      <a:cubicBezTo>
                        <a:pt x="1153" y="226"/>
                        <a:pt x="1150" y="229"/>
                        <a:pt x="1144" y="231"/>
                      </a:cubicBezTo>
                      <a:cubicBezTo>
                        <a:pt x="1139" y="232"/>
                        <a:pt x="1134" y="234"/>
                        <a:pt x="1129" y="234"/>
                      </a:cubicBezTo>
                      <a:lnTo>
                        <a:pt x="50" y="234"/>
                      </a:lnTo>
                      <a:cubicBezTo>
                        <a:pt x="44" y="234"/>
                        <a:pt x="40" y="234"/>
                        <a:pt x="35" y="231"/>
                      </a:cubicBezTo>
                      <a:cubicBezTo>
                        <a:pt x="31" y="229"/>
                        <a:pt x="27" y="226"/>
                        <a:pt x="22" y="224"/>
                      </a:cubicBezTo>
                      <a:cubicBezTo>
                        <a:pt x="18" y="221"/>
                        <a:pt x="15" y="216"/>
                        <a:pt x="14" y="212"/>
                      </a:cubicBezTo>
                      <a:cubicBezTo>
                        <a:pt x="11" y="207"/>
                        <a:pt x="11" y="203"/>
                        <a:pt x="9" y="197"/>
                      </a:cubicBezTo>
                      <a:lnTo>
                        <a:pt x="0" y="47"/>
                      </a:lnTo>
                      <a:cubicBezTo>
                        <a:pt x="0" y="41"/>
                        <a:pt x="0" y="37"/>
                        <a:pt x="3" y="33"/>
                      </a:cubicBezTo>
                      <a:cubicBezTo>
                        <a:pt x="5" y="28"/>
                        <a:pt x="8" y="24"/>
                        <a:pt x="11" y="21"/>
                      </a:cubicBezTo>
                      <a:cubicBezTo>
                        <a:pt x="14" y="18"/>
                        <a:pt x="18" y="11"/>
                        <a:pt x="22" y="8"/>
                      </a:cubicBezTo>
                      <a:cubicBezTo>
                        <a:pt x="27" y="6"/>
                        <a:pt x="33" y="0"/>
                        <a:pt x="37" y="0"/>
                      </a:cubicBezTo>
                      <a:lnTo>
                        <a:pt x="1144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5" name="Freeform 94"/>
                <p:cNvSpPr>
                  <a:spLocks noChangeArrowheads="1"/>
                </p:cNvSpPr>
                <p:nvPr/>
              </p:nvSpPr>
              <p:spPr bwMode="auto">
                <a:xfrm>
                  <a:off x="4863" y="2042"/>
                  <a:ext cx="36" cy="29"/>
                </a:xfrm>
                <a:custGeom>
                  <a:avLst/>
                  <a:gdLst>
                    <a:gd name="T0" fmla="*/ 19 w 164"/>
                    <a:gd name="T1" fmla="*/ 7 h 132"/>
                    <a:gd name="T2" fmla="*/ 163 w 164"/>
                    <a:gd name="T3" fmla="*/ 130 h 132"/>
                    <a:gd name="T4" fmla="*/ 160 w 164"/>
                    <a:gd name="T5" fmla="*/ 130 h 132"/>
                    <a:gd name="T6" fmla="*/ 154 w 164"/>
                    <a:gd name="T7" fmla="*/ 127 h 132"/>
                    <a:gd name="T8" fmla="*/ 149 w 164"/>
                    <a:gd name="T9" fmla="*/ 125 h 132"/>
                    <a:gd name="T10" fmla="*/ 141 w 164"/>
                    <a:gd name="T11" fmla="*/ 125 h 132"/>
                    <a:gd name="T12" fmla="*/ 0 w 164"/>
                    <a:gd name="T13" fmla="*/ 0 h 132"/>
                    <a:gd name="T14" fmla="*/ 6 w 164"/>
                    <a:gd name="T15" fmla="*/ 0 h 132"/>
                    <a:gd name="T16" fmla="*/ 10 w 164"/>
                    <a:gd name="T17" fmla="*/ 1 h 132"/>
                    <a:gd name="T18" fmla="*/ 14 w 164"/>
                    <a:gd name="T19" fmla="*/ 3 h 132"/>
                    <a:gd name="T20" fmla="*/ 19 w 164"/>
                    <a:gd name="T21" fmla="*/ 7 h 132"/>
                    <a:gd name="T22" fmla="*/ 163 w 164"/>
                    <a:gd name="T23" fmla="*/ 131 h 132"/>
                    <a:gd name="T24" fmla="*/ 163 w 164"/>
                    <a:gd name="T25" fmla="*/ 130 h 132"/>
                    <a:gd name="T26" fmla="*/ 163 w 164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4" h="132">
                      <a:moveTo>
                        <a:pt x="19" y="7"/>
                      </a:moveTo>
                      <a:lnTo>
                        <a:pt x="163" y="130"/>
                      </a:lnTo>
                      <a:cubicBezTo>
                        <a:pt x="162" y="130"/>
                        <a:pt x="161" y="130"/>
                        <a:pt x="160" y="130"/>
                      </a:cubicBezTo>
                      <a:cubicBezTo>
                        <a:pt x="159" y="128"/>
                        <a:pt x="156" y="128"/>
                        <a:pt x="154" y="127"/>
                      </a:cubicBezTo>
                      <a:cubicBezTo>
                        <a:pt x="153" y="125"/>
                        <a:pt x="150" y="125"/>
                        <a:pt x="149" y="125"/>
                      </a:cubicBezTo>
                      <a:lnTo>
                        <a:pt x="141" y="125"/>
                      </a:lnTo>
                      <a:lnTo>
                        <a:pt x="0" y="0"/>
                      </a:lnTo>
                      <a:lnTo>
                        <a:pt x="6" y="0"/>
                      </a:lnTo>
                      <a:cubicBezTo>
                        <a:pt x="9" y="0"/>
                        <a:pt x="9" y="1"/>
                        <a:pt x="10" y="1"/>
                      </a:cubicBezTo>
                      <a:cubicBezTo>
                        <a:pt x="12" y="1"/>
                        <a:pt x="13" y="3"/>
                        <a:pt x="14" y="3"/>
                      </a:cubicBezTo>
                      <a:cubicBezTo>
                        <a:pt x="17" y="4"/>
                        <a:pt x="19" y="6"/>
                        <a:pt x="19" y="7"/>
                      </a:cubicBezTo>
                      <a:close/>
                      <a:moveTo>
                        <a:pt x="163" y="131"/>
                      </a:moveTo>
                      <a:lnTo>
                        <a:pt x="163" y="130"/>
                      </a:lnTo>
                      <a:cubicBezTo>
                        <a:pt x="163" y="130"/>
                        <a:pt x="163" y="130"/>
                        <a:pt x="163" y="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6" name="Freeform 95"/>
                <p:cNvSpPr>
                  <a:spLocks noChangeArrowheads="1"/>
                </p:cNvSpPr>
                <p:nvPr/>
              </p:nvSpPr>
              <p:spPr bwMode="auto">
                <a:xfrm>
                  <a:off x="4639" y="2043"/>
                  <a:ext cx="37" cy="29"/>
                </a:xfrm>
                <a:custGeom>
                  <a:avLst/>
                  <a:gdLst>
                    <a:gd name="T0" fmla="*/ 147 w 167"/>
                    <a:gd name="T1" fmla="*/ 6 h 133"/>
                    <a:gd name="T2" fmla="*/ 151 w 167"/>
                    <a:gd name="T3" fmla="*/ 3 h 133"/>
                    <a:gd name="T4" fmla="*/ 156 w 167"/>
                    <a:gd name="T5" fmla="*/ 2 h 133"/>
                    <a:gd name="T6" fmla="*/ 160 w 167"/>
                    <a:gd name="T7" fmla="*/ 0 h 133"/>
                    <a:gd name="T8" fmla="*/ 166 w 167"/>
                    <a:gd name="T9" fmla="*/ 0 h 133"/>
                    <a:gd name="T10" fmla="*/ 24 w 167"/>
                    <a:gd name="T11" fmla="*/ 126 h 133"/>
                    <a:gd name="T12" fmla="*/ 17 w 167"/>
                    <a:gd name="T13" fmla="*/ 126 h 133"/>
                    <a:gd name="T14" fmla="*/ 10 w 167"/>
                    <a:gd name="T15" fmla="*/ 127 h 133"/>
                    <a:gd name="T16" fmla="*/ 4 w 167"/>
                    <a:gd name="T17" fmla="*/ 130 h 133"/>
                    <a:gd name="T18" fmla="*/ 0 w 167"/>
                    <a:gd name="T19" fmla="*/ 132 h 133"/>
                    <a:gd name="T20" fmla="*/ 147 w 167"/>
                    <a:gd name="T21" fmla="*/ 6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" h="133">
                      <a:moveTo>
                        <a:pt x="147" y="6"/>
                      </a:moveTo>
                      <a:cubicBezTo>
                        <a:pt x="148" y="5"/>
                        <a:pt x="150" y="5"/>
                        <a:pt x="151" y="3"/>
                      </a:cubicBezTo>
                      <a:cubicBezTo>
                        <a:pt x="153" y="2"/>
                        <a:pt x="155" y="2"/>
                        <a:pt x="156" y="2"/>
                      </a:cubicBezTo>
                      <a:cubicBezTo>
                        <a:pt x="158" y="2"/>
                        <a:pt x="159" y="0"/>
                        <a:pt x="160" y="0"/>
                      </a:cubicBezTo>
                      <a:lnTo>
                        <a:pt x="166" y="0"/>
                      </a:lnTo>
                      <a:lnTo>
                        <a:pt x="24" y="126"/>
                      </a:lnTo>
                      <a:lnTo>
                        <a:pt x="17" y="126"/>
                      </a:lnTo>
                      <a:cubicBezTo>
                        <a:pt x="14" y="126"/>
                        <a:pt x="13" y="127"/>
                        <a:pt x="10" y="127"/>
                      </a:cubicBezTo>
                      <a:cubicBezTo>
                        <a:pt x="8" y="129"/>
                        <a:pt x="5" y="129"/>
                        <a:pt x="4" y="130"/>
                      </a:cubicBezTo>
                      <a:cubicBezTo>
                        <a:pt x="3" y="131"/>
                        <a:pt x="2" y="131"/>
                        <a:pt x="0" y="132"/>
                      </a:cubicBezTo>
                      <a:lnTo>
                        <a:pt x="147" y="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7" name="Freeform 96"/>
                <p:cNvSpPr>
                  <a:spLocks noChangeArrowheads="1"/>
                </p:cNvSpPr>
                <p:nvPr/>
              </p:nvSpPr>
              <p:spPr bwMode="auto">
                <a:xfrm>
                  <a:off x="4644" y="2042"/>
                  <a:ext cx="250" cy="26"/>
                </a:xfrm>
                <a:custGeom>
                  <a:avLst/>
                  <a:gdLst>
                    <a:gd name="T0" fmla="*/ 0 w 1107"/>
                    <a:gd name="T1" fmla="*/ 116 h 117"/>
                    <a:gd name="T2" fmla="*/ 142 w 1107"/>
                    <a:gd name="T3" fmla="*/ 0 h 117"/>
                    <a:gd name="T4" fmla="*/ 964 w 1107"/>
                    <a:gd name="T5" fmla="*/ 0 h 117"/>
                    <a:gd name="T6" fmla="*/ 1106 w 1107"/>
                    <a:gd name="T7" fmla="*/ 116 h 117"/>
                    <a:gd name="T8" fmla="*/ 0 w 1107"/>
                    <a:gd name="T9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117">
                      <a:moveTo>
                        <a:pt x="0" y="116"/>
                      </a:moveTo>
                      <a:lnTo>
                        <a:pt x="142" y="0"/>
                      </a:lnTo>
                      <a:lnTo>
                        <a:pt x="964" y="0"/>
                      </a:lnTo>
                      <a:lnTo>
                        <a:pt x="1106" y="116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8" name="Freeform 97"/>
                <p:cNvSpPr>
                  <a:spLocks noChangeArrowheads="1"/>
                </p:cNvSpPr>
                <p:nvPr/>
              </p:nvSpPr>
              <p:spPr bwMode="auto">
                <a:xfrm>
                  <a:off x="4757" y="2083"/>
                  <a:ext cx="26" cy="26"/>
                </a:xfrm>
                <a:custGeom>
                  <a:avLst/>
                  <a:gdLst>
                    <a:gd name="T0" fmla="*/ 116 w 117"/>
                    <a:gd name="T1" fmla="*/ 58 h 118"/>
                    <a:gd name="T2" fmla="*/ 109 w 117"/>
                    <a:gd name="T3" fmla="*/ 88 h 118"/>
                    <a:gd name="T4" fmla="*/ 87 w 117"/>
                    <a:gd name="T5" fmla="*/ 109 h 118"/>
                    <a:gd name="T6" fmla="*/ 58 w 117"/>
                    <a:gd name="T7" fmla="*/ 117 h 118"/>
                    <a:gd name="T8" fmla="*/ 29 w 117"/>
                    <a:gd name="T9" fmla="*/ 109 h 118"/>
                    <a:gd name="T10" fmla="*/ 8 w 117"/>
                    <a:gd name="T11" fmla="*/ 88 h 118"/>
                    <a:gd name="T12" fmla="*/ 0 w 117"/>
                    <a:gd name="T13" fmla="*/ 58 h 118"/>
                    <a:gd name="T14" fmla="*/ 8 w 117"/>
                    <a:gd name="T15" fmla="*/ 29 h 118"/>
                    <a:gd name="T16" fmla="*/ 29 w 117"/>
                    <a:gd name="T17" fmla="*/ 8 h 118"/>
                    <a:gd name="T18" fmla="*/ 58 w 117"/>
                    <a:gd name="T19" fmla="*/ 0 h 118"/>
                    <a:gd name="T20" fmla="*/ 87 w 117"/>
                    <a:gd name="T21" fmla="*/ 8 h 118"/>
                    <a:gd name="T22" fmla="*/ 109 w 117"/>
                    <a:gd name="T23" fmla="*/ 29 h 118"/>
                    <a:gd name="T24" fmla="*/ 116 w 117"/>
                    <a:gd name="T25" fmla="*/ 5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18">
                      <a:moveTo>
                        <a:pt x="116" y="58"/>
                      </a:moveTo>
                      <a:cubicBezTo>
                        <a:pt x="116" y="69"/>
                        <a:pt x="115" y="78"/>
                        <a:pt x="109" y="88"/>
                      </a:cubicBezTo>
                      <a:cubicBezTo>
                        <a:pt x="104" y="97"/>
                        <a:pt x="97" y="104"/>
                        <a:pt x="87" y="109"/>
                      </a:cubicBezTo>
                      <a:cubicBezTo>
                        <a:pt x="78" y="114"/>
                        <a:pt x="69" y="117"/>
                        <a:pt x="58" y="117"/>
                      </a:cubicBezTo>
                      <a:cubicBezTo>
                        <a:pt x="47" y="117"/>
                        <a:pt x="38" y="114"/>
                        <a:pt x="29" y="109"/>
                      </a:cubicBezTo>
                      <a:cubicBezTo>
                        <a:pt x="20" y="104"/>
                        <a:pt x="14" y="97"/>
                        <a:pt x="8" y="88"/>
                      </a:cubicBezTo>
                      <a:cubicBezTo>
                        <a:pt x="3" y="78"/>
                        <a:pt x="0" y="68"/>
                        <a:pt x="0" y="58"/>
                      </a:cubicBezTo>
                      <a:cubicBezTo>
                        <a:pt x="0" y="47"/>
                        <a:pt x="3" y="38"/>
                        <a:pt x="8" y="29"/>
                      </a:cubicBezTo>
                      <a:cubicBezTo>
                        <a:pt x="14" y="19"/>
                        <a:pt x="20" y="13"/>
                        <a:pt x="29" y="8"/>
                      </a:cubicBezTo>
                      <a:cubicBezTo>
                        <a:pt x="38" y="3"/>
                        <a:pt x="47" y="0"/>
                        <a:pt x="58" y="0"/>
                      </a:cubicBezTo>
                      <a:cubicBezTo>
                        <a:pt x="69" y="0"/>
                        <a:pt x="78" y="3"/>
                        <a:pt x="87" y="8"/>
                      </a:cubicBezTo>
                      <a:cubicBezTo>
                        <a:pt x="97" y="13"/>
                        <a:pt x="104" y="19"/>
                        <a:pt x="109" y="29"/>
                      </a:cubicBezTo>
                      <a:cubicBezTo>
                        <a:pt x="115" y="38"/>
                        <a:pt x="116" y="48"/>
                        <a:pt x="116" y="5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FFFFFF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99" name="Line 316"/>
                <p:cNvSpPr>
                  <a:spLocks noChangeShapeType="1"/>
                </p:cNvSpPr>
                <p:nvPr/>
              </p:nvSpPr>
              <p:spPr bwMode="auto">
                <a:xfrm>
                  <a:off x="465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0" name="Line 317"/>
                <p:cNvSpPr>
                  <a:spLocks noChangeShapeType="1"/>
                </p:cNvSpPr>
                <p:nvPr/>
              </p:nvSpPr>
              <p:spPr bwMode="auto">
                <a:xfrm>
                  <a:off x="467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1" name="Line 318"/>
                <p:cNvSpPr>
                  <a:spLocks noChangeShapeType="1"/>
                </p:cNvSpPr>
                <p:nvPr/>
              </p:nvSpPr>
              <p:spPr bwMode="auto">
                <a:xfrm>
                  <a:off x="4685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2" name="Line 319"/>
                <p:cNvSpPr>
                  <a:spLocks noChangeShapeType="1"/>
                </p:cNvSpPr>
                <p:nvPr/>
              </p:nvSpPr>
              <p:spPr bwMode="auto">
                <a:xfrm>
                  <a:off x="470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3" name="Line 320"/>
                <p:cNvSpPr>
                  <a:spLocks noChangeShapeType="1"/>
                </p:cNvSpPr>
                <p:nvPr/>
              </p:nvSpPr>
              <p:spPr bwMode="auto">
                <a:xfrm>
                  <a:off x="4722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4" name="Line 321"/>
                <p:cNvSpPr>
                  <a:spLocks noChangeShapeType="1"/>
                </p:cNvSpPr>
                <p:nvPr/>
              </p:nvSpPr>
              <p:spPr bwMode="auto">
                <a:xfrm>
                  <a:off x="4738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5" name="Line 322"/>
                <p:cNvSpPr>
                  <a:spLocks noChangeShapeType="1"/>
                </p:cNvSpPr>
                <p:nvPr/>
              </p:nvSpPr>
              <p:spPr bwMode="auto">
                <a:xfrm>
                  <a:off x="4801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6" name="Line 323"/>
                <p:cNvSpPr>
                  <a:spLocks noChangeShapeType="1"/>
                </p:cNvSpPr>
                <p:nvPr/>
              </p:nvSpPr>
              <p:spPr bwMode="auto">
                <a:xfrm>
                  <a:off x="4818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7" name="Line 324"/>
                <p:cNvSpPr>
                  <a:spLocks noChangeShapeType="1"/>
                </p:cNvSpPr>
                <p:nvPr/>
              </p:nvSpPr>
              <p:spPr bwMode="auto">
                <a:xfrm>
                  <a:off x="4834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8" name="Line 325"/>
                <p:cNvSpPr>
                  <a:spLocks noChangeShapeType="1"/>
                </p:cNvSpPr>
                <p:nvPr/>
              </p:nvSpPr>
              <p:spPr bwMode="auto">
                <a:xfrm>
                  <a:off x="4854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09" name="Line 326"/>
                <p:cNvSpPr>
                  <a:spLocks noChangeShapeType="1"/>
                </p:cNvSpPr>
                <p:nvPr/>
              </p:nvSpPr>
              <p:spPr bwMode="auto">
                <a:xfrm>
                  <a:off x="4871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0" name="Line 327"/>
                <p:cNvSpPr>
                  <a:spLocks noChangeShapeType="1"/>
                </p:cNvSpPr>
                <p:nvPr/>
              </p:nvSpPr>
              <p:spPr bwMode="auto">
                <a:xfrm>
                  <a:off x="4890" y="2082"/>
                  <a:ext cx="0" cy="25"/>
                </a:xfrm>
                <a:prstGeom prst="line">
                  <a:avLst/>
                </a:prstGeom>
                <a:noFill/>
                <a:ln w="5400" cap="rnd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1" name="Freeform 110"/>
                <p:cNvSpPr>
                  <a:spLocks noChangeArrowheads="1"/>
                </p:cNvSpPr>
                <p:nvPr/>
              </p:nvSpPr>
              <p:spPr bwMode="auto">
                <a:xfrm>
                  <a:off x="5440" y="1893"/>
                  <a:ext cx="11" cy="41"/>
                </a:xfrm>
                <a:custGeom>
                  <a:avLst/>
                  <a:gdLst>
                    <a:gd name="T0" fmla="*/ 26 w 53"/>
                    <a:gd name="T1" fmla="*/ 185 h 186"/>
                    <a:gd name="T2" fmla="*/ 0 w 53"/>
                    <a:gd name="T3" fmla="*/ 185 h 186"/>
                    <a:gd name="T4" fmla="*/ 0 w 53"/>
                    <a:gd name="T5" fmla="*/ 0 h 186"/>
                    <a:gd name="T6" fmla="*/ 52 w 53"/>
                    <a:gd name="T7" fmla="*/ 0 h 186"/>
                    <a:gd name="T8" fmla="*/ 52 w 53"/>
                    <a:gd name="T9" fmla="*/ 185 h 186"/>
                    <a:gd name="T10" fmla="*/ 26 w 53"/>
                    <a:gd name="T11" fmla="*/ 185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186">
                      <a:moveTo>
                        <a:pt x="26" y="185"/>
                      </a:moveTo>
                      <a:lnTo>
                        <a:pt x="0" y="185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85"/>
                      </a:lnTo>
                      <a:lnTo>
                        <a:pt x="26" y="18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2" name="Freeform 111"/>
                <p:cNvSpPr>
                  <a:spLocks noChangeArrowheads="1"/>
                </p:cNvSpPr>
                <p:nvPr/>
              </p:nvSpPr>
              <p:spPr bwMode="auto">
                <a:xfrm>
                  <a:off x="5456" y="1883"/>
                  <a:ext cx="11" cy="51"/>
                </a:xfrm>
                <a:custGeom>
                  <a:avLst/>
                  <a:gdLst>
                    <a:gd name="T0" fmla="*/ 26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6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6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6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3" name="Freeform 112"/>
                <p:cNvSpPr>
                  <a:spLocks noChangeArrowheads="1"/>
                </p:cNvSpPr>
                <p:nvPr/>
              </p:nvSpPr>
              <p:spPr bwMode="auto">
                <a:xfrm>
                  <a:off x="5487" y="1875"/>
                  <a:ext cx="11" cy="59"/>
                </a:xfrm>
                <a:custGeom>
                  <a:avLst/>
                  <a:gdLst>
                    <a:gd name="T0" fmla="*/ 26 w 52"/>
                    <a:gd name="T1" fmla="*/ 264 h 265"/>
                    <a:gd name="T2" fmla="*/ 0 w 52"/>
                    <a:gd name="T3" fmla="*/ 264 h 265"/>
                    <a:gd name="T4" fmla="*/ 0 w 52"/>
                    <a:gd name="T5" fmla="*/ 0 h 265"/>
                    <a:gd name="T6" fmla="*/ 51 w 52"/>
                    <a:gd name="T7" fmla="*/ 0 h 265"/>
                    <a:gd name="T8" fmla="*/ 51 w 52"/>
                    <a:gd name="T9" fmla="*/ 264 h 265"/>
                    <a:gd name="T10" fmla="*/ 26 w 52"/>
                    <a:gd name="T11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5">
                      <a:moveTo>
                        <a:pt x="26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4"/>
                      </a:lnTo>
                      <a:lnTo>
                        <a:pt x="26" y="26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4" name="Freeform 113"/>
                <p:cNvSpPr>
                  <a:spLocks noChangeArrowheads="1"/>
                </p:cNvSpPr>
                <p:nvPr/>
              </p:nvSpPr>
              <p:spPr bwMode="auto">
                <a:xfrm>
                  <a:off x="5503" y="1882"/>
                  <a:ext cx="11" cy="52"/>
                </a:xfrm>
                <a:custGeom>
                  <a:avLst/>
                  <a:gdLst>
                    <a:gd name="T0" fmla="*/ 25 w 52"/>
                    <a:gd name="T1" fmla="*/ 232 h 233"/>
                    <a:gd name="T2" fmla="*/ 0 w 52"/>
                    <a:gd name="T3" fmla="*/ 232 h 233"/>
                    <a:gd name="T4" fmla="*/ 0 w 52"/>
                    <a:gd name="T5" fmla="*/ 0 h 233"/>
                    <a:gd name="T6" fmla="*/ 51 w 52"/>
                    <a:gd name="T7" fmla="*/ 0 h 233"/>
                    <a:gd name="T8" fmla="*/ 51 w 52"/>
                    <a:gd name="T9" fmla="*/ 232 h 233"/>
                    <a:gd name="T10" fmla="*/ 25 w 52"/>
                    <a:gd name="T11" fmla="*/ 232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3">
                      <a:moveTo>
                        <a:pt x="25" y="232"/>
                      </a:moveTo>
                      <a:lnTo>
                        <a:pt x="0" y="23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2"/>
                      </a:lnTo>
                      <a:lnTo>
                        <a:pt x="25" y="23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5" name="Freeform 114"/>
                <p:cNvSpPr>
                  <a:spLocks noChangeArrowheads="1"/>
                </p:cNvSpPr>
                <p:nvPr/>
              </p:nvSpPr>
              <p:spPr bwMode="auto">
                <a:xfrm>
                  <a:off x="5472" y="1891"/>
                  <a:ext cx="11" cy="43"/>
                </a:xfrm>
                <a:custGeom>
                  <a:avLst/>
                  <a:gdLst>
                    <a:gd name="T0" fmla="*/ 25 w 52"/>
                    <a:gd name="T1" fmla="*/ 194 h 195"/>
                    <a:gd name="T2" fmla="*/ 0 w 52"/>
                    <a:gd name="T3" fmla="*/ 194 h 195"/>
                    <a:gd name="T4" fmla="*/ 0 w 52"/>
                    <a:gd name="T5" fmla="*/ 0 h 195"/>
                    <a:gd name="T6" fmla="*/ 51 w 52"/>
                    <a:gd name="T7" fmla="*/ 0 h 195"/>
                    <a:gd name="T8" fmla="*/ 51 w 52"/>
                    <a:gd name="T9" fmla="*/ 194 h 195"/>
                    <a:gd name="T10" fmla="*/ 25 w 52"/>
                    <a:gd name="T11" fmla="*/ 19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5">
                      <a:moveTo>
                        <a:pt x="25" y="194"/>
                      </a:move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4"/>
                      </a:lnTo>
                      <a:lnTo>
                        <a:pt x="25" y="19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6" name="Freeform 115"/>
                <p:cNvSpPr>
                  <a:spLocks noChangeArrowheads="1"/>
                </p:cNvSpPr>
                <p:nvPr/>
              </p:nvSpPr>
              <p:spPr bwMode="auto">
                <a:xfrm>
                  <a:off x="5549" y="1866"/>
                  <a:ext cx="11" cy="68"/>
                </a:xfrm>
                <a:custGeom>
                  <a:avLst/>
                  <a:gdLst>
                    <a:gd name="T0" fmla="*/ 26 w 52"/>
                    <a:gd name="T1" fmla="*/ 304 h 305"/>
                    <a:gd name="T2" fmla="*/ 0 w 52"/>
                    <a:gd name="T3" fmla="*/ 304 h 305"/>
                    <a:gd name="T4" fmla="*/ 0 w 52"/>
                    <a:gd name="T5" fmla="*/ 0 h 305"/>
                    <a:gd name="T6" fmla="*/ 51 w 52"/>
                    <a:gd name="T7" fmla="*/ 0 h 305"/>
                    <a:gd name="T8" fmla="*/ 51 w 52"/>
                    <a:gd name="T9" fmla="*/ 304 h 305"/>
                    <a:gd name="T10" fmla="*/ 26 w 52"/>
                    <a:gd name="T11" fmla="*/ 304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5">
                      <a:moveTo>
                        <a:pt x="26" y="304"/>
                      </a:moveTo>
                      <a:lnTo>
                        <a:pt x="0" y="3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4"/>
                      </a:lnTo>
                      <a:lnTo>
                        <a:pt x="26" y="3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7" name="Freeform 116"/>
                <p:cNvSpPr>
                  <a:spLocks noChangeArrowheads="1"/>
                </p:cNvSpPr>
                <p:nvPr/>
              </p:nvSpPr>
              <p:spPr bwMode="auto">
                <a:xfrm>
                  <a:off x="5518" y="186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8" name="Freeform 117"/>
                <p:cNvSpPr>
                  <a:spLocks noChangeArrowheads="1"/>
                </p:cNvSpPr>
                <p:nvPr/>
              </p:nvSpPr>
              <p:spPr bwMode="auto">
                <a:xfrm>
                  <a:off x="5565" y="1865"/>
                  <a:ext cx="11" cy="69"/>
                </a:xfrm>
                <a:custGeom>
                  <a:avLst/>
                  <a:gdLst>
                    <a:gd name="T0" fmla="*/ 26 w 52"/>
                    <a:gd name="T1" fmla="*/ 309 h 310"/>
                    <a:gd name="T2" fmla="*/ 0 w 52"/>
                    <a:gd name="T3" fmla="*/ 309 h 310"/>
                    <a:gd name="T4" fmla="*/ 0 w 52"/>
                    <a:gd name="T5" fmla="*/ 0 h 310"/>
                    <a:gd name="T6" fmla="*/ 51 w 52"/>
                    <a:gd name="T7" fmla="*/ 0 h 310"/>
                    <a:gd name="T8" fmla="*/ 51 w 52"/>
                    <a:gd name="T9" fmla="*/ 309 h 310"/>
                    <a:gd name="T10" fmla="*/ 26 w 52"/>
                    <a:gd name="T11" fmla="*/ 30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0">
                      <a:moveTo>
                        <a:pt x="26" y="309"/>
                      </a:moveTo>
                      <a:lnTo>
                        <a:pt x="0" y="30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9"/>
                      </a:lnTo>
                      <a:lnTo>
                        <a:pt x="26" y="30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19" name="Freeform 118"/>
                <p:cNvSpPr>
                  <a:spLocks noChangeArrowheads="1"/>
                </p:cNvSpPr>
                <p:nvPr/>
              </p:nvSpPr>
              <p:spPr bwMode="auto">
                <a:xfrm>
                  <a:off x="5581" y="1871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0" name="Freeform 119"/>
                <p:cNvSpPr>
                  <a:spLocks noChangeArrowheads="1"/>
                </p:cNvSpPr>
                <p:nvPr/>
              </p:nvSpPr>
              <p:spPr bwMode="auto">
                <a:xfrm>
                  <a:off x="5612" y="1887"/>
                  <a:ext cx="11" cy="47"/>
                </a:xfrm>
                <a:custGeom>
                  <a:avLst/>
                  <a:gdLst>
                    <a:gd name="T0" fmla="*/ 25 w 52"/>
                    <a:gd name="T1" fmla="*/ 210 h 211"/>
                    <a:gd name="T2" fmla="*/ 0 w 52"/>
                    <a:gd name="T3" fmla="*/ 210 h 211"/>
                    <a:gd name="T4" fmla="*/ 0 w 52"/>
                    <a:gd name="T5" fmla="*/ 0 h 211"/>
                    <a:gd name="T6" fmla="*/ 51 w 52"/>
                    <a:gd name="T7" fmla="*/ 0 h 211"/>
                    <a:gd name="T8" fmla="*/ 51 w 52"/>
                    <a:gd name="T9" fmla="*/ 210 h 211"/>
                    <a:gd name="T10" fmla="*/ 25 w 52"/>
                    <a:gd name="T11" fmla="*/ 21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11">
                      <a:moveTo>
                        <a:pt x="25" y="210"/>
                      </a:moveTo>
                      <a:lnTo>
                        <a:pt x="0" y="21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0"/>
                      </a:lnTo>
                      <a:lnTo>
                        <a:pt x="25" y="21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1" name="Freeform 120"/>
                <p:cNvSpPr>
                  <a:spLocks noChangeArrowheads="1"/>
                </p:cNvSpPr>
                <p:nvPr/>
              </p:nvSpPr>
              <p:spPr bwMode="auto">
                <a:xfrm>
                  <a:off x="5627" y="188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2" name="Freeform 121"/>
                <p:cNvSpPr>
                  <a:spLocks noChangeArrowheads="1"/>
                </p:cNvSpPr>
                <p:nvPr/>
              </p:nvSpPr>
              <p:spPr bwMode="auto">
                <a:xfrm>
                  <a:off x="5596" y="188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3" name="Freeform 122"/>
                <p:cNvSpPr>
                  <a:spLocks noChangeArrowheads="1"/>
                </p:cNvSpPr>
                <p:nvPr/>
              </p:nvSpPr>
              <p:spPr bwMode="auto">
                <a:xfrm>
                  <a:off x="5534" y="1883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4" name="Freeform 123"/>
                <p:cNvSpPr>
                  <a:spLocks noChangeArrowheads="1"/>
                </p:cNvSpPr>
                <p:nvPr/>
              </p:nvSpPr>
              <p:spPr bwMode="auto">
                <a:xfrm>
                  <a:off x="5440" y="2022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5" name="Freeform 124"/>
                <p:cNvSpPr>
                  <a:spLocks noChangeArrowheads="1"/>
                </p:cNvSpPr>
                <p:nvPr/>
              </p:nvSpPr>
              <p:spPr bwMode="auto">
                <a:xfrm>
                  <a:off x="5456" y="2024"/>
                  <a:ext cx="11" cy="61"/>
                </a:xfrm>
                <a:custGeom>
                  <a:avLst/>
                  <a:gdLst>
                    <a:gd name="T0" fmla="*/ 26 w 52"/>
                    <a:gd name="T1" fmla="*/ 271 h 272"/>
                    <a:gd name="T2" fmla="*/ 0 w 52"/>
                    <a:gd name="T3" fmla="*/ 271 h 272"/>
                    <a:gd name="T4" fmla="*/ 0 w 52"/>
                    <a:gd name="T5" fmla="*/ 0 h 272"/>
                    <a:gd name="T6" fmla="*/ 51 w 52"/>
                    <a:gd name="T7" fmla="*/ 0 h 272"/>
                    <a:gd name="T8" fmla="*/ 51 w 52"/>
                    <a:gd name="T9" fmla="*/ 271 h 272"/>
                    <a:gd name="T10" fmla="*/ 26 w 52"/>
                    <a:gd name="T11" fmla="*/ 27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2">
                      <a:moveTo>
                        <a:pt x="26" y="271"/>
                      </a:moveTo>
                      <a:lnTo>
                        <a:pt x="0" y="27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71"/>
                      </a:lnTo>
                      <a:lnTo>
                        <a:pt x="26" y="27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6" name="Freeform 125"/>
                <p:cNvSpPr>
                  <a:spLocks noChangeArrowheads="1"/>
                </p:cNvSpPr>
                <p:nvPr/>
              </p:nvSpPr>
              <p:spPr bwMode="auto">
                <a:xfrm>
                  <a:off x="5487" y="2013"/>
                  <a:ext cx="11" cy="71"/>
                </a:xfrm>
                <a:custGeom>
                  <a:avLst/>
                  <a:gdLst>
                    <a:gd name="T0" fmla="*/ 26 w 52"/>
                    <a:gd name="T1" fmla="*/ 317 h 318"/>
                    <a:gd name="T2" fmla="*/ 0 w 52"/>
                    <a:gd name="T3" fmla="*/ 317 h 318"/>
                    <a:gd name="T4" fmla="*/ 0 w 52"/>
                    <a:gd name="T5" fmla="*/ 0 h 318"/>
                    <a:gd name="T6" fmla="*/ 51 w 52"/>
                    <a:gd name="T7" fmla="*/ 0 h 318"/>
                    <a:gd name="T8" fmla="*/ 51 w 52"/>
                    <a:gd name="T9" fmla="*/ 317 h 318"/>
                    <a:gd name="T10" fmla="*/ 26 w 52"/>
                    <a:gd name="T11" fmla="*/ 317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8">
                      <a:moveTo>
                        <a:pt x="26" y="317"/>
                      </a:moveTo>
                      <a:lnTo>
                        <a:pt x="0" y="31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7"/>
                      </a:lnTo>
                      <a:lnTo>
                        <a:pt x="26" y="3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7" name="Freeform 126"/>
                <p:cNvSpPr>
                  <a:spLocks noChangeArrowheads="1"/>
                </p:cNvSpPr>
                <p:nvPr/>
              </p:nvSpPr>
              <p:spPr bwMode="auto">
                <a:xfrm>
                  <a:off x="5503" y="2021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8" name="Freeform 127"/>
                <p:cNvSpPr>
                  <a:spLocks noChangeArrowheads="1"/>
                </p:cNvSpPr>
                <p:nvPr/>
              </p:nvSpPr>
              <p:spPr bwMode="auto">
                <a:xfrm>
                  <a:off x="5472" y="2029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29" name="Freeform 128"/>
                <p:cNvSpPr>
                  <a:spLocks noChangeArrowheads="1"/>
                </p:cNvSpPr>
                <p:nvPr/>
              </p:nvSpPr>
              <p:spPr bwMode="auto">
                <a:xfrm>
                  <a:off x="5549" y="2025"/>
                  <a:ext cx="11" cy="59"/>
                </a:xfrm>
                <a:custGeom>
                  <a:avLst/>
                  <a:gdLst>
                    <a:gd name="T0" fmla="*/ 26 w 52"/>
                    <a:gd name="T1" fmla="*/ 265 h 266"/>
                    <a:gd name="T2" fmla="*/ 0 w 52"/>
                    <a:gd name="T3" fmla="*/ 265 h 266"/>
                    <a:gd name="T4" fmla="*/ 0 w 52"/>
                    <a:gd name="T5" fmla="*/ 0 h 266"/>
                    <a:gd name="T6" fmla="*/ 51 w 52"/>
                    <a:gd name="T7" fmla="*/ 0 h 266"/>
                    <a:gd name="T8" fmla="*/ 51 w 52"/>
                    <a:gd name="T9" fmla="*/ 265 h 266"/>
                    <a:gd name="T10" fmla="*/ 26 w 52"/>
                    <a:gd name="T1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6">
                      <a:moveTo>
                        <a:pt x="26" y="265"/>
                      </a:moveTo>
                      <a:lnTo>
                        <a:pt x="0" y="26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5"/>
                      </a:lnTo>
                      <a:lnTo>
                        <a:pt x="26" y="26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0" name="Freeform 129"/>
                <p:cNvSpPr>
                  <a:spLocks noChangeArrowheads="1"/>
                </p:cNvSpPr>
                <p:nvPr/>
              </p:nvSpPr>
              <p:spPr bwMode="auto">
                <a:xfrm>
                  <a:off x="5518" y="201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1" name="Freeform 130"/>
                <p:cNvSpPr>
                  <a:spLocks noChangeArrowheads="1"/>
                </p:cNvSpPr>
                <p:nvPr/>
              </p:nvSpPr>
              <p:spPr bwMode="auto">
                <a:xfrm>
                  <a:off x="5565" y="2018"/>
                  <a:ext cx="11" cy="66"/>
                </a:xfrm>
                <a:custGeom>
                  <a:avLst/>
                  <a:gdLst>
                    <a:gd name="T0" fmla="*/ 26 w 52"/>
                    <a:gd name="T1" fmla="*/ 296 h 297"/>
                    <a:gd name="T2" fmla="*/ 0 w 52"/>
                    <a:gd name="T3" fmla="*/ 296 h 297"/>
                    <a:gd name="T4" fmla="*/ 0 w 52"/>
                    <a:gd name="T5" fmla="*/ 0 h 297"/>
                    <a:gd name="T6" fmla="*/ 51 w 52"/>
                    <a:gd name="T7" fmla="*/ 0 h 297"/>
                    <a:gd name="T8" fmla="*/ 51 w 52"/>
                    <a:gd name="T9" fmla="*/ 296 h 297"/>
                    <a:gd name="T10" fmla="*/ 26 w 52"/>
                    <a:gd name="T11" fmla="*/ 296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7">
                      <a:moveTo>
                        <a:pt x="26" y="296"/>
                      </a:moveTo>
                      <a:lnTo>
                        <a:pt x="0" y="2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6"/>
                      </a:lnTo>
                      <a:lnTo>
                        <a:pt x="26" y="2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2" name="Freeform 131"/>
                <p:cNvSpPr>
                  <a:spLocks noChangeArrowheads="1"/>
                </p:cNvSpPr>
                <p:nvPr/>
              </p:nvSpPr>
              <p:spPr bwMode="auto">
                <a:xfrm>
                  <a:off x="5581" y="2030"/>
                  <a:ext cx="11" cy="54"/>
                </a:xfrm>
                <a:custGeom>
                  <a:avLst/>
                  <a:gdLst>
                    <a:gd name="T0" fmla="*/ 25 w 52"/>
                    <a:gd name="T1" fmla="*/ 242 h 243"/>
                    <a:gd name="T2" fmla="*/ 0 w 52"/>
                    <a:gd name="T3" fmla="*/ 242 h 243"/>
                    <a:gd name="T4" fmla="*/ 0 w 52"/>
                    <a:gd name="T5" fmla="*/ 0 h 243"/>
                    <a:gd name="T6" fmla="*/ 51 w 52"/>
                    <a:gd name="T7" fmla="*/ 0 h 243"/>
                    <a:gd name="T8" fmla="*/ 51 w 52"/>
                    <a:gd name="T9" fmla="*/ 242 h 243"/>
                    <a:gd name="T10" fmla="*/ 25 w 52"/>
                    <a:gd name="T11" fmla="*/ 242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3">
                      <a:moveTo>
                        <a:pt x="25" y="242"/>
                      </a:moveTo>
                      <a:lnTo>
                        <a:pt x="0" y="24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2"/>
                      </a:lnTo>
                      <a:lnTo>
                        <a:pt x="25" y="24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3" name="Freeform 132"/>
                <p:cNvSpPr>
                  <a:spLocks noChangeArrowheads="1"/>
                </p:cNvSpPr>
                <p:nvPr/>
              </p:nvSpPr>
              <p:spPr bwMode="auto">
                <a:xfrm>
                  <a:off x="5612" y="2025"/>
                  <a:ext cx="11" cy="59"/>
                </a:xfrm>
                <a:custGeom>
                  <a:avLst/>
                  <a:gdLst>
                    <a:gd name="T0" fmla="*/ 25 w 52"/>
                    <a:gd name="T1" fmla="*/ 263 h 264"/>
                    <a:gd name="T2" fmla="*/ 0 w 52"/>
                    <a:gd name="T3" fmla="*/ 263 h 264"/>
                    <a:gd name="T4" fmla="*/ 0 w 52"/>
                    <a:gd name="T5" fmla="*/ 0 h 264"/>
                    <a:gd name="T6" fmla="*/ 51 w 52"/>
                    <a:gd name="T7" fmla="*/ 0 h 264"/>
                    <a:gd name="T8" fmla="*/ 51 w 52"/>
                    <a:gd name="T9" fmla="*/ 263 h 264"/>
                    <a:gd name="T10" fmla="*/ 25 w 52"/>
                    <a:gd name="T11" fmla="*/ 263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4">
                      <a:moveTo>
                        <a:pt x="25" y="263"/>
                      </a:moveTo>
                      <a:lnTo>
                        <a:pt x="0" y="26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3"/>
                      </a:lnTo>
                      <a:lnTo>
                        <a:pt x="25" y="26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4" name="Freeform 133"/>
                <p:cNvSpPr>
                  <a:spLocks noChangeArrowheads="1"/>
                </p:cNvSpPr>
                <p:nvPr/>
              </p:nvSpPr>
              <p:spPr bwMode="auto">
                <a:xfrm>
                  <a:off x="5627" y="20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5" name="Freeform 134"/>
                <p:cNvSpPr>
                  <a:spLocks noChangeArrowheads="1"/>
                </p:cNvSpPr>
                <p:nvPr/>
              </p:nvSpPr>
              <p:spPr bwMode="auto">
                <a:xfrm>
                  <a:off x="5596" y="20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6" name="Freeform 135"/>
                <p:cNvSpPr>
                  <a:spLocks noChangeArrowheads="1"/>
                </p:cNvSpPr>
                <p:nvPr/>
              </p:nvSpPr>
              <p:spPr bwMode="auto">
                <a:xfrm>
                  <a:off x="5534" y="2033"/>
                  <a:ext cx="11" cy="52"/>
                </a:xfrm>
                <a:custGeom>
                  <a:avLst/>
                  <a:gdLst>
                    <a:gd name="T0" fmla="*/ 25 w 52"/>
                    <a:gd name="T1" fmla="*/ 231 h 232"/>
                    <a:gd name="T2" fmla="*/ 0 w 52"/>
                    <a:gd name="T3" fmla="*/ 231 h 232"/>
                    <a:gd name="T4" fmla="*/ 0 w 52"/>
                    <a:gd name="T5" fmla="*/ 0 h 232"/>
                    <a:gd name="T6" fmla="*/ 51 w 52"/>
                    <a:gd name="T7" fmla="*/ 0 h 232"/>
                    <a:gd name="T8" fmla="*/ 51 w 52"/>
                    <a:gd name="T9" fmla="*/ 231 h 232"/>
                    <a:gd name="T10" fmla="*/ 25 w 52"/>
                    <a:gd name="T11" fmla="*/ 231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2">
                      <a:moveTo>
                        <a:pt x="25" y="231"/>
                      </a:moveTo>
                      <a:lnTo>
                        <a:pt x="0" y="23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1"/>
                      </a:lnTo>
                      <a:lnTo>
                        <a:pt x="25" y="23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7" name="Freeform 136"/>
                <p:cNvSpPr>
                  <a:spLocks noChangeArrowheads="1"/>
                </p:cNvSpPr>
                <p:nvPr/>
              </p:nvSpPr>
              <p:spPr bwMode="auto">
                <a:xfrm>
                  <a:off x="5440" y="2189"/>
                  <a:ext cx="11" cy="50"/>
                </a:xfrm>
                <a:custGeom>
                  <a:avLst/>
                  <a:gdLst>
                    <a:gd name="T0" fmla="*/ 26 w 53"/>
                    <a:gd name="T1" fmla="*/ 224 h 225"/>
                    <a:gd name="T2" fmla="*/ 0 w 53"/>
                    <a:gd name="T3" fmla="*/ 224 h 225"/>
                    <a:gd name="T4" fmla="*/ 0 w 53"/>
                    <a:gd name="T5" fmla="*/ 0 h 225"/>
                    <a:gd name="T6" fmla="*/ 52 w 53"/>
                    <a:gd name="T7" fmla="*/ 0 h 225"/>
                    <a:gd name="T8" fmla="*/ 52 w 53"/>
                    <a:gd name="T9" fmla="*/ 224 h 225"/>
                    <a:gd name="T10" fmla="*/ 26 w 53"/>
                    <a:gd name="T11" fmla="*/ 224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25">
                      <a:moveTo>
                        <a:pt x="26" y="224"/>
                      </a:moveTo>
                      <a:lnTo>
                        <a:pt x="0" y="224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24"/>
                      </a:lnTo>
                      <a:lnTo>
                        <a:pt x="26" y="22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8" name="Freeform 137"/>
                <p:cNvSpPr>
                  <a:spLocks noChangeArrowheads="1"/>
                </p:cNvSpPr>
                <p:nvPr/>
              </p:nvSpPr>
              <p:spPr bwMode="auto">
                <a:xfrm>
                  <a:off x="5456" y="2175"/>
                  <a:ext cx="11" cy="64"/>
                </a:xfrm>
                <a:custGeom>
                  <a:avLst/>
                  <a:gdLst>
                    <a:gd name="T0" fmla="*/ 26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6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6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6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39" name="Freeform 138"/>
                <p:cNvSpPr>
                  <a:spLocks noChangeArrowheads="1"/>
                </p:cNvSpPr>
                <p:nvPr/>
              </p:nvSpPr>
              <p:spPr bwMode="auto">
                <a:xfrm>
                  <a:off x="5487" y="2168"/>
                  <a:ext cx="11" cy="71"/>
                </a:xfrm>
                <a:custGeom>
                  <a:avLst/>
                  <a:gdLst>
                    <a:gd name="T0" fmla="*/ 26 w 52"/>
                    <a:gd name="T1" fmla="*/ 316 h 317"/>
                    <a:gd name="T2" fmla="*/ 0 w 52"/>
                    <a:gd name="T3" fmla="*/ 316 h 317"/>
                    <a:gd name="T4" fmla="*/ 0 w 52"/>
                    <a:gd name="T5" fmla="*/ 0 h 317"/>
                    <a:gd name="T6" fmla="*/ 51 w 52"/>
                    <a:gd name="T7" fmla="*/ 0 h 317"/>
                    <a:gd name="T8" fmla="*/ 51 w 52"/>
                    <a:gd name="T9" fmla="*/ 316 h 317"/>
                    <a:gd name="T10" fmla="*/ 26 w 52"/>
                    <a:gd name="T11" fmla="*/ 316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7">
                      <a:moveTo>
                        <a:pt x="26" y="316"/>
                      </a:moveTo>
                      <a:lnTo>
                        <a:pt x="0" y="31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6"/>
                      </a:lnTo>
                      <a:lnTo>
                        <a:pt x="26" y="31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0" name="Freeform 139"/>
                <p:cNvSpPr>
                  <a:spLocks noChangeArrowheads="1"/>
                </p:cNvSpPr>
                <p:nvPr/>
              </p:nvSpPr>
              <p:spPr bwMode="auto">
                <a:xfrm>
                  <a:off x="5503" y="2157"/>
                  <a:ext cx="11" cy="82"/>
                </a:xfrm>
                <a:custGeom>
                  <a:avLst/>
                  <a:gdLst>
                    <a:gd name="T0" fmla="*/ 25 w 52"/>
                    <a:gd name="T1" fmla="*/ 363 h 364"/>
                    <a:gd name="T2" fmla="*/ 0 w 52"/>
                    <a:gd name="T3" fmla="*/ 363 h 364"/>
                    <a:gd name="T4" fmla="*/ 0 w 52"/>
                    <a:gd name="T5" fmla="*/ 0 h 364"/>
                    <a:gd name="T6" fmla="*/ 51 w 52"/>
                    <a:gd name="T7" fmla="*/ 0 h 364"/>
                    <a:gd name="T8" fmla="*/ 51 w 52"/>
                    <a:gd name="T9" fmla="*/ 363 h 364"/>
                    <a:gd name="T10" fmla="*/ 25 w 52"/>
                    <a:gd name="T11" fmla="*/ 363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64">
                      <a:moveTo>
                        <a:pt x="25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63"/>
                      </a:lnTo>
                      <a:lnTo>
                        <a:pt x="25" y="36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1" name="Freeform 140"/>
                <p:cNvSpPr>
                  <a:spLocks noChangeArrowheads="1"/>
                </p:cNvSpPr>
                <p:nvPr/>
              </p:nvSpPr>
              <p:spPr bwMode="auto">
                <a:xfrm>
                  <a:off x="5472" y="2184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2" name="Freeform 141"/>
                <p:cNvSpPr>
                  <a:spLocks noChangeArrowheads="1"/>
                </p:cNvSpPr>
                <p:nvPr/>
              </p:nvSpPr>
              <p:spPr bwMode="auto">
                <a:xfrm>
                  <a:off x="5549" y="2180"/>
                  <a:ext cx="11" cy="59"/>
                </a:xfrm>
                <a:custGeom>
                  <a:avLst/>
                  <a:gdLst>
                    <a:gd name="T0" fmla="*/ 26 w 52"/>
                    <a:gd name="T1" fmla="*/ 265 h 266"/>
                    <a:gd name="T2" fmla="*/ 0 w 52"/>
                    <a:gd name="T3" fmla="*/ 265 h 266"/>
                    <a:gd name="T4" fmla="*/ 0 w 52"/>
                    <a:gd name="T5" fmla="*/ 0 h 266"/>
                    <a:gd name="T6" fmla="*/ 51 w 52"/>
                    <a:gd name="T7" fmla="*/ 0 h 266"/>
                    <a:gd name="T8" fmla="*/ 51 w 52"/>
                    <a:gd name="T9" fmla="*/ 265 h 266"/>
                    <a:gd name="T10" fmla="*/ 26 w 52"/>
                    <a:gd name="T1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6">
                      <a:moveTo>
                        <a:pt x="26" y="265"/>
                      </a:moveTo>
                      <a:lnTo>
                        <a:pt x="0" y="26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5"/>
                      </a:lnTo>
                      <a:lnTo>
                        <a:pt x="26" y="26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3" name="Freeform 142"/>
                <p:cNvSpPr>
                  <a:spLocks noChangeArrowheads="1"/>
                </p:cNvSpPr>
                <p:nvPr/>
              </p:nvSpPr>
              <p:spPr bwMode="auto">
                <a:xfrm>
                  <a:off x="5518" y="2171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4" name="Freeform 143"/>
                <p:cNvSpPr>
                  <a:spLocks noChangeArrowheads="1"/>
                </p:cNvSpPr>
                <p:nvPr/>
              </p:nvSpPr>
              <p:spPr bwMode="auto">
                <a:xfrm>
                  <a:off x="5565" y="2172"/>
                  <a:ext cx="11" cy="66"/>
                </a:xfrm>
                <a:custGeom>
                  <a:avLst/>
                  <a:gdLst>
                    <a:gd name="T0" fmla="*/ 26 w 52"/>
                    <a:gd name="T1" fmla="*/ 296 h 297"/>
                    <a:gd name="T2" fmla="*/ 0 w 52"/>
                    <a:gd name="T3" fmla="*/ 296 h 297"/>
                    <a:gd name="T4" fmla="*/ 0 w 52"/>
                    <a:gd name="T5" fmla="*/ 0 h 297"/>
                    <a:gd name="T6" fmla="*/ 51 w 52"/>
                    <a:gd name="T7" fmla="*/ 0 h 297"/>
                    <a:gd name="T8" fmla="*/ 51 w 52"/>
                    <a:gd name="T9" fmla="*/ 296 h 297"/>
                    <a:gd name="T10" fmla="*/ 26 w 52"/>
                    <a:gd name="T11" fmla="*/ 296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7">
                      <a:moveTo>
                        <a:pt x="26" y="296"/>
                      </a:moveTo>
                      <a:lnTo>
                        <a:pt x="0" y="2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6"/>
                      </a:lnTo>
                      <a:lnTo>
                        <a:pt x="26" y="2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5" name="Freeform 144"/>
                <p:cNvSpPr>
                  <a:spLocks noChangeArrowheads="1"/>
                </p:cNvSpPr>
                <p:nvPr/>
              </p:nvSpPr>
              <p:spPr bwMode="auto">
                <a:xfrm>
                  <a:off x="5581" y="2176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6" name="Freeform 145"/>
                <p:cNvSpPr>
                  <a:spLocks noChangeArrowheads="1"/>
                </p:cNvSpPr>
                <p:nvPr/>
              </p:nvSpPr>
              <p:spPr bwMode="auto">
                <a:xfrm>
                  <a:off x="5612" y="2189"/>
                  <a:ext cx="11" cy="50"/>
                </a:xfrm>
                <a:custGeom>
                  <a:avLst/>
                  <a:gdLst>
                    <a:gd name="T0" fmla="*/ 25 w 52"/>
                    <a:gd name="T1" fmla="*/ 223 h 224"/>
                    <a:gd name="T2" fmla="*/ 0 w 52"/>
                    <a:gd name="T3" fmla="*/ 223 h 224"/>
                    <a:gd name="T4" fmla="*/ 0 w 52"/>
                    <a:gd name="T5" fmla="*/ 0 h 224"/>
                    <a:gd name="T6" fmla="*/ 51 w 52"/>
                    <a:gd name="T7" fmla="*/ 0 h 224"/>
                    <a:gd name="T8" fmla="*/ 51 w 52"/>
                    <a:gd name="T9" fmla="*/ 223 h 224"/>
                    <a:gd name="T10" fmla="*/ 25 w 52"/>
                    <a:gd name="T11" fmla="*/ 223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24">
                      <a:moveTo>
                        <a:pt x="25" y="223"/>
                      </a:move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23"/>
                      </a:lnTo>
                      <a:lnTo>
                        <a:pt x="25" y="2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7" name="Freeform 146"/>
                <p:cNvSpPr>
                  <a:spLocks noChangeArrowheads="1"/>
                </p:cNvSpPr>
                <p:nvPr/>
              </p:nvSpPr>
              <p:spPr bwMode="auto">
                <a:xfrm>
                  <a:off x="5627" y="2193"/>
                  <a:ext cx="11" cy="45"/>
                </a:xfrm>
                <a:custGeom>
                  <a:avLst/>
                  <a:gdLst>
                    <a:gd name="T0" fmla="*/ 26 w 52"/>
                    <a:gd name="T1" fmla="*/ 204 h 205"/>
                    <a:gd name="T2" fmla="*/ 0 w 52"/>
                    <a:gd name="T3" fmla="*/ 204 h 205"/>
                    <a:gd name="T4" fmla="*/ 0 w 52"/>
                    <a:gd name="T5" fmla="*/ 0 h 205"/>
                    <a:gd name="T6" fmla="*/ 51 w 52"/>
                    <a:gd name="T7" fmla="*/ 0 h 205"/>
                    <a:gd name="T8" fmla="*/ 51 w 52"/>
                    <a:gd name="T9" fmla="*/ 204 h 205"/>
                    <a:gd name="T10" fmla="*/ 26 w 52"/>
                    <a:gd name="T11" fmla="*/ 20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05">
                      <a:moveTo>
                        <a:pt x="26" y="204"/>
                      </a:moveTo>
                      <a:lnTo>
                        <a:pt x="0" y="2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04"/>
                      </a:lnTo>
                      <a:lnTo>
                        <a:pt x="26" y="2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8" name="Freeform 147"/>
                <p:cNvSpPr>
                  <a:spLocks noChangeArrowheads="1"/>
                </p:cNvSpPr>
                <p:nvPr/>
              </p:nvSpPr>
              <p:spPr bwMode="auto">
                <a:xfrm>
                  <a:off x="5596" y="2184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49" name="Freeform 148"/>
                <p:cNvSpPr>
                  <a:spLocks noChangeArrowheads="1"/>
                </p:cNvSpPr>
                <p:nvPr/>
              </p:nvSpPr>
              <p:spPr bwMode="auto">
                <a:xfrm>
                  <a:off x="5534" y="2172"/>
                  <a:ext cx="11" cy="67"/>
                </a:xfrm>
                <a:custGeom>
                  <a:avLst/>
                  <a:gdLst>
                    <a:gd name="T0" fmla="*/ 25 w 52"/>
                    <a:gd name="T1" fmla="*/ 297 h 298"/>
                    <a:gd name="T2" fmla="*/ 0 w 52"/>
                    <a:gd name="T3" fmla="*/ 297 h 298"/>
                    <a:gd name="T4" fmla="*/ 0 w 52"/>
                    <a:gd name="T5" fmla="*/ 0 h 298"/>
                    <a:gd name="T6" fmla="*/ 51 w 52"/>
                    <a:gd name="T7" fmla="*/ 0 h 298"/>
                    <a:gd name="T8" fmla="*/ 51 w 52"/>
                    <a:gd name="T9" fmla="*/ 297 h 298"/>
                    <a:gd name="T10" fmla="*/ 25 w 52"/>
                    <a:gd name="T11" fmla="*/ 297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8">
                      <a:moveTo>
                        <a:pt x="25" y="297"/>
                      </a:moveTo>
                      <a:lnTo>
                        <a:pt x="0" y="29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7"/>
                      </a:lnTo>
                      <a:lnTo>
                        <a:pt x="25" y="29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0" name="Freeform 149"/>
                <p:cNvSpPr>
                  <a:spLocks noChangeArrowheads="1"/>
                </p:cNvSpPr>
                <p:nvPr/>
              </p:nvSpPr>
              <p:spPr bwMode="auto">
                <a:xfrm>
                  <a:off x="5440" y="2319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1" name="Freeform 150"/>
                <p:cNvSpPr>
                  <a:spLocks noChangeArrowheads="1"/>
                </p:cNvSpPr>
                <p:nvPr/>
              </p:nvSpPr>
              <p:spPr bwMode="auto">
                <a:xfrm>
                  <a:off x="5456" y="2330"/>
                  <a:ext cx="11" cy="51"/>
                </a:xfrm>
                <a:custGeom>
                  <a:avLst/>
                  <a:gdLst>
                    <a:gd name="T0" fmla="*/ 26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6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6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6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2" name="Freeform 151"/>
                <p:cNvSpPr>
                  <a:spLocks noChangeArrowheads="1"/>
                </p:cNvSpPr>
                <p:nvPr/>
              </p:nvSpPr>
              <p:spPr bwMode="auto">
                <a:xfrm>
                  <a:off x="5487" y="2325"/>
                  <a:ext cx="11" cy="56"/>
                </a:xfrm>
                <a:custGeom>
                  <a:avLst/>
                  <a:gdLst>
                    <a:gd name="T0" fmla="*/ 26 w 52"/>
                    <a:gd name="T1" fmla="*/ 251 h 252"/>
                    <a:gd name="T2" fmla="*/ 0 w 52"/>
                    <a:gd name="T3" fmla="*/ 251 h 252"/>
                    <a:gd name="T4" fmla="*/ 0 w 52"/>
                    <a:gd name="T5" fmla="*/ 0 h 252"/>
                    <a:gd name="T6" fmla="*/ 51 w 52"/>
                    <a:gd name="T7" fmla="*/ 0 h 252"/>
                    <a:gd name="T8" fmla="*/ 51 w 52"/>
                    <a:gd name="T9" fmla="*/ 251 h 252"/>
                    <a:gd name="T10" fmla="*/ 26 w 52"/>
                    <a:gd name="T11" fmla="*/ 25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52">
                      <a:moveTo>
                        <a:pt x="26" y="251"/>
                      </a:moveTo>
                      <a:lnTo>
                        <a:pt x="0" y="25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51"/>
                      </a:lnTo>
                      <a:lnTo>
                        <a:pt x="26" y="25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3" name="Freeform 152"/>
                <p:cNvSpPr>
                  <a:spLocks noChangeArrowheads="1"/>
                </p:cNvSpPr>
                <p:nvPr/>
              </p:nvSpPr>
              <p:spPr bwMode="auto">
                <a:xfrm>
                  <a:off x="5503" y="2317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4" name="Freeform 153"/>
                <p:cNvSpPr>
                  <a:spLocks noChangeArrowheads="1"/>
                </p:cNvSpPr>
                <p:nvPr/>
              </p:nvSpPr>
              <p:spPr bwMode="auto">
                <a:xfrm>
                  <a:off x="5472" y="2338"/>
                  <a:ext cx="11" cy="43"/>
                </a:xfrm>
                <a:custGeom>
                  <a:avLst/>
                  <a:gdLst>
                    <a:gd name="T0" fmla="*/ 25 w 52"/>
                    <a:gd name="T1" fmla="*/ 194 h 195"/>
                    <a:gd name="T2" fmla="*/ 0 w 52"/>
                    <a:gd name="T3" fmla="*/ 194 h 195"/>
                    <a:gd name="T4" fmla="*/ 0 w 52"/>
                    <a:gd name="T5" fmla="*/ 0 h 195"/>
                    <a:gd name="T6" fmla="*/ 51 w 52"/>
                    <a:gd name="T7" fmla="*/ 0 h 195"/>
                    <a:gd name="T8" fmla="*/ 51 w 52"/>
                    <a:gd name="T9" fmla="*/ 194 h 195"/>
                    <a:gd name="T10" fmla="*/ 25 w 52"/>
                    <a:gd name="T11" fmla="*/ 19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5">
                      <a:moveTo>
                        <a:pt x="25" y="194"/>
                      </a:moveTo>
                      <a:lnTo>
                        <a:pt x="0" y="19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4"/>
                      </a:lnTo>
                      <a:lnTo>
                        <a:pt x="25" y="19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5" name="Freeform 154"/>
                <p:cNvSpPr>
                  <a:spLocks noChangeArrowheads="1"/>
                </p:cNvSpPr>
                <p:nvPr/>
              </p:nvSpPr>
              <p:spPr bwMode="auto">
                <a:xfrm>
                  <a:off x="5549" y="2316"/>
                  <a:ext cx="11" cy="65"/>
                </a:xfrm>
                <a:custGeom>
                  <a:avLst/>
                  <a:gdLst>
                    <a:gd name="T0" fmla="*/ 26 w 52"/>
                    <a:gd name="T1" fmla="*/ 291 h 292"/>
                    <a:gd name="T2" fmla="*/ 0 w 52"/>
                    <a:gd name="T3" fmla="*/ 291 h 292"/>
                    <a:gd name="T4" fmla="*/ 0 w 52"/>
                    <a:gd name="T5" fmla="*/ 0 h 292"/>
                    <a:gd name="T6" fmla="*/ 51 w 52"/>
                    <a:gd name="T7" fmla="*/ 0 h 292"/>
                    <a:gd name="T8" fmla="*/ 51 w 52"/>
                    <a:gd name="T9" fmla="*/ 291 h 292"/>
                    <a:gd name="T10" fmla="*/ 26 w 52"/>
                    <a:gd name="T11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2">
                      <a:moveTo>
                        <a:pt x="26" y="291"/>
                      </a:move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1"/>
                      </a:lnTo>
                      <a:lnTo>
                        <a:pt x="26" y="29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6" name="Freeform 155"/>
                <p:cNvSpPr>
                  <a:spLocks noChangeArrowheads="1"/>
                </p:cNvSpPr>
                <p:nvPr/>
              </p:nvSpPr>
              <p:spPr bwMode="auto">
                <a:xfrm>
                  <a:off x="5518" y="2313"/>
                  <a:ext cx="11" cy="68"/>
                </a:xfrm>
                <a:custGeom>
                  <a:avLst/>
                  <a:gdLst>
                    <a:gd name="T0" fmla="*/ 26 w 52"/>
                    <a:gd name="T1" fmla="*/ 304 h 305"/>
                    <a:gd name="T2" fmla="*/ 0 w 52"/>
                    <a:gd name="T3" fmla="*/ 304 h 305"/>
                    <a:gd name="T4" fmla="*/ 0 w 52"/>
                    <a:gd name="T5" fmla="*/ 0 h 305"/>
                    <a:gd name="T6" fmla="*/ 51 w 52"/>
                    <a:gd name="T7" fmla="*/ 0 h 305"/>
                    <a:gd name="T8" fmla="*/ 51 w 52"/>
                    <a:gd name="T9" fmla="*/ 304 h 305"/>
                    <a:gd name="T10" fmla="*/ 26 w 52"/>
                    <a:gd name="T11" fmla="*/ 304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5">
                      <a:moveTo>
                        <a:pt x="26" y="304"/>
                      </a:moveTo>
                      <a:lnTo>
                        <a:pt x="0" y="30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4"/>
                      </a:lnTo>
                      <a:lnTo>
                        <a:pt x="26" y="3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7" name="Freeform 156"/>
                <p:cNvSpPr>
                  <a:spLocks noChangeArrowheads="1"/>
                </p:cNvSpPr>
                <p:nvPr/>
              </p:nvSpPr>
              <p:spPr bwMode="auto">
                <a:xfrm>
                  <a:off x="5565" y="232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8" name="Freeform 157"/>
                <p:cNvSpPr>
                  <a:spLocks noChangeArrowheads="1"/>
                </p:cNvSpPr>
                <p:nvPr/>
              </p:nvSpPr>
              <p:spPr bwMode="auto">
                <a:xfrm>
                  <a:off x="5581" y="2318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59" name="Freeform 158"/>
                <p:cNvSpPr>
                  <a:spLocks noChangeArrowheads="1"/>
                </p:cNvSpPr>
                <p:nvPr/>
              </p:nvSpPr>
              <p:spPr bwMode="auto">
                <a:xfrm>
                  <a:off x="5612" y="2325"/>
                  <a:ext cx="11" cy="56"/>
                </a:xfrm>
                <a:custGeom>
                  <a:avLst/>
                  <a:gdLst>
                    <a:gd name="T0" fmla="*/ 25 w 52"/>
                    <a:gd name="T1" fmla="*/ 249 h 250"/>
                    <a:gd name="T2" fmla="*/ 0 w 52"/>
                    <a:gd name="T3" fmla="*/ 249 h 250"/>
                    <a:gd name="T4" fmla="*/ 0 w 52"/>
                    <a:gd name="T5" fmla="*/ 0 h 250"/>
                    <a:gd name="T6" fmla="*/ 51 w 52"/>
                    <a:gd name="T7" fmla="*/ 0 h 250"/>
                    <a:gd name="T8" fmla="*/ 51 w 52"/>
                    <a:gd name="T9" fmla="*/ 249 h 250"/>
                    <a:gd name="T10" fmla="*/ 25 w 52"/>
                    <a:gd name="T11" fmla="*/ 24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50">
                      <a:moveTo>
                        <a:pt x="25" y="249"/>
                      </a:moveTo>
                      <a:lnTo>
                        <a:pt x="0" y="24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9"/>
                      </a:lnTo>
                      <a:lnTo>
                        <a:pt x="25" y="24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0" name="Freeform 159"/>
                <p:cNvSpPr>
                  <a:spLocks noChangeArrowheads="1"/>
                </p:cNvSpPr>
                <p:nvPr/>
              </p:nvSpPr>
              <p:spPr bwMode="auto">
                <a:xfrm>
                  <a:off x="5627" y="2321"/>
                  <a:ext cx="11" cy="60"/>
                </a:xfrm>
                <a:custGeom>
                  <a:avLst/>
                  <a:gdLst>
                    <a:gd name="T0" fmla="*/ 26 w 52"/>
                    <a:gd name="T1" fmla="*/ 269 h 270"/>
                    <a:gd name="T2" fmla="*/ 0 w 52"/>
                    <a:gd name="T3" fmla="*/ 269 h 270"/>
                    <a:gd name="T4" fmla="*/ 0 w 52"/>
                    <a:gd name="T5" fmla="*/ 0 h 270"/>
                    <a:gd name="T6" fmla="*/ 51 w 52"/>
                    <a:gd name="T7" fmla="*/ 0 h 270"/>
                    <a:gd name="T8" fmla="*/ 51 w 52"/>
                    <a:gd name="T9" fmla="*/ 269 h 270"/>
                    <a:gd name="T10" fmla="*/ 26 w 52"/>
                    <a:gd name="T11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0">
                      <a:moveTo>
                        <a:pt x="26" y="269"/>
                      </a:moveTo>
                      <a:lnTo>
                        <a:pt x="0" y="26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9"/>
                      </a:lnTo>
                      <a:lnTo>
                        <a:pt x="26" y="26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1" name="Freeform 160"/>
                <p:cNvSpPr>
                  <a:spLocks noChangeArrowheads="1"/>
                </p:cNvSpPr>
                <p:nvPr/>
              </p:nvSpPr>
              <p:spPr bwMode="auto">
                <a:xfrm>
                  <a:off x="5596" y="2321"/>
                  <a:ext cx="11" cy="60"/>
                </a:xfrm>
                <a:custGeom>
                  <a:avLst/>
                  <a:gdLst>
                    <a:gd name="T0" fmla="*/ 26 w 52"/>
                    <a:gd name="T1" fmla="*/ 269 h 270"/>
                    <a:gd name="T2" fmla="*/ 0 w 52"/>
                    <a:gd name="T3" fmla="*/ 269 h 270"/>
                    <a:gd name="T4" fmla="*/ 0 w 52"/>
                    <a:gd name="T5" fmla="*/ 0 h 270"/>
                    <a:gd name="T6" fmla="*/ 51 w 52"/>
                    <a:gd name="T7" fmla="*/ 0 h 270"/>
                    <a:gd name="T8" fmla="*/ 51 w 52"/>
                    <a:gd name="T9" fmla="*/ 269 h 270"/>
                    <a:gd name="T10" fmla="*/ 26 w 52"/>
                    <a:gd name="T11" fmla="*/ 26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0">
                      <a:moveTo>
                        <a:pt x="26" y="269"/>
                      </a:moveTo>
                      <a:lnTo>
                        <a:pt x="0" y="26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9"/>
                      </a:lnTo>
                      <a:lnTo>
                        <a:pt x="26" y="26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2" name="Freeform 161"/>
                <p:cNvSpPr>
                  <a:spLocks noChangeArrowheads="1"/>
                </p:cNvSpPr>
                <p:nvPr/>
              </p:nvSpPr>
              <p:spPr bwMode="auto">
                <a:xfrm>
                  <a:off x="5534" y="2330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3" name="Freeform 162"/>
                <p:cNvSpPr>
                  <a:spLocks noChangeArrowheads="1"/>
                </p:cNvSpPr>
                <p:nvPr/>
              </p:nvSpPr>
              <p:spPr bwMode="auto">
                <a:xfrm>
                  <a:off x="5440" y="2467"/>
                  <a:ext cx="11" cy="65"/>
                </a:xfrm>
                <a:custGeom>
                  <a:avLst/>
                  <a:gdLst>
                    <a:gd name="T0" fmla="*/ 26 w 53"/>
                    <a:gd name="T1" fmla="*/ 290 h 291"/>
                    <a:gd name="T2" fmla="*/ 0 w 53"/>
                    <a:gd name="T3" fmla="*/ 290 h 291"/>
                    <a:gd name="T4" fmla="*/ 0 w 53"/>
                    <a:gd name="T5" fmla="*/ 0 h 291"/>
                    <a:gd name="T6" fmla="*/ 52 w 53"/>
                    <a:gd name="T7" fmla="*/ 0 h 291"/>
                    <a:gd name="T8" fmla="*/ 52 w 53"/>
                    <a:gd name="T9" fmla="*/ 290 h 291"/>
                    <a:gd name="T10" fmla="*/ 26 w 53"/>
                    <a:gd name="T11" fmla="*/ 29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91">
                      <a:moveTo>
                        <a:pt x="26" y="290"/>
                      </a:moveTo>
                      <a:lnTo>
                        <a:pt x="0" y="290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90"/>
                      </a:lnTo>
                      <a:lnTo>
                        <a:pt x="26" y="29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4" name="Freeform 163"/>
                <p:cNvSpPr>
                  <a:spLocks noChangeArrowheads="1"/>
                </p:cNvSpPr>
                <p:nvPr/>
              </p:nvSpPr>
              <p:spPr bwMode="auto">
                <a:xfrm>
                  <a:off x="5456" y="2468"/>
                  <a:ext cx="11" cy="64"/>
                </a:xfrm>
                <a:custGeom>
                  <a:avLst/>
                  <a:gdLst>
                    <a:gd name="T0" fmla="*/ 26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6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6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6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5" name="Freeform 164"/>
                <p:cNvSpPr>
                  <a:spLocks noChangeArrowheads="1"/>
                </p:cNvSpPr>
                <p:nvPr/>
              </p:nvSpPr>
              <p:spPr bwMode="auto">
                <a:xfrm>
                  <a:off x="5487" y="2461"/>
                  <a:ext cx="11" cy="71"/>
                </a:xfrm>
                <a:custGeom>
                  <a:avLst/>
                  <a:gdLst>
                    <a:gd name="T0" fmla="*/ 26 w 52"/>
                    <a:gd name="T1" fmla="*/ 316 h 317"/>
                    <a:gd name="T2" fmla="*/ 0 w 52"/>
                    <a:gd name="T3" fmla="*/ 316 h 317"/>
                    <a:gd name="T4" fmla="*/ 0 w 52"/>
                    <a:gd name="T5" fmla="*/ 0 h 317"/>
                    <a:gd name="T6" fmla="*/ 51 w 52"/>
                    <a:gd name="T7" fmla="*/ 0 h 317"/>
                    <a:gd name="T8" fmla="*/ 51 w 52"/>
                    <a:gd name="T9" fmla="*/ 316 h 317"/>
                    <a:gd name="T10" fmla="*/ 26 w 52"/>
                    <a:gd name="T11" fmla="*/ 316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7">
                      <a:moveTo>
                        <a:pt x="26" y="316"/>
                      </a:moveTo>
                      <a:lnTo>
                        <a:pt x="0" y="31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16"/>
                      </a:lnTo>
                      <a:lnTo>
                        <a:pt x="26" y="31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6" name="Freeform 165"/>
                <p:cNvSpPr>
                  <a:spLocks noChangeArrowheads="1"/>
                </p:cNvSpPr>
                <p:nvPr/>
              </p:nvSpPr>
              <p:spPr bwMode="auto">
                <a:xfrm>
                  <a:off x="5503" y="2483"/>
                  <a:ext cx="11" cy="49"/>
                </a:xfrm>
                <a:custGeom>
                  <a:avLst/>
                  <a:gdLst>
                    <a:gd name="T0" fmla="*/ 25 w 52"/>
                    <a:gd name="T1" fmla="*/ 219 h 220"/>
                    <a:gd name="T2" fmla="*/ 0 w 52"/>
                    <a:gd name="T3" fmla="*/ 219 h 220"/>
                    <a:gd name="T4" fmla="*/ 0 w 52"/>
                    <a:gd name="T5" fmla="*/ 0 h 220"/>
                    <a:gd name="T6" fmla="*/ 51 w 52"/>
                    <a:gd name="T7" fmla="*/ 0 h 220"/>
                    <a:gd name="T8" fmla="*/ 51 w 52"/>
                    <a:gd name="T9" fmla="*/ 219 h 220"/>
                    <a:gd name="T10" fmla="*/ 25 w 52"/>
                    <a:gd name="T11" fmla="*/ 219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20">
                      <a:moveTo>
                        <a:pt x="25" y="219"/>
                      </a:moveTo>
                      <a:lnTo>
                        <a:pt x="0" y="21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9"/>
                      </a:lnTo>
                      <a:lnTo>
                        <a:pt x="25" y="21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7" name="Freeform 166"/>
                <p:cNvSpPr>
                  <a:spLocks noChangeArrowheads="1"/>
                </p:cNvSpPr>
                <p:nvPr/>
              </p:nvSpPr>
              <p:spPr bwMode="auto">
                <a:xfrm>
                  <a:off x="5472" y="2477"/>
                  <a:ext cx="11" cy="55"/>
                </a:xfrm>
                <a:custGeom>
                  <a:avLst/>
                  <a:gdLst>
                    <a:gd name="T0" fmla="*/ 25 w 52"/>
                    <a:gd name="T1" fmla="*/ 246 h 247"/>
                    <a:gd name="T2" fmla="*/ 0 w 52"/>
                    <a:gd name="T3" fmla="*/ 246 h 247"/>
                    <a:gd name="T4" fmla="*/ 0 w 52"/>
                    <a:gd name="T5" fmla="*/ 0 h 247"/>
                    <a:gd name="T6" fmla="*/ 51 w 52"/>
                    <a:gd name="T7" fmla="*/ 0 h 247"/>
                    <a:gd name="T8" fmla="*/ 51 w 52"/>
                    <a:gd name="T9" fmla="*/ 246 h 247"/>
                    <a:gd name="T10" fmla="*/ 25 w 52"/>
                    <a:gd name="T11" fmla="*/ 246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7">
                      <a:moveTo>
                        <a:pt x="25" y="246"/>
                      </a:moveTo>
                      <a:lnTo>
                        <a:pt x="0" y="24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6"/>
                      </a:lnTo>
                      <a:lnTo>
                        <a:pt x="25" y="24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8" name="Freeform 167"/>
                <p:cNvSpPr>
                  <a:spLocks noChangeArrowheads="1"/>
                </p:cNvSpPr>
                <p:nvPr/>
              </p:nvSpPr>
              <p:spPr bwMode="auto">
                <a:xfrm>
                  <a:off x="5549" y="2466"/>
                  <a:ext cx="11" cy="65"/>
                </a:xfrm>
                <a:custGeom>
                  <a:avLst/>
                  <a:gdLst>
                    <a:gd name="T0" fmla="*/ 26 w 52"/>
                    <a:gd name="T1" fmla="*/ 291 h 292"/>
                    <a:gd name="T2" fmla="*/ 0 w 52"/>
                    <a:gd name="T3" fmla="*/ 291 h 292"/>
                    <a:gd name="T4" fmla="*/ 0 w 52"/>
                    <a:gd name="T5" fmla="*/ 0 h 292"/>
                    <a:gd name="T6" fmla="*/ 51 w 52"/>
                    <a:gd name="T7" fmla="*/ 0 h 292"/>
                    <a:gd name="T8" fmla="*/ 51 w 52"/>
                    <a:gd name="T9" fmla="*/ 291 h 292"/>
                    <a:gd name="T10" fmla="*/ 26 w 52"/>
                    <a:gd name="T11" fmla="*/ 291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2">
                      <a:moveTo>
                        <a:pt x="26" y="291"/>
                      </a:move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1"/>
                      </a:lnTo>
                      <a:lnTo>
                        <a:pt x="26" y="29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69" name="Freeform 168"/>
                <p:cNvSpPr>
                  <a:spLocks noChangeArrowheads="1"/>
                </p:cNvSpPr>
                <p:nvPr/>
              </p:nvSpPr>
              <p:spPr bwMode="auto">
                <a:xfrm>
                  <a:off x="5518" y="2470"/>
                  <a:ext cx="11" cy="62"/>
                </a:xfrm>
                <a:custGeom>
                  <a:avLst/>
                  <a:gdLst>
                    <a:gd name="T0" fmla="*/ 26 w 52"/>
                    <a:gd name="T1" fmla="*/ 275 h 276"/>
                    <a:gd name="T2" fmla="*/ 0 w 52"/>
                    <a:gd name="T3" fmla="*/ 275 h 276"/>
                    <a:gd name="T4" fmla="*/ 0 w 52"/>
                    <a:gd name="T5" fmla="*/ 0 h 276"/>
                    <a:gd name="T6" fmla="*/ 51 w 52"/>
                    <a:gd name="T7" fmla="*/ 0 h 276"/>
                    <a:gd name="T8" fmla="*/ 51 w 52"/>
                    <a:gd name="T9" fmla="*/ 275 h 276"/>
                    <a:gd name="T10" fmla="*/ 26 w 52"/>
                    <a:gd name="T11" fmla="*/ 2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76">
                      <a:moveTo>
                        <a:pt x="26" y="275"/>
                      </a:moveTo>
                      <a:lnTo>
                        <a:pt x="0" y="27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75"/>
                      </a:lnTo>
                      <a:lnTo>
                        <a:pt x="26" y="27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0" name="Freeform 169"/>
                <p:cNvSpPr>
                  <a:spLocks noChangeArrowheads="1"/>
                </p:cNvSpPr>
                <p:nvPr/>
              </p:nvSpPr>
              <p:spPr bwMode="auto">
                <a:xfrm>
                  <a:off x="5565" y="2468"/>
                  <a:ext cx="11" cy="63"/>
                </a:xfrm>
                <a:custGeom>
                  <a:avLst/>
                  <a:gdLst>
                    <a:gd name="T0" fmla="*/ 26 w 52"/>
                    <a:gd name="T1" fmla="*/ 283 h 284"/>
                    <a:gd name="T2" fmla="*/ 0 w 52"/>
                    <a:gd name="T3" fmla="*/ 283 h 284"/>
                    <a:gd name="T4" fmla="*/ 0 w 52"/>
                    <a:gd name="T5" fmla="*/ 0 h 284"/>
                    <a:gd name="T6" fmla="*/ 51 w 52"/>
                    <a:gd name="T7" fmla="*/ 0 h 284"/>
                    <a:gd name="T8" fmla="*/ 51 w 52"/>
                    <a:gd name="T9" fmla="*/ 283 h 284"/>
                    <a:gd name="T10" fmla="*/ 26 w 52"/>
                    <a:gd name="T11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4">
                      <a:moveTo>
                        <a:pt x="26" y="283"/>
                      </a:moveTo>
                      <a:lnTo>
                        <a:pt x="0" y="28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3"/>
                      </a:lnTo>
                      <a:lnTo>
                        <a:pt x="26" y="28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1" name="Freeform 170"/>
                <p:cNvSpPr>
                  <a:spLocks noChangeArrowheads="1"/>
                </p:cNvSpPr>
                <p:nvPr/>
              </p:nvSpPr>
              <p:spPr bwMode="auto">
                <a:xfrm>
                  <a:off x="5581" y="2469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2" name="Freeform 171"/>
                <p:cNvSpPr>
                  <a:spLocks noChangeArrowheads="1"/>
                </p:cNvSpPr>
                <p:nvPr/>
              </p:nvSpPr>
              <p:spPr bwMode="auto">
                <a:xfrm>
                  <a:off x="5612" y="2473"/>
                  <a:ext cx="11" cy="59"/>
                </a:xfrm>
                <a:custGeom>
                  <a:avLst/>
                  <a:gdLst>
                    <a:gd name="T0" fmla="*/ 25 w 52"/>
                    <a:gd name="T1" fmla="*/ 262 h 263"/>
                    <a:gd name="T2" fmla="*/ 0 w 52"/>
                    <a:gd name="T3" fmla="*/ 262 h 263"/>
                    <a:gd name="T4" fmla="*/ 0 w 52"/>
                    <a:gd name="T5" fmla="*/ 0 h 263"/>
                    <a:gd name="T6" fmla="*/ 51 w 52"/>
                    <a:gd name="T7" fmla="*/ 0 h 263"/>
                    <a:gd name="T8" fmla="*/ 51 w 52"/>
                    <a:gd name="T9" fmla="*/ 262 h 263"/>
                    <a:gd name="T10" fmla="*/ 25 w 52"/>
                    <a:gd name="T11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3">
                      <a:moveTo>
                        <a:pt x="25" y="262"/>
                      </a:moveTo>
                      <a:lnTo>
                        <a:pt x="0" y="262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2"/>
                      </a:lnTo>
                      <a:lnTo>
                        <a:pt x="25" y="262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3" name="Freeform 172"/>
                <p:cNvSpPr>
                  <a:spLocks noChangeArrowheads="1"/>
                </p:cNvSpPr>
                <p:nvPr/>
              </p:nvSpPr>
              <p:spPr bwMode="auto">
                <a:xfrm>
                  <a:off x="5627" y="247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4" name="Freeform 173"/>
                <p:cNvSpPr>
                  <a:spLocks noChangeArrowheads="1"/>
                </p:cNvSpPr>
                <p:nvPr/>
              </p:nvSpPr>
              <p:spPr bwMode="auto">
                <a:xfrm>
                  <a:off x="5596" y="2477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5" name="Freeform 174"/>
                <p:cNvSpPr>
                  <a:spLocks noChangeArrowheads="1"/>
                </p:cNvSpPr>
                <p:nvPr/>
              </p:nvSpPr>
              <p:spPr bwMode="auto">
                <a:xfrm>
                  <a:off x="5534" y="2492"/>
                  <a:ext cx="11" cy="40"/>
                </a:xfrm>
                <a:custGeom>
                  <a:avLst/>
                  <a:gdLst>
                    <a:gd name="T0" fmla="*/ 25 w 52"/>
                    <a:gd name="T1" fmla="*/ 178 h 179"/>
                    <a:gd name="T2" fmla="*/ 0 w 52"/>
                    <a:gd name="T3" fmla="*/ 178 h 179"/>
                    <a:gd name="T4" fmla="*/ 0 w 52"/>
                    <a:gd name="T5" fmla="*/ 0 h 179"/>
                    <a:gd name="T6" fmla="*/ 51 w 52"/>
                    <a:gd name="T7" fmla="*/ 0 h 179"/>
                    <a:gd name="T8" fmla="*/ 51 w 52"/>
                    <a:gd name="T9" fmla="*/ 178 h 179"/>
                    <a:gd name="T10" fmla="*/ 25 w 52"/>
                    <a:gd name="T11" fmla="*/ 17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79">
                      <a:moveTo>
                        <a:pt x="25" y="178"/>
                      </a:moveTo>
                      <a:lnTo>
                        <a:pt x="0" y="178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78"/>
                      </a:lnTo>
                      <a:lnTo>
                        <a:pt x="25" y="17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6" name="Freeform 175"/>
                <p:cNvSpPr>
                  <a:spLocks noChangeArrowheads="1"/>
                </p:cNvSpPr>
                <p:nvPr/>
              </p:nvSpPr>
              <p:spPr bwMode="auto">
                <a:xfrm>
                  <a:off x="5440" y="2622"/>
                  <a:ext cx="11" cy="62"/>
                </a:xfrm>
                <a:custGeom>
                  <a:avLst/>
                  <a:gdLst>
                    <a:gd name="T0" fmla="*/ 26 w 53"/>
                    <a:gd name="T1" fmla="*/ 277 h 278"/>
                    <a:gd name="T2" fmla="*/ 0 w 53"/>
                    <a:gd name="T3" fmla="*/ 277 h 278"/>
                    <a:gd name="T4" fmla="*/ 0 w 53"/>
                    <a:gd name="T5" fmla="*/ 0 h 278"/>
                    <a:gd name="T6" fmla="*/ 52 w 53"/>
                    <a:gd name="T7" fmla="*/ 0 h 278"/>
                    <a:gd name="T8" fmla="*/ 52 w 53"/>
                    <a:gd name="T9" fmla="*/ 277 h 278"/>
                    <a:gd name="T10" fmla="*/ 26 w 53"/>
                    <a:gd name="T11" fmla="*/ 277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278">
                      <a:moveTo>
                        <a:pt x="26" y="277"/>
                      </a:moveTo>
                      <a:lnTo>
                        <a:pt x="0" y="277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277"/>
                      </a:lnTo>
                      <a:lnTo>
                        <a:pt x="26" y="27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7" name="Freeform 176"/>
                <p:cNvSpPr>
                  <a:spLocks noChangeArrowheads="1"/>
                </p:cNvSpPr>
                <p:nvPr/>
              </p:nvSpPr>
              <p:spPr bwMode="auto">
                <a:xfrm>
                  <a:off x="5456" y="2617"/>
                  <a:ext cx="11" cy="67"/>
                </a:xfrm>
                <a:custGeom>
                  <a:avLst/>
                  <a:gdLst>
                    <a:gd name="T0" fmla="*/ 26 w 52"/>
                    <a:gd name="T1" fmla="*/ 297 h 298"/>
                    <a:gd name="T2" fmla="*/ 0 w 52"/>
                    <a:gd name="T3" fmla="*/ 297 h 298"/>
                    <a:gd name="T4" fmla="*/ 0 w 52"/>
                    <a:gd name="T5" fmla="*/ 0 h 298"/>
                    <a:gd name="T6" fmla="*/ 51 w 52"/>
                    <a:gd name="T7" fmla="*/ 0 h 298"/>
                    <a:gd name="T8" fmla="*/ 51 w 52"/>
                    <a:gd name="T9" fmla="*/ 297 h 298"/>
                    <a:gd name="T10" fmla="*/ 26 w 52"/>
                    <a:gd name="T11" fmla="*/ 297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98">
                      <a:moveTo>
                        <a:pt x="26" y="297"/>
                      </a:moveTo>
                      <a:lnTo>
                        <a:pt x="0" y="29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97"/>
                      </a:lnTo>
                      <a:lnTo>
                        <a:pt x="26" y="29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8" name="Freeform 177"/>
                <p:cNvSpPr>
                  <a:spLocks noChangeArrowheads="1"/>
                </p:cNvSpPr>
                <p:nvPr/>
              </p:nvSpPr>
              <p:spPr bwMode="auto">
                <a:xfrm>
                  <a:off x="5487" y="2625"/>
                  <a:ext cx="11" cy="59"/>
                </a:xfrm>
                <a:custGeom>
                  <a:avLst/>
                  <a:gdLst>
                    <a:gd name="T0" fmla="*/ 26 w 52"/>
                    <a:gd name="T1" fmla="*/ 264 h 265"/>
                    <a:gd name="T2" fmla="*/ 0 w 52"/>
                    <a:gd name="T3" fmla="*/ 264 h 265"/>
                    <a:gd name="T4" fmla="*/ 0 w 52"/>
                    <a:gd name="T5" fmla="*/ 0 h 265"/>
                    <a:gd name="T6" fmla="*/ 51 w 52"/>
                    <a:gd name="T7" fmla="*/ 0 h 265"/>
                    <a:gd name="T8" fmla="*/ 51 w 52"/>
                    <a:gd name="T9" fmla="*/ 264 h 265"/>
                    <a:gd name="T10" fmla="*/ 26 w 52"/>
                    <a:gd name="T11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5">
                      <a:moveTo>
                        <a:pt x="26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64"/>
                      </a:lnTo>
                      <a:lnTo>
                        <a:pt x="26" y="26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79" name="Freeform 178"/>
                <p:cNvSpPr>
                  <a:spLocks noChangeArrowheads="1"/>
                </p:cNvSpPr>
                <p:nvPr/>
              </p:nvSpPr>
              <p:spPr bwMode="auto">
                <a:xfrm>
                  <a:off x="5503" y="2620"/>
                  <a:ext cx="11" cy="64"/>
                </a:xfrm>
                <a:custGeom>
                  <a:avLst/>
                  <a:gdLst>
                    <a:gd name="T0" fmla="*/ 25 w 52"/>
                    <a:gd name="T1" fmla="*/ 284 h 285"/>
                    <a:gd name="T2" fmla="*/ 0 w 52"/>
                    <a:gd name="T3" fmla="*/ 284 h 285"/>
                    <a:gd name="T4" fmla="*/ 0 w 52"/>
                    <a:gd name="T5" fmla="*/ 0 h 285"/>
                    <a:gd name="T6" fmla="*/ 51 w 52"/>
                    <a:gd name="T7" fmla="*/ 0 h 285"/>
                    <a:gd name="T8" fmla="*/ 51 w 52"/>
                    <a:gd name="T9" fmla="*/ 284 h 285"/>
                    <a:gd name="T10" fmla="*/ 25 w 52"/>
                    <a:gd name="T11" fmla="*/ 28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5">
                      <a:moveTo>
                        <a:pt x="25" y="284"/>
                      </a:moveTo>
                      <a:lnTo>
                        <a:pt x="0" y="284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4"/>
                      </a:lnTo>
                      <a:lnTo>
                        <a:pt x="25" y="2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0" name="Freeform 179"/>
                <p:cNvSpPr>
                  <a:spLocks noChangeArrowheads="1"/>
                </p:cNvSpPr>
                <p:nvPr/>
              </p:nvSpPr>
              <p:spPr bwMode="auto">
                <a:xfrm>
                  <a:off x="5472" y="2626"/>
                  <a:ext cx="11" cy="58"/>
                </a:xfrm>
                <a:custGeom>
                  <a:avLst/>
                  <a:gdLst>
                    <a:gd name="T0" fmla="*/ 25 w 52"/>
                    <a:gd name="T1" fmla="*/ 259 h 260"/>
                    <a:gd name="T2" fmla="*/ 0 w 52"/>
                    <a:gd name="T3" fmla="*/ 259 h 260"/>
                    <a:gd name="T4" fmla="*/ 0 w 52"/>
                    <a:gd name="T5" fmla="*/ 0 h 260"/>
                    <a:gd name="T6" fmla="*/ 51 w 52"/>
                    <a:gd name="T7" fmla="*/ 0 h 260"/>
                    <a:gd name="T8" fmla="*/ 51 w 52"/>
                    <a:gd name="T9" fmla="*/ 259 h 260"/>
                    <a:gd name="T10" fmla="*/ 25 w 52"/>
                    <a:gd name="T11" fmla="*/ 259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60">
                      <a:moveTo>
                        <a:pt x="25" y="259"/>
                      </a:moveTo>
                      <a:lnTo>
                        <a:pt x="0" y="25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59"/>
                      </a:lnTo>
                      <a:lnTo>
                        <a:pt x="25" y="2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1" name="Freeform 180"/>
                <p:cNvSpPr>
                  <a:spLocks noChangeArrowheads="1"/>
                </p:cNvSpPr>
                <p:nvPr/>
              </p:nvSpPr>
              <p:spPr bwMode="auto">
                <a:xfrm>
                  <a:off x="5549" y="2607"/>
                  <a:ext cx="11" cy="77"/>
                </a:xfrm>
                <a:custGeom>
                  <a:avLst/>
                  <a:gdLst>
                    <a:gd name="T0" fmla="*/ 26 w 52"/>
                    <a:gd name="T1" fmla="*/ 345 h 346"/>
                    <a:gd name="T2" fmla="*/ 0 w 52"/>
                    <a:gd name="T3" fmla="*/ 345 h 346"/>
                    <a:gd name="T4" fmla="*/ 0 w 52"/>
                    <a:gd name="T5" fmla="*/ 0 h 346"/>
                    <a:gd name="T6" fmla="*/ 51 w 52"/>
                    <a:gd name="T7" fmla="*/ 0 h 346"/>
                    <a:gd name="T8" fmla="*/ 51 w 52"/>
                    <a:gd name="T9" fmla="*/ 345 h 346"/>
                    <a:gd name="T10" fmla="*/ 26 w 52"/>
                    <a:gd name="T11" fmla="*/ 34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46">
                      <a:moveTo>
                        <a:pt x="26" y="345"/>
                      </a:moveTo>
                      <a:lnTo>
                        <a:pt x="0" y="345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45"/>
                      </a:lnTo>
                      <a:lnTo>
                        <a:pt x="26" y="34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2" name="Freeform 181"/>
                <p:cNvSpPr>
                  <a:spLocks noChangeArrowheads="1"/>
                </p:cNvSpPr>
                <p:nvPr/>
              </p:nvSpPr>
              <p:spPr bwMode="auto">
                <a:xfrm>
                  <a:off x="5518" y="2616"/>
                  <a:ext cx="11" cy="68"/>
                </a:xfrm>
                <a:custGeom>
                  <a:avLst/>
                  <a:gdLst>
                    <a:gd name="T0" fmla="*/ 26 w 52"/>
                    <a:gd name="T1" fmla="*/ 303 h 304"/>
                    <a:gd name="T2" fmla="*/ 0 w 52"/>
                    <a:gd name="T3" fmla="*/ 303 h 304"/>
                    <a:gd name="T4" fmla="*/ 0 w 52"/>
                    <a:gd name="T5" fmla="*/ 0 h 304"/>
                    <a:gd name="T6" fmla="*/ 51 w 52"/>
                    <a:gd name="T7" fmla="*/ 0 h 304"/>
                    <a:gd name="T8" fmla="*/ 51 w 52"/>
                    <a:gd name="T9" fmla="*/ 303 h 304"/>
                    <a:gd name="T10" fmla="*/ 26 w 52"/>
                    <a:gd name="T11" fmla="*/ 303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04">
                      <a:moveTo>
                        <a:pt x="26" y="303"/>
                      </a:moveTo>
                      <a:lnTo>
                        <a:pt x="0" y="30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3"/>
                      </a:lnTo>
                      <a:lnTo>
                        <a:pt x="26" y="30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3" name="Freeform 182"/>
                <p:cNvSpPr>
                  <a:spLocks noChangeArrowheads="1"/>
                </p:cNvSpPr>
                <p:nvPr/>
              </p:nvSpPr>
              <p:spPr bwMode="auto">
                <a:xfrm>
                  <a:off x="5565" y="2615"/>
                  <a:ext cx="11" cy="69"/>
                </a:xfrm>
                <a:custGeom>
                  <a:avLst/>
                  <a:gdLst>
                    <a:gd name="T0" fmla="*/ 26 w 52"/>
                    <a:gd name="T1" fmla="*/ 309 h 310"/>
                    <a:gd name="T2" fmla="*/ 0 w 52"/>
                    <a:gd name="T3" fmla="*/ 309 h 310"/>
                    <a:gd name="T4" fmla="*/ 0 w 52"/>
                    <a:gd name="T5" fmla="*/ 0 h 310"/>
                    <a:gd name="T6" fmla="*/ 51 w 52"/>
                    <a:gd name="T7" fmla="*/ 0 h 310"/>
                    <a:gd name="T8" fmla="*/ 51 w 52"/>
                    <a:gd name="T9" fmla="*/ 309 h 310"/>
                    <a:gd name="T10" fmla="*/ 26 w 52"/>
                    <a:gd name="T11" fmla="*/ 30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310">
                      <a:moveTo>
                        <a:pt x="26" y="309"/>
                      </a:moveTo>
                      <a:lnTo>
                        <a:pt x="0" y="309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309"/>
                      </a:lnTo>
                      <a:lnTo>
                        <a:pt x="26" y="30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4" name="Freeform 183"/>
                <p:cNvSpPr>
                  <a:spLocks noChangeArrowheads="1"/>
                </p:cNvSpPr>
                <p:nvPr/>
              </p:nvSpPr>
              <p:spPr bwMode="auto">
                <a:xfrm>
                  <a:off x="5581" y="2621"/>
                  <a:ext cx="11" cy="63"/>
                </a:xfrm>
                <a:custGeom>
                  <a:avLst/>
                  <a:gdLst>
                    <a:gd name="T0" fmla="*/ 25 w 52"/>
                    <a:gd name="T1" fmla="*/ 281 h 282"/>
                    <a:gd name="T2" fmla="*/ 0 w 52"/>
                    <a:gd name="T3" fmla="*/ 281 h 282"/>
                    <a:gd name="T4" fmla="*/ 0 w 52"/>
                    <a:gd name="T5" fmla="*/ 0 h 282"/>
                    <a:gd name="T6" fmla="*/ 51 w 52"/>
                    <a:gd name="T7" fmla="*/ 0 h 282"/>
                    <a:gd name="T8" fmla="*/ 51 w 52"/>
                    <a:gd name="T9" fmla="*/ 281 h 282"/>
                    <a:gd name="T10" fmla="*/ 25 w 52"/>
                    <a:gd name="T11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82">
                      <a:moveTo>
                        <a:pt x="25" y="281"/>
                      </a:moveTo>
                      <a:lnTo>
                        <a:pt x="0" y="281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81"/>
                      </a:lnTo>
                      <a:lnTo>
                        <a:pt x="25" y="28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5" name="Freeform 184"/>
                <p:cNvSpPr>
                  <a:spLocks noChangeArrowheads="1"/>
                </p:cNvSpPr>
                <p:nvPr/>
              </p:nvSpPr>
              <p:spPr bwMode="auto">
                <a:xfrm>
                  <a:off x="5612" y="2640"/>
                  <a:ext cx="11" cy="44"/>
                </a:xfrm>
                <a:custGeom>
                  <a:avLst/>
                  <a:gdLst>
                    <a:gd name="T0" fmla="*/ 25 w 52"/>
                    <a:gd name="T1" fmla="*/ 196 h 197"/>
                    <a:gd name="T2" fmla="*/ 0 w 52"/>
                    <a:gd name="T3" fmla="*/ 196 h 197"/>
                    <a:gd name="T4" fmla="*/ 0 w 52"/>
                    <a:gd name="T5" fmla="*/ 0 h 197"/>
                    <a:gd name="T6" fmla="*/ 51 w 52"/>
                    <a:gd name="T7" fmla="*/ 0 h 197"/>
                    <a:gd name="T8" fmla="*/ 51 w 52"/>
                    <a:gd name="T9" fmla="*/ 196 h 197"/>
                    <a:gd name="T10" fmla="*/ 25 w 52"/>
                    <a:gd name="T11" fmla="*/ 196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197">
                      <a:moveTo>
                        <a:pt x="25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196"/>
                      </a:lnTo>
                      <a:lnTo>
                        <a:pt x="25" y="196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6" name="Freeform 185"/>
                <p:cNvSpPr>
                  <a:spLocks noChangeArrowheads="1"/>
                </p:cNvSpPr>
                <p:nvPr/>
              </p:nvSpPr>
              <p:spPr bwMode="auto">
                <a:xfrm>
                  <a:off x="5627" y="2636"/>
                  <a:ext cx="11" cy="48"/>
                </a:xfrm>
                <a:custGeom>
                  <a:avLst/>
                  <a:gdLst>
                    <a:gd name="T0" fmla="*/ 26 w 52"/>
                    <a:gd name="T1" fmla="*/ 217 h 218"/>
                    <a:gd name="T2" fmla="*/ 0 w 52"/>
                    <a:gd name="T3" fmla="*/ 217 h 218"/>
                    <a:gd name="T4" fmla="*/ 0 w 52"/>
                    <a:gd name="T5" fmla="*/ 0 h 218"/>
                    <a:gd name="T6" fmla="*/ 51 w 52"/>
                    <a:gd name="T7" fmla="*/ 0 h 218"/>
                    <a:gd name="T8" fmla="*/ 51 w 52"/>
                    <a:gd name="T9" fmla="*/ 217 h 218"/>
                    <a:gd name="T10" fmla="*/ 26 w 52"/>
                    <a:gd name="T11" fmla="*/ 217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18">
                      <a:moveTo>
                        <a:pt x="26" y="217"/>
                      </a:moveTo>
                      <a:lnTo>
                        <a:pt x="0" y="217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17"/>
                      </a:lnTo>
                      <a:lnTo>
                        <a:pt x="26" y="217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7" name="Freeform 186"/>
                <p:cNvSpPr>
                  <a:spLocks noChangeArrowheads="1"/>
                </p:cNvSpPr>
                <p:nvPr/>
              </p:nvSpPr>
              <p:spPr bwMode="auto">
                <a:xfrm>
                  <a:off x="5596" y="2630"/>
                  <a:ext cx="11" cy="54"/>
                </a:xfrm>
                <a:custGeom>
                  <a:avLst/>
                  <a:gdLst>
                    <a:gd name="T0" fmla="*/ 26 w 52"/>
                    <a:gd name="T1" fmla="*/ 243 h 244"/>
                    <a:gd name="T2" fmla="*/ 0 w 52"/>
                    <a:gd name="T3" fmla="*/ 243 h 244"/>
                    <a:gd name="T4" fmla="*/ 0 w 52"/>
                    <a:gd name="T5" fmla="*/ 0 h 244"/>
                    <a:gd name="T6" fmla="*/ 51 w 52"/>
                    <a:gd name="T7" fmla="*/ 0 h 244"/>
                    <a:gd name="T8" fmla="*/ 51 w 52"/>
                    <a:gd name="T9" fmla="*/ 243 h 244"/>
                    <a:gd name="T10" fmla="*/ 26 w 52"/>
                    <a:gd name="T11" fmla="*/ 24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44">
                      <a:moveTo>
                        <a:pt x="26" y="243"/>
                      </a:moveTo>
                      <a:lnTo>
                        <a:pt x="0" y="243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43"/>
                      </a:lnTo>
                      <a:lnTo>
                        <a:pt x="26" y="24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8" name="Freeform 187"/>
                <p:cNvSpPr>
                  <a:spLocks noChangeArrowheads="1"/>
                </p:cNvSpPr>
                <p:nvPr/>
              </p:nvSpPr>
              <p:spPr bwMode="auto">
                <a:xfrm>
                  <a:off x="5534" y="2632"/>
                  <a:ext cx="11" cy="51"/>
                </a:xfrm>
                <a:custGeom>
                  <a:avLst/>
                  <a:gdLst>
                    <a:gd name="T0" fmla="*/ 25 w 52"/>
                    <a:gd name="T1" fmla="*/ 230 h 231"/>
                    <a:gd name="T2" fmla="*/ 0 w 52"/>
                    <a:gd name="T3" fmla="*/ 230 h 231"/>
                    <a:gd name="T4" fmla="*/ 0 w 52"/>
                    <a:gd name="T5" fmla="*/ 0 h 231"/>
                    <a:gd name="T6" fmla="*/ 51 w 52"/>
                    <a:gd name="T7" fmla="*/ 0 h 231"/>
                    <a:gd name="T8" fmla="*/ 51 w 52"/>
                    <a:gd name="T9" fmla="*/ 230 h 231"/>
                    <a:gd name="T10" fmla="*/ 25 w 52"/>
                    <a:gd name="T11" fmla="*/ 23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231">
                      <a:moveTo>
                        <a:pt x="25" y="230"/>
                      </a:moveTo>
                      <a:lnTo>
                        <a:pt x="0" y="230"/>
                      </a:ln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1" y="230"/>
                      </a:lnTo>
                      <a:lnTo>
                        <a:pt x="25" y="23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89" name="Freeform 188"/>
                <p:cNvSpPr>
                  <a:spLocks noChangeArrowheads="1"/>
                </p:cNvSpPr>
                <p:nvPr/>
              </p:nvSpPr>
              <p:spPr bwMode="auto">
                <a:xfrm>
                  <a:off x="5769" y="2235"/>
                  <a:ext cx="15" cy="95"/>
                </a:xfrm>
                <a:custGeom>
                  <a:avLst/>
                  <a:gdLst>
                    <a:gd name="T0" fmla="*/ 34 w 69"/>
                    <a:gd name="T1" fmla="*/ 423 h 424"/>
                    <a:gd name="T2" fmla="*/ 0 w 69"/>
                    <a:gd name="T3" fmla="*/ 423 h 424"/>
                    <a:gd name="T4" fmla="*/ 0 w 69"/>
                    <a:gd name="T5" fmla="*/ 0 h 424"/>
                    <a:gd name="T6" fmla="*/ 68 w 69"/>
                    <a:gd name="T7" fmla="*/ 0 h 424"/>
                    <a:gd name="T8" fmla="*/ 68 w 69"/>
                    <a:gd name="T9" fmla="*/ 423 h 424"/>
                    <a:gd name="T10" fmla="*/ 34 w 69"/>
                    <a:gd name="T11" fmla="*/ 423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24">
                      <a:moveTo>
                        <a:pt x="34" y="423"/>
                      </a:moveTo>
                      <a:lnTo>
                        <a:pt x="0" y="423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23"/>
                      </a:lnTo>
                      <a:lnTo>
                        <a:pt x="34" y="4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0" name="Freeform 189"/>
                <p:cNvSpPr>
                  <a:spLocks noChangeArrowheads="1"/>
                </p:cNvSpPr>
                <p:nvPr/>
              </p:nvSpPr>
              <p:spPr bwMode="auto">
                <a:xfrm>
                  <a:off x="5789" y="2260"/>
                  <a:ext cx="15" cy="69"/>
                </a:xfrm>
                <a:custGeom>
                  <a:avLst/>
                  <a:gdLst>
                    <a:gd name="T0" fmla="*/ 34 w 70"/>
                    <a:gd name="T1" fmla="*/ 308 h 309"/>
                    <a:gd name="T2" fmla="*/ 0 w 70"/>
                    <a:gd name="T3" fmla="*/ 308 h 309"/>
                    <a:gd name="T4" fmla="*/ 0 w 70"/>
                    <a:gd name="T5" fmla="*/ 0 h 309"/>
                    <a:gd name="T6" fmla="*/ 69 w 70"/>
                    <a:gd name="T7" fmla="*/ 0 h 309"/>
                    <a:gd name="T8" fmla="*/ 69 w 70"/>
                    <a:gd name="T9" fmla="*/ 308 h 309"/>
                    <a:gd name="T10" fmla="*/ 34 w 70"/>
                    <a:gd name="T1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309">
                      <a:moveTo>
                        <a:pt x="34" y="308"/>
                      </a:moveTo>
                      <a:lnTo>
                        <a:pt x="0" y="308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308"/>
                      </a:lnTo>
                      <a:lnTo>
                        <a:pt x="34" y="30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1" name="Freeform 190"/>
                <p:cNvSpPr>
                  <a:spLocks noChangeArrowheads="1"/>
                </p:cNvSpPr>
                <p:nvPr/>
              </p:nvSpPr>
              <p:spPr bwMode="auto">
                <a:xfrm>
                  <a:off x="5831" y="2235"/>
                  <a:ext cx="15" cy="95"/>
                </a:xfrm>
                <a:custGeom>
                  <a:avLst/>
                  <a:gdLst>
                    <a:gd name="T0" fmla="*/ 34 w 69"/>
                    <a:gd name="T1" fmla="*/ 423 h 424"/>
                    <a:gd name="T2" fmla="*/ 0 w 69"/>
                    <a:gd name="T3" fmla="*/ 423 h 424"/>
                    <a:gd name="T4" fmla="*/ 0 w 69"/>
                    <a:gd name="T5" fmla="*/ 0 h 424"/>
                    <a:gd name="T6" fmla="*/ 68 w 69"/>
                    <a:gd name="T7" fmla="*/ 0 h 424"/>
                    <a:gd name="T8" fmla="*/ 68 w 69"/>
                    <a:gd name="T9" fmla="*/ 423 h 424"/>
                    <a:gd name="T10" fmla="*/ 34 w 69"/>
                    <a:gd name="T11" fmla="*/ 423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24">
                      <a:moveTo>
                        <a:pt x="34" y="423"/>
                      </a:moveTo>
                      <a:lnTo>
                        <a:pt x="0" y="423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23"/>
                      </a:lnTo>
                      <a:lnTo>
                        <a:pt x="34" y="423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2" name="Freeform 191"/>
                <p:cNvSpPr>
                  <a:spLocks noChangeArrowheads="1"/>
                </p:cNvSpPr>
                <p:nvPr/>
              </p:nvSpPr>
              <p:spPr bwMode="auto">
                <a:xfrm>
                  <a:off x="5852" y="2221"/>
                  <a:ext cx="15" cy="109"/>
                </a:xfrm>
                <a:custGeom>
                  <a:avLst/>
                  <a:gdLst>
                    <a:gd name="T0" fmla="*/ 34 w 69"/>
                    <a:gd name="T1" fmla="*/ 484 h 485"/>
                    <a:gd name="T2" fmla="*/ 0 w 69"/>
                    <a:gd name="T3" fmla="*/ 484 h 485"/>
                    <a:gd name="T4" fmla="*/ 0 w 69"/>
                    <a:gd name="T5" fmla="*/ 0 h 485"/>
                    <a:gd name="T6" fmla="*/ 68 w 69"/>
                    <a:gd name="T7" fmla="*/ 0 h 485"/>
                    <a:gd name="T8" fmla="*/ 68 w 69"/>
                    <a:gd name="T9" fmla="*/ 484 h 485"/>
                    <a:gd name="T10" fmla="*/ 34 w 69"/>
                    <a:gd name="T11" fmla="*/ 484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85">
                      <a:moveTo>
                        <a:pt x="34" y="484"/>
                      </a:moveTo>
                      <a:lnTo>
                        <a:pt x="0" y="484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84"/>
                      </a:lnTo>
                      <a:lnTo>
                        <a:pt x="34" y="48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3" name="Freeform 192"/>
                <p:cNvSpPr>
                  <a:spLocks noChangeArrowheads="1"/>
                </p:cNvSpPr>
                <p:nvPr/>
              </p:nvSpPr>
              <p:spPr bwMode="auto">
                <a:xfrm>
                  <a:off x="5810" y="2272"/>
                  <a:ext cx="15" cy="58"/>
                </a:xfrm>
                <a:custGeom>
                  <a:avLst/>
                  <a:gdLst>
                    <a:gd name="T0" fmla="*/ 34 w 69"/>
                    <a:gd name="T1" fmla="*/ 258 h 259"/>
                    <a:gd name="T2" fmla="*/ 0 w 69"/>
                    <a:gd name="T3" fmla="*/ 258 h 259"/>
                    <a:gd name="T4" fmla="*/ 0 w 69"/>
                    <a:gd name="T5" fmla="*/ 0 h 259"/>
                    <a:gd name="T6" fmla="*/ 68 w 69"/>
                    <a:gd name="T7" fmla="*/ 0 h 259"/>
                    <a:gd name="T8" fmla="*/ 68 w 69"/>
                    <a:gd name="T9" fmla="*/ 258 h 259"/>
                    <a:gd name="T10" fmla="*/ 34 w 69"/>
                    <a:gd name="T11" fmla="*/ 258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259">
                      <a:moveTo>
                        <a:pt x="34" y="258"/>
                      </a:moveTo>
                      <a:lnTo>
                        <a:pt x="0" y="258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258"/>
                      </a:lnTo>
                      <a:lnTo>
                        <a:pt x="34" y="2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4" name="Freeform 193"/>
                <p:cNvSpPr>
                  <a:spLocks noChangeArrowheads="1"/>
                </p:cNvSpPr>
                <p:nvPr/>
              </p:nvSpPr>
              <p:spPr bwMode="auto">
                <a:xfrm>
                  <a:off x="5914" y="2226"/>
                  <a:ext cx="15" cy="103"/>
                </a:xfrm>
                <a:custGeom>
                  <a:avLst/>
                  <a:gdLst>
                    <a:gd name="T0" fmla="*/ 34 w 69"/>
                    <a:gd name="T1" fmla="*/ 459 h 460"/>
                    <a:gd name="T2" fmla="*/ 0 w 69"/>
                    <a:gd name="T3" fmla="*/ 459 h 460"/>
                    <a:gd name="T4" fmla="*/ 0 w 69"/>
                    <a:gd name="T5" fmla="*/ 0 h 460"/>
                    <a:gd name="T6" fmla="*/ 68 w 69"/>
                    <a:gd name="T7" fmla="*/ 0 h 460"/>
                    <a:gd name="T8" fmla="*/ 68 w 69"/>
                    <a:gd name="T9" fmla="*/ 459 h 460"/>
                    <a:gd name="T10" fmla="*/ 34 w 69"/>
                    <a:gd name="T11" fmla="*/ 459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460">
                      <a:moveTo>
                        <a:pt x="34" y="459"/>
                      </a:moveTo>
                      <a:lnTo>
                        <a:pt x="0" y="459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459"/>
                      </a:lnTo>
                      <a:lnTo>
                        <a:pt x="34" y="4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5" name="Freeform 194"/>
                <p:cNvSpPr>
                  <a:spLocks noChangeArrowheads="1"/>
                </p:cNvSpPr>
                <p:nvPr/>
              </p:nvSpPr>
              <p:spPr bwMode="auto">
                <a:xfrm>
                  <a:off x="5872" y="2239"/>
                  <a:ext cx="15" cy="91"/>
                </a:xfrm>
                <a:custGeom>
                  <a:avLst/>
                  <a:gdLst>
                    <a:gd name="T0" fmla="*/ 34 w 70"/>
                    <a:gd name="T1" fmla="*/ 404 h 405"/>
                    <a:gd name="T2" fmla="*/ 0 w 70"/>
                    <a:gd name="T3" fmla="*/ 404 h 405"/>
                    <a:gd name="T4" fmla="*/ 0 w 70"/>
                    <a:gd name="T5" fmla="*/ 0 h 405"/>
                    <a:gd name="T6" fmla="*/ 69 w 70"/>
                    <a:gd name="T7" fmla="*/ 0 h 405"/>
                    <a:gd name="T8" fmla="*/ 69 w 70"/>
                    <a:gd name="T9" fmla="*/ 404 h 405"/>
                    <a:gd name="T10" fmla="*/ 34 w 70"/>
                    <a:gd name="T11" fmla="*/ 40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405">
                      <a:moveTo>
                        <a:pt x="34" y="404"/>
                      </a:moveTo>
                      <a:lnTo>
                        <a:pt x="0" y="404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404"/>
                      </a:lnTo>
                      <a:lnTo>
                        <a:pt x="34" y="40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6" name="Freeform 195"/>
                <p:cNvSpPr>
                  <a:spLocks noChangeArrowheads="1"/>
                </p:cNvSpPr>
                <p:nvPr/>
              </p:nvSpPr>
              <p:spPr bwMode="auto">
                <a:xfrm>
                  <a:off x="5935" y="2217"/>
                  <a:ext cx="15" cy="113"/>
                </a:xfrm>
                <a:custGeom>
                  <a:avLst/>
                  <a:gdLst>
                    <a:gd name="T0" fmla="*/ 34 w 69"/>
                    <a:gd name="T1" fmla="*/ 500 h 501"/>
                    <a:gd name="T2" fmla="*/ 0 w 69"/>
                    <a:gd name="T3" fmla="*/ 500 h 501"/>
                    <a:gd name="T4" fmla="*/ 0 w 69"/>
                    <a:gd name="T5" fmla="*/ 0 h 501"/>
                    <a:gd name="T6" fmla="*/ 68 w 69"/>
                    <a:gd name="T7" fmla="*/ 0 h 501"/>
                    <a:gd name="T8" fmla="*/ 68 w 69"/>
                    <a:gd name="T9" fmla="*/ 500 h 501"/>
                    <a:gd name="T10" fmla="*/ 34 w 69"/>
                    <a:gd name="T11" fmla="*/ 50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501">
                      <a:moveTo>
                        <a:pt x="34" y="500"/>
                      </a:moveTo>
                      <a:lnTo>
                        <a:pt x="0" y="500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500"/>
                      </a:lnTo>
                      <a:lnTo>
                        <a:pt x="34" y="50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7" name="Freeform 196"/>
                <p:cNvSpPr>
                  <a:spLocks noChangeArrowheads="1"/>
                </p:cNvSpPr>
                <p:nvPr/>
              </p:nvSpPr>
              <p:spPr bwMode="auto">
                <a:xfrm>
                  <a:off x="5955" y="2246"/>
                  <a:ext cx="15" cy="84"/>
                </a:xfrm>
                <a:custGeom>
                  <a:avLst/>
                  <a:gdLst>
                    <a:gd name="T0" fmla="*/ 34 w 70"/>
                    <a:gd name="T1" fmla="*/ 374 h 375"/>
                    <a:gd name="T2" fmla="*/ 0 w 70"/>
                    <a:gd name="T3" fmla="*/ 374 h 375"/>
                    <a:gd name="T4" fmla="*/ 0 w 70"/>
                    <a:gd name="T5" fmla="*/ 0 h 375"/>
                    <a:gd name="T6" fmla="*/ 69 w 70"/>
                    <a:gd name="T7" fmla="*/ 0 h 375"/>
                    <a:gd name="T8" fmla="*/ 69 w 70"/>
                    <a:gd name="T9" fmla="*/ 374 h 375"/>
                    <a:gd name="T10" fmla="*/ 34 w 70"/>
                    <a:gd name="T11" fmla="*/ 374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0" h="375">
                      <a:moveTo>
                        <a:pt x="34" y="374"/>
                      </a:moveTo>
                      <a:lnTo>
                        <a:pt x="0" y="374"/>
                      </a:ln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69" y="374"/>
                      </a:lnTo>
                      <a:lnTo>
                        <a:pt x="34" y="374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8" name="Freeform 197"/>
                <p:cNvSpPr>
                  <a:spLocks noChangeArrowheads="1"/>
                </p:cNvSpPr>
                <p:nvPr/>
              </p:nvSpPr>
              <p:spPr bwMode="auto">
                <a:xfrm>
                  <a:off x="5997" y="2251"/>
                  <a:ext cx="15" cy="79"/>
                </a:xfrm>
                <a:custGeom>
                  <a:avLst/>
                  <a:gdLst>
                    <a:gd name="T0" fmla="*/ 34 w 69"/>
                    <a:gd name="T1" fmla="*/ 351 h 352"/>
                    <a:gd name="T2" fmla="*/ 0 w 69"/>
                    <a:gd name="T3" fmla="*/ 351 h 352"/>
                    <a:gd name="T4" fmla="*/ 0 w 69"/>
                    <a:gd name="T5" fmla="*/ 0 h 352"/>
                    <a:gd name="T6" fmla="*/ 68 w 69"/>
                    <a:gd name="T7" fmla="*/ 0 h 352"/>
                    <a:gd name="T8" fmla="*/ 68 w 69"/>
                    <a:gd name="T9" fmla="*/ 351 h 352"/>
                    <a:gd name="T10" fmla="*/ 34 w 69"/>
                    <a:gd name="T11" fmla="*/ 351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52">
                      <a:moveTo>
                        <a:pt x="34" y="351"/>
                      </a:move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51"/>
                      </a:lnTo>
                      <a:lnTo>
                        <a:pt x="34" y="351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199" name="Freeform 198"/>
                <p:cNvSpPr>
                  <a:spLocks noChangeArrowheads="1"/>
                </p:cNvSpPr>
                <p:nvPr/>
              </p:nvSpPr>
              <p:spPr bwMode="auto">
                <a:xfrm>
                  <a:off x="6018" y="2257"/>
                  <a:ext cx="15" cy="73"/>
                </a:xfrm>
                <a:custGeom>
                  <a:avLst/>
                  <a:gdLst>
                    <a:gd name="T0" fmla="*/ 34 w 69"/>
                    <a:gd name="T1" fmla="*/ 325 h 326"/>
                    <a:gd name="T2" fmla="*/ 0 w 69"/>
                    <a:gd name="T3" fmla="*/ 325 h 326"/>
                    <a:gd name="T4" fmla="*/ 0 w 69"/>
                    <a:gd name="T5" fmla="*/ 0 h 326"/>
                    <a:gd name="T6" fmla="*/ 68 w 69"/>
                    <a:gd name="T7" fmla="*/ 0 h 326"/>
                    <a:gd name="T8" fmla="*/ 68 w 69"/>
                    <a:gd name="T9" fmla="*/ 325 h 326"/>
                    <a:gd name="T10" fmla="*/ 34 w 69"/>
                    <a:gd name="T11" fmla="*/ 32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26">
                      <a:moveTo>
                        <a:pt x="34" y="325"/>
                      </a:moveTo>
                      <a:lnTo>
                        <a:pt x="0" y="325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25"/>
                      </a:lnTo>
                      <a:lnTo>
                        <a:pt x="34" y="32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0" name="Freeform 199"/>
                <p:cNvSpPr>
                  <a:spLocks noChangeArrowheads="1"/>
                </p:cNvSpPr>
                <p:nvPr/>
              </p:nvSpPr>
              <p:spPr bwMode="auto">
                <a:xfrm>
                  <a:off x="5976" y="2257"/>
                  <a:ext cx="15" cy="73"/>
                </a:xfrm>
                <a:custGeom>
                  <a:avLst/>
                  <a:gdLst>
                    <a:gd name="T0" fmla="*/ 34 w 69"/>
                    <a:gd name="T1" fmla="*/ 325 h 326"/>
                    <a:gd name="T2" fmla="*/ 0 w 69"/>
                    <a:gd name="T3" fmla="*/ 325 h 326"/>
                    <a:gd name="T4" fmla="*/ 0 w 69"/>
                    <a:gd name="T5" fmla="*/ 0 h 326"/>
                    <a:gd name="T6" fmla="*/ 68 w 69"/>
                    <a:gd name="T7" fmla="*/ 0 h 326"/>
                    <a:gd name="T8" fmla="*/ 68 w 69"/>
                    <a:gd name="T9" fmla="*/ 325 h 326"/>
                    <a:gd name="T10" fmla="*/ 34 w 69"/>
                    <a:gd name="T11" fmla="*/ 325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26">
                      <a:moveTo>
                        <a:pt x="34" y="325"/>
                      </a:moveTo>
                      <a:lnTo>
                        <a:pt x="0" y="325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25"/>
                      </a:lnTo>
                      <a:lnTo>
                        <a:pt x="34" y="325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1" name="Freeform 200"/>
                <p:cNvSpPr>
                  <a:spLocks noChangeArrowheads="1"/>
                </p:cNvSpPr>
                <p:nvPr/>
              </p:nvSpPr>
              <p:spPr bwMode="auto">
                <a:xfrm>
                  <a:off x="5893" y="2260"/>
                  <a:ext cx="15" cy="69"/>
                </a:xfrm>
                <a:custGeom>
                  <a:avLst/>
                  <a:gdLst>
                    <a:gd name="T0" fmla="*/ 34 w 69"/>
                    <a:gd name="T1" fmla="*/ 308 h 309"/>
                    <a:gd name="T2" fmla="*/ 0 w 69"/>
                    <a:gd name="T3" fmla="*/ 308 h 309"/>
                    <a:gd name="T4" fmla="*/ 0 w 69"/>
                    <a:gd name="T5" fmla="*/ 0 h 309"/>
                    <a:gd name="T6" fmla="*/ 68 w 69"/>
                    <a:gd name="T7" fmla="*/ 0 h 309"/>
                    <a:gd name="T8" fmla="*/ 68 w 69"/>
                    <a:gd name="T9" fmla="*/ 308 h 309"/>
                    <a:gd name="T10" fmla="*/ 34 w 69"/>
                    <a:gd name="T1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309">
                      <a:moveTo>
                        <a:pt x="34" y="308"/>
                      </a:moveTo>
                      <a:lnTo>
                        <a:pt x="0" y="308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308"/>
                      </a:lnTo>
                      <a:lnTo>
                        <a:pt x="34" y="30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2" name="Freeform 201"/>
                <p:cNvSpPr>
                  <a:spLocks noChangeArrowheads="1"/>
                </p:cNvSpPr>
                <p:nvPr/>
              </p:nvSpPr>
              <p:spPr bwMode="auto">
                <a:xfrm>
                  <a:off x="5353" y="1840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5 h 66"/>
                    <a:gd name="T4" fmla="*/ 36 w 93"/>
                    <a:gd name="T5" fmla="*/ 14 h 66"/>
                    <a:gd name="T6" fmla="*/ 28 w 93"/>
                    <a:gd name="T7" fmla="*/ 12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3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3 h 66"/>
                    <a:gd name="T32" fmla="*/ 70 w 93"/>
                    <a:gd name="T33" fmla="*/ 0 h 66"/>
                    <a:gd name="T34" fmla="*/ 86 w 93"/>
                    <a:gd name="T35" fmla="*/ 6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5 h 66"/>
                    <a:gd name="T44" fmla="*/ 76 w 93"/>
                    <a:gd name="T45" fmla="*/ 14 h 66"/>
                    <a:gd name="T46" fmla="*/ 67 w 93"/>
                    <a:gd name="T47" fmla="*/ 12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3" name="Freeform 202"/>
                <p:cNvSpPr>
                  <a:spLocks noChangeArrowheads="1"/>
                </p:cNvSpPr>
                <p:nvPr/>
              </p:nvSpPr>
              <p:spPr bwMode="auto">
                <a:xfrm>
                  <a:off x="5377" y="1840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4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6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4" name="Freeform 203"/>
                <p:cNvSpPr>
                  <a:spLocks noChangeArrowheads="1"/>
                </p:cNvSpPr>
                <p:nvPr/>
              </p:nvSpPr>
              <p:spPr bwMode="auto">
                <a:xfrm>
                  <a:off x="5393" y="1840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5 h 94"/>
                    <a:gd name="T30" fmla="*/ 29 w 58"/>
                    <a:gd name="T31" fmla="*/ 12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5"/>
                        <a:pt x="32" y="65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2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5"/>
                        <a:pt x="41" y="19"/>
                        <a:pt x="38" y="16"/>
                      </a:cubicBezTo>
                      <a:cubicBezTo>
                        <a:pt x="38" y="13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5" name="Freeform 204"/>
                <p:cNvSpPr>
                  <a:spLocks noChangeArrowheads="1"/>
                </p:cNvSpPr>
                <p:nvPr/>
              </p:nvSpPr>
              <p:spPr bwMode="auto">
                <a:xfrm>
                  <a:off x="5409" y="1836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6" name="Freeform 205"/>
                <p:cNvSpPr>
                  <a:spLocks noChangeArrowheads="1"/>
                </p:cNvSpPr>
                <p:nvPr/>
              </p:nvSpPr>
              <p:spPr bwMode="auto">
                <a:xfrm>
                  <a:off x="5416" y="1836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7" name="Freeform 206"/>
                <p:cNvSpPr>
                  <a:spLocks noChangeArrowheads="1"/>
                </p:cNvSpPr>
                <p:nvPr/>
              </p:nvSpPr>
              <p:spPr bwMode="auto">
                <a:xfrm>
                  <a:off x="5353" y="1867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4 h 66"/>
                    <a:gd name="T4" fmla="*/ 36 w 93"/>
                    <a:gd name="T5" fmla="*/ 14 h 66"/>
                    <a:gd name="T6" fmla="*/ 28 w 93"/>
                    <a:gd name="T7" fmla="*/ 11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2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2 h 66"/>
                    <a:gd name="T32" fmla="*/ 70 w 93"/>
                    <a:gd name="T33" fmla="*/ 0 h 66"/>
                    <a:gd name="T34" fmla="*/ 86 w 93"/>
                    <a:gd name="T35" fmla="*/ 5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4 h 66"/>
                    <a:gd name="T44" fmla="*/ 76 w 93"/>
                    <a:gd name="T45" fmla="*/ 14 h 66"/>
                    <a:gd name="T46" fmla="*/ 67 w 93"/>
                    <a:gd name="T47" fmla="*/ 11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4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3"/>
                        <a:pt x="16" y="16"/>
                      </a:cubicBezTo>
                      <a:cubicBezTo>
                        <a:pt x="13" y="18"/>
                        <a:pt x="13" y="24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8" name="Freeform 207"/>
                <p:cNvSpPr>
                  <a:spLocks noChangeArrowheads="1"/>
                </p:cNvSpPr>
                <p:nvPr/>
              </p:nvSpPr>
              <p:spPr bwMode="auto">
                <a:xfrm>
                  <a:off x="5377" y="186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5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39"/>
                        <a:pt x="14" y="42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5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09" name="Freeform 208"/>
                <p:cNvSpPr>
                  <a:spLocks noChangeArrowheads="1"/>
                </p:cNvSpPr>
                <p:nvPr/>
              </p:nvSpPr>
              <p:spPr bwMode="auto">
                <a:xfrm>
                  <a:off x="5393" y="1867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6 h 94"/>
                    <a:gd name="T4" fmla="*/ 12 w 58"/>
                    <a:gd name="T5" fmla="*/ 56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8 h 94"/>
                    <a:gd name="T24" fmla="*/ 57 w 58"/>
                    <a:gd name="T25" fmla="*/ 32 h 94"/>
                    <a:gd name="T26" fmla="*/ 50 w 58"/>
                    <a:gd name="T27" fmla="*/ 56 h 94"/>
                    <a:gd name="T28" fmla="*/ 32 w 58"/>
                    <a:gd name="T29" fmla="*/ 65 h 94"/>
                    <a:gd name="T30" fmla="*/ 29 w 58"/>
                    <a:gd name="T31" fmla="*/ 11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3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3"/>
                        <a:pt x="17" y="16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3"/>
                        <a:pt x="28" y="53"/>
                      </a:cubicBezTo>
                      <a:cubicBezTo>
                        <a:pt x="32" y="53"/>
                        <a:pt x="36" y="52"/>
                        <a:pt x="38" y="48"/>
                      </a:cubicBezTo>
                      <a:cubicBezTo>
                        <a:pt x="41" y="43"/>
                        <a:pt x="42" y="39"/>
                        <a:pt x="42" y="32"/>
                      </a:cubicBezTo>
                      <a:cubicBezTo>
                        <a:pt x="42" y="24"/>
                        <a:pt x="41" y="18"/>
                        <a:pt x="38" y="16"/>
                      </a:cubicBezTo>
                      <a:cubicBezTo>
                        <a:pt x="38" y="13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0" name="Freeform 209"/>
                <p:cNvSpPr>
                  <a:spLocks noChangeArrowheads="1"/>
                </p:cNvSpPr>
                <p:nvPr/>
              </p:nvSpPr>
              <p:spPr bwMode="auto">
                <a:xfrm>
                  <a:off x="5409" y="186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1" name="Freeform 210"/>
                <p:cNvSpPr>
                  <a:spLocks noChangeArrowheads="1"/>
                </p:cNvSpPr>
                <p:nvPr/>
              </p:nvSpPr>
              <p:spPr bwMode="auto">
                <a:xfrm>
                  <a:off x="5416" y="186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2" name="Freeform 211"/>
                <p:cNvSpPr>
                  <a:spLocks noChangeArrowheads="1"/>
                </p:cNvSpPr>
                <p:nvPr/>
              </p:nvSpPr>
              <p:spPr bwMode="auto">
                <a:xfrm>
                  <a:off x="5353" y="1893"/>
                  <a:ext cx="20" cy="14"/>
                </a:xfrm>
                <a:custGeom>
                  <a:avLst/>
                  <a:gdLst>
                    <a:gd name="T0" fmla="*/ 39 w 93"/>
                    <a:gd name="T1" fmla="*/ 64 h 67"/>
                    <a:gd name="T2" fmla="*/ 39 w 93"/>
                    <a:gd name="T3" fmla="*/ 25 h 67"/>
                    <a:gd name="T4" fmla="*/ 36 w 93"/>
                    <a:gd name="T5" fmla="*/ 15 h 67"/>
                    <a:gd name="T6" fmla="*/ 28 w 93"/>
                    <a:gd name="T7" fmla="*/ 12 h 67"/>
                    <a:gd name="T8" fmla="*/ 16 w 93"/>
                    <a:gd name="T9" fmla="*/ 16 h 67"/>
                    <a:gd name="T10" fmla="*/ 13 w 93"/>
                    <a:gd name="T11" fmla="*/ 34 h 67"/>
                    <a:gd name="T12" fmla="*/ 13 w 93"/>
                    <a:gd name="T13" fmla="*/ 66 h 67"/>
                    <a:gd name="T14" fmla="*/ 0 w 93"/>
                    <a:gd name="T15" fmla="*/ 66 h 67"/>
                    <a:gd name="T16" fmla="*/ 0 w 93"/>
                    <a:gd name="T17" fmla="*/ 2 h 67"/>
                    <a:gd name="T18" fmla="*/ 10 w 93"/>
                    <a:gd name="T19" fmla="*/ 2 h 67"/>
                    <a:gd name="T20" fmla="*/ 12 w 93"/>
                    <a:gd name="T21" fmla="*/ 10 h 67"/>
                    <a:gd name="T22" fmla="*/ 19 w 93"/>
                    <a:gd name="T23" fmla="*/ 3 h 67"/>
                    <a:gd name="T24" fmla="*/ 31 w 93"/>
                    <a:gd name="T25" fmla="*/ 0 h 67"/>
                    <a:gd name="T26" fmla="*/ 50 w 93"/>
                    <a:gd name="T27" fmla="*/ 10 h 67"/>
                    <a:gd name="T28" fmla="*/ 51 w 93"/>
                    <a:gd name="T29" fmla="*/ 10 h 67"/>
                    <a:gd name="T30" fmla="*/ 58 w 93"/>
                    <a:gd name="T31" fmla="*/ 3 h 67"/>
                    <a:gd name="T32" fmla="*/ 70 w 93"/>
                    <a:gd name="T33" fmla="*/ 0 h 67"/>
                    <a:gd name="T34" fmla="*/ 86 w 93"/>
                    <a:gd name="T35" fmla="*/ 6 h 67"/>
                    <a:gd name="T36" fmla="*/ 92 w 93"/>
                    <a:gd name="T37" fmla="*/ 23 h 67"/>
                    <a:gd name="T38" fmla="*/ 92 w 93"/>
                    <a:gd name="T39" fmla="*/ 64 h 67"/>
                    <a:gd name="T40" fmla="*/ 79 w 93"/>
                    <a:gd name="T41" fmla="*/ 64 h 67"/>
                    <a:gd name="T42" fmla="*/ 79 w 93"/>
                    <a:gd name="T43" fmla="*/ 25 h 67"/>
                    <a:gd name="T44" fmla="*/ 76 w 93"/>
                    <a:gd name="T45" fmla="*/ 15 h 67"/>
                    <a:gd name="T46" fmla="*/ 67 w 93"/>
                    <a:gd name="T47" fmla="*/ 12 h 67"/>
                    <a:gd name="T48" fmla="*/ 55 w 93"/>
                    <a:gd name="T49" fmla="*/ 16 h 67"/>
                    <a:gd name="T50" fmla="*/ 53 w 93"/>
                    <a:gd name="T51" fmla="*/ 31 h 67"/>
                    <a:gd name="T52" fmla="*/ 53 w 93"/>
                    <a:gd name="T53" fmla="*/ 64 h 67"/>
                    <a:gd name="T54" fmla="*/ 39 w 93"/>
                    <a:gd name="T55" fmla="*/ 6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7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1"/>
                        <a:pt x="38" y="16"/>
                        <a:pt x="36" y="15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4"/>
                      </a:cubicBezTo>
                      <a:lnTo>
                        <a:pt x="13" y="66"/>
                      </a:lnTo>
                      <a:lnTo>
                        <a:pt x="0" y="66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3" name="Freeform 212"/>
                <p:cNvSpPr>
                  <a:spLocks noChangeArrowheads="1"/>
                </p:cNvSpPr>
                <p:nvPr/>
              </p:nvSpPr>
              <p:spPr bwMode="auto">
                <a:xfrm>
                  <a:off x="5377" y="1893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7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7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2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2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2"/>
                        <a:pt x="17" y="53"/>
                      </a:cubicBezTo>
                      <a:cubicBezTo>
                        <a:pt x="18" y="56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4" name="Freeform 213"/>
                <p:cNvSpPr>
                  <a:spLocks noChangeArrowheads="1"/>
                </p:cNvSpPr>
                <p:nvPr/>
              </p:nvSpPr>
              <p:spPr bwMode="auto">
                <a:xfrm>
                  <a:off x="5393" y="1893"/>
                  <a:ext cx="12" cy="20"/>
                </a:xfrm>
                <a:custGeom>
                  <a:avLst/>
                  <a:gdLst>
                    <a:gd name="T0" fmla="*/ 32 w 58"/>
                    <a:gd name="T1" fmla="*/ 66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2 h 94"/>
                    <a:gd name="T14" fmla="*/ 10 w 58"/>
                    <a:gd name="T15" fmla="*/ 2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6 h 94"/>
                    <a:gd name="T30" fmla="*/ 29 w 58"/>
                    <a:gd name="T31" fmla="*/ 12 h 94"/>
                    <a:gd name="T32" fmla="*/ 17 w 58"/>
                    <a:gd name="T33" fmla="*/ 16 h 94"/>
                    <a:gd name="T34" fmla="*/ 13 w 58"/>
                    <a:gd name="T35" fmla="*/ 31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6"/>
                      </a:moveTo>
                      <a:cubicBezTo>
                        <a:pt x="25" y="66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6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6"/>
                        <a:pt x="32" y="66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1"/>
                      </a:cubicBezTo>
                      <a:lnTo>
                        <a:pt x="13" y="32"/>
                      </a:lnTo>
                      <a:cubicBezTo>
                        <a:pt x="13" y="40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3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4"/>
                        <a:pt x="41" y="19"/>
                        <a:pt x="38" y="16"/>
                      </a:cubicBezTo>
                      <a:cubicBezTo>
                        <a:pt x="38" y="13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5" name="Freeform 214"/>
                <p:cNvSpPr>
                  <a:spLocks noChangeArrowheads="1"/>
                </p:cNvSpPr>
                <p:nvPr/>
              </p:nvSpPr>
              <p:spPr bwMode="auto">
                <a:xfrm>
                  <a:off x="5409" y="1889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4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4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6" name="Freeform 215"/>
                <p:cNvSpPr>
                  <a:spLocks noChangeArrowheads="1"/>
                </p:cNvSpPr>
                <p:nvPr/>
              </p:nvSpPr>
              <p:spPr bwMode="auto">
                <a:xfrm>
                  <a:off x="5416" y="1889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4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7" name="Freeform 216"/>
                <p:cNvSpPr>
                  <a:spLocks noChangeArrowheads="1"/>
                </p:cNvSpPr>
                <p:nvPr/>
              </p:nvSpPr>
              <p:spPr bwMode="auto">
                <a:xfrm>
                  <a:off x="5353" y="1920"/>
                  <a:ext cx="20" cy="14"/>
                </a:xfrm>
                <a:custGeom>
                  <a:avLst/>
                  <a:gdLst>
                    <a:gd name="T0" fmla="*/ 39 w 93"/>
                    <a:gd name="T1" fmla="*/ 64 h 66"/>
                    <a:gd name="T2" fmla="*/ 39 w 93"/>
                    <a:gd name="T3" fmla="*/ 25 h 66"/>
                    <a:gd name="T4" fmla="*/ 36 w 93"/>
                    <a:gd name="T5" fmla="*/ 14 h 66"/>
                    <a:gd name="T6" fmla="*/ 28 w 93"/>
                    <a:gd name="T7" fmla="*/ 11 h 66"/>
                    <a:gd name="T8" fmla="*/ 16 w 93"/>
                    <a:gd name="T9" fmla="*/ 16 h 66"/>
                    <a:gd name="T10" fmla="*/ 13 w 93"/>
                    <a:gd name="T11" fmla="*/ 33 h 66"/>
                    <a:gd name="T12" fmla="*/ 13 w 93"/>
                    <a:gd name="T13" fmla="*/ 65 h 66"/>
                    <a:gd name="T14" fmla="*/ 0 w 93"/>
                    <a:gd name="T15" fmla="*/ 65 h 66"/>
                    <a:gd name="T16" fmla="*/ 0 w 93"/>
                    <a:gd name="T17" fmla="*/ 1 h 66"/>
                    <a:gd name="T18" fmla="*/ 10 w 93"/>
                    <a:gd name="T19" fmla="*/ 1 h 66"/>
                    <a:gd name="T20" fmla="*/ 12 w 93"/>
                    <a:gd name="T21" fmla="*/ 10 h 66"/>
                    <a:gd name="T22" fmla="*/ 19 w 93"/>
                    <a:gd name="T23" fmla="*/ 3 h 66"/>
                    <a:gd name="T24" fmla="*/ 31 w 93"/>
                    <a:gd name="T25" fmla="*/ 0 h 66"/>
                    <a:gd name="T26" fmla="*/ 50 w 93"/>
                    <a:gd name="T27" fmla="*/ 10 h 66"/>
                    <a:gd name="T28" fmla="*/ 51 w 93"/>
                    <a:gd name="T29" fmla="*/ 10 h 66"/>
                    <a:gd name="T30" fmla="*/ 58 w 93"/>
                    <a:gd name="T31" fmla="*/ 3 h 66"/>
                    <a:gd name="T32" fmla="*/ 70 w 93"/>
                    <a:gd name="T33" fmla="*/ 0 h 66"/>
                    <a:gd name="T34" fmla="*/ 86 w 93"/>
                    <a:gd name="T35" fmla="*/ 6 h 66"/>
                    <a:gd name="T36" fmla="*/ 92 w 93"/>
                    <a:gd name="T37" fmla="*/ 23 h 66"/>
                    <a:gd name="T38" fmla="*/ 92 w 93"/>
                    <a:gd name="T39" fmla="*/ 64 h 66"/>
                    <a:gd name="T40" fmla="*/ 79 w 93"/>
                    <a:gd name="T41" fmla="*/ 64 h 66"/>
                    <a:gd name="T42" fmla="*/ 79 w 93"/>
                    <a:gd name="T43" fmla="*/ 25 h 66"/>
                    <a:gd name="T44" fmla="*/ 76 w 93"/>
                    <a:gd name="T45" fmla="*/ 14 h 66"/>
                    <a:gd name="T46" fmla="*/ 67 w 93"/>
                    <a:gd name="T47" fmla="*/ 11 h 66"/>
                    <a:gd name="T48" fmla="*/ 55 w 93"/>
                    <a:gd name="T49" fmla="*/ 16 h 66"/>
                    <a:gd name="T50" fmla="*/ 53 w 93"/>
                    <a:gd name="T51" fmla="*/ 30 h 66"/>
                    <a:gd name="T52" fmla="*/ 53 w 93"/>
                    <a:gd name="T53" fmla="*/ 64 h 66"/>
                    <a:gd name="T54" fmla="*/ 39 w 93"/>
                    <a:gd name="T55" fmla="*/ 64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6">
                      <a:moveTo>
                        <a:pt x="39" y="64"/>
                      </a:moveTo>
                      <a:lnTo>
                        <a:pt x="39" y="25"/>
                      </a:lnTo>
                      <a:cubicBezTo>
                        <a:pt x="39" y="20"/>
                        <a:pt x="38" y="16"/>
                        <a:pt x="36" y="14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3"/>
                        <a:pt x="16" y="16"/>
                      </a:cubicBezTo>
                      <a:cubicBezTo>
                        <a:pt x="13" y="19"/>
                        <a:pt x="13" y="25"/>
                        <a:pt x="13" y="33"/>
                      </a:cubicBezTo>
                      <a:lnTo>
                        <a:pt x="13" y="65"/>
                      </a:lnTo>
                      <a:lnTo>
                        <a:pt x="0" y="65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4"/>
                      </a:lnTo>
                      <a:lnTo>
                        <a:pt x="39" y="6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8" name="Freeform 217"/>
                <p:cNvSpPr>
                  <a:spLocks noChangeArrowheads="1"/>
                </p:cNvSpPr>
                <p:nvPr/>
              </p:nvSpPr>
              <p:spPr bwMode="auto">
                <a:xfrm>
                  <a:off x="5377" y="1919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4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7"/>
                        <a:pt x="18" y="38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5" y="51"/>
                        <a:pt x="17" y="53"/>
                      </a:cubicBezTo>
                      <a:cubicBezTo>
                        <a:pt x="18" y="56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19" name="Freeform 218"/>
                <p:cNvSpPr>
                  <a:spLocks noChangeArrowheads="1"/>
                </p:cNvSpPr>
                <p:nvPr/>
              </p:nvSpPr>
              <p:spPr bwMode="auto">
                <a:xfrm>
                  <a:off x="5393" y="1920"/>
                  <a:ext cx="12" cy="20"/>
                </a:xfrm>
                <a:custGeom>
                  <a:avLst/>
                  <a:gdLst>
                    <a:gd name="T0" fmla="*/ 32 w 58"/>
                    <a:gd name="T1" fmla="*/ 65 h 94"/>
                    <a:gd name="T2" fmla="*/ 13 w 58"/>
                    <a:gd name="T3" fmla="*/ 57 h 94"/>
                    <a:gd name="T4" fmla="*/ 12 w 58"/>
                    <a:gd name="T5" fmla="*/ 57 h 94"/>
                    <a:gd name="T6" fmla="*/ 13 w 58"/>
                    <a:gd name="T7" fmla="*/ 67 h 94"/>
                    <a:gd name="T8" fmla="*/ 13 w 58"/>
                    <a:gd name="T9" fmla="*/ 93 h 94"/>
                    <a:gd name="T10" fmla="*/ 0 w 58"/>
                    <a:gd name="T11" fmla="*/ 93 h 94"/>
                    <a:gd name="T12" fmla="*/ 0 w 58"/>
                    <a:gd name="T13" fmla="*/ 1 h 94"/>
                    <a:gd name="T14" fmla="*/ 10 w 58"/>
                    <a:gd name="T15" fmla="*/ 1 h 94"/>
                    <a:gd name="T16" fmla="*/ 12 w 58"/>
                    <a:gd name="T17" fmla="*/ 10 h 94"/>
                    <a:gd name="T18" fmla="*/ 12 w 58"/>
                    <a:gd name="T19" fmla="*/ 10 h 94"/>
                    <a:gd name="T20" fmla="*/ 31 w 58"/>
                    <a:gd name="T21" fmla="*/ 0 h 94"/>
                    <a:gd name="T22" fmla="*/ 50 w 58"/>
                    <a:gd name="T23" fmla="*/ 9 h 94"/>
                    <a:gd name="T24" fmla="*/ 57 w 58"/>
                    <a:gd name="T25" fmla="*/ 32 h 94"/>
                    <a:gd name="T26" fmla="*/ 50 w 58"/>
                    <a:gd name="T27" fmla="*/ 57 h 94"/>
                    <a:gd name="T28" fmla="*/ 32 w 58"/>
                    <a:gd name="T29" fmla="*/ 65 h 94"/>
                    <a:gd name="T30" fmla="*/ 29 w 58"/>
                    <a:gd name="T31" fmla="*/ 11 h 94"/>
                    <a:gd name="T32" fmla="*/ 17 w 58"/>
                    <a:gd name="T33" fmla="*/ 16 h 94"/>
                    <a:gd name="T34" fmla="*/ 13 w 58"/>
                    <a:gd name="T35" fmla="*/ 30 h 94"/>
                    <a:gd name="T36" fmla="*/ 13 w 58"/>
                    <a:gd name="T37" fmla="*/ 32 h 94"/>
                    <a:gd name="T38" fmla="*/ 16 w 58"/>
                    <a:gd name="T39" fmla="*/ 48 h 94"/>
                    <a:gd name="T40" fmla="*/ 28 w 58"/>
                    <a:gd name="T41" fmla="*/ 54 h 94"/>
                    <a:gd name="T42" fmla="*/ 38 w 58"/>
                    <a:gd name="T43" fmla="*/ 48 h 94"/>
                    <a:gd name="T44" fmla="*/ 42 w 58"/>
                    <a:gd name="T45" fmla="*/ 32 h 94"/>
                    <a:gd name="T46" fmla="*/ 38 w 58"/>
                    <a:gd name="T47" fmla="*/ 16 h 94"/>
                    <a:gd name="T48" fmla="*/ 29 w 58"/>
                    <a:gd name="T49" fmla="*/ 1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4">
                      <a:moveTo>
                        <a:pt x="32" y="65"/>
                      </a:moveTo>
                      <a:cubicBezTo>
                        <a:pt x="25" y="65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5"/>
                        <a:pt x="13" y="67"/>
                      </a:cubicBezTo>
                      <a:lnTo>
                        <a:pt x="13" y="93"/>
                      </a:lnTo>
                      <a:lnTo>
                        <a:pt x="0" y="93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3"/>
                        <a:pt x="17" y="16"/>
                      </a:cubicBezTo>
                      <a:cubicBezTo>
                        <a:pt x="15" y="19"/>
                        <a:pt x="13" y="25"/>
                        <a:pt x="13" y="30"/>
                      </a:cubicBezTo>
                      <a:lnTo>
                        <a:pt x="13" y="32"/>
                      </a:lnTo>
                      <a:cubicBezTo>
                        <a:pt x="13" y="39"/>
                        <a:pt x="15" y="45"/>
                        <a:pt x="16" y="48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2"/>
                        <a:pt x="38" y="48"/>
                      </a:cubicBezTo>
                      <a:cubicBezTo>
                        <a:pt x="41" y="44"/>
                        <a:pt x="42" y="39"/>
                        <a:pt x="42" y="32"/>
                      </a:cubicBezTo>
                      <a:cubicBezTo>
                        <a:pt x="42" y="25"/>
                        <a:pt x="41" y="19"/>
                        <a:pt x="38" y="16"/>
                      </a:cubicBezTo>
                      <a:cubicBezTo>
                        <a:pt x="38" y="13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0" name="Freeform 219"/>
                <p:cNvSpPr>
                  <a:spLocks noChangeArrowheads="1"/>
                </p:cNvSpPr>
                <p:nvPr/>
              </p:nvSpPr>
              <p:spPr bwMode="auto">
                <a:xfrm>
                  <a:off x="5409" y="191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1" name="Freeform 220"/>
                <p:cNvSpPr>
                  <a:spLocks noChangeArrowheads="1"/>
                </p:cNvSpPr>
                <p:nvPr/>
              </p:nvSpPr>
              <p:spPr bwMode="auto">
                <a:xfrm>
                  <a:off x="5416" y="191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2" name="Freeform 221"/>
                <p:cNvSpPr>
                  <a:spLocks noChangeArrowheads="1"/>
                </p:cNvSpPr>
                <p:nvPr/>
              </p:nvSpPr>
              <p:spPr bwMode="auto">
                <a:xfrm>
                  <a:off x="5353" y="1946"/>
                  <a:ext cx="20" cy="14"/>
                </a:xfrm>
                <a:custGeom>
                  <a:avLst/>
                  <a:gdLst>
                    <a:gd name="T0" fmla="*/ 39 w 93"/>
                    <a:gd name="T1" fmla="*/ 65 h 67"/>
                    <a:gd name="T2" fmla="*/ 39 w 93"/>
                    <a:gd name="T3" fmla="*/ 25 h 67"/>
                    <a:gd name="T4" fmla="*/ 36 w 93"/>
                    <a:gd name="T5" fmla="*/ 15 h 67"/>
                    <a:gd name="T6" fmla="*/ 28 w 93"/>
                    <a:gd name="T7" fmla="*/ 12 h 67"/>
                    <a:gd name="T8" fmla="*/ 16 w 93"/>
                    <a:gd name="T9" fmla="*/ 17 h 67"/>
                    <a:gd name="T10" fmla="*/ 13 w 93"/>
                    <a:gd name="T11" fmla="*/ 34 h 67"/>
                    <a:gd name="T12" fmla="*/ 13 w 93"/>
                    <a:gd name="T13" fmla="*/ 66 h 67"/>
                    <a:gd name="T14" fmla="*/ 0 w 93"/>
                    <a:gd name="T15" fmla="*/ 66 h 67"/>
                    <a:gd name="T16" fmla="*/ 0 w 93"/>
                    <a:gd name="T17" fmla="*/ 2 h 67"/>
                    <a:gd name="T18" fmla="*/ 10 w 93"/>
                    <a:gd name="T19" fmla="*/ 2 h 67"/>
                    <a:gd name="T20" fmla="*/ 12 w 93"/>
                    <a:gd name="T21" fmla="*/ 11 h 67"/>
                    <a:gd name="T22" fmla="*/ 19 w 93"/>
                    <a:gd name="T23" fmla="*/ 3 h 67"/>
                    <a:gd name="T24" fmla="*/ 31 w 93"/>
                    <a:gd name="T25" fmla="*/ 0 h 67"/>
                    <a:gd name="T26" fmla="*/ 50 w 93"/>
                    <a:gd name="T27" fmla="*/ 11 h 67"/>
                    <a:gd name="T28" fmla="*/ 51 w 93"/>
                    <a:gd name="T29" fmla="*/ 11 h 67"/>
                    <a:gd name="T30" fmla="*/ 58 w 93"/>
                    <a:gd name="T31" fmla="*/ 3 h 67"/>
                    <a:gd name="T32" fmla="*/ 70 w 93"/>
                    <a:gd name="T33" fmla="*/ 0 h 67"/>
                    <a:gd name="T34" fmla="*/ 86 w 93"/>
                    <a:gd name="T35" fmla="*/ 6 h 67"/>
                    <a:gd name="T36" fmla="*/ 92 w 93"/>
                    <a:gd name="T37" fmla="*/ 24 h 67"/>
                    <a:gd name="T38" fmla="*/ 92 w 93"/>
                    <a:gd name="T39" fmla="*/ 65 h 67"/>
                    <a:gd name="T40" fmla="*/ 79 w 93"/>
                    <a:gd name="T41" fmla="*/ 65 h 67"/>
                    <a:gd name="T42" fmla="*/ 79 w 93"/>
                    <a:gd name="T43" fmla="*/ 25 h 67"/>
                    <a:gd name="T44" fmla="*/ 76 w 93"/>
                    <a:gd name="T45" fmla="*/ 15 h 67"/>
                    <a:gd name="T46" fmla="*/ 67 w 93"/>
                    <a:gd name="T47" fmla="*/ 12 h 67"/>
                    <a:gd name="T48" fmla="*/ 55 w 93"/>
                    <a:gd name="T49" fmla="*/ 17 h 67"/>
                    <a:gd name="T50" fmla="*/ 53 w 93"/>
                    <a:gd name="T51" fmla="*/ 31 h 67"/>
                    <a:gd name="T52" fmla="*/ 53 w 93"/>
                    <a:gd name="T53" fmla="*/ 65 h 67"/>
                    <a:gd name="T54" fmla="*/ 39 w 93"/>
                    <a:gd name="T55" fmla="*/ 6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7">
                      <a:moveTo>
                        <a:pt x="39" y="65"/>
                      </a:moveTo>
                      <a:lnTo>
                        <a:pt x="39" y="25"/>
                      </a:lnTo>
                      <a:cubicBezTo>
                        <a:pt x="39" y="21"/>
                        <a:pt x="38" y="16"/>
                        <a:pt x="36" y="15"/>
                      </a:cubicBezTo>
                      <a:cubicBezTo>
                        <a:pt x="35" y="12"/>
                        <a:pt x="32" y="12"/>
                        <a:pt x="28" y="12"/>
                      </a:cubicBezTo>
                      <a:cubicBezTo>
                        <a:pt x="22" y="12"/>
                        <a:pt x="19" y="14"/>
                        <a:pt x="16" y="17"/>
                      </a:cubicBezTo>
                      <a:cubicBezTo>
                        <a:pt x="13" y="19"/>
                        <a:pt x="13" y="25"/>
                        <a:pt x="13" y="34"/>
                      </a:cubicBezTo>
                      <a:lnTo>
                        <a:pt x="13" y="66"/>
                      </a:lnTo>
                      <a:lnTo>
                        <a:pt x="0" y="66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1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1"/>
                      </a:cubicBezTo>
                      <a:lnTo>
                        <a:pt x="51" y="11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7"/>
                        <a:pt x="92" y="24"/>
                      </a:cubicBezTo>
                      <a:lnTo>
                        <a:pt x="92" y="65"/>
                      </a:lnTo>
                      <a:lnTo>
                        <a:pt x="79" y="65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4"/>
                        <a:pt x="55" y="17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5"/>
                      </a:lnTo>
                      <a:lnTo>
                        <a:pt x="39" y="6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3" name="Freeform 222"/>
                <p:cNvSpPr>
                  <a:spLocks noChangeArrowheads="1"/>
                </p:cNvSpPr>
                <p:nvPr/>
              </p:nvSpPr>
              <p:spPr bwMode="auto">
                <a:xfrm>
                  <a:off x="5377" y="1945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5" y="52"/>
                        <a:pt x="17" y="53"/>
                      </a:cubicBezTo>
                      <a:cubicBezTo>
                        <a:pt x="18" y="56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4" name="Freeform 223"/>
                <p:cNvSpPr>
                  <a:spLocks noChangeArrowheads="1"/>
                </p:cNvSpPr>
                <p:nvPr/>
              </p:nvSpPr>
              <p:spPr bwMode="auto">
                <a:xfrm>
                  <a:off x="5393" y="1946"/>
                  <a:ext cx="12" cy="21"/>
                </a:xfrm>
                <a:custGeom>
                  <a:avLst/>
                  <a:gdLst>
                    <a:gd name="T0" fmla="*/ 32 w 58"/>
                    <a:gd name="T1" fmla="*/ 66 h 95"/>
                    <a:gd name="T2" fmla="*/ 13 w 58"/>
                    <a:gd name="T3" fmla="*/ 57 h 95"/>
                    <a:gd name="T4" fmla="*/ 12 w 58"/>
                    <a:gd name="T5" fmla="*/ 57 h 95"/>
                    <a:gd name="T6" fmla="*/ 13 w 58"/>
                    <a:gd name="T7" fmla="*/ 68 h 95"/>
                    <a:gd name="T8" fmla="*/ 13 w 58"/>
                    <a:gd name="T9" fmla="*/ 94 h 95"/>
                    <a:gd name="T10" fmla="*/ 0 w 58"/>
                    <a:gd name="T11" fmla="*/ 94 h 95"/>
                    <a:gd name="T12" fmla="*/ 0 w 58"/>
                    <a:gd name="T13" fmla="*/ 2 h 95"/>
                    <a:gd name="T14" fmla="*/ 10 w 58"/>
                    <a:gd name="T15" fmla="*/ 2 h 95"/>
                    <a:gd name="T16" fmla="*/ 12 w 58"/>
                    <a:gd name="T17" fmla="*/ 11 h 95"/>
                    <a:gd name="T18" fmla="*/ 12 w 58"/>
                    <a:gd name="T19" fmla="*/ 11 h 95"/>
                    <a:gd name="T20" fmla="*/ 31 w 58"/>
                    <a:gd name="T21" fmla="*/ 0 h 95"/>
                    <a:gd name="T22" fmla="*/ 50 w 58"/>
                    <a:gd name="T23" fmla="*/ 9 h 95"/>
                    <a:gd name="T24" fmla="*/ 57 w 58"/>
                    <a:gd name="T25" fmla="*/ 33 h 95"/>
                    <a:gd name="T26" fmla="*/ 50 w 58"/>
                    <a:gd name="T27" fmla="*/ 57 h 95"/>
                    <a:gd name="T28" fmla="*/ 32 w 58"/>
                    <a:gd name="T29" fmla="*/ 66 h 95"/>
                    <a:gd name="T30" fmla="*/ 29 w 58"/>
                    <a:gd name="T31" fmla="*/ 12 h 95"/>
                    <a:gd name="T32" fmla="*/ 17 w 58"/>
                    <a:gd name="T33" fmla="*/ 17 h 95"/>
                    <a:gd name="T34" fmla="*/ 13 w 58"/>
                    <a:gd name="T35" fmla="*/ 31 h 95"/>
                    <a:gd name="T36" fmla="*/ 13 w 58"/>
                    <a:gd name="T37" fmla="*/ 33 h 95"/>
                    <a:gd name="T38" fmla="*/ 16 w 58"/>
                    <a:gd name="T39" fmla="*/ 49 h 95"/>
                    <a:gd name="T40" fmla="*/ 28 w 58"/>
                    <a:gd name="T41" fmla="*/ 54 h 95"/>
                    <a:gd name="T42" fmla="*/ 38 w 58"/>
                    <a:gd name="T43" fmla="*/ 49 h 95"/>
                    <a:gd name="T44" fmla="*/ 42 w 58"/>
                    <a:gd name="T45" fmla="*/ 33 h 95"/>
                    <a:gd name="T46" fmla="*/ 38 w 58"/>
                    <a:gd name="T47" fmla="*/ 17 h 95"/>
                    <a:gd name="T48" fmla="*/ 29 w 58"/>
                    <a:gd name="T49" fmla="*/ 1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5">
                      <a:moveTo>
                        <a:pt x="32" y="66"/>
                      </a:moveTo>
                      <a:cubicBezTo>
                        <a:pt x="25" y="66"/>
                        <a:pt x="17" y="63"/>
                        <a:pt x="13" y="57"/>
                      </a:cubicBezTo>
                      <a:lnTo>
                        <a:pt x="12" y="57"/>
                      </a:lnTo>
                      <a:cubicBezTo>
                        <a:pt x="12" y="63"/>
                        <a:pt x="13" y="66"/>
                        <a:pt x="13" y="68"/>
                      </a:cubicBezTo>
                      <a:lnTo>
                        <a:pt x="13" y="94"/>
                      </a:lnTo>
                      <a:lnTo>
                        <a:pt x="0" y="94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3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3"/>
                        <a:pt x="41" y="66"/>
                        <a:pt x="32" y="66"/>
                      </a:cubicBezTo>
                      <a:close/>
                      <a:moveTo>
                        <a:pt x="29" y="12"/>
                      </a:moveTo>
                      <a:cubicBezTo>
                        <a:pt x="23" y="12"/>
                        <a:pt x="20" y="14"/>
                        <a:pt x="17" y="17"/>
                      </a:cubicBezTo>
                      <a:cubicBezTo>
                        <a:pt x="15" y="19"/>
                        <a:pt x="13" y="25"/>
                        <a:pt x="13" y="31"/>
                      </a:cubicBezTo>
                      <a:lnTo>
                        <a:pt x="13" y="33"/>
                      </a:lnTo>
                      <a:cubicBezTo>
                        <a:pt x="13" y="40"/>
                        <a:pt x="15" y="46"/>
                        <a:pt x="16" y="49"/>
                      </a:cubicBezTo>
                      <a:cubicBezTo>
                        <a:pt x="19" y="51"/>
                        <a:pt x="22" y="54"/>
                        <a:pt x="28" y="54"/>
                      </a:cubicBezTo>
                      <a:cubicBezTo>
                        <a:pt x="32" y="54"/>
                        <a:pt x="36" y="53"/>
                        <a:pt x="38" y="49"/>
                      </a:cubicBezTo>
                      <a:cubicBezTo>
                        <a:pt x="41" y="44"/>
                        <a:pt x="42" y="40"/>
                        <a:pt x="42" y="33"/>
                      </a:cubicBezTo>
                      <a:cubicBezTo>
                        <a:pt x="42" y="25"/>
                        <a:pt x="41" y="19"/>
                        <a:pt x="38" y="17"/>
                      </a:cubicBezTo>
                      <a:cubicBezTo>
                        <a:pt x="38" y="14"/>
                        <a:pt x="33" y="12"/>
                        <a:pt x="29" y="1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5" name="Freeform 224"/>
                <p:cNvSpPr>
                  <a:spLocks noChangeArrowheads="1"/>
                </p:cNvSpPr>
                <p:nvPr/>
              </p:nvSpPr>
              <p:spPr bwMode="auto">
                <a:xfrm>
                  <a:off x="5409" y="194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6" name="Freeform 225"/>
                <p:cNvSpPr>
                  <a:spLocks noChangeArrowheads="1"/>
                </p:cNvSpPr>
                <p:nvPr/>
              </p:nvSpPr>
              <p:spPr bwMode="auto">
                <a:xfrm>
                  <a:off x="5416" y="194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7" name="Freeform 226"/>
                <p:cNvSpPr>
                  <a:spLocks noChangeArrowheads="1"/>
                </p:cNvSpPr>
                <p:nvPr/>
              </p:nvSpPr>
              <p:spPr bwMode="auto">
                <a:xfrm>
                  <a:off x="5353" y="1990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8" name="Freeform 227"/>
                <p:cNvSpPr>
                  <a:spLocks noChangeArrowheads="1"/>
                </p:cNvSpPr>
                <p:nvPr/>
              </p:nvSpPr>
              <p:spPr bwMode="auto">
                <a:xfrm>
                  <a:off x="5377" y="1989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4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4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4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4"/>
                      </a:cubicBezTo>
                      <a:cubicBezTo>
                        <a:pt x="38" y="51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2"/>
                        <a:pt x="17" y="54"/>
                      </a:cubicBezTo>
                      <a:cubicBezTo>
                        <a:pt x="19" y="55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29" name="Freeform 228"/>
                <p:cNvSpPr>
                  <a:spLocks noChangeArrowheads="1"/>
                </p:cNvSpPr>
                <p:nvPr/>
              </p:nvSpPr>
              <p:spPr bwMode="auto">
                <a:xfrm>
                  <a:off x="5393" y="1990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7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0" name="Freeform 229"/>
                <p:cNvSpPr>
                  <a:spLocks noChangeArrowheads="1"/>
                </p:cNvSpPr>
                <p:nvPr/>
              </p:nvSpPr>
              <p:spPr bwMode="auto">
                <a:xfrm>
                  <a:off x="5409" y="198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1" name="Freeform 230"/>
                <p:cNvSpPr>
                  <a:spLocks noChangeArrowheads="1"/>
                </p:cNvSpPr>
                <p:nvPr/>
              </p:nvSpPr>
              <p:spPr bwMode="auto">
                <a:xfrm>
                  <a:off x="5416" y="198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2" name="Freeform 231"/>
                <p:cNvSpPr>
                  <a:spLocks noChangeArrowheads="1"/>
                </p:cNvSpPr>
                <p:nvPr/>
              </p:nvSpPr>
              <p:spPr bwMode="auto">
                <a:xfrm>
                  <a:off x="5353" y="2016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3" name="Freeform 232"/>
                <p:cNvSpPr>
                  <a:spLocks noChangeArrowheads="1"/>
                </p:cNvSpPr>
                <p:nvPr/>
              </p:nvSpPr>
              <p:spPr bwMode="auto">
                <a:xfrm>
                  <a:off x="5377" y="201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7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7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4" name="Freeform 233"/>
                <p:cNvSpPr>
                  <a:spLocks noChangeArrowheads="1"/>
                </p:cNvSpPr>
                <p:nvPr/>
              </p:nvSpPr>
              <p:spPr bwMode="auto">
                <a:xfrm>
                  <a:off x="5393" y="2016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3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5" name="Freeform 234"/>
                <p:cNvSpPr>
                  <a:spLocks noChangeArrowheads="1"/>
                </p:cNvSpPr>
                <p:nvPr/>
              </p:nvSpPr>
              <p:spPr bwMode="auto">
                <a:xfrm>
                  <a:off x="5409" y="201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4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4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6" name="Freeform 235"/>
                <p:cNvSpPr>
                  <a:spLocks noChangeArrowheads="1"/>
                </p:cNvSpPr>
                <p:nvPr/>
              </p:nvSpPr>
              <p:spPr bwMode="auto">
                <a:xfrm>
                  <a:off x="5416" y="201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4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7" name="Freeform 236"/>
                <p:cNvSpPr>
                  <a:spLocks noChangeArrowheads="1"/>
                </p:cNvSpPr>
                <p:nvPr/>
              </p:nvSpPr>
              <p:spPr bwMode="auto">
                <a:xfrm>
                  <a:off x="5353" y="2043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8" name="Freeform 237"/>
                <p:cNvSpPr>
                  <a:spLocks noChangeArrowheads="1"/>
                </p:cNvSpPr>
                <p:nvPr/>
              </p:nvSpPr>
              <p:spPr bwMode="auto">
                <a:xfrm>
                  <a:off x="5377" y="2042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39" name="Freeform 238"/>
                <p:cNvSpPr>
                  <a:spLocks noChangeArrowheads="1"/>
                </p:cNvSpPr>
                <p:nvPr/>
              </p:nvSpPr>
              <p:spPr bwMode="auto">
                <a:xfrm>
                  <a:off x="5393" y="2043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0" name="Freeform 239"/>
                <p:cNvSpPr>
                  <a:spLocks noChangeArrowheads="1"/>
                </p:cNvSpPr>
                <p:nvPr/>
              </p:nvSpPr>
              <p:spPr bwMode="auto">
                <a:xfrm>
                  <a:off x="5409" y="2038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1" name="Freeform 240"/>
                <p:cNvSpPr>
                  <a:spLocks noChangeArrowheads="1"/>
                </p:cNvSpPr>
                <p:nvPr/>
              </p:nvSpPr>
              <p:spPr bwMode="auto">
                <a:xfrm>
                  <a:off x="5416" y="2038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2" name="Freeform 241"/>
                <p:cNvSpPr>
                  <a:spLocks noChangeArrowheads="1"/>
                </p:cNvSpPr>
                <p:nvPr/>
              </p:nvSpPr>
              <p:spPr bwMode="auto">
                <a:xfrm>
                  <a:off x="5353" y="2069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6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3" name="Freeform 242"/>
                <p:cNvSpPr>
                  <a:spLocks noChangeArrowheads="1"/>
                </p:cNvSpPr>
                <p:nvPr/>
              </p:nvSpPr>
              <p:spPr bwMode="auto">
                <a:xfrm>
                  <a:off x="5377" y="2068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4" name="Freeform 243"/>
                <p:cNvSpPr>
                  <a:spLocks noChangeArrowheads="1"/>
                </p:cNvSpPr>
                <p:nvPr/>
              </p:nvSpPr>
              <p:spPr bwMode="auto">
                <a:xfrm>
                  <a:off x="5393" y="2069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6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5" name="Freeform 244"/>
                <p:cNvSpPr>
                  <a:spLocks noChangeArrowheads="1"/>
                </p:cNvSpPr>
                <p:nvPr/>
              </p:nvSpPr>
              <p:spPr bwMode="auto">
                <a:xfrm>
                  <a:off x="5409" y="2064"/>
                  <a:ext cx="6" cy="22"/>
                </a:xfrm>
                <a:custGeom>
                  <a:avLst/>
                  <a:gdLst>
                    <a:gd name="T0" fmla="*/ 0 w 31"/>
                    <a:gd name="T1" fmla="*/ 52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2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2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2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7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70"/>
                        <a:pt x="0" y="62"/>
                        <a:pt x="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6" name="Freeform 245"/>
                <p:cNvSpPr>
                  <a:spLocks noChangeArrowheads="1"/>
                </p:cNvSpPr>
                <p:nvPr/>
              </p:nvSpPr>
              <p:spPr bwMode="auto">
                <a:xfrm>
                  <a:off x="5416" y="2064"/>
                  <a:ext cx="6" cy="22"/>
                </a:xfrm>
                <a:custGeom>
                  <a:avLst/>
                  <a:gdLst>
                    <a:gd name="T0" fmla="*/ 30 w 31"/>
                    <a:gd name="T1" fmla="*/ 52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2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2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69"/>
                        <a:pt x="17" y="60"/>
                        <a:pt x="17" y="52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7" name="Freeform 246"/>
                <p:cNvSpPr>
                  <a:spLocks noChangeArrowheads="1"/>
                </p:cNvSpPr>
                <p:nvPr/>
              </p:nvSpPr>
              <p:spPr bwMode="auto">
                <a:xfrm>
                  <a:off x="5353" y="2096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8" name="Freeform 247"/>
                <p:cNvSpPr>
                  <a:spLocks noChangeArrowheads="1"/>
                </p:cNvSpPr>
                <p:nvPr/>
              </p:nvSpPr>
              <p:spPr bwMode="auto">
                <a:xfrm>
                  <a:off x="5377" y="209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49" name="Freeform 248"/>
                <p:cNvSpPr>
                  <a:spLocks noChangeArrowheads="1"/>
                </p:cNvSpPr>
                <p:nvPr/>
              </p:nvSpPr>
              <p:spPr bwMode="auto">
                <a:xfrm>
                  <a:off x="5393" y="2096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0" name="Freeform 249"/>
                <p:cNvSpPr>
                  <a:spLocks noChangeArrowheads="1"/>
                </p:cNvSpPr>
                <p:nvPr/>
              </p:nvSpPr>
              <p:spPr bwMode="auto">
                <a:xfrm>
                  <a:off x="5409" y="209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1" name="Freeform 250"/>
                <p:cNvSpPr>
                  <a:spLocks noChangeArrowheads="1"/>
                </p:cNvSpPr>
                <p:nvPr/>
              </p:nvSpPr>
              <p:spPr bwMode="auto">
                <a:xfrm>
                  <a:off x="5416" y="209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2" name="Freeform 251"/>
                <p:cNvSpPr>
                  <a:spLocks noChangeArrowheads="1"/>
                </p:cNvSpPr>
                <p:nvPr/>
              </p:nvSpPr>
              <p:spPr bwMode="auto">
                <a:xfrm>
                  <a:off x="5353" y="2139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3" name="Freeform 252"/>
                <p:cNvSpPr>
                  <a:spLocks noChangeArrowheads="1"/>
                </p:cNvSpPr>
                <p:nvPr/>
              </p:nvSpPr>
              <p:spPr bwMode="auto">
                <a:xfrm>
                  <a:off x="5377" y="2138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8 h 67"/>
                    <a:gd name="T4" fmla="*/ 41 w 54"/>
                    <a:gd name="T5" fmla="*/ 58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3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8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8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4" name="Freeform 253"/>
                <p:cNvSpPr>
                  <a:spLocks noChangeArrowheads="1"/>
                </p:cNvSpPr>
                <p:nvPr/>
              </p:nvSpPr>
              <p:spPr bwMode="auto">
                <a:xfrm>
                  <a:off x="5393" y="2139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5" name="Freeform 254"/>
                <p:cNvSpPr>
                  <a:spLocks noChangeArrowheads="1"/>
                </p:cNvSpPr>
                <p:nvPr/>
              </p:nvSpPr>
              <p:spPr bwMode="auto">
                <a:xfrm>
                  <a:off x="5409" y="2134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6" name="Freeform 255"/>
                <p:cNvSpPr>
                  <a:spLocks noChangeArrowheads="1"/>
                </p:cNvSpPr>
                <p:nvPr/>
              </p:nvSpPr>
              <p:spPr bwMode="auto">
                <a:xfrm>
                  <a:off x="5416" y="2134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7" name="Freeform 256"/>
                <p:cNvSpPr>
                  <a:spLocks noChangeArrowheads="1"/>
                </p:cNvSpPr>
                <p:nvPr/>
              </p:nvSpPr>
              <p:spPr bwMode="auto">
                <a:xfrm>
                  <a:off x="5353" y="2165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8" name="Freeform 257"/>
                <p:cNvSpPr>
                  <a:spLocks noChangeArrowheads="1"/>
                </p:cNvSpPr>
                <p:nvPr/>
              </p:nvSpPr>
              <p:spPr bwMode="auto">
                <a:xfrm>
                  <a:off x="5377" y="216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59" name="Freeform 258"/>
                <p:cNvSpPr>
                  <a:spLocks noChangeArrowheads="1"/>
                </p:cNvSpPr>
                <p:nvPr/>
              </p:nvSpPr>
              <p:spPr bwMode="auto">
                <a:xfrm>
                  <a:off x="5393" y="2165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0" name="Freeform 259"/>
                <p:cNvSpPr>
                  <a:spLocks noChangeArrowheads="1"/>
                </p:cNvSpPr>
                <p:nvPr/>
              </p:nvSpPr>
              <p:spPr bwMode="auto">
                <a:xfrm>
                  <a:off x="5409" y="2161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1" name="Freeform 260"/>
                <p:cNvSpPr>
                  <a:spLocks noChangeArrowheads="1"/>
                </p:cNvSpPr>
                <p:nvPr/>
              </p:nvSpPr>
              <p:spPr bwMode="auto">
                <a:xfrm>
                  <a:off x="5416" y="2161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2" name="Freeform 261"/>
                <p:cNvSpPr>
                  <a:spLocks noChangeArrowheads="1"/>
                </p:cNvSpPr>
                <p:nvPr/>
              </p:nvSpPr>
              <p:spPr bwMode="auto">
                <a:xfrm>
                  <a:off x="5353" y="2192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6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3" name="Freeform 262"/>
                <p:cNvSpPr>
                  <a:spLocks noChangeArrowheads="1"/>
                </p:cNvSpPr>
                <p:nvPr/>
              </p:nvSpPr>
              <p:spPr bwMode="auto">
                <a:xfrm>
                  <a:off x="5377" y="2191"/>
                  <a:ext cx="11" cy="14"/>
                </a:xfrm>
                <a:custGeom>
                  <a:avLst/>
                  <a:gdLst>
                    <a:gd name="T0" fmla="*/ 44 w 54"/>
                    <a:gd name="T1" fmla="*/ 67 h 68"/>
                    <a:gd name="T2" fmla="*/ 41 w 54"/>
                    <a:gd name="T3" fmla="*/ 58 h 68"/>
                    <a:gd name="T4" fmla="*/ 41 w 54"/>
                    <a:gd name="T5" fmla="*/ 58 h 68"/>
                    <a:gd name="T6" fmla="*/ 33 w 54"/>
                    <a:gd name="T7" fmla="*/ 65 h 68"/>
                    <a:gd name="T8" fmla="*/ 21 w 54"/>
                    <a:gd name="T9" fmla="*/ 67 h 68"/>
                    <a:gd name="T10" fmla="*/ 6 w 54"/>
                    <a:gd name="T11" fmla="*/ 62 h 68"/>
                    <a:gd name="T12" fmla="*/ 0 w 54"/>
                    <a:gd name="T13" fmla="*/ 48 h 68"/>
                    <a:gd name="T14" fmla="*/ 8 w 54"/>
                    <a:gd name="T15" fmla="*/ 33 h 68"/>
                    <a:gd name="T16" fmla="*/ 30 w 54"/>
                    <a:gd name="T17" fmla="*/ 27 h 68"/>
                    <a:gd name="T18" fmla="*/ 40 w 54"/>
                    <a:gd name="T19" fmla="*/ 27 h 68"/>
                    <a:gd name="T20" fmla="*/ 40 w 54"/>
                    <a:gd name="T21" fmla="*/ 24 h 68"/>
                    <a:gd name="T22" fmla="*/ 37 w 54"/>
                    <a:gd name="T23" fmla="*/ 16 h 68"/>
                    <a:gd name="T24" fmla="*/ 28 w 54"/>
                    <a:gd name="T25" fmla="*/ 13 h 68"/>
                    <a:gd name="T26" fmla="*/ 19 w 54"/>
                    <a:gd name="T27" fmla="*/ 14 h 68"/>
                    <a:gd name="T28" fmla="*/ 11 w 54"/>
                    <a:gd name="T29" fmla="*/ 17 h 68"/>
                    <a:gd name="T30" fmla="*/ 6 w 54"/>
                    <a:gd name="T31" fmla="*/ 7 h 68"/>
                    <a:gd name="T32" fmla="*/ 18 w 54"/>
                    <a:gd name="T33" fmla="*/ 2 h 68"/>
                    <a:gd name="T34" fmla="*/ 30 w 54"/>
                    <a:gd name="T35" fmla="*/ 1 h 68"/>
                    <a:gd name="T36" fmla="*/ 47 w 54"/>
                    <a:gd name="T37" fmla="*/ 7 h 68"/>
                    <a:gd name="T38" fmla="*/ 53 w 54"/>
                    <a:gd name="T39" fmla="*/ 23 h 68"/>
                    <a:gd name="T40" fmla="*/ 53 w 54"/>
                    <a:gd name="T41" fmla="*/ 65 h 68"/>
                    <a:gd name="T42" fmla="*/ 44 w 54"/>
                    <a:gd name="T43" fmla="*/ 65 h 68"/>
                    <a:gd name="T44" fmla="*/ 44 w 54"/>
                    <a:gd name="T45" fmla="*/ 67 h 68"/>
                    <a:gd name="T46" fmla="*/ 24 w 54"/>
                    <a:gd name="T47" fmla="*/ 58 h 68"/>
                    <a:gd name="T48" fmla="*/ 35 w 54"/>
                    <a:gd name="T49" fmla="*/ 53 h 68"/>
                    <a:gd name="T50" fmla="*/ 40 w 54"/>
                    <a:gd name="T51" fmla="*/ 42 h 68"/>
                    <a:gd name="T52" fmla="*/ 40 w 54"/>
                    <a:gd name="T53" fmla="*/ 36 h 68"/>
                    <a:gd name="T54" fmla="*/ 31 w 54"/>
                    <a:gd name="T55" fmla="*/ 36 h 68"/>
                    <a:gd name="T56" fmla="*/ 18 w 54"/>
                    <a:gd name="T57" fmla="*/ 39 h 68"/>
                    <a:gd name="T58" fmla="*/ 14 w 54"/>
                    <a:gd name="T59" fmla="*/ 48 h 68"/>
                    <a:gd name="T60" fmla="*/ 17 w 54"/>
                    <a:gd name="T61" fmla="*/ 53 h 68"/>
                    <a:gd name="T62" fmla="*/ 24 w 54"/>
                    <a:gd name="T63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8">
                      <a:moveTo>
                        <a:pt x="44" y="67"/>
                      </a:moveTo>
                      <a:lnTo>
                        <a:pt x="41" y="58"/>
                      </a:lnTo>
                      <a:lnTo>
                        <a:pt x="41" y="58"/>
                      </a:lnTo>
                      <a:cubicBezTo>
                        <a:pt x="38" y="62"/>
                        <a:pt x="35" y="64"/>
                        <a:pt x="33" y="65"/>
                      </a:cubicBezTo>
                      <a:cubicBezTo>
                        <a:pt x="30" y="67"/>
                        <a:pt x="25" y="67"/>
                        <a:pt x="21" y="67"/>
                      </a:cubicBezTo>
                      <a:cubicBezTo>
                        <a:pt x="15" y="67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8"/>
                      </a:cubicBezTo>
                      <a:cubicBezTo>
                        <a:pt x="0" y="42"/>
                        <a:pt x="4" y="36"/>
                        <a:pt x="8" y="33"/>
                      </a:cubicBezTo>
                      <a:cubicBezTo>
                        <a:pt x="13" y="30"/>
                        <a:pt x="19" y="29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7"/>
                        <a:pt x="37" y="16"/>
                      </a:cubicBezTo>
                      <a:cubicBezTo>
                        <a:pt x="36" y="14"/>
                        <a:pt x="33" y="13"/>
                        <a:pt x="28" y="13"/>
                      </a:cubicBezTo>
                      <a:cubicBezTo>
                        <a:pt x="25" y="13"/>
                        <a:pt x="22" y="13"/>
                        <a:pt x="19" y="14"/>
                      </a:cubicBezTo>
                      <a:cubicBezTo>
                        <a:pt x="17" y="16"/>
                        <a:pt x="14" y="16"/>
                        <a:pt x="11" y="17"/>
                      </a:cubicBezTo>
                      <a:lnTo>
                        <a:pt x="6" y="7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7"/>
                      </a:cubicBezTo>
                      <a:cubicBezTo>
                        <a:pt x="52" y="10"/>
                        <a:pt x="53" y="16"/>
                        <a:pt x="53" y="23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7"/>
                      </a:lnTo>
                      <a:close/>
                      <a:moveTo>
                        <a:pt x="24" y="58"/>
                      </a:moveTo>
                      <a:cubicBezTo>
                        <a:pt x="28" y="58"/>
                        <a:pt x="33" y="55"/>
                        <a:pt x="35" y="53"/>
                      </a:cubicBezTo>
                      <a:cubicBezTo>
                        <a:pt x="38" y="50"/>
                        <a:pt x="40" y="48"/>
                        <a:pt x="40" y="42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8"/>
                      </a:cubicBezTo>
                      <a:cubicBezTo>
                        <a:pt x="14" y="51"/>
                        <a:pt x="16" y="51"/>
                        <a:pt x="17" y="53"/>
                      </a:cubicBezTo>
                      <a:cubicBezTo>
                        <a:pt x="19" y="54"/>
                        <a:pt x="21" y="58"/>
                        <a:pt x="24" y="5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4" name="Freeform 263"/>
                <p:cNvSpPr>
                  <a:spLocks noChangeArrowheads="1"/>
                </p:cNvSpPr>
                <p:nvPr/>
              </p:nvSpPr>
              <p:spPr bwMode="auto">
                <a:xfrm>
                  <a:off x="5393" y="219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7 h 93"/>
                    <a:gd name="T40" fmla="*/ 28 w 58"/>
                    <a:gd name="T41" fmla="*/ 52 h 93"/>
                    <a:gd name="T42" fmla="*/ 38 w 58"/>
                    <a:gd name="T43" fmla="*/ 47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6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7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2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5" name="Freeform 264"/>
                <p:cNvSpPr>
                  <a:spLocks noChangeArrowheads="1"/>
                </p:cNvSpPr>
                <p:nvPr/>
              </p:nvSpPr>
              <p:spPr bwMode="auto">
                <a:xfrm>
                  <a:off x="5409" y="2187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0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6" name="Freeform 265"/>
                <p:cNvSpPr>
                  <a:spLocks noChangeArrowheads="1"/>
                </p:cNvSpPr>
                <p:nvPr/>
              </p:nvSpPr>
              <p:spPr bwMode="auto">
                <a:xfrm>
                  <a:off x="5416" y="2187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6"/>
                        <a:pt x="12" y="78"/>
                      </a:cubicBezTo>
                      <a:cubicBezTo>
                        <a:pt x="15" y="69"/>
                        <a:pt x="17" y="59"/>
                        <a:pt x="17" y="51"/>
                      </a:cubicBezTo>
                      <a:cubicBezTo>
                        <a:pt x="17" y="42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7" name="Freeform 266"/>
                <p:cNvSpPr>
                  <a:spLocks noChangeArrowheads="1"/>
                </p:cNvSpPr>
                <p:nvPr/>
              </p:nvSpPr>
              <p:spPr bwMode="auto">
                <a:xfrm>
                  <a:off x="5353" y="2218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3"/>
                        <a:pt x="19" y="2"/>
                      </a:cubicBezTo>
                      <a:cubicBezTo>
                        <a:pt x="22" y="0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3"/>
                        <a:pt x="58" y="2"/>
                      </a:cubicBezTo>
                      <a:cubicBezTo>
                        <a:pt x="61" y="0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8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8" name="Freeform 267"/>
                <p:cNvSpPr>
                  <a:spLocks noChangeArrowheads="1"/>
                </p:cNvSpPr>
                <p:nvPr/>
              </p:nvSpPr>
              <p:spPr bwMode="auto">
                <a:xfrm>
                  <a:off x="5377" y="221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3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4 h 67"/>
                    <a:gd name="T28" fmla="*/ 11 w 54"/>
                    <a:gd name="T29" fmla="*/ 17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1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6 h 67"/>
                    <a:gd name="T54" fmla="*/ 31 w 54"/>
                    <a:gd name="T55" fmla="*/ 36 h 67"/>
                    <a:gd name="T56" fmla="*/ 18 w 54"/>
                    <a:gd name="T57" fmla="*/ 39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6"/>
                        <a:pt x="8" y="33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20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4"/>
                      </a:cubicBezTo>
                      <a:cubicBezTo>
                        <a:pt x="17" y="15"/>
                        <a:pt x="14" y="15"/>
                        <a:pt x="11" y="17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1"/>
                        <a:pt x="30" y="1"/>
                      </a:cubicBezTo>
                      <a:cubicBezTo>
                        <a:pt x="37" y="1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6"/>
                      </a:lnTo>
                      <a:lnTo>
                        <a:pt x="31" y="36"/>
                      </a:lnTo>
                      <a:cubicBezTo>
                        <a:pt x="25" y="36"/>
                        <a:pt x="21" y="37"/>
                        <a:pt x="18" y="39"/>
                      </a:cubicBezTo>
                      <a:cubicBezTo>
                        <a:pt x="15" y="40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69" name="Freeform 268"/>
                <p:cNvSpPr>
                  <a:spLocks noChangeArrowheads="1"/>
                </p:cNvSpPr>
                <p:nvPr/>
              </p:nvSpPr>
              <p:spPr bwMode="auto">
                <a:xfrm>
                  <a:off x="5393" y="2218"/>
                  <a:ext cx="12" cy="20"/>
                </a:xfrm>
                <a:custGeom>
                  <a:avLst/>
                  <a:gdLst>
                    <a:gd name="T0" fmla="*/ 32 w 58"/>
                    <a:gd name="T1" fmla="*/ 64 h 92"/>
                    <a:gd name="T2" fmla="*/ 13 w 58"/>
                    <a:gd name="T3" fmla="*/ 55 h 92"/>
                    <a:gd name="T4" fmla="*/ 12 w 58"/>
                    <a:gd name="T5" fmla="*/ 55 h 92"/>
                    <a:gd name="T6" fmla="*/ 13 w 58"/>
                    <a:gd name="T7" fmla="*/ 65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8 h 92"/>
                    <a:gd name="T24" fmla="*/ 57 w 58"/>
                    <a:gd name="T25" fmla="*/ 32 h 92"/>
                    <a:gd name="T26" fmla="*/ 50 w 58"/>
                    <a:gd name="T27" fmla="*/ 56 h 92"/>
                    <a:gd name="T28" fmla="*/ 32 w 58"/>
                    <a:gd name="T29" fmla="*/ 64 h 92"/>
                    <a:gd name="T30" fmla="*/ 29 w 58"/>
                    <a:gd name="T31" fmla="*/ 10 h 92"/>
                    <a:gd name="T32" fmla="*/ 17 w 58"/>
                    <a:gd name="T33" fmla="*/ 14 h 92"/>
                    <a:gd name="T34" fmla="*/ 13 w 58"/>
                    <a:gd name="T35" fmla="*/ 29 h 92"/>
                    <a:gd name="T36" fmla="*/ 13 w 58"/>
                    <a:gd name="T37" fmla="*/ 30 h 92"/>
                    <a:gd name="T38" fmla="*/ 16 w 58"/>
                    <a:gd name="T39" fmla="*/ 46 h 92"/>
                    <a:gd name="T40" fmla="*/ 28 w 58"/>
                    <a:gd name="T41" fmla="*/ 52 h 92"/>
                    <a:gd name="T42" fmla="*/ 38 w 58"/>
                    <a:gd name="T43" fmla="*/ 46 h 92"/>
                    <a:gd name="T44" fmla="*/ 42 w 58"/>
                    <a:gd name="T45" fmla="*/ 30 h 92"/>
                    <a:gd name="T46" fmla="*/ 38 w 58"/>
                    <a:gd name="T47" fmla="*/ 14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2"/>
                        <a:pt x="12" y="5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8"/>
                      </a:cubicBezTo>
                      <a:cubicBezTo>
                        <a:pt x="55" y="14"/>
                        <a:pt x="57" y="21"/>
                        <a:pt x="57" y="32"/>
                      </a:cubicBezTo>
                      <a:cubicBezTo>
                        <a:pt x="57" y="42"/>
                        <a:pt x="54" y="51"/>
                        <a:pt x="50" y="56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7"/>
                        <a:pt x="15" y="43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0" name="Freeform 269"/>
                <p:cNvSpPr>
                  <a:spLocks noChangeArrowheads="1"/>
                </p:cNvSpPr>
                <p:nvPr/>
              </p:nvSpPr>
              <p:spPr bwMode="auto">
                <a:xfrm>
                  <a:off x="5409" y="2214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1" name="Freeform 270"/>
                <p:cNvSpPr>
                  <a:spLocks noChangeArrowheads="1"/>
                </p:cNvSpPr>
                <p:nvPr/>
              </p:nvSpPr>
              <p:spPr bwMode="auto">
                <a:xfrm>
                  <a:off x="5416" y="2214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2" name="Freeform 271"/>
                <p:cNvSpPr>
                  <a:spLocks noChangeArrowheads="1"/>
                </p:cNvSpPr>
                <p:nvPr/>
              </p:nvSpPr>
              <p:spPr bwMode="auto">
                <a:xfrm>
                  <a:off x="5353" y="2245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3" name="Freeform 272"/>
                <p:cNvSpPr>
                  <a:spLocks noChangeArrowheads="1"/>
                </p:cNvSpPr>
                <p:nvPr/>
              </p:nvSpPr>
              <p:spPr bwMode="auto">
                <a:xfrm>
                  <a:off x="5377" y="2244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3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4" name="Freeform 273"/>
                <p:cNvSpPr>
                  <a:spLocks noChangeArrowheads="1"/>
                </p:cNvSpPr>
                <p:nvPr/>
              </p:nvSpPr>
              <p:spPr bwMode="auto">
                <a:xfrm>
                  <a:off x="5393" y="2245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5" name="Freeform 274"/>
                <p:cNvSpPr>
                  <a:spLocks noChangeArrowheads="1"/>
                </p:cNvSpPr>
                <p:nvPr/>
              </p:nvSpPr>
              <p:spPr bwMode="auto">
                <a:xfrm>
                  <a:off x="5409" y="2240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6" name="Freeform 275"/>
                <p:cNvSpPr>
                  <a:spLocks noChangeArrowheads="1"/>
                </p:cNvSpPr>
                <p:nvPr/>
              </p:nvSpPr>
              <p:spPr bwMode="auto">
                <a:xfrm>
                  <a:off x="5416" y="2240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8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7" name="Freeform 276"/>
                <p:cNvSpPr>
                  <a:spLocks noChangeArrowheads="1"/>
                </p:cNvSpPr>
                <p:nvPr/>
              </p:nvSpPr>
              <p:spPr bwMode="auto">
                <a:xfrm>
                  <a:off x="5353" y="2288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4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4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1"/>
                        <a:pt x="55" y="14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8" name="Freeform 277"/>
                <p:cNvSpPr>
                  <a:spLocks noChangeArrowheads="1"/>
                </p:cNvSpPr>
                <p:nvPr/>
              </p:nvSpPr>
              <p:spPr bwMode="auto">
                <a:xfrm>
                  <a:off x="5377" y="228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79" name="Freeform 278"/>
                <p:cNvSpPr>
                  <a:spLocks noChangeArrowheads="1"/>
                </p:cNvSpPr>
                <p:nvPr/>
              </p:nvSpPr>
              <p:spPr bwMode="auto">
                <a:xfrm>
                  <a:off x="5393" y="2288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0" name="Freeform 279"/>
                <p:cNvSpPr>
                  <a:spLocks noChangeArrowheads="1"/>
                </p:cNvSpPr>
                <p:nvPr/>
              </p:nvSpPr>
              <p:spPr bwMode="auto">
                <a:xfrm>
                  <a:off x="5409" y="228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1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1" name="Freeform 280"/>
                <p:cNvSpPr>
                  <a:spLocks noChangeArrowheads="1"/>
                </p:cNvSpPr>
                <p:nvPr/>
              </p:nvSpPr>
              <p:spPr bwMode="auto">
                <a:xfrm>
                  <a:off x="5416" y="228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7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2" name="Freeform 281"/>
                <p:cNvSpPr>
                  <a:spLocks noChangeArrowheads="1"/>
                </p:cNvSpPr>
                <p:nvPr/>
              </p:nvSpPr>
              <p:spPr bwMode="auto">
                <a:xfrm>
                  <a:off x="5353" y="2315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1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1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1 h 65"/>
                    <a:gd name="T28" fmla="*/ 51 w 93"/>
                    <a:gd name="T29" fmla="*/ 11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3 h 65"/>
                    <a:gd name="T46" fmla="*/ 67 w 93"/>
                    <a:gd name="T47" fmla="*/ 11 h 65"/>
                    <a:gd name="T48" fmla="*/ 55 w 93"/>
                    <a:gd name="T49" fmla="*/ 15 h 65"/>
                    <a:gd name="T50" fmla="*/ 53 w 93"/>
                    <a:gd name="T51" fmla="*/ 29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1"/>
                        <a:pt x="32" y="11"/>
                        <a:pt x="28" y="11"/>
                      </a:cubicBezTo>
                      <a:cubicBezTo>
                        <a:pt x="22" y="11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1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1"/>
                      </a:cubicBezTo>
                      <a:lnTo>
                        <a:pt x="51" y="11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19"/>
                        <a:pt x="77" y="15"/>
                        <a:pt x="76" y="13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2"/>
                        <a:pt x="55" y="15"/>
                      </a:cubicBezTo>
                      <a:cubicBezTo>
                        <a:pt x="53" y="18"/>
                        <a:pt x="53" y="24"/>
                        <a:pt x="53" y="29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3" name="Freeform 282"/>
                <p:cNvSpPr>
                  <a:spLocks noChangeArrowheads="1"/>
                </p:cNvSpPr>
                <p:nvPr/>
              </p:nvSpPr>
              <p:spPr bwMode="auto">
                <a:xfrm>
                  <a:off x="5377" y="2314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2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2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5"/>
                        <a:pt x="35" y="52"/>
                      </a:cubicBezTo>
                      <a:cubicBezTo>
                        <a:pt x="38" y="49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2"/>
                        <a:pt x="14" y="47"/>
                      </a:cubicBezTo>
                      <a:cubicBezTo>
                        <a:pt x="14" y="49"/>
                        <a:pt x="16" y="50"/>
                        <a:pt x="17" y="52"/>
                      </a:cubicBezTo>
                      <a:cubicBezTo>
                        <a:pt x="19" y="53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4" name="Freeform 283"/>
                <p:cNvSpPr>
                  <a:spLocks noChangeArrowheads="1"/>
                </p:cNvSpPr>
                <p:nvPr/>
              </p:nvSpPr>
              <p:spPr bwMode="auto">
                <a:xfrm>
                  <a:off x="5393" y="2314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7"/>
                        <a:pt x="42" y="30"/>
                      </a:cubicBezTo>
                      <a:cubicBezTo>
                        <a:pt x="42" y="22"/>
                        <a:pt x="41" y="17"/>
                        <a:pt x="38" y="14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5" name="Freeform 284"/>
                <p:cNvSpPr>
                  <a:spLocks noChangeArrowheads="1"/>
                </p:cNvSpPr>
                <p:nvPr/>
              </p:nvSpPr>
              <p:spPr bwMode="auto">
                <a:xfrm>
                  <a:off x="5409" y="2310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2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6" name="Freeform 285"/>
                <p:cNvSpPr>
                  <a:spLocks noChangeArrowheads="1"/>
                </p:cNvSpPr>
                <p:nvPr/>
              </p:nvSpPr>
              <p:spPr bwMode="auto">
                <a:xfrm>
                  <a:off x="5416" y="2310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6"/>
                        <a:pt x="12" y="78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3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7" name="Freeform 286"/>
                <p:cNvSpPr>
                  <a:spLocks noChangeArrowheads="1"/>
                </p:cNvSpPr>
                <p:nvPr/>
              </p:nvSpPr>
              <p:spPr bwMode="auto">
                <a:xfrm>
                  <a:off x="5353" y="2341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5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5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2"/>
                        <a:pt x="55" y="15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8" name="Freeform 287"/>
                <p:cNvSpPr>
                  <a:spLocks noChangeArrowheads="1"/>
                </p:cNvSpPr>
                <p:nvPr/>
              </p:nvSpPr>
              <p:spPr bwMode="auto">
                <a:xfrm>
                  <a:off x="5377" y="2340"/>
                  <a:ext cx="11" cy="14"/>
                </a:xfrm>
                <a:custGeom>
                  <a:avLst/>
                  <a:gdLst>
                    <a:gd name="T0" fmla="*/ 44 w 54"/>
                    <a:gd name="T1" fmla="*/ 65 h 66"/>
                    <a:gd name="T2" fmla="*/ 41 w 54"/>
                    <a:gd name="T3" fmla="*/ 56 h 66"/>
                    <a:gd name="T4" fmla="*/ 41 w 54"/>
                    <a:gd name="T5" fmla="*/ 56 h 66"/>
                    <a:gd name="T6" fmla="*/ 33 w 54"/>
                    <a:gd name="T7" fmla="*/ 64 h 66"/>
                    <a:gd name="T8" fmla="*/ 21 w 54"/>
                    <a:gd name="T9" fmla="*/ 65 h 66"/>
                    <a:gd name="T10" fmla="*/ 6 w 54"/>
                    <a:gd name="T11" fmla="*/ 61 h 66"/>
                    <a:gd name="T12" fmla="*/ 0 w 54"/>
                    <a:gd name="T13" fmla="*/ 46 h 66"/>
                    <a:gd name="T14" fmla="*/ 8 w 54"/>
                    <a:gd name="T15" fmla="*/ 32 h 66"/>
                    <a:gd name="T16" fmla="*/ 30 w 54"/>
                    <a:gd name="T17" fmla="*/ 26 h 66"/>
                    <a:gd name="T18" fmla="*/ 40 w 54"/>
                    <a:gd name="T19" fmla="*/ 26 h 66"/>
                    <a:gd name="T20" fmla="*/ 40 w 54"/>
                    <a:gd name="T21" fmla="*/ 23 h 66"/>
                    <a:gd name="T22" fmla="*/ 37 w 54"/>
                    <a:gd name="T23" fmla="*/ 14 h 66"/>
                    <a:gd name="T24" fmla="*/ 28 w 54"/>
                    <a:gd name="T25" fmla="*/ 11 h 66"/>
                    <a:gd name="T26" fmla="*/ 19 w 54"/>
                    <a:gd name="T27" fmla="*/ 13 h 66"/>
                    <a:gd name="T28" fmla="*/ 11 w 54"/>
                    <a:gd name="T29" fmla="*/ 16 h 66"/>
                    <a:gd name="T30" fmla="*/ 6 w 54"/>
                    <a:gd name="T31" fmla="*/ 5 h 66"/>
                    <a:gd name="T32" fmla="*/ 18 w 54"/>
                    <a:gd name="T33" fmla="*/ 1 h 66"/>
                    <a:gd name="T34" fmla="*/ 30 w 54"/>
                    <a:gd name="T35" fmla="*/ 0 h 66"/>
                    <a:gd name="T36" fmla="*/ 47 w 54"/>
                    <a:gd name="T37" fmla="*/ 5 h 66"/>
                    <a:gd name="T38" fmla="*/ 53 w 54"/>
                    <a:gd name="T39" fmla="*/ 21 h 66"/>
                    <a:gd name="T40" fmla="*/ 53 w 54"/>
                    <a:gd name="T41" fmla="*/ 64 h 66"/>
                    <a:gd name="T42" fmla="*/ 44 w 54"/>
                    <a:gd name="T43" fmla="*/ 64 h 66"/>
                    <a:gd name="T44" fmla="*/ 44 w 54"/>
                    <a:gd name="T45" fmla="*/ 65 h 66"/>
                    <a:gd name="T46" fmla="*/ 24 w 54"/>
                    <a:gd name="T47" fmla="*/ 56 h 66"/>
                    <a:gd name="T48" fmla="*/ 35 w 54"/>
                    <a:gd name="T49" fmla="*/ 52 h 66"/>
                    <a:gd name="T50" fmla="*/ 40 w 54"/>
                    <a:gd name="T51" fmla="*/ 40 h 66"/>
                    <a:gd name="T52" fmla="*/ 40 w 54"/>
                    <a:gd name="T53" fmla="*/ 35 h 66"/>
                    <a:gd name="T54" fmla="*/ 31 w 54"/>
                    <a:gd name="T55" fmla="*/ 35 h 66"/>
                    <a:gd name="T56" fmla="*/ 18 w 54"/>
                    <a:gd name="T57" fmla="*/ 37 h 66"/>
                    <a:gd name="T58" fmla="*/ 14 w 54"/>
                    <a:gd name="T59" fmla="*/ 46 h 66"/>
                    <a:gd name="T60" fmla="*/ 17 w 54"/>
                    <a:gd name="T61" fmla="*/ 52 h 66"/>
                    <a:gd name="T62" fmla="*/ 24 w 54"/>
                    <a:gd name="T63" fmla="*/ 5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6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5" y="62"/>
                        <a:pt x="33" y="64"/>
                      </a:cubicBezTo>
                      <a:cubicBezTo>
                        <a:pt x="30" y="65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5"/>
                        <a:pt x="37" y="14"/>
                      </a:cubicBezTo>
                      <a:cubicBezTo>
                        <a:pt x="36" y="12"/>
                        <a:pt x="33" y="11"/>
                        <a:pt x="28" y="11"/>
                      </a:cubicBezTo>
                      <a:cubicBezTo>
                        <a:pt x="25" y="11"/>
                        <a:pt x="22" y="11"/>
                        <a:pt x="19" y="13"/>
                      </a:cubicBezTo>
                      <a:cubicBezTo>
                        <a:pt x="17" y="14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2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2" y="8"/>
                        <a:pt x="53" y="14"/>
                        <a:pt x="53" y="21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5"/>
                        <a:pt x="35" y="52"/>
                      </a:cubicBezTo>
                      <a:cubicBezTo>
                        <a:pt x="38" y="49"/>
                        <a:pt x="40" y="46"/>
                        <a:pt x="40" y="40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5"/>
                        <a:pt x="18" y="37"/>
                      </a:cubicBezTo>
                      <a:cubicBezTo>
                        <a:pt x="15" y="38"/>
                        <a:pt x="14" y="42"/>
                        <a:pt x="14" y="46"/>
                      </a:cubicBezTo>
                      <a:cubicBezTo>
                        <a:pt x="14" y="49"/>
                        <a:pt x="16" y="50"/>
                        <a:pt x="17" y="52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89" name="Freeform 288"/>
                <p:cNvSpPr>
                  <a:spLocks noChangeArrowheads="1"/>
                </p:cNvSpPr>
                <p:nvPr/>
              </p:nvSpPr>
              <p:spPr bwMode="auto">
                <a:xfrm>
                  <a:off x="5393" y="2341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3"/>
                      </a:cubicBezTo>
                      <a:cubicBezTo>
                        <a:pt x="57" y="43"/>
                        <a:pt x="54" y="52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2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0" name="Freeform 289"/>
                <p:cNvSpPr>
                  <a:spLocks noChangeArrowheads="1"/>
                </p:cNvSpPr>
                <p:nvPr/>
              </p:nvSpPr>
              <p:spPr bwMode="auto">
                <a:xfrm>
                  <a:off x="5409" y="2336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1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1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2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1" name="Freeform 290"/>
                <p:cNvSpPr>
                  <a:spLocks noChangeArrowheads="1"/>
                </p:cNvSpPr>
                <p:nvPr/>
              </p:nvSpPr>
              <p:spPr bwMode="auto">
                <a:xfrm>
                  <a:off x="5416" y="2336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5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1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1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2" name="Freeform 291"/>
                <p:cNvSpPr>
                  <a:spLocks noChangeArrowheads="1"/>
                </p:cNvSpPr>
                <p:nvPr/>
              </p:nvSpPr>
              <p:spPr bwMode="auto">
                <a:xfrm>
                  <a:off x="5353" y="2368"/>
                  <a:ext cx="20" cy="14"/>
                </a:xfrm>
                <a:custGeom>
                  <a:avLst/>
                  <a:gdLst>
                    <a:gd name="T0" fmla="*/ 39 w 93"/>
                    <a:gd name="T1" fmla="*/ 61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3 h 65"/>
                    <a:gd name="T44" fmla="*/ 76 w 93"/>
                    <a:gd name="T45" fmla="*/ 13 h 65"/>
                    <a:gd name="T46" fmla="*/ 67 w 93"/>
                    <a:gd name="T47" fmla="*/ 10 h 65"/>
                    <a:gd name="T48" fmla="*/ 55 w 93"/>
                    <a:gd name="T49" fmla="*/ 14 h 65"/>
                    <a:gd name="T50" fmla="*/ 53 w 93"/>
                    <a:gd name="T51" fmla="*/ 29 h 65"/>
                    <a:gd name="T52" fmla="*/ 53 w 93"/>
                    <a:gd name="T53" fmla="*/ 61 h 65"/>
                    <a:gd name="T54" fmla="*/ 39 w 93"/>
                    <a:gd name="T55" fmla="*/ 6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1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3"/>
                      </a:lnTo>
                      <a:cubicBezTo>
                        <a:pt x="79" y="19"/>
                        <a:pt x="77" y="14"/>
                        <a:pt x="76" y="13"/>
                      </a:cubicBezTo>
                      <a:cubicBezTo>
                        <a:pt x="74" y="10"/>
                        <a:pt x="71" y="10"/>
                        <a:pt x="67" y="10"/>
                      </a:cubicBezTo>
                      <a:cubicBezTo>
                        <a:pt x="61" y="10"/>
                        <a:pt x="58" y="10"/>
                        <a:pt x="55" y="14"/>
                      </a:cubicBezTo>
                      <a:cubicBezTo>
                        <a:pt x="53" y="17"/>
                        <a:pt x="53" y="23"/>
                        <a:pt x="53" y="29"/>
                      </a:cubicBezTo>
                      <a:lnTo>
                        <a:pt x="53" y="61"/>
                      </a:lnTo>
                      <a:lnTo>
                        <a:pt x="39" y="6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3" name="Freeform 292"/>
                <p:cNvSpPr>
                  <a:spLocks noChangeArrowheads="1"/>
                </p:cNvSpPr>
                <p:nvPr/>
              </p:nvSpPr>
              <p:spPr bwMode="auto">
                <a:xfrm>
                  <a:off x="5377" y="2367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7 h 67"/>
                    <a:gd name="T48" fmla="*/ 35 w 54"/>
                    <a:gd name="T49" fmla="*/ 53 h 67"/>
                    <a:gd name="T50" fmla="*/ 40 w 54"/>
                    <a:gd name="T51" fmla="*/ 41 h 67"/>
                    <a:gd name="T52" fmla="*/ 40 w 54"/>
                    <a:gd name="T53" fmla="*/ 35 h 67"/>
                    <a:gd name="T54" fmla="*/ 31 w 54"/>
                    <a:gd name="T55" fmla="*/ 35 h 67"/>
                    <a:gd name="T56" fmla="*/ 18 w 54"/>
                    <a:gd name="T57" fmla="*/ 38 h 67"/>
                    <a:gd name="T58" fmla="*/ 14 w 54"/>
                    <a:gd name="T59" fmla="*/ 47 h 67"/>
                    <a:gd name="T60" fmla="*/ 17 w 54"/>
                    <a:gd name="T61" fmla="*/ 53 h 67"/>
                    <a:gd name="T62" fmla="*/ 24 w 54"/>
                    <a:gd name="T63" fmla="*/ 5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4"/>
                      </a:lnTo>
                      <a:cubicBezTo>
                        <a:pt x="40" y="19"/>
                        <a:pt x="39" y="16"/>
                        <a:pt x="37" y="15"/>
                      </a:cubicBezTo>
                      <a:cubicBezTo>
                        <a:pt x="36" y="13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7"/>
                      </a:moveTo>
                      <a:cubicBezTo>
                        <a:pt x="28" y="57"/>
                        <a:pt x="33" y="56"/>
                        <a:pt x="35" y="53"/>
                      </a:cubicBezTo>
                      <a:cubicBezTo>
                        <a:pt x="38" y="50"/>
                        <a:pt x="40" y="47"/>
                        <a:pt x="40" y="41"/>
                      </a:cubicBezTo>
                      <a:lnTo>
                        <a:pt x="40" y="35"/>
                      </a:lnTo>
                      <a:lnTo>
                        <a:pt x="31" y="35"/>
                      </a:lnTo>
                      <a:cubicBezTo>
                        <a:pt x="25" y="35"/>
                        <a:pt x="21" y="36"/>
                        <a:pt x="18" y="38"/>
                      </a:cubicBezTo>
                      <a:cubicBezTo>
                        <a:pt x="15" y="39"/>
                        <a:pt x="14" y="43"/>
                        <a:pt x="14" y="47"/>
                      </a:cubicBezTo>
                      <a:cubicBezTo>
                        <a:pt x="14" y="50"/>
                        <a:pt x="16" y="51"/>
                        <a:pt x="17" y="53"/>
                      </a:cubicBezTo>
                      <a:cubicBezTo>
                        <a:pt x="19" y="54"/>
                        <a:pt x="21" y="57"/>
                        <a:pt x="24" y="5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4" name="Freeform 293"/>
                <p:cNvSpPr>
                  <a:spLocks noChangeArrowheads="1"/>
                </p:cNvSpPr>
                <p:nvPr/>
              </p:nvSpPr>
              <p:spPr bwMode="auto">
                <a:xfrm>
                  <a:off x="5393" y="2367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2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8"/>
                        <a:pt x="42" y="31"/>
                      </a:cubicBezTo>
                      <a:cubicBezTo>
                        <a:pt x="42" y="23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5" name="Freeform 294"/>
                <p:cNvSpPr>
                  <a:spLocks noChangeArrowheads="1"/>
                </p:cNvSpPr>
                <p:nvPr/>
              </p:nvSpPr>
              <p:spPr bwMode="auto">
                <a:xfrm>
                  <a:off x="5409" y="236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1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6" name="Freeform 295"/>
                <p:cNvSpPr>
                  <a:spLocks noChangeArrowheads="1"/>
                </p:cNvSpPr>
                <p:nvPr/>
              </p:nvSpPr>
              <p:spPr bwMode="auto">
                <a:xfrm>
                  <a:off x="5416" y="236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6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2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7" name="Freeform 296"/>
                <p:cNvSpPr>
                  <a:spLocks noChangeArrowheads="1"/>
                </p:cNvSpPr>
                <p:nvPr/>
              </p:nvSpPr>
              <p:spPr bwMode="auto">
                <a:xfrm>
                  <a:off x="5353" y="2394"/>
                  <a:ext cx="20" cy="14"/>
                </a:xfrm>
                <a:custGeom>
                  <a:avLst/>
                  <a:gdLst>
                    <a:gd name="T0" fmla="*/ 39 w 93"/>
                    <a:gd name="T1" fmla="*/ 60 h 64"/>
                    <a:gd name="T2" fmla="*/ 39 w 93"/>
                    <a:gd name="T3" fmla="*/ 23 h 64"/>
                    <a:gd name="T4" fmla="*/ 36 w 93"/>
                    <a:gd name="T5" fmla="*/ 12 h 64"/>
                    <a:gd name="T6" fmla="*/ 28 w 93"/>
                    <a:gd name="T7" fmla="*/ 9 h 64"/>
                    <a:gd name="T8" fmla="*/ 16 w 93"/>
                    <a:gd name="T9" fmla="*/ 14 h 64"/>
                    <a:gd name="T10" fmla="*/ 13 w 93"/>
                    <a:gd name="T11" fmla="*/ 31 h 64"/>
                    <a:gd name="T12" fmla="*/ 13 w 93"/>
                    <a:gd name="T13" fmla="*/ 63 h 64"/>
                    <a:gd name="T14" fmla="*/ 0 w 93"/>
                    <a:gd name="T15" fmla="*/ 63 h 64"/>
                    <a:gd name="T16" fmla="*/ 0 w 93"/>
                    <a:gd name="T17" fmla="*/ 2 h 64"/>
                    <a:gd name="T18" fmla="*/ 10 w 93"/>
                    <a:gd name="T19" fmla="*/ 2 h 64"/>
                    <a:gd name="T20" fmla="*/ 12 w 93"/>
                    <a:gd name="T21" fmla="*/ 9 h 64"/>
                    <a:gd name="T22" fmla="*/ 19 w 93"/>
                    <a:gd name="T23" fmla="*/ 3 h 64"/>
                    <a:gd name="T24" fmla="*/ 31 w 93"/>
                    <a:gd name="T25" fmla="*/ 0 h 64"/>
                    <a:gd name="T26" fmla="*/ 50 w 93"/>
                    <a:gd name="T27" fmla="*/ 9 h 64"/>
                    <a:gd name="T28" fmla="*/ 51 w 93"/>
                    <a:gd name="T29" fmla="*/ 9 h 64"/>
                    <a:gd name="T30" fmla="*/ 58 w 93"/>
                    <a:gd name="T31" fmla="*/ 3 h 64"/>
                    <a:gd name="T32" fmla="*/ 70 w 93"/>
                    <a:gd name="T33" fmla="*/ 0 h 64"/>
                    <a:gd name="T34" fmla="*/ 86 w 93"/>
                    <a:gd name="T35" fmla="*/ 6 h 64"/>
                    <a:gd name="T36" fmla="*/ 92 w 93"/>
                    <a:gd name="T37" fmla="*/ 23 h 64"/>
                    <a:gd name="T38" fmla="*/ 92 w 93"/>
                    <a:gd name="T39" fmla="*/ 63 h 64"/>
                    <a:gd name="T40" fmla="*/ 79 w 93"/>
                    <a:gd name="T41" fmla="*/ 63 h 64"/>
                    <a:gd name="T42" fmla="*/ 79 w 93"/>
                    <a:gd name="T43" fmla="*/ 23 h 64"/>
                    <a:gd name="T44" fmla="*/ 76 w 93"/>
                    <a:gd name="T45" fmla="*/ 12 h 64"/>
                    <a:gd name="T46" fmla="*/ 67 w 93"/>
                    <a:gd name="T47" fmla="*/ 9 h 64"/>
                    <a:gd name="T48" fmla="*/ 55 w 93"/>
                    <a:gd name="T49" fmla="*/ 14 h 64"/>
                    <a:gd name="T50" fmla="*/ 53 w 93"/>
                    <a:gd name="T51" fmla="*/ 28 h 64"/>
                    <a:gd name="T52" fmla="*/ 53 w 93"/>
                    <a:gd name="T53" fmla="*/ 60 h 64"/>
                    <a:gd name="T54" fmla="*/ 39 w 93"/>
                    <a:gd name="T55" fmla="*/ 6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4">
                      <a:moveTo>
                        <a:pt x="39" y="60"/>
                      </a:moveTo>
                      <a:lnTo>
                        <a:pt x="39" y="23"/>
                      </a:lnTo>
                      <a:cubicBezTo>
                        <a:pt x="39" y="18"/>
                        <a:pt x="38" y="14"/>
                        <a:pt x="36" y="12"/>
                      </a:cubicBezTo>
                      <a:cubicBezTo>
                        <a:pt x="35" y="9"/>
                        <a:pt x="32" y="9"/>
                        <a:pt x="28" y="9"/>
                      </a:cubicBezTo>
                      <a:cubicBezTo>
                        <a:pt x="22" y="9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1"/>
                      </a:cubicBezTo>
                      <a:lnTo>
                        <a:pt x="13" y="63"/>
                      </a:lnTo>
                      <a:lnTo>
                        <a:pt x="0" y="63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9"/>
                      </a:lnTo>
                      <a:cubicBezTo>
                        <a:pt x="13" y="8"/>
                        <a:pt x="16" y="4"/>
                        <a:pt x="19" y="3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9"/>
                      </a:cubicBezTo>
                      <a:lnTo>
                        <a:pt x="51" y="9"/>
                      </a:lnTo>
                      <a:cubicBezTo>
                        <a:pt x="53" y="8"/>
                        <a:pt x="55" y="4"/>
                        <a:pt x="58" y="3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9"/>
                        <a:pt x="92" y="15"/>
                        <a:pt x="92" y="23"/>
                      </a:cubicBezTo>
                      <a:lnTo>
                        <a:pt x="92" y="63"/>
                      </a:lnTo>
                      <a:lnTo>
                        <a:pt x="79" y="63"/>
                      </a:lnTo>
                      <a:lnTo>
                        <a:pt x="79" y="23"/>
                      </a:lnTo>
                      <a:cubicBezTo>
                        <a:pt x="79" y="18"/>
                        <a:pt x="77" y="14"/>
                        <a:pt x="76" y="12"/>
                      </a:cubicBezTo>
                      <a:cubicBezTo>
                        <a:pt x="74" y="9"/>
                        <a:pt x="71" y="9"/>
                        <a:pt x="67" y="9"/>
                      </a:cubicBezTo>
                      <a:cubicBezTo>
                        <a:pt x="61" y="9"/>
                        <a:pt x="58" y="11"/>
                        <a:pt x="55" y="14"/>
                      </a:cubicBezTo>
                      <a:cubicBezTo>
                        <a:pt x="53" y="18"/>
                        <a:pt x="53" y="23"/>
                        <a:pt x="53" y="28"/>
                      </a:cubicBezTo>
                      <a:lnTo>
                        <a:pt x="53" y="60"/>
                      </a:lnTo>
                      <a:lnTo>
                        <a:pt x="39" y="6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8" name="Freeform 297"/>
                <p:cNvSpPr>
                  <a:spLocks noChangeArrowheads="1"/>
                </p:cNvSpPr>
                <p:nvPr/>
              </p:nvSpPr>
              <p:spPr bwMode="auto">
                <a:xfrm>
                  <a:off x="5377" y="2393"/>
                  <a:ext cx="11" cy="14"/>
                </a:xfrm>
                <a:custGeom>
                  <a:avLst/>
                  <a:gdLst>
                    <a:gd name="T0" fmla="*/ 44 w 54"/>
                    <a:gd name="T1" fmla="*/ 64 h 65"/>
                    <a:gd name="T2" fmla="*/ 41 w 54"/>
                    <a:gd name="T3" fmla="*/ 56 h 65"/>
                    <a:gd name="T4" fmla="*/ 41 w 54"/>
                    <a:gd name="T5" fmla="*/ 56 h 65"/>
                    <a:gd name="T6" fmla="*/ 33 w 54"/>
                    <a:gd name="T7" fmla="*/ 63 h 65"/>
                    <a:gd name="T8" fmla="*/ 21 w 54"/>
                    <a:gd name="T9" fmla="*/ 64 h 65"/>
                    <a:gd name="T10" fmla="*/ 6 w 54"/>
                    <a:gd name="T11" fmla="*/ 60 h 65"/>
                    <a:gd name="T12" fmla="*/ 0 w 54"/>
                    <a:gd name="T13" fmla="*/ 46 h 65"/>
                    <a:gd name="T14" fmla="*/ 8 w 54"/>
                    <a:gd name="T15" fmla="*/ 31 h 65"/>
                    <a:gd name="T16" fmla="*/ 30 w 54"/>
                    <a:gd name="T17" fmla="*/ 25 h 65"/>
                    <a:gd name="T18" fmla="*/ 40 w 54"/>
                    <a:gd name="T19" fmla="*/ 25 h 65"/>
                    <a:gd name="T20" fmla="*/ 40 w 54"/>
                    <a:gd name="T21" fmla="*/ 22 h 65"/>
                    <a:gd name="T22" fmla="*/ 37 w 54"/>
                    <a:gd name="T23" fmla="*/ 13 h 65"/>
                    <a:gd name="T24" fmla="*/ 28 w 54"/>
                    <a:gd name="T25" fmla="*/ 12 h 65"/>
                    <a:gd name="T26" fmla="*/ 19 w 54"/>
                    <a:gd name="T27" fmla="*/ 13 h 65"/>
                    <a:gd name="T28" fmla="*/ 11 w 54"/>
                    <a:gd name="T29" fmla="*/ 15 h 65"/>
                    <a:gd name="T30" fmla="*/ 6 w 54"/>
                    <a:gd name="T31" fmla="*/ 6 h 65"/>
                    <a:gd name="T32" fmla="*/ 18 w 54"/>
                    <a:gd name="T33" fmla="*/ 1 h 65"/>
                    <a:gd name="T34" fmla="*/ 30 w 54"/>
                    <a:gd name="T35" fmla="*/ 0 h 65"/>
                    <a:gd name="T36" fmla="*/ 47 w 54"/>
                    <a:gd name="T37" fmla="*/ 6 h 65"/>
                    <a:gd name="T38" fmla="*/ 53 w 54"/>
                    <a:gd name="T39" fmla="*/ 21 h 65"/>
                    <a:gd name="T40" fmla="*/ 53 w 54"/>
                    <a:gd name="T41" fmla="*/ 63 h 65"/>
                    <a:gd name="T42" fmla="*/ 44 w 54"/>
                    <a:gd name="T43" fmla="*/ 63 h 65"/>
                    <a:gd name="T44" fmla="*/ 44 w 54"/>
                    <a:gd name="T45" fmla="*/ 64 h 65"/>
                    <a:gd name="T46" fmla="*/ 24 w 54"/>
                    <a:gd name="T47" fmla="*/ 56 h 65"/>
                    <a:gd name="T48" fmla="*/ 35 w 54"/>
                    <a:gd name="T49" fmla="*/ 51 h 65"/>
                    <a:gd name="T50" fmla="*/ 40 w 54"/>
                    <a:gd name="T51" fmla="*/ 40 h 65"/>
                    <a:gd name="T52" fmla="*/ 40 w 54"/>
                    <a:gd name="T53" fmla="*/ 34 h 65"/>
                    <a:gd name="T54" fmla="*/ 31 w 54"/>
                    <a:gd name="T55" fmla="*/ 34 h 65"/>
                    <a:gd name="T56" fmla="*/ 18 w 54"/>
                    <a:gd name="T57" fmla="*/ 37 h 65"/>
                    <a:gd name="T58" fmla="*/ 14 w 54"/>
                    <a:gd name="T59" fmla="*/ 46 h 65"/>
                    <a:gd name="T60" fmla="*/ 17 w 54"/>
                    <a:gd name="T61" fmla="*/ 51 h 65"/>
                    <a:gd name="T62" fmla="*/ 24 w 54"/>
                    <a:gd name="T63" fmla="*/ 5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5">
                      <a:moveTo>
                        <a:pt x="44" y="64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0"/>
                        <a:pt x="35" y="62"/>
                        <a:pt x="33" y="63"/>
                      </a:cubicBezTo>
                      <a:cubicBezTo>
                        <a:pt x="30" y="64"/>
                        <a:pt x="25" y="64"/>
                        <a:pt x="21" y="64"/>
                      </a:cubicBezTo>
                      <a:cubicBezTo>
                        <a:pt x="15" y="64"/>
                        <a:pt x="9" y="63"/>
                        <a:pt x="6" y="60"/>
                      </a:cubicBezTo>
                      <a:cubicBezTo>
                        <a:pt x="3" y="57"/>
                        <a:pt x="0" y="52"/>
                        <a:pt x="0" y="46"/>
                      </a:cubicBezTo>
                      <a:cubicBezTo>
                        <a:pt x="0" y="41"/>
                        <a:pt x="4" y="35"/>
                        <a:pt x="8" y="31"/>
                      </a:cubicBezTo>
                      <a:cubicBezTo>
                        <a:pt x="13" y="28"/>
                        <a:pt x="19" y="27"/>
                        <a:pt x="30" y="25"/>
                      </a:cubicBezTo>
                      <a:lnTo>
                        <a:pt x="40" y="25"/>
                      </a:lnTo>
                      <a:lnTo>
                        <a:pt x="40" y="22"/>
                      </a:lnTo>
                      <a:cubicBezTo>
                        <a:pt x="40" y="18"/>
                        <a:pt x="39" y="15"/>
                        <a:pt x="37" y="13"/>
                      </a:cubicBezTo>
                      <a:cubicBezTo>
                        <a:pt x="36" y="12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3"/>
                        <a:pt x="14" y="13"/>
                        <a:pt x="11" y="15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3"/>
                        <a:pt x="53" y="21"/>
                      </a:cubicBezTo>
                      <a:lnTo>
                        <a:pt x="53" y="63"/>
                      </a:lnTo>
                      <a:lnTo>
                        <a:pt x="44" y="63"/>
                      </a:lnTo>
                      <a:lnTo>
                        <a:pt x="44" y="64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299" name="Freeform 298"/>
                <p:cNvSpPr>
                  <a:spLocks noChangeArrowheads="1"/>
                </p:cNvSpPr>
                <p:nvPr/>
              </p:nvSpPr>
              <p:spPr bwMode="auto">
                <a:xfrm>
                  <a:off x="5393" y="2394"/>
                  <a:ext cx="12" cy="20"/>
                </a:xfrm>
                <a:custGeom>
                  <a:avLst/>
                  <a:gdLst>
                    <a:gd name="T0" fmla="*/ 32 w 58"/>
                    <a:gd name="T1" fmla="*/ 63 h 92"/>
                    <a:gd name="T2" fmla="*/ 13 w 58"/>
                    <a:gd name="T3" fmla="*/ 54 h 92"/>
                    <a:gd name="T4" fmla="*/ 12 w 58"/>
                    <a:gd name="T5" fmla="*/ 54 h 92"/>
                    <a:gd name="T6" fmla="*/ 13 w 58"/>
                    <a:gd name="T7" fmla="*/ 64 h 92"/>
                    <a:gd name="T8" fmla="*/ 13 w 58"/>
                    <a:gd name="T9" fmla="*/ 91 h 92"/>
                    <a:gd name="T10" fmla="*/ 0 w 58"/>
                    <a:gd name="T11" fmla="*/ 91 h 92"/>
                    <a:gd name="T12" fmla="*/ 0 w 58"/>
                    <a:gd name="T13" fmla="*/ 1 h 92"/>
                    <a:gd name="T14" fmla="*/ 10 w 58"/>
                    <a:gd name="T15" fmla="*/ 1 h 92"/>
                    <a:gd name="T16" fmla="*/ 12 w 58"/>
                    <a:gd name="T17" fmla="*/ 10 h 92"/>
                    <a:gd name="T18" fmla="*/ 12 w 58"/>
                    <a:gd name="T19" fmla="*/ 10 h 92"/>
                    <a:gd name="T20" fmla="*/ 31 w 58"/>
                    <a:gd name="T21" fmla="*/ 0 h 92"/>
                    <a:gd name="T22" fmla="*/ 50 w 58"/>
                    <a:gd name="T23" fmla="*/ 9 h 92"/>
                    <a:gd name="T24" fmla="*/ 57 w 58"/>
                    <a:gd name="T25" fmla="*/ 31 h 92"/>
                    <a:gd name="T26" fmla="*/ 50 w 58"/>
                    <a:gd name="T27" fmla="*/ 56 h 92"/>
                    <a:gd name="T28" fmla="*/ 32 w 58"/>
                    <a:gd name="T29" fmla="*/ 63 h 92"/>
                    <a:gd name="T30" fmla="*/ 29 w 58"/>
                    <a:gd name="T31" fmla="*/ 10 h 92"/>
                    <a:gd name="T32" fmla="*/ 17 w 58"/>
                    <a:gd name="T33" fmla="*/ 13 h 92"/>
                    <a:gd name="T34" fmla="*/ 13 w 58"/>
                    <a:gd name="T35" fmla="*/ 28 h 92"/>
                    <a:gd name="T36" fmla="*/ 13 w 58"/>
                    <a:gd name="T37" fmla="*/ 29 h 92"/>
                    <a:gd name="T38" fmla="*/ 16 w 58"/>
                    <a:gd name="T39" fmla="*/ 45 h 92"/>
                    <a:gd name="T40" fmla="*/ 28 w 58"/>
                    <a:gd name="T41" fmla="*/ 51 h 92"/>
                    <a:gd name="T42" fmla="*/ 38 w 58"/>
                    <a:gd name="T43" fmla="*/ 45 h 92"/>
                    <a:gd name="T44" fmla="*/ 42 w 58"/>
                    <a:gd name="T45" fmla="*/ 29 h 92"/>
                    <a:gd name="T46" fmla="*/ 38 w 58"/>
                    <a:gd name="T47" fmla="*/ 13 h 92"/>
                    <a:gd name="T48" fmla="*/ 29 w 58"/>
                    <a:gd name="T49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2">
                      <a:moveTo>
                        <a:pt x="32" y="63"/>
                      </a:moveTo>
                      <a:cubicBezTo>
                        <a:pt x="25" y="63"/>
                        <a:pt x="17" y="60"/>
                        <a:pt x="13" y="54"/>
                      </a:cubicBezTo>
                      <a:lnTo>
                        <a:pt x="12" y="54"/>
                      </a:lnTo>
                      <a:cubicBezTo>
                        <a:pt x="12" y="60"/>
                        <a:pt x="13" y="63"/>
                        <a:pt x="13" y="64"/>
                      </a:cubicBezTo>
                      <a:lnTo>
                        <a:pt x="13" y="91"/>
                      </a:lnTo>
                      <a:lnTo>
                        <a:pt x="0" y="91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4"/>
                        <a:pt x="57" y="21"/>
                        <a:pt x="57" y="31"/>
                      </a:cubicBezTo>
                      <a:cubicBezTo>
                        <a:pt x="57" y="41"/>
                        <a:pt x="54" y="50"/>
                        <a:pt x="50" y="56"/>
                      </a:cubicBezTo>
                      <a:cubicBezTo>
                        <a:pt x="47" y="60"/>
                        <a:pt x="41" y="63"/>
                        <a:pt x="32" y="63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0"/>
                        <a:pt x="17" y="13"/>
                      </a:cubicBezTo>
                      <a:cubicBezTo>
                        <a:pt x="15" y="16"/>
                        <a:pt x="13" y="22"/>
                        <a:pt x="13" y="28"/>
                      </a:cubicBezTo>
                      <a:lnTo>
                        <a:pt x="13" y="29"/>
                      </a:lnTo>
                      <a:cubicBezTo>
                        <a:pt x="13" y="37"/>
                        <a:pt x="15" y="43"/>
                        <a:pt x="16" y="45"/>
                      </a:cubicBezTo>
                      <a:cubicBezTo>
                        <a:pt x="19" y="48"/>
                        <a:pt x="22" y="51"/>
                        <a:pt x="28" y="51"/>
                      </a:cubicBezTo>
                      <a:cubicBezTo>
                        <a:pt x="32" y="51"/>
                        <a:pt x="36" y="50"/>
                        <a:pt x="38" y="45"/>
                      </a:cubicBezTo>
                      <a:cubicBezTo>
                        <a:pt x="41" y="41"/>
                        <a:pt x="42" y="37"/>
                        <a:pt x="42" y="29"/>
                      </a:cubicBezTo>
                      <a:cubicBezTo>
                        <a:pt x="42" y="22"/>
                        <a:pt x="41" y="16"/>
                        <a:pt x="38" y="13"/>
                      </a:cubicBezTo>
                      <a:cubicBezTo>
                        <a:pt x="38" y="10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0" name="Freeform 299"/>
                <p:cNvSpPr>
                  <a:spLocks noChangeArrowheads="1"/>
                </p:cNvSpPr>
                <p:nvPr/>
              </p:nvSpPr>
              <p:spPr bwMode="auto">
                <a:xfrm>
                  <a:off x="5409" y="2389"/>
                  <a:ext cx="6" cy="22"/>
                </a:xfrm>
                <a:custGeom>
                  <a:avLst/>
                  <a:gdLst>
                    <a:gd name="T0" fmla="*/ 0 w 31"/>
                    <a:gd name="T1" fmla="*/ 50 h 101"/>
                    <a:gd name="T2" fmla="*/ 5 w 31"/>
                    <a:gd name="T3" fmla="*/ 24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4 h 101"/>
                    <a:gd name="T10" fmla="*/ 14 w 31"/>
                    <a:gd name="T11" fmla="*/ 50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0"/>
                      </a:moveTo>
                      <a:cubicBezTo>
                        <a:pt x="0" y="40"/>
                        <a:pt x="2" y="32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2"/>
                        <a:pt x="14" y="40"/>
                        <a:pt x="14" y="50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5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5"/>
                        <a:pt x="5" y="77"/>
                      </a:cubicBezTo>
                      <a:cubicBezTo>
                        <a:pt x="2" y="71"/>
                        <a:pt x="0" y="61"/>
                        <a:pt x="0" y="5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1" name="Freeform 300"/>
                <p:cNvSpPr>
                  <a:spLocks noChangeArrowheads="1"/>
                </p:cNvSpPr>
                <p:nvPr/>
              </p:nvSpPr>
              <p:spPr bwMode="auto">
                <a:xfrm>
                  <a:off x="5416" y="2389"/>
                  <a:ext cx="6" cy="22"/>
                </a:xfrm>
                <a:custGeom>
                  <a:avLst/>
                  <a:gdLst>
                    <a:gd name="T0" fmla="*/ 30 w 31"/>
                    <a:gd name="T1" fmla="*/ 50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0 h 101"/>
                    <a:gd name="T12" fmla="*/ 12 w 31"/>
                    <a:gd name="T13" fmla="*/ 24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4 h 101"/>
                    <a:gd name="T20" fmla="*/ 30 w 31"/>
                    <a:gd name="T21" fmla="*/ 5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0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59"/>
                        <a:pt x="17" y="50"/>
                      </a:cubicBezTo>
                      <a:cubicBezTo>
                        <a:pt x="17" y="42"/>
                        <a:pt x="15" y="32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2"/>
                        <a:pt x="30" y="42"/>
                        <a:pt x="30" y="5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2" name="Freeform 301"/>
                <p:cNvSpPr>
                  <a:spLocks noChangeArrowheads="1"/>
                </p:cNvSpPr>
                <p:nvPr/>
              </p:nvSpPr>
              <p:spPr bwMode="auto">
                <a:xfrm>
                  <a:off x="5353" y="2437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20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3" name="Freeform 302"/>
                <p:cNvSpPr>
                  <a:spLocks noChangeArrowheads="1"/>
                </p:cNvSpPr>
                <p:nvPr/>
              </p:nvSpPr>
              <p:spPr bwMode="auto">
                <a:xfrm>
                  <a:off x="5377" y="243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5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5 h 67"/>
                    <a:gd name="T42" fmla="*/ 44 w 54"/>
                    <a:gd name="T43" fmla="*/ 65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6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5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30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5"/>
                      </a:lnTo>
                      <a:lnTo>
                        <a:pt x="44" y="65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4" name="Freeform 303"/>
                <p:cNvSpPr>
                  <a:spLocks noChangeArrowheads="1"/>
                </p:cNvSpPr>
                <p:nvPr/>
              </p:nvSpPr>
              <p:spPr bwMode="auto">
                <a:xfrm>
                  <a:off x="5393" y="2437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4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5" name="Freeform 304"/>
                <p:cNvSpPr>
                  <a:spLocks noChangeArrowheads="1"/>
                </p:cNvSpPr>
                <p:nvPr/>
              </p:nvSpPr>
              <p:spPr bwMode="auto">
                <a:xfrm>
                  <a:off x="5409" y="2433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6" name="Freeform 305"/>
                <p:cNvSpPr>
                  <a:spLocks noChangeArrowheads="1"/>
                </p:cNvSpPr>
                <p:nvPr/>
              </p:nvSpPr>
              <p:spPr bwMode="auto">
                <a:xfrm>
                  <a:off x="5416" y="2433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7" name="Freeform 306"/>
                <p:cNvSpPr>
                  <a:spLocks noChangeArrowheads="1"/>
                </p:cNvSpPr>
                <p:nvPr/>
              </p:nvSpPr>
              <p:spPr bwMode="auto">
                <a:xfrm>
                  <a:off x="5353" y="2464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3"/>
                        <a:pt x="16" y="15"/>
                      </a:cubicBezTo>
                      <a:cubicBezTo>
                        <a:pt x="13" y="18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8" name="Freeform 307"/>
                <p:cNvSpPr>
                  <a:spLocks noChangeArrowheads="1"/>
                </p:cNvSpPr>
                <p:nvPr/>
              </p:nvSpPr>
              <p:spPr bwMode="auto">
                <a:xfrm>
                  <a:off x="5377" y="2463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09" name="Freeform 308"/>
                <p:cNvSpPr>
                  <a:spLocks noChangeArrowheads="1"/>
                </p:cNvSpPr>
                <p:nvPr/>
              </p:nvSpPr>
              <p:spPr bwMode="auto">
                <a:xfrm>
                  <a:off x="5393" y="2463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3"/>
                        <a:pt x="57" y="33"/>
                      </a:cubicBezTo>
                      <a:cubicBezTo>
                        <a:pt x="57" y="44"/>
                        <a:pt x="54" y="51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0" name="Freeform 309"/>
                <p:cNvSpPr>
                  <a:spLocks noChangeArrowheads="1"/>
                </p:cNvSpPr>
                <p:nvPr/>
              </p:nvSpPr>
              <p:spPr bwMode="auto">
                <a:xfrm>
                  <a:off x="5409" y="2459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0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0"/>
                        <a:pt x="14" y="51"/>
                      </a:cubicBezTo>
                      <a:cubicBezTo>
                        <a:pt x="14" y="59"/>
                        <a:pt x="15" y="69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4"/>
                        <a:pt x="8" y="86"/>
                        <a:pt x="5" y="77"/>
                      </a:cubicBezTo>
                      <a:cubicBezTo>
                        <a:pt x="2" y="69"/>
                        <a:pt x="0" y="59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1" name="Freeform 310"/>
                <p:cNvSpPr>
                  <a:spLocks noChangeArrowheads="1"/>
                </p:cNvSpPr>
                <p:nvPr/>
              </p:nvSpPr>
              <p:spPr bwMode="auto">
                <a:xfrm>
                  <a:off x="5416" y="2459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8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69"/>
                        <a:pt x="25" y="78"/>
                      </a:cubicBezTo>
                      <a:cubicBezTo>
                        <a:pt x="22" y="87"/>
                        <a:pt x="18" y="94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59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5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0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2" name="Freeform 311"/>
                <p:cNvSpPr>
                  <a:spLocks noChangeArrowheads="1"/>
                </p:cNvSpPr>
                <p:nvPr/>
              </p:nvSpPr>
              <p:spPr bwMode="auto">
                <a:xfrm>
                  <a:off x="5353" y="2490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1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3" name="Freeform 312"/>
                <p:cNvSpPr>
                  <a:spLocks noChangeArrowheads="1"/>
                </p:cNvSpPr>
                <p:nvPr/>
              </p:nvSpPr>
              <p:spPr bwMode="auto">
                <a:xfrm>
                  <a:off x="5377" y="2489"/>
                  <a:ext cx="11" cy="14"/>
                </a:xfrm>
                <a:custGeom>
                  <a:avLst/>
                  <a:gdLst>
                    <a:gd name="T0" fmla="*/ 44 w 54"/>
                    <a:gd name="T1" fmla="*/ 65 h 66"/>
                    <a:gd name="T2" fmla="*/ 41 w 54"/>
                    <a:gd name="T3" fmla="*/ 57 h 66"/>
                    <a:gd name="T4" fmla="*/ 41 w 54"/>
                    <a:gd name="T5" fmla="*/ 57 h 66"/>
                    <a:gd name="T6" fmla="*/ 33 w 54"/>
                    <a:gd name="T7" fmla="*/ 64 h 66"/>
                    <a:gd name="T8" fmla="*/ 21 w 54"/>
                    <a:gd name="T9" fmla="*/ 65 h 66"/>
                    <a:gd name="T10" fmla="*/ 6 w 54"/>
                    <a:gd name="T11" fmla="*/ 61 h 66"/>
                    <a:gd name="T12" fmla="*/ 0 w 54"/>
                    <a:gd name="T13" fmla="*/ 46 h 66"/>
                    <a:gd name="T14" fmla="*/ 8 w 54"/>
                    <a:gd name="T15" fmla="*/ 32 h 66"/>
                    <a:gd name="T16" fmla="*/ 30 w 54"/>
                    <a:gd name="T17" fmla="*/ 26 h 66"/>
                    <a:gd name="T18" fmla="*/ 40 w 54"/>
                    <a:gd name="T19" fmla="*/ 26 h 66"/>
                    <a:gd name="T20" fmla="*/ 40 w 54"/>
                    <a:gd name="T21" fmla="*/ 23 h 66"/>
                    <a:gd name="T22" fmla="*/ 37 w 54"/>
                    <a:gd name="T23" fmla="*/ 14 h 66"/>
                    <a:gd name="T24" fmla="*/ 28 w 54"/>
                    <a:gd name="T25" fmla="*/ 11 h 66"/>
                    <a:gd name="T26" fmla="*/ 19 w 54"/>
                    <a:gd name="T27" fmla="*/ 13 h 66"/>
                    <a:gd name="T28" fmla="*/ 11 w 54"/>
                    <a:gd name="T29" fmla="*/ 16 h 66"/>
                    <a:gd name="T30" fmla="*/ 6 w 54"/>
                    <a:gd name="T31" fmla="*/ 5 h 66"/>
                    <a:gd name="T32" fmla="*/ 18 w 54"/>
                    <a:gd name="T33" fmla="*/ 1 h 66"/>
                    <a:gd name="T34" fmla="*/ 30 w 54"/>
                    <a:gd name="T35" fmla="*/ 0 h 66"/>
                    <a:gd name="T36" fmla="*/ 47 w 54"/>
                    <a:gd name="T37" fmla="*/ 5 h 66"/>
                    <a:gd name="T38" fmla="*/ 53 w 54"/>
                    <a:gd name="T39" fmla="*/ 22 h 66"/>
                    <a:gd name="T40" fmla="*/ 53 w 54"/>
                    <a:gd name="T41" fmla="*/ 64 h 66"/>
                    <a:gd name="T42" fmla="*/ 44 w 54"/>
                    <a:gd name="T43" fmla="*/ 64 h 66"/>
                    <a:gd name="T44" fmla="*/ 44 w 54"/>
                    <a:gd name="T45" fmla="*/ 65 h 66"/>
                    <a:gd name="T46" fmla="*/ 24 w 54"/>
                    <a:gd name="T47" fmla="*/ 55 h 66"/>
                    <a:gd name="T48" fmla="*/ 35 w 54"/>
                    <a:gd name="T49" fmla="*/ 51 h 66"/>
                    <a:gd name="T50" fmla="*/ 40 w 54"/>
                    <a:gd name="T51" fmla="*/ 39 h 66"/>
                    <a:gd name="T52" fmla="*/ 40 w 54"/>
                    <a:gd name="T53" fmla="*/ 33 h 66"/>
                    <a:gd name="T54" fmla="*/ 31 w 54"/>
                    <a:gd name="T55" fmla="*/ 33 h 66"/>
                    <a:gd name="T56" fmla="*/ 18 w 54"/>
                    <a:gd name="T57" fmla="*/ 36 h 66"/>
                    <a:gd name="T58" fmla="*/ 14 w 54"/>
                    <a:gd name="T59" fmla="*/ 45 h 66"/>
                    <a:gd name="T60" fmla="*/ 17 w 54"/>
                    <a:gd name="T61" fmla="*/ 51 h 66"/>
                    <a:gd name="T62" fmla="*/ 24 w 54"/>
                    <a:gd name="T63" fmla="*/ 5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6">
                      <a:moveTo>
                        <a:pt x="44" y="65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2"/>
                        <a:pt x="33" y="64"/>
                      </a:cubicBezTo>
                      <a:cubicBezTo>
                        <a:pt x="30" y="65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1"/>
                        <a:pt x="19" y="13"/>
                      </a:cubicBezTo>
                      <a:cubicBezTo>
                        <a:pt x="17" y="14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2" y="8"/>
                        <a:pt x="53" y="14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4" name="Freeform 313"/>
                <p:cNvSpPr>
                  <a:spLocks noChangeArrowheads="1"/>
                </p:cNvSpPr>
                <p:nvPr/>
              </p:nvSpPr>
              <p:spPr bwMode="auto">
                <a:xfrm>
                  <a:off x="5393" y="2490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6"/>
                      </a:cubicBezTo>
                      <a:lnTo>
                        <a:pt x="12" y="56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2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5" name="Freeform 314"/>
                <p:cNvSpPr>
                  <a:spLocks noChangeArrowheads="1"/>
                </p:cNvSpPr>
                <p:nvPr/>
              </p:nvSpPr>
              <p:spPr bwMode="auto">
                <a:xfrm>
                  <a:off x="5409" y="2485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6" name="Freeform 315"/>
                <p:cNvSpPr>
                  <a:spLocks noChangeArrowheads="1"/>
                </p:cNvSpPr>
                <p:nvPr/>
              </p:nvSpPr>
              <p:spPr bwMode="auto">
                <a:xfrm>
                  <a:off x="5416" y="2485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7" name="Freeform 316"/>
                <p:cNvSpPr>
                  <a:spLocks noChangeArrowheads="1"/>
                </p:cNvSpPr>
                <p:nvPr/>
              </p:nvSpPr>
              <p:spPr bwMode="auto">
                <a:xfrm>
                  <a:off x="5353" y="251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8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8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7" y="16"/>
                        <a:pt x="76" y="15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8" name="Freeform 317"/>
                <p:cNvSpPr>
                  <a:spLocks noChangeArrowheads="1"/>
                </p:cNvSpPr>
                <p:nvPr/>
              </p:nvSpPr>
              <p:spPr bwMode="auto">
                <a:xfrm>
                  <a:off x="5377" y="251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6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2"/>
                      </a:cubicBezTo>
                      <a:cubicBezTo>
                        <a:pt x="3" y="59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3"/>
                        <a:pt x="18" y="2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6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6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19" name="Freeform 318"/>
                <p:cNvSpPr>
                  <a:spLocks noChangeArrowheads="1"/>
                </p:cNvSpPr>
                <p:nvPr/>
              </p:nvSpPr>
              <p:spPr bwMode="auto">
                <a:xfrm>
                  <a:off x="5393" y="2516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4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4" y="51"/>
                        <a:pt x="50" y="57"/>
                      </a:cubicBezTo>
                      <a:cubicBezTo>
                        <a:pt x="47" y="61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4"/>
                        <a:pt x="16" y="46"/>
                      </a:cubicBezTo>
                      <a:cubicBezTo>
                        <a:pt x="19" y="49"/>
                        <a:pt x="22" y="52"/>
                        <a:pt x="28" y="52"/>
                      </a:cubicBezTo>
                      <a:cubicBezTo>
                        <a:pt x="32" y="52"/>
                        <a:pt x="36" y="51"/>
                        <a:pt x="38" y="46"/>
                      </a:cubicBezTo>
                      <a:cubicBezTo>
                        <a:pt x="41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8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0" name="Freeform 319"/>
                <p:cNvSpPr>
                  <a:spLocks noChangeArrowheads="1"/>
                </p:cNvSpPr>
                <p:nvPr/>
              </p:nvSpPr>
              <p:spPr bwMode="auto">
                <a:xfrm>
                  <a:off x="5409" y="2512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7"/>
                      </a:cubicBezTo>
                      <a:cubicBezTo>
                        <a:pt x="21" y="86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1" name="Freeform 320"/>
                <p:cNvSpPr>
                  <a:spLocks noChangeArrowheads="1"/>
                </p:cNvSpPr>
                <p:nvPr/>
              </p:nvSpPr>
              <p:spPr bwMode="auto">
                <a:xfrm>
                  <a:off x="5416" y="2512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0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2" name="Freeform 321"/>
                <p:cNvSpPr>
                  <a:spLocks noChangeArrowheads="1"/>
                </p:cNvSpPr>
                <p:nvPr/>
              </p:nvSpPr>
              <p:spPr bwMode="auto">
                <a:xfrm>
                  <a:off x="5353" y="2543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0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6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7" y="16"/>
                        <a:pt x="76" y="14"/>
                      </a:cubicBezTo>
                      <a:cubicBezTo>
                        <a:pt x="74" y="12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3" name="Freeform 322"/>
                <p:cNvSpPr>
                  <a:spLocks noChangeArrowheads="1"/>
                </p:cNvSpPr>
                <p:nvPr/>
              </p:nvSpPr>
              <p:spPr bwMode="auto">
                <a:xfrm>
                  <a:off x="5377" y="2542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5" y="63"/>
                        <a:pt x="33" y="64"/>
                      </a:cubicBezTo>
                      <a:cubicBezTo>
                        <a:pt x="30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8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6"/>
                      </a:cubicBezTo>
                      <a:cubicBezTo>
                        <a:pt x="52" y="9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4" name="Freeform 323"/>
                <p:cNvSpPr>
                  <a:spLocks noChangeArrowheads="1"/>
                </p:cNvSpPr>
                <p:nvPr/>
              </p:nvSpPr>
              <p:spPr bwMode="auto">
                <a:xfrm>
                  <a:off x="5393" y="2543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4" y="51"/>
                        <a:pt x="50" y="57"/>
                      </a:cubicBezTo>
                      <a:cubicBezTo>
                        <a:pt x="47" y="62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9" y="50"/>
                        <a:pt x="22" y="53"/>
                        <a:pt x="28" y="53"/>
                      </a:cubicBezTo>
                      <a:cubicBezTo>
                        <a:pt x="32" y="53"/>
                        <a:pt x="36" y="51"/>
                        <a:pt x="38" y="47"/>
                      </a:cubicBezTo>
                      <a:cubicBezTo>
                        <a:pt x="41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8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5" name="Freeform 324"/>
                <p:cNvSpPr>
                  <a:spLocks noChangeArrowheads="1"/>
                </p:cNvSpPr>
                <p:nvPr/>
              </p:nvSpPr>
              <p:spPr bwMode="auto">
                <a:xfrm>
                  <a:off x="5409" y="2538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0"/>
                        <a:pt x="15" y="70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8"/>
                      </a:cubicBezTo>
                      <a:cubicBezTo>
                        <a:pt x="2" y="70"/>
                        <a:pt x="0" y="60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6" name="Freeform 325"/>
                <p:cNvSpPr>
                  <a:spLocks noChangeArrowheads="1"/>
                </p:cNvSpPr>
                <p:nvPr/>
              </p:nvSpPr>
              <p:spPr bwMode="auto">
                <a:xfrm>
                  <a:off x="5416" y="2538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70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1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7" name="Freeform 326"/>
                <p:cNvSpPr>
                  <a:spLocks noChangeArrowheads="1"/>
                </p:cNvSpPr>
                <p:nvPr/>
              </p:nvSpPr>
              <p:spPr bwMode="auto">
                <a:xfrm>
                  <a:off x="5008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8" name="Freeform 327"/>
                <p:cNvSpPr>
                  <a:spLocks noChangeArrowheads="1"/>
                </p:cNvSpPr>
                <p:nvPr/>
              </p:nvSpPr>
              <p:spPr bwMode="auto">
                <a:xfrm>
                  <a:off x="5008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29" name="Freeform 328"/>
                <p:cNvSpPr>
                  <a:spLocks noChangeArrowheads="1"/>
                </p:cNvSpPr>
                <p:nvPr/>
              </p:nvSpPr>
              <p:spPr bwMode="auto">
                <a:xfrm>
                  <a:off x="5008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0" name="Freeform 329"/>
                <p:cNvSpPr>
                  <a:spLocks noChangeArrowheads="1"/>
                </p:cNvSpPr>
                <p:nvPr/>
              </p:nvSpPr>
              <p:spPr bwMode="auto">
                <a:xfrm>
                  <a:off x="5008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1" name="Freeform 330"/>
                <p:cNvSpPr>
                  <a:spLocks noChangeArrowheads="1"/>
                </p:cNvSpPr>
                <p:nvPr/>
              </p:nvSpPr>
              <p:spPr bwMode="auto">
                <a:xfrm>
                  <a:off x="5077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2" name="Freeform 331"/>
                <p:cNvSpPr>
                  <a:spLocks noChangeArrowheads="1"/>
                </p:cNvSpPr>
                <p:nvPr/>
              </p:nvSpPr>
              <p:spPr bwMode="auto">
                <a:xfrm>
                  <a:off x="5077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3" name="Freeform 332"/>
                <p:cNvSpPr>
                  <a:spLocks noChangeArrowheads="1"/>
                </p:cNvSpPr>
                <p:nvPr/>
              </p:nvSpPr>
              <p:spPr bwMode="auto">
                <a:xfrm>
                  <a:off x="5077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4" name="Freeform 333"/>
                <p:cNvSpPr>
                  <a:spLocks noChangeArrowheads="1"/>
                </p:cNvSpPr>
                <p:nvPr/>
              </p:nvSpPr>
              <p:spPr bwMode="auto">
                <a:xfrm>
                  <a:off x="5077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5" name="Freeform 334"/>
                <p:cNvSpPr>
                  <a:spLocks noChangeArrowheads="1"/>
                </p:cNvSpPr>
                <p:nvPr/>
              </p:nvSpPr>
              <p:spPr bwMode="auto">
                <a:xfrm>
                  <a:off x="5147" y="1854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6" name="Freeform 335"/>
                <p:cNvSpPr>
                  <a:spLocks noChangeArrowheads="1"/>
                </p:cNvSpPr>
                <p:nvPr/>
              </p:nvSpPr>
              <p:spPr bwMode="auto">
                <a:xfrm>
                  <a:off x="5147" y="1880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7" name="Freeform 336"/>
                <p:cNvSpPr>
                  <a:spLocks noChangeArrowheads="1"/>
                </p:cNvSpPr>
                <p:nvPr/>
              </p:nvSpPr>
              <p:spPr bwMode="auto">
                <a:xfrm>
                  <a:off x="5147" y="190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8" name="Freeform 337"/>
                <p:cNvSpPr>
                  <a:spLocks noChangeArrowheads="1"/>
                </p:cNvSpPr>
                <p:nvPr/>
              </p:nvSpPr>
              <p:spPr bwMode="auto">
                <a:xfrm>
                  <a:off x="5147" y="1933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39" name="Freeform 338"/>
                <p:cNvSpPr>
                  <a:spLocks noChangeArrowheads="1"/>
                </p:cNvSpPr>
                <p:nvPr/>
              </p:nvSpPr>
              <p:spPr bwMode="auto">
                <a:xfrm>
                  <a:off x="5213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0" name="Freeform 339"/>
                <p:cNvSpPr>
                  <a:spLocks noChangeArrowheads="1"/>
                </p:cNvSpPr>
                <p:nvPr/>
              </p:nvSpPr>
              <p:spPr bwMode="auto">
                <a:xfrm>
                  <a:off x="5213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1" name="Freeform 340"/>
                <p:cNvSpPr>
                  <a:spLocks noChangeArrowheads="1"/>
                </p:cNvSpPr>
                <p:nvPr/>
              </p:nvSpPr>
              <p:spPr bwMode="auto">
                <a:xfrm>
                  <a:off x="5213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2" name="Freeform 341"/>
                <p:cNvSpPr>
                  <a:spLocks noChangeArrowheads="1"/>
                </p:cNvSpPr>
                <p:nvPr/>
              </p:nvSpPr>
              <p:spPr bwMode="auto">
                <a:xfrm>
                  <a:off x="5213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3" name="Freeform 342"/>
                <p:cNvSpPr>
                  <a:spLocks noChangeArrowheads="1"/>
                </p:cNvSpPr>
                <p:nvPr/>
              </p:nvSpPr>
              <p:spPr bwMode="auto">
                <a:xfrm>
                  <a:off x="5282" y="1854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4" name="Freeform 343"/>
                <p:cNvSpPr>
                  <a:spLocks noChangeArrowheads="1"/>
                </p:cNvSpPr>
                <p:nvPr/>
              </p:nvSpPr>
              <p:spPr bwMode="auto">
                <a:xfrm>
                  <a:off x="5282" y="1880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5" name="Freeform 344"/>
                <p:cNvSpPr>
                  <a:spLocks noChangeArrowheads="1"/>
                </p:cNvSpPr>
                <p:nvPr/>
              </p:nvSpPr>
              <p:spPr bwMode="auto">
                <a:xfrm>
                  <a:off x="5282" y="190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6" name="Freeform 345"/>
                <p:cNvSpPr>
                  <a:spLocks noChangeArrowheads="1"/>
                </p:cNvSpPr>
                <p:nvPr/>
              </p:nvSpPr>
              <p:spPr bwMode="auto">
                <a:xfrm>
                  <a:off x="5282" y="193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00B81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7" name="Freeform 346"/>
                <p:cNvSpPr>
                  <a:spLocks noChangeArrowheads="1"/>
                </p:cNvSpPr>
                <p:nvPr/>
              </p:nvSpPr>
              <p:spPr bwMode="auto">
                <a:xfrm>
                  <a:off x="5008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8" name="Freeform 347"/>
                <p:cNvSpPr>
                  <a:spLocks noChangeArrowheads="1"/>
                </p:cNvSpPr>
                <p:nvPr/>
              </p:nvSpPr>
              <p:spPr bwMode="auto">
                <a:xfrm>
                  <a:off x="5008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49" name="Freeform 348"/>
                <p:cNvSpPr>
                  <a:spLocks noChangeArrowheads="1"/>
                </p:cNvSpPr>
                <p:nvPr/>
              </p:nvSpPr>
              <p:spPr bwMode="auto">
                <a:xfrm>
                  <a:off x="5008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0" name="Freeform 349"/>
                <p:cNvSpPr>
                  <a:spLocks noChangeArrowheads="1"/>
                </p:cNvSpPr>
                <p:nvPr/>
              </p:nvSpPr>
              <p:spPr bwMode="auto">
                <a:xfrm>
                  <a:off x="5008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1" name="Freeform 350"/>
                <p:cNvSpPr>
                  <a:spLocks noChangeArrowheads="1"/>
                </p:cNvSpPr>
                <p:nvPr/>
              </p:nvSpPr>
              <p:spPr bwMode="auto">
                <a:xfrm>
                  <a:off x="5077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2" name="Freeform 351"/>
                <p:cNvSpPr>
                  <a:spLocks noChangeArrowheads="1"/>
                </p:cNvSpPr>
                <p:nvPr/>
              </p:nvSpPr>
              <p:spPr bwMode="auto">
                <a:xfrm>
                  <a:off x="5077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3" name="Freeform 352"/>
                <p:cNvSpPr>
                  <a:spLocks noChangeArrowheads="1"/>
                </p:cNvSpPr>
                <p:nvPr/>
              </p:nvSpPr>
              <p:spPr bwMode="auto">
                <a:xfrm>
                  <a:off x="5077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4" name="Freeform 353"/>
                <p:cNvSpPr>
                  <a:spLocks noChangeArrowheads="1"/>
                </p:cNvSpPr>
                <p:nvPr/>
              </p:nvSpPr>
              <p:spPr bwMode="auto">
                <a:xfrm>
                  <a:off x="5077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5" name="Freeform 354"/>
                <p:cNvSpPr>
                  <a:spLocks noChangeArrowheads="1"/>
                </p:cNvSpPr>
                <p:nvPr/>
              </p:nvSpPr>
              <p:spPr bwMode="auto">
                <a:xfrm>
                  <a:off x="5147" y="2003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6" name="Freeform 355"/>
                <p:cNvSpPr>
                  <a:spLocks noChangeArrowheads="1"/>
                </p:cNvSpPr>
                <p:nvPr/>
              </p:nvSpPr>
              <p:spPr bwMode="auto">
                <a:xfrm>
                  <a:off x="5147" y="2029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7" name="Freeform 356"/>
                <p:cNvSpPr>
                  <a:spLocks noChangeArrowheads="1"/>
                </p:cNvSpPr>
                <p:nvPr/>
              </p:nvSpPr>
              <p:spPr bwMode="auto">
                <a:xfrm>
                  <a:off x="5147" y="2055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8" name="Freeform 357"/>
                <p:cNvSpPr>
                  <a:spLocks noChangeArrowheads="1"/>
                </p:cNvSpPr>
                <p:nvPr/>
              </p:nvSpPr>
              <p:spPr bwMode="auto">
                <a:xfrm>
                  <a:off x="5147" y="2082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59" name="Freeform 358"/>
                <p:cNvSpPr>
                  <a:spLocks noChangeArrowheads="1"/>
                </p:cNvSpPr>
                <p:nvPr/>
              </p:nvSpPr>
              <p:spPr bwMode="auto">
                <a:xfrm>
                  <a:off x="5213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0" name="Freeform 359"/>
                <p:cNvSpPr>
                  <a:spLocks noChangeArrowheads="1"/>
                </p:cNvSpPr>
                <p:nvPr/>
              </p:nvSpPr>
              <p:spPr bwMode="auto">
                <a:xfrm>
                  <a:off x="5213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1" name="Freeform 360"/>
                <p:cNvSpPr>
                  <a:spLocks noChangeArrowheads="1"/>
                </p:cNvSpPr>
                <p:nvPr/>
              </p:nvSpPr>
              <p:spPr bwMode="auto">
                <a:xfrm>
                  <a:off x="5213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2" name="Freeform 361"/>
                <p:cNvSpPr>
                  <a:spLocks noChangeArrowheads="1"/>
                </p:cNvSpPr>
                <p:nvPr/>
              </p:nvSpPr>
              <p:spPr bwMode="auto">
                <a:xfrm>
                  <a:off x="5213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3" name="Freeform 362"/>
                <p:cNvSpPr>
                  <a:spLocks noChangeArrowheads="1"/>
                </p:cNvSpPr>
                <p:nvPr/>
              </p:nvSpPr>
              <p:spPr bwMode="auto">
                <a:xfrm>
                  <a:off x="5282" y="2003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4" name="Freeform 363"/>
                <p:cNvSpPr>
                  <a:spLocks noChangeArrowheads="1"/>
                </p:cNvSpPr>
                <p:nvPr/>
              </p:nvSpPr>
              <p:spPr bwMode="auto">
                <a:xfrm>
                  <a:off x="5282" y="202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5" name="Freeform 364"/>
                <p:cNvSpPr>
                  <a:spLocks noChangeArrowheads="1"/>
                </p:cNvSpPr>
                <p:nvPr/>
              </p:nvSpPr>
              <p:spPr bwMode="auto">
                <a:xfrm>
                  <a:off x="5282" y="205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6" name="Freeform 365"/>
                <p:cNvSpPr>
                  <a:spLocks noChangeArrowheads="1"/>
                </p:cNvSpPr>
                <p:nvPr/>
              </p:nvSpPr>
              <p:spPr bwMode="auto">
                <a:xfrm>
                  <a:off x="5282" y="208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BF395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7" name="Freeform 366"/>
                <p:cNvSpPr>
                  <a:spLocks noChangeArrowheads="1"/>
                </p:cNvSpPr>
                <p:nvPr/>
              </p:nvSpPr>
              <p:spPr bwMode="auto">
                <a:xfrm>
                  <a:off x="5008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8" name="Freeform 367"/>
                <p:cNvSpPr>
                  <a:spLocks noChangeArrowheads="1"/>
                </p:cNvSpPr>
                <p:nvPr/>
              </p:nvSpPr>
              <p:spPr bwMode="auto">
                <a:xfrm>
                  <a:off x="5008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69" name="Freeform 368"/>
                <p:cNvSpPr>
                  <a:spLocks noChangeArrowheads="1"/>
                </p:cNvSpPr>
                <p:nvPr/>
              </p:nvSpPr>
              <p:spPr bwMode="auto">
                <a:xfrm>
                  <a:off x="5008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0" name="Freeform 369"/>
                <p:cNvSpPr>
                  <a:spLocks noChangeArrowheads="1"/>
                </p:cNvSpPr>
                <p:nvPr/>
              </p:nvSpPr>
              <p:spPr bwMode="auto">
                <a:xfrm>
                  <a:off x="5008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1" name="Freeform 370"/>
                <p:cNvSpPr>
                  <a:spLocks noChangeArrowheads="1"/>
                </p:cNvSpPr>
                <p:nvPr/>
              </p:nvSpPr>
              <p:spPr bwMode="auto">
                <a:xfrm>
                  <a:off x="5077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2" name="Freeform 371"/>
                <p:cNvSpPr>
                  <a:spLocks noChangeArrowheads="1"/>
                </p:cNvSpPr>
                <p:nvPr/>
              </p:nvSpPr>
              <p:spPr bwMode="auto">
                <a:xfrm>
                  <a:off x="5077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3" name="Freeform 372"/>
                <p:cNvSpPr>
                  <a:spLocks noChangeArrowheads="1"/>
                </p:cNvSpPr>
                <p:nvPr/>
              </p:nvSpPr>
              <p:spPr bwMode="auto">
                <a:xfrm>
                  <a:off x="5077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4" name="Freeform 373"/>
                <p:cNvSpPr>
                  <a:spLocks noChangeArrowheads="1"/>
                </p:cNvSpPr>
                <p:nvPr/>
              </p:nvSpPr>
              <p:spPr bwMode="auto">
                <a:xfrm>
                  <a:off x="5077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5" name="Freeform 374"/>
                <p:cNvSpPr>
                  <a:spLocks noChangeArrowheads="1"/>
                </p:cNvSpPr>
                <p:nvPr/>
              </p:nvSpPr>
              <p:spPr bwMode="auto">
                <a:xfrm>
                  <a:off x="5147" y="215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6" name="Freeform 375"/>
                <p:cNvSpPr>
                  <a:spLocks noChangeArrowheads="1"/>
                </p:cNvSpPr>
                <p:nvPr/>
              </p:nvSpPr>
              <p:spPr bwMode="auto">
                <a:xfrm>
                  <a:off x="5147" y="2178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7" name="Freeform 376"/>
                <p:cNvSpPr>
                  <a:spLocks noChangeArrowheads="1"/>
                </p:cNvSpPr>
                <p:nvPr/>
              </p:nvSpPr>
              <p:spPr bwMode="auto">
                <a:xfrm>
                  <a:off x="5147" y="2204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8" name="Freeform 377"/>
                <p:cNvSpPr>
                  <a:spLocks noChangeArrowheads="1"/>
                </p:cNvSpPr>
                <p:nvPr/>
              </p:nvSpPr>
              <p:spPr bwMode="auto">
                <a:xfrm>
                  <a:off x="5147" y="223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79" name="Freeform 378"/>
                <p:cNvSpPr>
                  <a:spLocks noChangeArrowheads="1"/>
                </p:cNvSpPr>
                <p:nvPr/>
              </p:nvSpPr>
              <p:spPr bwMode="auto">
                <a:xfrm>
                  <a:off x="5213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0" name="Freeform 379"/>
                <p:cNvSpPr>
                  <a:spLocks noChangeArrowheads="1"/>
                </p:cNvSpPr>
                <p:nvPr/>
              </p:nvSpPr>
              <p:spPr bwMode="auto">
                <a:xfrm>
                  <a:off x="5213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1" name="Freeform 380"/>
                <p:cNvSpPr>
                  <a:spLocks noChangeArrowheads="1"/>
                </p:cNvSpPr>
                <p:nvPr/>
              </p:nvSpPr>
              <p:spPr bwMode="auto">
                <a:xfrm>
                  <a:off x="5213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2" name="Freeform 381"/>
                <p:cNvSpPr>
                  <a:spLocks noChangeArrowheads="1"/>
                </p:cNvSpPr>
                <p:nvPr/>
              </p:nvSpPr>
              <p:spPr bwMode="auto">
                <a:xfrm>
                  <a:off x="5213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3" name="Freeform 382"/>
                <p:cNvSpPr>
                  <a:spLocks noChangeArrowheads="1"/>
                </p:cNvSpPr>
                <p:nvPr/>
              </p:nvSpPr>
              <p:spPr bwMode="auto">
                <a:xfrm>
                  <a:off x="5282" y="215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4" name="Freeform 383"/>
                <p:cNvSpPr>
                  <a:spLocks noChangeArrowheads="1"/>
                </p:cNvSpPr>
                <p:nvPr/>
              </p:nvSpPr>
              <p:spPr bwMode="auto">
                <a:xfrm>
                  <a:off x="5282" y="2178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5" name="Freeform 384"/>
                <p:cNvSpPr>
                  <a:spLocks noChangeArrowheads="1"/>
                </p:cNvSpPr>
                <p:nvPr/>
              </p:nvSpPr>
              <p:spPr bwMode="auto">
                <a:xfrm>
                  <a:off x="5282" y="220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6" name="Freeform 385"/>
                <p:cNvSpPr>
                  <a:spLocks noChangeArrowheads="1"/>
                </p:cNvSpPr>
                <p:nvPr/>
              </p:nvSpPr>
              <p:spPr bwMode="auto">
                <a:xfrm>
                  <a:off x="5282" y="223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4F81B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7" name="Freeform 386"/>
                <p:cNvSpPr>
                  <a:spLocks noChangeArrowheads="1"/>
                </p:cNvSpPr>
                <p:nvPr/>
              </p:nvSpPr>
              <p:spPr bwMode="auto">
                <a:xfrm>
                  <a:off x="5008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8" name="Freeform 387"/>
                <p:cNvSpPr>
                  <a:spLocks noChangeArrowheads="1"/>
                </p:cNvSpPr>
                <p:nvPr/>
              </p:nvSpPr>
              <p:spPr bwMode="auto">
                <a:xfrm>
                  <a:off x="5008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89" name="Freeform 388"/>
                <p:cNvSpPr>
                  <a:spLocks noChangeArrowheads="1"/>
                </p:cNvSpPr>
                <p:nvPr/>
              </p:nvSpPr>
              <p:spPr bwMode="auto">
                <a:xfrm>
                  <a:off x="5008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0" name="Freeform 389"/>
                <p:cNvSpPr>
                  <a:spLocks noChangeArrowheads="1"/>
                </p:cNvSpPr>
                <p:nvPr/>
              </p:nvSpPr>
              <p:spPr bwMode="auto">
                <a:xfrm>
                  <a:off x="5008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1" name="Freeform 390"/>
                <p:cNvSpPr>
                  <a:spLocks noChangeArrowheads="1"/>
                </p:cNvSpPr>
                <p:nvPr/>
              </p:nvSpPr>
              <p:spPr bwMode="auto">
                <a:xfrm>
                  <a:off x="5077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2" name="Freeform 391"/>
                <p:cNvSpPr>
                  <a:spLocks noChangeArrowheads="1"/>
                </p:cNvSpPr>
                <p:nvPr/>
              </p:nvSpPr>
              <p:spPr bwMode="auto">
                <a:xfrm>
                  <a:off x="5077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3" name="Freeform 392"/>
                <p:cNvSpPr>
                  <a:spLocks noChangeArrowheads="1"/>
                </p:cNvSpPr>
                <p:nvPr/>
              </p:nvSpPr>
              <p:spPr bwMode="auto">
                <a:xfrm>
                  <a:off x="5077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4" name="Freeform 393"/>
                <p:cNvSpPr>
                  <a:spLocks noChangeArrowheads="1"/>
                </p:cNvSpPr>
                <p:nvPr/>
              </p:nvSpPr>
              <p:spPr bwMode="auto">
                <a:xfrm>
                  <a:off x="5077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5" name="Freeform 394"/>
                <p:cNvSpPr>
                  <a:spLocks noChangeArrowheads="1"/>
                </p:cNvSpPr>
                <p:nvPr/>
              </p:nvSpPr>
              <p:spPr bwMode="auto">
                <a:xfrm>
                  <a:off x="5147" y="230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6" name="Freeform 395"/>
                <p:cNvSpPr>
                  <a:spLocks noChangeArrowheads="1"/>
                </p:cNvSpPr>
                <p:nvPr/>
              </p:nvSpPr>
              <p:spPr bwMode="auto">
                <a:xfrm>
                  <a:off x="5147" y="232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7" name="Freeform 396"/>
                <p:cNvSpPr>
                  <a:spLocks noChangeArrowheads="1"/>
                </p:cNvSpPr>
                <p:nvPr/>
              </p:nvSpPr>
              <p:spPr bwMode="auto">
                <a:xfrm>
                  <a:off x="5147" y="2353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8" name="Freeform 397"/>
                <p:cNvSpPr>
                  <a:spLocks noChangeArrowheads="1"/>
                </p:cNvSpPr>
                <p:nvPr/>
              </p:nvSpPr>
              <p:spPr bwMode="auto">
                <a:xfrm>
                  <a:off x="5147" y="238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399" name="Freeform 398"/>
                <p:cNvSpPr>
                  <a:spLocks noChangeArrowheads="1"/>
                </p:cNvSpPr>
                <p:nvPr/>
              </p:nvSpPr>
              <p:spPr bwMode="auto">
                <a:xfrm>
                  <a:off x="5213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0" name="Freeform 399"/>
                <p:cNvSpPr>
                  <a:spLocks noChangeArrowheads="1"/>
                </p:cNvSpPr>
                <p:nvPr/>
              </p:nvSpPr>
              <p:spPr bwMode="auto">
                <a:xfrm>
                  <a:off x="5213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1" name="Freeform 400"/>
                <p:cNvSpPr>
                  <a:spLocks noChangeArrowheads="1"/>
                </p:cNvSpPr>
                <p:nvPr/>
              </p:nvSpPr>
              <p:spPr bwMode="auto">
                <a:xfrm>
                  <a:off x="5213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2" name="Freeform 401"/>
                <p:cNvSpPr>
                  <a:spLocks noChangeArrowheads="1"/>
                </p:cNvSpPr>
                <p:nvPr/>
              </p:nvSpPr>
              <p:spPr bwMode="auto">
                <a:xfrm>
                  <a:off x="5213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3" name="Freeform 402"/>
                <p:cNvSpPr>
                  <a:spLocks noChangeArrowheads="1"/>
                </p:cNvSpPr>
                <p:nvPr/>
              </p:nvSpPr>
              <p:spPr bwMode="auto">
                <a:xfrm>
                  <a:off x="5282" y="230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4" name="Freeform 403"/>
                <p:cNvSpPr>
                  <a:spLocks noChangeArrowheads="1"/>
                </p:cNvSpPr>
                <p:nvPr/>
              </p:nvSpPr>
              <p:spPr bwMode="auto">
                <a:xfrm>
                  <a:off x="5282" y="23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5" name="Freeform 404"/>
                <p:cNvSpPr>
                  <a:spLocks noChangeArrowheads="1"/>
                </p:cNvSpPr>
                <p:nvPr/>
              </p:nvSpPr>
              <p:spPr bwMode="auto">
                <a:xfrm>
                  <a:off x="5282" y="2353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6" name="Freeform 405"/>
                <p:cNvSpPr>
                  <a:spLocks noChangeArrowheads="1"/>
                </p:cNvSpPr>
                <p:nvPr/>
              </p:nvSpPr>
              <p:spPr bwMode="auto">
                <a:xfrm>
                  <a:off x="5282" y="23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1E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7" name="Freeform 406"/>
                <p:cNvSpPr>
                  <a:spLocks noChangeArrowheads="1"/>
                </p:cNvSpPr>
                <p:nvPr/>
              </p:nvSpPr>
              <p:spPr bwMode="auto">
                <a:xfrm>
                  <a:off x="5008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8" name="Freeform 407"/>
                <p:cNvSpPr>
                  <a:spLocks noChangeArrowheads="1"/>
                </p:cNvSpPr>
                <p:nvPr/>
              </p:nvSpPr>
              <p:spPr bwMode="auto">
                <a:xfrm>
                  <a:off x="5008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09" name="Freeform 408"/>
                <p:cNvSpPr>
                  <a:spLocks noChangeArrowheads="1"/>
                </p:cNvSpPr>
                <p:nvPr/>
              </p:nvSpPr>
              <p:spPr bwMode="auto">
                <a:xfrm>
                  <a:off x="5008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0" name="Freeform 409"/>
                <p:cNvSpPr>
                  <a:spLocks noChangeArrowheads="1"/>
                </p:cNvSpPr>
                <p:nvPr/>
              </p:nvSpPr>
              <p:spPr bwMode="auto">
                <a:xfrm>
                  <a:off x="5008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1" name="Freeform 410"/>
                <p:cNvSpPr>
                  <a:spLocks noChangeArrowheads="1"/>
                </p:cNvSpPr>
                <p:nvPr/>
              </p:nvSpPr>
              <p:spPr bwMode="auto">
                <a:xfrm>
                  <a:off x="5077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2" name="Freeform 411"/>
                <p:cNvSpPr>
                  <a:spLocks noChangeArrowheads="1"/>
                </p:cNvSpPr>
                <p:nvPr/>
              </p:nvSpPr>
              <p:spPr bwMode="auto">
                <a:xfrm>
                  <a:off x="5077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3" name="Freeform 412"/>
                <p:cNvSpPr>
                  <a:spLocks noChangeArrowheads="1"/>
                </p:cNvSpPr>
                <p:nvPr/>
              </p:nvSpPr>
              <p:spPr bwMode="auto">
                <a:xfrm>
                  <a:off x="5077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4" name="Freeform 413"/>
                <p:cNvSpPr>
                  <a:spLocks noChangeArrowheads="1"/>
                </p:cNvSpPr>
                <p:nvPr/>
              </p:nvSpPr>
              <p:spPr bwMode="auto">
                <a:xfrm>
                  <a:off x="5077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5" name="Freeform 414"/>
                <p:cNvSpPr>
                  <a:spLocks noChangeArrowheads="1"/>
                </p:cNvSpPr>
                <p:nvPr/>
              </p:nvSpPr>
              <p:spPr bwMode="auto">
                <a:xfrm>
                  <a:off x="5147" y="2449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6" name="Freeform 415"/>
                <p:cNvSpPr>
                  <a:spLocks noChangeArrowheads="1"/>
                </p:cNvSpPr>
                <p:nvPr/>
              </p:nvSpPr>
              <p:spPr bwMode="auto">
                <a:xfrm>
                  <a:off x="5147" y="2475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7" name="Freeform 416"/>
                <p:cNvSpPr>
                  <a:spLocks noChangeArrowheads="1"/>
                </p:cNvSpPr>
                <p:nvPr/>
              </p:nvSpPr>
              <p:spPr bwMode="auto">
                <a:xfrm>
                  <a:off x="5147" y="2502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8" name="Freeform 417"/>
                <p:cNvSpPr>
                  <a:spLocks noChangeArrowheads="1"/>
                </p:cNvSpPr>
                <p:nvPr/>
              </p:nvSpPr>
              <p:spPr bwMode="auto">
                <a:xfrm>
                  <a:off x="5147" y="2528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19" name="Freeform 418"/>
                <p:cNvSpPr>
                  <a:spLocks noChangeArrowheads="1"/>
                </p:cNvSpPr>
                <p:nvPr/>
              </p:nvSpPr>
              <p:spPr bwMode="auto">
                <a:xfrm>
                  <a:off x="5213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0" name="Freeform 419"/>
                <p:cNvSpPr>
                  <a:spLocks noChangeArrowheads="1"/>
                </p:cNvSpPr>
                <p:nvPr/>
              </p:nvSpPr>
              <p:spPr bwMode="auto">
                <a:xfrm>
                  <a:off x="5213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1" name="Freeform 420"/>
                <p:cNvSpPr>
                  <a:spLocks noChangeArrowheads="1"/>
                </p:cNvSpPr>
                <p:nvPr/>
              </p:nvSpPr>
              <p:spPr bwMode="auto">
                <a:xfrm>
                  <a:off x="5213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2" name="Freeform 421"/>
                <p:cNvSpPr>
                  <a:spLocks noChangeArrowheads="1"/>
                </p:cNvSpPr>
                <p:nvPr/>
              </p:nvSpPr>
              <p:spPr bwMode="auto">
                <a:xfrm>
                  <a:off x="5213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3" name="Freeform 422"/>
                <p:cNvSpPr>
                  <a:spLocks noChangeArrowheads="1"/>
                </p:cNvSpPr>
                <p:nvPr/>
              </p:nvSpPr>
              <p:spPr bwMode="auto">
                <a:xfrm>
                  <a:off x="5282" y="2449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4" name="Freeform 423"/>
                <p:cNvSpPr>
                  <a:spLocks noChangeArrowheads="1"/>
                </p:cNvSpPr>
                <p:nvPr/>
              </p:nvSpPr>
              <p:spPr bwMode="auto">
                <a:xfrm>
                  <a:off x="5282" y="2475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5" name="Freeform 424"/>
                <p:cNvSpPr>
                  <a:spLocks noChangeArrowheads="1"/>
                </p:cNvSpPr>
                <p:nvPr/>
              </p:nvSpPr>
              <p:spPr bwMode="auto">
                <a:xfrm>
                  <a:off x="5282" y="2502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6" name="Freeform 425"/>
                <p:cNvSpPr>
                  <a:spLocks noChangeArrowheads="1"/>
                </p:cNvSpPr>
                <p:nvPr/>
              </p:nvSpPr>
              <p:spPr bwMode="auto">
                <a:xfrm>
                  <a:off x="5282" y="2528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7" name="Freeform 426"/>
                <p:cNvSpPr>
                  <a:spLocks noChangeArrowheads="1"/>
                </p:cNvSpPr>
                <p:nvPr/>
              </p:nvSpPr>
              <p:spPr bwMode="auto">
                <a:xfrm>
                  <a:off x="5008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8" name="Freeform 427"/>
                <p:cNvSpPr>
                  <a:spLocks noChangeArrowheads="1"/>
                </p:cNvSpPr>
                <p:nvPr/>
              </p:nvSpPr>
              <p:spPr bwMode="auto">
                <a:xfrm>
                  <a:off x="5008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29" name="Freeform 428"/>
                <p:cNvSpPr>
                  <a:spLocks noChangeArrowheads="1"/>
                </p:cNvSpPr>
                <p:nvPr/>
              </p:nvSpPr>
              <p:spPr bwMode="auto">
                <a:xfrm>
                  <a:off x="5008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0" name="Freeform 429"/>
                <p:cNvSpPr>
                  <a:spLocks noChangeArrowheads="1"/>
                </p:cNvSpPr>
                <p:nvPr/>
              </p:nvSpPr>
              <p:spPr bwMode="auto">
                <a:xfrm>
                  <a:off x="5008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1" name="Freeform 430"/>
                <p:cNvSpPr>
                  <a:spLocks noChangeArrowheads="1"/>
                </p:cNvSpPr>
                <p:nvPr/>
              </p:nvSpPr>
              <p:spPr bwMode="auto">
                <a:xfrm>
                  <a:off x="5077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2" name="Freeform 431"/>
                <p:cNvSpPr>
                  <a:spLocks noChangeArrowheads="1"/>
                </p:cNvSpPr>
                <p:nvPr/>
              </p:nvSpPr>
              <p:spPr bwMode="auto">
                <a:xfrm>
                  <a:off x="5077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3" name="Freeform 432"/>
                <p:cNvSpPr>
                  <a:spLocks noChangeArrowheads="1"/>
                </p:cNvSpPr>
                <p:nvPr/>
              </p:nvSpPr>
              <p:spPr bwMode="auto">
                <a:xfrm>
                  <a:off x="5077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4" name="Freeform 433"/>
                <p:cNvSpPr>
                  <a:spLocks noChangeArrowheads="1"/>
                </p:cNvSpPr>
                <p:nvPr/>
              </p:nvSpPr>
              <p:spPr bwMode="auto">
                <a:xfrm>
                  <a:off x="5077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5" name="Freeform 434"/>
                <p:cNvSpPr>
                  <a:spLocks noChangeArrowheads="1"/>
                </p:cNvSpPr>
                <p:nvPr/>
              </p:nvSpPr>
              <p:spPr bwMode="auto">
                <a:xfrm>
                  <a:off x="5147" y="2601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6" name="Freeform 435"/>
                <p:cNvSpPr>
                  <a:spLocks noChangeArrowheads="1"/>
                </p:cNvSpPr>
                <p:nvPr/>
              </p:nvSpPr>
              <p:spPr bwMode="auto">
                <a:xfrm>
                  <a:off x="5147" y="2627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7" name="Freeform 436"/>
                <p:cNvSpPr>
                  <a:spLocks noChangeArrowheads="1"/>
                </p:cNvSpPr>
                <p:nvPr/>
              </p:nvSpPr>
              <p:spPr bwMode="auto">
                <a:xfrm>
                  <a:off x="5147" y="2654"/>
                  <a:ext cx="52" cy="13"/>
                </a:xfrm>
                <a:custGeom>
                  <a:avLst/>
                  <a:gdLst>
                    <a:gd name="T0" fmla="*/ 116 w 234"/>
                    <a:gd name="T1" fmla="*/ 59 h 60"/>
                    <a:gd name="T2" fmla="*/ 0 w 234"/>
                    <a:gd name="T3" fmla="*/ 59 h 60"/>
                    <a:gd name="T4" fmla="*/ 0 w 234"/>
                    <a:gd name="T5" fmla="*/ 0 h 60"/>
                    <a:gd name="T6" fmla="*/ 233 w 234"/>
                    <a:gd name="T7" fmla="*/ 0 h 60"/>
                    <a:gd name="T8" fmla="*/ 233 w 234"/>
                    <a:gd name="T9" fmla="*/ 59 h 60"/>
                    <a:gd name="T10" fmla="*/ 116 w 234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60">
                      <a:moveTo>
                        <a:pt x="116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9"/>
                      </a:lnTo>
                      <a:lnTo>
                        <a:pt x="116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8" name="Freeform 437"/>
                <p:cNvSpPr>
                  <a:spLocks noChangeArrowheads="1"/>
                </p:cNvSpPr>
                <p:nvPr/>
              </p:nvSpPr>
              <p:spPr bwMode="auto">
                <a:xfrm>
                  <a:off x="5147" y="2680"/>
                  <a:ext cx="52" cy="12"/>
                </a:xfrm>
                <a:custGeom>
                  <a:avLst/>
                  <a:gdLst>
                    <a:gd name="T0" fmla="*/ 116 w 234"/>
                    <a:gd name="T1" fmla="*/ 58 h 59"/>
                    <a:gd name="T2" fmla="*/ 0 w 234"/>
                    <a:gd name="T3" fmla="*/ 58 h 59"/>
                    <a:gd name="T4" fmla="*/ 0 w 234"/>
                    <a:gd name="T5" fmla="*/ 0 h 59"/>
                    <a:gd name="T6" fmla="*/ 233 w 234"/>
                    <a:gd name="T7" fmla="*/ 0 h 59"/>
                    <a:gd name="T8" fmla="*/ 233 w 234"/>
                    <a:gd name="T9" fmla="*/ 58 h 59"/>
                    <a:gd name="T10" fmla="*/ 116 w 234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4" h="59">
                      <a:moveTo>
                        <a:pt x="116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33" y="0"/>
                      </a:lnTo>
                      <a:lnTo>
                        <a:pt x="233" y="58"/>
                      </a:lnTo>
                      <a:lnTo>
                        <a:pt x="116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39" name="Freeform 438"/>
                <p:cNvSpPr>
                  <a:spLocks noChangeArrowheads="1"/>
                </p:cNvSpPr>
                <p:nvPr/>
              </p:nvSpPr>
              <p:spPr bwMode="auto">
                <a:xfrm>
                  <a:off x="5213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0" name="Freeform 439"/>
                <p:cNvSpPr>
                  <a:spLocks noChangeArrowheads="1"/>
                </p:cNvSpPr>
                <p:nvPr/>
              </p:nvSpPr>
              <p:spPr bwMode="auto">
                <a:xfrm>
                  <a:off x="5213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1" name="Freeform 440"/>
                <p:cNvSpPr>
                  <a:spLocks noChangeArrowheads="1"/>
                </p:cNvSpPr>
                <p:nvPr/>
              </p:nvSpPr>
              <p:spPr bwMode="auto">
                <a:xfrm>
                  <a:off x="5213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2" name="Freeform 441"/>
                <p:cNvSpPr>
                  <a:spLocks noChangeArrowheads="1"/>
                </p:cNvSpPr>
                <p:nvPr/>
              </p:nvSpPr>
              <p:spPr bwMode="auto">
                <a:xfrm>
                  <a:off x="5213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3" name="Freeform 442"/>
                <p:cNvSpPr>
                  <a:spLocks noChangeArrowheads="1"/>
                </p:cNvSpPr>
                <p:nvPr/>
              </p:nvSpPr>
              <p:spPr bwMode="auto">
                <a:xfrm>
                  <a:off x="5282" y="2601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4" name="Freeform 443"/>
                <p:cNvSpPr>
                  <a:spLocks noChangeArrowheads="1"/>
                </p:cNvSpPr>
                <p:nvPr/>
              </p:nvSpPr>
              <p:spPr bwMode="auto">
                <a:xfrm>
                  <a:off x="5282" y="2627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5" name="Freeform 444"/>
                <p:cNvSpPr>
                  <a:spLocks noChangeArrowheads="1"/>
                </p:cNvSpPr>
                <p:nvPr/>
              </p:nvSpPr>
              <p:spPr bwMode="auto">
                <a:xfrm>
                  <a:off x="5282" y="2654"/>
                  <a:ext cx="55" cy="13"/>
                </a:xfrm>
                <a:custGeom>
                  <a:avLst/>
                  <a:gdLst>
                    <a:gd name="T0" fmla="*/ 124 w 249"/>
                    <a:gd name="T1" fmla="*/ 59 h 60"/>
                    <a:gd name="T2" fmla="*/ 0 w 249"/>
                    <a:gd name="T3" fmla="*/ 59 h 60"/>
                    <a:gd name="T4" fmla="*/ 0 w 249"/>
                    <a:gd name="T5" fmla="*/ 0 h 60"/>
                    <a:gd name="T6" fmla="*/ 248 w 249"/>
                    <a:gd name="T7" fmla="*/ 0 h 60"/>
                    <a:gd name="T8" fmla="*/ 248 w 249"/>
                    <a:gd name="T9" fmla="*/ 59 h 60"/>
                    <a:gd name="T10" fmla="*/ 124 w 249"/>
                    <a:gd name="T11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60">
                      <a:moveTo>
                        <a:pt x="124" y="59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9"/>
                      </a:lnTo>
                      <a:lnTo>
                        <a:pt x="124" y="59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6" name="Freeform 445"/>
                <p:cNvSpPr>
                  <a:spLocks noChangeArrowheads="1"/>
                </p:cNvSpPr>
                <p:nvPr/>
              </p:nvSpPr>
              <p:spPr bwMode="auto">
                <a:xfrm>
                  <a:off x="5282" y="2680"/>
                  <a:ext cx="55" cy="12"/>
                </a:xfrm>
                <a:custGeom>
                  <a:avLst/>
                  <a:gdLst>
                    <a:gd name="T0" fmla="*/ 124 w 249"/>
                    <a:gd name="T1" fmla="*/ 58 h 59"/>
                    <a:gd name="T2" fmla="*/ 0 w 249"/>
                    <a:gd name="T3" fmla="*/ 58 h 59"/>
                    <a:gd name="T4" fmla="*/ 0 w 249"/>
                    <a:gd name="T5" fmla="*/ 0 h 59"/>
                    <a:gd name="T6" fmla="*/ 248 w 249"/>
                    <a:gd name="T7" fmla="*/ 0 h 59"/>
                    <a:gd name="T8" fmla="*/ 248 w 249"/>
                    <a:gd name="T9" fmla="*/ 58 h 59"/>
                    <a:gd name="T10" fmla="*/ 124 w 249"/>
                    <a:gd name="T11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59">
                      <a:moveTo>
                        <a:pt x="124" y="58"/>
                      </a:move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248" y="0"/>
                      </a:lnTo>
                      <a:lnTo>
                        <a:pt x="248" y="58"/>
                      </a:lnTo>
                      <a:lnTo>
                        <a:pt x="124" y="58"/>
                      </a:lnTo>
                    </a:path>
                  </a:pathLst>
                </a:custGeom>
                <a:solidFill>
                  <a:srgbClr val="FF3D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7" name="Freeform 446"/>
                <p:cNvSpPr>
                  <a:spLocks noChangeArrowheads="1"/>
                </p:cNvSpPr>
                <p:nvPr/>
              </p:nvSpPr>
              <p:spPr bwMode="auto">
                <a:xfrm>
                  <a:off x="5353" y="258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8" name="Freeform 447"/>
                <p:cNvSpPr>
                  <a:spLocks noChangeArrowheads="1"/>
                </p:cNvSpPr>
                <p:nvPr/>
              </p:nvSpPr>
              <p:spPr bwMode="auto">
                <a:xfrm>
                  <a:off x="5377" y="2586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1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49" name="Freeform 448"/>
                <p:cNvSpPr>
                  <a:spLocks noChangeArrowheads="1"/>
                </p:cNvSpPr>
                <p:nvPr/>
              </p:nvSpPr>
              <p:spPr bwMode="auto">
                <a:xfrm>
                  <a:off x="5393" y="2586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3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3"/>
                        <a:pt x="57" y="33"/>
                      </a:cubicBezTo>
                      <a:cubicBezTo>
                        <a:pt x="57" y="44"/>
                        <a:pt x="55" y="51"/>
                        <a:pt x="50" y="57"/>
                      </a:cubicBezTo>
                      <a:cubicBezTo>
                        <a:pt x="46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1"/>
                        <a:pt x="38" y="47"/>
                      </a:cubicBezTo>
                      <a:cubicBezTo>
                        <a:pt x="40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0" name="Freeform 449"/>
                <p:cNvSpPr>
                  <a:spLocks noChangeArrowheads="1"/>
                </p:cNvSpPr>
                <p:nvPr/>
              </p:nvSpPr>
              <p:spPr bwMode="auto">
                <a:xfrm>
                  <a:off x="5409" y="2582"/>
                  <a:ext cx="6" cy="22"/>
                </a:xfrm>
                <a:custGeom>
                  <a:avLst/>
                  <a:gdLst>
                    <a:gd name="T0" fmla="*/ 0 w 31"/>
                    <a:gd name="T1" fmla="*/ 52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2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2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2"/>
                        <a:pt x="14" y="52"/>
                      </a:cubicBezTo>
                      <a:cubicBezTo>
                        <a:pt x="14" y="63"/>
                        <a:pt x="15" y="71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69"/>
                        <a:pt x="0" y="62"/>
                        <a:pt x="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1" name="Freeform 450"/>
                <p:cNvSpPr>
                  <a:spLocks noChangeArrowheads="1"/>
                </p:cNvSpPr>
                <p:nvPr/>
              </p:nvSpPr>
              <p:spPr bwMode="auto">
                <a:xfrm>
                  <a:off x="5416" y="2582"/>
                  <a:ext cx="6" cy="22"/>
                </a:xfrm>
                <a:custGeom>
                  <a:avLst/>
                  <a:gdLst>
                    <a:gd name="T0" fmla="*/ 30 w 31"/>
                    <a:gd name="T1" fmla="*/ 52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2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2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69"/>
                        <a:pt x="17" y="60"/>
                        <a:pt x="17" y="52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2" name="Freeform 451"/>
                <p:cNvSpPr>
                  <a:spLocks noChangeArrowheads="1"/>
                </p:cNvSpPr>
                <p:nvPr/>
              </p:nvSpPr>
              <p:spPr bwMode="auto">
                <a:xfrm>
                  <a:off x="5353" y="2613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1"/>
                        <a:pt x="67" y="11"/>
                      </a:cubicBezTo>
                      <a:cubicBezTo>
                        <a:pt x="61" y="11"/>
                        <a:pt x="58" y="13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3" name="Freeform 452"/>
                <p:cNvSpPr>
                  <a:spLocks noChangeArrowheads="1"/>
                </p:cNvSpPr>
                <p:nvPr/>
              </p:nvSpPr>
              <p:spPr bwMode="auto">
                <a:xfrm>
                  <a:off x="5377" y="2612"/>
                  <a:ext cx="11" cy="14"/>
                </a:xfrm>
                <a:custGeom>
                  <a:avLst/>
                  <a:gdLst>
                    <a:gd name="T0" fmla="*/ 44 w 54"/>
                    <a:gd name="T1" fmla="*/ 65 h 67"/>
                    <a:gd name="T2" fmla="*/ 41 w 54"/>
                    <a:gd name="T3" fmla="*/ 56 h 67"/>
                    <a:gd name="T4" fmla="*/ 41 w 54"/>
                    <a:gd name="T5" fmla="*/ 56 h 67"/>
                    <a:gd name="T6" fmla="*/ 33 w 54"/>
                    <a:gd name="T7" fmla="*/ 64 h 67"/>
                    <a:gd name="T8" fmla="*/ 21 w 54"/>
                    <a:gd name="T9" fmla="*/ 65 h 67"/>
                    <a:gd name="T10" fmla="*/ 6 w 54"/>
                    <a:gd name="T11" fmla="*/ 61 h 67"/>
                    <a:gd name="T12" fmla="*/ 0 w 54"/>
                    <a:gd name="T13" fmla="*/ 46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4 h 67"/>
                    <a:gd name="T24" fmla="*/ 28 w 54"/>
                    <a:gd name="T25" fmla="*/ 11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5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5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5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2"/>
                        <a:pt x="19" y="13"/>
                      </a:cubicBezTo>
                      <a:cubicBezTo>
                        <a:pt x="17" y="15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0" y="10"/>
                        <a:pt x="53" y="14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4" name="Freeform 453"/>
                <p:cNvSpPr>
                  <a:spLocks noChangeArrowheads="1"/>
                </p:cNvSpPr>
                <p:nvPr/>
              </p:nvSpPr>
              <p:spPr bwMode="auto">
                <a:xfrm>
                  <a:off x="5393" y="261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5" y="51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2"/>
                        <a:pt x="38" y="47"/>
                      </a:cubicBezTo>
                      <a:cubicBezTo>
                        <a:pt x="40" y="43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5" name="Freeform 454"/>
                <p:cNvSpPr>
                  <a:spLocks noChangeArrowheads="1"/>
                </p:cNvSpPr>
                <p:nvPr/>
              </p:nvSpPr>
              <p:spPr bwMode="auto">
                <a:xfrm>
                  <a:off x="5409" y="2608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5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6" name="Freeform 455"/>
                <p:cNvSpPr>
                  <a:spLocks noChangeArrowheads="1"/>
                </p:cNvSpPr>
                <p:nvPr/>
              </p:nvSpPr>
              <p:spPr bwMode="auto">
                <a:xfrm>
                  <a:off x="5416" y="2608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7" name="Freeform 456"/>
                <p:cNvSpPr>
                  <a:spLocks noChangeArrowheads="1"/>
                </p:cNvSpPr>
                <p:nvPr/>
              </p:nvSpPr>
              <p:spPr bwMode="auto">
                <a:xfrm>
                  <a:off x="5353" y="2639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4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5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2 h 65"/>
                    <a:gd name="T18" fmla="*/ 10 w 93"/>
                    <a:gd name="T19" fmla="*/ 2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4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5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1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4"/>
                      </a:lnTo>
                      <a:cubicBezTo>
                        <a:pt x="39" y="19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5"/>
                      </a:cubicBezTo>
                      <a:cubicBezTo>
                        <a:pt x="13" y="18"/>
                        <a:pt x="13" y="24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2"/>
                      </a:lnTo>
                      <a:lnTo>
                        <a:pt x="10" y="2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0"/>
                        <a:pt x="92" y="16"/>
                        <a:pt x="92" y="24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1"/>
                        <a:pt x="78" y="17"/>
                        <a:pt x="76" y="15"/>
                      </a:cubicBezTo>
                      <a:cubicBezTo>
                        <a:pt x="75" y="14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1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8" name="Freeform 457"/>
                <p:cNvSpPr>
                  <a:spLocks noChangeArrowheads="1"/>
                </p:cNvSpPr>
                <p:nvPr/>
              </p:nvSpPr>
              <p:spPr bwMode="auto">
                <a:xfrm>
                  <a:off x="5377" y="2638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2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7 h 67"/>
                    <a:gd name="T18" fmla="*/ 40 w 54"/>
                    <a:gd name="T19" fmla="*/ 27 h 67"/>
                    <a:gd name="T20" fmla="*/ 40 w 54"/>
                    <a:gd name="T21" fmla="*/ 24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2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6 h 67"/>
                    <a:gd name="T48" fmla="*/ 35 w 54"/>
                    <a:gd name="T49" fmla="*/ 51 h 67"/>
                    <a:gd name="T50" fmla="*/ 40 w 54"/>
                    <a:gd name="T51" fmla="*/ 40 h 67"/>
                    <a:gd name="T52" fmla="*/ 40 w 54"/>
                    <a:gd name="T53" fmla="*/ 34 h 67"/>
                    <a:gd name="T54" fmla="*/ 31 w 54"/>
                    <a:gd name="T55" fmla="*/ 34 h 67"/>
                    <a:gd name="T56" fmla="*/ 18 w 54"/>
                    <a:gd name="T57" fmla="*/ 37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6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2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5"/>
                        <a:pt x="6" y="62"/>
                      </a:cubicBezTo>
                      <a:cubicBezTo>
                        <a:pt x="3" y="60"/>
                        <a:pt x="0" y="53"/>
                        <a:pt x="0" y="47"/>
                      </a:cubicBezTo>
                      <a:cubicBezTo>
                        <a:pt x="0" y="41"/>
                        <a:pt x="4" y="35"/>
                        <a:pt x="8" y="32"/>
                      </a:cubicBezTo>
                      <a:cubicBezTo>
                        <a:pt x="13" y="29"/>
                        <a:pt x="19" y="27"/>
                        <a:pt x="30" y="27"/>
                      </a:cubicBezTo>
                      <a:lnTo>
                        <a:pt x="40" y="27"/>
                      </a:lnTo>
                      <a:lnTo>
                        <a:pt x="40" y="24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5"/>
                        <a:pt x="14" y="4"/>
                        <a:pt x="18" y="2"/>
                      </a:cubicBezTo>
                      <a:cubicBezTo>
                        <a:pt x="22" y="1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0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6"/>
                      </a:moveTo>
                      <a:cubicBezTo>
                        <a:pt x="28" y="56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40"/>
                      </a:cubicBezTo>
                      <a:lnTo>
                        <a:pt x="40" y="34"/>
                      </a:lnTo>
                      <a:lnTo>
                        <a:pt x="31" y="34"/>
                      </a:lnTo>
                      <a:cubicBezTo>
                        <a:pt x="25" y="34"/>
                        <a:pt x="21" y="36"/>
                        <a:pt x="18" y="37"/>
                      </a:cubicBezTo>
                      <a:cubicBezTo>
                        <a:pt x="15" y="39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6"/>
                        <a:pt x="24" y="5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59" name="Freeform 458"/>
                <p:cNvSpPr>
                  <a:spLocks noChangeArrowheads="1"/>
                </p:cNvSpPr>
                <p:nvPr/>
              </p:nvSpPr>
              <p:spPr bwMode="auto">
                <a:xfrm>
                  <a:off x="5393" y="2639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5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1 h 93"/>
                    <a:gd name="T14" fmla="*/ 10 w 58"/>
                    <a:gd name="T15" fmla="*/ 1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8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4 h 93"/>
                    <a:gd name="T34" fmla="*/ 13 w 58"/>
                    <a:gd name="T35" fmla="*/ 29 h 93"/>
                    <a:gd name="T36" fmla="*/ 13 w 58"/>
                    <a:gd name="T37" fmla="*/ 30 h 93"/>
                    <a:gd name="T38" fmla="*/ 16 w 58"/>
                    <a:gd name="T39" fmla="*/ 46 h 93"/>
                    <a:gd name="T40" fmla="*/ 28 w 58"/>
                    <a:gd name="T41" fmla="*/ 52 h 93"/>
                    <a:gd name="T42" fmla="*/ 38 w 58"/>
                    <a:gd name="T43" fmla="*/ 46 h 93"/>
                    <a:gd name="T44" fmla="*/ 42 w 58"/>
                    <a:gd name="T45" fmla="*/ 30 h 93"/>
                    <a:gd name="T46" fmla="*/ 38 w 58"/>
                    <a:gd name="T47" fmla="*/ 14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5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1"/>
                      </a:lnTo>
                      <a:lnTo>
                        <a:pt x="10" y="1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8"/>
                      </a:cubicBezTo>
                      <a:cubicBezTo>
                        <a:pt x="55" y="14"/>
                        <a:pt x="57" y="22"/>
                        <a:pt x="57" y="32"/>
                      </a:cubicBezTo>
                      <a:cubicBezTo>
                        <a:pt x="57" y="42"/>
                        <a:pt x="55" y="52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1"/>
                        <a:pt x="17" y="14"/>
                      </a:cubicBezTo>
                      <a:cubicBezTo>
                        <a:pt x="15" y="17"/>
                        <a:pt x="13" y="23"/>
                        <a:pt x="13" y="29"/>
                      </a:cubicBezTo>
                      <a:lnTo>
                        <a:pt x="13" y="30"/>
                      </a:lnTo>
                      <a:cubicBezTo>
                        <a:pt x="13" y="38"/>
                        <a:pt x="15" y="43"/>
                        <a:pt x="16" y="46"/>
                      </a:cubicBezTo>
                      <a:cubicBezTo>
                        <a:pt x="17" y="49"/>
                        <a:pt x="22" y="52"/>
                        <a:pt x="28" y="52"/>
                      </a:cubicBezTo>
                      <a:cubicBezTo>
                        <a:pt x="32" y="52"/>
                        <a:pt x="37" y="51"/>
                        <a:pt x="38" y="46"/>
                      </a:cubicBezTo>
                      <a:cubicBezTo>
                        <a:pt x="40" y="42"/>
                        <a:pt x="42" y="38"/>
                        <a:pt x="42" y="30"/>
                      </a:cubicBezTo>
                      <a:cubicBezTo>
                        <a:pt x="42" y="23"/>
                        <a:pt x="41" y="17"/>
                        <a:pt x="38" y="14"/>
                      </a:cubicBezTo>
                      <a:cubicBezTo>
                        <a:pt x="35" y="11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0" name="Freeform 459"/>
                <p:cNvSpPr>
                  <a:spLocks noChangeArrowheads="1"/>
                </p:cNvSpPr>
                <p:nvPr/>
              </p:nvSpPr>
              <p:spPr bwMode="auto">
                <a:xfrm>
                  <a:off x="5409" y="2635"/>
                  <a:ext cx="6" cy="22"/>
                </a:xfrm>
                <a:custGeom>
                  <a:avLst/>
                  <a:gdLst>
                    <a:gd name="T0" fmla="*/ 0 w 31"/>
                    <a:gd name="T1" fmla="*/ 51 h 101"/>
                    <a:gd name="T2" fmla="*/ 5 w 31"/>
                    <a:gd name="T3" fmla="*/ 23 h 101"/>
                    <a:gd name="T4" fmla="*/ 18 w 31"/>
                    <a:gd name="T5" fmla="*/ 0 h 101"/>
                    <a:gd name="T6" fmla="*/ 30 w 31"/>
                    <a:gd name="T7" fmla="*/ 0 h 101"/>
                    <a:gd name="T8" fmla="*/ 18 w 31"/>
                    <a:gd name="T9" fmla="*/ 23 h 101"/>
                    <a:gd name="T10" fmla="*/ 14 w 31"/>
                    <a:gd name="T11" fmla="*/ 51 h 101"/>
                    <a:gd name="T12" fmla="*/ 18 w 31"/>
                    <a:gd name="T13" fmla="*/ 77 h 101"/>
                    <a:gd name="T14" fmla="*/ 30 w 31"/>
                    <a:gd name="T15" fmla="*/ 100 h 101"/>
                    <a:gd name="T16" fmla="*/ 18 w 31"/>
                    <a:gd name="T17" fmla="*/ 100 h 101"/>
                    <a:gd name="T18" fmla="*/ 5 w 31"/>
                    <a:gd name="T19" fmla="*/ 77 h 101"/>
                    <a:gd name="T20" fmla="*/ 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4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4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4"/>
                        <a:pt x="25" y="93"/>
                        <a:pt x="30" y="100"/>
                      </a:cubicBezTo>
                      <a:lnTo>
                        <a:pt x="18" y="100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8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1" name="Freeform 460"/>
                <p:cNvSpPr>
                  <a:spLocks noChangeArrowheads="1"/>
                </p:cNvSpPr>
                <p:nvPr/>
              </p:nvSpPr>
              <p:spPr bwMode="auto">
                <a:xfrm>
                  <a:off x="5416" y="2635"/>
                  <a:ext cx="6" cy="22"/>
                </a:xfrm>
                <a:custGeom>
                  <a:avLst/>
                  <a:gdLst>
                    <a:gd name="T0" fmla="*/ 30 w 31"/>
                    <a:gd name="T1" fmla="*/ 51 h 101"/>
                    <a:gd name="T2" fmla="*/ 25 w 31"/>
                    <a:gd name="T3" fmla="*/ 79 h 101"/>
                    <a:gd name="T4" fmla="*/ 12 w 31"/>
                    <a:gd name="T5" fmla="*/ 100 h 101"/>
                    <a:gd name="T6" fmla="*/ 0 w 31"/>
                    <a:gd name="T7" fmla="*/ 100 h 101"/>
                    <a:gd name="T8" fmla="*/ 12 w 31"/>
                    <a:gd name="T9" fmla="*/ 77 h 101"/>
                    <a:gd name="T10" fmla="*/ 17 w 31"/>
                    <a:gd name="T11" fmla="*/ 51 h 101"/>
                    <a:gd name="T12" fmla="*/ 12 w 31"/>
                    <a:gd name="T13" fmla="*/ 23 h 101"/>
                    <a:gd name="T14" fmla="*/ 0 w 31"/>
                    <a:gd name="T15" fmla="*/ 0 h 101"/>
                    <a:gd name="T16" fmla="*/ 12 w 31"/>
                    <a:gd name="T17" fmla="*/ 0 h 101"/>
                    <a:gd name="T18" fmla="*/ 25 w 31"/>
                    <a:gd name="T19" fmla="*/ 23 h 101"/>
                    <a:gd name="T20" fmla="*/ 30 w 31"/>
                    <a:gd name="T21" fmla="*/ 5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1">
                      <a:moveTo>
                        <a:pt x="30" y="51"/>
                      </a:moveTo>
                      <a:cubicBezTo>
                        <a:pt x="30" y="61"/>
                        <a:pt x="28" y="71"/>
                        <a:pt x="25" y="79"/>
                      </a:cubicBezTo>
                      <a:cubicBezTo>
                        <a:pt x="22" y="88"/>
                        <a:pt x="18" y="95"/>
                        <a:pt x="12" y="100"/>
                      </a:cubicBezTo>
                      <a:lnTo>
                        <a:pt x="0" y="100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8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4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4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2" name="Freeform 461"/>
                <p:cNvSpPr>
                  <a:spLocks noChangeArrowheads="1"/>
                </p:cNvSpPr>
                <p:nvPr/>
              </p:nvSpPr>
              <p:spPr bwMode="auto">
                <a:xfrm>
                  <a:off x="5353" y="2666"/>
                  <a:ext cx="20" cy="14"/>
                </a:xfrm>
                <a:custGeom>
                  <a:avLst/>
                  <a:gdLst>
                    <a:gd name="T0" fmla="*/ 39 w 93"/>
                    <a:gd name="T1" fmla="*/ 63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3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3 h 65"/>
                    <a:gd name="T32" fmla="*/ 70 w 93"/>
                    <a:gd name="T33" fmla="*/ 0 h 65"/>
                    <a:gd name="T34" fmla="*/ 86 w 93"/>
                    <a:gd name="T35" fmla="*/ 6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5 h 65"/>
                    <a:gd name="T44" fmla="*/ 76 w 93"/>
                    <a:gd name="T45" fmla="*/ 14 h 65"/>
                    <a:gd name="T46" fmla="*/ 67 w 93"/>
                    <a:gd name="T47" fmla="*/ 12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3 h 65"/>
                    <a:gd name="T54" fmla="*/ 39 w 93"/>
                    <a:gd name="T55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3"/>
                      </a:moveTo>
                      <a:lnTo>
                        <a:pt x="39" y="23"/>
                      </a:lnTo>
                      <a:cubicBezTo>
                        <a:pt x="39" y="19"/>
                        <a:pt x="38" y="14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2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5"/>
                        <a:pt x="19" y="3"/>
                      </a:cubicBezTo>
                      <a:cubicBezTo>
                        <a:pt x="22" y="2"/>
                        <a:pt x="26" y="0"/>
                        <a:pt x="31" y="0"/>
                      </a:cubicBezTo>
                      <a:cubicBezTo>
                        <a:pt x="41" y="0"/>
                        <a:pt x="47" y="3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5"/>
                        <a:pt x="58" y="3"/>
                      </a:cubicBezTo>
                      <a:cubicBezTo>
                        <a:pt x="61" y="2"/>
                        <a:pt x="66" y="0"/>
                        <a:pt x="70" y="0"/>
                      </a:cubicBezTo>
                      <a:cubicBezTo>
                        <a:pt x="77" y="0"/>
                        <a:pt x="83" y="2"/>
                        <a:pt x="86" y="6"/>
                      </a:cubicBezTo>
                      <a:cubicBezTo>
                        <a:pt x="89" y="11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5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2"/>
                        <a:pt x="67" y="12"/>
                      </a:cubicBezTo>
                      <a:cubicBezTo>
                        <a:pt x="61" y="12"/>
                        <a:pt x="58" y="13"/>
                        <a:pt x="55" y="16"/>
                      </a:cubicBezTo>
                      <a:cubicBezTo>
                        <a:pt x="53" y="19"/>
                        <a:pt x="53" y="25"/>
                        <a:pt x="53" y="30"/>
                      </a:cubicBezTo>
                      <a:lnTo>
                        <a:pt x="53" y="63"/>
                      </a:lnTo>
                      <a:lnTo>
                        <a:pt x="39" y="6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3" name="Freeform 462"/>
                <p:cNvSpPr>
                  <a:spLocks noChangeArrowheads="1"/>
                </p:cNvSpPr>
                <p:nvPr/>
              </p:nvSpPr>
              <p:spPr bwMode="auto">
                <a:xfrm>
                  <a:off x="5377" y="2665"/>
                  <a:ext cx="11" cy="14"/>
                </a:xfrm>
                <a:custGeom>
                  <a:avLst/>
                  <a:gdLst>
                    <a:gd name="T0" fmla="*/ 44 w 54"/>
                    <a:gd name="T1" fmla="*/ 66 h 67"/>
                    <a:gd name="T2" fmla="*/ 41 w 54"/>
                    <a:gd name="T3" fmla="*/ 57 h 67"/>
                    <a:gd name="T4" fmla="*/ 41 w 54"/>
                    <a:gd name="T5" fmla="*/ 57 h 67"/>
                    <a:gd name="T6" fmla="*/ 33 w 54"/>
                    <a:gd name="T7" fmla="*/ 64 h 67"/>
                    <a:gd name="T8" fmla="*/ 21 w 54"/>
                    <a:gd name="T9" fmla="*/ 66 h 67"/>
                    <a:gd name="T10" fmla="*/ 6 w 54"/>
                    <a:gd name="T11" fmla="*/ 61 h 67"/>
                    <a:gd name="T12" fmla="*/ 0 w 54"/>
                    <a:gd name="T13" fmla="*/ 47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5 h 67"/>
                    <a:gd name="T24" fmla="*/ 28 w 54"/>
                    <a:gd name="T25" fmla="*/ 12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6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6 h 67"/>
                    <a:gd name="T38" fmla="*/ 53 w 54"/>
                    <a:gd name="T39" fmla="*/ 22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6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6"/>
                      </a:moveTo>
                      <a:lnTo>
                        <a:pt x="41" y="57"/>
                      </a:lnTo>
                      <a:lnTo>
                        <a:pt x="41" y="57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6"/>
                        <a:pt x="21" y="66"/>
                      </a:cubicBezTo>
                      <a:cubicBezTo>
                        <a:pt x="15" y="66"/>
                        <a:pt x="9" y="64"/>
                        <a:pt x="6" y="61"/>
                      </a:cubicBezTo>
                      <a:cubicBezTo>
                        <a:pt x="3" y="58"/>
                        <a:pt x="0" y="53"/>
                        <a:pt x="0" y="47"/>
                      </a:cubicBezTo>
                      <a:cubicBezTo>
                        <a:pt x="0" y="42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7"/>
                        <a:pt x="37" y="15"/>
                      </a:cubicBezTo>
                      <a:cubicBezTo>
                        <a:pt x="36" y="14"/>
                        <a:pt x="33" y="12"/>
                        <a:pt x="28" y="12"/>
                      </a:cubicBezTo>
                      <a:cubicBezTo>
                        <a:pt x="25" y="12"/>
                        <a:pt x="22" y="12"/>
                        <a:pt x="19" y="13"/>
                      </a:cubicBezTo>
                      <a:cubicBezTo>
                        <a:pt x="17" y="15"/>
                        <a:pt x="14" y="15"/>
                        <a:pt x="11" y="16"/>
                      </a:cubicBezTo>
                      <a:lnTo>
                        <a:pt x="6" y="6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2"/>
                        <a:pt x="47" y="6"/>
                      </a:cubicBezTo>
                      <a:cubicBezTo>
                        <a:pt x="50" y="11"/>
                        <a:pt x="53" y="15"/>
                        <a:pt x="53" y="22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6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8"/>
                        <a:pt x="14" y="41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2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4" name="Freeform 463"/>
                <p:cNvSpPr>
                  <a:spLocks noChangeArrowheads="1"/>
                </p:cNvSpPr>
                <p:nvPr/>
              </p:nvSpPr>
              <p:spPr bwMode="auto">
                <a:xfrm>
                  <a:off x="5393" y="2665"/>
                  <a:ext cx="12" cy="20"/>
                </a:xfrm>
                <a:custGeom>
                  <a:avLst/>
                  <a:gdLst>
                    <a:gd name="T0" fmla="*/ 32 w 58"/>
                    <a:gd name="T1" fmla="*/ 65 h 93"/>
                    <a:gd name="T2" fmla="*/ 13 w 58"/>
                    <a:gd name="T3" fmla="*/ 56 h 93"/>
                    <a:gd name="T4" fmla="*/ 12 w 58"/>
                    <a:gd name="T5" fmla="*/ 56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1 h 93"/>
                    <a:gd name="T18" fmla="*/ 12 w 58"/>
                    <a:gd name="T19" fmla="*/ 11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5 h 93"/>
                    <a:gd name="T30" fmla="*/ 29 w 58"/>
                    <a:gd name="T31" fmla="*/ 11 h 93"/>
                    <a:gd name="T32" fmla="*/ 17 w 58"/>
                    <a:gd name="T33" fmla="*/ 15 h 93"/>
                    <a:gd name="T34" fmla="*/ 13 w 58"/>
                    <a:gd name="T35" fmla="*/ 30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5"/>
                      </a:moveTo>
                      <a:cubicBezTo>
                        <a:pt x="25" y="65"/>
                        <a:pt x="17" y="62"/>
                        <a:pt x="13" y="56"/>
                      </a:cubicBezTo>
                      <a:lnTo>
                        <a:pt x="12" y="56"/>
                      </a:lnTo>
                      <a:cubicBezTo>
                        <a:pt x="12" y="62"/>
                        <a:pt x="13" y="65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1"/>
                      </a:cubicBezTo>
                      <a:lnTo>
                        <a:pt x="12" y="11"/>
                      </a:lnTo>
                      <a:cubicBezTo>
                        <a:pt x="16" y="5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3"/>
                        <a:pt x="55" y="51"/>
                        <a:pt x="50" y="57"/>
                      </a:cubicBezTo>
                      <a:cubicBezTo>
                        <a:pt x="46" y="63"/>
                        <a:pt x="41" y="65"/>
                        <a:pt x="32" y="65"/>
                      </a:cubicBezTo>
                      <a:close/>
                      <a:moveTo>
                        <a:pt x="29" y="11"/>
                      </a:moveTo>
                      <a:cubicBezTo>
                        <a:pt x="23" y="11"/>
                        <a:pt x="20" y="12"/>
                        <a:pt x="17" y="15"/>
                      </a:cubicBezTo>
                      <a:cubicBezTo>
                        <a:pt x="15" y="18"/>
                        <a:pt x="13" y="24"/>
                        <a:pt x="13" y="30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1"/>
                        <a:pt x="38" y="47"/>
                      </a:cubicBezTo>
                      <a:cubicBezTo>
                        <a:pt x="40" y="43"/>
                        <a:pt x="42" y="38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1"/>
                        <a:pt x="29" y="1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5" name="Freeform 464"/>
                <p:cNvSpPr>
                  <a:spLocks noChangeArrowheads="1"/>
                </p:cNvSpPr>
                <p:nvPr/>
              </p:nvSpPr>
              <p:spPr bwMode="auto">
                <a:xfrm>
                  <a:off x="5409" y="2661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4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4 h 102"/>
                    <a:gd name="T10" fmla="*/ 14 w 31"/>
                    <a:gd name="T11" fmla="*/ 51 h 102"/>
                    <a:gd name="T12" fmla="*/ 18 w 31"/>
                    <a:gd name="T13" fmla="*/ 78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8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3"/>
                        <a:pt x="5" y="24"/>
                      </a:cubicBezTo>
                      <a:cubicBezTo>
                        <a:pt x="8" y="15"/>
                        <a:pt x="12" y="8"/>
                        <a:pt x="18" y="0"/>
                      </a:cubicBezTo>
                      <a:lnTo>
                        <a:pt x="30" y="0"/>
                      </a:lnTo>
                      <a:cubicBezTo>
                        <a:pt x="24" y="8"/>
                        <a:pt x="21" y="15"/>
                        <a:pt x="18" y="24"/>
                      </a:cubicBezTo>
                      <a:cubicBezTo>
                        <a:pt x="15" y="33"/>
                        <a:pt x="14" y="41"/>
                        <a:pt x="14" y="51"/>
                      </a:cubicBezTo>
                      <a:cubicBezTo>
                        <a:pt x="14" y="62"/>
                        <a:pt x="15" y="71"/>
                        <a:pt x="18" y="78"/>
                      </a:cubicBezTo>
                      <a:cubicBezTo>
                        <a:pt x="21" y="86"/>
                        <a:pt x="25" y="94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7"/>
                        <a:pt x="5" y="78"/>
                      </a:cubicBezTo>
                      <a:cubicBezTo>
                        <a:pt x="2" y="70"/>
                        <a:pt x="0" y="62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6" name="Freeform 465"/>
                <p:cNvSpPr>
                  <a:spLocks noChangeArrowheads="1"/>
                </p:cNvSpPr>
                <p:nvPr/>
              </p:nvSpPr>
              <p:spPr bwMode="auto">
                <a:xfrm>
                  <a:off x="5416" y="2661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8 h 102"/>
                    <a:gd name="T10" fmla="*/ 17 w 31"/>
                    <a:gd name="T11" fmla="*/ 51 h 102"/>
                    <a:gd name="T12" fmla="*/ 12 w 31"/>
                    <a:gd name="T13" fmla="*/ 24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4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2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4"/>
                        <a:pt x="9" y="87"/>
                        <a:pt x="12" y="78"/>
                      </a:cubicBezTo>
                      <a:cubicBezTo>
                        <a:pt x="15" y="70"/>
                        <a:pt x="17" y="60"/>
                        <a:pt x="17" y="51"/>
                      </a:cubicBezTo>
                      <a:cubicBezTo>
                        <a:pt x="17" y="43"/>
                        <a:pt x="15" y="33"/>
                        <a:pt x="12" y="24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8"/>
                        <a:pt x="22" y="15"/>
                        <a:pt x="25" y="24"/>
                      </a:cubicBezTo>
                      <a:cubicBezTo>
                        <a:pt x="28" y="33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7" name="Freeform 466"/>
                <p:cNvSpPr>
                  <a:spLocks noChangeArrowheads="1"/>
                </p:cNvSpPr>
                <p:nvPr/>
              </p:nvSpPr>
              <p:spPr bwMode="auto">
                <a:xfrm>
                  <a:off x="5353" y="2692"/>
                  <a:ext cx="20" cy="14"/>
                </a:xfrm>
                <a:custGeom>
                  <a:avLst/>
                  <a:gdLst>
                    <a:gd name="T0" fmla="*/ 39 w 93"/>
                    <a:gd name="T1" fmla="*/ 62 h 65"/>
                    <a:gd name="T2" fmla="*/ 39 w 93"/>
                    <a:gd name="T3" fmla="*/ 23 h 65"/>
                    <a:gd name="T4" fmla="*/ 36 w 93"/>
                    <a:gd name="T5" fmla="*/ 13 h 65"/>
                    <a:gd name="T6" fmla="*/ 28 w 93"/>
                    <a:gd name="T7" fmla="*/ 10 h 65"/>
                    <a:gd name="T8" fmla="*/ 16 w 93"/>
                    <a:gd name="T9" fmla="*/ 14 h 65"/>
                    <a:gd name="T10" fmla="*/ 13 w 93"/>
                    <a:gd name="T11" fmla="*/ 32 h 65"/>
                    <a:gd name="T12" fmla="*/ 13 w 93"/>
                    <a:gd name="T13" fmla="*/ 64 h 65"/>
                    <a:gd name="T14" fmla="*/ 0 w 93"/>
                    <a:gd name="T15" fmla="*/ 64 h 65"/>
                    <a:gd name="T16" fmla="*/ 0 w 93"/>
                    <a:gd name="T17" fmla="*/ 1 h 65"/>
                    <a:gd name="T18" fmla="*/ 10 w 93"/>
                    <a:gd name="T19" fmla="*/ 1 h 65"/>
                    <a:gd name="T20" fmla="*/ 12 w 93"/>
                    <a:gd name="T21" fmla="*/ 10 h 65"/>
                    <a:gd name="T22" fmla="*/ 19 w 93"/>
                    <a:gd name="T23" fmla="*/ 2 h 65"/>
                    <a:gd name="T24" fmla="*/ 31 w 93"/>
                    <a:gd name="T25" fmla="*/ 0 h 65"/>
                    <a:gd name="T26" fmla="*/ 50 w 93"/>
                    <a:gd name="T27" fmla="*/ 10 h 65"/>
                    <a:gd name="T28" fmla="*/ 51 w 93"/>
                    <a:gd name="T29" fmla="*/ 10 h 65"/>
                    <a:gd name="T30" fmla="*/ 58 w 93"/>
                    <a:gd name="T31" fmla="*/ 2 h 65"/>
                    <a:gd name="T32" fmla="*/ 70 w 93"/>
                    <a:gd name="T33" fmla="*/ 0 h 65"/>
                    <a:gd name="T34" fmla="*/ 86 w 93"/>
                    <a:gd name="T35" fmla="*/ 5 h 65"/>
                    <a:gd name="T36" fmla="*/ 92 w 93"/>
                    <a:gd name="T37" fmla="*/ 23 h 65"/>
                    <a:gd name="T38" fmla="*/ 92 w 93"/>
                    <a:gd name="T39" fmla="*/ 64 h 65"/>
                    <a:gd name="T40" fmla="*/ 79 w 93"/>
                    <a:gd name="T41" fmla="*/ 64 h 65"/>
                    <a:gd name="T42" fmla="*/ 79 w 93"/>
                    <a:gd name="T43" fmla="*/ 24 h 65"/>
                    <a:gd name="T44" fmla="*/ 76 w 93"/>
                    <a:gd name="T45" fmla="*/ 14 h 65"/>
                    <a:gd name="T46" fmla="*/ 67 w 93"/>
                    <a:gd name="T47" fmla="*/ 11 h 65"/>
                    <a:gd name="T48" fmla="*/ 55 w 93"/>
                    <a:gd name="T49" fmla="*/ 16 h 65"/>
                    <a:gd name="T50" fmla="*/ 53 w 93"/>
                    <a:gd name="T51" fmla="*/ 30 h 65"/>
                    <a:gd name="T52" fmla="*/ 53 w 93"/>
                    <a:gd name="T53" fmla="*/ 62 h 65"/>
                    <a:gd name="T54" fmla="*/ 39 w 93"/>
                    <a:gd name="T55" fmla="*/ 6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3" h="65">
                      <a:moveTo>
                        <a:pt x="39" y="62"/>
                      </a:moveTo>
                      <a:lnTo>
                        <a:pt x="39" y="23"/>
                      </a:lnTo>
                      <a:cubicBezTo>
                        <a:pt x="39" y="18"/>
                        <a:pt x="38" y="15"/>
                        <a:pt x="36" y="13"/>
                      </a:cubicBezTo>
                      <a:cubicBezTo>
                        <a:pt x="35" y="12"/>
                        <a:pt x="32" y="10"/>
                        <a:pt x="28" y="10"/>
                      </a:cubicBezTo>
                      <a:cubicBezTo>
                        <a:pt x="22" y="10"/>
                        <a:pt x="19" y="11"/>
                        <a:pt x="16" y="14"/>
                      </a:cubicBezTo>
                      <a:cubicBezTo>
                        <a:pt x="13" y="17"/>
                        <a:pt x="13" y="23"/>
                        <a:pt x="13" y="32"/>
                      </a:cubicBez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1"/>
                      </a:lnTo>
                      <a:lnTo>
                        <a:pt x="10" y="1"/>
                      </a:lnTo>
                      <a:lnTo>
                        <a:pt x="12" y="10"/>
                      </a:lnTo>
                      <a:cubicBezTo>
                        <a:pt x="13" y="7"/>
                        <a:pt x="16" y="4"/>
                        <a:pt x="19" y="2"/>
                      </a:cubicBezTo>
                      <a:cubicBezTo>
                        <a:pt x="22" y="1"/>
                        <a:pt x="26" y="0"/>
                        <a:pt x="31" y="0"/>
                      </a:cubicBezTo>
                      <a:cubicBezTo>
                        <a:pt x="41" y="0"/>
                        <a:pt x="47" y="2"/>
                        <a:pt x="50" y="10"/>
                      </a:cubicBezTo>
                      <a:lnTo>
                        <a:pt x="51" y="10"/>
                      </a:lnTo>
                      <a:cubicBezTo>
                        <a:pt x="53" y="7"/>
                        <a:pt x="55" y="4"/>
                        <a:pt x="58" y="2"/>
                      </a:cubicBezTo>
                      <a:cubicBezTo>
                        <a:pt x="61" y="1"/>
                        <a:pt x="66" y="0"/>
                        <a:pt x="70" y="0"/>
                      </a:cubicBezTo>
                      <a:cubicBezTo>
                        <a:pt x="77" y="0"/>
                        <a:pt x="83" y="1"/>
                        <a:pt x="86" y="5"/>
                      </a:cubicBezTo>
                      <a:cubicBezTo>
                        <a:pt x="89" y="10"/>
                        <a:pt x="92" y="16"/>
                        <a:pt x="92" y="23"/>
                      </a:cubicBezTo>
                      <a:lnTo>
                        <a:pt x="92" y="64"/>
                      </a:lnTo>
                      <a:lnTo>
                        <a:pt x="79" y="64"/>
                      </a:lnTo>
                      <a:lnTo>
                        <a:pt x="79" y="24"/>
                      </a:lnTo>
                      <a:cubicBezTo>
                        <a:pt x="79" y="20"/>
                        <a:pt x="78" y="16"/>
                        <a:pt x="76" y="14"/>
                      </a:cubicBezTo>
                      <a:cubicBezTo>
                        <a:pt x="75" y="13"/>
                        <a:pt x="71" y="11"/>
                        <a:pt x="67" y="11"/>
                      </a:cubicBezTo>
                      <a:cubicBezTo>
                        <a:pt x="61" y="11"/>
                        <a:pt x="58" y="14"/>
                        <a:pt x="55" y="16"/>
                      </a:cubicBezTo>
                      <a:cubicBezTo>
                        <a:pt x="53" y="19"/>
                        <a:pt x="53" y="24"/>
                        <a:pt x="53" y="30"/>
                      </a:cubicBezTo>
                      <a:lnTo>
                        <a:pt x="53" y="62"/>
                      </a:lnTo>
                      <a:lnTo>
                        <a:pt x="39" y="6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8" name="Freeform 467"/>
                <p:cNvSpPr>
                  <a:spLocks noChangeArrowheads="1"/>
                </p:cNvSpPr>
                <p:nvPr/>
              </p:nvSpPr>
              <p:spPr bwMode="auto">
                <a:xfrm>
                  <a:off x="5377" y="2692"/>
                  <a:ext cx="11" cy="14"/>
                </a:xfrm>
                <a:custGeom>
                  <a:avLst/>
                  <a:gdLst>
                    <a:gd name="T0" fmla="*/ 44 w 54"/>
                    <a:gd name="T1" fmla="*/ 65 h 67"/>
                    <a:gd name="T2" fmla="*/ 41 w 54"/>
                    <a:gd name="T3" fmla="*/ 56 h 67"/>
                    <a:gd name="T4" fmla="*/ 41 w 54"/>
                    <a:gd name="T5" fmla="*/ 56 h 67"/>
                    <a:gd name="T6" fmla="*/ 33 w 54"/>
                    <a:gd name="T7" fmla="*/ 64 h 67"/>
                    <a:gd name="T8" fmla="*/ 21 w 54"/>
                    <a:gd name="T9" fmla="*/ 65 h 67"/>
                    <a:gd name="T10" fmla="*/ 6 w 54"/>
                    <a:gd name="T11" fmla="*/ 61 h 67"/>
                    <a:gd name="T12" fmla="*/ 0 w 54"/>
                    <a:gd name="T13" fmla="*/ 46 h 67"/>
                    <a:gd name="T14" fmla="*/ 8 w 54"/>
                    <a:gd name="T15" fmla="*/ 32 h 67"/>
                    <a:gd name="T16" fmla="*/ 30 w 54"/>
                    <a:gd name="T17" fmla="*/ 26 h 67"/>
                    <a:gd name="T18" fmla="*/ 40 w 54"/>
                    <a:gd name="T19" fmla="*/ 26 h 67"/>
                    <a:gd name="T20" fmla="*/ 40 w 54"/>
                    <a:gd name="T21" fmla="*/ 23 h 67"/>
                    <a:gd name="T22" fmla="*/ 37 w 54"/>
                    <a:gd name="T23" fmla="*/ 14 h 67"/>
                    <a:gd name="T24" fmla="*/ 28 w 54"/>
                    <a:gd name="T25" fmla="*/ 11 h 67"/>
                    <a:gd name="T26" fmla="*/ 19 w 54"/>
                    <a:gd name="T27" fmla="*/ 13 h 67"/>
                    <a:gd name="T28" fmla="*/ 11 w 54"/>
                    <a:gd name="T29" fmla="*/ 16 h 67"/>
                    <a:gd name="T30" fmla="*/ 6 w 54"/>
                    <a:gd name="T31" fmla="*/ 5 h 67"/>
                    <a:gd name="T32" fmla="*/ 18 w 54"/>
                    <a:gd name="T33" fmla="*/ 1 h 67"/>
                    <a:gd name="T34" fmla="*/ 30 w 54"/>
                    <a:gd name="T35" fmla="*/ 0 h 67"/>
                    <a:gd name="T36" fmla="*/ 47 w 54"/>
                    <a:gd name="T37" fmla="*/ 5 h 67"/>
                    <a:gd name="T38" fmla="*/ 53 w 54"/>
                    <a:gd name="T39" fmla="*/ 21 h 67"/>
                    <a:gd name="T40" fmla="*/ 53 w 54"/>
                    <a:gd name="T41" fmla="*/ 64 h 67"/>
                    <a:gd name="T42" fmla="*/ 44 w 54"/>
                    <a:gd name="T43" fmla="*/ 64 h 67"/>
                    <a:gd name="T44" fmla="*/ 44 w 54"/>
                    <a:gd name="T45" fmla="*/ 65 h 67"/>
                    <a:gd name="T46" fmla="*/ 24 w 54"/>
                    <a:gd name="T47" fmla="*/ 55 h 67"/>
                    <a:gd name="T48" fmla="*/ 35 w 54"/>
                    <a:gd name="T49" fmla="*/ 51 h 67"/>
                    <a:gd name="T50" fmla="*/ 40 w 54"/>
                    <a:gd name="T51" fmla="*/ 39 h 67"/>
                    <a:gd name="T52" fmla="*/ 40 w 54"/>
                    <a:gd name="T53" fmla="*/ 33 h 67"/>
                    <a:gd name="T54" fmla="*/ 31 w 54"/>
                    <a:gd name="T55" fmla="*/ 33 h 67"/>
                    <a:gd name="T56" fmla="*/ 18 w 54"/>
                    <a:gd name="T57" fmla="*/ 36 h 67"/>
                    <a:gd name="T58" fmla="*/ 14 w 54"/>
                    <a:gd name="T59" fmla="*/ 45 h 67"/>
                    <a:gd name="T60" fmla="*/ 17 w 54"/>
                    <a:gd name="T61" fmla="*/ 51 h 67"/>
                    <a:gd name="T62" fmla="*/ 24 w 54"/>
                    <a:gd name="T63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67">
                      <a:moveTo>
                        <a:pt x="44" y="65"/>
                      </a:moveTo>
                      <a:lnTo>
                        <a:pt x="41" y="56"/>
                      </a:lnTo>
                      <a:lnTo>
                        <a:pt x="41" y="56"/>
                      </a:lnTo>
                      <a:cubicBezTo>
                        <a:pt x="38" y="61"/>
                        <a:pt x="36" y="63"/>
                        <a:pt x="33" y="64"/>
                      </a:cubicBezTo>
                      <a:cubicBezTo>
                        <a:pt x="31" y="66"/>
                        <a:pt x="25" y="65"/>
                        <a:pt x="21" y="65"/>
                      </a:cubicBezTo>
                      <a:cubicBezTo>
                        <a:pt x="15" y="65"/>
                        <a:pt x="9" y="64"/>
                        <a:pt x="6" y="61"/>
                      </a:cubicBezTo>
                      <a:cubicBezTo>
                        <a:pt x="3" y="58"/>
                        <a:pt x="0" y="52"/>
                        <a:pt x="0" y="46"/>
                      </a:cubicBezTo>
                      <a:cubicBezTo>
                        <a:pt x="0" y="40"/>
                        <a:pt x="4" y="35"/>
                        <a:pt x="8" y="32"/>
                      </a:cubicBezTo>
                      <a:cubicBezTo>
                        <a:pt x="13" y="29"/>
                        <a:pt x="19" y="26"/>
                        <a:pt x="30" y="26"/>
                      </a:cubicBezTo>
                      <a:lnTo>
                        <a:pt x="40" y="26"/>
                      </a:lnTo>
                      <a:lnTo>
                        <a:pt x="40" y="23"/>
                      </a:lnTo>
                      <a:cubicBezTo>
                        <a:pt x="40" y="19"/>
                        <a:pt x="39" y="16"/>
                        <a:pt x="37" y="14"/>
                      </a:cubicBezTo>
                      <a:cubicBezTo>
                        <a:pt x="36" y="13"/>
                        <a:pt x="33" y="11"/>
                        <a:pt x="28" y="11"/>
                      </a:cubicBezTo>
                      <a:cubicBezTo>
                        <a:pt x="25" y="11"/>
                        <a:pt x="22" y="12"/>
                        <a:pt x="19" y="13"/>
                      </a:cubicBezTo>
                      <a:cubicBezTo>
                        <a:pt x="17" y="15"/>
                        <a:pt x="14" y="14"/>
                        <a:pt x="11" y="16"/>
                      </a:cubicBezTo>
                      <a:lnTo>
                        <a:pt x="6" y="5"/>
                      </a:lnTo>
                      <a:cubicBezTo>
                        <a:pt x="9" y="4"/>
                        <a:pt x="14" y="3"/>
                        <a:pt x="18" y="1"/>
                      </a:cubicBezTo>
                      <a:cubicBezTo>
                        <a:pt x="22" y="0"/>
                        <a:pt x="25" y="0"/>
                        <a:pt x="30" y="0"/>
                      </a:cubicBezTo>
                      <a:cubicBezTo>
                        <a:pt x="37" y="0"/>
                        <a:pt x="44" y="1"/>
                        <a:pt x="47" y="5"/>
                      </a:cubicBezTo>
                      <a:cubicBezTo>
                        <a:pt x="50" y="10"/>
                        <a:pt x="53" y="14"/>
                        <a:pt x="53" y="21"/>
                      </a:cubicBezTo>
                      <a:lnTo>
                        <a:pt x="53" y="64"/>
                      </a:lnTo>
                      <a:lnTo>
                        <a:pt x="44" y="64"/>
                      </a:lnTo>
                      <a:lnTo>
                        <a:pt x="44" y="65"/>
                      </a:lnTo>
                      <a:close/>
                      <a:moveTo>
                        <a:pt x="24" y="55"/>
                      </a:moveTo>
                      <a:cubicBezTo>
                        <a:pt x="28" y="55"/>
                        <a:pt x="33" y="54"/>
                        <a:pt x="35" y="51"/>
                      </a:cubicBezTo>
                      <a:cubicBezTo>
                        <a:pt x="38" y="48"/>
                        <a:pt x="40" y="45"/>
                        <a:pt x="40" y="39"/>
                      </a:cubicBezTo>
                      <a:lnTo>
                        <a:pt x="40" y="33"/>
                      </a:lnTo>
                      <a:lnTo>
                        <a:pt x="31" y="33"/>
                      </a:lnTo>
                      <a:cubicBezTo>
                        <a:pt x="25" y="33"/>
                        <a:pt x="21" y="35"/>
                        <a:pt x="18" y="36"/>
                      </a:cubicBezTo>
                      <a:cubicBezTo>
                        <a:pt x="15" y="37"/>
                        <a:pt x="14" y="40"/>
                        <a:pt x="14" y="45"/>
                      </a:cubicBezTo>
                      <a:cubicBezTo>
                        <a:pt x="14" y="48"/>
                        <a:pt x="16" y="50"/>
                        <a:pt x="17" y="51"/>
                      </a:cubicBezTo>
                      <a:cubicBezTo>
                        <a:pt x="19" y="53"/>
                        <a:pt x="21" y="55"/>
                        <a:pt x="24" y="5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69" name="Freeform 468"/>
                <p:cNvSpPr>
                  <a:spLocks noChangeArrowheads="1"/>
                </p:cNvSpPr>
                <p:nvPr/>
              </p:nvSpPr>
              <p:spPr bwMode="auto">
                <a:xfrm>
                  <a:off x="5393" y="2692"/>
                  <a:ext cx="12" cy="20"/>
                </a:xfrm>
                <a:custGeom>
                  <a:avLst/>
                  <a:gdLst>
                    <a:gd name="T0" fmla="*/ 32 w 58"/>
                    <a:gd name="T1" fmla="*/ 64 h 93"/>
                    <a:gd name="T2" fmla="*/ 13 w 58"/>
                    <a:gd name="T3" fmla="*/ 55 h 93"/>
                    <a:gd name="T4" fmla="*/ 12 w 58"/>
                    <a:gd name="T5" fmla="*/ 55 h 93"/>
                    <a:gd name="T6" fmla="*/ 13 w 58"/>
                    <a:gd name="T7" fmla="*/ 66 h 93"/>
                    <a:gd name="T8" fmla="*/ 13 w 58"/>
                    <a:gd name="T9" fmla="*/ 92 h 93"/>
                    <a:gd name="T10" fmla="*/ 0 w 58"/>
                    <a:gd name="T11" fmla="*/ 92 h 93"/>
                    <a:gd name="T12" fmla="*/ 0 w 58"/>
                    <a:gd name="T13" fmla="*/ 2 h 93"/>
                    <a:gd name="T14" fmla="*/ 10 w 58"/>
                    <a:gd name="T15" fmla="*/ 2 h 93"/>
                    <a:gd name="T16" fmla="*/ 12 w 58"/>
                    <a:gd name="T17" fmla="*/ 10 h 93"/>
                    <a:gd name="T18" fmla="*/ 12 w 58"/>
                    <a:gd name="T19" fmla="*/ 10 h 93"/>
                    <a:gd name="T20" fmla="*/ 31 w 58"/>
                    <a:gd name="T21" fmla="*/ 0 h 93"/>
                    <a:gd name="T22" fmla="*/ 50 w 58"/>
                    <a:gd name="T23" fmla="*/ 9 h 93"/>
                    <a:gd name="T24" fmla="*/ 57 w 58"/>
                    <a:gd name="T25" fmla="*/ 32 h 93"/>
                    <a:gd name="T26" fmla="*/ 50 w 58"/>
                    <a:gd name="T27" fmla="*/ 57 h 93"/>
                    <a:gd name="T28" fmla="*/ 32 w 58"/>
                    <a:gd name="T29" fmla="*/ 64 h 93"/>
                    <a:gd name="T30" fmla="*/ 29 w 58"/>
                    <a:gd name="T31" fmla="*/ 10 h 93"/>
                    <a:gd name="T32" fmla="*/ 17 w 58"/>
                    <a:gd name="T33" fmla="*/ 15 h 93"/>
                    <a:gd name="T34" fmla="*/ 13 w 58"/>
                    <a:gd name="T35" fmla="*/ 29 h 93"/>
                    <a:gd name="T36" fmla="*/ 13 w 58"/>
                    <a:gd name="T37" fmla="*/ 31 h 93"/>
                    <a:gd name="T38" fmla="*/ 16 w 58"/>
                    <a:gd name="T39" fmla="*/ 47 h 93"/>
                    <a:gd name="T40" fmla="*/ 28 w 58"/>
                    <a:gd name="T41" fmla="*/ 53 h 93"/>
                    <a:gd name="T42" fmla="*/ 38 w 58"/>
                    <a:gd name="T43" fmla="*/ 47 h 93"/>
                    <a:gd name="T44" fmla="*/ 42 w 58"/>
                    <a:gd name="T45" fmla="*/ 31 h 93"/>
                    <a:gd name="T46" fmla="*/ 38 w 58"/>
                    <a:gd name="T47" fmla="*/ 15 h 93"/>
                    <a:gd name="T48" fmla="*/ 29 w 58"/>
                    <a:gd name="T49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8" h="93">
                      <a:moveTo>
                        <a:pt x="32" y="64"/>
                      </a:moveTo>
                      <a:cubicBezTo>
                        <a:pt x="25" y="64"/>
                        <a:pt x="17" y="61"/>
                        <a:pt x="13" y="55"/>
                      </a:cubicBezTo>
                      <a:lnTo>
                        <a:pt x="12" y="55"/>
                      </a:lnTo>
                      <a:cubicBezTo>
                        <a:pt x="12" y="61"/>
                        <a:pt x="13" y="64"/>
                        <a:pt x="13" y="66"/>
                      </a:cubicBezTo>
                      <a:lnTo>
                        <a:pt x="13" y="92"/>
                      </a:lnTo>
                      <a:lnTo>
                        <a:pt x="0" y="92"/>
                      </a:lnTo>
                      <a:lnTo>
                        <a:pt x="0" y="2"/>
                      </a:lnTo>
                      <a:lnTo>
                        <a:pt x="10" y="2"/>
                      </a:lnTo>
                      <a:cubicBezTo>
                        <a:pt x="10" y="3"/>
                        <a:pt x="12" y="6"/>
                        <a:pt x="12" y="10"/>
                      </a:cubicBezTo>
                      <a:lnTo>
                        <a:pt x="12" y="10"/>
                      </a:lnTo>
                      <a:cubicBezTo>
                        <a:pt x="16" y="4"/>
                        <a:pt x="22" y="0"/>
                        <a:pt x="31" y="0"/>
                      </a:cubicBezTo>
                      <a:cubicBezTo>
                        <a:pt x="38" y="0"/>
                        <a:pt x="46" y="3"/>
                        <a:pt x="50" y="9"/>
                      </a:cubicBezTo>
                      <a:cubicBezTo>
                        <a:pt x="55" y="15"/>
                        <a:pt x="57" y="22"/>
                        <a:pt x="57" y="32"/>
                      </a:cubicBezTo>
                      <a:cubicBezTo>
                        <a:pt x="57" y="42"/>
                        <a:pt x="55" y="51"/>
                        <a:pt x="50" y="57"/>
                      </a:cubicBezTo>
                      <a:cubicBezTo>
                        <a:pt x="46" y="63"/>
                        <a:pt x="41" y="64"/>
                        <a:pt x="32" y="64"/>
                      </a:cubicBezTo>
                      <a:close/>
                      <a:moveTo>
                        <a:pt x="29" y="10"/>
                      </a:moveTo>
                      <a:cubicBezTo>
                        <a:pt x="23" y="10"/>
                        <a:pt x="20" y="12"/>
                        <a:pt x="17" y="15"/>
                      </a:cubicBezTo>
                      <a:cubicBezTo>
                        <a:pt x="15" y="18"/>
                        <a:pt x="13" y="23"/>
                        <a:pt x="13" y="29"/>
                      </a:cubicBezTo>
                      <a:lnTo>
                        <a:pt x="13" y="31"/>
                      </a:lnTo>
                      <a:cubicBezTo>
                        <a:pt x="13" y="38"/>
                        <a:pt x="15" y="44"/>
                        <a:pt x="16" y="47"/>
                      </a:cubicBezTo>
                      <a:cubicBezTo>
                        <a:pt x="17" y="50"/>
                        <a:pt x="22" y="53"/>
                        <a:pt x="28" y="53"/>
                      </a:cubicBezTo>
                      <a:cubicBezTo>
                        <a:pt x="32" y="53"/>
                        <a:pt x="37" y="52"/>
                        <a:pt x="38" y="47"/>
                      </a:cubicBezTo>
                      <a:cubicBezTo>
                        <a:pt x="40" y="43"/>
                        <a:pt x="42" y="39"/>
                        <a:pt x="42" y="31"/>
                      </a:cubicBezTo>
                      <a:cubicBezTo>
                        <a:pt x="42" y="24"/>
                        <a:pt x="41" y="18"/>
                        <a:pt x="38" y="15"/>
                      </a:cubicBezTo>
                      <a:cubicBezTo>
                        <a:pt x="35" y="12"/>
                        <a:pt x="33" y="10"/>
                        <a:pt x="29" y="1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0" name="Freeform 469"/>
                <p:cNvSpPr>
                  <a:spLocks noChangeArrowheads="1"/>
                </p:cNvSpPr>
                <p:nvPr/>
              </p:nvSpPr>
              <p:spPr bwMode="auto">
                <a:xfrm>
                  <a:off x="5409" y="2687"/>
                  <a:ext cx="6" cy="22"/>
                </a:xfrm>
                <a:custGeom>
                  <a:avLst/>
                  <a:gdLst>
                    <a:gd name="T0" fmla="*/ 0 w 31"/>
                    <a:gd name="T1" fmla="*/ 51 h 102"/>
                    <a:gd name="T2" fmla="*/ 5 w 31"/>
                    <a:gd name="T3" fmla="*/ 23 h 102"/>
                    <a:gd name="T4" fmla="*/ 18 w 31"/>
                    <a:gd name="T5" fmla="*/ 0 h 102"/>
                    <a:gd name="T6" fmla="*/ 30 w 31"/>
                    <a:gd name="T7" fmla="*/ 0 h 102"/>
                    <a:gd name="T8" fmla="*/ 18 w 31"/>
                    <a:gd name="T9" fmla="*/ 23 h 102"/>
                    <a:gd name="T10" fmla="*/ 14 w 31"/>
                    <a:gd name="T11" fmla="*/ 51 h 102"/>
                    <a:gd name="T12" fmla="*/ 18 w 31"/>
                    <a:gd name="T13" fmla="*/ 77 h 102"/>
                    <a:gd name="T14" fmla="*/ 30 w 31"/>
                    <a:gd name="T15" fmla="*/ 101 h 102"/>
                    <a:gd name="T16" fmla="*/ 18 w 31"/>
                    <a:gd name="T17" fmla="*/ 101 h 102"/>
                    <a:gd name="T18" fmla="*/ 5 w 31"/>
                    <a:gd name="T19" fmla="*/ 77 h 102"/>
                    <a:gd name="T20" fmla="*/ 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0" y="51"/>
                      </a:moveTo>
                      <a:cubicBezTo>
                        <a:pt x="0" y="41"/>
                        <a:pt x="2" y="32"/>
                        <a:pt x="5" y="23"/>
                      </a:cubicBezTo>
                      <a:cubicBezTo>
                        <a:pt x="8" y="15"/>
                        <a:pt x="12" y="7"/>
                        <a:pt x="18" y="0"/>
                      </a:cubicBezTo>
                      <a:lnTo>
                        <a:pt x="30" y="0"/>
                      </a:lnTo>
                      <a:cubicBezTo>
                        <a:pt x="24" y="7"/>
                        <a:pt x="21" y="15"/>
                        <a:pt x="18" y="23"/>
                      </a:cubicBezTo>
                      <a:cubicBezTo>
                        <a:pt x="15" y="32"/>
                        <a:pt x="14" y="41"/>
                        <a:pt x="14" y="51"/>
                      </a:cubicBezTo>
                      <a:cubicBezTo>
                        <a:pt x="14" y="61"/>
                        <a:pt x="15" y="70"/>
                        <a:pt x="18" y="77"/>
                      </a:cubicBezTo>
                      <a:cubicBezTo>
                        <a:pt x="21" y="85"/>
                        <a:pt x="25" y="93"/>
                        <a:pt x="30" y="101"/>
                      </a:cubicBezTo>
                      <a:lnTo>
                        <a:pt x="18" y="101"/>
                      </a:lnTo>
                      <a:cubicBezTo>
                        <a:pt x="12" y="95"/>
                        <a:pt x="8" y="86"/>
                        <a:pt x="5" y="77"/>
                      </a:cubicBezTo>
                      <a:cubicBezTo>
                        <a:pt x="2" y="69"/>
                        <a:pt x="0" y="61"/>
                        <a:pt x="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1" name="Freeform 470"/>
                <p:cNvSpPr>
                  <a:spLocks noChangeArrowheads="1"/>
                </p:cNvSpPr>
                <p:nvPr/>
              </p:nvSpPr>
              <p:spPr bwMode="auto">
                <a:xfrm>
                  <a:off x="5416" y="2687"/>
                  <a:ext cx="6" cy="22"/>
                </a:xfrm>
                <a:custGeom>
                  <a:avLst/>
                  <a:gdLst>
                    <a:gd name="T0" fmla="*/ 30 w 31"/>
                    <a:gd name="T1" fmla="*/ 51 h 102"/>
                    <a:gd name="T2" fmla="*/ 25 w 31"/>
                    <a:gd name="T3" fmla="*/ 79 h 102"/>
                    <a:gd name="T4" fmla="*/ 12 w 31"/>
                    <a:gd name="T5" fmla="*/ 101 h 102"/>
                    <a:gd name="T6" fmla="*/ 0 w 31"/>
                    <a:gd name="T7" fmla="*/ 101 h 102"/>
                    <a:gd name="T8" fmla="*/ 12 w 31"/>
                    <a:gd name="T9" fmla="*/ 77 h 102"/>
                    <a:gd name="T10" fmla="*/ 17 w 31"/>
                    <a:gd name="T11" fmla="*/ 51 h 102"/>
                    <a:gd name="T12" fmla="*/ 12 w 31"/>
                    <a:gd name="T13" fmla="*/ 23 h 102"/>
                    <a:gd name="T14" fmla="*/ 0 w 31"/>
                    <a:gd name="T15" fmla="*/ 0 h 102"/>
                    <a:gd name="T16" fmla="*/ 12 w 31"/>
                    <a:gd name="T17" fmla="*/ 0 h 102"/>
                    <a:gd name="T18" fmla="*/ 25 w 31"/>
                    <a:gd name="T19" fmla="*/ 23 h 102"/>
                    <a:gd name="T20" fmla="*/ 30 w 31"/>
                    <a:gd name="T21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02">
                      <a:moveTo>
                        <a:pt x="30" y="51"/>
                      </a:moveTo>
                      <a:cubicBezTo>
                        <a:pt x="30" y="61"/>
                        <a:pt x="28" y="70"/>
                        <a:pt x="25" y="79"/>
                      </a:cubicBezTo>
                      <a:cubicBezTo>
                        <a:pt x="22" y="88"/>
                        <a:pt x="18" y="95"/>
                        <a:pt x="12" y="101"/>
                      </a:cubicBezTo>
                      <a:lnTo>
                        <a:pt x="0" y="101"/>
                      </a:lnTo>
                      <a:cubicBezTo>
                        <a:pt x="6" y="93"/>
                        <a:pt x="9" y="86"/>
                        <a:pt x="12" y="77"/>
                      </a:cubicBezTo>
                      <a:cubicBezTo>
                        <a:pt x="15" y="69"/>
                        <a:pt x="17" y="60"/>
                        <a:pt x="17" y="51"/>
                      </a:cubicBezTo>
                      <a:cubicBezTo>
                        <a:pt x="17" y="42"/>
                        <a:pt x="15" y="32"/>
                        <a:pt x="12" y="23"/>
                      </a:cubicBezTo>
                      <a:cubicBezTo>
                        <a:pt x="9" y="15"/>
                        <a:pt x="5" y="6"/>
                        <a:pt x="0" y="0"/>
                      </a:cubicBezTo>
                      <a:lnTo>
                        <a:pt x="12" y="0"/>
                      </a:lnTo>
                      <a:cubicBezTo>
                        <a:pt x="18" y="7"/>
                        <a:pt x="22" y="15"/>
                        <a:pt x="25" y="23"/>
                      </a:cubicBezTo>
                      <a:cubicBezTo>
                        <a:pt x="28" y="32"/>
                        <a:pt x="30" y="41"/>
                        <a:pt x="30" y="51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2" name="Line 689"/>
                <p:cNvSpPr>
                  <a:spLocks noChangeShapeType="1"/>
                </p:cNvSpPr>
                <p:nvPr/>
              </p:nvSpPr>
              <p:spPr bwMode="auto">
                <a:xfrm flipV="1">
                  <a:off x="4920" y="2215"/>
                  <a:ext cx="47" cy="57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3" name="Freeform 472"/>
                <p:cNvSpPr>
                  <a:spLocks noChangeArrowheads="1"/>
                </p:cNvSpPr>
                <p:nvPr/>
              </p:nvSpPr>
              <p:spPr bwMode="auto">
                <a:xfrm>
                  <a:off x="4955" y="2201"/>
                  <a:ext cx="24" cy="25"/>
                </a:xfrm>
                <a:custGeom>
                  <a:avLst/>
                  <a:gdLst>
                    <a:gd name="T0" fmla="*/ 89 w 110"/>
                    <a:gd name="T1" fmla="*/ 114 h 115"/>
                    <a:gd name="T2" fmla="*/ 0 w 110"/>
                    <a:gd name="T3" fmla="*/ 40 h 115"/>
                    <a:gd name="T4" fmla="*/ 109 w 110"/>
                    <a:gd name="T5" fmla="*/ 0 h 115"/>
                    <a:gd name="T6" fmla="*/ 89 w 110"/>
                    <a:gd name="T7" fmla="*/ 11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115">
                      <a:moveTo>
                        <a:pt x="89" y="114"/>
                      </a:moveTo>
                      <a:lnTo>
                        <a:pt x="0" y="40"/>
                      </a:lnTo>
                      <a:lnTo>
                        <a:pt x="109" y="0"/>
                      </a:lnTo>
                      <a:lnTo>
                        <a:pt x="89" y="1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4" name="Line 691"/>
                <p:cNvSpPr>
                  <a:spLocks noChangeShapeType="1"/>
                </p:cNvSpPr>
                <p:nvPr/>
              </p:nvSpPr>
              <p:spPr bwMode="auto">
                <a:xfrm flipV="1">
                  <a:off x="4920" y="2066"/>
                  <a:ext cx="61" cy="206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5" name="Freeform 474"/>
                <p:cNvSpPr>
                  <a:spLocks noChangeArrowheads="1"/>
                </p:cNvSpPr>
                <p:nvPr/>
              </p:nvSpPr>
              <p:spPr bwMode="auto">
                <a:xfrm>
                  <a:off x="4968" y="2049"/>
                  <a:ext cx="25" cy="25"/>
                </a:xfrm>
                <a:custGeom>
                  <a:avLst/>
                  <a:gdLst>
                    <a:gd name="T0" fmla="*/ 112 w 113"/>
                    <a:gd name="T1" fmla="*/ 114 h 115"/>
                    <a:gd name="T2" fmla="*/ 0 w 113"/>
                    <a:gd name="T3" fmla="*/ 80 h 115"/>
                    <a:gd name="T4" fmla="*/ 85 w 113"/>
                    <a:gd name="T5" fmla="*/ 0 h 115"/>
                    <a:gd name="T6" fmla="*/ 112 w 113"/>
                    <a:gd name="T7" fmla="*/ 11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15">
                      <a:moveTo>
                        <a:pt x="112" y="114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12" y="1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6" name="Line 693"/>
                <p:cNvSpPr>
                  <a:spLocks noChangeShapeType="1"/>
                </p:cNvSpPr>
                <p:nvPr/>
              </p:nvSpPr>
              <p:spPr bwMode="auto">
                <a:xfrm>
                  <a:off x="4920" y="2272"/>
                  <a:ext cx="57" cy="21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7" name="Freeform 476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5" cy="25"/>
                </a:xfrm>
                <a:custGeom>
                  <a:avLst/>
                  <a:gdLst>
                    <a:gd name="T0" fmla="*/ 0 w 113"/>
                    <a:gd name="T1" fmla="*/ 31 h 114"/>
                    <a:gd name="T2" fmla="*/ 112 w 113"/>
                    <a:gd name="T3" fmla="*/ 0 h 114"/>
                    <a:gd name="T4" fmla="*/ 83 w 113"/>
                    <a:gd name="T5" fmla="*/ 113 h 114"/>
                    <a:gd name="T6" fmla="*/ 0 w 113"/>
                    <a:gd name="T7" fmla="*/ 31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114">
                      <a:moveTo>
                        <a:pt x="0" y="31"/>
                      </a:moveTo>
                      <a:lnTo>
                        <a:pt x="112" y="0"/>
                      </a:lnTo>
                      <a:lnTo>
                        <a:pt x="83" y="113"/>
                      </a:lnTo>
                      <a:lnTo>
                        <a:pt x="0" y="3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8" name="Line 695"/>
                <p:cNvSpPr>
                  <a:spLocks noChangeShapeType="1"/>
                </p:cNvSpPr>
                <p:nvPr/>
              </p:nvSpPr>
              <p:spPr bwMode="auto">
                <a:xfrm flipV="1">
                  <a:off x="4920" y="1927"/>
                  <a:ext cx="67" cy="345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79" name="Freeform 478"/>
                <p:cNvSpPr>
                  <a:spLocks noChangeArrowheads="1"/>
                </p:cNvSpPr>
                <p:nvPr/>
              </p:nvSpPr>
              <p:spPr bwMode="auto">
                <a:xfrm>
                  <a:off x="4975" y="1909"/>
                  <a:ext cx="25" cy="24"/>
                </a:xfrm>
                <a:custGeom>
                  <a:avLst/>
                  <a:gdLst>
                    <a:gd name="T0" fmla="*/ 114 w 115"/>
                    <a:gd name="T1" fmla="*/ 109 h 110"/>
                    <a:gd name="T2" fmla="*/ 0 w 115"/>
                    <a:gd name="T3" fmla="*/ 87 h 110"/>
                    <a:gd name="T4" fmla="*/ 76 w 115"/>
                    <a:gd name="T5" fmla="*/ 0 h 110"/>
                    <a:gd name="T6" fmla="*/ 114 w 115"/>
                    <a:gd name="T7" fmla="*/ 10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" h="110">
                      <a:moveTo>
                        <a:pt x="114" y="109"/>
                      </a:moveTo>
                      <a:lnTo>
                        <a:pt x="0" y="87"/>
                      </a:lnTo>
                      <a:lnTo>
                        <a:pt x="76" y="0"/>
                      </a:lnTo>
                      <a:lnTo>
                        <a:pt x="114" y="10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0" name="Line 697"/>
                <p:cNvSpPr>
                  <a:spLocks noChangeShapeType="1"/>
                </p:cNvSpPr>
                <p:nvPr/>
              </p:nvSpPr>
              <p:spPr bwMode="auto">
                <a:xfrm>
                  <a:off x="4920" y="2272"/>
                  <a:ext cx="68" cy="36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1" name="Freeform 480"/>
                <p:cNvSpPr>
                  <a:spLocks noChangeArrowheads="1"/>
                </p:cNvSpPr>
                <p:nvPr/>
              </p:nvSpPr>
              <p:spPr bwMode="auto">
                <a:xfrm>
                  <a:off x="4976" y="2629"/>
                  <a:ext cx="25" cy="24"/>
                </a:xfrm>
                <a:custGeom>
                  <a:avLst/>
                  <a:gdLst>
                    <a:gd name="T0" fmla="*/ 0 w 114"/>
                    <a:gd name="T1" fmla="*/ 22 h 110"/>
                    <a:gd name="T2" fmla="*/ 113 w 114"/>
                    <a:gd name="T3" fmla="*/ 0 h 110"/>
                    <a:gd name="T4" fmla="*/ 75 w 114"/>
                    <a:gd name="T5" fmla="*/ 109 h 110"/>
                    <a:gd name="T6" fmla="*/ 0 w 114"/>
                    <a:gd name="T7" fmla="*/ 22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10">
                      <a:moveTo>
                        <a:pt x="0" y="22"/>
                      </a:moveTo>
                      <a:lnTo>
                        <a:pt x="113" y="0"/>
                      </a:lnTo>
                      <a:lnTo>
                        <a:pt x="75" y="109"/>
                      </a:lnTo>
                      <a:lnTo>
                        <a:pt x="0" y="2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2" name="Line 699"/>
                <p:cNvSpPr>
                  <a:spLocks noChangeShapeType="1"/>
                </p:cNvSpPr>
                <p:nvPr/>
              </p:nvSpPr>
              <p:spPr bwMode="auto">
                <a:xfrm>
                  <a:off x="4920" y="2271"/>
                  <a:ext cx="46" cy="48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3" name="Freeform 482"/>
                <p:cNvSpPr>
                  <a:spLocks noChangeArrowheads="1"/>
                </p:cNvSpPr>
                <p:nvPr/>
              </p:nvSpPr>
              <p:spPr bwMode="auto">
                <a:xfrm>
                  <a:off x="4955" y="2307"/>
                  <a:ext cx="24" cy="25"/>
                </a:xfrm>
                <a:custGeom>
                  <a:avLst/>
                  <a:gdLst>
                    <a:gd name="T0" fmla="*/ 0 w 112"/>
                    <a:gd name="T1" fmla="*/ 82 h 115"/>
                    <a:gd name="T2" fmla="*/ 83 w 112"/>
                    <a:gd name="T3" fmla="*/ 0 h 115"/>
                    <a:gd name="T4" fmla="*/ 111 w 112"/>
                    <a:gd name="T5" fmla="*/ 114 h 115"/>
                    <a:gd name="T6" fmla="*/ 0 w 112"/>
                    <a:gd name="T7" fmla="*/ 8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15">
                      <a:moveTo>
                        <a:pt x="0" y="82"/>
                      </a:moveTo>
                      <a:lnTo>
                        <a:pt x="83" y="0"/>
                      </a:lnTo>
                      <a:lnTo>
                        <a:pt x="111" y="114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4" name="Line 701"/>
                <p:cNvSpPr>
                  <a:spLocks noChangeShapeType="1"/>
                </p:cNvSpPr>
                <p:nvPr/>
              </p:nvSpPr>
              <p:spPr bwMode="auto">
                <a:xfrm flipH="1" flipV="1">
                  <a:off x="5648" y="2199"/>
                  <a:ext cx="71" cy="54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5" name="Freeform 484"/>
                <p:cNvSpPr>
                  <a:spLocks noChangeArrowheads="1"/>
                </p:cNvSpPr>
                <p:nvPr/>
              </p:nvSpPr>
              <p:spPr bwMode="auto">
                <a:xfrm>
                  <a:off x="5708" y="2240"/>
                  <a:ext cx="25" cy="23"/>
                </a:xfrm>
                <a:custGeom>
                  <a:avLst/>
                  <a:gdLst>
                    <a:gd name="T0" fmla="*/ 70 w 116"/>
                    <a:gd name="T1" fmla="*/ 0 h 108"/>
                    <a:gd name="T2" fmla="*/ 115 w 116"/>
                    <a:gd name="T3" fmla="*/ 107 h 108"/>
                    <a:gd name="T4" fmla="*/ 0 w 116"/>
                    <a:gd name="T5" fmla="*/ 94 h 108"/>
                    <a:gd name="T6" fmla="*/ 70 w 116"/>
                    <a:gd name="T7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08">
                      <a:moveTo>
                        <a:pt x="70" y="0"/>
                      </a:moveTo>
                      <a:lnTo>
                        <a:pt x="115" y="107"/>
                      </a:lnTo>
                      <a:lnTo>
                        <a:pt x="0" y="9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6" name="Line 703"/>
                <p:cNvSpPr>
                  <a:spLocks noChangeShapeType="1"/>
                </p:cNvSpPr>
                <p:nvPr/>
              </p:nvSpPr>
              <p:spPr bwMode="auto">
                <a:xfrm flipH="1" flipV="1">
                  <a:off x="5658" y="2048"/>
                  <a:ext cx="75" cy="169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7" name="Freeform 486"/>
                <p:cNvSpPr>
                  <a:spLocks noChangeArrowheads="1"/>
                </p:cNvSpPr>
                <p:nvPr/>
              </p:nvSpPr>
              <p:spPr bwMode="auto">
                <a:xfrm>
                  <a:off x="5720" y="2209"/>
                  <a:ext cx="23" cy="25"/>
                </a:xfrm>
                <a:custGeom>
                  <a:avLst/>
                  <a:gdLst>
                    <a:gd name="T0" fmla="*/ 106 w 107"/>
                    <a:gd name="T1" fmla="*/ 0 h 116"/>
                    <a:gd name="T2" fmla="*/ 93 w 107"/>
                    <a:gd name="T3" fmla="*/ 115 h 116"/>
                    <a:gd name="T4" fmla="*/ 0 w 107"/>
                    <a:gd name="T5" fmla="*/ 47 h 116"/>
                    <a:gd name="T6" fmla="*/ 106 w 10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116">
                      <a:moveTo>
                        <a:pt x="106" y="0"/>
                      </a:moveTo>
                      <a:lnTo>
                        <a:pt x="93" y="115"/>
                      </a:lnTo>
                      <a:lnTo>
                        <a:pt x="0" y="47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8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5664" y="2328"/>
                  <a:ext cx="72" cy="17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89" name="Freeform 488"/>
                <p:cNvSpPr>
                  <a:spLocks noChangeArrowheads="1"/>
                </p:cNvSpPr>
                <p:nvPr/>
              </p:nvSpPr>
              <p:spPr bwMode="auto">
                <a:xfrm>
                  <a:off x="5722" y="2311"/>
                  <a:ext cx="24" cy="25"/>
                </a:xfrm>
                <a:custGeom>
                  <a:avLst/>
                  <a:gdLst>
                    <a:gd name="T0" fmla="*/ 0 w 109"/>
                    <a:gd name="T1" fmla="*/ 71 h 116"/>
                    <a:gd name="T2" fmla="*/ 92 w 109"/>
                    <a:gd name="T3" fmla="*/ 0 h 116"/>
                    <a:gd name="T4" fmla="*/ 108 w 109"/>
                    <a:gd name="T5" fmla="*/ 115 h 116"/>
                    <a:gd name="T6" fmla="*/ 0 w 109"/>
                    <a:gd name="T7" fmla="*/ 71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16">
                      <a:moveTo>
                        <a:pt x="0" y="71"/>
                      </a:moveTo>
                      <a:lnTo>
                        <a:pt x="92" y="0"/>
                      </a:lnTo>
                      <a:lnTo>
                        <a:pt x="108" y="115"/>
                      </a:lnTo>
                      <a:lnTo>
                        <a:pt x="0" y="71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0" name="Line 707"/>
                <p:cNvSpPr>
                  <a:spLocks noChangeShapeType="1"/>
                </p:cNvSpPr>
                <p:nvPr/>
              </p:nvSpPr>
              <p:spPr bwMode="auto">
                <a:xfrm flipH="1" flipV="1">
                  <a:off x="5654" y="1908"/>
                  <a:ext cx="96" cy="272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1" name="Freeform 490"/>
                <p:cNvSpPr>
                  <a:spLocks noChangeArrowheads="1"/>
                </p:cNvSpPr>
                <p:nvPr/>
              </p:nvSpPr>
              <p:spPr bwMode="auto">
                <a:xfrm>
                  <a:off x="5737" y="2172"/>
                  <a:ext cx="24" cy="25"/>
                </a:xfrm>
                <a:custGeom>
                  <a:avLst/>
                  <a:gdLst>
                    <a:gd name="T0" fmla="*/ 111 w 112"/>
                    <a:gd name="T1" fmla="*/ 0 h 116"/>
                    <a:gd name="T2" fmla="*/ 89 w 112"/>
                    <a:gd name="T3" fmla="*/ 115 h 116"/>
                    <a:gd name="T4" fmla="*/ 0 w 112"/>
                    <a:gd name="T5" fmla="*/ 40 h 116"/>
                    <a:gd name="T6" fmla="*/ 111 w 112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16">
                      <a:moveTo>
                        <a:pt x="111" y="0"/>
                      </a:moveTo>
                      <a:lnTo>
                        <a:pt x="89" y="115"/>
                      </a:lnTo>
                      <a:lnTo>
                        <a:pt x="0" y="40"/>
                      </a:lnTo>
                      <a:lnTo>
                        <a:pt x="11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2" name="Line 709"/>
                <p:cNvSpPr>
                  <a:spLocks noChangeShapeType="1"/>
                </p:cNvSpPr>
                <p:nvPr/>
              </p:nvSpPr>
              <p:spPr bwMode="auto">
                <a:xfrm flipH="1">
                  <a:off x="5653" y="2362"/>
                  <a:ext cx="97" cy="290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3" name="Freeform 492"/>
                <p:cNvSpPr>
                  <a:spLocks noChangeArrowheads="1"/>
                </p:cNvSpPr>
                <p:nvPr/>
              </p:nvSpPr>
              <p:spPr bwMode="auto">
                <a:xfrm>
                  <a:off x="5736" y="2384"/>
                  <a:ext cx="24" cy="25"/>
                </a:xfrm>
                <a:custGeom>
                  <a:avLst/>
                  <a:gdLst>
                    <a:gd name="T0" fmla="*/ 0 w 110"/>
                    <a:gd name="T1" fmla="*/ 79 h 115"/>
                    <a:gd name="T2" fmla="*/ 86 w 110"/>
                    <a:gd name="T3" fmla="*/ 0 h 115"/>
                    <a:gd name="T4" fmla="*/ 109 w 110"/>
                    <a:gd name="T5" fmla="*/ 114 h 115"/>
                    <a:gd name="T6" fmla="*/ 0 w 110"/>
                    <a:gd name="T7" fmla="*/ 7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115">
                      <a:moveTo>
                        <a:pt x="0" y="79"/>
                      </a:moveTo>
                      <a:lnTo>
                        <a:pt x="86" y="0"/>
                      </a:lnTo>
                      <a:lnTo>
                        <a:pt x="109" y="114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4" name="Line 711"/>
                <p:cNvSpPr>
                  <a:spLocks noChangeShapeType="1"/>
                </p:cNvSpPr>
                <p:nvPr/>
              </p:nvSpPr>
              <p:spPr bwMode="auto">
                <a:xfrm flipH="1">
                  <a:off x="5648" y="2292"/>
                  <a:ext cx="71" cy="53"/>
                </a:xfrm>
                <a:prstGeom prst="line">
                  <a:avLst/>
                </a:prstGeom>
                <a:noFill/>
                <a:ln w="10440" cap="rnd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5" name="Freeform 494"/>
                <p:cNvSpPr>
                  <a:spLocks noChangeArrowheads="1"/>
                </p:cNvSpPr>
                <p:nvPr/>
              </p:nvSpPr>
              <p:spPr bwMode="auto">
                <a:xfrm>
                  <a:off x="5709" y="2280"/>
                  <a:ext cx="25" cy="23"/>
                </a:xfrm>
                <a:custGeom>
                  <a:avLst/>
                  <a:gdLst>
                    <a:gd name="T0" fmla="*/ 0 w 116"/>
                    <a:gd name="T1" fmla="*/ 14 h 107"/>
                    <a:gd name="T2" fmla="*/ 115 w 116"/>
                    <a:gd name="T3" fmla="*/ 0 h 107"/>
                    <a:gd name="T4" fmla="*/ 70 w 116"/>
                    <a:gd name="T5" fmla="*/ 106 h 107"/>
                    <a:gd name="T6" fmla="*/ 0 w 116"/>
                    <a:gd name="T7" fmla="*/ 1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107">
                      <a:moveTo>
                        <a:pt x="0" y="14"/>
                      </a:moveTo>
                      <a:lnTo>
                        <a:pt x="115" y="0"/>
                      </a:lnTo>
                      <a:lnTo>
                        <a:pt x="70" y="106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6" name="Freeform 495"/>
                <p:cNvSpPr>
                  <a:spLocks noChangeArrowheads="1"/>
                </p:cNvSpPr>
                <p:nvPr/>
              </p:nvSpPr>
              <p:spPr bwMode="auto">
                <a:xfrm>
                  <a:off x="5504" y="1755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7" name="Freeform 496"/>
                <p:cNvSpPr>
                  <a:spLocks noChangeArrowheads="1"/>
                </p:cNvSpPr>
                <p:nvPr/>
              </p:nvSpPr>
              <p:spPr bwMode="auto">
                <a:xfrm>
                  <a:off x="5514" y="1762"/>
                  <a:ext cx="20" cy="22"/>
                </a:xfrm>
                <a:custGeom>
                  <a:avLst/>
                  <a:gdLst>
                    <a:gd name="T0" fmla="*/ 91 w 92"/>
                    <a:gd name="T1" fmla="*/ 50 h 100"/>
                    <a:gd name="T2" fmla="*/ 79 w 92"/>
                    <a:gd name="T3" fmla="*/ 86 h 100"/>
                    <a:gd name="T4" fmla="*/ 45 w 92"/>
                    <a:gd name="T5" fmla="*/ 99 h 100"/>
                    <a:gd name="T6" fmla="*/ 22 w 92"/>
                    <a:gd name="T7" fmla="*/ 94 h 100"/>
                    <a:gd name="T8" fmla="*/ 6 w 92"/>
                    <a:gd name="T9" fmla="*/ 76 h 100"/>
                    <a:gd name="T10" fmla="*/ 0 w 92"/>
                    <a:gd name="T11" fmla="*/ 50 h 100"/>
                    <a:gd name="T12" fmla="*/ 12 w 92"/>
                    <a:gd name="T13" fmla="*/ 13 h 100"/>
                    <a:gd name="T14" fmla="*/ 45 w 92"/>
                    <a:gd name="T15" fmla="*/ 0 h 100"/>
                    <a:gd name="T16" fmla="*/ 78 w 92"/>
                    <a:gd name="T17" fmla="*/ 13 h 100"/>
                    <a:gd name="T18" fmla="*/ 91 w 92"/>
                    <a:gd name="T19" fmla="*/ 50 h 100"/>
                    <a:gd name="T20" fmla="*/ 22 w 92"/>
                    <a:gd name="T21" fmla="*/ 50 h 100"/>
                    <a:gd name="T22" fmla="*/ 47 w 92"/>
                    <a:gd name="T23" fmla="*/ 82 h 100"/>
                    <a:gd name="T24" fmla="*/ 70 w 92"/>
                    <a:gd name="T25" fmla="*/ 50 h 100"/>
                    <a:gd name="T26" fmla="*/ 45 w 92"/>
                    <a:gd name="T27" fmla="*/ 18 h 100"/>
                    <a:gd name="T28" fmla="*/ 26 w 92"/>
                    <a:gd name="T29" fmla="*/ 26 h 100"/>
                    <a:gd name="T30" fmla="*/ 22 w 92"/>
                    <a:gd name="T31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2" h="100">
                      <a:moveTo>
                        <a:pt x="91" y="50"/>
                      </a:moveTo>
                      <a:cubicBezTo>
                        <a:pt x="91" y="66"/>
                        <a:pt x="86" y="77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7" y="99"/>
                        <a:pt x="29" y="98"/>
                        <a:pt x="22" y="94"/>
                      </a:cubicBezTo>
                      <a:cubicBezTo>
                        <a:pt x="15" y="89"/>
                        <a:pt x="10" y="83"/>
                        <a:pt x="6" y="76"/>
                      </a:cubicBezTo>
                      <a:cubicBezTo>
                        <a:pt x="2" y="69"/>
                        <a:pt x="0" y="60"/>
                        <a:pt x="0" y="50"/>
                      </a:cubicBezTo>
                      <a:cubicBezTo>
                        <a:pt x="0" y="34"/>
                        <a:pt x="5" y="21"/>
                        <a:pt x="12" y="13"/>
                      </a:cubicBezTo>
                      <a:cubicBezTo>
                        <a:pt x="19" y="4"/>
                        <a:pt x="31" y="0"/>
                        <a:pt x="45" y="0"/>
                      </a:cubicBezTo>
                      <a:cubicBezTo>
                        <a:pt x="59" y="0"/>
                        <a:pt x="71" y="4"/>
                        <a:pt x="78" y="13"/>
                      </a:cubicBezTo>
                      <a:cubicBezTo>
                        <a:pt x="86" y="21"/>
                        <a:pt x="91" y="35"/>
                        <a:pt x="91" y="50"/>
                      </a:cubicBezTo>
                      <a:close/>
                      <a:moveTo>
                        <a:pt x="22" y="50"/>
                      </a:moveTo>
                      <a:cubicBezTo>
                        <a:pt x="22" y="72"/>
                        <a:pt x="31" y="82"/>
                        <a:pt x="47" y="82"/>
                      </a:cubicBezTo>
                      <a:cubicBezTo>
                        <a:pt x="63" y="82"/>
                        <a:pt x="70" y="72"/>
                        <a:pt x="70" y="50"/>
                      </a:cubicBezTo>
                      <a:cubicBezTo>
                        <a:pt x="70" y="28"/>
                        <a:pt x="61" y="18"/>
                        <a:pt x="45" y="18"/>
                      </a:cubicBezTo>
                      <a:cubicBezTo>
                        <a:pt x="37" y="18"/>
                        <a:pt x="31" y="20"/>
                        <a:pt x="26" y="26"/>
                      </a:cubicBezTo>
                      <a:cubicBezTo>
                        <a:pt x="22" y="31"/>
                        <a:pt x="22" y="40"/>
                        <a:pt x="22" y="5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8" name="Freeform 497"/>
                <p:cNvSpPr>
                  <a:spLocks noChangeArrowheads="1"/>
                </p:cNvSpPr>
                <p:nvPr/>
              </p:nvSpPr>
              <p:spPr bwMode="auto">
                <a:xfrm>
                  <a:off x="5538" y="1762"/>
                  <a:ext cx="16" cy="22"/>
                </a:xfrm>
                <a:custGeom>
                  <a:avLst/>
                  <a:gdLst>
                    <a:gd name="T0" fmla="*/ 44 w 73"/>
                    <a:gd name="T1" fmla="*/ 99 h 100"/>
                    <a:gd name="T2" fmla="*/ 12 w 73"/>
                    <a:gd name="T3" fmla="*/ 86 h 100"/>
                    <a:gd name="T4" fmla="*/ 0 w 73"/>
                    <a:gd name="T5" fmla="*/ 50 h 100"/>
                    <a:gd name="T6" fmla="*/ 12 w 73"/>
                    <a:gd name="T7" fmla="*/ 13 h 100"/>
                    <a:gd name="T8" fmla="*/ 45 w 73"/>
                    <a:gd name="T9" fmla="*/ 0 h 100"/>
                    <a:gd name="T10" fmla="*/ 72 w 73"/>
                    <a:gd name="T11" fmla="*/ 6 h 100"/>
                    <a:gd name="T12" fmla="*/ 66 w 73"/>
                    <a:gd name="T13" fmla="*/ 22 h 100"/>
                    <a:gd name="T14" fmla="*/ 45 w 73"/>
                    <a:gd name="T15" fmla="*/ 18 h 100"/>
                    <a:gd name="T16" fmla="*/ 21 w 73"/>
                    <a:gd name="T17" fmla="*/ 50 h 100"/>
                    <a:gd name="T18" fmla="*/ 26 w 73"/>
                    <a:gd name="T19" fmla="*/ 73 h 100"/>
                    <a:gd name="T20" fmla="*/ 44 w 73"/>
                    <a:gd name="T21" fmla="*/ 80 h 100"/>
                    <a:gd name="T22" fmla="*/ 69 w 73"/>
                    <a:gd name="T23" fmla="*/ 73 h 100"/>
                    <a:gd name="T24" fmla="*/ 69 w 73"/>
                    <a:gd name="T25" fmla="*/ 91 h 100"/>
                    <a:gd name="T26" fmla="*/ 57 w 73"/>
                    <a:gd name="T27" fmla="*/ 95 h 100"/>
                    <a:gd name="T28" fmla="*/ 44 w 73"/>
                    <a:gd name="T29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3" h="100">
                      <a:moveTo>
                        <a:pt x="44" y="99"/>
                      </a:moveTo>
                      <a:cubicBezTo>
                        <a:pt x="29" y="99"/>
                        <a:pt x="19" y="95"/>
                        <a:pt x="12" y="86"/>
                      </a:cubicBezTo>
                      <a:cubicBezTo>
                        <a:pt x="5" y="77"/>
                        <a:pt x="0" y="66"/>
                        <a:pt x="0" y="50"/>
                      </a:cubicBezTo>
                      <a:cubicBezTo>
                        <a:pt x="0" y="34"/>
                        <a:pt x="5" y="21"/>
                        <a:pt x="12" y="13"/>
                      </a:cubicBezTo>
                      <a:cubicBezTo>
                        <a:pt x="19" y="4"/>
                        <a:pt x="31" y="0"/>
                        <a:pt x="45" y="0"/>
                      </a:cubicBezTo>
                      <a:cubicBezTo>
                        <a:pt x="56" y="0"/>
                        <a:pt x="64" y="2"/>
                        <a:pt x="72" y="6"/>
                      </a:cubicBezTo>
                      <a:lnTo>
                        <a:pt x="66" y="22"/>
                      </a:lnTo>
                      <a:cubicBezTo>
                        <a:pt x="57" y="19"/>
                        <a:pt x="50" y="18"/>
                        <a:pt x="45" y="18"/>
                      </a:cubicBezTo>
                      <a:cubicBezTo>
                        <a:pt x="29" y="18"/>
                        <a:pt x="21" y="28"/>
                        <a:pt x="21" y="50"/>
                      </a:cubicBezTo>
                      <a:cubicBezTo>
                        <a:pt x="21" y="60"/>
                        <a:pt x="22" y="69"/>
                        <a:pt x="26" y="73"/>
                      </a:cubicBezTo>
                      <a:cubicBezTo>
                        <a:pt x="31" y="77"/>
                        <a:pt x="37" y="80"/>
                        <a:pt x="44" y="80"/>
                      </a:cubicBezTo>
                      <a:cubicBezTo>
                        <a:pt x="53" y="80"/>
                        <a:pt x="61" y="77"/>
                        <a:pt x="69" y="73"/>
                      </a:cubicBezTo>
                      <a:lnTo>
                        <a:pt x="69" y="91"/>
                      </a:lnTo>
                      <a:cubicBezTo>
                        <a:pt x="66" y="92"/>
                        <a:pt x="61" y="94"/>
                        <a:pt x="57" y="95"/>
                      </a:cubicBezTo>
                      <a:cubicBezTo>
                        <a:pt x="53" y="96"/>
                        <a:pt x="50" y="99"/>
                        <a:pt x="44" y="99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499" name="Freeform 498"/>
                <p:cNvSpPr>
                  <a:spLocks noChangeArrowheads="1"/>
                </p:cNvSpPr>
                <p:nvPr/>
              </p:nvSpPr>
              <p:spPr bwMode="auto">
                <a:xfrm>
                  <a:off x="5558" y="1763"/>
                  <a:ext cx="17" cy="21"/>
                </a:xfrm>
                <a:custGeom>
                  <a:avLst/>
                  <a:gdLst>
                    <a:gd name="T0" fmla="*/ 64 w 81"/>
                    <a:gd name="T1" fmla="*/ 97 h 99"/>
                    <a:gd name="T2" fmla="*/ 59 w 81"/>
                    <a:gd name="T3" fmla="*/ 84 h 99"/>
                    <a:gd name="T4" fmla="*/ 59 w 81"/>
                    <a:gd name="T5" fmla="*/ 84 h 99"/>
                    <a:gd name="T6" fmla="*/ 46 w 81"/>
                    <a:gd name="T7" fmla="*/ 95 h 99"/>
                    <a:gd name="T8" fmla="*/ 29 w 81"/>
                    <a:gd name="T9" fmla="*/ 98 h 99"/>
                    <a:gd name="T10" fmla="*/ 7 w 81"/>
                    <a:gd name="T11" fmla="*/ 91 h 99"/>
                    <a:gd name="T12" fmla="*/ 0 w 81"/>
                    <a:gd name="T13" fmla="*/ 69 h 99"/>
                    <a:gd name="T14" fmla="*/ 10 w 81"/>
                    <a:gd name="T15" fmla="*/ 47 h 99"/>
                    <a:gd name="T16" fmla="*/ 43 w 81"/>
                    <a:gd name="T17" fmla="*/ 39 h 99"/>
                    <a:gd name="T18" fmla="*/ 59 w 81"/>
                    <a:gd name="T19" fmla="*/ 39 h 99"/>
                    <a:gd name="T20" fmla="*/ 59 w 81"/>
                    <a:gd name="T21" fmla="*/ 34 h 99"/>
                    <a:gd name="T22" fmla="*/ 55 w 81"/>
                    <a:gd name="T23" fmla="*/ 21 h 99"/>
                    <a:gd name="T24" fmla="*/ 42 w 81"/>
                    <a:gd name="T25" fmla="*/ 17 h 99"/>
                    <a:gd name="T26" fmla="*/ 27 w 81"/>
                    <a:gd name="T27" fmla="*/ 18 h 99"/>
                    <a:gd name="T28" fmla="*/ 14 w 81"/>
                    <a:gd name="T29" fmla="*/ 23 h 99"/>
                    <a:gd name="T30" fmla="*/ 8 w 81"/>
                    <a:gd name="T31" fmla="*/ 8 h 99"/>
                    <a:gd name="T32" fmla="*/ 26 w 81"/>
                    <a:gd name="T33" fmla="*/ 2 h 99"/>
                    <a:gd name="T34" fmla="*/ 43 w 81"/>
                    <a:gd name="T35" fmla="*/ 1 h 99"/>
                    <a:gd name="T36" fmla="*/ 71 w 81"/>
                    <a:gd name="T37" fmla="*/ 8 h 99"/>
                    <a:gd name="T38" fmla="*/ 80 w 81"/>
                    <a:gd name="T39" fmla="*/ 33 h 99"/>
                    <a:gd name="T40" fmla="*/ 80 w 81"/>
                    <a:gd name="T41" fmla="*/ 97 h 99"/>
                    <a:gd name="T42" fmla="*/ 64 w 81"/>
                    <a:gd name="T43" fmla="*/ 97 h 99"/>
                    <a:gd name="T44" fmla="*/ 33 w 81"/>
                    <a:gd name="T45" fmla="*/ 84 h 99"/>
                    <a:gd name="T46" fmla="*/ 51 w 81"/>
                    <a:gd name="T47" fmla="*/ 78 h 99"/>
                    <a:gd name="T48" fmla="*/ 58 w 81"/>
                    <a:gd name="T49" fmla="*/ 60 h 99"/>
                    <a:gd name="T50" fmla="*/ 58 w 81"/>
                    <a:gd name="T51" fmla="*/ 52 h 99"/>
                    <a:gd name="T52" fmla="*/ 46 w 81"/>
                    <a:gd name="T53" fmla="*/ 52 h 99"/>
                    <a:gd name="T54" fmla="*/ 26 w 81"/>
                    <a:gd name="T55" fmla="*/ 56 h 99"/>
                    <a:gd name="T56" fmla="*/ 20 w 81"/>
                    <a:gd name="T57" fmla="*/ 69 h 99"/>
                    <a:gd name="T58" fmla="*/ 24 w 81"/>
                    <a:gd name="T59" fmla="*/ 79 h 99"/>
                    <a:gd name="T60" fmla="*/ 33 w 81"/>
                    <a:gd name="T61" fmla="*/ 8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1" h="99">
                      <a:moveTo>
                        <a:pt x="64" y="97"/>
                      </a:moveTo>
                      <a:lnTo>
                        <a:pt x="59" y="84"/>
                      </a:lnTo>
                      <a:lnTo>
                        <a:pt x="59" y="84"/>
                      </a:lnTo>
                      <a:cubicBezTo>
                        <a:pt x="55" y="90"/>
                        <a:pt x="51" y="93"/>
                        <a:pt x="46" y="95"/>
                      </a:cubicBezTo>
                      <a:cubicBezTo>
                        <a:pt x="42" y="96"/>
                        <a:pt x="36" y="98"/>
                        <a:pt x="29" y="98"/>
                      </a:cubicBezTo>
                      <a:cubicBezTo>
                        <a:pt x="20" y="98"/>
                        <a:pt x="13" y="95"/>
                        <a:pt x="7" y="91"/>
                      </a:cubicBezTo>
                      <a:cubicBezTo>
                        <a:pt x="1" y="87"/>
                        <a:pt x="0" y="79"/>
                        <a:pt x="0" y="69"/>
                      </a:cubicBezTo>
                      <a:cubicBezTo>
                        <a:pt x="0" y="59"/>
                        <a:pt x="3" y="51"/>
                        <a:pt x="10" y="47"/>
                      </a:cubicBezTo>
                      <a:cubicBezTo>
                        <a:pt x="17" y="42"/>
                        <a:pt x="29" y="40"/>
                        <a:pt x="43" y="39"/>
                      </a:cubicBezTo>
                      <a:lnTo>
                        <a:pt x="59" y="39"/>
                      </a:lnTo>
                      <a:lnTo>
                        <a:pt x="59" y="34"/>
                      </a:lnTo>
                      <a:cubicBezTo>
                        <a:pt x="59" y="28"/>
                        <a:pt x="58" y="24"/>
                        <a:pt x="55" y="21"/>
                      </a:cubicBezTo>
                      <a:cubicBezTo>
                        <a:pt x="52" y="18"/>
                        <a:pt x="48" y="17"/>
                        <a:pt x="42" y="17"/>
                      </a:cubicBezTo>
                      <a:cubicBezTo>
                        <a:pt x="38" y="17"/>
                        <a:pt x="32" y="16"/>
                        <a:pt x="27" y="18"/>
                      </a:cubicBezTo>
                      <a:cubicBezTo>
                        <a:pt x="23" y="19"/>
                        <a:pt x="19" y="21"/>
                        <a:pt x="14" y="23"/>
                      </a:cubicBezTo>
                      <a:lnTo>
                        <a:pt x="8" y="8"/>
                      </a:lnTo>
                      <a:cubicBezTo>
                        <a:pt x="14" y="5"/>
                        <a:pt x="19" y="3"/>
                        <a:pt x="26" y="2"/>
                      </a:cubicBezTo>
                      <a:cubicBezTo>
                        <a:pt x="33" y="0"/>
                        <a:pt x="38" y="1"/>
                        <a:pt x="43" y="1"/>
                      </a:cubicBezTo>
                      <a:cubicBezTo>
                        <a:pt x="55" y="1"/>
                        <a:pt x="64" y="4"/>
                        <a:pt x="71" y="8"/>
                      </a:cubicBezTo>
                      <a:cubicBezTo>
                        <a:pt x="78" y="12"/>
                        <a:pt x="80" y="21"/>
                        <a:pt x="80" y="33"/>
                      </a:cubicBezTo>
                      <a:lnTo>
                        <a:pt x="80" y="97"/>
                      </a:lnTo>
                      <a:lnTo>
                        <a:pt x="64" y="97"/>
                      </a:lnTo>
                      <a:close/>
                      <a:moveTo>
                        <a:pt x="33" y="84"/>
                      </a:moveTo>
                      <a:cubicBezTo>
                        <a:pt x="40" y="84"/>
                        <a:pt x="47" y="82"/>
                        <a:pt x="51" y="78"/>
                      </a:cubicBezTo>
                      <a:cubicBezTo>
                        <a:pt x="56" y="74"/>
                        <a:pt x="58" y="68"/>
                        <a:pt x="58" y="60"/>
                      </a:cubicBezTo>
                      <a:lnTo>
                        <a:pt x="58" y="52"/>
                      </a:lnTo>
                      <a:lnTo>
                        <a:pt x="46" y="52"/>
                      </a:lnTo>
                      <a:cubicBezTo>
                        <a:pt x="38" y="52"/>
                        <a:pt x="30" y="53"/>
                        <a:pt x="26" y="56"/>
                      </a:cubicBezTo>
                      <a:cubicBezTo>
                        <a:pt x="22" y="59"/>
                        <a:pt x="20" y="63"/>
                        <a:pt x="20" y="69"/>
                      </a:cubicBezTo>
                      <a:cubicBezTo>
                        <a:pt x="20" y="74"/>
                        <a:pt x="22" y="76"/>
                        <a:pt x="24" y="79"/>
                      </a:cubicBezTo>
                      <a:cubicBezTo>
                        <a:pt x="27" y="82"/>
                        <a:pt x="29" y="84"/>
                        <a:pt x="33" y="8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0" name="Freeform 499"/>
                <p:cNvSpPr>
                  <a:spLocks noChangeArrowheads="1"/>
                </p:cNvSpPr>
                <p:nvPr/>
              </p:nvSpPr>
              <p:spPr bwMode="auto">
                <a:xfrm>
                  <a:off x="5582" y="1755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1" name="Freeform 500"/>
                <p:cNvSpPr>
                  <a:spLocks noChangeArrowheads="1"/>
                </p:cNvSpPr>
                <p:nvPr/>
              </p:nvSpPr>
              <p:spPr bwMode="auto">
                <a:xfrm>
                  <a:off x="5451" y="1798"/>
                  <a:ext cx="18" cy="29"/>
                </a:xfrm>
                <a:custGeom>
                  <a:avLst/>
                  <a:gdLst>
                    <a:gd name="T0" fmla="*/ 84 w 85"/>
                    <a:gd name="T1" fmla="*/ 132 h 133"/>
                    <a:gd name="T2" fmla="*/ 64 w 85"/>
                    <a:gd name="T3" fmla="*/ 132 h 133"/>
                    <a:gd name="T4" fmla="*/ 64 w 85"/>
                    <a:gd name="T5" fmla="*/ 74 h 133"/>
                    <a:gd name="T6" fmla="*/ 59 w 85"/>
                    <a:gd name="T7" fmla="*/ 58 h 133"/>
                    <a:gd name="T8" fmla="*/ 45 w 85"/>
                    <a:gd name="T9" fmla="*/ 52 h 133"/>
                    <a:gd name="T10" fmla="*/ 26 w 85"/>
                    <a:gd name="T11" fmla="*/ 60 h 133"/>
                    <a:gd name="T12" fmla="*/ 20 w 85"/>
                    <a:gd name="T13" fmla="*/ 84 h 133"/>
                    <a:gd name="T14" fmla="*/ 20 w 85"/>
                    <a:gd name="T15" fmla="*/ 131 h 133"/>
                    <a:gd name="T16" fmla="*/ 0 w 85"/>
                    <a:gd name="T17" fmla="*/ 131 h 133"/>
                    <a:gd name="T18" fmla="*/ 0 w 85"/>
                    <a:gd name="T19" fmla="*/ 0 h 133"/>
                    <a:gd name="T20" fmla="*/ 20 w 85"/>
                    <a:gd name="T21" fmla="*/ 0 h 133"/>
                    <a:gd name="T22" fmla="*/ 20 w 85"/>
                    <a:gd name="T23" fmla="*/ 33 h 133"/>
                    <a:gd name="T24" fmla="*/ 19 w 85"/>
                    <a:gd name="T25" fmla="*/ 51 h 133"/>
                    <a:gd name="T26" fmla="*/ 20 w 85"/>
                    <a:gd name="T27" fmla="*/ 51 h 133"/>
                    <a:gd name="T28" fmla="*/ 32 w 85"/>
                    <a:gd name="T29" fmla="*/ 41 h 133"/>
                    <a:gd name="T30" fmla="*/ 49 w 85"/>
                    <a:gd name="T31" fmla="*/ 36 h 133"/>
                    <a:gd name="T32" fmla="*/ 84 w 85"/>
                    <a:gd name="T33" fmla="*/ 71 h 133"/>
                    <a:gd name="T34" fmla="*/ 84 w 85"/>
                    <a:gd name="T35" fmla="*/ 13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133">
                      <a:moveTo>
                        <a:pt x="84" y="132"/>
                      </a:moveTo>
                      <a:lnTo>
                        <a:pt x="64" y="132"/>
                      </a:lnTo>
                      <a:lnTo>
                        <a:pt x="64" y="74"/>
                      </a:lnTo>
                      <a:cubicBezTo>
                        <a:pt x="64" y="67"/>
                        <a:pt x="62" y="61"/>
                        <a:pt x="59" y="58"/>
                      </a:cubicBezTo>
                      <a:cubicBezTo>
                        <a:pt x="57" y="55"/>
                        <a:pt x="52" y="52"/>
                        <a:pt x="45" y="52"/>
                      </a:cubicBezTo>
                      <a:cubicBezTo>
                        <a:pt x="36" y="52"/>
                        <a:pt x="30" y="55"/>
                        <a:pt x="26" y="60"/>
                      </a:cubicBezTo>
                      <a:cubicBezTo>
                        <a:pt x="22" y="64"/>
                        <a:pt x="20" y="73"/>
                        <a:pt x="20" y="84"/>
                      </a:cubicBezTo>
                      <a:lnTo>
                        <a:pt x="20" y="131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3"/>
                      </a:lnTo>
                      <a:cubicBezTo>
                        <a:pt x="20" y="39"/>
                        <a:pt x="20" y="45"/>
                        <a:pt x="19" y="51"/>
                      </a:cubicBezTo>
                      <a:lnTo>
                        <a:pt x="20" y="51"/>
                      </a:lnTo>
                      <a:cubicBezTo>
                        <a:pt x="23" y="46"/>
                        <a:pt x="26" y="42"/>
                        <a:pt x="32" y="41"/>
                      </a:cubicBezTo>
                      <a:cubicBezTo>
                        <a:pt x="38" y="39"/>
                        <a:pt x="42" y="36"/>
                        <a:pt x="49" y="36"/>
                      </a:cubicBezTo>
                      <a:cubicBezTo>
                        <a:pt x="73" y="36"/>
                        <a:pt x="84" y="48"/>
                        <a:pt x="84" y="71"/>
                      </a:cubicBezTo>
                      <a:lnTo>
                        <a:pt x="84" y="13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2" name="Freeform 501"/>
                <p:cNvSpPr>
                  <a:spLocks noChangeArrowheads="1"/>
                </p:cNvSpPr>
                <p:nvPr/>
              </p:nvSpPr>
              <p:spPr bwMode="auto">
                <a:xfrm>
                  <a:off x="5476" y="1798"/>
                  <a:ext cx="4" cy="29"/>
                </a:xfrm>
                <a:custGeom>
                  <a:avLst/>
                  <a:gdLst>
                    <a:gd name="T0" fmla="*/ 0 w 24"/>
                    <a:gd name="T1" fmla="*/ 12 h 132"/>
                    <a:gd name="T2" fmla="*/ 2 w 24"/>
                    <a:gd name="T3" fmla="*/ 3 h 132"/>
                    <a:gd name="T4" fmla="*/ 11 w 24"/>
                    <a:gd name="T5" fmla="*/ 0 h 132"/>
                    <a:gd name="T6" fmla="*/ 20 w 24"/>
                    <a:gd name="T7" fmla="*/ 3 h 132"/>
                    <a:gd name="T8" fmla="*/ 23 w 24"/>
                    <a:gd name="T9" fmla="*/ 12 h 132"/>
                    <a:gd name="T10" fmla="*/ 20 w 24"/>
                    <a:gd name="T11" fmla="*/ 21 h 132"/>
                    <a:gd name="T12" fmla="*/ 11 w 24"/>
                    <a:gd name="T13" fmla="*/ 24 h 132"/>
                    <a:gd name="T14" fmla="*/ 2 w 24"/>
                    <a:gd name="T15" fmla="*/ 21 h 132"/>
                    <a:gd name="T16" fmla="*/ 0 w 24"/>
                    <a:gd name="T17" fmla="*/ 12 h 132"/>
                    <a:gd name="T18" fmla="*/ 21 w 24"/>
                    <a:gd name="T19" fmla="*/ 131 h 132"/>
                    <a:gd name="T20" fmla="*/ 1 w 24"/>
                    <a:gd name="T21" fmla="*/ 131 h 132"/>
                    <a:gd name="T22" fmla="*/ 1 w 24"/>
                    <a:gd name="T23" fmla="*/ 37 h 132"/>
                    <a:gd name="T24" fmla="*/ 21 w 24"/>
                    <a:gd name="T25" fmla="*/ 37 h 132"/>
                    <a:gd name="T26" fmla="*/ 21 w 24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32">
                      <a:moveTo>
                        <a:pt x="0" y="12"/>
                      </a:moveTo>
                      <a:cubicBezTo>
                        <a:pt x="0" y="9"/>
                        <a:pt x="1" y="6"/>
                        <a:pt x="2" y="3"/>
                      </a:cubicBezTo>
                      <a:cubicBezTo>
                        <a:pt x="4" y="0"/>
                        <a:pt x="7" y="0"/>
                        <a:pt x="11" y="0"/>
                      </a:cubicBezTo>
                      <a:cubicBezTo>
                        <a:pt x="14" y="0"/>
                        <a:pt x="17" y="1"/>
                        <a:pt x="20" y="3"/>
                      </a:cubicBezTo>
                      <a:cubicBezTo>
                        <a:pt x="23" y="4"/>
                        <a:pt x="23" y="8"/>
                        <a:pt x="23" y="12"/>
                      </a:cubicBezTo>
                      <a:cubicBezTo>
                        <a:pt x="23" y="15"/>
                        <a:pt x="22" y="18"/>
                        <a:pt x="20" y="21"/>
                      </a:cubicBezTo>
                      <a:cubicBezTo>
                        <a:pt x="19" y="24"/>
                        <a:pt x="16" y="24"/>
                        <a:pt x="11" y="24"/>
                      </a:cubicBezTo>
                      <a:cubicBezTo>
                        <a:pt x="8" y="24"/>
                        <a:pt x="5" y="22"/>
                        <a:pt x="2" y="21"/>
                      </a:cubicBezTo>
                      <a:cubicBezTo>
                        <a:pt x="0" y="19"/>
                        <a:pt x="0" y="15"/>
                        <a:pt x="0" y="12"/>
                      </a:cubicBezTo>
                      <a:close/>
                      <a:moveTo>
                        <a:pt x="21" y="131"/>
                      </a:moveTo>
                      <a:lnTo>
                        <a:pt x="1" y="131"/>
                      </a:lnTo>
                      <a:lnTo>
                        <a:pt x="1" y="37"/>
                      </a:lnTo>
                      <a:lnTo>
                        <a:pt x="21" y="37"/>
                      </a:lnTo>
                      <a:lnTo>
                        <a:pt x="21" y="1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3" name="Freeform 502"/>
                <p:cNvSpPr>
                  <a:spLocks noChangeArrowheads="1"/>
                </p:cNvSpPr>
                <p:nvPr/>
              </p:nvSpPr>
              <p:spPr bwMode="auto">
                <a:xfrm>
                  <a:off x="5486" y="1806"/>
                  <a:ext cx="15" cy="22"/>
                </a:xfrm>
                <a:custGeom>
                  <a:avLst/>
                  <a:gdLst>
                    <a:gd name="T0" fmla="*/ 70 w 71"/>
                    <a:gd name="T1" fmla="*/ 70 h 100"/>
                    <a:gd name="T2" fmla="*/ 60 w 71"/>
                    <a:gd name="T3" fmla="*/ 92 h 100"/>
                    <a:gd name="T4" fmla="*/ 31 w 71"/>
                    <a:gd name="T5" fmla="*/ 99 h 100"/>
                    <a:gd name="T6" fmla="*/ 0 w 71"/>
                    <a:gd name="T7" fmla="*/ 93 h 100"/>
                    <a:gd name="T8" fmla="*/ 0 w 71"/>
                    <a:gd name="T9" fmla="*/ 76 h 100"/>
                    <a:gd name="T10" fmla="*/ 31 w 71"/>
                    <a:gd name="T11" fmla="*/ 83 h 100"/>
                    <a:gd name="T12" fmla="*/ 50 w 71"/>
                    <a:gd name="T13" fmla="*/ 71 h 100"/>
                    <a:gd name="T14" fmla="*/ 48 w 71"/>
                    <a:gd name="T15" fmla="*/ 65 h 100"/>
                    <a:gd name="T16" fmla="*/ 41 w 71"/>
                    <a:gd name="T17" fmla="*/ 61 h 100"/>
                    <a:gd name="T18" fmla="*/ 28 w 71"/>
                    <a:gd name="T19" fmla="*/ 55 h 100"/>
                    <a:gd name="T20" fmla="*/ 6 w 71"/>
                    <a:gd name="T21" fmla="*/ 42 h 100"/>
                    <a:gd name="T22" fmla="*/ 0 w 71"/>
                    <a:gd name="T23" fmla="*/ 26 h 100"/>
                    <a:gd name="T24" fmla="*/ 10 w 71"/>
                    <a:gd name="T25" fmla="*/ 7 h 100"/>
                    <a:gd name="T26" fmla="*/ 37 w 71"/>
                    <a:gd name="T27" fmla="*/ 0 h 100"/>
                    <a:gd name="T28" fmla="*/ 69 w 71"/>
                    <a:gd name="T29" fmla="*/ 7 h 100"/>
                    <a:gd name="T30" fmla="*/ 63 w 71"/>
                    <a:gd name="T31" fmla="*/ 22 h 100"/>
                    <a:gd name="T32" fmla="*/ 37 w 71"/>
                    <a:gd name="T33" fmla="*/ 16 h 100"/>
                    <a:gd name="T34" fmla="*/ 21 w 71"/>
                    <a:gd name="T35" fmla="*/ 25 h 100"/>
                    <a:gd name="T36" fmla="*/ 25 w 71"/>
                    <a:gd name="T37" fmla="*/ 32 h 100"/>
                    <a:gd name="T38" fmla="*/ 43 w 71"/>
                    <a:gd name="T39" fmla="*/ 41 h 100"/>
                    <a:gd name="T40" fmla="*/ 60 w 71"/>
                    <a:gd name="T41" fmla="*/ 49 h 100"/>
                    <a:gd name="T42" fmla="*/ 67 w 71"/>
                    <a:gd name="T43" fmla="*/ 58 h 100"/>
                    <a:gd name="T44" fmla="*/ 70 w 71"/>
                    <a:gd name="T45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100">
                      <a:moveTo>
                        <a:pt x="70" y="70"/>
                      </a:moveTo>
                      <a:cubicBezTo>
                        <a:pt x="70" y="78"/>
                        <a:pt x="67" y="86"/>
                        <a:pt x="60" y="92"/>
                      </a:cubicBezTo>
                      <a:cubicBezTo>
                        <a:pt x="53" y="97"/>
                        <a:pt x="44" y="99"/>
                        <a:pt x="31" y="99"/>
                      </a:cubicBezTo>
                      <a:cubicBezTo>
                        <a:pt x="18" y="99"/>
                        <a:pt x="8" y="97"/>
                        <a:pt x="0" y="93"/>
                      </a:cubicBezTo>
                      <a:lnTo>
                        <a:pt x="0" y="76"/>
                      </a:lnTo>
                      <a:cubicBezTo>
                        <a:pt x="12" y="81"/>
                        <a:pt x="22" y="83"/>
                        <a:pt x="31" y="83"/>
                      </a:cubicBezTo>
                      <a:cubicBezTo>
                        <a:pt x="43" y="83"/>
                        <a:pt x="50" y="78"/>
                        <a:pt x="50" y="71"/>
                      </a:cubicBezTo>
                      <a:cubicBezTo>
                        <a:pt x="50" y="68"/>
                        <a:pt x="50" y="66"/>
                        <a:pt x="48" y="65"/>
                      </a:cubicBezTo>
                      <a:cubicBezTo>
                        <a:pt x="47" y="63"/>
                        <a:pt x="45" y="62"/>
                        <a:pt x="41" y="61"/>
                      </a:cubicBezTo>
                      <a:cubicBezTo>
                        <a:pt x="37" y="60"/>
                        <a:pt x="34" y="58"/>
                        <a:pt x="28" y="55"/>
                      </a:cubicBezTo>
                      <a:cubicBezTo>
                        <a:pt x="18" y="51"/>
                        <a:pt x="9" y="46"/>
                        <a:pt x="6" y="42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7"/>
                        <a:pt x="3" y="11"/>
                        <a:pt x="10" y="7"/>
                      </a:cubicBezTo>
                      <a:cubicBezTo>
                        <a:pt x="18" y="3"/>
                        <a:pt x="27" y="0"/>
                        <a:pt x="37" y="0"/>
                      </a:cubicBezTo>
                      <a:cubicBezTo>
                        <a:pt x="48" y="0"/>
                        <a:pt x="59" y="3"/>
                        <a:pt x="69" y="7"/>
                      </a:cubicBezTo>
                      <a:lnTo>
                        <a:pt x="63" y="22"/>
                      </a:lnTo>
                      <a:cubicBezTo>
                        <a:pt x="53" y="17"/>
                        <a:pt x="44" y="16"/>
                        <a:pt x="37" y="16"/>
                      </a:cubicBezTo>
                      <a:cubicBezTo>
                        <a:pt x="27" y="16"/>
                        <a:pt x="21" y="19"/>
                        <a:pt x="21" y="25"/>
                      </a:cubicBezTo>
                      <a:cubicBezTo>
                        <a:pt x="21" y="27"/>
                        <a:pt x="22" y="30"/>
                        <a:pt x="25" y="32"/>
                      </a:cubicBezTo>
                      <a:cubicBezTo>
                        <a:pt x="28" y="33"/>
                        <a:pt x="34" y="36"/>
                        <a:pt x="43" y="41"/>
                      </a:cubicBezTo>
                      <a:cubicBezTo>
                        <a:pt x="50" y="43"/>
                        <a:pt x="56" y="46"/>
                        <a:pt x="60" y="49"/>
                      </a:cubicBezTo>
                      <a:cubicBezTo>
                        <a:pt x="64" y="52"/>
                        <a:pt x="66" y="55"/>
                        <a:pt x="67" y="58"/>
                      </a:cubicBezTo>
                      <a:cubicBezTo>
                        <a:pt x="69" y="61"/>
                        <a:pt x="70" y="65"/>
                        <a:pt x="70" y="7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4" name="Freeform 503"/>
                <p:cNvSpPr>
                  <a:spLocks noChangeArrowheads="1"/>
                </p:cNvSpPr>
                <p:nvPr/>
              </p:nvSpPr>
              <p:spPr bwMode="auto">
                <a:xfrm>
                  <a:off x="5504" y="1801"/>
                  <a:ext cx="13" cy="26"/>
                </a:xfrm>
                <a:custGeom>
                  <a:avLst/>
                  <a:gdLst>
                    <a:gd name="T0" fmla="*/ 47 w 63"/>
                    <a:gd name="T1" fmla="*/ 102 h 119"/>
                    <a:gd name="T2" fmla="*/ 62 w 63"/>
                    <a:gd name="T3" fmla="*/ 99 h 119"/>
                    <a:gd name="T4" fmla="*/ 62 w 63"/>
                    <a:gd name="T5" fmla="*/ 114 h 119"/>
                    <a:gd name="T6" fmla="*/ 53 w 63"/>
                    <a:gd name="T7" fmla="*/ 116 h 119"/>
                    <a:gd name="T8" fmla="*/ 43 w 63"/>
                    <a:gd name="T9" fmla="*/ 118 h 119"/>
                    <a:gd name="T10" fmla="*/ 14 w 63"/>
                    <a:gd name="T11" fmla="*/ 87 h 119"/>
                    <a:gd name="T12" fmla="*/ 14 w 63"/>
                    <a:gd name="T13" fmla="*/ 36 h 119"/>
                    <a:gd name="T14" fmla="*/ 0 w 63"/>
                    <a:gd name="T15" fmla="*/ 36 h 119"/>
                    <a:gd name="T16" fmla="*/ 0 w 63"/>
                    <a:gd name="T17" fmla="*/ 27 h 119"/>
                    <a:gd name="T18" fmla="*/ 14 w 63"/>
                    <a:gd name="T19" fmla="*/ 20 h 119"/>
                    <a:gd name="T20" fmla="*/ 21 w 63"/>
                    <a:gd name="T21" fmla="*/ 0 h 119"/>
                    <a:gd name="T22" fmla="*/ 33 w 63"/>
                    <a:gd name="T23" fmla="*/ 0 h 119"/>
                    <a:gd name="T24" fmla="*/ 33 w 63"/>
                    <a:gd name="T25" fmla="*/ 20 h 119"/>
                    <a:gd name="T26" fmla="*/ 59 w 63"/>
                    <a:gd name="T27" fmla="*/ 20 h 119"/>
                    <a:gd name="T28" fmla="*/ 59 w 63"/>
                    <a:gd name="T29" fmla="*/ 35 h 119"/>
                    <a:gd name="T30" fmla="*/ 33 w 63"/>
                    <a:gd name="T31" fmla="*/ 35 h 119"/>
                    <a:gd name="T32" fmla="*/ 33 w 63"/>
                    <a:gd name="T33" fmla="*/ 86 h 119"/>
                    <a:gd name="T34" fmla="*/ 35 w 63"/>
                    <a:gd name="T35" fmla="*/ 96 h 119"/>
                    <a:gd name="T36" fmla="*/ 47 w 63"/>
                    <a:gd name="T37" fmla="*/ 10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119">
                      <a:moveTo>
                        <a:pt x="47" y="102"/>
                      </a:moveTo>
                      <a:cubicBezTo>
                        <a:pt x="52" y="102"/>
                        <a:pt x="57" y="100"/>
                        <a:pt x="62" y="99"/>
                      </a:cubicBezTo>
                      <a:lnTo>
                        <a:pt x="62" y="114"/>
                      </a:lnTo>
                      <a:cubicBezTo>
                        <a:pt x="59" y="115"/>
                        <a:pt x="57" y="114"/>
                        <a:pt x="53" y="116"/>
                      </a:cubicBezTo>
                      <a:cubicBezTo>
                        <a:pt x="49" y="117"/>
                        <a:pt x="46" y="118"/>
                        <a:pt x="43" y="118"/>
                      </a:cubicBezTo>
                      <a:cubicBezTo>
                        <a:pt x="24" y="118"/>
                        <a:pt x="14" y="108"/>
                        <a:pt x="14" y="87"/>
                      </a:cubicBezTo>
                      <a:lnTo>
                        <a:pt x="14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4" y="2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33" y="20"/>
                      </a:lnTo>
                      <a:lnTo>
                        <a:pt x="59" y="20"/>
                      </a:lnTo>
                      <a:lnTo>
                        <a:pt x="59" y="35"/>
                      </a:lnTo>
                      <a:lnTo>
                        <a:pt x="33" y="35"/>
                      </a:lnTo>
                      <a:lnTo>
                        <a:pt x="33" y="86"/>
                      </a:lnTo>
                      <a:cubicBezTo>
                        <a:pt x="33" y="90"/>
                        <a:pt x="34" y="95"/>
                        <a:pt x="35" y="96"/>
                      </a:cubicBezTo>
                      <a:cubicBezTo>
                        <a:pt x="37" y="97"/>
                        <a:pt x="43" y="102"/>
                        <a:pt x="47" y="10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5" name="Freeform 504"/>
                <p:cNvSpPr>
                  <a:spLocks noChangeArrowheads="1"/>
                </p:cNvSpPr>
                <p:nvPr/>
              </p:nvSpPr>
              <p:spPr bwMode="auto">
                <a:xfrm>
                  <a:off x="5521" y="1806"/>
                  <a:ext cx="20" cy="22"/>
                </a:xfrm>
                <a:custGeom>
                  <a:avLst/>
                  <a:gdLst>
                    <a:gd name="T0" fmla="*/ 90 w 91"/>
                    <a:gd name="T1" fmla="*/ 49 h 100"/>
                    <a:gd name="T2" fmla="*/ 79 w 91"/>
                    <a:gd name="T3" fmla="*/ 86 h 100"/>
                    <a:gd name="T4" fmla="*/ 45 w 91"/>
                    <a:gd name="T5" fmla="*/ 99 h 100"/>
                    <a:gd name="T6" fmla="*/ 22 w 91"/>
                    <a:gd name="T7" fmla="*/ 93 h 100"/>
                    <a:gd name="T8" fmla="*/ 6 w 91"/>
                    <a:gd name="T9" fmla="*/ 76 h 100"/>
                    <a:gd name="T10" fmla="*/ 0 w 91"/>
                    <a:gd name="T11" fmla="*/ 49 h 100"/>
                    <a:gd name="T12" fmla="*/ 12 w 91"/>
                    <a:gd name="T13" fmla="*/ 13 h 100"/>
                    <a:gd name="T14" fmla="*/ 45 w 91"/>
                    <a:gd name="T15" fmla="*/ 0 h 100"/>
                    <a:gd name="T16" fmla="*/ 77 w 91"/>
                    <a:gd name="T17" fmla="*/ 13 h 100"/>
                    <a:gd name="T18" fmla="*/ 90 w 91"/>
                    <a:gd name="T19" fmla="*/ 49 h 100"/>
                    <a:gd name="T20" fmla="*/ 20 w 91"/>
                    <a:gd name="T21" fmla="*/ 49 h 100"/>
                    <a:gd name="T22" fmla="*/ 45 w 91"/>
                    <a:gd name="T23" fmla="*/ 81 h 100"/>
                    <a:gd name="T24" fmla="*/ 68 w 91"/>
                    <a:gd name="T25" fmla="*/ 49 h 100"/>
                    <a:gd name="T26" fmla="*/ 44 w 91"/>
                    <a:gd name="T27" fmla="*/ 17 h 100"/>
                    <a:gd name="T28" fmla="*/ 25 w 91"/>
                    <a:gd name="T29" fmla="*/ 26 h 100"/>
                    <a:gd name="T30" fmla="*/ 20 w 91"/>
                    <a:gd name="T31" fmla="*/ 4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00">
                      <a:moveTo>
                        <a:pt x="90" y="49"/>
                      </a:moveTo>
                      <a:cubicBezTo>
                        <a:pt x="90" y="65"/>
                        <a:pt x="87" y="77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6" y="99"/>
                        <a:pt x="30" y="97"/>
                        <a:pt x="22" y="93"/>
                      </a:cubicBezTo>
                      <a:cubicBezTo>
                        <a:pt x="15" y="89"/>
                        <a:pt x="11" y="83"/>
                        <a:pt x="6" y="76"/>
                      </a:cubicBezTo>
                      <a:cubicBezTo>
                        <a:pt x="2" y="68"/>
                        <a:pt x="0" y="60"/>
                        <a:pt x="0" y="49"/>
                      </a:cubicBezTo>
                      <a:cubicBezTo>
                        <a:pt x="0" y="33"/>
                        <a:pt x="5" y="22"/>
                        <a:pt x="12" y="13"/>
                      </a:cubicBezTo>
                      <a:cubicBezTo>
                        <a:pt x="20" y="4"/>
                        <a:pt x="30" y="0"/>
                        <a:pt x="45" y="0"/>
                      </a:cubicBezTo>
                      <a:cubicBezTo>
                        <a:pt x="58" y="0"/>
                        <a:pt x="70" y="4"/>
                        <a:pt x="77" y="13"/>
                      </a:cubicBezTo>
                      <a:cubicBezTo>
                        <a:pt x="84" y="22"/>
                        <a:pt x="90" y="35"/>
                        <a:pt x="90" y="49"/>
                      </a:cubicBezTo>
                      <a:close/>
                      <a:moveTo>
                        <a:pt x="20" y="49"/>
                      </a:moveTo>
                      <a:cubicBezTo>
                        <a:pt x="20" y="71"/>
                        <a:pt x="29" y="81"/>
                        <a:pt x="45" y="81"/>
                      </a:cubicBezTo>
                      <a:cubicBezTo>
                        <a:pt x="61" y="81"/>
                        <a:pt x="68" y="71"/>
                        <a:pt x="68" y="49"/>
                      </a:cubicBezTo>
                      <a:cubicBezTo>
                        <a:pt x="68" y="27"/>
                        <a:pt x="60" y="17"/>
                        <a:pt x="44" y="17"/>
                      </a:cubicBezTo>
                      <a:cubicBezTo>
                        <a:pt x="35" y="17"/>
                        <a:pt x="30" y="20"/>
                        <a:pt x="25" y="26"/>
                      </a:cubicBezTo>
                      <a:cubicBezTo>
                        <a:pt x="21" y="32"/>
                        <a:pt x="20" y="39"/>
                        <a:pt x="20" y="4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6" name="Freeform 505"/>
                <p:cNvSpPr>
                  <a:spLocks noChangeArrowheads="1"/>
                </p:cNvSpPr>
                <p:nvPr/>
              </p:nvSpPr>
              <p:spPr bwMode="auto">
                <a:xfrm>
                  <a:off x="5544" y="1806"/>
                  <a:ext cx="20" cy="30"/>
                </a:xfrm>
                <a:custGeom>
                  <a:avLst/>
                  <a:gdLst>
                    <a:gd name="T0" fmla="*/ 90 w 91"/>
                    <a:gd name="T1" fmla="*/ 11 h 138"/>
                    <a:gd name="T2" fmla="*/ 74 w 91"/>
                    <a:gd name="T3" fmla="*/ 14 h 138"/>
                    <a:gd name="T4" fmla="*/ 79 w 91"/>
                    <a:gd name="T5" fmla="*/ 22 h 138"/>
                    <a:gd name="T6" fmla="*/ 80 w 91"/>
                    <a:gd name="T7" fmla="*/ 30 h 138"/>
                    <a:gd name="T8" fmla="*/ 70 w 91"/>
                    <a:gd name="T9" fmla="*/ 54 h 138"/>
                    <a:gd name="T10" fmla="*/ 42 w 91"/>
                    <a:gd name="T11" fmla="*/ 62 h 138"/>
                    <a:gd name="T12" fmla="*/ 33 w 91"/>
                    <a:gd name="T13" fmla="*/ 62 h 138"/>
                    <a:gd name="T14" fmla="*/ 28 w 91"/>
                    <a:gd name="T15" fmla="*/ 71 h 138"/>
                    <a:gd name="T16" fmla="*/ 31 w 91"/>
                    <a:gd name="T17" fmla="*/ 75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2 w 91"/>
                    <a:gd name="T23" fmla="*/ 84 h 138"/>
                    <a:gd name="T24" fmla="*/ 90 w 91"/>
                    <a:gd name="T25" fmla="*/ 103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29 h 138"/>
                    <a:gd name="T32" fmla="*/ 0 w 91"/>
                    <a:gd name="T33" fmla="*/ 110 h 138"/>
                    <a:gd name="T34" fmla="*/ 6 w 91"/>
                    <a:gd name="T35" fmla="*/ 96 h 138"/>
                    <a:gd name="T36" fmla="*/ 22 w 91"/>
                    <a:gd name="T37" fmla="*/ 87 h 138"/>
                    <a:gd name="T38" fmla="*/ 15 w 91"/>
                    <a:gd name="T39" fmla="*/ 81 h 138"/>
                    <a:gd name="T40" fmla="*/ 12 w 91"/>
                    <a:gd name="T41" fmla="*/ 74 h 138"/>
                    <a:gd name="T42" fmla="*/ 15 w 91"/>
                    <a:gd name="T43" fmla="*/ 65 h 138"/>
                    <a:gd name="T44" fmla="*/ 23 w 91"/>
                    <a:gd name="T45" fmla="*/ 58 h 138"/>
                    <a:gd name="T46" fmla="*/ 12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8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1 h 138"/>
                    <a:gd name="T62" fmla="*/ 16 w 91"/>
                    <a:gd name="T63" fmla="*/ 109 h 138"/>
                    <a:gd name="T64" fmla="*/ 22 w 91"/>
                    <a:gd name="T65" fmla="*/ 119 h 138"/>
                    <a:gd name="T66" fmla="*/ 38 w 91"/>
                    <a:gd name="T67" fmla="*/ 122 h 138"/>
                    <a:gd name="T68" fmla="*/ 63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7 h 138"/>
                    <a:gd name="T80" fmla="*/ 16 w 91"/>
                    <a:gd name="T81" fmla="*/ 109 h 138"/>
                    <a:gd name="T82" fmla="*/ 25 w 91"/>
                    <a:gd name="T83" fmla="*/ 30 h 138"/>
                    <a:gd name="T84" fmla="*/ 29 w 91"/>
                    <a:gd name="T85" fmla="*/ 43 h 138"/>
                    <a:gd name="T86" fmla="*/ 42 w 91"/>
                    <a:gd name="T87" fmla="*/ 48 h 138"/>
                    <a:gd name="T88" fmla="*/ 60 w 91"/>
                    <a:gd name="T89" fmla="*/ 29 h 138"/>
                    <a:gd name="T90" fmla="*/ 55 w 91"/>
                    <a:gd name="T91" fmla="*/ 14 h 138"/>
                    <a:gd name="T92" fmla="*/ 42 w 91"/>
                    <a:gd name="T93" fmla="*/ 10 h 138"/>
                    <a:gd name="T94" fmla="*/ 29 w 91"/>
                    <a:gd name="T95" fmla="*/ 14 h 138"/>
                    <a:gd name="T96" fmla="*/ 25 w 91"/>
                    <a:gd name="T97" fmla="*/ 3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1"/>
                      </a:moveTo>
                      <a:lnTo>
                        <a:pt x="74" y="14"/>
                      </a:lnTo>
                      <a:cubicBezTo>
                        <a:pt x="76" y="16"/>
                        <a:pt x="78" y="19"/>
                        <a:pt x="79" y="22"/>
                      </a:cubicBezTo>
                      <a:cubicBezTo>
                        <a:pt x="81" y="24"/>
                        <a:pt x="80" y="27"/>
                        <a:pt x="80" y="30"/>
                      </a:cubicBezTo>
                      <a:cubicBezTo>
                        <a:pt x="80" y="40"/>
                        <a:pt x="77" y="48"/>
                        <a:pt x="70" y="54"/>
                      </a:cubicBezTo>
                      <a:cubicBezTo>
                        <a:pt x="63" y="59"/>
                        <a:pt x="54" y="62"/>
                        <a:pt x="42" y="62"/>
                      </a:cubicBezTo>
                      <a:lnTo>
                        <a:pt x="33" y="62"/>
                      </a:lnTo>
                      <a:cubicBezTo>
                        <a:pt x="29" y="65"/>
                        <a:pt x="28" y="68"/>
                        <a:pt x="28" y="71"/>
                      </a:cubicBezTo>
                      <a:cubicBezTo>
                        <a:pt x="28" y="73"/>
                        <a:pt x="30" y="75"/>
                        <a:pt x="31" y="75"/>
                      </a:cubicBezTo>
                      <a:cubicBezTo>
                        <a:pt x="33" y="75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8" y="79"/>
                        <a:pt x="82" y="84"/>
                      </a:cubicBezTo>
                      <a:cubicBezTo>
                        <a:pt x="87" y="88"/>
                        <a:pt x="90" y="94"/>
                        <a:pt x="90" y="103"/>
                      </a:cubicBezTo>
                      <a:cubicBezTo>
                        <a:pt x="90" y="113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3"/>
                        <a:pt x="10" y="129"/>
                      </a:cubicBezTo>
                      <a:cubicBezTo>
                        <a:pt x="4" y="124"/>
                        <a:pt x="0" y="118"/>
                        <a:pt x="0" y="110"/>
                      </a:cubicBezTo>
                      <a:cubicBezTo>
                        <a:pt x="0" y="105"/>
                        <a:pt x="2" y="100"/>
                        <a:pt x="6" y="96"/>
                      </a:cubicBezTo>
                      <a:cubicBezTo>
                        <a:pt x="11" y="92"/>
                        <a:pt x="15" y="89"/>
                        <a:pt x="22" y="87"/>
                      </a:cubicBezTo>
                      <a:cubicBezTo>
                        <a:pt x="19" y="86"/>
                        <a:pt x="18" y="84"/>
                        <a:pt x="15" y="81"/>
                      </a:cubicBezTo>
                      <a:cubicBezTo>
                        <a:pt x="13" y="78"/>
                        <a:pt x="12" y="75"/>
                        <a:pt x="12" y="74"/>
                      </a:cubicBezTo>
                      <a:cubicBezTo>
                        <a:pt x="12" y="71"/>
                        <a:pt x="14" y="68"/>
                        <a:pt x="15" y="65"/>
                      </a:cubicBezTo>
                      <a:cubicBezTo>
                        <a:pt x="17" y="62"/>
                        <a:pt x="19" y="61"/>
                        <a:pt x="23" y="58"/>
                      </a:cubicBezTo>
                      <a:cubicBezTo>
                        <a:pt x="19" y="57"/>
                        <a:pt x="15" y="52"/>
                        <a:pt x="12" y="48"/>
                      </a:cubicBezTo>
                      <a:cubicBezTo>
                        <a:pt x="9" y="43"/>
                        <a:pt x="7" y="38"/>
                        <a:pt x="7" y="32"/>
                      </a:cubicBezTo>
                      <a:cubicBezTo>
                        <a:pt x="7" y="22"/>
                        <a:pt x="10" y="13"/>
                        <a:pt x="17" y="8"/>
                      </a:cubicBezTo>
                      <a:cubicBezTo>
                        <a:pt x="25" y="2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7" y="0"/>
                        <a:pt x="60" y="1"/>
                        <a:pt x="61" y="1"/>
                      </a:cubicBezTo>
                      <a:lnTo>
                        <a:pt x="90" y="1"/>
                      </a:lnTo>
                      <a:lnTo>
                        <a:pt x="90" y="11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8" y="116"/>
                        <a:pt x="22" y="119"/>
                      </a:cubicBezTo>
                      <a:cubicBezTo>
                        <a:pt x="27" y="122"/>
                        <a:pt x="31" y="122"/>
                        <a:pt x="38" y="122"/>
                      </a:cubicBezTo>
                      <a:cubicBezTo>
                        <a:pt x="50" y="122"/>
                        <a:pt x="58" y="121"/>
                        <a:pt x="63" y="118"/>
                      </a:cubicBezTo>
                      <a:cubicBezTo>
                        <a:pt x="69" y="115"/>
                        <a:pt x="71" y="110"/>
                        <a:pt x="71" y="105"/>
                      </a:cubicBezTo>
                      <a:cubicBezTo>
                        <a:pt x="71" y="100"/>
                        <a:pt x="70" y="97"/>
                        <a:pt x="67" y="96"/>
                      </a:cubicBezTo>
                      <a:cubicBezTo>
                        <a:pt x="64" y="94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1" y="93"/>
                        <a:pt x="26" y="94"/>
                        <a:pt x="23" y="97"/>
                      </a:cubicBezTo>
                      <a:cubicBezTo>
                        <a:pt x="20" y="100"/>
                        <a:pt x="16" y="105"/>
                        <a:pt x="16" y="109"/>
                      </a:cubicBezTo>
                      <a:close/>
                      <a:moveTo>
                        <a:pt x="25" y="30"/>
                      </a:moveTo>
                      <a:cubicBezTo>
                        <a:pt x="25" y="36"/>
                        <a:pt x="26" y="40"/>
                        <a:pt x="29" y="43"/>
                      </a:cubicBezTo>
                      <a:cubicBezTo>
                        <a:pt x="32" y="46"/>
                        <a:pt x="36" y="48"/>
                        <a:pt x="42" y="48"/>
                      </a:cubicBezTo>
                      <a:cubicBezTo>
                        <a:pt x="54" y="48"/>
                        <a:pt x="60" y="42"/>
                        <a:pt x="60" y="29"/>
                      </a:cubicBezTo>
                      <a:cubicBezTo>
                        <a:pt x="60" y="23"/>
                        <a:pt x="58" y="18"/>
                        <a:pt x="55" y="14"/>
                      </a:cubicBezTo>
                      <a:cubicBezTo>
                        <a:pt x="52" y="9"/>
                        <a:pt x="48" y="10"/>
                        <a:pt x="42" y="10"/>
                      </a:cubicBezTo>
                      <a:cubicBezTo>
                        <a:pt x="36" y="10"/>
                        <a:pt x="32" y="11"/>
                        <a:pt x="29" y="14"/>
                      </a:cubicBezTo>
                      <a:cubicBezTo>
                        <a:pt x="26" y="17"/>
                        <a:pt x="25" y="24"/>
                        <a:pt x="25" y="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7" name="Freeform 506"/>
                <p:cNvSpPr>
                  <a:spLocks noChangeArrowheads="1"/>
                </p:cNvSpPr>
                <p:nvPr/>
              </p:nvSpPr>
              <p:spPr bwMode="auto">
                <a:xfrm>
                  <a:off x="5569" y="1806"/>
                  <a:ext cx="12" cy="21"/>
                </a:xfrm>
                <a:custGeom>
                  <a:avLst/>
                  <a:gdLst>
                    <a:gd name="T0" fmla="*/ 47 w 58"/>
                    <a:gd name="T1" fmla="*/ 0 h 97"/>
                    <a:gd name="T2" fmla="*/ 57 w 58"/>
                    <a:gd name="T3" fmla="*/ 2 h 97"/>
                    <a:gd name="T4" fmla="*/ 56 w 58"/>
                    <a:gd name="T5" fmla="*/ 21 h 97"/>
                    <a:gd name="T6" fmla="*/ 47 w 58"/>
                    <a:gd name="T7" fmla="*/ 19 h 97"/>
                    <a:gd name="T8" fmla="*/ 28 w 58"/>
                    <a:gd name="T9" fmla="*/ 26 h 97"/>
                    <a:gd name="T10" fmla="*/ 21 w 58"/>
                    <a:gd name="T11" fmla="*/ 47 h 97"/>
                    <a:gd name="T12" fmla="*/ 21 w 58"/>
                    <a:gd name="T13" fmla="*/ 96 h 97"/>
                    <a:gd name="T14" fmla="*/ 0 w 58"/>
                    <a:gd name="T15" fmla="*/ 96 h 97"/>
                    <a:gd name="T16" fmla="*/ 0 w 58"/>
                    <a:gd name="T17" fmla="*/ 2 h 97"/>
                    <a:gd name="T18" fmla="*/ 16 w 58"/>
                    <a:gd name="T19" fmla="*/ 2 h 97"/>
                    <a:gd name="T20" fmla="*/ 19 w 58"/>
                    <a:gd name="T21" fmla="*/ 18 h 97"/>
                    <a:gd name="T22" fmla="*/ 21 w 58"/>
                    <a:gd name="T23" fmla="*/ 18 h 97"/>
                    <a:gd name="T24" fmla="*/ 32 w 58"/>
                    <a:gd name="T25" fmla="*/ 5 h 97"/>
                    <a:gd name="T26" fmla="*/ 47 w 58"/>
                    <a:gd name="T2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" h="97">
                      <a:moveTo>
                        <a:pt x="47" y="0"/>
                      </a:moveTo>
                      <a:cubicBezTo>
                        <a:pt x="51" y="0"/>
                        <a:pt x="54" y="0"/>
                        <a:pt x="57" y="2"/>
                      </a:cubicBezTo>
                      <a:lnTo>
                        <a:pt x="56" y="21"/>
                      </a:lnTo>
                      <a:cubicBezTo>
                        <a:pt x="53" y="21"/>
                        <a:pt x="50" y="19"/>
                        <a:pt x="47" y="19"/>
                      </a:cubicBezTo>
                      <a:cubicBezTo>
                        <a:pt x="38" y="19"/>
                        <a:pt x="32" y="21"/>
                        <a:pt x="28" y="26"/>
                      </a:cubicBezTo>
                      <a:cubicBezTo>
                        <a:pt x="24" y="30"/>
                        <a:pt x="21" y="38"/>
                        <a:pt x="21" y="47"/>
                      </a:cubicBezTo>
                      <a:lnTo>
                        <a:pt x="21" y="96"/>
                      </a:lnTo>
                      <a:lnTo>
                        <a:pt x="0" y="96"/>
                      </a:lnTo>
                      <a:lnTo>
                        <a:pt x="0" y="2"/>
                      </a:lnTo>
                      <a:lnTo>
                        <a:pt x="16" y="2"/>
                      </a:lnTo>
                      <a:lnTo>
                        <a:pt x="19" y="18"/>
                      </a:lnTo>
                      <a:lnTo>
                        <a:pt x="21" y="18"/>
                      </a:lnTo>
                      <a:cubicBezTo>
                        <a:pt x="24" y="12"/>
                        <a:pt x="28" y="7"/>
                        <a:pt x="32" y="5"/>
                      </a:cubicBezTo>
                      <a:cubicBezTo>
                        <a:pt x="37" y="2"/>
                        <a:pt x="41" y="0"/>
                        <a:pt x="47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8" name="Freeform 507"/>
                <p:cNvSpPr>
                  <a:spLocks noChangeArrowheads="1"/>
                </p:cNvSpPr>
                <p:nvPr/>
              </p:nvSpPr>
              <p:spPr bwMode="auto">
                <a:xfrm>
                  <a:off x="5584" y="1806"/>
                  <a:ext cx="17" cy="21"/>
                </a:xfrm>
                <a:custGeom>
                  <a:avLst/>
                  <a:gdLst>
                    <a:gd name="T0" fmla="*/ 64 w 81"/>
                    <a:gd name="T1" fmla="*/ 96 h 99"/>
                    <a:gd name="T2" fmla="*/ 60 w 81"/>
                    <a:gd name="T3" fmla="*/ 83 h 99"/>
                    <a:gd name="T4" fmla="*/ 60 w 81"/>
                    <a:gd name="T5" fmla="*/ 83 h 99"/>
                    <a:gd name="T6" fmla="*/ 46 w 81"/>
                    <a:gd name="T7" fmla="*/ 95 h 99"/>
                    <a:gd name="T8" fmla="*/ 29 w 81"/>
                    <a:gd name="T9" fmla="*/ 98 h 99"/>
                    <a:gd name="T10" fmla="*/ 7 w 81"/>
                    <a:gd name="T11" fmla="*/ 91 h 99"/>
                    <a:gd name="T12" fmla="*/ 0 w 81"/>
                    <a:gd name="T13" fmla="*/ 69 h 99"/>
                    <a:gd name="T14" fmla="*/ 10 w 81"/>
                    <a:gd name="T15" fmla="*/ 47 h 99"/>
                    <a:gd name="T16" fmla="*/ 44 w 81"/>
                    <a:gd name="T17" fmla="*/ 38 h 99"/>
                    <a:gd name="T18" fmla="*/ 60 w 81"/>
                    <a:gd name="T19" fmla="*/ 38 h 99"/>
                    <a:gd name="T20" fmla="*/ 60 w 81"/>
                    <a:gd name="T21" fmla="*/ 34 h 99"/>
                    <a:gd name="T22" fmla="*/ 55 w 81"/>
                    <a:gd name="T23" fmla="*/ 21 h 99"/>
                    <a:gd name="T24" fmla="*/ 42 w 81"/>
                    <a:gd name="T25" fmla="*/ 16 h 99"/>
                    <a:gd name="T26" fmla="*/ 28 w 81"/>
                    <a:gd name="T27" fmla="*/ 18 h 99"/>
                    <a:gd name="T28" fmla="*/ 14 w 81"/>
                    <a:gd name="T29" fmla="*/ 22 h 99"/>
                    <a:gd name="T30" fmla="*/ 9 w 81"/>
                    <a:gd name="T31" fmla="*/ 7 h 99"/>
                    <a:gd name="T32" fmla="*/ 26 w 81"/>
                    <a:gd name="T33" fmla="*/ 2 h 99"/>
                    <a:gd name="T34" fmla="*/ 44 w 81"/>
                    <a:gd name="T35" fmla="*/ 0 h 99"/>
                    <a:gd name="T36" fmla="*/ 71 w 81"/>
                    <a:gd name="T37" fmla="*/ 7 h 99"/>
                    <a:gd name="T38" fmla="*/ 80 w 81"/>
                    <a:gd name="T39" fmla="*/ 32 h 99"/>
                    <a:gd name="T40" fmla="*/ 80 w 81"/>
                    <a:gd name="T41" fmla="*/ 96 h 99"/>
                    <a:gd name="T42" fmla="*/ 64 w 81"/>
                    <a:gd name="T43" fmla="*/ 96 h 99"/>
                    <a:gd name="T44" fmla="*/ 35 w 81"/>
                    <a:gd name="T45" fmla="*/ 83 h 99"/>
                    <a:gd name="T46" fmla="*/ 52 w 81"/>
                    <a:gd name="T47" fmla="*/ 77 h 99"/>
                    <a:gd name="T48" fmla="*/ 60 w 81"/>
                    <a:gd name="T49" fmla="*/ 60 h 99"/>
                    <a:gd name="T50" fmla="*/ 60 w 81"/>
                    <a:gd name="T51" fmla="*/ 51 h 99"/>
                    <a:gd name="T52" fmla="*/ 48 w 81"/>
                    <a:gd name="T53" fmla="*/ 51 h 99"/>
                    <a:gd name="T54" fmla="*/ 28 w 81"/>
                    <a:gd name="T55" fmla="*/ 56 h 99"/>
                    <a:gd name="T56" fmla="*/ 22 w 81"/>
                    <a:gd name="T57" fmla="*/ 69 h 99"/>
                    <a:gd name="T58" fmla="*/ 26 w 81"/>
                    <a:gd name="T59" fmla="*/ 79 h 99"/>
                    <a:gd name="T60" fmla="*/ 35 w 81"/>
                    <a:gd name="T61" fmla="*/ 83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1" h="99">
                      <a:moveTo>
                        <a:pt x="64" y="96"/>
                      </a:moveTo>
                      <a:lnTo>
                        <a:pt x="60" y="83"/>
                      </a:lnTo>
                      <a:lnTo>
                        <a:pt x="60" y="83"/>
                      </a:lnTo>
                      <a:cubicBezTo>
                        <a:pt x="55" y="89"/>
                        <a:pt x="51" y="94"/>
                        <a:pt x="46" y="95"/>
                      </a:cubicBezTo>
                      <a:cubicBezTo>
                        <a:pt x="42" y="96"/>
                        <a:pt x="36" y="98"/>
                        <a:pt x="29" y="98"/>
                      </a:cubicBezTo>
                      <a:cubicBezTo>
                        <a:pt x="20" y="98"/>
                        <a:pt x="13" y="95"/>
                        <a:pt x="7" y="91"/>
                      </a:cubicBezTo>
                      <a:cubicBezTo>
                        <a:pt x="1" y="86"/>
                        <a:pt x="0" y="79"/>
                        <a:pt x="0" y="69"/>
                      </a:cubicBezTo>
                      <a:cubicBezTo>
                        <a:pt x="0" y="59"/>
                        <a:pt x="3" y="51"/>
                        <a:pt x="10" y="47"/>
                      </a:cubicBezTo>
                      <a:cubicBezTo>
                        <a:pt x="17" y="42"/>
                        <a:pt x="29" y="40"/>
                        <a:pt x="44" y="38"/>
                      </a:cubicBezTo>
                      <a:lnTo>
                        <a:pt x="60" y="38"/>
                      </a:lnTo>
                      <a:lnTo>
                        <a:pt x="60" y="34"/>
                      </a:lnTo>
                      <a:cubicBezTo>
                        <a:pt x="60" y="28"/>
                        <a:pt x="58" y="24"/>
                        <a:pt x="55" y="21"/>
                      </a:cubicBezTo>
                      <a:cubicBezTo>
                        <a:pt x="52" y="18"/>
                        <a:pt x="48" y="16"/>
                        <a:pt x="42" y="16"/>
                      </a:cubicBezTo>
                      <a:cubicBezTo>
                        <a:pt x="38" y="16"/>
                        <a:pt x="33" y="16"/>
                        <a:pt x="28" y="18"/>
                      </a:cubicBezTo>
                      <a:cubicBezTo>
                        <a:pt x="24" y="19"/>
                        <a:pt x="19" y="21"/>
                        <a:pt x="14" y="22"/>
                      </a:cubicBezTo>
                      <a:lnTo>
                        <a:pt x="9" y="7"/>
                      </a:lnTo>
                      <a:cubicBezTo>
                        <a:pt x="14" y="5"/>
                        <a:pt x="19" y="3"/>
                        <a:pt x="26" y="2"/>
                      </a:cubicBezTo>
                      <a:cubicBezTo>
                        <a:pt x="33" y="0"/>
                        <a:pt x="38" y="0"/>
                        <a:pt x="44" y="0"/>
                      </a:cubicBezTo>
                      <a:cubicBezTo>
                        <a:pt x="55" y="0"/>
                        <a:pt x="64" y="2"/>
                        <a:pt x="71" y="7"/>
                      </a:cubicBezTo>
                      <a:cubicBezTo>
                        <a:pt x="79" y="11"/>
                        <a:pt x="80" y="21"/>
                        <a:pt x="80" y="32"/>
                      </a:cubicBezTo>
                      <a:lnTo>
                        <a:pt x="80" y="96"/>
                      </a:lnTo>
                      <a:lnTo>
                        <a:pt x="64" y="96"/>
                      </a:lnTo>
                      <a:close/>
                      <a:moveTo>
                        <a:pt x="35" y="83"/>
                      </a:moveTo>
                      <a:cubicBezTo>
                        <a:pt x="42" y="83"/>
                        <a:pt x="48" y="81"/>
                        <a:pt x="52" y="77"/>
                      </a:cubicBezTo>
                      <a:cubicBezTo>
                        <a:pt x="57" y="72"/>
                        <a:pt x="60" y="67"/>
                        <a:pt x="60" y="60"/>
                      </a:cubicBezTo>
                      <a:lnTo>
                        <a:pt x="60" y="51"/>
                      </a:lnTo>
                      <a:lnTo>
                        <a:pt x="48" y="51"/>
                      </a:lnTo>
                      <a:cubicBezTo>
                        <a:pt x="39" y="51"/>
                        <a:pt x="33" y="53"/>
                        <a:pt x="28" y="56"/>
                      </a:cubicBezTo>
                      <a:cubicBezTo>
                        <a:pt x="24" y="59"/>
                        <a:pt x="22" y="63"/>
                        <a:pt x="22" y="69"/>
                      </a:cubicBezTo>
                      <a:cubicBezTo>
                        <a:pt x="22" y="73"/>
                        <a:pt x="23" y="76"/>
                        <a:pt x="26" y="79"/>
                      </a:cubicBezTo>
                      <a:cubicBezTo>
                        <a:pt x="29" y="82"/>
                        <a:pt x="29" y="83"/>
                        <a:pt x="35" y="8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09" name="Freeform 508"/>
                <p:cNvSpPr>
                  <a:spLocks noChangeArrowheads="1"/>
                </p:cNvSpPr>
                <p:nvPr/>
              </p:nvSpPr>
              <p:spPr bwMode="auto">
                <a:xfrm>
                  <a:off x="5608" y="1805"/>
                  <a:ext cx="31" cy="22"/>
                </a:xfrm>
                <a:custGeom>
                  <a:avLst/>
                  <a:gdLst>
                    <a:gd name="T0" fmla="*/ 61 w 141"/>
                    <a:gd name="T1" fmla="*/ 100 h 101"/>
                    <a:gd name="T2" fmla="*/ 61 w 141"/>
                    <a:gd name="T3" fmla="*/ 42 h 101"/>
                    <a:gd name="T4" fmla="*/ 57 w 141"/>
                    <a:gd name="T5" fmla="*/ 26 h 101"/>
                    <a:gd name="T6" fmla="*/ 44 w 141"/>
                    <a:gd name="T7" fmla="*/ 20 h 101"/>
                    <a:gd name="T8" fmla="*/ 26 w 141"/>
                    <a:gd name="T9" fmla="*/ 28 h 101"/>
                    <a:gd name="T10" fmla="*/ 20 w 141"/>
                    <a:gd name="T11" fmla="*/ 52 h 101"/>
                    <a:gd name="T12" fmla="*/ 20 w 141"/>
                    <a:gd name="T13" fmla="*/ 99 h 101"/>
                    <a:gd name="T14" fmla="*/ 0 w 141"/>
                    <a:gd name="T15" fmla="*/ 99 h 101"/>
                    <a:gd name="T16" fmla="*/ 0 w 141"/>
                    <a:gd name="T17" fmla="*/ 4 h 101"/>
                    <a:gd name="T18" fmla="*/ 16 w 141"/>
                    <a:gd name="T19" fmla="*/ 4 h 101"/>
                    <a:gd name="T20" fmla="*/ 19 w 141"/>
                    <a:gd name="T21" fmla="*/ 16 h 101"/>
                    <a:gd name="T22" fmla="*/ 20 w 141"/>
                    <a:gd name="T23" fmla="*/ 16 h 101"/>
                    <a:gd name="T24" fmla="*/ 32 w 141"/>
                    <a:gd name="T25" fmla="*/ 6 h 101"/>
                    <a:gd name="T26" fmla="*/ 48 w 141"/>
                    <a:gd name="T27" fmla="*/ 1 h 101"/>
                    <a:gd name="T28" fmla="*/ 77 w 141"/>
                    <a:gd name="T29" fmla="*/ 16 h 101"/>
                    <a:gd name="T30" fmla="*/ 79 w 141"/>
                    <a:gd name="T31" fmla="*/ 16 h 101"/>
                    <a:gd name="T32" fmla="*/ 90 w 141"/>
                    <a:gd name="T33" fmla="*/ 4 h 101"/>
                    <a:gd name="T34" fmla="*/ 108 w 141"/>
                    <a:gd name="T35" fmla="*/ 0 h 101"/>
                    <a:gd name="T36" fmla="*/ 133 w 141"/>
                    <a:gd name="T37" fmla="*/ 9 h 101"/>
                    <a:gd name="T38" fmla="*/ 140 w 141"/>
                    <a:gd name="T39" fmla="*/ 35 h 101"/>
                    <a:gd name="T40" fmla="*/ 140 w 141"/>
                    <a:gd name="T41" fmla="*/ 96 h 101"/>
                    <a:gd name="T42" fmla="*/ 119 w 141"/>
                    <a:gd name="T43" fmla="*/ 96 h 101"/>
                    <a:gd name="T44" fmla="*/ 119 w 141"/>
                    <a:gd name="T45" fmla="*/ 38 h 101"/>
                    <a:gd name="T46" fmla="*/ 115 w 141"/>
                    <a:gd name="T47" fmla="*/ 22 h 101"/>
                    <a:gd name="T48" fmla="*/ 102 w 141"/>
                    <a:gd name="T49" fmla="*/ 16 h 101"/>
                    <a:gd name="T50" fmla="*/ 84 w 141"/>
                    <a:gd name="T51" fmla="*/ 23 h 101"/>
                    <a:gd name="T52" fmla="*/ 79 w 141"/>
                    <a:gd name="T53" fmla="*/ 45 h 101"/>
                    <a:gd name="T54" fmla="*/ 79 w 141"/>
                    <a:gd name="T55" fmla="*/ 100 h 101"/>
                    <a:gd name="T56" fmla="*/ 61 w 141"/>
                    <a:gd name="T57" fmla="*/ 10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01">
                      <a:moveTo>
                        <a:pt x="61" y="100"/>
                      </a:moveTo>
                      <a:lnTo>
                        <a:pt x="61" y="42"/>
                      </a:lnTo>
                      <a:cubicBezTo>
                        <a:pt x="61" y="35"/>
                        <a:pt x="60" y="29"/>
                        <a:pt x="57" y="26"/>
                      </a:cubicBezTo>
                      <a:cubicBezTo>
                        <a:pt x="54" y="23"/>
                        <a:pt x="49" y="20"/>
                        <a:pt x="44" y="20"/>
                      </a:cubicBezTo>
                      <a:cubicBezTo>
                        <a:pt x="36" y="20"/>
                        <a:pt x="30" y="23"/>
                        <a:pt x="26" y="28"/>
                      </a:cubicBezTo>
                      <a:cubicBezTo>
                        <a:pt x="22" y="32"/>
                        <a:pt x="20" y="41"/>
                        <a:pt x="20" y="52"/>
                      </a:cubicBezTo>
                      <a:lnTo>
                        <a:pt x="20" y="99"/>
                      </a:lnTo>
                      <a:lnTo>
                        <a:pt x="0" y="99"/>
                      </a:lnTo>
                      <a:lnTo>
                        <a:pt x="0" y="4"/>
                      </a:lnTo>
                      <a:lnTo>
                        <a:pt x="16" y="4"/>
                      </a:lnTo>
                      <a:lnTo>
                        <a:pt x="19" y="16"/>
                      </a:lnTo>
                      <a:lnTo>
                        <a:pt x="20" y="16"/>
                      </a:lnTo>
                      <a:cubicBezTo>
                        <a:pt x="23" y="11"/>
                        <a:pt x="26" y="9"/>
                        <a:pt x="32" y="6"/>
                      </a:cubicBezTo>
                      <a:cubicBezTo>
                        <a:pt x="38" y="3"/>
                        <a:pt x="42" y="1"/>
                        <a:pt x="48" y="1"/>
                      </a:cubicBezTo>
                      <a:cubicBezTo>
                        <a:pt x="63" y="1"/>
                        <a:pt x="73" y="6"/>
                        <a:pt x="77" y="16"/>
                      </a:cubicBezTo>
                      <a:lnTo>
                        <a:pt x="79" y="16"/>
                      </a:lnTo>
                      <a:cubicBezTo>
                        <a:pt x="81" y="11"/>
                        <a:pt x="86" y="7"/>
                        <a:pt x="90" y="4"/>
                      </a:cubicBezTo>
                      <a:cubicBezTo>
                        <a:pt x="95" y="1"/>
                        <a:pt x="100" y="0"/>
                        <a:pt x="108" y="0"/>
                      </a:cubicBezTo>
                      <a:cubicBezTo>
                        <a:pt x="119" y="0"/>
                        <a:pt x="128" y="3"/>
                        <a:pt x="133" y="9"/>
                      </a:cubicBezTo>
                      <a:cubicBezTo>
                        <a:pt x="139" y="14"/>
                        <a:pt x="140" y="23"/>
                        <a:pt x="140" y="35"/>
                      </a:cubicBezTo>
                      <a:lnTo>
                        <a:pt x="140" y="96"/>
                      </a:lnTo>
                      <a:lnTo>
                        <a:pt x="119" y="96"/>
                      </a:lnTo>
                      <a:lnTo>
                        <a:pt x="119" y="38"/>
                      </a:lnTo>
                      <a:cubicBezTo>
                        <a:pt x="119" y="30"/>
                        <a:pt x="118" y="25"/>
                        <a:pt x="115" y="22"/>
                      </a:cubicBezTo>
                      <a:cubicBezTo>
                        <a:pt x="112" y="19"/>
                        <a:pt x="108" y="16"/>
                        <a:pt x="102" y="16"/>
                      </a:cubicBezTo>
                      <a:cubicBezTo>
                        <a:pt x="95" y="16"/>
                        <a:pt x="89" y="18"/>
                        <a:pt x="84" y="23"/>
                      </a:cubicBezTo>
                      <a:cubicBezTo>
                        <a:pt x="80" y="27"/>
                        <a:pt x="79" y="35"/>
                        <a:pt x="79" y="45"/>
                      </a:cubicBezTo>
                      <a:lnTo>
                        <a:pt x="79" y="100"/>
                      </a:lnTo>
                      <a:lnTo>
                        <a:pt x="61" y="10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0" name="Freeform 509"/>
                <p:cNvSpPr>
                  <a:spLocks noChangeArrowheads="1"/>
                </p:cNvSpPr>
                <p:nvPr/>
              </p:nvSpPr>
              <p:spPr bwMode="auto">
                <a:xfrm>
                  <a:off x="5844" y="2361"/>
                  <a:ext cx="20" cy="30"/>
                </a:xfrm>
                <a:custGeom>
                  <a:avLst/>
                  <a:gdLst>
                    <a:gd name="T0" fmla="*/ 90 w 91"/>
                    <a:gd name="T1" fmla="*/ 12 h 138"/>
                    <a:gd name="T2" fmla="*/ 74 w 91"/>
                    <a:gd name="T3" fmla="*/ 15 h 138"/>
                    <a:gd name="T4" fmla="*/ 78 w 91"/>
                    <a:gd name="T5" fmla="*/ 22 h 138"/>
                    <a:gd name="T6" fmla="*/ 80 w 91"/>
                    <a:gd name="T7" fmla="*/ 31 h 138"/>
                    <a:gd name="T8" fmla="*/ 70 w 91"/>
                    <a:gd name="T9" fmla="*/ 54 h 138"/>
                    <a:gd name="T10" fmla="*/ 42 w 91"/>
                    <a:gd name="T11" fmla="*/ 63 h 138"/>
                    <a:gd name="T12" fmla="*/ 33 w 91"/>
                    <a:gd name="T13" fmla="*/ 63 h 138"/>
                    <a:gd name="T14" fmla="*/ 27 w 91"/>
                    <a:gd name="T15" fmla="*/ 71 h 138"/>
                    <a:gd name="T16" fmla="*/ 30 w 91"/>
                    <a:gd name="T17" fmla="*/ 76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1 w 91"/>
                    <a:gd name="T23" fmla="*/ 85 h 138"/>
                    <a:gd name="T24" fmla="*/ 90 w 91"/>
                    <a:gd name="T25" fmla="*/ 104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30 h 138"/>
                    <a:gd name="T32" fmla="*/ 0 w 91"/>
                    <a:gd name="T33" fmla="*/ 111 h 138"/>
                    <a:gd name="T34" fmla="*/ 5 w 91"/>
                    <a:gd name="T35" fmla="*/ 96 h 138"/>
                    <a:gd name="T36" fmla="*/ 21 w 91"/>
                    <a:gd name="T37" fmla="*/ 87 h 138"/>
                    <a:gd name="T38" fmla="*/ 14 w 91"/>
                    <a:gd name="T39" fmla="*/ 82 h 138"/>
                    <a:gd name="T40" fmla="*/ 11 w 91"/>
                    <a:gd name="T41" fmla="*/ 74 h 138"/>
                    <a:gd name="T42" fmla="*/ 14 w 91"/>
                    <a:gd name="T43" fmla="*/ 66 h 138"/>
                    <a:gd name="T44" fmla="*/ 23 w 91"/>
                    <a:gd name="T45" fmla="*/ 58 h 138"/>
                    <a:gd name="T46" fmla="*/ 11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9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2 h 138"/>
                    <a:gd name="T62" fmla="*/ 16 w 91"/>
                    <a:gd name="T63" fmla="*/ 109 h 138"/>
                    <a:gd name="T64" fmla="*/ 21 w 91"/>
                    <a:gd name="T65" fmla="*/ 120 h 138"/>
                    <a:gd name="T66" fmla="*/ 37 w 91"/>
                    <a:gd name="T67" fmla="*/ 122 h 138"/>
                    <a:gd name="T68" fmla="*/ 62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8 h 138"/>
                    <a:gd name="T80" fmla="*/ 16 w 91"/>
                    <a:gd name="T81" fmla="*/ 109 h 138"/>
                    <a:gd name="T82" fmla="*/ 24 w 91"/>
                    <a:gd name="T83" fmla="*/ 31 h 138"/>
                    <a:gd name="T84" fmla="*/ 29 w 91"/>
                    <a:gd name="T85" fmla="*/ 44 h 138"/>
                    <a:gd name="T86" fmla="*/ 42 w 91"/>
                    <a:gd name="T87" fmla="*/ 48 h 138"/>
                    <a:gd name="T88" fmla="*/ 59 w 91"/>
                    <a:gd name="T89" fmla="*/ 29 h 138"/>
                    <a:gd name="T90" fmla="*/ 55 w 91"/>
                    <a:gd name="T91" fmla="*/ 15 h 138"/>
                    <a:gd name="T92" fmla="*/ 42 w 91"/>
                    <a:gd name="T93" fmla="*/ 10 h 138"/>
                    <a:gd name="T94" fmla="*/ 29 w 91"/>
                    <a:gd name="T95" fmla="*/ 15 h 138"/>
                    <a:gd name="T96" fmla="*/ 24 w 91"/>
                    <a:gd name="T97" fmla="*/ 3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2"/>
                      </a:moveTo>
                      <a:lnTo>
                        <a:pt x="74" y="15"/>
                      </a:lnTo>
                      <a:cubicBezTo>
                        <a:pt x="75" y="16"/>
                        <a:pt x="77" y="18"/>
                        <a:pt x="78" y="22"/>
                      </a:cubicBezTo>
                      <a:cubicBezTo>
                        <a:pt x="80" y="25"/>
                        <a:pt x="80" y="28"/>
                        <a:pt x="80" y="31"/>
                      </a:cubicBezTo>
                      <a:cubicBezTo>
                        <a:pt x="80" y="41"/>
                        <a:pt x="78" y="48"/>
                        <a:pt x="70" y="54"/>
                      </a:cubicBezTo>
                      <a:cubicBezTo>
                        <a:pt x="63" y="60"/>
                        <a:pt x="54" y="63"/>
                        <a:pt x="42" y="63"/>
                      </a:cubicBezTo>
                      <a:lnTo>
                        <a:pt x="33" y="63"/>
                      </a:lnTo>
                      <a:cubicBezTo>
                        <a:pt x="29" y="66"/>
                        <a:pt x="27" y="69"/>
                        <a:pt x="27" y="71"/>
                      </a:cubicBezTo>
                      <a:cubicBezTo>
                        <a:pt x="27" y="73"/>
                        <a:pt x="29" y="76"/>
                        <a:pt x="30" y="76"/>
                      </a:cubicBezTo>
                      <a:cubicBezTo>
                        <a:pt x="32" y="76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7" y="80"/>
                        <a:pt x="81" y="85"/>
                      </a:cubicBezTo>
                      <a:cubicBezTo>
                        <a:pt x="86" y="89"/>
                        <a:pt x="90" y="95"/>
                        <a:pt x="90" y="104"/>
                      </a:cubicBezTo>
                      <a:cubicBezTo>
                        <a:pt x="90" y="114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4"/>
                        <a:pt x="10" y="130"/>
                      </a:cubicBezTo>
                      <a:cubicBezTo>
                        <a:pt x="4" y="125"/>
                        <a:pt x="0" y="118"/>
                        <a:pt x="0" y="111"/>
                      </a:cubicBezTo>
                      <a:cubicBezTo>
                        <a:pt x="0" y="105"/>
                        <a:pt x="1" y="100"/>
                        <a:pt x="5" y="96"/>
                      </a:cubicBezTo>
                      <a:cubicBezTo>
                        <a:pt x="10" y="91"/>
                        <a:pt x="14" y="89"/>
                        <a:pt x="21" y="87"/>
                      </a:cubicBezTo>
                      <a:cubicBezTo>
                        <a:pt x="19" y="86"/>
                        <a:pt x="17" y="85"/>
                        <a:pt x="14" y="82"/>
                      </a:cubicBezTo>
                      <a:cubicBezTo>
                        <a:pt x="11" y="79"/>
                        <a:pt x="11" y="76"/>
                        <a:pt x="11" y="74"/>
                      </a:cubicBezTo>
                      <a:cubicBezTo>
                        <a:pt x="11" y="71"/>
                        <a:pt x="13" y="69"/>
                        <a:pt x="14" y="66"/>
                      </a:cubicBezTo>
                      <a:cubicBezTo>
                        <a:pt x="16" y="62"/>
                        <a:pt x="19" y="61"/>
                        <a:pt x="23" y="58"/>
                      </a:cubicBezTo>
                      <a:cubicBezTo>
                        <a:pt x="19" y="57"/>
                        <a:pt x="14" y="52"/>
                        <a:pt x="11" y="48"/>
                      </a:cubicBezTo>
                      <a:cubicBezTo>
                        <a:pt x="8" y="44"/>
                        <a:pt x="7" y="38"/>
                        <a:pt x="7" y="32"/>
                      </a:cubicBezTo>
                      <a:cubicBezTo>
                        <a:pt x="7" y="22"/>
                        <a:pt x="10" y="15"/>
                        <a:pt x="17" y="9"/>
                      </a:cubicBezTo>
                      <a:cubicBezTo>
                        <a:pt x="24" y="3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6" y="0"/>
                        <a:pt x="59" y="1"/>
                        <a:pt x="61" y="1"/>
                      </a:cubicBezTo>
                      <a:lnTo>
                        <a:pt x="90" y="1"/>
                      </a:lnTo>
                      <a:lnTo>
                        <a:pt x="90" y="12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7" y="117"/>
                        <a:pt x="21" y="120"/>
                      </a:cubicBezTo>
                      <a:cubicBezTo>
                        <a:pt x="26" y="122"/>
                        <a:pt x="30" y="122"/>
                        <a:pt x="37" y="122"/>
                      </a:cubicBezTo>
                      <a:cubicBezTo>
                        <a:pt x="49" y="122"/>
                        <a:pt x="56" y="121"/>
                        <a:pt x="62" y="118"/>
                      </a:cubicBezTo>
                      <a:cubicBezTo>
                        <a:pt x="68" y="115"/>
                        <a:pt x="71" y="111"/>
                        <a:pt x="71" y="105"/>
                      </a:cubicBezTo>
                      <a:cubicBezTo>
                        <a:pt x="71" y="101"/>
                        <a:pt x="70" y="97"/>
                        <a:pt x="67" y="96"/>
                      </a:cubicBezTo>
                      <a:cubicBezTo>
                        <a:pt x="64" y="94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0" y="93"/>
                        <a:pt x="26" y="95"/>
                        <a:pt x="23" y="98"/>
                      </a:cubicBezTo>
                      <a:cubicBezTo>
                        <a:pt x="20" y="101"/>
                        <a:pt x="16" y="104"/>
                        <a:pt x="16" y="109"/>
                      </a:cubicBezTo>
                      <a:close/>
                      <a:moveTo>
                        <a:pt x="24" y="31"/>
                      </a:moveTo>
                      <a:cubicBezTo>
                        <a:pt x="24" y="36"/>
                        <a:pt x="26" y="41"/>
                        <a:pt x="29" y="44"/>
                      </a:cubicBezTo>
                      <a:cubicBezTo>
                        <a:pt x="32" y="47"/>
                        <a:pt x="36" y="48"/>
                        <a:pt x="42" y="48"/>
                      </a:cubicBezTo>
                      <a:cubicBezTo>
                        <a:pt x="54" y="48"/>
                        <a:pt x="59" y="42"/>
                        <a:pt x="59" y="29"/>
                      </a:cubicBezTo>
                      <a:cubicBezTo>
                        <a:pt x="59" y="23"/>
                        <a:pt x="58" y="19"/>
                        <a:pt x="55" y="15"/>
                      </a:cubicBezTo>
                      <a:cubicBezTo>
                        <a:pt x="52" y="10"/>
                        <a:pt x="48" y="10"/>
                        <a:pt x="42" y="10"/>
                      </a:cubicBezTo>
                      <a:cubicBezTo>
                        <a:pt x="36" y="10"/>
                        <a:pt x="32" y="12"/>
                        <a:pt x="29" y="15"/>
                      </a:cubicBezTo>
                      <a:cubicBezTo>
                        <a:pt x="26" y="17"/>
                        <a:pt x="24" y="23"/>
                        <a:pt x="24" y="3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1" name="Freeform 510"/>
                <p:cNvSpPr>
                  <a:spLocks noChangeArrowheads="1"/>
                </p:cNvSpPr>
                <p:nvPr/>
              </p:nvSpPr>
              <p:spPr bwMode="auto">
                <a:xfrm>
                  <a:off x="5868" y="2352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2" name="Freeform 511"/>
                <p:cNvSpPr>
                  <a:spLocks noChangeArrowheads="1"/>
                </p:cNvSpPr>
                <p:nvPr/>
              </p:nvSpPr>
              <p:spPr bwMode="auto">
                <a:xfrm>
                  <a:off x="5877" y="2360"/>
                  <a:ext cx="20" cy="22"/>
                </a:xfrm>
                <a:custGeom>
                  <a:avLst/>
                  <a:gdLst>
                    <a:gd name="T0" fmla="*/ 91 w 92"/>
                    <a:gd name="T1" fmla="*/ 50 h 100"/>
                    <a:gd name="T2" fmla="*/ 79 w 92"/>
                    <a:gd name="T3" fmla="*/ 86 h 100"/>
                    <a:gd name="T4" fmla="*/ 46 w 92"/>
                    <a:gd name="T5" fmla="*/ 99 h 100"/>
                    <a:gd name="T6" fmla="*/ 22 w 92"/>
                    <a:gd name="T7" fmla="*/ 93 h 100"/>
                    <a:gd name="T8" fmla="*/ 6 w 92"/>
                    <a:gd name="T9" fmla="*/ 76 h 100"/>
                    <a:gd name="T10" fmla="*/ 0 w 92"/>
                    <a:gd name="T11" fmla="*/ 50 h 100"/>
                    <a:gd name="T12" fmla="*/ 12 w 92"/>
                    <a:gd name="T13" fmla="*/ 13 h 100"/>
                    <a:gd name="T14" fmla="*/ 46 w 92"/>
                    <a:gd name="T15" fmla="*/ 0 h 100"/>
                    <a:gd name="T16" fmla="*/ 78 w 92"/>
                    <a:gd name="T17" fmla="*/ 13 h 100"/>
                    <a:gd name="T18" fmla="*/ 91 w 92"/>
                    <a:gd name="T19" fmla="*/ 50 h 100"/>
                    <a:gd name="T20" fmla="*/ 22 w 92"/>
                    <a:gd name="T21" fmla="*/ 50 h 100"/>
                    <a:gd name="T22" fmla="*/ 47 w 92"/>
                    <a:gd name="T23" fmla="*/ 82 h 100"/>
                    <a:gd name="T24" fmla="*/ 70 w 92"/>
                    <a:gd name="T25" fmla="*/ 50 h 100"/>
                    <a:gd name="T26" fmla="*/ 46 w 92"/>
                    <a:gd name="T27" fmla="*/ 18 h 100"/>
                    <a:gd name="T28" fmla="*/ 27 w 92"/>
                    <a:gd name="T29" fmla="*/ 26 h 100"/>
                    <a:gd name="T30" fmla="*/ 22 w 92"/>
                    <a:gd name="T31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2" h="100">
                      <a:moveTo>
                        <a:pt x="91" y="50"/>
                      </a:moveTo>
                      <a:cubicBezTo>
                        <a:pt x="91" y="66"/>
                        <a:pt x="86" y="77"/>
                        <a:pt x="79" y="86"/>
                      </a:cubicBezTo>
                      <a:cubicBezTo>
                        <a:pt x="72" y="95"/>
                        <a:pt x="60" y="99"/>
                        <a:pt x="46" y="99"/>
                      </a:cubicBezTo>
                      <a:cubicBezTo>
                        <a:pt x="37" y="99"/>
                        <a:pt x="29" y="97"/>
                        <a:pt x="22" y="93"/>
                      </a:cubicBezTo>
                      <a:cubicBezTo>
                        <a:pt x="15" y="88"/>
                        <a:pt x="11" y="83"/>
                        <a:pt x="6" y="76"/>
                      </a:cubicBezTo>
                      <a:cubicBezTo>
                        <a:pt x="2" y="68"/>
                        <a:pt x="0" y="60"/>
                        <a:pt x="0" y="50"/>
                      </a:cubicBezTo>
                      <a:cubicBezTo>
                        <a:pt x="0" y="34"/>
                        <a:pt x="5" y="22"/>
                        <a:pt x="12" y="13"/>
                      </a:cubicBezTo>
                      <a:cubicBezTo>
                        <a:pt x="19" y="4"/>
                        <a:pt x="31" y="0"/>
                        <a:pt x="46" y="0"/>
                      </a:cubicBezTo>
                      <a:cubicBezTo>
                        <a:pt x="59" y="0"/>
                        <a:pt x="71" y="4"/>
                        <a:pt x="78" y="13"/>
                      </a:cubicBezTo>
                      <a:cubicBezTo>
                        <a:pt x="86" y="22"/>
                        <a:pt x="91" y="35"/>
                        <a:pt x="91" y="50"/>
                      </a:cubicBezTo>
                      <a:close/>
                      <a:moveTo>
                        <a:pt x="22" y="50"/>
                      </a:moveTo>
                      <a:cubicBezTo>
                        <a:pt x="22" y="72"/>
                        <a:pt x="31" y="82"/>
                        <a:pt x="47" y="82"/>
                      </a:cubicBezTo>
                      <a:cubicBezTo>
                        <a:pt x="63" y="82"/>
                        <a:pt x="70" y="72"/>
                        <a:pt x="70" y="50"/>
                      </a:cubicBezTo>
                      <a:cubicBezTo>
                        <a:pt x="70" y="28"/>
                        <a:pt x="62" y="18"/>
                        <a:pt x="46" y="18"/>
                      </a:cubicBezTo>
                      <a:cubicBezTo>
                        <a:pt x="37" y="18"/>
                        <a:pt x="32" y="20"/>
                        <a:pt x="27" y="26"/>
                      </a:cubicBezTo>
                      <a:cubicBezTo>
                        <a:pt x="23" y="32"/>
                        <a:pt x="22" y="39"/>
                        <a:pt x="22" y="5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3" name="Freeform 512"/>
                <p:cNvSpPr>
                  <a:spLocks noChangeArrowheads="1"/>
                </p:cNvSpPr>
                <p:nvPr/>
              </p:nvSpPr>
              <p:spPr bwMode="auto">
                <a:xfrm>
                  <a:off x="5903" y="2353"/>
                  <a:ext cx="19" cy="30"/>
                </a:xfrm>
                <a:custGeom>
                  <a:avLst/>
                  <a:gdLst>
                    <a:gd name="T0" fmla="*/ 48 w 87"/>
                    <a:gd name="T1" fmla="*/ 35 h 135"/>
                    <a:gd name="T2" fmla="*/ 76 w 87"/>
                    <a:gd name="T3" fmla="*/ 48 h 135"/>
                    <a:gd name="T4" fmla="*/ 86 w 87"/>
                    <a:gd name="T5" fmla="*/ 84 h 135"/>
                    <a:gd name="T6" fmla="*/ 76 w 87"/>
                    <a:gd name="T7" fmla="*/ 121 h 135"/>
                    <a:gd name="T8" fmla="*/ 48 w 87"/>
                    <a:gd name="T9" fmla="*/ 134 h 135"/>
                    <a:gd name="T10" fmla="*/ 20 w 87"/>
                    <a:gd name="T11" fmla="*/ 121 h 135"/>
                    <a:gd name="T12" fmla="*/ 19 w 87"/>
                    <a:gd name="T13" fmla="*/ 121 h 135"/>
                    <a:gd name="T14" fmla="*/ 15 w 87"/>
                    <a:gd name="T15" fmla="*/ 132 h 135"/>
                    <a:gd name="T16" fmla="*/ 0 w 87"/>
                    <a:gd name="T17" fmla="*/ 132 h 135"/>
                    <a:gd name="T18" fmla="*/ 0 w 87"/>
                    <a:gd name="T19" fmla="*/ 0 h 135"/>
                    <a:gd name="T20" fmla="*/ 20 w 87"/>
                    <a:gd name="T21" fmla="*/ 0 h 135"/>
                    <a:gd name="T22" fmla="*/ 20 w 87"/>
                    <a:gd name="T23" fmla="*/ 32 h 135"/>
                    <a:gd name="T24" fmla="*/ 20 w 87"/>
                    <a:gd name="T25" fmla="*/ 42 h 135"/>
                    <a:gd name="T26" fmla="*/ 20 w 87"/>
                    <a:gd name="T27" fmla="*/ 51 h 135"/>
                    <a:gd name="T28" fmla="*/ 22 w 87"/>
                    <a:gd name="T29" fmla="*/ 51 h 135"/>
                    <a:gd name="T30" fmla="*/ 48 w 87"/>
                    <a:gd name="T31" fmla="*/ 35 h 135"/>
                    <a:gd name="T32" fmla="*/ 44 w 87"/>
                    <a:gd name="T33" fmla="*/ 51 h 135"/>
                    <a:gd name="T34" fmla="*/ 26 w 87"/>
                    <a:gd name="T35" fmla="*/ 58 h 135"/>
                    <a:gd name="T36" fmla="*/ 20 w 87"/>
                    <a:gd name="T37" fmla="*/ 81 h 135"/>
                    <a:gd name="T38" fmla="*/ 20 w 87"/>
                    <a:gd name="T39" fmla="*/ 83 h 135"/>
                    <a:gd name="T40" fmla="*/ 26 w 87"/>
                    <a:gd name="T41" fmla="*/ 107 h 135"/>
                    <a:gd name="T42" fmla="*/ 44 w 87"/>
                    <a:gd name="T43" fmla="*/ 115 h 135"/>
                    <a:gd name="T44" fmla="*/ 60 w 87"/>
                    <a:gd name="T45" fmla="*/ 106 h 135"/>
                    <a:gd name="T46" fmla="*/ 66 w 87"/>
                    <a:gd name="T47" fmla="*/ 81 h 135"/>
                    <a:gd name="T48" fmla="*/ 44 w 87"/>
                    <a:gd name="T49" fmla="*/ 5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7" h="135">
                      <a:moveTo>
                        <a:pt x="48" y="35"/>
                      </a:moveTo>
                      <a:cubicBezTo>
                        <a:pt x="60" y="35"/>
                        <a:pt x="69" y="39"/>
                        <a:pt x="76" y="48"/>
                      </a:cubicBezTo>
                      <a:cubicBezTo>
                        <a:pt x="83" y="56"/>
                        <a:pt x="86" y="68"/>
                        <a:pt x="86" y="84"/>
                      </a:cubicBezTo>
                      <a:cubicBezTo>
                        <a:pt x="86" y="100"/>
                        <a:pt x="83" y="112"/>
                        <a:pt x="76" y="121"/>
                      </a:cubicBezTo>
                      <a:cubicBezTo>
                        <a:pt x="69" y="129"/>
                        <a:pt x="60" y="134"/>
                        <a:pt x="48" y="134"/>
                      </a:cubicBezTo>
                      <a:cubicBezTo>
                        <a:pt x="37" y="134"/>
                        <a:pt x="26" y="129"/>
                        <a:pt x="20" y="121"/>
                      </a:cubicBezTo>
                      <a:lnTo>
                        <a:pt x="19" y="121"/>
                      </a:lnTo>
                      <a:lnTo>
                        <a:pt x="15" y="132"/>
                      </a:lnTo>
                      <a:lnTo>
                        <a:pt x="0" y="132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32"/>
                      </a:lnTo>
                      <a:cubicBezTo>
                        <a:pt x="20" y="35"/>
                        <a:pt x="20" y="37"/>
                        <a:pt x="20" y="42"/>
                      </a:cubicBezTo>
                      <a:cubicBezTo>
                        <a:pt x="20" y="46"/>
                        <a:pt x="20" y="49"/>
                        <a:pt x="20" y="51"/>
                      </a:cubicBezTo>
                      <a:lnTo>
                        <a:pt x="22" y="51"/>
                      </a:lnTo>
                      <a:cubicBezTo>
                        <a:pt x="26" y="39"/>
                        <a:pt x="37" y="35"/>
                        <a:pt x="48" y="35"/>
                      </a:cubicBezTo>
                      <a:close/>
                      <a:moveTo>
                        <a:pt x="44" y="51"/>
                      </a:moveTo>
                      <a:cubicBezTo>
                        <a:pt x="35" y="51"/>
                        <a:pt x="29" y="53"/>
                        <a:pt x="26" y="58"/>
                      </a:cubicBezTo>
                      <a:cubicBezTo>
                        <a:pt x="23" y="62"/>
                        <a:pt x="20" y="71"/>
                        <a:pt x="20" y="81"/>
                      </a:cubicBezTo>
                      <a:lnTo>
                        <a:pt x="20" y="83"/>
                      </a:lnTo>
                      <a:cubicBezTo>
                        <a:pt x="20" y="94"/>
                        <a:pt x="22" y="102"/>
                        <a:pt x="26" y="107"/>
                      </a:cubicBezTo>
                      <a:cubicBezTo>
                        <a:pt x="31" y="111"/>
                        <a:pt x="37" y="115"/>
                        <a:pt x="44" y="115"/>
                      </a:cubicBezTo>
                      <a:cubicBezTo>
                        <a:pt x="51" y="115"/>
                        <a:pt x="57" y="112"/>
                        <a:pt x="60" y="106"/>
                      </a:cubicBezTo>
                      <a:cubicBezTo>
                        <a:pt x="63" y="100"/>
                        <a:pt x="66" y="93"/>
                        <a:pt x="66" y="81"/>
                      </a:cubicBezTo>
                      <a:cubicBezTo>
                        <a:pt x="66" y="61"/>
                        <a:pt x="58" y="51"/>
                        <a:pt x="44" y="5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4" name="Freeform 513"/>
                <p:cNvSpPr>
                  <a:spLocks noChangeArrowheads="1"/>
                </p:cNvSpPr>
                <p:nvPr/>
              </p:nvSpPr>
              <p:spPr bwMode="auto">
                <a:xfrm>
                  <a:off x="5927" y="2360"/>
                  <a:ext cx="17" cy="21"/>
                </a:xfrm>
                <a:custGeom>
                  <a:avLst/>
                  <a:gdLst>
                    <a:gd name="T0" fmla="*/ 60 w 81"/>
                    <a:gd name="T1" fmla="*/ 83 h 98"/>
                    <a:gd name="T2" fmla="*/ 47 w 81"/>
                    <a:gd name="T3" fmla="*/ 94 h 98"/>
                    <a:gd name="T4" fmla="*/ 29 w 81"/>
                    <a:gd name="T5" fmla="*/ 97 h 98"/>
                    <a:gd name="T6" fmla="*/ 7 w 81"/>
                    <a:gd name="T7" fmla="*/ 90 h 98"/>
                    <a:gd name="T8" fmla="*/ 0 w 81"/>
                    <a:gd name="T9" fmla="*/ 68 h 98"/>
                    <a:gd name="T10" fmla="*/ 10 w 81"/>
                    <a:gd name="T11" fmla="*/ 46 h 98"/>
                    <a:gd name="T12" fmla="*/ 44 w 81"/>
                    <a:gd name="T13" fmla="*/ 37 h 98"/>
                    <a:gd name="T14" fmla="*/ 60 w 81"/>
                    <a:gd name="T15" fmla="*/ 37 h 98"/>
                    <a:gd name="T16" fmla="*/ 60 w 81"/>
                    <a:gd name="T17" fmla="*/ 33 h 98"/>
                    <a:gd name="T18" fmla="*/ 55 w 81"/>
                    <a:gd name="T19" fmla="*/ 20 h 98"/>
                    <a:gd name="T20" fmla="*/ 42 w 81"/>
                    <a:gd name="T21" fmla="*/ 16 h 98"/>
                    <a:gd name="T22" fmla="*/ 28 w 81"/>
                    <a:gd name="T23" fmla="*/ 17 h 98"/>
                    <a:gd name="T24" fmla="*/ 15 w 81"/>
                    <a:gd name="T25" fmla="*/ 21 h 98"/>
                    <a:gd name="T26" fmla="*/ 9 w 81"/>
                    <a:gd name="T27" fmla="*/ 7 h 98"/>
                    <a:gd name="T28" fmla="*/ 26 w 81"/>
                    <a:gd name="T29" fmla="*/ 1 h 98"/>
                    <a:gd name="T30" fmla="*/ 44 w 81"/>
                    <a:gd name="T31" fmla="*/ 0 h 98"/>
                    <a:gd name="T32" fmla="*/ 72 w 81"/>
                    <a:gd name="T33" fmla="*/ 7 h 98"/>
                    <a:gd name="T34" fmla="*/ 80 w 81"/>
                    <a:gd name="T35" fmla="*/ 32 h 98"/>
                    <a:gd name="T36" fmla="*/ 80 w 81"/>
                    <a:gd name="T37" fmla="*/ 96 h 98"/>
                    <a:gd name="T38" fmla="*/ 64 w 81"/>
                    <a:gd name="T39" fmla="*/ 96 h 98"/>
                    <a:gd name="T40" fmla="*/ 60 w 81"/>
                    <a:gd name="T41" fmla="*/ 83 h 98"/>
                    <a:gd name="T42" fmla="*/ 34 w 81"/>
                    <a:gd name="T43" fmla="*/ 81 h 98"/>
                    <a:gd name="T44" fmla="*/ 51 w 81"/>
                    <a:gd name="T45" fmla="*/ 75 h 98"/>
                    <a:gd name="T46" fmla="*/ 58 w 81"/>
                    <a:gd name="T47" fmla="*/ 58 h 98"/>
                    <a:gd name="T48" fmla="*/ 58 w 81"/>
                    <a:gd name="T49" fmla="*/ 49 h 98"/>
                    <a:gd name="T50" fmla="*/ 47 w 81"/>
                    <a:gd name="T51" fmla="*/ 49 h 98"/>
                    <a:gd name="T52" fmla="*/ 26 w 81"/>
                    <a:gd name="T53" fmla="*/ 53 h 98"/>
                    <a:gd name="T54" fmla="*/ 20 w 81"/>
                    <a:gd name="T55" fmla="*/ 67 h 98"/>
                    <a:gd name="T56" fmla="*/ 25 w 81"/>
                    <a:gd name="T57" fmla="*/ 77 h 98"/>
                    <a:gd name="T58" fmla="*/ 34 w 81"/>
                    <a:gd name="T59" fmla="*/ 81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1" h="98">
                      <a:moveTo>
                        <a:pt x="60" y="83"/>
                      </a:moveTo>
                      <a:cubicBezTo>
                        <a:pt x="55" y="88"/>
                        <a:pt x="52" y="92"/>
                        <a:pt x="47" y="94"/>
                      </a:cubicBezTo>
                      <a:cubicBezTo>
                        <a:pt x="43" y="95"/>
                        <a:pt x="37" y="97"/>
                        <a:pt x="29" y="97"/>
                      </a:cubicBezTo>
                      <a:cubicBezTo>
                        <a:pt x="20" y="97"/>
                        <a:pt x="13" y="94"/>
                        <a:pt x="7" y="90"/>
                      </a:cubicBezTo>
                      <a:cubicBezTo>
                        <a:pt x="2" y="86"/>
                        <a:pt x="0" y="78"/>
                        <a:pt x="0" y="68"/>
                      </a:cubicBezTo>
                      <a:cubicBezTo>
                        <a:pt x="0" y="58"/>
                        <a:pt x="3" y="50"/>
                        <a:pt x="10" y="46"/>
                      </a:cubicBezTo>
                      <a:cubicBezTo>
                        <a:pt x="18" y="41"/>
                        <a:pt x="29" y="39"/>
                        <a:pt x="44" y="37"/>
                      </a:cubicBezTo>
                      <a:lnTo>
                        <a:pt x="60" y="37"/>
                      </a:lnTo>
                      <a:lnTo>
                        <a:pt x="60" y="33"/>
                      </a:lnTo>
                      <a:cubicBezTo>
                        <a:pt x="60" y="27"/>
                        <a:pt x="58" y="23"/>
                        <a:pt x="55" y="20"/>
                      </a:cubicBezTo>
                      <a:cubicBezTo>
                        <a:pt x="53" y="16"/>
                        <a:pt x="48" y="16"/>
                        <a:pt x="42" y="16"/>
                      </a:cubicBezTo>
                      <a:cubicBezTo>
                        <a:pt x="38" y="16"/>
                        <a:pt x="32" y="16"/>
                        <a:pt x="28" y="17"/>
                      </a:cubicBezTo>
                      <a:lnTo>
                        <a:pt x="15" y="21"/>
                      </a:lnTo>
                      <a:lnTo>
                        <a:pt x="9" y="7"/>
                      </a:lnTo>
                      <a:cubicBezTo>
                        <a:pt x="15" y="4"/>
                        <a:pt x="19" y="2"/>
                        <a:pt x="26" y="1"/>
                      </a:cubicBezTo>
                      <a:cubicBezTo>
                        <a:pt x="34" y="0"/>
                        <a:pt x="38" y="0"/>
                        <a:pt x="44" y="0"/>
                      </a:cubicBezTo>
                      <a:cubicBezTo>
                        <a:pt x="55" y="0"/>
                        <a:pt x="65" y="2"/>
                        <a:pt x="72" y="7"/>
                      </a:cubicBezTo>
                      <a:cubicBezTo>
                        <a:pt x="80" y="11"/>
                        <a:pt x="80" y="20"/>
                        <a:pt x="80" y="32"/>
                      </a:cubicBezTo>
                      <a:lnTo>
                        <a:pt x="80" y="96"/>
                      </a:lnTo>
                      <a:lnTo>
                        <a:pt x="64" y="96"/>
                      </a:lnTo>
                      <a:lnTo>
                        <a:pt x="60" y="83"/>
                      </a:lnTo>
                      <a:close/>
                      <a:moveTo>
                        <a:pt x="34" y="81"/>
                      </a:moveTo>
                      <a:cubicBezTo>
                        <a:pt x="41" y="81"/>
                        <a:pt x="47" y="79"/>
                        <a:pt x="51" y="75"/>
                      </a:cubicBezTo>
                      <a:cubicBezTo>
                        <a:pt x="55" y="70"/>
                        <a:pt x="58" y="65"/>
                        <a:pt x="58" y="58"/>
                      </a:cubicBezTo>
                      <a:lnTo>
                        <a:pt x="58" y="49"/>
                      </a:lnTo>
                      <a:lnTo>
                        <a:pt x="47" y="49"/>
                      </a:lnTo>
                      <a:cubicBezTo>
                        <a:pt x="38" y="49"/>
                        <a:pt x="31" y="50"/>
                        <a:pt x="26" y="53"/>
                      </a:cubicBezTo>
                      <a:cubicBezTo>
                        <a:pt x="22" y="55"/>
                        <a:pt x="20" y="61"/>
                        <a:pt x="20" y="67"/>
                      </a:cubicBezTo>
                      <a:cubicBezTo>
                        <a:pt x="20" y="71"/>
                        <a:pt x="22" y="74"/>
                        <a:pt x="25" y="77"/>
                      </a:cubicBezTo>
                      <a:cubicBezTo>
                        <a:pt x="28" y="80"/>
                        <a:pt x="29" y="81"/>
                        <a:pt x="34" y="8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5" name="Freeform 514"/>
                <p:cNvSpPr>
                  <a:spLocks noChangeArrowheads="1"/>
                </p:cNvSpPr>
                <p:nvPr/>
              </p:nvSpPr>
              <p:spPr bwMode="auto">
                <a:xfrm>
                  <a:off x="5951" y="2352"/>
                  <a:ext cx="4" cy="29"/>
                </a:xfrm>
                <a:custGeom>
                  <a:avLst/>
                  <a:gdLst>
                    <a:gd name="T0" fmla="*/ 20 w 21"/>
                    <a:gd name="T1" fmla="*/ 133 h 134"/>
                    <a:gd name="T2" fmla="*/ 0 w 21"/>
                    <a:gd name="T3" fmla="*/ 133 h 134"/>
                    <a:gd name="T4" fmla="*/ 0 w 21"/>
                    <a:gd name="T5" fmla="*/ 0 h 134"/>
                    <a:gd name="T6" fmla="*/ 20 w 21"/>
                    <a:gd name="T7" fmla="*/ 0 h 134"/>
                    <a:gd name="T8" fmla="*/ 20 w 21"/>
                    <a:gd name="T9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4">
                      <a:moveTo>
                        <a:pt x="20" y="133"/>
                      </a:move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6" name="Freeform 515"/>
                <p:cNvSpPr>
                  <a:spLocks noChangeArrowheads="1"/>
                </p:cNvSpPr>
                <p:nvPr/>
              </p:nvSpPr>
              <p:spPr bwMode="auto">
                <a:xfrm>
                  <a:off x="5806" y="2395"/>
                  <a:ext cx="19" cy="29"/>
                </a:xfrm>
                <a:custGeom>
                  <a:avLst/>
                  <a:gdLst>
                    <a:gd name="T0" fmla="*/ 85 w 86"/>
                    <a:gd name="T1" fmla="*/ 133 h 134"/>
                    <a:gd name="T2" fmla="*/ 65 w 86"/>
                    <a:gd name="T3" fmla="*/ 133 h 134"/>
                    <a:gd name="T4" fmla="*/ 65 w 86"/>
                    <a:gd name="T5" fmla="*/ 75 h 134"/>
                    <a:gd name="T6" fmla="*/ 60 w 86"/>
                    <a:gd name="T7" fmla="*/ 59 h 134"/>
                    <a:gd name="T8" fmla="*/ 46 w 86"/>
                    <a:gd name="T9" fmla="*/ 53 h 134"/>
                    <a:gd name="T10" fmla="*/ 27 w 86"/>
                    <a:gd name="T11" fmla="*/ 60 h 134"/>
                    <a:gd name="T12" fmla="*/ 21 w 86"/>
                    <a:gd name="T13" fmla="*/ 85 h 134"/>
                    <a:gd name="T14" fmla="*/ 21 w 86"/>
                    <a:gd name="T15" fmla="*/ 132 h 134"/>
                    <a:gd name="T16" fmla="*/ 0 w 86"/>
                    <a:gd name="T17" fmla="*/ 132 h 134"/>
                    <a:gd name="T18" fmla="*/ 0 w 86"/>
                    <a:gd name="T19" fmla="*/ 0 h 134"/>
                    <a:gd name="T20" fmla="*/ 21 w 86"/>
                    <a:gd name="T21" fmla="*/ 0 h 134"/>
                    <a:gd name="T22" fmla="*/ 21 w 86"/>
                    <a:gd name="T23" fmla="*/ 33 h 134"/>
                    <a:gd name="T24" fmla="*/ 19 w 86"/>
                    <a:gd name="T25" fmla="*/ 50 h 134"/>
                    <a:gd name="T26" fmla="*/ 21 w 86"/>
                    <a:gd name="T27" fmla="*/ 50 h 134"/>
                    <a:gd name="T28" fmla="*/ 32 w 86"/>
                    <a:gd name="T29" fmla="*/ 40 h 134"/>
                    <a:gd name="T30" fmla="*/ 50 w 86"/>
                    <a:gd name="T31" fmla="*/ 36 h 134"/>
                    <a:gd name="T32" fmla="*/ 85 w 86"/>
                    <a:gd name="T33" fmla="*/ 71 h 134"/>
                    <a:gd name="T34" fmla="*/ 85 w 86"/>
                    <a:gd name="T35" fmla="*/ 13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6" h="134">
                      <a:moveTo>
                        <a:pt x="85" y="133"/>
                      </a:moveTo>
                      <a:lnTo>
                        <a:pt x="65" y="133"/>
                      </a:lnTo>
                      <a:lnTo>
                        <a:pt x="65" y="75"/>
                      </a:lnTo>
                      <a:cubicBezTo>
                        <a:pt x="65" y="68"/>
                        <a:pt x="63" y="62"/>
                        <a:pt x="60" y="59"/>
                      </a:cubicBezTo>
                      <a:cubicBezTo>
                        <a:pt x="57" y="56"/>
                        <a:pt x="53" y="53"/>
                        <a:pt x="46" y="53"/>
                      </a:cubicBezTo>
                      <a:cubicBezTo>
                        <a:pt x="37" y="53"/>
                        <a:pt x="32" y="56"/>
                        <a:pt x="27" y="60"/>
                      </a:cubicBezTo>
                      <a:cubicBezTo>
                        <a:pt x="23" y="65"/>
                        <a:pt x="21" y="74"/>
                        <a:pt x="21" y="85"/>
                      </a:cubicBezTo>
                      <a:lnTo>
                        <a:pt x="21" y="132"/>
                      </a:lnTo>
                      <a:lnTo>
                        <a:pt x="0" y="132"/>
                      </a:ln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33"/>
                      </a:lnTo>
                      <a:cubicBezTo>
                        <a:pt x="21" y="39"/>
                        <a:pt x="21" y="44"/>
                        <a:pt x="19" y="50"/>
                      </a:cubicBezTo>
                      <a:lnTo>
                        <a:pt x="21" y="50"/>
                      </a:lnTo>
                      <a:cubicBezTo>
                        <a:pt x="24" y="46"/>
                        <a:pt x="27" y="41"/>
                        <a:pt x="32" y="40"/>
                      </a:cubicBezTo>
                      <a:cubicBezTo>
                        <a:pt x="38" y="39"/>
                        <a:pt x="43" y="36"/>
                        <a:pt x="50" y="36"/>
                      </a:cubicBezTo>
                      <a:cubicBezTo>
                        <a:pt x="73" y="36"/>
                        <a:pt x="85" y="47"/>
                        <a:pt x="85" y="71"/>
                      </a:cubicBezTo>
                      <a:lnTo>
                        <a:pt x="85" y="13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7" name="Freeform 516"/>
                <p:cNvSpPr>
                  <a:spLocks noChangeArrowheads="1"/>
                </p:cNvSpPr>
                <p:nvPr/>
              </p:nvSpPr>
              <p:spPr bwMode="auto">
                <a:xfrm>
                  <a:off x="5831" y="2395"/>
                  <a:ext cx="5" cy="29"/>
                </a:xfrm>
                <a:custGeom>
                  <a:avLst/>
                  <a:gdLst>
                    <a:gd name="T0" fmla="*/ 0 w 25"/>
                    <a:gd name="T1" fmla="*/ 12 h 132"/>
                    <a:gd name="T2" fmla="*/ 3 w 25"/>
                    <a:gd name="T3" fmla="*/ 4 h 132"/>
                    <a:gd name="T4" fmla="*/ 12 w 25"/>
                    <a:gd name="T5" fmla="*/ 1 h 132"/>
                    <a:gd name="T6" fmla="*/ 21 w 25"/>
                    <a:gd name="T7" fmla="*/ 4 h 132"/>
                    <a:gd name="T8" fmla="*/ 23 w 25"/>
                    <a:gd name="T9" fmla="*/ 12 h 132"/>
                    <a:gd name="T10" fmla="*/ 21 w 25"/>
                    <a:gd name="T11" fmla="*/ 20 h 132"/>
                    <a:gd name="T12" fmla="*/ 12 w 25"/>
                    <a:gd name="T13" fmla="*/ 23 h 132"/>
                    <a:gd name="T14" fmla="*/ 3 w 25"/>
                    <a:gd name="T15" fmla="*/ 20 h 132"/>
                    <a:gd name="T16" fmla="*/ 0 w 25"/>
                    <a:gd name="T17" fmla="*/ 12 h 132"/>
                    <a:gd name="T18" fmla="*/ 22 w 25"/>
                    <a:gd name="T19" fmla="*/ 131 h 132"/>
                    <a:gd name="T20" fmla="*/ 2 w 25"/>
                    <a:gd name="T21" fmla="*/ 131 h 132"/>
                    <a:gd name="T22" fmla="*/ 2 w 25"/>
                    <a:gd name="T23" fmla="*/ 37 h 132"/>
                    <a:gd name="T24" fmla="*/ 22 w 25"/>
                    <a:gd name="T25" fmla="*/ 37 h 132"/>
                    <a:gd name="T26" fmla="*/ 22 w 25"/>
                    <a:gd name="T27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32">
                      <a:moveTo>
                        <a:pt x="0" y="12"/>
                      </a:moveTo>
                      <a:cubicBezTo>
                        <a:pt x="0" y="9"/>
                        <a:pt x="2" y="7"/>
                        <a:pt x="3" y="4"/>
                      </a:cubicBezTo>
                      <a:cubicBezTo>
                        <a:pt x="5" y="0"/>
                        <a:pt x="7" y="1"/>
                        <a:pt x="12" y="1"/>
                      </a:cubicBezTo>
                      <a:cubicBezTo>
                        <a:pt x="15" y="1"/>
                        <a:pt x="19" y="2"/>
                        <a:pt x="21" y="4"/>
                      </a:cubicBezTo>
                      <a:cubicBezTo>
                        <a:pt x="24" y="5"/>
                        <a:pt x="23" y="7"/>
                        <a:pt x="23" y="12"/>
                      </a:cubicBezTo>
                      <a:cubicBezTo>
                        <a:pt x="23" y="15"/>
                        <a:pt x="23" y="18"/>
                        <a:pt x="21" y="20"/>
                      </a:cubicBezTo>
                      <a:cubicBezTo>
                        <a:pt x="20" y="23"/>
                        <a:pt x="16" y="23"/>
                        <a:pt x="12" y="23"/>
                      </a:cubicBezTo>
                      <a:cubicBezTo>
                        <a:pt x="9" y="23"/>
                        <a:pt x="6" y="22"/>
                        <a:pt x="3" y="20"/>
                      </a:cubicBezTo>
                      <a:cubicBezTo>
                        <a:pt x="0" y="19"/>
                        <a:pt x="0" y="15"/>
                        <a:pt x="0" y="12"/>
                      </a:cubicBezTo>
                      <a:close/>
                      <a:moveTo>
                        <a:pt x="22" y="131"/>
                      </a:moveTo>
                      <a:lnTo>
                        <a:pt x="2" y="131"/>
                      </a:lnTo>
                      <a:lnTo>
                        <a:pt x="2" y="37"/>
                      </a:lnTo>
                      <a:lnTo>
                        <a:pt x="22" y="37"/>
                      </a:lnTo>
                      <a:lnTo>
                        <a:pt x="22" y="1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8" name="Freeform 517"/>
                <p:cNvSpPr>
                  <a:spLocks noChangeArrowheads="1"/>
                </p:cNvSpPr>
                <p:nvPr/>
              </p:nvSpPr>
              <p:spPr bwMode="auto">
                <a:xfrm>
                  <a:off x="5841" y="2403"/>
                  <a:ext cx="15" cy="22"/>
                </a:xfrm>
                <a:custGeom>
                  <a:avLst/>
                  <a:gdLst>
                    <a:gd name="T0" fmla="*/ 70 w 71"/>
                    <a:gd name="T1" fmla="*/ 70 h 100"/>
                    <a:gd name="T2" fmla="*/ 60 w 71"/>
                    <a:gd name="T3" fmla="*/ 91 h 100"/>
                    <a:gd name="T4" fmla="*/ 31 w 71"/>
                    <a:gd name="T5" fmla="*/ 99 h 100"/>
                    <a:gd name="T6" fmla="*/ 0 w 71"/>
                    <a:gd name="T7" fmla="*/ 93 h 100"/>
                    <a:gd name="T8" fmla="*/ 0 w 71"/>
                    <a:gd name="T9" fmla="*/ 75 h 100"/>
                    <a:gd name="T10" fmla="*/ 31 w 71"/>
                    <a:gd name="T11" fmla="*/ 83 h 100"/>
                    <a:gd name="T12" fmla="*/ 49 w 71"/>
                    <a:gd name="T13" fmla="*/ 71 h 100"/>
                    <a:gd name="T14" fmla="*/ 48 w 71"/>
                    <a:gd name="T15" fmla="*/ 65 h 100"/>
                    <a:gd name="T16" fmla="*/ 41 w 71"/>
                    <a:gd name="T17" fmla="*/ 61 h 100"/>
                    <a:gd name="T18" fmla="*/ 28 w 71"/>
                    <a:gd name="T19" fmla="*/ 55 h 100"/>
                    <a:gd name="T20" fmla="*/ 6 w 71"/>
                    <a:gd name="T21" fmla="*/ 42 h 100"/>
                    <a:gd name="T22" fmla="*/ 0 w 71"/>
                    <a:gd name="T23" fmla="*/ 26 h 100"/>
                    <a:gd name="T24" fmla="*/ 10 w 71"/>
                    <a:gd name="T25" fmla="*/ 7 h 100"/>
                    <a:gd name="T26" fmla="*/ 36 w 71"/>
                    <a:gd name="T27" fmla="*/ 0 h 100"/>
                    <a:gd name="T28" fmla="*/ 68 w 71"/>
                    <a:gd name="T29" fmla="*/ 7 h 100"/>
                    <a:gd name="T30" fmla="*/ 63 w 71"/>
                    <a:gd name="T31" fmla="*/ 21 h 100"/>
                    <a:gd name="T32" fmla="*/ 36 w 71"/>
                    <a:gd name="T33" fmla="*/ 16 h 100"/>
                    <a:gd name="T34" fmla="*/ 20 w 71"/>
                    <a:gd name="T35" fmla="*/ 24 h 100"/>
                    <a:gd name="T36" fmla="*/ 25 w 71"/>
                    <a:gd name="T37" fmla="*/ 32 h 100"/>
                    <a:gd name="T38" fmla="*/ 42 w 71"/>
                    <a:gd name="T39" fmla="*/ 40 h 100"/>
                    <a:gd name="T40" fmla="*/ 60 w 71"/>
                    <a:gd name="T41" fmla="*/ 49 h 100"/>
                    <a:gd name="T42" fmla="*/ 67 w 71"/>
                    <a:gd name="T43" fmla="*/ 58 h 100"/>
                    <a:gd name="T44" fmla="*/ 70 w 71"/>
                    <a:gd name="T45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100">
                      <a:moveTo>
                        <a:pt x="70" y="70"/>
                      </a:moveTo>
                      <a:cubicBezTo>
                        <a:pt x="70" y="78"/>
                        <a:pt x="68" y="86"/>
                        <a:pt x="60" y="91"/>
                      </a:cubicBezTo>
                      <a:cubicBezTo>
                        <a:pt x="53" y="97"/>
                        <a:pt x="45" y="99"/>
                        <a:pt x="31" y="99"/>
                      </a:cubicBezTo>
                      <a:cubicBezTo>
                        <a:pt x="18" y="99"/>
                        <a:pt x="7" y="97"/>
                        <a:pt x="0" y="93"/>
                      </a:cubicBezTo>
                      <a:lnTo>
                        <a:pt x="0" y="75"/>
                      </a:lnTo>
                      <a:cubicBezTo>
                        <a:pt x="12" y="81"/>
                        <a:pt x="22" y="83"/>
                        <a:pt x="31" y="83"/>
                      </a:cubicBezTo>
                      <a:cubicBezTo>
                        <a:pt x="42" y="83"/>
                        <a:pt x="49" y="78"/>
                        <a:pt x="49" y="71"/>
                      </a:cubicBezTo>
                      <a:cubicBezTo>
                        <a:pt x="49" y="68"/>
                        <a:pt x="49" y="67"/>
                        <a:pt x="48" y="65"/>
                      </a:cubicBezTo>
                      <a:cubicBezTo>
                        <a:pt x="47" y="64"/>
                        <a:pt x="46" y="63"/>
                        <a:pt x="41" y="61"/>
                      </a:cubicBezTo>
                      <a:cubicBezTo>
                        <a:pt x="37" y="60"/>
                        <a:pt x="33" y="58"/>
                        <a:pt x="28" y="55"/>
                      </a:cubicBezTo>
                      <a:cubicBezTo>
                        <a:pt x="17" y="51"/>
                        <a:pt x="9" y="46"/>
                        <a:pt x="6" y="42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7"/>
                        <a:pt x="3" y="11"/>
                        <a:pt x="10" y="7"/>
                      </a:cubicBezTo>
                      <a:cubicBezTo>
                        <a:pt x="17" y="3"/>
                        <a:pt x="26" y="0"/>
                        <a:pt x="36" y="0"/>
                      </a:cubicBezTo>
                      <a:cubicBezTo>
                        <a:pt x="48" y="0"/>
                        <a:pt x="58" y="3"/>
                        <a:pt x="68" y="7"/>
                      </a:cubicBezTo>
                      <a:lnTo>
                        <a:pt x="63" y="21"/>
                      </a:lnTo>
                      <a:cubicBezTo>
                        <a:pt x="52" y="17"/>
                        <a:pt x="44" y="16"/>
                        <a:pt x="36" y="16"/>
                      </a:cubicBezTo>
                      <a:cubicBezTo>
                        <a:pt x="26" y="16"/>
                        <a:pt x="20" y="19"/>
                        <a:pt x="20" y="24"/>
                      </a:cubicBezTo>
                      <a:cubicBezTo>
                        <a:pt x="20" y="27"/>
                        <a:pt x="22" y="31"/>
                        <a:pt x="25" y="32"/>
                      </a:cubicBezTo>
                      <a:cubicBezTo>
                        <a:pt x="28" y="34"/>
                        <a:pt x="33" y="36"/>
                        <a:pt x="42" y="40"/>
                      </a:cubicBezTo>
                      <a:cubicBezTo>
                        <a:pt x="49" y="43"/>
                        <a:pt x="56" y="46"/>
                        <a:pt x="60" y="49"/>
                      </a:cubicBezTo>
                      <a:cubicBezTo>
                        <a:pt x="65" y="52"/>
                        <a:pt x="66" y="55"/>
                        <a:pt x="67" y="58"/>
                      </a:cubicBezTo>
                      <a:cubicBezTo>
                        <a:pt x="68" y="61"/>
                        <a:pt x="70" y="65"/>
                        <a:pt x="70" y="7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19" name="Freeform 518"/>
                <p:cNvSpPr>
                  <a:spLocks noChangeArrowheads="1"/>
                </p:cNvSpPr>
                <p:nvPr/>
              </p:nvSpPr>
              <p:spPr bwMode="auto">
                <a:xfrm>
                  <a:off x="5859" y="2399"/>
                  <a:ext cx="13" cy="26"/>
                </a:xfrm>
                <a:custGeom>
                  <a:avLst/>
                  <a:gdLst>
                    <a:gd name="T0" fmla="*/ 47 w 62"/>
                    <a:gd name="T1" fmla="*/ 102 h 119"/>
                    <a:gd name="T2" fmla="*/ 61 w 62"/>
                    <a:gd name="T3" fmla="*/ 99 h 119"/>
                    <a:gd name="T4" fmla="*/ 61 w 62"/>
                    <a:gd name="T5" fmla="*/ 113 h 119"/>
                    <a:gd name="T6" fmla="*/ 53 w 62"/>
                    <a:gd name="T7" fmla="*/ 116 h 119"/>
                    <a:gd name="T8" fmla="*/ 42 w 62"/>
                    <a:gd name="T9" fmla="*/ 118 h 119"/>
                    <a:gd name="T10" fmla="*/ 13 w 62"/>
                    <a:gd name="T11" fmla="*/ 87 h 119"/>
                    <a:gd name="T12" fmla="*/ 13 w 62"/>
                    <a:gd name="T13" fmla="*/ 36 h 119"/>
                    <a:gd name="T14" fmla="*/ 0 w 62"/>
                    <a:gd name="T15" fmla="*/ 36 h 119"/>
                    <a:gd name="T16" fmla="*/ 0 w 62"/>
                    <a:gd name="T17" fmla="*/ 27 h 119"/>
                    <a:gd name="T18" fmla="*/ 13 w 62"/>
                    <a:gd name="T19" fmla="*/ 20 h 119"/>
                    <a:gd name="T20" fmla="*/ 21 w 62"/>
                    <a:gd name="T21" fmla="*/ 0 h 119"/>
                    <a:gd name="T22" fmla="*/ 32 w 62"/>
                    <a:gd name="T23" fmla="*/ 0 h 119"/>
                    <a:gd name="T24" fmla="*/ 32 w 62"/>
                    <a:gd name="T25" fmla="*/ 20 h 119"/>
                    <a:gd name="T26" fmla="*/ 58 w 62"/>
                    <a:gd name="T27" fmla="*/ 20 h 119"/>
                    <a:gd name="T28" fmla="*/ 58 w 62"/>
                    <a:gd name="T29" fmla="*/ 35 h 119"/>
                    <a:gd name="T30" fmla="*/ 32 w 62"/>
                    <a:gd name="T31" fmla="*/ 35 h 119"/>
                    <a:gd name="T32" fmla="*/ 32 w 62"/>
                    <a:gd name="T33" fmla="*/ 86 h 119"/>
                    <a:gd name="T34" fmla="*/ 35 w 62"/>
                    <a:gd name="T35" fmla="*/ 96 h 119"/>
                    <a:gd name="T36" fmla="*/ 47 w 62"/>
                    <a:gd name="T37" fmla="*/ 10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" h="119">
                      <a:moveTo>
                        <a:pt x="47" y="102"/>
                      </a:moveTo>
                      <a:cubicBezTo>
                        <a:pt x="51" y="102"/>
                        <a:pt x="57" y="100"/>
                        <a:pt x="61" y="99"/>
                      </a:cubicBezTo>
                      <a:lnTo>
                        <a:pt x="61" y="113"/>
                      </a:lnTo>
                      <a:cubicBezTo>
                        <a:pt x="58" y="115"/>
                        <a:pt x="58" y="115"/>
                        <a:pt x="53" y="116"/>
                      </a:cubicBezTo>
                      <a:cubicBezTo>
                        <a:pt x="49" y="118"/>
                        <a:pt x="45" y="118"/>
                        <a:pt x="42" y="118"/>
                      </a:cubicBezTo>
                      <a:cubicBezTo>
                        <a:pt x="23" y="118"/>
                        <a:pt x="13" y="108"/>
                        <a:pt x="13" y="87"/>
                      </a:cubicBezTo>
                      <a:lnTo>
                        <a:pt x="13" y="36"/>
                      </a:lnTo>
                      <a:lnTo>
                        <a:pt x="0" y="36"/>
                      </a:lnTo>
                      <a:lnTo>
                        <a:pt x="0" y="27"/>
                      </a:lnTo>
                      <a:lnTo>
                        <a:pt x="13" y="2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32" y="20"/>
                      </a:lnTo>
                      <a:lnTo>
                        <a:pt x="58" y="20"/>
                      </a:lnTo>
                      <a:lnTo>
                        <a:pt x="58" y="35"/>
                      </a:lnTo>
                      <a:lnTo>
                        <a:pt x="32" y="35"/>
                      </a:lnTo>
                      <a:lnTo>
                        <a:pt x="32" y="86"/>
                      </a:lnTo>
                      <a:cubicBezTo>
                        <a:pt x="32" y="90"/>
                        <a:pt x="33" y="95"/>
                        <a:pt x="35" y="96"/>
                      </a:cubicBezTo>
                      <a:cubicBezTo>
                        <a:pt x="37" y="98"/>
                        <a:pt x="42" y="102"/>
                        <a:pt x="47" y="102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0" name="Freeform 519"/>
                <p:cNvSpPr>
                  <a:spLocks noChangeArrowheads="1"/>
                </p:cNvSpPr>
                <p:nvPr/>
              </p:nvSpPr>
              <p:spPr bwMode="auto">
                <a:xfrm>
                  <a:off x="5876" y="2403"/>
                  <a:ext cx="20" cy="22"/>
                </a:xfrm>
                <a:custGeom>
                  <a:avLst/>
                  <a:gdLst>
                    <a:gd name="T0" fmla="*/ 90 w 91"/>
                    <a:gd name="T1" fmla="*/ 49 h 100"/>
                    <a:gd name="T2" fmla="*/ 79 w 91"/>
                    <a:gd name="T3" fmla="*/ 86 h 100"/>
                    <a:gd name="T4" fmla="*/ 45 w 91"/>
                    <a:gd name="T5" fmla="*/ 99 h 100"/>
                    <a:gd name="T6" fmla="*/ 22 w 91"/>
                    <a:gd name="T7" fmla="*/ 93 h 100"/>
                    <a:gd name="T8" fmla="*/ 6 w 91"/>
                    <a:gd name="T9" fmla="*/ 75 h 100"/>
                    <a:gd name="T10" fmla="*/ 0 w 91"/>
                    <a:gd name="T11" fmla="*/ 49 h 100"/>
                    <a:gd name="T12" fmla="*/ 12 w 91"/>
                    <a:gd name="T13" fmla="*/ 13 h 100"/>
                    <a:gd name="T14" fmla="*/ 45 w 91"/>
                    <a:gd name="T15" fmla="*/ 0 h 100"/>
                    <a:gd name="T16" fmla="*/ 77 w 91"/>
                    <a:gd name="T17" fmla="*/ 13 h 100"/>
                    <a:gd name="T18" fmla="*/ 90 w 91"/>
                    <a:gd name="T19" fmla="*/ 49 h 100"/>
                    <a:gd name="T20" fmla="*/ 22 w 91"/>
                    <a:gd name="T21" fmla="*/ 49 h 100"/>
                    <a:gd name="T22" fmla="*/ 47 w 91"/>
                    <a:gd name="T23" fmla="*/ 81 h 100"/>
                    <a:gd name="T24" fmla="*/ 70 w 91"/>
                    <a:gd name="T25" fmla="*/ 49 h 100"/>
                    <a:gd name="T26" fmla="*/ 45 w 91"/>
                    <a:gd name="T27" fmla="*/ 17 h 100"/>
                    <a:gd name="T28" fmla="*/ 26 w 91"/>
                    <a:gd name="T29" fmla="*/ 26 h 100"/>
                    <a:gd name="T30" fmla="*/ 22 w 91"/>
                    <a:gd name="T31" fmla="*/ 4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00">
                      <a:moveTo>
                        <a:pt x="90" y="49"/>
                      </a:moveTo>
                      <a:cubicBezTo>
                        <a:pt x="90" y="65"/>
                        <a:pt x="87" y="78"/>
                        <a:pt x="79" y="86"/>
                      </a:cubicBezTo>
                      <a:cubicBezTo>
                        <a:pt x="72" y="95"/>
                        <a:pt x="60" y="99"/>
                        <a:pt x="45" y="99"/>
                      </a:cubicBezTo>
                      <a:cubicBezTo>
                        <a:pt x="36" y="99"/>
                        <a:pt x="29" y="97"/>
                        <a:pt x="22" y="93"/>
                      </a:cubicBezTo>
                      <a:cubicBezTo>
                        <a:pt x="15" y="89"/>
                        <a:pt x="11" y="83"/>
                        <a:pt x="6" y="75"/>
                      </a:cubicBezTo>
                      <a:cubicBezTo>
                        <a:pt x="2" y="68"/>
                        <a:pt x="0" y="59"/>
                        <a:pt x="0" y="49"/>
                      </a:cubicBezTo>
                      <a:cubicBezTo>
                        <a:pt x="0" y="33"/>
                        <a:pt x="5" y="22"/>
                        <a:pt x="12" y="13"/>
                      </a:cubicBezTo>
                      <a:cubicBezTo>
                        <a:pt x="20" y="5"/>
                        <a:pt x="31" y="0"/>
                        <a:pt x="45" y="0"/>
                      </a:cubicBezTo>
                      <a:cubicBezTo>
                        <a:pt x="58" y="0"/>
                        <a:pt x="70" y="5"/>
                        <a:pt x="77" y="13"/>
                      </a:cubicBezTo>
                      <a:cubicBezTo>
                        <a:pt x="85" y="22"/>
                        <a:pt x="90" y="35"/>
                        <a:pt x="90" y="49"/>
                      </a:cubicBezTo>
                      <a:close/>
                      <a:moveTo>
                        <a:pt x="22" y="49"/>
                      </a:moveTo>
                      <a:cubicBezTo>
                        <a:pt x="22" y="71"/>
                        <a:pt x="31" y="81"/>
                        <a:pt x="47" y="81"/>
                      </a:cubicBezTo>
                      <a:cubicBezTo>
                        <a:pt x="63" y="81"/>
                        <a:pt x="70" y="71"/>
                        <a:pt x="70" y="49"/>
                      </a:cubicBezTo>
                      <a:cubicBezTo>
                        <a:pt x="70" y="27"/>
                        <a:pt x="61" y="17"/>
                        <a:pt x="45" y="17"/>
                      </a:cubicBezTo>
                      <a:cubicBezTo>
                        <a:pt x="36" y="17"/>
                        <a:pt x="31" y="20"/>
                        <a:pt x="26" y="26"/>
                      </a:cubicBezTo>
                      <a:cubicBezTo>
                        <a:pt x="22" y="33"/>
                        <a:pt x="22" y="39"/>
                        <a:pt x="22" y="4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1" name="Freeform 520"/>
                <p:cNvSpPr>
                  <a:spLocks noChangeArrowheads="1"/>
                </p:cNvSpPr>
                <p:nvPr/>
              </p:nvSpPr>
              <p:spPr bwMode="auto">
                <a:xfrm>
                  <a:off x="5899" y="2404"/>
                  <a:ext cx="20" cy="30"/>
                </a:xfrm>
                <a:custGeom>
                  <a:avLst/>
                  <a:gdLst>
                    <a:gd name="T0" fmla="*/ 90 w 91"/>
                    <a:gd name="T1" fmla="*/ 11 h 138"/>
                    <a:gd name="T2" fmla="*/ 74 w 91"/>
                    <a:gd name="T3" fmla="*/ 14 h 138"/>
                    <a:gd name="T4" fmla="*/ 78 w 91"/>
                    <a:gd name="T5" fmla="*/ 21 h 138"/>
                    <a:gd name="T6" fmla="*/ 80 w 91"/>
                    <a:gd name="T7" fmla="*/ 30 h 138"/>
                    <a:gd name="T8" fmla="*/ 70 w 91"/>
                    <a:gd name="T9" fmla="*/ 53 h 138"/>
                    <a:gd name="T10" fmla="*/ 42 w 91"/>
                    <a:gd name="T11" fmla="*/ 62 h 138"/>
                    <a:gd name="T12" fmla="*/ 33 w 91"/>
                    <a:gd name="T13" fmla="*/ 62 h 138"/>
                    <a:gd name="T14" fmla="*/ 27 w 91"/>
                    <a:gd name="T15" fmla="*/ 71 h 138"/>
                    <a:gd name="T16" fmla="*/ 30 w 91"/>
                    <a:gd name="T17" fmla="*/ 75 h 138"/>
                    <a:gd name="T18" fmla="*/ 42 w 91"/>
                    <a:gd name="T19" fmla="*/ 77 h 138"/>
                    <a:gd name="T20" fmla="*/ 58 w 91"/>
                    <a:gd name="T21" fmla="*/ 77 h 138"/>
                    <a:gd name="T22" fmla="*/ 81 w 91"/>
                    <a:gd name="T23" fmla="*/ 84 h 138"/>
                    <a:gd name="T24" fmla="*/ 90 w 91"/>
                    <a:gd name="T25" fmla="*/ 103 h 138"/>
                    <a:gd name="T26" fmla="*/ 77 w 91"/>
                    <a:gd name="T27" fmla="*/ 128 h 138"/>
                    <a:gd name="T28" fmla="*/ 39 w 91"/>
                    <a:gd name="T29" fmla="*/ 137 h 138"/>
                    <a:gd name="T30" fmla="*/ 10 w 91"/>
                    <a:gd name="T31" fmla="*/ 129 h 138"/>
                    <a:gd name="T32" fmla="*/ 0 w 91"/>
                    <a:gd name="T33" fmla="*/ 110 h 138"/>
                    <a:gd name="T34" fmla="*/ 5 w 91"/>
                    <a:gd name="T35" fmla="*/ 96 h 138"/>
                    <a:gd name="T36" fmla="*/ 21 w 91"/>
                    <a:gd name="T37" fmla="*/ 87 h 138"/>
                    <a:gd name="T38" fmla="*/ 14 w 91"/>
                    <a:gd name="T39" fmla="*/ 81 h 138"/>
                    <a:gd name="T40" fmla="*/ 11 w 91"/>
                    <a:gd name="T41" fmla="*/ 74 h 138"/>
                    <a:gd name="T42" fmla="*/ 14 w 91"/>
                    <a:gd name="T43" fmla="*/ 65 h 138"/>
                    <a:gd name="T44" fmla="*/ 23 w 91"/>
                    <a:gd name="T45" fmla="*/ 58 h 138"/>
                    <a:gd name="T46" fmla="*/ 11 w 91"/>
                    <a:gd name="T47" fmla="*/ 48 h 138"/>
                    <a:gd name="T48" fmla="*/ 7 w 91"/>
                    <a:gd name="T49" fmla="*/ 32 h 138"/>
                    <a:gd name="T50" fmla="*/ 17 w 91"/>
                    <a:gd name="T51" fmla="*/ 8 h 138"/>
                    <a:gd name="T52" fmla="*/ 45 w 91"/>
                    <a:gd name="T53" fmla="*/ 0 h 138"/>
                    <a:gd name="T54" fmla="*/ 54 w 91"/>
                    <a:gd name="T55" fmla="*/ 0 h 138"/>
                    <a:gd name="T56" fmla="*/ 61 w 91"/>
                    <a:gd name="T57" fmla="*/ 1 h 138"/>
                    <a:gd name="T58" fmla="*/ 90 w 91"/>
                    <a:gd name="T59" fmla="*/ 1 h 138"/>
                    <a:gd name="T60" fmla="*/ 90 w 91"/>
                    <a:gd name="T61" fmla="*/ 11 h 138"/>
                    <a:gd name="T62" fmla="*/ 16 w 91"/>
                    <a:gd name="T63" fmla="*/ 109 h 138"/>
                    <a:gd name="T64" fmla="*/ 21 w 91"/>
                    <a:gd name="T65" fmla="*/ 119 h 138"/>
                    <a:gd name="T66" fmla="*/ 37 w 91"/>
                    <a:gd name="T67" fmla="*/ 122 h 138"/>
                    <a:gd name="T68" fmla="*/ 62 w 91"/>
                    <a:gd name="T69" fmla="*/ 118 h 138"/>
                    <a:gd name="T70" fmla="*/ 71 w 91"/>
                    <a:gd name="T71" fmla="*/ 105 h 138"/>
                    <a:gd name="T72" fmla="*/ 67 w 91"/>
                    <a:gd name="T73" fmla="*/ 96 h 138"/>
                    <a:gd name="T74" fmla="*/ 51 w 91"/>
                    <a:gd name="T75" fmla="*/ 93 h 138"/>
                    <a:gd name="T76" fmla="*/ 36 w 91"/>
                    <a:gd name="T77" fmla="*/ 93 h 138"/>
                    <a:gd name="T78" fmla="*/ 23 w 91"/>
                    <a:gd name="T79" fmla="*/ 97 h 138"/>
                    <a:gd name="T80" fmla="*/ 16 w 91"/>
                    <a:gd name="T81" fmla="*/ 109 h 138"/>
                    <a:gd name="T82" fmla="*/ 24 w 91"/>
                    <a:gd name="T83" fmla="*/ 30 h 138"/>
                    <a:gd name="T84" fmla="*/ 29 w 91"/>
                    <a:gd name="T85" fmla="*/ 43 h 138"/>
                    <a:gd name="T86" fmla="*/ 42 w 91"/>
                    <a:gd name="T87" fmla="*/ 48 h 138"/>
                    <a:gd name="T88" fmla="*/ 59 w 91"/>
                    <a:gd name="T89" fmla="*/ 29 h 138"/>
                    <a:gd name="T90" fmla="*/ 55 w 91"/>
                    <a:gd name="T91" fmla="*/ 14 h 138"/>
                    <a:gd name="T92" fmla="*/ 42 w 91"/>
                    <a:gd name="T93" fmla="*/ 10 h 138"/>
                    <a:gd name="T94" fmla="*/ 29 w 91"/>
                    <a:gd name="T95" fmla="*/ 14 h 138"/>
                    <a:gd name="T96" fmla="*/ 24 w 91"/>
                    <a:gd name="T97" fmla="*/ 3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" h="138">
                      <a:moveTo>
                        <a:pt x="90" y="11"/>
                      </a:moveTo>
                      <a:lnTo>
                        <a:pt x="74" y="14"/>
                      </a:lnTo>
                      <a:cubicBezTo>
                        <a:pt x="75" y="16"/>
                        <a:pt x="77" y="18"/>
                        <a:pt x="78" y="21"/>
                      </a:cubicBezTo>
                      <a:cubicBezTo>
                        <a:pt x="80" y="25"/>
                        <a:pt x="80" y="27"/>
                        <a:pt x="80" y="30"/>
                      </a:cubicBezTo>
                      <a:cubicBezTo>
                        <a:pt x="80" y="40"/>
                        <a:pt x="78" y="48"/>
                        <a:pt x="70" y="53"/>
                      </a:cubicBezTo>
                      <a:cubicBezTo>
                        <a:pt x="63" y="59"/>
                        <a:pt x="54" y="62"/>
                        <a:pt x="42" y="62"/>
                      </a:cubicBezTo>
                      <a:lnTo>
                        <a:pt x="33" y="62"/>
                      </a:lnTo>
                      <a:cubicBezTo>
                        <a:pt x="29" y="65"/>
                        <a:pt x="27" y="68"/>
                        <a:pt x="27" y="71"/>
                      </a:cubicBezTo>
                      <a:cubicBezTo>
                        <a:pt x="27" y="72"/>
                        <a:pt x="29" y="75"/>
                        <a:pt x="30" y="75"/>
                      </a:cubicBezTo>
                      <a:cubicBezTo>
                        <a:pt x="32" y="75"/>
                        <a:pt x="36" y="77"/>
                        <a:pt x="42" y="77"/>
                      </a:cubicBezTo>
                      <a:lnTo>
                        <a:pt x="58" y="77"/>
                      </a:lnTo>
                      <a:cubicBezTo>
                        <a:pt x="68" y="77"/>
                        <a:pt x="77" y="80"/>
                        <a:pt x="81" y="84"/>
                      </a:cubicBezTo>
                      <a:cubicBezTo>
                        <a:pt x="86" y="88"/>
                        <a:pt x="90" y="94"/>
                        <a:pt x="90" y="103"/>
                      </a:cubicBezTo>
                      <a:cubicBezTo>
                        <a:pt x="90" y="113"/>
                        <a:pt x="86" y="122"/>
                        <a:pt x="77" y="128"/>
                      </a:cubicBezTo>
                      <a:cubicBezTo>
                        <a:pt x="68" y="134"/>
                        <a:pt x="55" y="137"/>
                        <a:pt x="39" y="137"/>
                      </a:cubicBezTo>
                      <a:cubicBezTo>
                        <a:pt x="26" y="137"/>
                        <a:pt x="16" y="134"/>
                        <a:pt x="10" y="129"/>
                      </a:cubicBezTo>
                      <a:cubicBezTo>
                        <a:pt x="4" y="125"/>
                        <a:pt x="0" y="118"/>
                        <a:pt x="0" y="110"/>
                      </a:cubicBezTo>
                      <a:cubicBezTo>
                        <a:pt x="0" y="105"/>
                        <a:pt x="1" y="101"/>
                        <a:pt x="5" y="96"/>
                      </a:cubicBezTo>
                      <a:cubicBezTo>
                        <a:pt x="10" y="92"/>
                        <a:pt x="14" y="88"/>
                        <a:pt x="21" y="87"/>
                      </a:cubicBezTo>
                      <a:cubicBezTo>
                        <a:pt x="19" y="86"/>
                        <a:pt x="17" y="84"/>
                        <a:pt x="14" y="81"/>
                      </a:cubicBezTo>
                      <a:cubicBezTo>
                        <a:pt x="11" y="78"/>
                        <a:pt x="11" y="75"/>
                        <a:pt x="11" y="74"/>
                      </a:cubicBezTo>
                      <a:cubicBezTo>
                        <a:pt x="11" y="71"/>
                        <a:pt x="13" y="69"/>
                        <a:pt x="14" y="65"/>
                      </a:cubicBezTo>
                      <a:cubicBezTo>
                        <a:pt x="16" y="62"/>
                        <a:pt x="19" y="61"/>
                        <a:pt x="23" y="58"/>
                      </a:cubicBezTo>
                      <a:cubicBezTo>
                        <a:pt x="19" y="56"/>
                        <a:pt x="14" y="53"/>
                        <a:pt x="11" y="48"/>
                      </a:cubicBezTo>
                      <a:cubicBezTo>
                        <a:pt x="8" y="44"/>
                        <a:pt x="7" y="37"/>
                        <a:pt x="7" y="32"/>
                      </a:cubicBezTo>
                      <a:cubicBezTo>
                        <a:pt x="7" y="21"/>
                        <a:pt x="10" y="14"/>
                        <a:pt x="17" y="8"/>
                      </a:cubicBezTo>
                      <a:cubicBezTo>
                        <a:pt x="24" y="2"/>
                        <a:pt x="33" y="0"/>
                        <a:pt x="45" y="0"/>
                      </a:cubicBezTo>
                      <a:lnTo>
                        <a:pt x="54" y="0"/>
                      </a:lnTo>
                      <a:cubicBezTo>
                        <a:pt x="56" y="0"/>
                        <a:pt x="59" y="1"/>
                        <a:pt x="61" y="1"/>
                      </a:cubicBezTo>
                      <a:lnTo>
                        <a:pt x="90" y="1"/>
                      </a:lnTo>
                      <a:lnTo>
                        <a:pt x="90" y="11"/>
                      </a:lnTo>
                      <a:close/>
                      <a:moveTo>
                        <a:pt x="16" y="109"/>
                      </a:moveTo>
                      <a:cubicBezTo>
                        <a:pt x="16" y="113"/>
                        <a:pt x="17" y="116"/>
                        <a:pt x="21" y="119"/>
                      </a:cubicBezTo>
                      <a:cubicBezTo>
                        <a:pt x="26" y="122"/>
                        <a:pt x="30" y="122"/>
                        <a:pt x="37" y="122"/>
                      </a:cubicBezTo>
                      <a:cubicBezTo>
                        <a:pt x="49" y="122"/>
                        <a:pt x="56" y="121"/>
                        <a:pt x="62" y="118"/>
                      </a:cubicBezTo>
                      <a:cubicBezTo>
                        <a:pt x="68" y="115"/>
                        <a:pt x="71" y="110"/>
                        <a:pt x="71" y="105"/>
                      </a:cubicBezTo>
                      <a:cubicBezTo>
                        <a:pt x="71" y="100"/>
                        <a:pt x="70" y="98"/>
                        <a:pt x="67" y="96"/>
                      </a:cubicBezTo>
                      <a:cubicBezTo>
                        <a:pt x="64" y="95"/>
                        <a:pt x="58" y="93"/>
                        <a:pt x="51" y="93"/>
                      </a:cubicBezTo>
                      <a:lnTo>
                        <a:pt x="36" y="93"/>
                      </a:lnTo>
                      <a:cubicBezTo>
                        <a:pt x="30" y="93"/>
                        <a:pt x="26" y="94"/>
                        <a:pt x="23" y="97"/>
                      </a:cubicBezTo>
                      <a:cubicBezTo>
                        <a:pt x="20" y="100"/>
                        <a:pt x="16" y="105"/>
                        <a:pt x="16" y="109"/>
                      </a:cubicBezTo>
                      <a:close/>
                      <a:moveTo>
                        <a:pt x="24" y="30"/>
                      </a:moveTo>
                      <a:cubicBezTo>
                        <a:pt x="24" y="36"/>
                        <a:pt x="26" y="40"/>
                        <a:pt x="29" y="43"/>
                      </a:cubicBezTo>
                      <a:cubicBezTo>
                        <a:pt x="32" y="46"/>
                        <a:pt x="36" y="48"/>
                        <a:pt x="42" y="48"/>
                      </a:cubicBezTo>
                      <a:cubicBezTo>
                        <a:pt x="54" y="48"/>
                        <a:pt x="59" y="42"/>
                        <a:pt x="59" y="29"/>
                      </a:cubicBezTo>
                      <a:cubicBezTo>
                        <a:pt x="59" y="23"/>
                        <a:pt x="58" y="18"/>
                        <a:pt x="55" y="14"/>
                      </a:cubicBezTo>
                      <a:cubicBezTo>
                        <a:pt x="52" y="10"/>
                        <a:pt x="48" y="10"/>
                        <a:pt x="42" y="10"/>
                      </a:cubicBezTo>
                      <a:cubicBezTo>
                        <a:pt x="36" y="10"/>
                        <a:pt x="32" y="11"/>
                        <a:pt x="29" y="14"/>
                      </a:cubicBezTo>
                      <a:cubicBezTo>
                        <a:pt x="26" y="17"/>
                        <a:pt x="24" y="23"/>
                        <a:pt x="24" y="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2" name="Freeform 521"/>
                <p:cNvSpPr>
                  <a:spLocks noChangeArrowheads="1"/>
                </p:cNvSpPr>
                <p:nvPr/>
              </p:nvSpPr>
              <p:spPr bwMode="auto">
                <a:xfrm>
                  <a:off x="5924" y="2403"/>
                  <a:ext cx="12" cy="21"/>
                </a:xfrm>
                <a:custGeom>
                  <a:avLst/>
                  <a:gdLst>
                    <a:gd name="T0" fmla="*/ 47 w 58"/>
                    <a:gd name="T1" fmla="*/ 0 h 97"/>
                    <a:gd name="T2" fmla="*/ 57 w 58"/>
                    <a:gd name="T3" fmla="*/ 2 h 97"/>
                    <a:gd name="T4" fmla="*/ 55 w 58"/>
                    <a:gd name="T5" fmla="*/ 20 h 97"/>
                    <a:gd name="T6" fmla="*/ 47 w 58"/>
                    <a:gd name="T7" fmla="*/ 19 h 97"/>
                    <a:gd name="T8" fmla="*/ 28 w 58"/>
                    <a:gd name="T9" fmla="*/ 26 h 97"/>
                    <a:gd name="T10" fmla="*/ 20 w 58"/>
                    <a:gd name="T11" fmla="*/ 47 h 97"/>
                    <a:gd name="T12" fmla="*/ 20 w 58"/>
                    <a:gd name="T13" fmla="*/ 96 h 97"/>
                    <a:gd name="T14" fmla="*/ 0 w 58"/>
                    <a:gd name="T15" fmla="*/ 96 h 97"/>
                    <a:gd name="T16" fmla="*/ 0 w 58"/>
                    <a:gd name="T17" fmla="*/ 2 h 97"/>
                    <a:gd name="T18" fmla="*/ 16 w 58"/>
                    <a:gd name="T19" fmla="*/ 2 h 97"/>
                    <a:gd name="T20" fmla="*/ 19 w 58"/>
                    <a:gd name="T21" fmla="*/ 18 h 97"/>
                    <a:gd name="T22" fmla="*/ 20 w 58"/>
                    <a:gd name="T23" fmla="*/ 18 h 97"/>
                    <a:gd name="T24" fmla="*/ 32 w 58"/>
                    <a:gd name="T25" fmla="*/ 4 h 97"/>
                    <a:gd name="T26" fmla="*/ 47 w 58"/>
                    <a:gd name="T27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" h="97">
                      <a:moveTo>
                        <a:pt x="47" y="0"/>
                      </a:moveTo>
                      <a:cubicBezTo>
                        <a:pt x="51" y="0"/>
                        <a:pt x="54" y="0"/>
                        <a:pt x="57" y="2"/>
                      </a:cubicBezTo>
                      <a:lnTo>
                        <a:pt x="55" y="20"/>
                      </a:lnTo>
                      <a:cubicBezTo>
                        <a:pt x="52" y="20"/>
                        <a:pt x="50" y="19"/>
                        <a:pt x="47" y="19"/>
                      </a:cubicBezTo>
                      <a:cubicBezTo>
                        <a:pt x="38" y="19"/>
                        <a:pt x="33" y="22"/>
                        <a:pt x="28" y="26"/>
                      </a:cubicBezTo>
                      <a:cubicBezTo>
                        <a:pt x="24" y="31"/>
                        <a:pt x="20" y="38"/>
                        <a:pt x="20" y="47"/>
                      </a:cubicBezTo>
                      <a:lnTo>
                        <a:pt x="20" y="96"/>
                      </a:lnTo>
                      <a:lnTo>
                        <a:pt x="0" y="96"/>
                      </a:lnTo>
                      <a:lnTo>
                        <a:pt x="0" y="2"/>
                      </a:lnTo>
                      <a:lnTo>
                        <a:pt x="16" y="2"/>
                      </a:lnTo>
                      <a:lnTo>
                        <a:pt x="19" y="18"/>
                      </a:lnTo>
                      <a:lnTo>
                        <a:pt x="20" y="18"/>
                      </a:lnTo>
                      <a:cubicBezTo>
                        <a:pt x="23" y="12"/>
                        <a:pt x="28" y="7"/>
                        <a:pt x="32" y="4"/>
                      </a:cubicBezTo>
                      <a:cubicBezTo>
                        <a:pt x="36" y="2"/>
                        <a:pt x="41" y="0"/>
                        <a:pt x="47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3" name="Freeform 522"/>
                <p:cNvSpPr>
                  <a:spLocks noChangeArrowheads="1"/>
                </p:cNvSpPr>
                <p:nvPr/>
              </p:nvSpPr>
              <p:spPr bwMode="auto">
                <a:xfrm>
                  <a:off x="5940" y="2403"/>
                  <a:ext cx="18" cy="21"/>
                </a:xfrm>
                <a:custGeom>
                  <a:avLst/>
                  <a:gdLst>
                    <a:gd name="T0" fmla="*/ 60 w 82"/>
                    <a:gd name="T1" fmla="*/ 83 h 99"/>
                    <a:gd name="T2" fmla="*/ 47 w 82"/>
                    <a:gd name="T3" fmla="*/ 95 h 99"/>
                    <a:gd name="T4" fmla="*/ 30 w 82"/>
                    <a:gd name="T5" fmla="*/ 98 h 99"/>
                    <a:gd name="T6" fmla="*/ 8 w 82"/>
                    <a:gd name="T7" fmla="*/ 90 h 99"/>
                    <a:gd name="T8" fmla="*/ 0 w 82"/>
                    <a:gd name="T9" fmla="*/ 69 h 99"/>
                    <a:gd name="T10" fmla="*/ 11 w 82"/>
                    <a:gd name="T11" fmla="*/ 47 h 99"/>
                    <a:gd name="T12" fmla="*/ 44 w 82"/>
                    <a:gd name="T13" fmla="*/ 38 h 99"/>
                    <a:gd name="T14" fmla="*/ 60 w 82"/>
                    <a:gd name="T15" fmla="*/ 38 h 99"/>
                    <a:gd name="T16" fmla="*/ 60 w 82"/>
                    <a:gd name="T17" fmla="*/ 34 h 99"/>
                    <a:gd name="T18" fmla="*/ 56 w 82"/>
                    <a:gd name="T19" fmla="*/ 20 h 99"/>
                    <a:gd name="T20" fmla="*/ 43 w 82"/>
                    <a:gd name="T21" fmla="*/ 16 h 99"/>
                    <a:gd name="T22" fmla="*/ 28 w 82"/>
                    <a:gd name="T23" fmla="*/ 18 h 99"/>
                    <a:gd name="T24" fmla="*/ 15 w 82"/>
                    <a:gd name="T25" fmla="*/ 22 h 99"/>
                    <a:gd name="T26" fmla="*/ 9 w 82"/>
                    <a:gd name="T27" fmla="*/ 7 h 99"/>
                    <a:gd name="T28" fmla="*/ 27 w 82"/>
                    <a:gd name="T29" fmla="*/ 2 h 99"/>
                    <a:gd name="T30" fmla="*/ 44 w 82"/>
                    <a:gd name="T31" fmla="*/ 0 h 99"/>
                    <a:gd name="T32" fmla="*/ 72 w 82"/>
                    <a:gd name="T33" fmla="*/ 7 h 99"/>
                    <a:gd name="T34" fmla="*/ 81 w 82"/>
                    <a:gd name="T35" fmla="*/ 32 h 99"/>
                    <a:gd name="T36" fmla="*/ 81 w 82"/>
                    <a:gd name="T37" fmla="*/ 96 h 99"/>
                    <a:gd name="T38" fmla="*/ 65 w 82"/>
                    <a:gd name="T39" fmla="*/ 96 h 99"/>
                    <a:gd name="T40" fmla="*/ 60 w 82"/>
                    <a:gd name="T41" fmla="*/ 83 h 99"/>
                    <a:gd name="T42" fmla="*/ 35 w 82"/>
                    <a:gd name="T43" fmla="*/ 82 h 99"/>
                    <a:gd name="T44" fmla="*/ 53 w 82"/>
                    <a:gd name="T45" fmla="*/ 76 h 99"/>
                    <a:gd name="T46" fmla="*/ 60 w 82"/>
                    <a:gd name="T47" fmla="*/ 58 h 99"/>
                    <a:gd name="T48" fmla="*/ 60 w 82"/>
                    <a:gd name="T49" fmla="*/ 50 h 99"/>
                    <a:gd name="T50" fmla="*/ 49 w 82"/>
                    <a:gd name="T51" fmla="*/ 50 h 99"/>
                    <a:gd name="T52" fmla="*/ 28 w 82"/>
                    <a:gd name="T53" fmla="*/ 54 h 99"/>
                    <a:gd name="T54" fmla="*/ 22 w 82"/>
                    <a:gd name="T55" fmla="*/ 67 h 99"/>
                    <a:gd name="T56" fmla="*/ 27 w 82"/>
                    <a:gd name="T57" fmla="*/ 77 h 99"/>
                    <a:gd name="T58" fmla="*/ 35 w 82"/>
                    <a:gd name="T59" fmla="*/ 8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2" h="99">
                      <a:moveTo>
                        <a:pt x="60" y="83"/>
                      </a:moveTo>
                      <a:cubicBezTo>
                        <a:pt x="56" y="89"/>
                        <a:pt x="52" y="94"/>
                        <a:pt x="47" y="95"/>
                      </a:cubicBezTo>
                      <a:cubicBezTo>
                        <a:pt x="43" y="97"/>
                        <a:pt x="37" y="98"/>
                        <a:pt x="30" y="98"/>
                      </a:cubicBezTo>
                      <a:cubicBezTo>
                        <a:pt x="21" y="98"/>
                        <a:pt x="14" y="95"/>
                        <a:pt x="8" y="90"/>
                      </a:cubicBezTo>
                      <a:cubicBezTo>
                        <a:pt x="2" y="86"/>
                        <a:pt x="0" y="80"/>
                        <a:pt x="0" y="69"/>
                      </a:cubicBezTo>
                      <a:cubicBezTo>
                        <a:pt x="0" y="59"/>
                        <a:pt x="4" y="52"/>
                        <a:pt x="11" y="47"/>
                      </a:cubicBezTo>
                      <a:cubicBezTo>
                        <a:pt x="19" y="43"/>
                        <a:pt x="30" y="39"/>
                        <a:pt x="44" y="38"/>
                      </a:cubicBezTo>
                      <a:lnTo>
                        <a:pt x="60" y="38"/>
                      </a:lnTo>
                      <a:lnTo>
                        <a:pt x="60" y="34"/>
                      </a:lnTo>
                      <a:cubicBezTo>
                        <a:pt x="60" y="28"/>
                        <a:pt x="59" y="23"/>
                        <a:pt x="56" y="20"/>
                      </a:cubicBezTo>
                      <a:cubicBezTo>
                        <a:pt x="53" y="18"/>
                        <a:pt x="49" y="16"/>
                        <a:pt x="43" y="16"/>
                      </a:cubicBezTo>
                      <a:cubicBezTo>
                        <a:pt x="38" y="16"/>
                        <a:pt x="33" y="16"/>
                        <a:pt x="28" y="18"/>
                      </a:cubicBezTo>
                      <a:lnTo>
                        <a:pt x="15" y="22"/>
                      </a:lnTo>
                      <a:lnTo>
                        <a:pt x="9" y="7"/>
                      </a:lnTo>
                      <a:cubicBezTo>
                        <a:pt x="15" y="4"/>
                        <a:pt x="20" y="4"/>
                        <a:pt x="27" y="2"/>
                      </a:cubicBezTo>
                      <a:cubicBezTo>
                        <a:pt x="35" y="1"/>
                        <a:pt x="38" y="0"/>
                        <a:pt x="44" y="0"/>
                      </a:cubicBezTo>
                      <a:cubicBezTo>
                        <a:pt x="56" y="0"/>
                        <a:pt x="65" y="3"/>
                        <a:pt x="72" y="7"/>
                      </a:cubicBezTo>
                      <a:cubicBezTo>
                        <a:pt x="79" y="12"/>
                        <a:pt x="81" y="20"/>
                        <a:pt x="81" y="32"/>
                      </a:cubicBezTo>
                      <a:lnTo>
                        <a:pt x="81" y="96"/>
                      </a:lnTo>
                      <a:lnTo>
                        <a:pt x="65" y="96"/>
                      </a:lnTo>
                      <a:lnTo>
                        <a:pt x="60" y="83"/>
                      </a:lnTo>
                      <a:close/>
                      <a:moveTo>
                        <a:pt x="35" y="82"/>
                      </a:moveTo>
                      <a:cubicBezTo>
                        <a:pt x="43" y="82"/>
                        <a:pt x="49" y="80"/>
                        <a:pt x="53" y="76"/>
                      </a:cubicBezTo>
                      <a:cubicBezTo>
                        <a:pt x="57" y="72"/>
                        <a:pt x="60" y="66"/>
                        <a:pt x="60" y="58"/>
                      </a:cubicBezTo>
                      <a:lnTo>
                        <a:pt x="60" y="50"/>
                      </a:lnTo>
                      <a:lnTo>
                        <a:pt x="49" y="50"/>
                      </a:lnTo>
                      <a:cubicBezTo>
                        <a:pt x="40" y="50"/>
                        <a:pt x="33" y="51"/>
                        <a:pt x="28" y="54"/>
                      </a:cubicBezTo>
                      <a:cubicBezTo>
                        <a:pt x="24" y="57"/>
                        <a:pt x="22" y="61"/>
                        <a:pt x="22" y="67"/>
                      </a:cubicBezTo>
                      <a:cubicBezTo>
                        <a:pt x="22" y="72"/>
                        <a:pt x="24" y="74"/>
                        <a:pt x="27" y="77"/>
                      </a:cubicBezTo>
                      <a:cubicBezTo>
                        <a:pt x="30" y="80"/>
                        <a:pt x="30" y="82"/>
                        <a:pt x="35" y="8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  <p:sp>
              <p:nvSpPr>
                <p:cNvPr id="524" name="Freeform 523"/>
                <p:cNvSpPr>
                  <a:spLocks noChangeArrowheads="1"/>
                </p:cNvSpPr>
                <p:nvPr/>
              </p:nvSpPr>
              <p:spPr bwMode="auto">
                <a:xfrm>
                  <a:off x="5963" y="2402"/>
                  <a:ext cx="31" cy="22"/>
                </a:xfrm>
                <a:custGeom>
                  <a:avLst/>
                  <a:gdLst>
                    <a:gd name="T0" fmla="*/ 62 w 141"/>
                    <a:gd name="T1" fmla="*/ 100 h 101"/>
                    <a:gd name="T2" fmla="*/ 62 w 141"/>
                    <a:gd name="T3" fmla="*/ 42 h 101"/>
                    <a:gd name="T4" fmla="*/ 57 w 141"/>
                    <a:gd name="T5" fmla="*/ 26 h 101"/>
                    <a:gd name="T6" fmla="*/ 44 w 141"/>
                    <a:gd name="T7" fmla="*/ 20 h 101"/>
                    <a:gd name="T8" fmla="*/ 27 w 141"/>
                    <a:gd name="T9" fmla="*/ 27 h 101"/>
                    <a:gd name="T10" fmla="*/ 21 w 141"/>
                    <a:gd name="T11" fmla="*/ 52 h 101"/>
                    <a:gd name="T12" fmla="*/ 21 w 141"/>
                    <a:gd name="T13" fmla="*/ 99 h 101"/>
                    <a:gd name="T14" fmla="*/ 0 w 141"/>
                    <a:gd name="T15" fmla="*/ 99 h 101"/>
                    <a:gd name="T16" fmla="*/ 0 w 141"/>
                    <a:gd name="T17" fmla="*/ 4 h 101"/>
                    <a:gd name="T18" fmla="*/ 17 w 141"/>
                    <a:gd name="T19" fmla="*/ 4 h 101"/>
                    <a:gd name="T20" fmla="*/ 19 w 141"/>
                    <a:gd name="T21" fmla="*/ 16 h 101"/>
                    <a:gd name="T22" fmla="*/ 21 w 141"/>
                    <a:gd name="T23" fmla="*/ 16 h 101"/>
                    <a:gd name="T24" fmla="*/ 33 w 141"/>
                    <a:gd name="T25" fmla="*/ 6 h 101"/>
                    <a:gd name="T26" fmla="*/ 49 w 141"/>
                    <a:gd name="T27" fmla="*/ 1 h 101"/>
                    <a:gd name="T28" fmla="*/ 78 w 141"/>
                    <a:gd name="T29" fmla="*/ 16 h 101"/>
                    <a:gd name="T30" fmla="*/ 79 w 141"/>
                    <a:gd name="T31" fmla="*/ 16 h 101"/>
                    <a:gd name="T32" fmla="*/ 91 w 141"/>
                    <a:gd name="T33" fmla="*/ 4 h 101"/>
                    <a:gd name="T34" fmla="*/ 108 w 141"/>
                    <a:gd name="T35" fmla="*/ 0 h 101"/>
                    <a:gd name="T36" fmla="*/ 133 w 141"/>
                    <a:gd name="T37" fmla="*/ 8 h 101"/>
                    <a:gd name="T38" fmla="*/ 140 w 141"/>
                    <a:gd name="T39" fmla="*/ 35 h 101"/>
                    <a:gd name="T40" fmla="*/ 140 w 141"/>
                    <a:gd name="T41" fmla="*/ 96 h 101"/>
                    <a:gd name="T42" fmla="*/ 120 w 141"/>
                    <a:gd name="T43" fmla="*/ 96 h 101"/>
                    <a:gd name="T44" fmla="*/ 120 w 141"/>
                    <a:gd name="T45" fmla="*/ 38 h 101"/>
                    <a:gd name="T46" fmla="*/ 116 w 141"/>
                    <a:gd name="T47" fmla="*/ 22 h 101"/>
                    <a:gd name="T48" fmla="*/ 103 w 141"/>
                    <a:gd name="T49" fmla="*/ 16 h 101"/>
                    <a:gd name="T50" fmla="*/ 85 w 141"/>
                    <a:gd name="T51" fmla="*/ 23 h 101"/>
                    <a:gd name="T52" fmla="*/ 79 w 141"/>
                    <a:gd name="T53" fmla="*/ 45 h 101"/>
                    <a:gd name="T54" fmla="*/ 79 w 141"/>
                    <a:gd name="T55" fmla="*/ 100 h 101"/>
                    <a:gd name="T56" fmla="*/ 62 w 141"/>
                    <a:gd name="T57" fmla="*/ 10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01">
                      <a:moveTo>
                        <a:pt x="62" y="100"/>
                      </a:moveTo>
                      <a:lnTo>
                        <a:pt x="62" y="42"/>
                      </a:lnTo>
                      <a:cubicBezTo>
                        <a:pt x="62" y="35"/>
                        <a:pt x="60" y="29"/>
                        <a:pt x="57" y="26"/>
                      </a:cubicBezTo>
                      <a:cubicBezTo>
                        <a:pt x="54" y="23"/>
                        <a:pt x="50" y="20"/>
                        <a:pt x="44" y="20"/>
                      </a:cubicBezTo>
                      <a:cubicBezTo>
                        <a:pt x="37" y="20"/>
                        <a:pt x="32" y="23"/>
                        <a:pt x="27" y="27"/>
                      </a:cubicBezTo>
                      <a:cubicBezTo>
                        <a:pt x="23" y="32"/>
                        <a:pt x="21" y="41"/>
                        <a:pt x="21" y="52"/>
                      </a:cubicBezTo>
                      <a:lnTo>
                        <a:pt x="21" y="99"/>
                      </a:lnTo>
                      <a:lnTo>
                        <a:pt x="0" y="99"/>
                      </a:lnTo>
                      <a:lnTo>
                        <a:pt x="0" y="4"/>
                      </a:lnTo>
                      <a:lnTo>
                        <a:pt x="17" y="4"/>
                      </a:lnTo>
                      <a:lnTo>
                        <a:pt x="19" y="16"/>
                      </a:lnTo>
                      <a:lnTo>
                        <a:pt x="21" y="16"/>
                      </a:lnTo>
                      <a:cubicBezTo>
                        <a:pt x="24" y="11"/>
                        <a:pt x="28" y="9"/>
                        <a:pt x="33" y="6"/>
                      </a:cubicBezTo>
                      <a:cubicBezTo>
                        <a:pt x="39" y="4"/>
                        <a:pt x="43" y="1"/>
                        <a:pt x="49" y="1"/>
                      </a:cubicBezTo>
                      <a:cubicBezTo>
                        <a:pt x="63" y="1"/>
                        <a:pt x="73" y="6"/>
                        <a:pt x="78" y="16"/>
                      </a:cubicBezTo>
                      <a:lnTo>
                        <a:pt x="79" y="16"/>
                      </a:lnTo>
                      <a:cubicBezTo>
                        <a:pt x="82" y="11"/>
                        <a:pt x="87" y="7"/>
                        <a:pt x="91" y="4"/>
                      </a:cubicBezTo>
                      <a:cubicBezTo>
                        <a:pt x="95" y="1"/>
                        <a:pt x="101" y="0"/>
                        <a:pt x="108" y="0"/>
                      </a:cubicBezTo>
                      <a:cubicBezTo>
                        <a:pt x="120" y="0"/>
                        <a:pt x="127" y="3"/>
                        <a:pt x="133" y="8"/>
                      </a:cubicBezTo>
                      <a:cubicBezTo>
                        <a:pt x="139" y="14"/>
                        <a:pt x="140" y="23"/>
                        <a:pt x="140" y="35"/>
                      </a:cubicBezTo>
                      <a:lnTo>
                        <a:pt x="140" y="96"/>
                      </a:lnTo>
                      <a:lnTo>
                        <a:pt x="120" y="96"/>
                      </a:lnTo>
                      <a:lnTo>
                        <a:pt x="120" y="38"/>
                      </a:lnTo>
                      <a:cubicBezTo>
                        <a:pt x="120" y="30"/>
                        <a:pt x="119" y="25"/>
                        <a:pt x="116" y="22"/>
                      </a:cubicBezTo>
                      <a:cubicBezTo>
                        <a:pt x="113" y="20"/>
                        <a:pt x="108" y="16"/>
                        <a:pt x="103" y="16"/>
                      </a:cubicBezTo>
                      <a:cubicBezTo>
                        <a:pt x="95" y="16"/>
                        <a:pt x="89" y="19"/>
                        <a:pt x="85" y="23"/>
                      </a:cubicBezTo>
                      <a:cubicBezTo>
                        <a:pt x="81" y="27"/>
                        <a:pt x="79" y="35"/>
                        <a:pt x="79" y="45"/>
                      </a:cubicBezTo>
                      <a:lnTo>
                        <a:pt x="79" y="100"/>
                      </a:lnTo>
                      <a:lnTo>
                        <a:pt x="62" y="10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5600">
                    <a:latin typeface="Futura Medium" charset="0"/>
                    <a:ea typeface="Futura Medium" charset="0"/>
                    <a:cs typeface="Futura Medium" charset="0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814363" y="4660914"/>
                <a:ext cx="420219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Futura Medium" charset="0"/>
                    <a:ea typeface="Futura Medium" charset="0"/>
                    <a:cs typeface="Futura Medium" charset="0"/>
                  </a:rPr>
                  <a:t>Fine Grain Map Reduce </a:t>
                </a:r>
                <a:r>
                  <a:rPr lang="en-US" sz="3200" dirty="0">
                    <a:latin typeface="Futura Medium" charset="0"/>
                    <a:ea typeface="Futura Medium" charset="0"/>
                    <a:cs typeface="Futura Medium" charset="0"/>
                  </a:rPr>
                  <a:t>Illustration: Scalable Distributed Histogram Calculation for GBM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47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GBM Functionalities in H2O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693" y="2411148"/>
            <a:ext cx="8234907" cy="9906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 smtClean="0">
                <a:latin typeface="Futura Medium" charset="0"/>
                <a:ea typeface="Futura Medium" charset="0"/>
                <a:cs typeface="Futura Medium" charset="0"/>
              </a:rPr>
              <a:t>Automatic Handling of: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Categorical Features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Missing Values</a:t>
            </a:r>
          </a:p>
          <a:p>
            <a:pPr>
              <a:lnSpc>
                <a:spcPct val="150000"/>
              </a:lnSpc>
            </a:pPr>
            <a:r>
              <a:rPr lang="en-US" sz="3500" b="1" dirty="0" smtClean="0">
                <a:latin typeface="Futura Medium" charset="0"/>
                <a:ea typeface="Futura Medium" charset="0"/>
                <a:cs typeface="Futura Medium" charset="0"/>
              </a:rPr>
              <a:t>Prevent Over Fitting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Early Stopping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Stochastic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47093" y="2411148"/>
            <a:ext cx="8234907" cy="990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sz="3500" b="1" dirty="0" smtClean="0">
                <a:latin typeface="Futura Medium" charset="0"/>
                <a:ea typeface="Futura Medium" charset="0"/>
                <a:cs typeface="Futura Medium" charset="0"/>
              </a:rPr>
              <a:t>Parameter Tuning</a:t>
            </a:r>
          </a:p>
          <a:p>
            <a:pPr lvl="1" hangingPunct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Grid Search</a:t>
            </a:r>
          </a:p>
          <a:p>
            <a:pPr hangingPunct="1">
              <a:lnSpc>
                <a:spcPct val="150000"/>
              </a:lnSpc>
            </a:pPr>
            <a:r>
              <a:rPr lang="en-US" sz="3500" b="1" dirty="0" smtClean="0">
                <a:latin typeface="Futura Medium" charset="0"/>
                <a:ea typeface="Futura Medium" charset="0"/>
                <a:cs typeface="Futura Medium" charset="0"/>
              </a:rPr>
              <a:t>Model Output</a:t>
            </a:r>
          </a:p>
          <a:p>
            <a:pPr lvl="1" hangingPunct="1">
              <a:lnSpc>
                <a:spcPct val="150000"/>
              </a:lnSpc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Export model as Java Code</a:t>
            </a:r>
          </a:p>
          <a:p>
            <a:pPr hangingPunct="1">
              <a:lnSpc>
                <a:spcPct val="150000"/>
              </a:lnSpc>
            </a:pPr>
            <a:r>
              <a:rPr lang="en-US" sz="3500" b="1" dirty="0" smtClean="0">
                <a:latin typeface="Futura Medium" charset="0"/>
                <a:ea typeface="Futura Medium" charset="0"/>
                <a:cs typeface="Futura Medium" charset="0"/>
              </a:rPr>
              <a:t>Parallelized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79613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GBM: Best Practices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16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Establish a Validation Schema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229"/>
          <p:cNvGraphicFramePr/>
          <p:nvPr>
            <p:extLst>
              <p:ext uri="{D42A27DB-BD31-4B8C-83A1-F6EECF244321}">
                <p14:modId xmlns:p14="http://schemas.microsoft.com/office/powerpoint/2010/main" val="2040471195"/>
              </p:ext>
            </p:extLst>
          </p:nvPr>
        </p:nvGraphicFramePr>
        <p:xfrm>
          <a:off x="3835400" y="3625650"/>
          <a:ext cx="16012980" cy="4178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765932"/>
                <a:gridCol w="10247048"/>
              </a:tblGrid>
              <a:tr h="142895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Training Data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Model Tuning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Validation Data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Parameter Tuning</a:t>
                      </a:r>
                      <a:endParaRPr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</a:tr>
              <a:tr h="142895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Testing</a:t>
                      </a:r>
                      <a:r>
                        <a:rPr lang="en-US" sz="3600" b="1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Data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Final estimate of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generalization error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58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Establish a Baseline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Train multiple models using different supervised learning algorithms with the default parameters.</a:t>
            </a:r>
          </a:p>
          <a:p>
            <a:pPr marL="0" indent="0">
              <a:buNone/>
            </a:pP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4" y="4432300"/>
            <a:ext cx="8915400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94" y="8007798"/>
            <a:ext cx="5562600" cy="497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644" y="8557476"/>
            <a:ext cx="5829300" cy="34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7000" y="6329020"/>
            <a:ext cx="5341206" cy="910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defTabSz="914400" hangingPunct="1">
              <a:spcBef>
                <a:spcPts val="1500"/>
              </a:spcBef>
              <a:buSzPct val="100000"/>
            </a:pPr>
            <a:r>
              <a:rPr lang="en-US" sz="4000" dirty="0" smtClean="0">
                <a:solidFill>
                  <a:srgbClr val="595959"/>
                </a:solidFill>
                <a:latin typeface="Futura Medium" charset="0"/>
                <a:ea typeface="Futura Medium" charset="0"/>
                <a:cs typeface="Futura Medium" charset="0"/>
                <a:sym typeface="Futura"/>
              </a:rPr>
              <a:t>Inspect models in Flow</a:t>
            </a:r>
            <a:endParaRPr lang="en-US" sz="4000" dirty="0">
              <a:solidFill>
                <a:srgbClr val="595959"/>
              </a:solidFill>
              <a:latin typeface="Futura Medium" charset="0"/>
              <a:ea typeface="Futura Medium" charset="0"/>
              <a:cs typeface="Futura Medium" charset="0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2109142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</a:t>
            </a:r>
            <a:r>
              <a:rPr dirty="0" smtClean="0"/>
              <a:t>Early </a:t>
            </a:r>
            <a:r>
              <a:rPr dirty="0"/>
              <a:t>Stopping</a:t>
            </a:r>
          </a:p>
        </p:txBody>
      </p:sp>
      <p:pic>
        <p:nvPicPr>
          <p:cNvPr id="5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5057" y="2159990"/>
            <a:ext cx="12998323" cy="1113884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val 3"/>
          <p:cNvSpPr/>
          <p:nvPr/>
        </p:nvSpPr>
        <p:spPr>
          <a:xfrm>
            <a:off x="11536641" y="8497964"/>
            <a:ext cx="848340" cy="848340"/>
          </a:xfrm>
          <a:prstGeom prst="ellipse">
            <a:avLst/>
          </a:prstGeom>
          <a:noFill/>
          <a:ln w="50800" cap="flat">
            <a:solidFill>
              <a:srgbClr val="FBE91E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Shape 480"/>
          <p:cNvSpPr/>
          <p:nvPr/>
        </p:nvSpPr>
        <p:spPr>
          <a:xfrm>
            <a:off x="3970422" y="8879305"/>
            <a:ext cx="7355484" cy="0"/>
          </a:xfrm>
          <a:prstGeom prst="line">
            <a:avLst/>
          </a:prstGeom>
          <a:noFill/>
          <a:ln w="63500" cap="flat">
            <a:solidFill>
              <a:srgbClr val="FBE91E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580699" y="7624343"/>
            <a:ext cx="2018566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The  Sweet Spot</a:t>
            </a:r>
            <a:endParaRPr kumimoji="0" lang="en-US" sz="5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8069529" y="6521116"/>
            <a:ext cx="5857202" cy="176458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Training Data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 smtClean="0">
                <a:latin typeface="Futura Medium" charset="0"/>
                <a:ea typeface="Futura Medium" charset="0"/>
                <a:cs typeface="Futura Medium" charset="0"/>
              </a:rPr>
              <a:t>Validation Data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30106" y="7054871"/>
            <a:ext cx="323247" cy="11389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7657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4" y="5866406"/>
            <a:ext cx="7273309" cy="7456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5861467"/>
            <a:ext cx="7592880" cy="74609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4735" y="-9468"/>
            <a:ext cx="23189491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0" marR="0" indent="2286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0" marR="0" indent="4572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0" marR="0" indent="6858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0" marR="0" indent="9144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0" marR="0" indent="11430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0" marR="0" indent="13716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0" marR="0" indent="16002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0" marR="0" indent="182880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600" baseline="0">
                <a:ln>
                  <a:noFill/>
                </a:ln>
                <a:solidFill>
                  <a:srgbClr val="000000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Early Stopping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351" y="2142879"/>
            <a:ext cx="22353876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Early stopping once th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e moving average (window length = 5) of the validation AUC doesn’t improve by at least 0.1% for 5 consecutive scoring events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5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</a:t>
            </a: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topping_rounds = </a:t>
            </a:r>
            <a:r>
              <a:rPr lang="en-US" sz="3500" dirty="0">
                <a:latin typeface="Futura Medium" charset="0"/>
                <a:ea typeface="Futura Medium" charset="0"/>
                <a:cs typeface="Futura Medium" charset="0"/>
              </a:rPr>
              <a:t>5</a:t>
            </a:r>
            <a:endParaRPr kumimoji="0" lang="en-US" sz="3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stopping_tolerance = 0.001</a:t>
            </a: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</a:t>
            </a: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topping_metric = “AUC”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54400" y="6997658"/>
            <a:ext cx="21913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Early Stopping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22266" y="7531137"/>
            <a:ext cx="3804811" cy="1520532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7927077" y="6730918"/>
            <a:ext cx="167513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Overfitting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58689" y="7873755"/>
            <a:ext cx="2214381" cy="235582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478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Choose the Correct Distribution Function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6" name="Table 229"/>
          <p:cNvGraphicFramePr/>
          <p:nvPr>
            <p:extLst>
              <p:ext uri="{D42A27DB-BD31-4B8C-83A1-F6EECF244321}">
                <p14:modId xmlns:p14="http://schemas.microsoft.com/office/powerpoint/2010/main" val="741428562"/>
              </p:ext>
            </p:extLst>
          </p:nvPr>
        </p:nvGraphicFramePr>
        <p:xfrm>
          <a:off x="1473200" y="2921900"/>
          <a:ext cx="21947467" cy="90528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35400"/>
                <a:gridCol w="9017000"/>
                <a:gridCol w="9095067"/>
              </a:tblGrid>
              <a:tr h="11011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Distribution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Loss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Details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noFill/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256957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defRPr sz="1800"/>
                      </a:pP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Gaussian</a:t>
                      </a:r>
                      <a:endParaRPr lang="en-US" sz="36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 Error Loss</a:t>
                      </a:r>
                      <a:endParaRPr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dirty="0" smtClean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Sensitive to outliers</a:t>
                      </a:r>
                      <a:endParaRPr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Laplace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Absolute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Error Loss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Very robust to outliers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Huber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Hybrid of Squared and Absolute Error Loss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Robust to outliers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Poisson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Poisson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Loss (Deviance)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Used for estimating counts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Gamma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Gamma Loss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Used for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estimating total values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Tweedie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Tweedie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Loss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Used for estimating densities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0119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Quantile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Quantile Regression Loss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Used for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estimating a specified percentile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162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Perform Hyperparameter Search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493" y="4341476"/>
            <a:ext cx="22663973" cy="2237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grid </a:t>
            </a:r>
            <a:r>
              <a:rPr lang="en-US" sz="3100" dirty="0">
                <a:latin typeface="Futura Medium" charset="0"/>
                <a:ea typeface="Futura Medium" charset="0"/>
                <a:cs typeface="Futura Medium" charset="0"/>
              </a:rPr>
              <a:t>&lt;- </a:t>
            </a: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h2o.grid(hyper_params </a:t>
            </a:r>
            <a:r>
              <a:rPr lang="en-US" sz="3100" dirty="0">
                <a:latin typeface="Futura Medium" charset="0"/>
                <a:ea typeface="Futura Medium" charset="0"/>
                <a:cs typeface="Futura Medium" charset="0"/>
              </a:rPr>
              <a:t>= </a:t>
            </a: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list(max_depth = c(1:20)), </a:t>
            </a:r>
          </a:p>
          <a:p>
            <a:pPr marL="0" indent="0">
              <a:buNone/>
            </a:pPr>
            <a:r>
              <a:rPr lang="de-DE" sz="3100" dirty="0" smtClean="0">
                <a:latin typeface="Futura Medium" charset="0"/>
                <a:ea typeface="Futura Medium" charset="0"/>
                <a:cs typeface="Futura Medium" charset="0"/>
              </a:rPr>
              <a:t>				 search_criteria </a:t>
            </a:r>
            <a:r>
              <a:rPr lang="de-DE" sz="3100" dirty="0">
                <a:latin typeface="Futura Medium" charset="0"/>
                <a:ea typeface="Futura Medium" charset="0"/>
                <a:cs typeface="Futura Medium" charset="0"/>
              </a:rPr>
              <a:t>= </a:t>
            </a:r>
            <a:r>
              <a:rPr lang="de-DE" sz="3100" dirty="0" smtClean="0">
                <a:latin typeface="Futura Medium" charset="0"/>
                <a:ea typeface="Futura Medium" charset="0"/>
                <a:cs typeface="Futura Medium" charset="0"/>
              </a:rPr>
              <a:t>list(</a:t>
            </a: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strategy </a:t>
            </a:r>
            <a:r>
              <a:rPr lang="en-US" sz="3100" dirty="0">
                <a:latin typeface="Futura Medium" charset="0"/>
                <a:ea typeface="Futura Medium" charset="0"/>
                <a:cs typeface="Futura Medium" charset="0"/>
              </a:rPr>
              <a:t>= "RandomDiscrete</a:t>
            </a: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"</a:t>
            </a:r>
            <a:r>
              <a:rPr lang="de-DE" sz="3100" dirty="0" smtClean="0"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3100" dirty="0">
                <a:latin typeface="Futura Medium" charset="0"/>
                <a:ea typeface="Futura Medium" charset="0"/>
                <a:cs typeface="Futura Medium" charset="0"/>
              </a:rPr>
              <a:t>max_runtime_secs = </a:t>
            </a:r>
            <a:r>
              <a:rPr lang="en-US" sz="3100" dirty="0" smtClean="0">
                <a:latin typeface="Futura Medium" charset="0"/>
                <a:ea typeface="Futura Medium" charset="0"/>
                <a:cs typeface="Futura Medium" charset="0"/>
              </a:rPr>
              <a:t>3600),</a:t>
            </a:r>
            <a:endParaRPr lang="de-DE" sz="31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de-DE" sz="3100" dirty="0" smtClean="0">
                <a:latin typeface="Futura Medium" charset="0"/>
                <a:ea typeface="Futura Medium" charset="0"/>
                <a:cs typeface="Futura Medium" charset="0"/>
              </a:rPr>
              <a:t> 				 algorithm </a:t>
            </a:r>
            <a:r>
              <a:rPr lang="de-DE" sz="3100" dirty="0">
                <a:latin typeface="Futura Medium" charset="0"/>
                <a:ea typeface="Futura Medium" charset="0"/>
                <a:cs typeface="Futura Medium" charset="0"/>
              </a:rPr>
              <a:t>= "</a:t>
            </a:r>
            <a:r>
              <a:rPr lang="de-DE" sz="3100" dirty="0" smtClean="0">
                <a:latin typeface="Futura Medium" charset="0"/>
                <a:ea typeface="Futura Medium" charset="0"/>
                <a:cs typeface="Futura Medium" charset="0"/>
              </a:rPr>
              <a:t>gbm“, ..)</a:t>
            </a:r>
            <a:endParaRPr lang="en-US" sz="3100" dirty="0" smtClean="0">
              <a:solidFill>
                <a:srgbClr val="1B1F2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869" y="3170783"/>
            <a:ext cx="142346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In R: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869" y="7387183"/>
            <a:ext cx="240450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In Flow: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9" y="9166406"/>
            <a:ext cx="20803034" cy="28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2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Perform Hyperparameter Search</a:t>
            </a:r>
          </a:p>
        </p:txBody>
      </p:sp>
      <p:graphicFrame>
        <p:nvGraphicFramePr>
          <p:cNvPr id="6" name="Table 229"/>
          <p:cNvGraphicFramePr/>
          <p:nvPr>
            <p:extLst>
              <p:ext uri="{D42A27DB-BD31-4B8C-83A1-F6EECF244321}">
                <p14:modId xmlns:p14="http://schemas.microsoft.com/office/powerpoint/2010/main" val="754212947"/>
              </p:ext>
            </p:extLst>
          </p:nvPr>
        </p:nvGraphicFramePr>
        <p:xfrm>
          <a:off x="544736" y="2337700"/>
          <a:ext cx="23509065" cy="10387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08295"/>
                <a:gridCol w="13902905"/>
                <a:gridCol w="5497865"/>
              </a:tblGrid>
              <a:tr h="11700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Parameter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Definition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600" b="1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Typical</a:t>
                      </a:r>
                      <a:r>
                        <a:rPr lang="en-US" sz="3600" b="1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Values</a:t>
                      </a:r>
                      <a:endParaRPr sz="3600" b="1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noFill/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33553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  <a:defRPr sz="1800"/>
                      </a:pP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max_depth</a:t>
                      </a:r>
                      <a:endParaRPr lang="en-US" sz="36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Maximum tree depth</a:t>
                      </a:r>
                      <a:endParaRPr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l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dirty="0" smtClean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 to 25</a:t>
                      </a:r>
                      <a:endParaRPr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noFill/>
                  </a:tcPr>
                </a:tc>
              </a:tr>
              <a:tr h="12630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learn_rate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The rate at which the GBM learns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while building the model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Typically lower levels are better but require more trees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0.01 to 0.1</a:t>
                      </a: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7003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sample_rate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Row sampling rate per tree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0.2 to 1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17003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col_sample_rate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Column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sampling rate per split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0.2 to 1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17003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min_rows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The minimum number of observations for a leaf in order to split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 to 20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18459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nbin_cats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Number of bins to be included in the histogram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Ex: {A, B, C, D, E, F, G} splits to {A, B}, {C, D}, {E, F}, {G}</a:t>
                      </a: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3600" baseline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when nbin_cats = 4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10, 100, 1000, 10000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2630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3600" b="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histogram_type</a:t>
                      </a:r>
                      <a:endParaRPr sz="3600" b="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What type of histogram to use for finding the optimal split point.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3600" dirty="0" smtClean="0"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“UniformAdaptive”, “QuantilesGlobal”</a:t>
                      </a:r>
                      <a:endParaRPr sz="3600" dirty="0"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Tree Algorithms</a:t>
            </a: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48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839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36700" y="4953000"/>
            <a:ext cx="20795060" cy="7670800"/>
            <a:chOff x="1435100" y="4673600"/>
            <a:chExt cx="20795060" cy="7670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00" y="4673600"/>
              <a:ext cx="20795060" cy="7670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51000" y="4673600"/>
              <a:ext cx="3733800" cy="2438400"/>
            </a:xfrm>
            <a:prstGeom prst="rect">
              <a:avLst/>
            </a:prstGeom>
            <a:solidFill>
              <a:schemeClr val="tx1"/>
            </a:solidFill>
            <a:ln w="50800" cap="flat">
              <a:noFill/>
              <a:prstDash val="solid"/>
              <a:round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9001" y="2494089"/>
            <a:ext cx="20497800" cy="171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Separate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data into left and right buckets by splitting on a feature</a:t>
            </a: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Goal 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is to separate the data so that we have all fraud cases in some child nodes and all non-fraud cases in others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1839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What is Random Forest?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1" y="6865295"/>
            <a:ext cx="5079118" cy="31813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71" y="6916095"/>
            <a:ext cx="5079118" cy="31813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871" y="6941495"/>
            <a:ext cx="5079118" cy="3181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5458" y="8414025"/>
            <a:ext cx="939360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s-I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…...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0762" y="10046645"/>
            <a:ext cx="11397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1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79562" y="10200028"/>
            <a:ext cx="136095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50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5056" y="4296913"/>
            <a:ext cx="1370568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Data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012" y="6011214"/>
            <a:ext cx="3435236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Random Sample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63196" y="6062014"/>
            <a:ext cx="3435236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Random Sample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38182" y="6087414"/>
            <a:ext cx="3435236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Random Sample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019539" y="4911716"/>
            <a:ext cx="5013961" cy="1123915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 flipH="1">
            <a:off x="3022601" y="5175381"/>
            <a:ext cx="3383517" cy="758649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>
            <a:endCxn id="31" idx="0"/>
          </p:cNvCxnSpPr>
          <p:nvPr/>
        </p:nvCxnSpPr>
        <p:spPr>
          <a:xfrm>
            <a:off x="8080814" y="5490842"/>
            <a:ext cx="0" cy="571172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7626362" y="10174629"/>
            <a:ext cx="11397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2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835239" y="10682707"/>
            <a:ext cx="4215927" cy="1391891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/>
          <p:nvPr/>
        </p:nvCxnSpPr>
        <p:spPr>
          <a:xfrm>
            <a:off x="8374030" y="10888479"/>
            <a:ext cx="0" cy="1186119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 flipH="1">
            <a:off x="10236200" y="11028709"/>
            <a:ext cx="4281758" cy="1045889"/>
          </a:xfrm>
          <a:prstGeom prst="straightConnector1">
            <a:avLst/>
          </a:prstGeom>
          <a:noFill/>
          <a:ln w="508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/>
          <p:cNvSpPr txBox="1"/>
          <p:nvPr/>
        </p:nvSpPr>
        <p:spPr>
          <a:xfrm>
            <a:off x="5706766" y="12659861"/>
            <a:ext cx="611866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Average Predictions Together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79562" y="2646156"/>
            <a:ext cx="944880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Ensemble of decision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trees</a:t>
            </a:r>
            <a:b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</a:br>
            <a:endParaRPr kumimoji="0" lang="en-US" sz="35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>
                <a:latin typeface="Futura Medium" charset="0"/>
                <a:ea typeface="Futura Medium" charset="0"/>
                <a:cs typeface="Futura Medium" charset="0"/>
              </a:rPr>
              <a:t>Each tree built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 on a random sample of data and using a random sample of columns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614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a Gradient Boosting Machine?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3" y="2071229"/>
            <a:ext cx="5079118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15" y="4988095"/>
            <a:ext cx="5079118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93" y="9226640"/>
            <a:ext cx="5079118" cy="31813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870199" y="5334051"/>
            <a:ext cx="1016001" cy="889000"/>
            <a:chOff x="5892800" y="3683000"/>
            <a:chExt cx="1016001" cy="889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25759" y="3683000"/>
              <a:ext cx="0" cy="889000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prstDash val="solid"/>
              <a:round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892800" y="4102100"/>
              <a:ext cx="1016001" cy="0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prstDash val="solid"/>
              <a:round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" name="Group 21"/>
          <p:cNvGrpSpPr/>
          <p:nvPr/>
        </p:nvGrpSpPr>
        <p:grpSpPr>
          <a:xfrm>
            <a:off x="6330454" y="8337640"/>
            <a:ext cx="1016001" cy="889000"/>
            <a:chOff x="5892800" y="3683000"/>
            <a:chExt cx="1016001" cy="889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425759" y="3683000"/>
              <a:ext cx="0" cy="889000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prstDash val="solid"/>
              <a:round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892800" y="4102100"/>
              <a:ext cx="1016001" cy="0"/>
            </a:xfrm>
            <a:prstGeom prst="line">
              <a:avLst/>
            </a:prstGeom>
            <a:noFill/>
            <a:ln w="50800" cap="flat">
              <a:solidFill>
                <a:schemeClr val="tx2"/>
              </a:solidFill>
              <a:prstDash val="solid"/>
              <a:round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5" name="TextBox 24"/>
          <p:cNvSpPr txBox="1"/>
          <p:nvPr/>
        </p:nvSpPr>
        <p:spPr>
          <a:xfrm>
            <a:off x="11861800" y="4763288"/>
            <a:ext cx="944880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Sequential ensemble of decision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trees</a:t>
            </a:r>
            <a:b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</a:br>
            <a:endParaRPr kumimoji="0" lang="en-US" sz="35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>
                <a:latin typeface="Futura Medium" charset="0"/>
                <a:ea typeface="Futura Medium" charset="0"/>
                <a:cs typeface="Futura Medium" charset="0"/>
              </a:rPr>
              <a:t>Each tree attempts to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 correct the mistakes of the previous tree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4689" y="5236126"/>
            <a:ext cx="11397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1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6455" y="12326365"/>
            <a:ext cx="136095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50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8133908"/>
            <a:ext cx="11397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Tree 2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89899" y="9411755"/>
            <a:ext cx="66364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s-I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…..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8630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87400" y="2531036"/>
            <a:ext cx="8923978" cy="1663801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7400" y="10239777"/>
            <a:ext cx="23139400" cy="2409423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400" y="4773942"/>
            <a:ext cx="22946826" cy="4272176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What is GBM?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71610" y="2989838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latin typeface="Futura Medium" charset="0"/>
                <a:ea typeface="Futura Medium" charset="0"/>
                <a:cs typeface="Futura Medium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7239" y="3055622"/>
            <a:ext cx="466473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Make Initial Prediction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629" y="2899117"/>
            <a:ext cx="1585370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>
                <a:latin typeface="Futura Medium" charset="0"/>
                <a:ea typeface="Futura Medium" charset="0"/>
                <a:cs typeface="Futura Medium" charset="0"/>
              </a:rPr>
              <a:t>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0</a:t>
            </a:r>
            <a:r>
              <a:rPr lang="en-US" sz="4500" i="1" dirty="0" smtClean="0">
                <a:latin typeface="Futura Medium" charset="0"/>
                <a:ea typeface="Futura Medium" charset="0"/>
                <a:cs typeface="Futura Medium" charset="0"/>
              </a:rPr>
              <a:t> = 0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773720" y="2901246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Futura Medium" charset="0"/>
                <a:ea typeface="Futura Medium" charset="0"/>
                <a:cs typeface="Futura Medium" charset="0"/>
              </a:rPr>
              <a:t>2</a:t>
            </a:r>
            <a:endParaRPr lang="en-US" sz="56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10030" y="3055622"/>
            <a:ext cx="404117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Calculate Residuals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00738" y="2844821"/>
            <a:ext cx="2479846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>
                <a:latin typeface="Futura Medium" charset="0"/>
                <a:ea typeface="Futura Medium" charset="0"/>
                <a:cs typeface="Futura Medium" charset="0"/>
              </a:rPr>
              <a:t>r</a:t>
            </a:r>
            <a:r>
              <a:rPr kumimoji="0" lang="en-US" sz="4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= y – 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0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9340" y="6035697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Futura Medium" charset="0"/>
                <a:ea typeface="Futura Medium" charset="0"/>
                <a:cs typeface="Futura Medium" charset="0"/>
              </a:rPr>
              <a:t>3</a:t>
            </a:r>
            <a:endParaRPr lang="en-US" sz="56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2800" y="6133160"/>
            <a:ext cx="714939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Build Regression Tree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on Residuals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71" y="5011095"/>
            <a:ext cx="5079118" cy="3181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60699" y="6127785"/>
            <a:ext cx="1133324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>
                <a:latin typeface="Futura Medium" charset="0"/>
                <a:ea typeface="Futura Medium" charset="0"/>
                <a:cs typeface="Futura Medium" charset="0"/>
              </a:rPr>
              <a:t>h</a:t>
            </a:r>
            <a:r>
              <a:rPr lang="en-US" sz="4500" i="1" smtClean="0">
                <a:latin typeface="Futura Medium" charset="0"/>
                <a:ea typeface="Futura Medium" charset="0"/>
                <a:cs typeface="Futura Medium" charset="0"/>
              </a:rPr>
              <a:t> = 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43847" y="6881763"/>
            <a:ext cx="7575791" cy="171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Fits consecutive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trees where each solves for the net loss of the prior trees.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55906" y="2464762"/>
            <a:ext cx="8738694" cy="1663801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86224" y="11187760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 smtClean="0">
                <a:latin typeface="Futura Medium" charset="0"/>
                <a:ea typeface="Futura Medium" charset="0"/>
                <a:cs typeface="Futura Medium" charset="0"/>
              </a:rPr>
              <a:t>4</a:t>
            </a:r>
            <a:endParaRPr lang="en-US" sz="56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3000" y="11285223"/>
            <a:ext cx="1614224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Update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4734" y="11131335"/>
            <a:ext cx="6314229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i="1" dirty="0" smtClean="0">
                <a:latin typeface="Futura Medium" charset="0"/>
                <a:ea typeface="Futura Medium" charset="0"/>
                <a:cs typeface="Futura Medium" charset="0"/>
              </a:rPr>
              <a:t>f</a:t>
            </a:r>
            <a:r>
              <a:rPr lang="en-US" sz="4500" i="1" baseline="-25000" dirty="0" smtClean="0">
                <a:latin typeface="Futura Medium" charset="0"/>
                <a:ea typeface="Futura Medium" charset="0"/>
                <a:cs typeface="Futura Medium" charset="0"/>
              </a:rPr>
              <a:t>1</a:t>
            </a:r>
            <a:r>
              <a:rPr kumimoji="0" lang="en-US" sz="4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= f</a:t>
            </a:r>
            <a:r>
              <a:rPr kumimoji="0" lang="en-US" sz="4500" b="0" i="1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0</a:t>
            </a:r>
            <a:r>
              <a:rPr kumimoji="0" lang="en-US" sz="4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+ learn_rate * h </a:t>
            </a:r>
            <a:endParaRPr kumimoji="0" lang="en-US" sz="4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60727" y="10886652"/>
            <a:ext cx="757579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Results of new tree are partially applied to the entire solution.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616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When to use GBM?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308" y="2892229"/>
            <a:ext cx="288540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Advantages</a:t>
            </a:r>
            <a:endParaRPr kumimoji="0" lang="en-US" sz="4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16092" y="2794409"/>
            <a:ext cx="352179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u="sng" dirty="0" smtClean="0">
                <a:latin typeface="Futura Medium" charset="0"/>
                <a:ea typeface="Futura Medium" charset="0"/>
                <a:cs typeface="Futura Medium" charset="0"/>
              </a:rPr>
              <a:t>Disa</a:t>
            </a:r>
            <a:r>
              <a:rPr kumimoji="0" lang="en-US" sz="40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dvantages</a:t>
            </a:r>
            <a:endParaRPr kumimoji="0" lang="en-US" sz="4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08" y="3886197"/>
            <a:ext cx="6854561" cy="4142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Often the best model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Nonlinear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models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>
                <a:latin typeface="Futura Medium" charset="0"/>
                <a:ea typeface="Futura Medium" charset="0"/>
                <a:cs typeface="Futura Medium" charset="0"/>
              </a:rPr>
              <a:t>Robust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 to correlated features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Robust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to feature distribution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>
                <a:latin typeface="Futura Medium" charset="0"/>
                <a:ea typeface="Futura Medium" charset="0"/>
                <a:cs typeface="Futura Medium" charset="0"/>
              </a:rPr>
              <a:t>Robust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 to missing values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16092" y="3886197"/>
            <a:ext cx="7866591" cy="2526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Tends to overfit on the training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set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Sensitive to noise and outliers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Several hyper-parameters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82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H2O Implementation of GBM</a:t>
            </a: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3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Scalable Implementation in H2O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676" name="Rectangle 1675"/>
          <p:cNvSpPr/>
          <p:nvPr/>
        </p:nvSpPr>
        <p:spPr>
          <a:xfrm>
            <a:off x="6118" y="2531036"/>
            <a:ext cx="5005876" cy="10219764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677" name="Rectangle 1676"/>
          <p:cNvSpPr/>
          <p:nvPr/>
        </p:nvSpPr>
        <p:spPr>
          <a:xfrm>
            <a:off x="5002616" y="7473552"/>
            <a:ext cx="19381384" cy="5147472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678" name="Rectangle 1677"/>
          <p:cNvSpPr/>
          <p:nvPr/>
        </p:nvSpPr>
        <p:spPr>
          <a:xfrm>
            <a:off x="5011994" y="2531036"/>
            <a:ext cx="19381384" cy="5015964"/>
          </a:xfrm>
          <a:prstGeom prst="rect">
            <a:avLst/>
          </a:prstGeom>
          <a:solidFill>
            <a:schemeClr val="accent4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680" name="TextBox 1679"/>
          <p:cNvSpPr txBox="1"/>
          <p:nvPr/>
        </p:nvSpPr>
        <p:spPr>
          <a:xfrm>
            <a:off x="1104900" y="2958160"/>
            <a:ext cx="415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Parallel Data Ingest</a:t>
            </a:r>
          </a:p>
        </p:txBody>
      </p:sp>
      <p:sp>
        <p:nvSpPr>
          <p:cNvPr id="1681" name="TextBox 1680"/>
          <p:cNvSpPr txBox="1"/>
          <p:nvPr/>
        </p:nvSpPr>
        <p:spPr>
          <a:xfrm>
            <a:off x="5954803" y="2958160"/>
            <a:ext cx="1738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Distributed Tree Building </a:t>
            </a:r>
            <a:r>
              <a:rPr lang="en-US" dirty="0"/>
              <a:t>via Fine-Grain Map/Reduce to find optimal split points of data layer by layer </a:t>
            </a:r>
          </a:p>
        </p:txBody>
      </p:sp>
      <p:grpSp>
        <p:nvGrpSpPr>
          <p:cNvPr id="1682" name="Group 1681"/>
          <p:cNvGrpSpPr>
            <a:grpSpLocks/>
          </p:cNvGrpSpPr>
          <p:nvPr/>
        </p:nvGrpSpPr>
        <p:grpSpPr bwMode="auto">
          <a:xfrm>
            <a:off x="1524935" y="4191148"/>
            <a:ext cx="2854326" cy="1384300"/>
            <a:chOff x="474" y="1983"/>
            <a:chExt cx="899" cy="436"/>
          </a:xfrm>
        </p:grpSpPr>
        <p:sp>
          <p:nvSpPr>
            <p:cNvPr id="1683" name="Freeform 1682"/>
            <p:cNvSpPr>
              <a:spLocks noChangeArrowheads="1"/>
            </p:cNvSpPr>
            <p:nvPr/>
          </p:nvSpPr>
          <p:spPr bwMode="auto">
            <a:xfrm>
              <a:off x="474" y="2062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4" name="Freeform 1683"/>
            <p:cNvSpPr>
              <a:spLocks noChangeArrowheads="1"/>
            </p:cNvSpPr>
            <p:nvPr/>
          </p:nvSpPr>
          <p:spPr bwMode="auto">
            <a:xfrm>
              <a:off x="474" y="2290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5" name="Freeform 1684"/>
            <p:cNvSpPr>
              <a:spLocks noChangeArrowheads="1"/>
            </p:cNvSpPr>
            <p:nvPr/>
          </p:nvSpPr>
          <p:spPr bwMode="auto">
            <a:xfrm>
              <a:off x="474" y="2019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6" name="Freeform 1685"/>
            <p:cNvSpPr>
              <a:spLocks noChangeArrowheads="1"/>
            </p:cNvSpPr>
            <p:nvPr/>
          </p:nvSpPr>
          <p:spPr bwMode="auto">
            <a:xfrm>
              <a:off x="474" y="2158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7" name="Freeform 1686"/>
            <p:cNvSpPr>
              <a:spLocks noChangeArrowheads="1"/>
            </p:cNvSpPr>
            <p:nvPr/>
          </p:nvSpPr>
          <p:spPr bwMode="auto">
            <a:xfrm>
              <a:off x="474" y="2333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8" name="Freeform 1687"/>
            <p:cNvSpPr>
              <a:spLocks noChangeArrowheads="1"/>
            </p:cNvSpPr>
            <p:nvPr/>
          </p:nvSpPr>
          <p:spPr bwMode="auto">
            <a:xfrm>
              <a:off x="474" y="2201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89" name="Freeform 1688"/>
            <p:cNvSpPr>
              <a:spLocks noChangeArrowheads="1"/>
            </p:cNvSpPr>
            <p:nvPr/>
          </p:nvSpPr>
          <p:spPr bwMode="auto">
            <a:xfrm>
              <a:off x="474" y="2108"/>
              <a:ext cx="214" cy="26"/>
            </a:xfrm>
            <a:custGeom>
              <a:avLst/>
              <a:gdLst>
                <a:gd name="T0" fmla="*/ 474 w 949"/>
                <a:gd name="T1" fmla="*/ 117 h 118"/>
                <a:gd name="T2" fmla="*/ 0 w 949"/>
                <a:gd name="T3" fmla="*/ 117 h 118"/>
                <a:gd name="T4" fmla="*/ 0 w 949"/>
                <a:gd name="T5" fmla="*/ 0 h 118"/>
                <a:gd name="T6" fmla="*/ 948 w 949"/>
                <a:gd name="T7" fmla="*/ 0 h 118"/>
                <a:gd name="T8" fmla="*/ 948 w 949"/>
                <a:gd name="T9" fmla="*/ 117 h 118"/>
                <a:gd name="T10" fmla="*/ 474 w 949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8">
                  <a:moveTo>
                    <a:pt x="474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7"/>
                  </a:lnTo>
                  <a:lnTo>
                    <a:pt x="474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0" name="Freeform 1689"/>
            <p:cNvSpPr>
              <a:spLocks noChangeArrowheads="1"/>
            </p:cNvSpPr>
            <p:nvPr/>
          </p:nvSpPr>
          <p:spPr bwMode="auto">
            <a:xfrm>
              <a:off x="474" y="2244"/>
              <a:ext cx="214" cy="29"/>
            </a:xfrm>
            <a:custGeom>
              <a:avLst/>
              <a:gdLst>
                <a:gd name="T0" fmla="*/ 474 w 949"/>
                <a:gd name="T1" fmla="*/ 131 h 132"/>
                <a:gd name="T2" fmla="*/ 0 w 949"/>
                <a:gd name="T3" fmla="*/ 131 h 132"/>
                <a:gd name="T4" fmla="*/ 0 w 949"/>
                <a:gd name="T5" fmla="*/ 0 h 132"/>
                <a:gd name="T6" fmla="*/ 948 w 949"/>
                <a:gd name="T7" fmla="*/ 0 h 132"/>
                <a:gd name="T8" fmla="*/ 948 w 949"/>
                <a:gd name="T9" fmla="*/ 131 h 132"/>
                <a:gd name="T10" fmla="*/ 474 w 949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32">
                  <a:moveTo>
                    <a:pt x="474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31"/>
                  </a:lnTo>
                  <a:lnTo>
                    <a:pt x="474" y="131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1" name="Freeform 1690"/>
            <p:cNvSpPr>
              <a:spLocks noChangeArrowheads="1"/>
            </p:cNvSpPr>
            <p:nvPr/>
          </p:nvSpPr>
          <p:spPr bwMode="auto">
            <a:xfrm>
              <a:off x="474" y="2380"/>
              <a:ext cx="214" cy="26"/>
            </a:xfrm>
            <a:custGeom>
              <a:avLst/>
              <a:gdLst>
                <a:gd name="T0" fmla="*/ 474 w 949"/>
                <a:gd name="T1" fmla="*/ 116 h 117"/>
                <a:gd name="T2" fmla="*/ 0 w 949"/>
                <a:gd name="T3" fmla="*/ 116 h 117"/>
                <a:gd name="T4" fmla="*/ 0 w 949"/>
                <a:gd name="T5" fmla="*/ 0 h 117"/>
                <a:gd name="T6" fmla="*/ 948 w 949"/>
                <a:gd name="T7" fmla="*/ 0 h 117"/>
                <a:gd name="T8" fmla="*/ 948 w 949"/>
                <a:gd name="T9" fmla="*/ 116 h 117"/>
                <a:gd name="T10" fmla="*/ 474 w 94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9" h="117">
                  <a:moveTo>
                    <a:pt x="474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948" y="0"/>
                  </a:lnTo>
                  <a:lnTo>
                    <a:pt x="948" y="116"/>
                  </a:lnTo>
                  <a:lnTo>
                    <a:pt x="474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2" name="Freeform 1691"/>
            <p:cNvSpPr>
              <a:spLocks noChangeArrowheads="1"/>
            </p:cNvSpPr>
            <p:nvPr/>
          </p:nvSpPr>
          <p:spPr bwMode="auto">
            <a:xfrm>
              <a:off x="1169" y="2089"/>
              <a:ext cx="26" cy="29"/>
            </a:xfrm>
            <a:custGeom>
              <a:avLst/>
              <a:gdLst>
                <a:gd name="T0" fmla="*/ 59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9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9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9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3" name="Freeform 1692"/>
            <p:cNvSpPr>
              <a:spLocks noChangeArrowheads="1"/>
            </p:cNvSpPr>
            <p:nvPr/>
          </p:nvSpPr>
          <p:spPr bwMode="auto">
            <a:xfrm>
              <a:off x="1212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4" name="Freeform 1693"/>
            <p:cNvSpPr>
              <a:spLocks noChangeArrowheads="1"/>
            </p:cNvSpPr>
            <p:nvPr/>
          </p:nvSpPr>
          <p:spPr bwMode="auto">
            <a:xfrm>
              <a:off x="1258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5" name="Freeform 1694"/>
            <p:cNvSpPr>
              <a:spLocks noChangeArrowheads="1"/>
            </p:cNvSpPr>
            <p:nvPr/>
          </p:nvSpPr>
          <p:spPr bwMode="auto">
            <a:xfrm>
              <a:off x="1301" y="2089"/>
              <a:ext cx="26" cy="29"/>
            </a:xfrm>
            <a:custGeom>
              <a:avLst/>
              <a:gdLst>
                <a:gd name="T0" fmla="*/ 58 w 117"/>
                <a:gd name="T1" fmla="*/ 131 h 132"/>
                <a:gd name="T2" fmla="*/ 0 w 117"/>
                <a:gd name="T3" fmla="*/ 131 h 132"/>
                <a:gd name="T4" fmla="*/ 0 w 117"/>
                <a:gd name="T5" fmla="*/ 0 h 132"/>
                <a:gd name="T6" fmla="*/ 116 w 117"/>
                <a:gd name="T7" fmla="*/ 0 h 132"/>
                <a:gd name="T8" fmla="*/ 116 w 117"/>
                <a:gd name="T9" fmla="*/ 131 h 132"/>
                <a:gd name="T10" fmla="*/ 58 w 117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6" name="Freeform 1695"/>
            <p:cNvSpPr>
              <a:spLocks noChangeArrowheads="1"/>
            </p:cNvSpPr>
            <p:nvPr/>
          </p:nvSpPr>
          <p:spPr bwMode="auto">
            <a:xfrm>
              <a:off x="1347" y="2089"/>
              <a:ext cx="26" cy="29"/>
            </a:xfrm>
            <a:custGeom>
              <a:avLst/>
              <a:gdLst>
                <a:gd name="T0" fmla="*/ 58 w 118"/>
                <a:gd name="T1" fmla="*/ 131 h 132"/>
                <a:gd name="T2" fmla="*/ 0 w 118"/>
                <a:gd name="T3" fmla="*/ 131 h 132"/>
                <a:gd name="T4" fmla="*/ 0 w 118"/>
                <a:gd name="T5" fmla="*/ 0 h 132"/>
                <a:gd name="T6" fmla="*/ 117 w 118"/>
                <a:gd name="T7" fmla="*/ 0 h 132"/>
                <a:gd name="T8" fmla="*/ 117 w 118"/>
                <a:gd name="T9" fmla="*/ 131 h 132"/>
                <a:gd name="T10" fmla="*/ 58 w 118"/>
                <a:gd name="T11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32">
                  <a:moveTo>
                    <a:pt x="58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31"/>
                  </a:lnTo>
                  <a:lnTo>
                    <a:pt x="58" y="131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7" name="Freeform 1696"/>
            <p:cNvSpPr>
              <a:spLocks noChangeArrowheads="1"/>
            </p:cNvSpPr>
            <p:nvPr/>
          </p:nvSpPr>
          <p:spPr bwMode="auto">
            <a:xfrm>
              <a:off x="1169" y="2019"/>
              <a:ext cx="26" cy="26"/>
            </a:xfrm>
            <a:custGeom>
              <a:avLst/>
              <a:gdLst>
                <a:gd name="T0" fmla="*/ 59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9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9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9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8" name="Freeform 1697"/>
            <p:cNvSpPr>
              <a:spLocks noChangeArrowheads="1"/>
            </p:cNvSpPr>
            <p:nvPr/>
          </p:nvSpPr>
          <p:spPr bwMode="auto">
            <a:xfrm>
              <a:off x="1212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699" name="Freeform 1698"/>
            <p:cNvSpPr>
              <a:spLocks noChangeArrowheads="1"/>
            </p:cNvSpPr>
            <p:nvPr/>
          </p:nvSpPr>
          <p:spPr bwMode="auto">
            <a:xfrm>
              <a:off x="1258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0" name="Freeform 1699"/>
            <p:cNvSpPr>
              <a:spLocks noChangeArrowheads="1"/>
            </p:cNvSpPr>
            <p:nvPr/>
          </p:nvSpPr>
          <p:spPr bwMode="auto">
            <a:xfrm>
              <a:off x="1301" y="2019"/>
              <a:ext cx="26" cy="26"/>
            </a:xfrm>
            <a:custGeom>
              <a:avLst/>
              <a:gdLst>
                <a:gd name="T0" fmla="*/ 58 w 117"/>
                <a:gd name="T1" fmla="*/ 116 h 117"/>
                <a:gd name="T2" fmla="*/ 0 w 117"/>
                <a:gd name="T3" fmla="*/ 116 h 117"/>
                <a:gd name="T4" fmla="*/ 0 w 117"/>
                <a:gd name="T5" fmla="*/ 0 h 117"/>
                <a:gd name="T6" fmla="*/ 116 w 117"/>
                <a:gd name="T7" fmla="*/ 0 h 117"/>
                <a:gd name="T8" fmla="*/ 116 w 117"/>
                <a:gd name="T9" fmla="*/ 116 h 117"/>
                <a:gd name="T10" fmla="*/ 58 w 117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1" name="Freeform 1700"/>
            <p:cNvSpPr>
              <a:spLocks noChangeArrowheads="1"/>
            </p:cNvSpPr>
            <p:nvPr/>
          </p:nvSpPr>
          <p:spPr bwMode="auto">
            <a:xfrm>
              <a:off x="1347" y="2019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2" name="Freeform 1701"/>
            <p:cNvSpPr>
              <a:spLocks noChangeArrowheads="1"/>
            </p:cNvSpPr>
            <p:nvPr/>
          </p:nvSpPr>
          <p:spPr bwMode="auto">
            <a:xfrm>
              <a:off x="1169" y="223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3" name="Freeform 1702"/>
            <p:cNvSpPr>
              <a:spLocks noChangeArrowheads="1"/>
            </p:cNvSpPr>
            <p:nvPr/>
          </p:nvSpPr>
          <p:spPr bwMode="auto">
            <a:xfrm>
              <a:off x="1212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4" name="Freeform 1703"/>
            <p:cNvSpPr>
              <a:spLocks noChangeArrowheads="1"/>
            </p:cNvSpPr>
            <p:nvPr/>
          </p:nvSpPr>
          <p:spPr bwMode="auto">
            <a:xfrm>
              <a:off x="1258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5" name="Freeform 1704"/>
            <p:cNvSpPr>
              <a:spLocks noChangeArrowheads="1"/>
            </p:cNvSpPr>
            <p:nvPr/>
          </p:nvSpPr>
          <p:spPr bwMode="auto">
            <a:xfrm>
              <a:off x="1301" y="2237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6" name="Freeform 1705"/>
            <p:cNvSpPr>
              <a:spLocks noChangeArrowheads="1"/>
            </p:cNvSpPr>
            <p:nvPr/>
          </p:nvSpPr>
          <p:spPr bwMode="auto">
            <a:xfrm>
              <a:off x="1347" y="223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7" name="Freeform 1706"/>
            <p:cNvSpPr>
              <a:spLocks noChangeArrowheads="1"/>
            </p:cNvSpPr>
            <p:nvPr/>
          </p:nvSpPr>
          <p:spPr bwMode="auto">
            <a:xfrm>
              <a:off x="1169" y="230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8" name="Freeform 1707"/>
            <p:cNvSpPr>
              <a:spLocks noChangeArrowheads="1"/>
            </p:cNvSpPr>
            <p:nvPr/>
          </p:nvSpPr>
          <p:spPr bwMode="auto">
            <a:xfrm>
              <a:off x="1215" y="2307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09" name="Freeform 1708"/>
            <p:cNvSpPr>
              <a:spLocks noChangeArrowheads="1"/>
            </p:cNvSpPr>
            <p:nvPr/>
          </p:nvSpPr>
          <p:spPr bwMode="auto">
            <a:xfrm>
              <a:off x="1258" y="230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0" name="Freeform 1709"/>
            <p:cNvSpPr>
              <a:spLocks noChangeArrowheads="1"/>
            </p:cNvSpPr>
            <p:nvPr/>
          </p:nvSpPr>
          <p:spPr bwMode="auto">
            <a:xfrm>
              <a:off x="1304" y="2307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1" name="Freeform 1710"/>
            <p:cNvSpPr>
              <a:spLocks noChangeArrowheads="1"/>
            </p:cNvSpPr>
            <p:nvPr/>
          </p:nvSpPr>
          <p:spPr bwMode="auto">
            <a:xfrm>
              <a:off x="1347" y="2307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2" name="Freeform 1711"/>
            <p:cNvSpPr>
              <a:spLocks noChangeArrowheads="1"/>
            </p:cNvSpPr>
            <p:nvPr/>
          </p:nvSpPr>
          <p:spPr bwMode="auto">
            <a:xfrm>
              <a:off x="1169" y="2165"/>
              <a:ext cx="26" cy="26"/>
            </a:xfrm>
            <a:custGeom>
              <a:avLst/>
              <a:gdLst>
                <a:gd name="T0" fmla="*/ 59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9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9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3" name="Freeform 1712"/>
            <p:cNvSpPr>
              <a:spLocks noChangeArrowheads="1"/>
            </p:cNvSpPr>
            <p:nvPr/>
          </p:nvSpPr>
          <p:spPr bwMode="auto">
            <a:xfrm>
              <a:off x="1212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4" name="Freeform 1713"/>
            <p:cNvSpPr>
              <a:spLocks noChangeArrowheads="1"/>
            </p:cNvSpPr>
            <p:nvPr/>
          </p:nvSpPr>
          <p:spPr bwMode="auto">
            <a:xfrm>
              <a:off x="1258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5" name="Freeform 1714"/>
            <p:cNvSpPr>
              <a:spLocks noChangeArrowheads="1"/>
            </p:cNvSpPr>
            <p:nvPr/>
          </p:nvSpPr>
          <p:spPr bwMode="auto">
            <a:xfrm>
              <a:off x="1301" y="2165"/>
              <a:ext cx="26" cy="26"/>
            </a:xfrm>
            <a:custGeom>
              <a:avLst/>
              <a:gdLst>
                <a:gd name="T0" fmla="*/ 58 w 117"/>
                <a:gd name="T1" fmla="*/ 117 h 118"/>
                <a:gd name="T2" fmla="*/ 0 w 117"/>
                <a:gd name="T3" fmla="*/ 117 h 118"/>
                <a:gd name="T4" fmla="*/ 0 w 117"/>
                <a:gd name="T5" fmla="*/ 0 h 118"/>
                <a:gd name="T6" fmla="*/ 116 w 117"/>
                <a:gd name="T7" fmla="*/ 0 h 118"/>
                <a:gd name="T8" fmla="*/ 116 w 117"/>
                <a:gd name="T9" fmla="*/ 117 h 118"/>
                <a:gd name="T10" fmla="*/ 58 w 117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6" name="Freeform 1715"/>
            <p:cNvSpPr>
              <a:spLocks noChangeArrowheads="1"/>
            </p:cNvSpPr>
            <p:nvPr/>
          </p:nvSpPr>
          <p:spPr bwMode="auto">
            <a:xfrm>
              <a:off x="1347" y="2165"/>
              <a:ext cx="26" cy="26"/>
            </a:xfrm>
            <a:custGeom>
              <a:avLst/>
              <a:gdLst>
                <a:gd name="T0" fmla="*/ 58 w 118"/>
                <a:gd name="T1" fmla="*/ 117 h 118"/>
                <a:gd name="T2" fmla="*/ 0 w 118"/>
                <a:gd name="T3" fmla="*/ 117 h 118"/>
                <a:gd name="T4" fmla="*/ 0 w 118"/>
                <a:gd name="T5" fmla="*/ 0 h 118"/>
                <a:gd name="T6" fmla="*/ 117 w 118"/>
                <a:gd name="T7" fmla="*/ 0 h 118"/>
                <a:gd name="T8" fmla="*/ 117 w 118"/>
                <a:gd name="T9" fmla="*/ 117 h 118"/>
                <a:gd name="T10" fmla="*/ 58 w 118"/>
                <a:gd name="T1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117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7"/>
                  </a:lnTo>
                  <a:lnTo>
                    <a:pt x="58" y="117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7" name="Freeform 1716"/>
            <p:cNvSpPr>
              <a:spLocks noChangeArrowheads="1"/>
            </p:cNvSpPr>
            <p:nvPr/>
          </p:nvSpPr>
          <p:spPr bwMode="auto">
            <a:xfrm>
              <a:off x="1169" y="2380"/>
              <a:ext cx="26" cy="26"/>
            </a:xfrm>
            <a:custGeom>
              <a:avLst/>
              <a:gdLst>
                <a:gd name="T0" fmla="*/ 59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9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9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9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8" name="Freeform 1717"/>
            <p:cNvSpPr>
              <a:spLocks noChangeArrowheads="1"/>
            </p:cNvSpPr>
            <p:nvPr/>
          </p:nvSpPr>
          <p:spPr bwMode="auto">
            <a:xfrm>
              <a:off x="1212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19" name="Freeform 1718"/>
            <p:cNvSpPr>
              <a:spLocks noChangeArrowheads="1"/>
            </p:cNvSpPr>
            <p:nvPr/>
          </p:nvSpPr>
          <p:spPr bwMode="auto">
            <a:xfrm>
              <a:off x="1258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0" name="Freeform 1719"/>
            <p:cNvSpPr>
              <a:spLocks noChangeArrowheads="1"/>
            </p:cNvSpPr>
            <p:nvPr/>
          </p:nvSpPr>
          <p:spPr bwMode="auto">
            <a:xfrm>
              <a:off x="1301" y="2380"/>
              <a:ext cx="26" cy="26"/>
            </a:xfrm>
            <a:custGeom>
              <a:avLst/>
              <a:gdLst>
                <a:gd name="T0" fmla="*/ 58 w 117"/>
                <a:gd name="T1" fmla="*/ 116 h 117"/>
                <a:gd name="T2" fmla="*/ 0 w 117"/>
                <a:gd name="T3" fmla="*/ 116 h 117"/>
                <a:gd name="T4" fmla="*/ 0 w 117"/>
                <a:gd name="T5" fmla="*/ 0 h 117"/>
                <a:gd name="T6" fmla="*/ 116 w 117"/>
                <a:gd name="T7" fmla="*/ 0 h 117"/>
                <a:gd name="T8" fmla="*/ 116 w 117"/>
                <a:gd name="T9" fmla="*/ 116 h 117"/>
                <a:gd name="T10" fmla="*/ 58 w 117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1" name="Freeform 1720"/>
            <p:cNvSpPr>
              <a:spLocks noChangeArrowheads="1"/>
            </p:cNvSpPr>
            <p:nvPr/>
          </p:nvSpPr>
          <p:spPr bwMode="auto">
            <a:xfrm>
              <a:off x="1347" y="2380"/>
              <a:ext cx="26" cy="26"/>
            </a:xfrm>
            <a:custGeom>
              <a:avLst/>
              <a:gdLst>
                <a:gd name="T0" fmla="*/ 58 w 118"/>
                <a:gd name="T1" fmla="*/ 116 h 117"/>
                <a:gd name="T2" fmla="*/ 0 w 118"/>
                <a:gd name="T3" fmla="*/ 116 h 117"/>
                <a:gd name="T4" fmla="*/ 0 w 118"/>
                <a:gd name="T5" fmla="*/ 0 h 117"/>
                <a:gd name="T6" fmla="*/ 117 w 118"/>
                <a:gd name="T7" fmla="*/ 0 h 117"/>
                <a:gd name="T8" fmla="*/ 117 w 118"/>
                <a:gd name="T9" fmla="*/ 116 h 117"/>
                <a:gd name="T10" fmla="*/ 58 w 118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7">
                  <a:moveTo>
                    <a:pt x="58" y="116"/>
                  </a:moveTo>
                  <a:lnTo>
                    <a:pt x="0" y="116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6"/>
                  </a:lnTo>
                  <a:lnTo>
                    <a:pt x="58" y="116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2" name="Line 41"/>
            <p:cNvSpPr>
              <a:spLocks noChangeShapeType="1"/>
            </p:cNvSpPr>
            <p:nvPr/>
          </p:nvSpPr>
          <p:spPr bwMode="auto">
            <a:xfrm>
              <a:off x="729" y="2214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3" name="Freeform 1722"/>
            <p:cNvSpPr>
              <a:spLocks noChangeArrowheads="1"/>
            </p:cNvSpPr>
            <p:nvPr/>
          </p:nvSpPr>
          <p:spPr bwMode="auto">
            <a:xfrm>
              <a:off x="795" y="2200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9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9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4" name="Line 43"/>
            <p:cNvSpPr>
              <a:spLocks noChangeShapeType="1"/>
            </p:cNvSpPr>
            <p:nvPr/>
          </p:nvSpPr>
          <p:spPr bwMode="auto">
            <a:xfrm>
              <a:off x="729" y="2128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5" name="Freeform 1724"/>
            <p:cNvSpPr>
              <a:spLocks noChangeArrowheads="1"/>
            </p:cNvSpPr>
            <p:nvPr/>
          </p:nvSpPr>
          <p:spPr bwMode="auto">
            <a:xfrm>
              <a:off x="795" y="2115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8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6" name="Line 45"/>
            <p:cNvSpPr>
              <a:spLocks noChangeShapeType="1"/>
            </p:cNvSpPr>
            <p:nvPr/>
          </p:nvSpPr>
          <p:spPr bwMode="auto">
            <a:xfrm>
              <a:off x="729" y="2042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7" name="Freeform 1726"/>
            <p:cNvSpPr>
              <a:spLocks noChangeArrowheads="1"/>
            </p:cNvSpPr>
            <p:nvPr/>
          </p:nvSpPr>
          <p:spPr bwMode="auto">
            <a:xfrm>
              <a:off x="795" y="2029"/>
              <a:ext cx="22" cy="26"/>
            </a:xfrm>
            <a:custGeom>
              <a:avLst/>
              <a:gdLst>
                <a:gd name="T0" fmla="*/ 0 w 101"/>
                <a:gd name="T1" fmla="*/ 117 h 118"/>
                <a:gd name="T2" fmla="*/ 0 w 101"/>
                <a:gd name="T3" fmla="*/ 0 h 118"/>
                <a:gd name="T4" fmla="*/ 100 w 101"/>
                <a:gd name="T5" fmla="*/ 58 h 118"/>
                <a:gd name="T6" fmla="*/ 0 w 101"/>
                <a:gd name="T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8">
                  <a:moveTo>
                    <a:pt x="0" y="117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28" name="Line 47"/>
            <p:cNvSpPr>
              <a:spLocks noChangeShapeType="1"/>
            </p:cNvSpPr>
            <p:nvPr/>
          </p:nvSpPr>
          <p:spPr bwMode="auto">
            <a:xfrm>
              <a:off x="729" y="2383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29" name="Freeform 1728"/>
            <p:cNvSpPr>
              <a:spLocks noChangeArrowheads="1"/>
            </p:cNvSpPr>
            <p:nvPr/>
          </p:nvSpPr>
          <p:spPr bwMode="auto">
            <a:xfrm>
              <a:off x="795" y="2371"/>
              <a:ext cx="22" cy="25"/>
            </a:xfrm>
            <a:custGeom>
              <a:avLst/>
              <a:gdLst>
                <a:gd name="T0" fmla="*/ 0 w 101"/>
                <a:gd name="T1" fmla="*/ 115 h 116"/>
                <a:gd name="T2" fmla="*/ 0 w 101"/>
                <a:gd name="T3" fmla="*/ 0 h 116"/>
                <a:gd name="T4" fmla="*/ 100 w 101"/>
                <a:gd name="T5" fmla="*/ 58 h 116"/>
                <a:gd name="T6" fmla="*/ 0 w 101"/>
                <a:gd name="T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6">
                  <a:moveTo>
                    <a:pt x="0" y="115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0" name="Line 49"/>
            <p:cNvSpPr>
              <a:spLocks noChangeShapeType="1"/>
            </p:cNvSpPr>
            <p:nvPr/>
          </p:nvSpPr>
          <p:spPr bwMode="auto">
            <a:xfrm>
              <a:off x="729" y="2300"/>
              <a:ext cx="68" cy="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1" name="Freeform 1730"/>
            <p:cNvSpPr>
              <a:spLocks noChangeArrowheads="1"/>
            </p:cNvSpPr>
            <p:nvPr/>
          </p:nvSpPr>
          <p:spPr bwMode="auto">
            <a:xfrm>
              <a:off x="795" y="2285"/>
              <a:ext cx="22" cy="26"/>
            </a:xfrm>
            <a:custGeom>
              <a:avLst/>
              <a:gdLst>
                <a:gd name="T0" fmla="*/ 0 w 101"/>
                <a:gd name="T1" fmla="*/ 116 h 117"/>
                <a:gd name="T2" fmla="*/ 0 w 101"/>
                <a:gd name="T3" fmla="*/ 0 h 117"/>
                <a:gd name="T4" fmla="*/ 100 w 101"/>
                <a:gd name="T5" fmla="*/ 58 h 117"/>
                <a:gd name="T6" fmla="*/ 0 w 101"/>
                <a:gd name="T7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7">
                  <a:moveTo>
                    <a:pt x="0" y="116"/>
                  </a:moveTo>
                  <a:lnTo>
                    <a:pt x="0" y="0"/>
                  </a:lnTo>
                  <a:lnTo>
                    <a:pt x="100" y="58"/>
                  </a:lnTo>
                  <a:lnTo>
                    <a:pt x="0" y="11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2" name="Freeform 1731"/>
            <p:cNvSpPr>
              <a:spLocks noChangeArrowheads="1"/>
            </p:cNvSpPr>
            <p:nvPr/>
          </p:nvSpPr>
          <p:spPr bwMode="auto">
            <a:xfrm>
              <a:off x="859" y="2369"/>
              <a:ext cx="267" cy="50"/>
            </a:xfrm>
            <a:custGeom>
              <a:avLst/>
              <a:gdLst>
                <a:gd name="T0" fmla="*/ 1143 w 1181"/>
                <a:gd name="T1" fmla="*/ 2 h 223"/>
                <a:gd name="T2" fmla="*/ 1158 w 1181"/>
                <a:gd name="T3" fmla="*/ 2 h 223"/>
                <a:gd name="T4" fmla="*/ 1169 w 1181"/>
                <a:gd name="T5" fmla="*/ 10 h 223"/>
                <a:gd name="T6" fmla="*/ 1177 w 1181"/>
                <a:gd name="T7" fmla="*/ 21 h 223"/>
                <a:gd name="T8" fmla="*/ 1178 w 1181"/>
                <a:gd name="T9" fmla="*/ 36 h 223"/>
                <a:gd name="T10" fmla="*/ 1169 w 1181"/>
                <a:gd name="T11" fmla="*/ 185 h 223"/>
                <a:gd name="T12" fmla="*/ 1165 w 1181"/>
                <a:gd name="T13" fmla="*/ 200 h 223"/>
                <a:gd name="T14" fmla="*/ 1156 w 1181"/>
                <a:gd name="T15" fmla="*/ 211 h 223"/>
                <a:gd name="T16" fmla="*/ 1143 w 1181"/>
                <a:gd name="T17" fmla="*/ 219 h 223"/>
                <a:gd name="T18" fmla="*/ 1129 w 1181"/>
                <a:gd name="T19" fmla="*/ 222 h 223"/>
                <a:gd name="T20" fmla="*/ 49 w 1181"/>
                <a:gd name="T21" fmla="*/ 222 h 223"/>
                <a:gd name="T22" fmla="*/ 35 w 1181"/>
                <a:gd name="T23" fmla="*/ 219 h 223"/>
                <a:gd name="T24" fmla="*/ 22 w 1181"/>
                <a:gd name="T25" fmla="*/ 211 h 223"/>
                <a:gd name="T26" fmla="*/ 13 w 1181"/>
                <a:gd name="T27" fmla="*/ 200 h 223"/>
                <a:gd name="T28" fmla="*/ 9 w 1181"/>
                <a:gd name="T29" fmla="*/ 185 h 223"/>
                <a:gd name="T30" fmla="*/ 0 w 1181"/>
                <a:gd name="T31" fmla="*/ 36 h 223"/>
                <a:gd name="T32" fmla="*/ 3 w 1181"/>
                <a:gd name="T33" fmla="*/ 21 h 223"/>
                <a:gd name="T34" fmla="*/ 10 w 1181"/>
                <a:gd name="T35" fmla="*/ 10 h 223"/>
                <a:gd name="T36" fmla="*/ 22 w 1181"/>
                <a:gd name="T37" fmla="*/ 5 h 223"/>
                <a:gd name="T38" fmla="*/ 36 w 1181"/>
                <a:gd name="T39" fmla="*/ 5 h 223"/>
                <a:gd name="T40" fmla="*/ 1143 w 1181"/>
                <a:gd name="T41" fmla="*/ 5 h 223"/>
                <a:gd name="T42" fmla="*/ 1143 w 1181"/>
                <a:gd name="T43" fmla="*/ 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3" y="2"/>
                  </a:moveTo>
                  <a:cubicBezTo>
                    <a:pt x="1149" y="2"/>
                    <a:pt x="1153" y="0"/>
                    <a:pt x="1158" y="2"/>
                  </a:cubicBezTo>
                  <a:cubicBezTo>
                    <a:pt x="1162" y="3"/>
                    <a:pt x="1167" y="5"/>
                    <a:pt x="1169" y="10"/>
                  </a:cubicBezTo>
                  <a:cubicBezTo>
                    <a:pt x="1172" y="13"/>
                    <a:pt x="1175" y="16"/>
                    <a:pt x="1177" y="21"/>
                  </a:cubicBezTo>
                  <a:cubicBezTo>
                    <a:pt x="1178" y="25"/>
                    <a:pt x="1180" y="30"/>
                    <a:pt x="1178" y="36"/>
                  </a:cubicBezTo>
                  <a:lnTo>
                    <a:pt x="1169" y="185"/>
                  </a:lnTo>
                  <a:cubicBezTo>
                    <a:pt x="1169" y="191"/>
                    <a:pt x="1168" y="196"/>
                    <a:pt x="1165" y="200"/>
                  </a:cubicBezTo>
                  <a:cubicBezTo>
                    <a:pt x="1162" y="205"/>
                    <a:pt x="1159" y="208"/>
                    <a:pt x="1156" y="211"/>
                  </a:cubicBezTo>
                  <a:cubicBezTo>
                    <a:pt x="1152" y="214"/>
                    <a:pt x="1149" y="217"/>
                    <a:pt x="1143" y="219"/>
                  </a:cubicBezTo>
                  <a:cubicBezTo>
                    <a:pt x="1139" y="220"/>
                    <a:pt x="1133" y="222"/>
                    <a:pt x="1129" y="222"/>
                  </a:cubicBezTo>
                  <a:lnTo>
                    <a:pt x="49" y="222"/>
                  </a:lnTo>
                  <a:cubicBezTo>
                    <a:pt x="44" y="222"/>
                    <a:pt x="39" y="222"/>
                    <a:pt x="35" y="219"/>
                  </a:cubicBezTo>
                  <a:cubicBezTo>
                    <a:pt x="31" y="217"/>
                    <a:pt x="26" y="214"/>
                    <a:pt x="22" y="211"/>
                  </a:cubicBezTo>
                  <a:cubicBezTo>
                    <a:pt x="17" y="208"/>
                    <a:pt x="14" y="204"/>
                    <a:pt x="13" y="200"/>
                  </a:cubicBezTo>
                  <a:cubicBezTo>
                    <a:pt x="10" y="195"/>
                    <a:pt x="10" y="191"/>
                    <a:pt x="9" y="185"/>
                  </a:cubicBezTo>
                  <a:lnTo>
                    <a:pt x="0" y="36"/>
                  </a:lnTo>
                  <a:cubicBezTo>
                    <a:pt x="0" y="30"/>
                    <a:pt x="0" y="26"/>
                    <a:pt x="3" y="21"/>
                  </a:cubicBezTo>
                  <a:cubicBezTo>
                    <a:pt x="4" y="17"/>
                    <a:pt x="7" y="13"/>
                    <a:pt x="10" y="10"/>
                  </a:cubicBezTo>
                  <a:cubicBezTo>
                    <a:pt x="13" y="7"/>
                    <a:pt x="17" y="7"/>
                    <a:pt x="22" y="5"/>
                  </a:cubicBezTo>
                  <a:cubicBezTo>
                    <a:pt x="26" y="4"/>
                    <a:pt x="32" y="5"/>
                    <a:pt x="36" y="5"/>
                  </a:cubicBezTo>
                  <a:lnTo>
                    <a:pt x="1143" y="5"/>
                  </a:lnTo>
                  <a:lnTo>
                    <a:pt x="1143" y="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3" name="Freeform 1732"/>
            <p:cNvSpPr>
              <a:spLocks noChangeArrowheads="1"/>
            </p:cNvSpPr>
            <p:nvPr/>
          </p:nvSpPr>
          <p:spPr bwMode="auto">
            <a:xfrm>
              <a:off x="1086" y="2340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0 w 168"/>
                <a:gd name="T3" fmla="*/ 128 h 135"/>
                <a:gd name="T4" fmla="*/ 155 w 168"/>
                <a:gd name="T5" fmla="*/ 127 h 135"/>
                <a:gd name="T6" fmla="*/ 149 w 168"/>
                <a:gd name="T7" fmla="*/ 125 h 135"/>
                <a:gd name="T8" fmla="*/ 142 w 168"/>
                <a:gd name="T9" fmla="*/ 125 h 135"/>
                <a:gd name="T10" fmla="*/ 0 w 168"/>
                <a:gd name="T11" fmla="*/ 0 h 135"/>
                <a:gd name="T12" fmla="*/ 6 w 168"/>
                <a:gd name="T13" fmla="*/ 0 h 135"/>
                <a:gd name="T14" fmla="*/ 10 w 168"/>
                <a:gd name="T15" fmla="*/ 1 h 135"/>
                <a:gd name="T16" fmla="*/ 15 w 168"/>
                <a:gd name="T17" fmla="*/ 3 h 135"/>
                <a:gd name="T18" fmla="*/ 19 w 168"/>
                <a:gd name="T19" fmla="*/ 7 h 135"/>
                <a:gd name="T20" fmla="*/ 163 w 168"/>
                <a:gd name="T21" fmla="*/ 131 h 135"/>
                <a:gd name="T22" fmla="*/ 160 w 168"/>
                <a:gd name="T23" fmla="*/ 128 h 135"/>
                <a:gd name="T24" fmla="*/ 161 w 168"/>
                <a:gd name="T25" fmla="*/ 129 h 135"/>
                <a:gd name="T26" fmla="*/ 163 w 168"/>
                <a:gd name="T27" fmla="*/ 131 h 135"/>
                <a:gd name="T28" fmla="*/ 167 w 168"/>
                <a:gd name="T29" fmla="*/ 134 h 135"/>
                <a:gd name="T30" fmla="*/ 163 w 168"/>
                <a:gd name="T31" fmla="*/ 131 h 135"/>
                <a:gd name="T32" fmla="*/ 167 w 168"/>
                <a:gd name="T33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0" y="128"/>
                  </a:lnTo>
                  <a:cubicBezTo>
                    <a:pt x="158" y="127"/>
                    <a:pt x="156" y="127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lnTo>
                    <a:pt x="19" y="7"/>
                  </a:lnTo>
                  <a:close/>
                  <a:moveTo>
                    <a:pt x="163" y="131"/>
                  </a:moveTo>
                  <a:lnTo>
                    <a:pt x="160" y="128"/>
                  </a:lnTo>
                  <a:cubicBezTo>
                    <a:pt x="160" y="128"/>
                    <a:pt x="161" y="128"/>
                    <a:pt x="161" y="129"/>
                  </a:cubicBezTo>
                  <a:lnTo>
                    <a:pt x="163" y="131"/>
                  </a:ln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4" name="Freeform 1733"/>
            <p:cNvSpPr>
              <a:spLocks noChangeArrowheads="1"/>
            </p:cNvSpPr>
            <p:nvPr/>
          </p:nvSpPr>
          <p:spPr bwMode="auto">
            <a:xfrm>
              <a:off x="862" y="2340"/>
              <a:ext cx="37" cy="29"/>
            </a:xfrm>
            <a:custGeom>
              <a:avLst/>
              <a:gdLst>
                <a:gd name="T0" fmla="*/ 0 w 167"/>
                <a:gd name="T1" fmla="*/ 132 h 133"/>
                <a:gd name="T2" fmla="*/ 1 w 167"/>
                <a:gd name="T3" fmla="*/ 131 h 133"/>
                <a:gd name="T4" fmla="*/ 0 w 167"/>
                <a:gd name="T5" fmla="*/ 132 h 133"/>
                <a:gd name="T6" fmla="*/ 147 w 167"/>
                <a:gd name="T7" fmla="*/ 5 h 133"/>
                <a:gd name="T8" fmla="*/ 152 w 167"/>
                <a:gd name="T9" fmla="*/ 2 h 133"/>
                <a:gd name="T10" fmla="*/ 156 w 167"/>
                <a:gd name="T11" fmla="*/ 1 h 133"/>
                <a:gd name="T12" fmla="*/ 160 w 167"/>
                <a:gd name="T13" fmla="*/ 0 h 133"/>
                <a:gd name="T14" fmla="*/ 166 w 167"/>
                <a:gd name="T15" fmla="*/ 0 h 133"/>
                <a:gd name="T16" fmla="*/ 25 w 167"/>
                <a:gd name="T17" fmla="*/ 125 h 133"/>
                <a:gd name="T18" fmla="*/ 18 w 167"/>
                <a:gd name="T19" fmla="*/ 125 h 133"/>
                <a:gd name="T20" fmla="*/ 10 w 167"/>
                <a:gd name="T21" fmla="*/ 126 h 133"/>
                <a:gd name="T22" fmla="*/ 4 w 167"/>
                <a:gd name="T23" fmla="*/ 129 h 133"/>
                <a:gd name="T24" fmla="*/ 1 w 167"/>
                <a:gd name="T25" fmla="*/ 130 h 133"/>
                <a:gd name="T26" fmla="*/ 147 w 167"/>
                <a:gd name="T27" fmla="*/ 5 h 133"/>
                <a:gd name="T28" fmla="*/ 1 w 167"/>
                <a:gd name="T29" fmla="*/ 131 h 133"/>
                <a:gd name="T30" fmla="*/ 1 w 167"/>
                <a:gd name="T31" fmla="*/ 130 h 133"/>
                <a:gd name="T32" fmla="*/ 1 w 167"/>
                <a:gd name="T33" fmla="*/ 13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3">
                  <a:moveTo>
                    <a:pt x="0" y="132"/>
                  </a:moveTo>
                  <a:lnTo>
                    <a:pt x="1" y="131"/>
                  </a:lnTo>
                  <a:cubicBezTo>
                    <a:pt x="1" y="132"/>
                    <a:pt x="0" y="132"/>
                    <a:pt x="0" y="132"/>
                  </a:cubicBezTo>
                  <a:close/>
                  <a:moveTo>
                    <a:pt x="147" y="5"/>
                  </a:moveTo>
                  <a:cubicBezTo>
                    <a:pt x="149" y="4"/>
                    <a:pt x="150" y="3"/>
                    <a:pt x="152" y="2"/>
                  </a:cubicBezTo>
                  <a:cubicBezTo>
                    <a:pt x="153" y="0"/>
                    <a:pt x="154" y="1"/>
                    <a:pt x="156" y="1"/>
                  </a:cubicBezTo>
                  <a:cubicBezTo>
                    <a:pt x="157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5"/>
                  </a:lnTo>
                  <a:lnTo>
                    <a:pt x="18" y="125"/>
                  </a:lnTo>
                  <a:cubicBezTo>
                    <a:pt x="15" y="125"/>
                    <a:pt x="13" y="126"/>
                    <a:pt x="10" y="126"/>
                  </a:cubicBezTo>
                  <a:cubicBezTo>
                    <a:pt x="9" y="128"/>
                    <a:pt x="6" y="128"/>
                    <a:pt x="4" y="129"/>
                  </a:cubicBezTo>
                  <a:cubicBezTo>
                    <a:pt x="4" y="129"/>
                    <a:pt x="3" y="129"/>
                    <a:pt x="1" y="130"/>
                  </a:cubicBezTo>
                  <a:lnTo>
                    <a:pt x="147" y="5"/>
                  </a:lnTo>
                  <a:close/>
                  <a:moveTo>
                    <a:pt x="1" y="131"/>
                  </a:moveTo>
                  <a:cubicBezTo>
                    <a:pt x="1" y="130"/>
                    <a:pt x="1" y="130"/>
                    <a:pt x="1" y="130"/>
                  </a:cubicBezTo>
                  <a:lnTo>
                    <a:pt x="1" y="13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5" name="Freeform 1734"/>
            <p:cNvSpPr>
              <a:spLocks noChangeArrowheads="1"/>
            </p:cNvSpPr>
            <p:nvPr/>
          </p:nvSpPr>
          <p:spPr bwMode="auto">
            <a:xfrm>
              <a:off x="868" y="2340"/>
              <a:ext cx="250" cy="29"/>
            </a:xfrm>
            <a:custGeom>
              <a:avLst/>
              <a:gdLst>
                <a:gd name="T0" fmla="*/ 0 w 1106"/>
                <a:gd name="T1" fmla="*/ 131 h 132"/>
                <a:gd name="T2" fmla="*/ 141 w 1106"/>
                <a:gd name="T3" fmla="*/ 0 h 132"/>
                <a:gd name="T4" fmla="*/ 964 w 1106"/>
                <a:gd name="T5" fmla="*/ 0 h 132"/>
                <a:gd name="T6" fmla="*/ 1105 w 1106"/>
                <a:gd name="T7" fmla="*/ 131 h 132"/>
                <a:gd name="T8" fmla="*/ 0 w 1106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32">
                  <a:moveTo>
                    <a:pt x="0" y="131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6" name="Freeform 1735"/>
            <p:cNvSpPr>
              <a:spLocks noChangeArrowheads="1"/>
            </p:cNvSpPr>
            <p:nvPr/>
          </p:nvSpPr>
          <p:spPr bwMode="auto">
            <a:xfrm>
              <a:off x="980" y="2380"/>
              <a:ext cx="26" cy="26"/>
            </a:xfrm>
            <a:custGeom>
              <a:avLst/>
              <a:gdLst>
                <a:gd name="T0" fmla="*/ 117 w 118"/>
                <a:gd name="T1" fmla="*/ 59 h 117"/>
                <a:gd name="T2" fmla="*/ 109 w 118"/>
                <a:gd name="T3" fmla="*/ 87 h 117"/>
                <a:gd name="T4" fmla="*/ 88 w 118"/>
                <a:gd name="T5" fmla="*/ 108 h 117"/>
                <a:gd name="T6" fmla="*/ 59 w 118"/>
                <a:gd name="T7" fmla="*/ 116 h 117"/>
                <a:gd name="T8" fmla="*/ 29 w 118"/>
                <a:gd name="T9" fmla="*/ 108 h 117"/>
                <a:gd name="T10" fmla="*/ 8 w 118"/>
                <a:gd name="T11" fmla="*/ 87 h 117"/>
                <a:gd name="T12" fmla="*/ 0 w 118"/>
                <a:gd name="T13" fmla="*/ 59 h 117"/>
                <a:gd name="T14" fmla="*/ 8 w 118"/>
                <a:gd name="T15" fmla="*/ 30 h 117"/>
                <a:gd name="T16" fmla="*/ 29 w 118"/>
                <a:gd name="T17" fmla="*/ 8 h 117"/>
                <a:gd name="T18" fmla="*/ 59 w 118"/>
                <a:gd name="T19" fmla="*/ 0 h 117"/>
                <a:gd name="T20" fmla="*/ 88 w 118"/>
                <a:gd name="T21" fmla="*/ 8 h 117"/>
                <a:gd name="T22" fmla="*/ 109 w 118"/>
                <a:gd name="T23" fmla="*/ 30 h 117"/>
                <a:gd name="T24" fmla="*/ 117 w 118"/>
                <a:gd name="T2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9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3"/>
                    <a:pt x="88" y="108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8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8"/>
                    <a:pt x="0" y="69"/>
                    <a:pt x="0" y="59"/>
                  </a:cubicBezTo>
                  <a:cubicBezTo>
                    <a:pt x="0" y="48"/>
                    <a:pt x="3" y="39"/>
                    <a:pt x="8" y="30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30"/>
                  </a:cubicBezTo>
                  <a:cubicBezTo>
                    <a:pt x="114" y="39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37" name="Line 56"/>
            <p:cNvSpPr>
              <a:spLocks noChangeShapeType="1"/>
            </p:cNvSpPr>
            <p:nvPr/>
          </p:nvSpPr>
          <p:spPr bwMode="auto">
            <a:xfrm>
              <a:off x="87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8" name="Line 57"/>
            <p:cNvSpPr>
              <a:spLocks noChangeShapeType="1"/>
            </p:cNvSpPr>
            <p:nvPr/>
          </p:nvSpPr>
          <p:spPr bwMode="auto">
            <a:xfrm>
              <a:off x="89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39" name="Line 58"/>
            <p:cNvSpPr>
              <a:spLocks noChangeShapeType="1"/>
            </p:cNvSpPr>
            <p:nvPr/>
          </p:nvSpPr>
          <p:spPr bwMode="auto">
            <a:xfrm>
              <a:off x="909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0" name="Line 59"/>
            <p:cNvSpPr>
              <a:spLocks noChangeShapeType="1"/>
            </p:cNvSpPr>
            <p:nvPr/>
          </p:nvSpPr>
          <p:spPr bwMode="auto">
            <a:xfrm>
              <a:off x="926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1" name="Line 60"/>
            <p:cNvSpPr>
              <a:spLocks noChangeShapeType="1"/>
            </p:cNvSpPr>
            <p:nvPr/>
          </p:nvSpPr>
          <p:spPr bwMode="auto">
            <a:xfrm>
              <a:off x="945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2" name="Line 61"/>
            <p:cNvSpPr>
              <a:spLocks noChangeShapeType="1"/>
            </p:cNvSpPr>
            <p:nvPr/>
          </p:nvSpPr>
          <p:spPr bwMode="auto">
            <a:xfrm>
              <a:off x="962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3" name="Line 62"/>
            <p:cNvSpPr>
              <a:spLocks noChangeShapeType="1"/>
            </p:cNvSpPr>
            <p:nvPr/>
          </p:nvSpPr>
          <p:spPr bwMode="auto">
            <a:xfrm>
              <a:off x="1025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4" name="Line 63"/>
            <p:cNvSpPr>
              <a:spLocks noChangeShapeType="1"/>
            </p:cNvSpPr>
            <p:nvPr/>
          </p:nvSpPr>
          <p:spPr bwMode="auto">
            <a:xfrm>
              <a:off x="1041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5" name="Line 64"/>
            <p:cNvSpPr>
              <a:spLocks noChangeShapeType="1"/>
            </p:cNvSpPr>
            <p:nvPr/>
          </p:nvSpPr>
          <p:spPr bwMode="auto">
            <a:xfrm>
              <a:off x="1058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6" name="Line 65"/>
            <p:cNvSpPr>
              <a:spLocks noChangeShapeType="1"/>
            </p:cNvSpPr>
            <p:nvPr/>
          </p:nvSpPr>
          <p:spPr bwMode="auto">
            <a:xfrm>
              <a:off x="1078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7" name="Line 66"/>
            <p:cNvSpPr>
              <a:spLocks noChangeShapeType="1"/>
            </p:cNvSpPr>
            <p:nvPr/>
          </p:nvSpPr>
          <p:spPr bwMode="auto">
            <a:xfrm>
              <a:off x="1094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8" name="Line 67"/>
            <p:cNvSpPr>
              <a:spLocks noChangeShapeType="1"/>
            </p:cNvSpPr>
            <p:nvPr/>
          </p:nvSpPr>
          <p:spPr bwMode="auto">
            <a:xfrm>
              <a:off x="1114" y="2380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49" name="Freeform 1748"/>
            <p:cNvSpPr>
              <a:spLocks noChangeArrowheads="1"/>
            </p:cNvSpPr>
            <p:nvPr/>
          </p:nvSpPr>
          <p:spPr bwMode="auto">
            <a:xfrm>
              <a:off x="859" y="2299"/>
              <a:ext cx="267" cy="48"/>
            </a:xfrm>
            <a:custGeom>
              <a:avLst/>
              <a:gdLst>
                <a:gd name="T0" fmla="*/ 1143 w 1181"/>
                <a:gd name="T1" fmla="*/ 6 h 216"/>
                <a:gd name="T2" fmla="*/ 1158 w 1181"/>
                <a:gd name="T3" fmla="*/ 2 h 216"/>
                <a:gd name="T4" fmla="*/ 1169 w 1181"/>
                <a:gd name="T5" fmla="*/ 6 h 216"/>
                <a:gd name="T6" fmla="*/ 1177 w 1181"/>
                <a:gd name="T7" fmla="*/ 16 h 216"/>
                <a:gd name="T8" fmla="*/ 1178 w 1181"/>
                <a:gd name="T9" fmla="*/ 31 h 216"/>
                <a:gd name="T10" fmla="*/ 1169 w 1181"/>
                <a:gd name="T11" fmla="*/ 181 h 216"/>
                <a:gd name="T12" fmla="*/ 1165 w 1181"/>
                <a:gd name="T13" fmla="*/ 196 h 216"/>
                <a:gd name="T14" fmla="*/ 1156 w 1181"/>
                <a:gd name="T15" fmla="*/ 207 h 216"/>
                <a:gd name="T16" fmla="*/ 1143 w 1181"/>
                <a:gd name="T17" fmla="*/ 212 h 216"/>
                <a:gd name="T18" fmla="*/ 1129 w 1181"/>
                <a:gd name="T19" fmla="*/ 212 h 216"/>
                <a:gd name="T20" fmla="*/ 49 w 1181"/>
                <a:gd name="T21" fmla="*/ 212 h 216"/>
                <a:gd name="T22" fmla="*/ 35 w 1181"/>
                <a:gd name="T23" fmla="*/ 212 h 216"/>
                <a:gd name="T24" fmla="*/ 22 w 1181"/>
                <a:gd name="T25" fmla="*/ 206 h 216"/>
                <a:gd name="T26" fmla="*/ 13 w 1181"/>
                <a:gd name="T27" fmla="*/ 196 h 216"/>
                <a:gd name="T28" fmla="*/ 9 w 1181"/>
                <a:gd name="T29" fmla="*/ 181 h 216"/>
                <a:gd name="T30" fmla="*/ 0 w 1181"/>
                <a:gd name="T31" fmla="*/ 31 h 216"/>
                <a:gd name="T32" fmla="*/ 3 w 1181"/>
                <a:gd name="T33" fmla="*/ 16 h 216"/>
                <a:gd name="T34" fmla="*/ 10 w 1181"/>
                <a:gd name="T35" fmla="*/ 5 h 216"/>
                <a:gd name="T36" fmla="*/ 22 w 1181"/>
                <a:gd name="T37" fmla="*/ 5 h 216"/>
                <a:gd name="T38" fmla="*/ 36 w 1181"/>
                <a:gd name="T39" fmla="*/ 9 h 216"/>
                <a:gd name="T40" fmla="*/ 1143 w 1181"/>
                <a:gd name="T41" fmla="*/ 9 h 216"/>
                <a:gd name="T42" fmla="*/ 1143 w 1181"/>
                <a:gd name="T43" fmla="*/ 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6">
                  <a:moveTo>
                    <a:pt x="1143" y="6"/>
                  </a:moveTo>
                  <a:cubicBezTo>
                    <a:pt x="1149" y="6"/>
                    <a:pt x="1153" y="0"/>
                    <a:pt x="1158" y="2"/>
                  </a:cubicBezTo>
                  <a:cubicBezTo>
                    <a:pt x="1162" y="3"/>
                    <a:pt x="1166" y="3"/>
                    <a:pt x="1169" y="6"/>
                  </a:cubicBezTo>
                  <a:cubicBezTo>
                    <a:pt x="1171" y="9"/>
                    <a:pt x="1175" y="11"/>
                    <a:pt x="1177" y="16"/>
                  </a:cubicBezTo>
                  <a:cubicBezTo>
                    <a:pt x="1178" y="20"/>
                    <a:pt x="1180" y="25"/>
                    <a:pt x="1178" y="31"/>
                  </a:cubicBezTo>
                  <a:lnTo>
                    <a:pt x="1169" y="181"/>
                  </a:lnTo>
                  <a:cubicBezTo>
                    <a:pt x="1169" y="187"/>
                    <a:pt x="1168" y="191"/>
                    <a:pt x="1165" y="196"/>
                  </a:cubicBezTo>
                  <a:cubicBezTo>
                    <a:pt x="1162" y="200"/>
                    <a:pt x="1159" y="204"/>
                    <a:pt x="1156" y="207"/>
                  </a:cubicBezTo>
                  <a:cubicBezTo>
                    <a:pt x="1152" y="210"/>
                    <a:pt x="1149" y="210"/>
                    <a:pt x="1143" y="212"/>
                  </a:cubicBezTo>
                  <a:cubicBezTo>
                    <a:pt x="1139" y="213"/>
                    <a:pt x="1133" y="212"/>
                    <a:pt x="1129" y="212"/>
                  </a:cubicBezTo>
                  <a:lnTo>
                    <a:pt x="49" y="212"/>
                  </a:lnTo>
                  <a:cubicBezTo>
                    <a:pt x="44" y="212"/>
                    <a:pt x="39" y="215"/>
                    <a:pt x="35" y="212"/>
                  </a:cubicBezTo>
                  <a:cubicBezTo>
                    <a:pt x="31" y="210"/>
                    <a:pt x="26" y="209"/>
                    <a:pt x="22" y="206"/>
                  </a:cubicBezTo>
                  <a:cubicBezTo>
                    <a:pt x="17" y="203"/>
                    <a:pt x="14" y="200"/>
                    <a:pt x="13" y="196"/>
                  </a:cubicBezTo>
                  <a:cubicBezTo>
                    <a:pt x="10" y="191"/>
                    <a:pt x="10" y="187"/>
                    <a:pt x="9" y="181"/>
                  </a:cubicBezTo>
                  <a:lnTo>
                    <a:pt x="0" y="31"/>
                  </a:lnTo>
                  <a:cubicBezTo>
                    <a:pt x="0" y="25"/>
                    <a:pt x="0" y="21"/>
                    <a:pt x="3" y="16"/>
                  </a:cubicBezTo>
                  <a:cubicBezTo>
                    <a:pt x="4" y="12"/>
                    <a:pt x="7" y="8"/>
                    <a:pt x="10" y="5"/>
                  </a:cubicBezTo>
                  <a:cubicBezTo>
                    <a:pt x="13" y="2"/>
                    <a:pt x="17" y="6"/>
                    <a:pt x="22" y="5"/>
                  </a:cubicBezTo>
                  <a:cubicBezTo>
                    <a:pt x="26" y="3"/>
                    <a:pt x="32" y="9"/>
                    <a:pt x="36" y="9"/>
                  </a:cubicBezTo>
                  <a:lnTo>
                    <a:pt x="1143" y="9"/>
                  </a:lnTo>
                  <a:lnTo>
                    <a:pt x="1143" y="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0" name="Freeform 1749"/>
            <p:cNvSpPr>
              <a:spLocks noChangeArrowheads="1"/>
            </p:cNvSpPr>
            <p:nvPr/>
          </p:nvSpPr>
          <p:spPr bwMode="auto">
            <a:xfrm>
              <a:off x="1086" y="2268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0 w 168"/>
                <a:gd name="T3" fmla="*/ 128 h 135"/>
                <a:gd name="T4" fmla="*/ 155 w 168"/>
                <a:gd name="T5" fmla="*/ 127 h 135"/>
                <a:gd name="T6" fmla="*/ 149 w 168"/>
                <a:gd name="T7" fmla="*/ 125 h 135"/>
                <a:gd name="T8" fmla="*/ 142 w 168"/>
                <a:gd name="T9" fmla="*/ 125 h 135"/>
                <a:gd name="T10" fmla="*/ 0 w 168"/>
                <a:gd name="T11" fmla="*/ 0 h 135"/>
                <a:gd name="T12" fmla="*/ 6 w 168"/>
                <a:gd name="T13" fmla="*/ 0 h 135"/>
                <a:gd name="T14" fmla="*/ 10 w 168"/>
                <a:gd name="T15" fmla="*/ 1 h 135"/>
                <a:gd name="T16" fmla="*/ 15 w 168"/>
                <a:gd name="T17" fmla="*/ 3 h 135"/>
                <a:gd name="T18" fmla="*/ 19 w 168"/>
                <a:gd name="T19" fmla="*/ 7 h 135"/>
                <a:gd name="T20" fmla="*/ 163 w 168"/>
                <a:gd name="T21" fmla="*/ 131 h 135"/>
                <a:gd name="T22" fmla="*/ 160 w 168"/>
                <a:gd name="T23" fmla="*/ 128 h 135"/>
                <a:gd name="T24" fmla="*/ 161 w 168"/>
                <a:gd name="T25" fmla="*/ 129 h 135"/>
                <a:gd name="T26" fmla="*/ 163 w 168"/>
                <a:gd name="T27" fmla="*/ 131 h 135"/>
                <a:gd name="T28" fmla="*/ 167 w 168"/>
                <a:gd name="T29" fmla="*/ 134 h 135"/>
                <a:gd name="T30" fmla="*/ 163 w 168"/>
                <a:gd name="T31" fmla="*/ 131 h 135"/>
                <a:gd name="T32" fmla="*/ 167 w 168"/>
                <a:gd name="T33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0" y="128"/>
                  </a:lnTo>
                  <a:cubicBezTo>
                    <a:pt x="158" y="128"/>
                    <a:pt x="156" y="127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8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lnTo>
                    <a:pt x="19" y="7"/>
                  </a:lnTo>
                  <a:close/>
                  <a:moveTo>
                    <a:pt x="163" y="131"/>
                  </a:moveTo>
                  <a:lnTo>
                    <a:pt x="160" y="128"/>
                  </a:lnTo>
                  <a:cubicBezTo>
                    <a:pt x="160" y="128"/>
                    <a:pt x="161" y="128"/>
                    <a:pt x="161" y="129"/>
                  </a:cubicBezTo>
                  <a:lnTo>
                    <a:pt x="163" y="131"/>
                  </a:ln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1" name="Freeform 1750"/>
            <p:cNvSpPr>
              <a:spLocks noChangeArrowheads="1"/>
            </p:cNvSpPr>
            <p:nvPr/>
          </p:nvSpPr>
          <p:spPr bwMode="auto">
            <a:xfrm>
              <a:off x="863" y="2269"/>
              <a:ext cx="37" cy="29"/>
            </a:xfrm>
            <a:custGeom>
              <a:avLst/>
              <a:gdLst>
                <a:gd name="T0" fmla="*/ 146 w 166"/>
                <a:gd name="T1" fmla="*/ 5 h 133"/>
                <a:gd name="T2" fmla="*/ 151 w 166"/>
                <a:gd name="T3" fmla="*/ 3 h 133"/>
                <a:gd name="T4" fmla="*/ 155 w 166"/>
                <a:gd name="T5" fmla="*/ 1 h 133"/>
                <a:gd name="T6" fmla="*/ 159 w 166"/>
                <a:gd name="T7" fmla="*/ 0 h 133"/>
                <a:gd name="T8" fmla="*/ 165 w 166"/>
                <a:gd name="T9" fmla="*/ 0 h 133"/>
                <a:gd name="T10" fmla="*/ 24 w 166"/>
                <a:gd name="T11" fmla="*/ 125 h 133"/>
                <a:gd name="T12" fmla="*/ 17 w 166"/>
                <a:gd name="T13" fmla="*/ 125 h 133"/>
                <a:gd name="T14" fmla="*/ 9 w 166"/>
                <a:gd name="T15" fmla="*/ 126 h 133"/>
                <a:gd name="T16" fmla="*/ 4 w 166"/>
                <a:gd name="T17" fmla="*/ 128 h 133"/>
                <a:gd name="T18" fmla="*/ 146 w 166"/>
                <a:gd name="T19" fmla="*/ 5 h 133"/>
                <a:gd name="T20" fmla="*/ 3 w 166"/>
                <a:gd name="T21" fmla="*/ 129 h 133"/>
                <a:gd name="T22" fmla="*/ 4 w 166"/>
                <a:gd name="T23" fmla="*/ 128 h 133"/>
                <a:gd name="T24" fmla="*/ 0 w 166"/>
                <a:gd name="T25" fmla="*/ 132 h 133"/>
                <a:gd name="T26" fmla="*/ 3 w 166"/>
                <a:gd name="T27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5"/>
                  </a:moveTo>
                  <a:cubicBezTo>
                    <a:pt x="148" y="4"/>
                    <a:pt x="149" y="4"/>
                    <a:pt x="151" y="3"/>
                  </a:cubicBezTo>
                  <a:cubicBezTo>
                    <a:pt x="152" y="1"/>
                    <a:pt x="153" y="1"/>
                    <a:pt x="155" y="1"/>
                  </a:cubicBezTo>
                  <a:cubicBezTo>
                    <a:pt x="156" y="1"/>
                    <a:pt x="158" y="0"/>
                    <a:pt x="159" y="0"/>
                  </a:cubicBezTo>
                  <a:lnTo>
                    <a:pt x="165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2" y="126"/>
                    <a:pt x="9" y="126"/>
                  </a:cubicBezTo>
                  <a:cubicBezTo>
                    <a:pt x="8" y="127"/>
                    <a:pt x="6" y="127"/>
                    <a:pt x="4" y="128"/>
                  </a:cubicBezTo>
                  <a:lnTo>
                    <a:pt x="146" y="5"/>
                  </a:lnTo>
                  <a:close/>
                  <a:moveTo>
                    <a:pt x="3" y="129"/>
                  </a:moveTo>
                  <a:cubicBezTo>
                    <a:pt x="3" y="128"/>
                    <a:pt x="3" y="128"/>
                    <a:pt x="4" y="128"/>
                  </a:cubicBezTo>
                  <a:lnTo>
                    <a:pt x="0" y="132"/>
                  </a:lnTo>
                  <a:cubicBezTo>
                    <a:pt x="1" y="130"/>
                    <a:pt x="3" y="129"/>
                    <a:pt x="3" y="1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2" name="Freeform 1751"/>
            <p:cNvSpPr>
              <a:spLocks noChangeArrowheads="1"/>
            </p:cNvSpPr>
            <p:nvPr/>
          </p:nvSpPr>
          <p:spPr bwMode="auto">
            <a:xfrm>
              <a:off x="868" y="2267"/>
              <a:ext cx="250" cy="32"/>
            </a:xfrm>
            <a:custGeom>
              <a:avLst/>
              <a:gdLst>
                <a:gd name="T0" fmla="*/ 0 w 1106"/>
                <a:gd name="T1" fmla="*/ 146 h 147"/>
                <a:gd name="T2" fmla="*/ 141 w 1106"/>
                <a:gd name="T3" fmla="*/ 0 h 147"/>
                <a:gd name="T4" fmla="*/ 964 w 1106"/>
                <a:gd name="T5" fmla="*/ 0 h 147"/>
                <a:gd name="T6" fmla="*/ 1105 w 1106"/>
                <a:gd name="T7" fmla="*/ 146 h 147"/>
                <a:gd name="T8" fmla="*/ 0 w 1106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7">
                  <a:moveTo>
                    <a:pt x="0" y="146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3" name="Freeform 1752"/>
            <p:cNvSpPr>
              <a:spLocks noChangeArrowheads="1"/>
            </p:cNvSpPr>
            <p:nvPr/>
          </p:nvSpPr>
          <p:spPr bwMode="auto">
            <a:xfrm>
              <a:off x="980" y="2309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8 h 117"/>
                <a:gd name="T6" fmla="*/ 59 w 118"/>
                <a:gd name="T7" fmla="*/ 116 h 117"/>
                <a:gd name="T8" fmla="*/ 29 w 118"/>
                <a:gd name="T9" fmla="*/ 108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7 h 117"/>
                <a:gd name="T18" fmla="*/ 59 w 118"/>
                <a:gd name="T19" fmla="*/ 0 h 117"/>
                <a:gd name="T20" fmla="*/ 88 w 118"/>
                <a:gd name="T21" fmla="*/ 7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2"/>
                    <a:pt x="88" y="108"/>
                  </a:cubicBezTo>
                  <a:cubicBezTo>
                    <a:pt x="78" y="113"/>
                    <a:pt x="69" y="116"/>
                    <a:pt x="59" y="116"/>
                  </a:cubicBezTo>
                  <a:cubicBezTo>
                    <a:pt x="48" y="116"/>
                    <a:pt x="38" y="113"/>
                    <a:pt x="29" y="108"/>
                  </a:cubicBezTo>
                  <a:cubicBezTo>
                    <a:pt x="19" y="102"/>
                    <a:pt x="13" y="96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19"/>
                    <a:pt x="19" y="12"/>
                    <a:pt x="29" y="7"/>
                  </a:cubicBezTo>
                  <a:cubicBezTo>
                    <a:pt x="38" y="1"/>
                    <a:pt x="48" y="0"/>
                    <a:pt x="59" y="0"/>
                  </a:cubicBezTo>
                  <a:cubicBezTo>
                    <a:pt x="69" y="0"/>
                    <a:pt x="78" y="1"/>
                    <a:pt x="88" y="7"/>
                  </a:cubicBezTo>
                  <a:cubicBezTo>
                    <a:pt x="97" y="12"/>
                    <a:pt x="104" y="19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54" name="Line 73"/>
            <p:cNvSpPr>
              <a:spLocks noChangeShapeType="1"/>
            </p:cNvSpPr>
            <p:nvPr/>
          </p:nvSpPr>
          <p:spPr bwMode="auto">
            <a:xfrm>
              <a:off x="87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5" name="Line 74"/>
            <p:cNvSpPr>
              <a:spLocks noChangeShapeType="1"/>
            </p:cNvSpPr>
            <p:nvPr/>
          </p:nvSpPr>
          <p:spPr bwMode="auto">
            <a:xfrm>
              <a:off x="89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6" name="Line 75"/>
            <p:cNvSpPr>
              <a:spLocks noChangeShapeType="1"/>
            </p:cNvSpPr>
            <p:nvPr/>
          </p:nvSpPr>
          <p:spPr bwMode="auto">
            <a:xfrm>
              <a:off x="909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7" name="Line 76"/>
            <p:cNvSpPr>
              <a:spLocks noChangeShapeType="1"/>
            </p:cNvSpPr>
            <p:nvPr/>
          </p:nvSpPr>
          <p:spPr bwMode="auto">
            <a:xfrm>
              <a:off x="926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8" name="Line 77"/>
            <p:cNvSpPr>
              <a:spLocks noChangeShapeType="1"/>
            </p:cNvSpPr>
            <p:nvPr/>
          </p:nvSpPr>
          <p:spPr bwMode="auto">
            <a:xfrm>
              <a:off x="945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59" name="Line 78"/>
            <p:cNvSpPr>
              <a:spLocks noChangeShapeType="1"/>
            </p:cNvSpPr>
            <p:nvPr/>
          </p:nvSpPr>
          <p:spPr bwMode="auto">
            <a:xfrm>
              <a:off x="962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0" name="Line 79"/>
            <p:cNvSpPr>
              <a:spLocks noChangeShapeType="1"/>
            </p:cNvSpPr>
            <p:nvPr/>
          </p:nvSpPr>
          <p:spPr bwMode="auto">
            <a:xfrm>
              <a:off x="1025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1" name="Line 80"/>
            <p:cNvSpPr>
              <a:spLocks noChangeShapeType="1"/>
            </p:cNvSpPr>
            <p:nvPr/>
          </p:nvSpPr>
          <p:spPr bwMode="auto">
            <a:xfrm>
              <a:off x="1041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2" name="Line 81"/>
            <p:cNvSpPr>
              <a:spLocks noChangeShapeType="1"/>
            </p:cNvSpPr>
            <p:nvPr/>
          </p:nvSpPr>
          <p:spPr bwMode="auto">
            <a:xfrm>
              <a:off x="1058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3" name="Line 82"/>
            <p:cNvSpPr>
              <a:spLocks noChangeShapeType="1"/>
            </p:cNvSpPr>
            <p:nvPr/>
          </p:nvSpPr>
          <p:spPr bwMode="auto">
            <a:xfrm>
              <a:off x="1078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4" name="Line 83"/>
            <p:cNvSpPr>
              <a:spLocks noChangeShapeType="1"/>
            </p:cNvSpPr>
            <p:nvPr/>
          </p:nvSpPr>
          <p:spPr bwMode="auto">
            <a:xfrm>
              <a:off x="1094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5" name="Line 84"/>
            <p:cNvSpPr>
              <a:spLocks noChangeShapeType="1"/>
            </p:cNvSpPr>
            <p:nvPr/>
          </p:nvSpPr>
          <p:spPr bwMode="auto">
            <a:xfrm>
              <a:off x="1114" y="230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66" name="Freeform 1765"/>
            <p:cNvSpPr>
              <a:spLocks noChangeArrowheads="1"/>
            </p:cNvSpPr>
            <p:nvPr/>
          </p:nvSpPr>
          <p:spPr bwMode="auto">
            <a:xfrm>
              <a:off x="859" y="2224"/>
              <a:ext cx="267" cy="52"/>
            </a:xfrm>
            <a:custGeom>
              <a:avLst/>
              <a:gdLst>
                <a:gd name="T0" fmla="*/ 1143 w 1181"/>
                <a:gd name="T1" fmla="*/ 1 h 235"/>
                <a:gd name="T2" fmla="*/ 1158 w 1181"/>
                <a:gd name="T3" fmla="*/ 2 h 235"/>
                <a:gd name="T4" fmla="*/ 1169 w 1181"/>
                <a:gd name="T5" fmla="*/ 10 h 235"/>
                <a:gd name="T6" fmla="*/ 1177 w 1181"/>
                <a:gd name="T7" fmla="*/ 21 h 235"/>
                <a:gd name="T8" fmla="*/ 1178 w 1181"/>
                <a:gd name="T9" fmla="*/ 36 h 235"/>
                <a:gd name="T10" fmla="*/ 1169 w 1181"/>
                <a:gd name="T11" fmla="*/ 186 h 235"/>
                <a:gd name="T12" fmla="*/ 1165 w 1181"/>
                <a:gd name="T13" fmla="*/ 201 h 235"/>
                <a:gd name="T14" fmla="*/ 1156 w 1181"/>
                <a:gd name="T15" fmla="*/ 212 h 235"/>
                <a:gd name="T16" fmla="*/ 1143 w 1181"/>
                <a:gd name="T17" fmla="*/ 225 h 235"/>
                <a:gd name="T18" fmla="*/ 1129 w 1181"/>
                <a:gd name="T19" fmla="*/ 234 h 235"/>
                <a:gd name="T20" fmla="*/ 49 w 1181"/>
                <a:gd name="T21" fmla="*/ 234 h 235"/>
                <a:gd name="T22" fmla="*/ 35 w 1181"/>
                <a:gd name="T23" fmla="*/ 225 h 235"/>
                <a:gd name="T24" fmla="*/ 22 w 1181"/>
                <a:gd name="T25" fmla="*/ 215 h 235"/>
                <a:gd name="T26" fmla="*/ 13 w 1181"/>
                <a:gd name="T27" fmla="*/ 202 h 235"/>
                <a:gd name="T28" fmla="*/ 9 w 1181"/>
                <a:gd name="T29" fmla="*/ 187 h 235"/>
                <a:gd name="T30" fmla="*/ 0 w 1181"/>
                <a:gd name="T31" fmla="*/ 37 h 235"/>
                <a:gd name="T32" fmla="*/ 3 w 1181"/>
                <a:gd name="T33" fmla="*/ 23 h 235"/>
                <a:gd name="T34" fmla="*/ 10 w 1181"/>
                <a:gd name="T35" fmla="*/ 11 h 235"/>
                <a:gd name="T36" fmla="*/ 22 w 1181"/>
                <a:gd name="T37" fmla="*/ 4 h 235"/>
                <a:gd name="T38" fmla="*/ 36 w 1181"/>
                <a:gd name="T39" fmla="*/ 2 h 235"/>
                <a:gd name="T40" fmla="*/ 1143 w 1181"/>
                <a:gd name="T41" fmla="*/ 2 h 235"/>
                <a:gd name="T42" fmla="*/ 1143 w 1181"/>
                <a:gd name="T43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35">
                  <a:moveTo>
                    <a:pt x="1143" y="1"/>
                  </a:moveTo>
                  <a:cubicBezTo>
                    <a:pt x="1149" y="1"/>
                    <a:pt x="1153" y="0"/>
                    <a:pt x="1158" y="2"/>
                  </a:cubicBezTo>
                  <a:cubicBezTo>
                    <a:pt x="1162" y="3"/>
                    <a:pt x="1166" y="7"/>
                    <a:pt x="1169" y="10"/>
                  </a:cubicBezTo>
                  <a:cubicBezTo>
                    <a:pt x="1171" y="12"/>
                    <a:pt x="1175" y="16"/>
                    <a:pt x="1177" y="21"/>
                  </a:cubicBezTo>
                  <a:cubicBezTo>
                    <a:pt x="1178" y="25"/>
                    <a:pt x="1180" y="30"/>
                    <a:pt x="1178" y="36"/>
                  </a:cubicBezTo>
                  <a:lnTo>
                    <a:pt x="1169" y="186"/>
                  </a:lnTo>
                  <a:cubicBezTo>
                    <a:pt x="1169" y="192"/>
                    <a:pt x="1168" y="196"/>
                    <a:pt x="1165" y="201"/>
                  </a:cubicBezTo>
                  <a:cubicBezTo>
                    <a:pt x="1162" y="205"/>
                    <a:pt x="1159" y="209"/>
                    <a:pt x="1156" y="212"/>
                  </a:cubicBezTo>
                  <a:cubicBezTo>
                    <a:pt x="1152" y="215"/>
                    <a:pt x="1149" y="224"/>
                    <a:pt x="1143" y="225"/>
                  </a:cubicBezTo>
                  <a:cubicBezTo>
                    <a:pt x="1139" y="227"/>
                    <a:pt x="1133" y="234"/>
                    <a:pt x="1129" y="234"/>
                  </a:cubicBezTo>
                  <a:lnTo>
                    <a:pt x="49" y="234"/>
                  </a:lnTo>
                  <a:cubicBezTo>
                    <a:pt x="44" y="234"/>
                    <a:pt x="39" y="228"/>
                    <a:pt x="35" y="225"/>
                  </a:cubicBezTo>
                  <a:cubicBezTo>
                    <a:pt x="31" y="224"/>
                    <a:pt x="26" y="218"/>
                    <a:pt x="22" y="215"/>
                  </a:cubicBezTo>
                  <a:cubicBezTo>
                    <a:pt x="17" y="212"/>
                    <a:pt x="14" y="206"/>
                    <a:pt x="13" y="202"/>
                  </a:cubicBezTo>
                  <a:cubicBezTo>
                    <a:pt x="10" y="198"/>
                    <a:pt x="10" y="192"/>
                    <a:pt x="9" y="187"/>
                  </a:cubicBezTo>
                  <a:lnTo>
                    <a:pt x="0" y="37"/>
                  </a:lnTo>
                  <a:cubicBezTo>
                    <a:pt x="0" y="31"/>
                    <a:pt x="0" y="27"/>
                    <a:pt x="3" y="23"/>
                  </a:cubicBezTo>
                  <a:cubicBezTo>
                    <a:pt x="4" y="18"/>
                    <a:pt x="7" y="14"/>
                    <a:pt x="10" y="11"/>
                  </a:cubicBezTo>
                  <a:cubicBezTo>
                    <a:pt x="13" y="8"/>
                    <a:pt x="17" y="7"/>
                    <a:pt x="22" y="4"/>
                  </a:cubicBezTo>
                  <a:cubicBezTo>
                    <a:pt x="26" y="2"/>
                    <a:pt x="32" y="2"/>
                    <a:pt x="36" y="2"/>
                  </a:cubicBezTo>
                  <a:lnTo>
                    <a:pt x="1143" y="2"/>
                  </a:lnTo>
                  <a:lnTo>
                    <a:pt x="1143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7" name="Freeform 1766"/>
            <p:cNvSpPr>
              <a:spLocks noChangeArrowheads="1"/>
            </p:cNvSpPr>
            <p:nvPr/>
          </p:nvSpPr>
          <p:spPr bwMode="auto">
            <a:xfrm>
              <a:off x="1086" y="2195"/>
              <a:ext cx="37" cy="30"/>
            </a:xfrm>
            <a:custGeom>
              <a:avLst/>
              <a:gdLst>
                <a:gd name="T0" fmla="*/ 19 w 168"/>
                <a:gd name="T1" fmla="*/ 8 h 136"/>
                <a:gd name="T2" fmla="*/ 160 w 168"/>
                <a:gd name="T3" fmla="*/ 129 h 136"/>
                <a:gd name="T4" fmla="*/ 155 w 168"/>
                <a:gd name="T5" fmla="*/ 127 h 136"/>
                <a:gd name="T6" fmla="*/ 149 w 168"/>
                <a:gd name="T7" fmla="*/ 126 h 136"/>
                <a:gd name="T8" fmla="*/ 142 w 168"/>
                <a:gd name="T9" fmla="*/ 126 h 136"/>
                <a:gd name="T10" fmla="*/ 0 w 168"/>
                <a:gd name="T11" fmla="*/ 0 h 136"/>
                <a:gd name="T12" fmla="*/ 6 w 168"/>
                <a:gd name="T13" fmla="*/ 0 h 136"/>
                <a:gd name="T14" fmla="*/ 10 w 168"/>
                <a:gd name="T15" fmla="*/ 2 h 136"/>
                <a:gd name="T16" fmla="*/ 15 w 168"/>
                <a:gd name="T17" fmla="*/ 3 h 136"/>
                <a:gd name="T18" fmla="*/ 19 w 168"/>
                <a:gd name="T19" fmla="*/ 8 h 136"/>
                <a:gd name="T20" fmla="*/ 163 w 168"/>
                <a:gd name="T21" fmla="*/ 132 h 136"/>
                <a:gd name="T22" fmla="*/ 160 w 168"/>
                <a:gd name="T23" fmla="*/ 129 h 136"/>
                <a:gd name="T24" fmla="*/ 161 w 168"/>
                <a:gd name="T25" fmla="*/ 130 h 136"/>
                <a:gd name="T26" fmla="*/ 163 w 168"/>
                <a:gd name="T27" fmla="*/ 132 h 136"/>
                <a:gd name="T28" fmla="*/ 167 w 168"/>
                <a:gd name="T29" fmla="*/ 135 h 136"/>
                <a:gd name="T30" fmla="*/ 163 w 168"/>
                <a:gd name="T31" fmla="*/ 132 h 136"/>
                <a:gd name="T32" fmla="*/ 167 w 168"/>
                <a:gd name="T3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36">
                  <a:moveTo>
                    <a:pt x="19" y="8"/>
                  </a:moveTo>
                  <a:lnTo>
                    <a:pt x="160" y="129"/>
                  </a:lnTo>
                  <a:cubicBezTo>
                    <a:pt x="158" y="128"/>
                    <a:pt x="156" y="128"/>
                    <a:pt x="155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2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2"/>
                    <a:pt x="10" y="2"/>
                  </a:cubicBezTo>
                  <a:cubicBezTo>
                    <a:pt x="11" y="2"/>
                    <a:pt x="13" y="3"/>
                    <a:pt x="15" y="3"/>
                  </a:cubicBezTo>
                  <a:cubicBezTo>
                    <a:pt x="18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0" y="129"/>
                  </a:lnTo>
                  <a:cubicBezTo>
                    <a:pt x="160" y="129"/>
                    <a:pt x="161" y="129"/>
                    <a:pt x="161" y="130"/>
                  </a:cubicBezTo>
                  <a:lnTo>
                    <a:pt x="163" y="132"/>
                  </a:lnTo>
                  <a:close/>
                  <a:moveTo>
                    <a:pt x="167" y="135"/>
                  </a:moveTo>
                  <a:lnTo>
                    <a:pt x="163" y="132"/>
                  </a:lnTo>
                  <a:cubicBezTo>
                    <a:pt x="165" y="133"/>
                    <a:pt x="166" y="134"/>
                    <a:pt x="167" y="1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8" name="Freeform 1767"/>
            <p:cNvSpPr>
              <a:spLocks noChangeArrowheads="1"/>
            </p:cNvSpPr>
            <p:nvPr/>
          </p:nvSpPr>
          <p:spPr bwMode="auto">
            <a:xfrm>
              <a:off x="862" y="2195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1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5 h 134"/>
                <a:gd name="T18" fmla="*/ 18 w 167"/>
                <a:gd name="T19" fmla="*/ 125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cubicBezTo>
                    <a:pt x="0" y="132"/>
                    <a:pt x="1" y="132"/>
                    <a:pt x="1" y="132"/>
                  </a:cubicBezTo>
                  <a:lnTo>
                    <a:pt x="0" y="133"/>
                  </a:lnTo>
                  <a:close/>
                  <a:moveTo>
                    <a:pt x="147" y="6"/>
                  </a:moveTo>
                  <a:cubicBezTo>
                    <a:pt x="149" y="4"/>
                    <a:pt x="150" y="4"/>
                    <a:pt x="152" y="3"/>
                  </a:cubicBezTo>
                  <a:cubicBezTo>
                    <a:pt x="153" y="1"/>
                    <a:pt x="154" y="1"/>
                    <a:pt x="156" y="1"/>
                  </a:cubicBezTo>
                  <a:cubicBezTo>
                    <a:pt x="157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5"/>
                  </a:lnTo>
                  <a:lnTo>
                    <a:pt x="18" y="125"/>
                  </a:lnTo>
                  <a:cubicBezTo>
                    <a:pt x="15" y="125"/>
                    <a:pt x="13" y="127"/>
                    <a:pt x="10" y="127"/>
                  </a:cubicBezTo>
                  <a:cubicBezTo>
                    <a:pt x="9" y="128"/>
                    <a:pt x="6" y="128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69" name="Freeform 1768"/>
            <p:cNvSpPr>
              <a:spLocks noChangeArrowheads="1"/>
            </p:cNvSpPr>
            <p:nvPr/>
          </p:nvSpPr>
          <p:spPr bwMode="auto">
            <a:xfrm>
              <a:off x="868" y="2198"/>
              <a:ext cx="250" cy="26"/>
            </a:xfrm>
            <a:custGeom>
              <a:avLst/>
              <a:gdLst>
                <a:gd name="T0" fmla="*/ 0 w 1106"/>
                <a:gd name="T1" fmla="*/ 117 h 118"/>
                <a:gd name="T2" fmla="*/ 141 w 1106"/>
                <a:gd name="T3" fmla="*/ 0 h 118"/>
                <a:gd name="T4" fmla="*/ 964 w 1106"/>
                <a:gd name="T5" fmla="*/ 0 h 118"/>
                <a:gd name="T6" fmla="*/ 1105 w 1106"/>
                <a:gd name="T7" fmla="*/ 117 h 118"/>
                <a:gd name="T8" fmla="*/ 0 w 1106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8">
                  <a:moveTo>
                    <a:pt x="0" y="117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17"/>
                  </a:lnTo>
                  <a:lnTo>
                    <a:pt x="0" y="11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70" name="Freeform 1769"/>
            <p:cNvSpPr>
              <a:spLocks noChangeArrowheads="1"/>
            </p:cNvSpPr>
            <p:nvPr/>
          </p:nvSpPr>
          <p:spPr bwMode="auto">
            <a:xfrm>
              <a:off x="980" y="2236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9 h 117"/>
                <a:gd name="T6" fmla="*/ 59 w 118"/>
                <a:gd name="T7" fmla="*/ 116 h 117"/>
                <a:gd name="T8" fmla="*/ 29 w 118"/>
                <a:gd name="T9" fmla="*/ 109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8 h 117"/>
                <a:gd name="T18" fmla="*/ 59 w 118"/>
                <a:gd name="T19" fmla="*/ 0 h 117"/>
                <a:gd name="T20" fmla="*/ 88 w 118"/>
                <a:gd name="T21" fmla="*/ 8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7"/>
                    <a:pt x="109" y="87"/>
                  </a:cubicBezTo>
                  <a:cubicBezTo>
                    <a:pt x="104" y="96"/>
                    <a:pt x="97" y="103"/>
                    <a:pt x="88" y="109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71" name="Line 90"/>
            <p:cNvSpPr>
              <a:spLocks noChangeShapeType="1"/>
            </p:cNvSpPr>
            <p:nvPr/>
          </p:nvSpPr>
          <p:spPr bwMode="auto">
            <a:xfrm>
              <a:off x="87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2" name="Line 91"/>
            <p:cNvSpPr>
              <a:spLocks noChangeShapeType="1"/>
            </p:cNvSpPr>
            <p:nvPr/>
          </p:nvSpPr>
          <p:spPr bwMode="auto">
            <a:xfrm>
              <a:off x="89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3" name="Line 92"/>
            <p:cNvSpPr>
              <a:spLocks noChangeShapeType="1"/>
            </p:cNvSpPr>
            <p:nvPr/>
          </p:nvSpPr>
          <p:spPr bwMode="auto">
            <a:xfrm>
              <a:off x="909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4" name="Line 93"/>
            <p:cNvSpPr>
              <a:spLocks noChangeShapeType="1"/>
            </p:cNvSpPr>
            <p:nvPr/>
          </p:nvSpPr>
          <p:spPr bwMode="auto">
            <a:xfrm>
              <a:off x="926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5" name="Line 94"/>
            <p:cNvSpPr>
              <a:spLocks noChangeShapeType="1"/>
            </p:cNvSpPr>
            <p:nvPr/>
          </p:nvSpPr>
          <p:spPr bwMode="auto">
            <a:xfrm>
              <a:off x="945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6" name="Line 95"/>
            <p:cNvSpPr>
              <a:spLocks noChangeShapeType="1"/>
            </p:cNvSpPr>
            <p:nvPr/>
          </p:nvSpPr>
          <p:spPr bwMode="auto">
            <a:xfrm>
              <a:off x="962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7" name="Line 96"/>
            <p:cNvSpPr>
              <a:spLocks noChangeShapeType="1"/>
            </p:cNvSpPr>
            <p:nvPr/>
          </p:nvSpPr>
          <p:spPr bwMode="auto">
            <a:xfrm>
              <a:off x="1025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8" name="Line 97"/>
            <p:cNvSpPr>
              <a:spLocks noChangeShapeType="1"/>
            </p:cNvSpPr>
            <p:nvPr/>
          </p:nvSpPr>
          <p:spPr bwMode="auto">
            <a:xfrm>
              <a:off x="1041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79" name="Line 98"/>
            <p:cNvSpPr>
              <a:spLocks noChangeShapeType="1"/>
            </p:cNvSpPr>
            <p:nvPr/>
          </p:nvSpPr>
          <p:spPr bwMode="auto">
            <a:xfrm>
              <a:off x="1058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0" name="Line 99"/>
            <p:cNvSpPr>
              <a:spLocks noChangeShapeType="1"/>
            </p:cNvSpPr>
            <p:nvPr/>
          </p:nvSpPr>
          <p:spPr bwMode="auto">
            <a:xfrm>
              <a:off x="1078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1" name="Line 100"/>
            <p:cNvSpPr>
              <a:spLocks noChangeShapeType="1"/>
            </p:cNvSpPr>
            <p:nvPr/>
          </p:nvSpPr>
          <p:spPr bwMode="auto">
            <a:xfrm>
              <a:off x="1094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2" name="Line 101"/>
            <p:cNvSpPr>
              <a:spLocks noChangeShapeType="1"/>
            </p:cNvSpPr>
            <p:nvPr/>
          </p:nvSpPr>
          <p:spPr bwMode="auto">
            <a:xfrm>
              <a:off x="1114" y="2237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3" name="Freeform 1782"/>
            <p:cNvSpPr>
              <a:spLocks noChangeArrowheads="1"/>
            </p:cNvSpPr>
            <p:nvPr/>
          </p:nvSpPr>
          <p:spPr bwMode="auto">
            <a:xfrm>
              <a:off x="859" y="2157"/>
              <a:ext cx="267" cy="48"/>
            </a:xfrm>
            <a:custGeom>
              <a:avLst/>
              <a:gdLst>
                <a:gd name="T0" fmla="*/ 1143 w 1181"/>
                <a:gd name="T1" fmla="*/ 3 h 216"/>
                <a:gd name="T2" fmla="*/ 1158 w 1181"/>
                <a:gd name="T3" fmla="*/ 2 h 216"/>
                <a:gd name="T4" fmla="*/ 1169 w 1181"/>
                <a:gd name="T5" fmla="*/ 8 h 216"/>
                <a:gd name="T6" fmla="*/ 1177 w 1181"/>
                <a:gd name="T7" fmla="*/ 19 h 216"/>
                <a:gd name="T8" fmla="*/ 1178 w 1181"/>
                <a:gd name="T9" fmla="*/ 34 h 216"/>
                <a:gd name="T10" fmla="*/ 1169 w 1181"/>
                <a:gd name="T11" fmla="*/ 184 h 216"/>
                <a:gd name="T12" fmla="*/ 1165 w 1181"/>
                <a:gd name="T13" fmla="*/ 199 h 216"/>
                <a:gd name="T14" fmla="*/ 1156 w 1181"/>
                <a:gd name="T15" fmla="*/ 210 h 216"/>
                <a:gd name="T16" fmla="*/ 1143 w 1181"/>
                <a:gd name="T17" fmla="*/ 212 h 216"/>
                <a:gd name="T18" fmla="*/ 1129 w 1181"/>
                <a:gd name="T19" fmla="*/ 209 h 216"/>
                <a:gd name="T20" fmla="*/ 49 w 1181"/>
                <a:gd name="T21" fmla="*/ 209 h 216"/>
                <a:gd name="T22" fmla="*/ 35 w 1181"/>
                <a:gd name="T23" fmla="*/ 212 h 216"/>
                <a:gd name="T24" fmla="*/ 22 w 1181"/>
                <a:gd name="T25" fmla="*/ 207 h 216"/>
                <a:gd name="T26" fmla="*/ 13 w 1181"/>
                <a:gd name="T27" fmla="*/ 197 h 216"/>
                <a:gd name="T28" fmla="*/ 9 w 1181"/>
                <a:gd name="T29" fmla="*/ 184 h 216"/>
                <a:gd name="T30" fmla="*/ 0 w 1181"/>
                <a:gd name="T31" fmla="*/ 34 h 216"/>
                <a:gd name="T32" fmla="*/ 3 w 1181"/>
                <a:gd name="T33" fmla="*/ 19 h 216"/>
                <a:gd name="T34" fmla="*/ 10 w 1181"/>
                <a:gd name="T35" fmla="*/ 8 h 216"/>
                <a:gd name="T36" fmla="*/ 22 w 1181"/>
                <a:gd name="T37" fmla="*/ 3 h 216"/>
                <a:gd name="T38" fmla="*/ 36 w 1181"/>
                <a:gd name="T39" fmla="*/ 5 h 216"/>
                <a:gd name="T40" fmla="*/ 1143 w 1181"/>
                <a:gd name="T41" fmla="*/ 5 h 216"/>
                <a:gd name="T42" fmla="*/ 1143 w 1181"/>
                <a:gd name="T43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6">
                  <a:moveTo>
                    <a:pt x="1143" y="3"/>
                  </a:moveTo>
                  <a:cubicBezTo>
                    <a:pt x="1149" y="3"/>
                    <a:pt x="1153" y="0"/>
                    <a:pt x="1158" y="2"/>
                  </a:cubicBezTo>
                  <a:cubicBezTo>
                    <a:pt x="1162" y="3"/>
                    <a:pt x="1166" y="5"/>
                    <a:pt x="1169" y="8"/>
                  </a:cubicBezTo>
                  <a:cubicBezTo>
                    <a:pt x="1171" y="10"/>
                    <a:pt x="1175" y="13"/>
                    <a:pt x="1177" y="19"/>
                  </a:cubicBezTo>
                  <a:cubicBezTo>
                    <a:pt x="1178" y="24"/>
                    <a:pt x="1180" y="28"/>
                    <a:pt x="1178" y="34"/>
                  </a:cubicBezTo>
                  <a:lnTo>
                    <a:pt x="1169" y="184"/>
                  </a:lnTo>
                  <a:cubicBezTo>
                    <a:pt x="1169" y="190"/>
                    <a:pt x="1168" y="194"/>
                    <a:pt x="1165" y="199"/>
                  </a:cubicBezTo>
                  <a:cubicBezTo>
                    <a:pt x="1162" y="203"/>
                    <a:pt x="1159" y="207"/>
                    <a:pt x="1156" y="210"/>
                  </a:cubicBezTo>
                  <a:cubicBezTo>
                    <a:pt x="1152" y="213"/>
                    <a:pt x="1149" y="210"/>
                    <a:pt x="1143" y="212"/>
                  </a:cubicBezTo>
                  <a:cubicBezTo>
                    <a:pt x="1139" y="213"/>
                    <a:pt x="1133" y="209"/>
                    <a:pt x="1129" y="209"/>
                  </a:cubicBezTo>
                  <a:lnTo>
                    <a:pt x="49" y="209"/>
                  </a:lnTo>
                  <a:cubicBezTo>
                    <a:pt x="44" y="209"/>
                    <a:pt x="39" y="215"/>
                    <a:pt x="35" y="212"/>
                  </a:cubicBezTo>
                  <a:cubicBezTo>
                    <a:pt x="31" y="210"/>
                    <a:pt x="26" y="210"/>
                    <a:pt x="22" y="207"/>
                  </a:cubicBezTo>
                  <a:cubicBezTo>
                    <a:pt x="17" y="204"/>
                    <a:pt x="14" y="201"/>
                    <a:pt x="13" y="197"/>
                  </a:cubicBezTo>
                  <a:cubicBezTo>
                    <a:pt x="10" y="193"/>
                    <a:pt x="10" y="188"/>
                    <a:pt x="9" y="184"/>
                  </a:cubicBezTo>
                  <a:lnTo>
                    <a:pt x="0" y="34"/>
                  </a:lnTo>
                  <a:cubicBezTo>
                    <a:pt x="0" y="28"/>
                    <a:pt x="0" y="24"/>
                    <a:pt x="3" y="19"/>
                  </a:cubicBezTo>
                  <a:cubicBezTo>
                    <a:pt x="4" y="15"/>
                    <a:pt x="7" y="10"/>
                    <a:pt x="10" y="8"/>
                  </a:cubicBezTo>
                  <a:cubicBezTo>
                    <a:pt x="13" y="5"/>
                    <a:pt x="17" y="6"/>
                    <a:pt x="22" y="3"/>
                  </a:cubicBezTo>
                  <a:cubicBezTo>
                    <a:pt x="26" y="2"/>
                    <a:pt x="32" y="5"/>
                    <a:pt x="36" y="5"/>
                  </a:cubicBezTo>
                  <a:lnTo>
                    <a:pt x="1143" y="5"/>
                  </a:lnTo>
                  <a:lnTo>
                    <a:pt x="1143" y="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4" name="Freeform 1783"/>
            <p:cNvSpPr>
              <a:spLocks noChangeArrowheads="1"/>
            </p:cNvSpPr>
            <p:nvPr/>
          </p:nvSpPr>
          <p:spPr bwMode="auto">
            <a:xfrm>
              <a:off x="1086" y="2128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5 h 135"/>
                <a:gd name="T10" fmla="*/ 142 w 168"/>
                <a:gd name="T11" fmla="*/ 125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1 h 135"/>
                <a:gd name="T18" fmla="*/ 15 w 168"/>
                <a:gd name="T19" fmla="*/ 3 h 135"/>
                <a:gd name="T20" fmla="*/ 19 w 168"/>
                <a:gd name="T21" fmla="*/ 7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2" y="130"/>
                    <a:pt x="161" y="130"/>
                  </a:cubicBezTo>
                  <a:cubicBezTo>
                    <a:pt x="158" y="128"/>
                    <a:pt x="156" y="128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8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cubicBezTo>
                    <a:pt x="18" y="4"/>
                    <a:pt x="19" y="6"/>
                    <a:pt x="19" y="7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5" name="Freeform 1784"/>
            <p:cNvSpPr>
              <a:spLocks noChangeArrowheads="1"/>
            </p:cNvSpPr>
            <p:nvPr/>
          </p:nvSpPr>
          <p:spPr bwMode="auto">
            <a:xfrm>
              <a:off x="862" y="2128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2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6 h 134"/>
                <a:gd name="T18" fmla="*/ 18 w 167"/>
                <a:gd name="T19" fmla="*/ 126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lnTo>
                    <a:pt x="1" y="132"/>
                  </a:lnTo>
                  <a:cubicBezTo>
                    <a:pt x="1" y="133"/>
                    <a:pt x="0" y="133"/>
                    <a:pt x="0" y="133"/>
                  </a:cubicBezTo>
                  <a:close/>
                  <a:moveTo>
                    <a:pt x="147" y="6"/>
                  </a:moveTo>
                  <a:cubicBezTo>
                    <a:pt x="149" y="5"/>
                    <a:pt x="150" y="5"/>
                    <a:pt x="152" y="3"/>
                  </a:cubicBezTo>
                  <a:cubicBezTo>
                    <a:pt x="153" y="2"/>
                    <a:pt x="154" y="2"/>
                    <a:pt x="156" y="2"/>
                  </a:cubicBezTo>
                  <a:cubicBezTo>
                    <a:pt x="157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6"/>
                  </a:lnTo>
                  <a:lnTo>
                    <a:pt x="18" y="126"/>
                  </a:lnTo>
                  <a:cubicBezTo>
                    <a:pt x="15" y="126"/>
                    <a:pt x="13" y="127"/>
                    <a:pt x="10" y="127"/>
                  </a:cubicBezTo>
                  <a:cubicBezTo>
                    <a:pt x="9" y="129"/>
                    <a:pt x="6" y="129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6" name="Freeform 1785"/>
            <p:cNvSpPr>
              <a:spLocks noChangeArrowheads="1"/>
            </p:cNvSpPr>
            <p:nvPr/>
          </p:nvSpPr>
          <p:spPr bwMode="auto">
            <a:xfrm>
              <a:off x="868" y="2125"/>
              <a:ext cx="250" cy="32"/>
            </a:xfrm>
            <a:custGeom>
              <a:avLst/>
              <a:gdLst>
                <a:gd name="T0" fmla="*/ 0 w 1106"/>
                <a:gd name="T1" fmla="*/ 146 h 147"/>
                <a:gd name="T2" fmla="*/ 141 w 1106"/>
                <a:gd name="T3" fmla="*/ 0 h 147"/>
                <a:gd name="T4" fmla="*/ 964 w 1106"/>
                <a:gd name="T5" fmla="*/ 0 h 147"/>
                <a:gd name="T6" fmla="*/ 1105 w 1106"/>
                <a:gd name="T7" fmla="*/ 146 h 147"/>
                <a:gd name="T8" fmla="*/ 0 w 1106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7">
                  <a:moveTo>
                    <a:pt x="0" y="146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7" name="Freeform 1786"/>
            <p:cNvSpPr>
              <a:spLocks noChangeArrowheads="1"/>
            </p:cNvSpPr>
            <p:nvPr/>
          </p:nvSpPr>
          <p:spPr bwMode="auto">
            <a:xfrm>
              <a:off x="980" y="2168"/>
              <a:ext cx="26" cy="26"/>
            </a:xfrm>
            <a:custGeom>
              <a:avLst/>
              <a:gdLst>
                <a:gd name="T0" fmla="*/ 117 w 118"/>
                <a:gd name="T1" fmla="*/ 59 h 118"/>
                <a:gd name="T2" fmla="*/ 109 w 118"/>
                <a:gd name="T3" fmla="*/ 88 h 118"/>
                <a:gd name="T4" fmla="*/ 88 w 118"/>
                <a:gd name="T5" fmla="*/ 109 h 118"/>
                <a:gd name="T6" fmla="*/ 59 w 118"/>
                <a:gd name="T7" fmla="*/ 117 h 118"/>
                <a:gd name="T8" fmla="*/ 29 w 118"/>
                <a:gd name="T9" fmla="*/ 109 h 118"/>
                <a:gd name="T10" fmla="*/ 8 w 118"/>
                <a:gd name="T11" fmla="*/ 88 h 118"/>
                <a:gd name="T12" fmla="*/ 0 w 118"/>
                <a:gd name="T13" fmla="*/ 59 h 118"/>
                <a:gd name="T14" fmla="*/ 8 w 118"/>
                <a:gd name="T15" fmla="*/ 29 h 118"/>
                <a:gd name="T16" fmla="*/ 29 w 118"/>
                <a:gd name="T17" fmla="*/ 8 h 118"/>
                <a:gd name="T18" fmla="*/ 59 w 118"/>
                <a:gd name="T19" fmla="*/ 0 h 118"/>
                <a:gd name="T20" fmla="*/ 88 w 118"/>
                <a:gd name="T21" fmla="*/ 8 h 118"/>
                <a:gd name="T22" fmla="*/ 109 w 118"/>
                <a:gd name="T23" fmla="*/ 29 h 118"/>
                <a:gd name="T24" fmla="*/ 117 w 118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8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3"/>
                    <a:pt x="88" y="109"/>
                  </a:cubicBezTo>
                  <a:cubicBezTo>
                    <a:pt x="78" y="114"/>
                    <a:pt x="69" y="117"/>
                    <a:pt x="59" y="117"/>
                  </a:cubicBezTo>
                  <a:cubicBezTo>
                    <a:pt x="48" y="117"/>
                    <a:pt x="38" y="114"/>
                    <a:pt x="29" y="109"/>
                  </a:cubicBezTo>
                  <a:cubicBezTo>
                    <a:pt x="19" y="103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19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4" y="38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788" name="Line 107"/>
            <p:cNvSpPr>
              <a:spLocks noChangeShapeType="1"/>
            </p:cNvSpPr>
            <p:nvPr/>
          </p:nvSpPr>
          <p:spPr bwMode="auto">
            <a:xfrm>
              <a:off x="87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89" name="Line 108"/>
            <p:cNvSpPr>
              <a:spLocks noChangeShapeType="1"/>
            </p:cNvSpPr>
            <p:nvPr/>
          </p:nvSpPr>
          <p:spPr bwMode="auto">
            <a:xfrm>
              <a:off x="89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0" name="Line 109"/>
            <p:cNvSpPr>
              <a:spLocks noChangeShapeType="1"/>
            </p:cNvSpPr>
            <p:nvPr/>
          </p:nvSpPr>
          <p:spPr bwMode="auto">
            <a:xfrm>
              <a:off x="909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1" name="Line 110"/>
            <p:cNvSpPr>
              <a:spLocks noChangeShapeType="1"/>
            </p:cNvSpPr>
            <p:nvPr/>
          </p:nvSpPr>
          <p:spPr bwMode="auto">
            <a:xfrm>
              <a:off x="926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2" name="Line 111"/>
            <p:cNvSpPr>
              <a:spLocks noChangeShapeType="1"/>
            </p:cNvSpPr>
            <p:nvPr/>
          </p:nvSpPr>
          <p:spPr bwMode="auto">
            <a:xfrm>
              <a:off x="945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3" name="Line 112"/>
            <p:cNvSpPr>
              <a:spLocks noChangeShapeType="1"/>
            </p:cNvSpPr>
            <p:nvPr/>
          </p:nvSpPr>
          <p:spPr bwMode="auto">
            <a:xfrm>
              <a:off x="962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4" name="Line 113"/>
            <p:cNvSpPr>
              <a:spLocks noChangeShapeType="1"/>
            </p:cNvSpPr>
            <p:nvPr/>
          </p:nvSpPr>
          <p:spPr bwMode="auto">
            <a:xfrm>
              <a:off x="1025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5" name="Line 114"/>
            <p:cNvSpPr>
              <a:spLocks noChangeShapeType="1"/>
            </p:cNvSpPr>
            <p:nvPr/>
          </p:nvSpPr>
          <p:spPr bwMode="auto">
            <a:xfrm>
              <a:off x="1041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6" name="Line 115"/>
            <p:cNvSpPr>
              <a:spLocks noChangeShapeType="1"/>
            </p:cNvSpPr>
            <p:nvPr/>
          </p:nvSpPr>
          <p:spPr bwMode="auto">
            <a:xfrm>
              <a:off x="1058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7" name="Line 116"/>
            <p:cNvSpPr>
              <a:spLocks noChangeShapeType="1"/>
            </p:cNvSpPr>
            <p:nvPr/>
          </p:nvSpPr>
          <p:spPr bwMode="auto">
            <a:xfrm>
              <a:off x="1078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8" name="Line 117"/>
            <p:cNvSpPr>
              <a:spLocks noChangeShapeType="1"/>
            </p:cNvSpPr>
            <p:nvPr/>
          </p:nvSpPr>
          <p:spPr bwMode="auto">
            <a:xfrm>
              <a:off x="1094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799" name="Line 118"/>
            <p:cNvSpPr>
              <a:spLocks noChangeShapeType="1"/>
            </p:cNvSpPr>
            <p:nvPr/>
          </p:nvSpPr>
          <p:spPr bwMode="auto">
            <a:xfrm>
              <a:off x="1114" y="217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0" name="Freeform 1799"/>
            <p:cNvSpPr>
              <a:spLocks noChangeArrowheads="1"/>
            </p:cNvSpPr>
            <p:nvPr/>
          </p:nvSpPr>
          <p:spPr bwMode="auto">
            <a:xfrm>
              <a:off x="859" y="2085"/>
              <a:ext cx="267" cy="50"/>
            </a:xfrm>
            <a:custGeom>
              <a:avLst/>
              <a:gdLst>
                <a:gd name="T0" fmla="*/ 1143 w 1181"/>
                <a:gd name="T1" fmla="*/ 1 h 223"/>
                <a:gd name="T2" fmla="*/ 1158 w 1181"/>
                <a:gd name="T3" fmla="*/ 3 h 223"/>
                <a:gd name="T4" fmla="*/ 1169 w 1181"/>
                <a:gd name="T5" fmla="*/ 10 h 223"/>
                <a:gd name="T6" fmla="*/ 1177 w 1181"/>
                <a:gd name="T7" fmla="*/ 22 h 223"/>
                <a:gd name="T8" fmla="*/ 1178 w 1181"/>
                <a:gd name="T9" fmla="*/ 36 h 223"/>
                <a:gd name="T10" fmla="*/ 1169 w 1181"/>
                <a:gd name="T11" fmla="*/ 187 h 223"/>
                <a:gd name="T12" fmla="*/ 1165 w 1181"/>
                <a:gd name="T13" fmla="*/ 201 h 223"/>
                <a:gd name="T14" fmla="*/ 1156 w 1181"/>
                <a:gd name="T15" fmla="*/ 213 h 223"/>
                <a:gd name="T16" fmla="*/ 1143 w 1181"/>
                <a:gd name="T17" fmla="*/ 219 h 223"/>
                <a:gd name="T18" fmla="*/ 1129 w 1181"/>
                <a:gd name="T19" fmla="*/ 220 h 223"/>
                <a:gd name="T20" fmla="*/ 49 w 1181"/>
                <a:gd name="T21" fmla="*/ 220 h 223"/>
                <a:gd name="T22" fmla="*/ 35 w 1181"/>
                <a:gd name="T23" fmla="*/ 219 h 223"/>
                <a:gd name="T24" fmla="*/ 22 w 1181"/>
                <a:gd name="T25" fmla="*/ 211 h 223"/>
                <a:gd name="T26" fmla="*/ 13 w 1181"/>
                <a:gd name="T27" fmla="*/ 200 h 223"/>
                <a:gd name="T28" fmla="*/ 9 w 1181"/>
                <a:gd name="T29" fmla="*/ 185 h 223"/>
                <a:gd name="T30" fmla="*/ 0 w 1181"/>
                <a:gd name="T31" fmla="*/ 35 h 223"/>
                <a:gd name="T32" fmla="*/ 3 w 1181"/>
                <a:gd name="T33" fmla="*/ 20 h 223"/>
                <a:gd name="T34" fmla="*/ 10 w 1181"/>
                <a:gd name="T35" fmla="*/ 9 h 223"/>
                <a:gd name="T36" fmla="*/ 22 w 1181"/>
                <a:gd name="T37" fmla="*/ 1 h 223"/>
                <a:gd name="T38" fmla="*/ 36 w 1181"/>
                <a:gd name="T39" fmla="*/ 0 h 223"/>
                <a:gd name="T40" fmla="*/ 1143 w 1181"/>
                <a:gd name="T41" fmla="*/ 0 h 223"/>
                <a:gd name="T42" fmla="*/ 1143 w 1181"/>
                <a:gd name="T43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3" y="1"/>
                  </a:moveTo>
                  <a:cubicBezTo>
                    <a:pt x="1149" y="1"/>
                    <a:pt x="1153" y="1"/>
                    <a:pt x="1158" y="3"/>
                  </a:cubicBezTo>
                  <a:cubicBezTo>
                    <a:pt x="1162" y="4"/>
                    <a:pt x="1166" y="7"/>
                    <a:pt x="1169" y="10"/>
                  </a:cubicBezTo>
                  <a:cubicBezTo>
                    <a:pt x="1171" y="13"/>
                    <a:pt x="1175" y="17"/>
                    <a:pt x="1177" y="22"/>
                  </a:cubicBezTo>
                  <a:cubicBezTo>
                    <a:pt x="1178" y="26"/>
                    <a:pt x="1180" y="31"/>
                    <a:pt x="1178" y="36"/>
                  </a:cubicBezTo>
                  <a:lnTo>
                    <a:pt x="1169" y="187"/>
                  </a:lnTo>
                  <a:cubicBezTo>
                    <a:pt x="1169" y="192"/>
                    <a:pt x="1168" y="197"/>
                    <a:pt x="1165" y="201"/>
                  </a:cubicBezTo>
                  <a:cubicBezTo>
                    <a:pt x="1162" y="205"/>
                    <a:pt x="1159" y="210"/>
                    <a:pt x="1156" y="213"/>
                  </a:cubicBezTo>
                  <a:cubicBezTo>
                    <a:pt x="1152" y="216"/>
                    <a:pt x="1149" y="217"/>
                    <a:pt x="1143" y="219"/>
                  </a:cubicBezTo>
                  <a:cubicBezTo>
                    <a:pt x="1139" y="220"/>
                    <a:pt x="1133" y="220"/>
                    <a:pt x="1129" y="220"/>
                  </a:cubicBezTo>
                  <a:lnTo>
                    <a:pt x="49" y="220"/>
                  </a:lnTo>
                  <a:cubicBezTo>
                    <a:pt x="44" y="220"/>
                    <a:pt x="39" y="222"/>
                    <a:pt x="35" y="219"/>
                  </a:cubicBezTo>
                  <a:cubicBezTo>
                    <a:pt x="31" y="217"/>
                    <a:pt x="26" y="216"/>
                    <a:pt x="22" y="211"/>
                  </a:cubicBezTo>
                  <a:cubicBezTo>
                    <a:pt x="17" y="208"/>
                    <a:pt x="14" y="204"/>
                    <a:pt x="13" y="200"/>
                  </a:cubicBezTo>
                  <a:cubicBezTo>
                    <a:pt x="10" y="195"/>
                    <a:pt x="10" y="191"/>
                    <a:pt x="9" y="185"/>
                  </a:cubicBezTo>
                  <a:lnTo>
                    <a:pt x="0" y="35"/>
                  </a:lnTo>
                  <a:cubicBezTo>
                    <a:pt x="0" y="29"/>
                    <a:pt x="0" y="25"/>
                    <a:pt x="3" y="20"/>
                  </a:cubicBezTo>
                  <a:cubicBezTo>
                    <a:pt x="4" y="16"/>
                    <a:pt x="7" y="12"/>
                    <a:pt x="10" y="9"/>
                  </a:cubicBezTo>
                  <a:cubicBezTo>
                    <a:pt x="13" y="6"/>
                    <a:pt x="17" y="4"/>
                    <a:pt x="22" y="1"/>
                  </a:cubicBezTo>
                  <a:cubicBezTo>
                    <a:pt x="26" y="0"/>
                    <a:pt x="32" y="0"/>
                    <a:pt x="36" y="0"/>
                  </a:cubicBezTo>
                  <a:lnTo>
                    <a:pt x="1143" y="0"/>
                  </a:lnTo>
                  <a:lnTo>
                    <a:pt x="1143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1" name="Freeform 1800"/>
            <p:cNvSpPr>
              <a:spLocks noChangeArrowheads="1"/>
            </p:cNvSpPr>
            <p:nvPr/>
          </p:nvSpPr>
          <p:spPr bwMode="auto">
            <a:xfrm>
              <a:off x="1086" y="2056"/>
              <a:ext cx="37" cy="30"/>
            </a:xfrm>
            <a:custGeom>
              <a:avLst/>
              <a:gdLst>
                <a:gd name="T0" fmla="*/ 19 w 168"/>
                <a:gd name="T1" fmla="*/ 7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5 h 135"/>
                <a:gd name="T10" fmla="*/ 142 w 168"/>
                <a:gd name="T11" fmla="*/ 125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1 h 135"/>
                <a:gd name="T18" fmla="*/ 15 w 168"/>
                <a:gd name="T19" fmla="*/ 3 h 135"/>
                <a:gd name="T20" fmla="*/ 19 w 168"/>
                <a:gd name="T21" fmla="*/ 7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2" y="130"/>
                    <a:pt x="161" y="130"/>
                  </a:cubicBezTo>
                  <a:cubicBezTo>
                    <a:pt x="159" y="128"/>
                    <a:pt x="156" y="128"/>
                    <a:pt x="155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2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1"/>
                    <a:pt x="10" y="1"/>
                  </a:cubicBezTo>
                  <a:cubicBezTo>
                    <a:pt x="11" y="1"/>
                    <a:pt x="13" y="3"/>
                    <a:pt x="15" y="3"/>
                  </a:cubicBezTo>
                  <a:cubicBezTo>
                    <a:pt x="18" y="4"/>
                    <a:pt x="19" y="6"/>
                    <a:pt x="19" y="7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2" name="Freeform 1801"/>
            <p:cNvSpPr>
              <a:spLocks noChangeArrowheads="1"/>
            </p:cNvSpPr>
            <p:nvPr/>
          </p:nvSpPr>
          <p:spPr bwMode="auto">
            <a:xfrm>
              <a:off x="862" y="2056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2 w 167"/>
                <a:gd name="T9" fmla="*/ 3 h 134"/>
                <a:gd name="T10" fmla="*/ 156 w 167"/>
                <a:gd name="T11" fmla="*/ 2 h 134"/>
                <a:gd name="T12" fmla="*/ 160 w 167"/>
                <a:gd name="T13" fmla="*/ 0 h 134"/>
                <a:gd name="T14" fmla="*/ 166 w 167"/>
                <a:gd name="T15" fmla="*/ 0 h 134"/>
                <a:gd name="T16" fmla="*/ 25 w 167"/>
                <a:gd name="T17" fmla="*/ 126 h 134"/>
                <a:gd name="T18" fmla="*/ 18 w 167"/>
                <a:gd name="T19" fmla="*/ 126 h 134"/>
                <a:gd name="T20" fmla="*/ 10 w 167"/>
                <a:gd name="T21" fmla="*/ 127 h 134"/>
                <a:gd name="T22" fmla="*/ 4 w 167"/>
                <a:gd name="T23" fmla="*/ 130 h 134"/>
                <a:gd name="T24" fmla="*/ 1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1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lnTo>
                    <a:pt x="1" y="132"/>
                  </a:lnTo>
                  <a:cubicBezTo>
                    <a:pt x="1" y="133"/>
                    <a:pt x="0" y="133"/>
                    <a:pt x="0" y="133"/>
                  </a:cubicBezTo>
                  <a:close/>
                  <a:moveTo>
                    <a:pt x="147" y="6"/>
                  </a:moveTo>
                  <a:cubicBezTo>
                    <a:pt x="149" y="5"/>
                    <a:pt x="150" y="5"/>
                    <a:pt x="152" y="3"/>
                  </a:cubicBezTo>
                  <a:cubicBezTo>
                    <a:pt x="153" y="2"/>
                    <a:pt x="154" y="2"/>
                    <a:pt x="156" y="2"/>
                  </a:cubicBezTo>
                  <a:cubicBezTo>
                    <a:pt x="157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5" y="126"/>
                  </a:lnTo>
                  <a:lnTo>
                    <a:pt x="18" y="126"/>
                  </a:lnTo>
                  <a:cubicBezTo>
                    <a:pt x="15" y="126"/>
                    <a:pt x="13" y="127"/>
                    <a:pt x="10" y="127"/>
                  </a:cubicBezTo>
                  <a:cubicBezTo>
                    <a:pt x="9" y="129"/>
                    <a:pt x="6" y="129"/>
                    <a:pt x="4" y="130"/>
                  </a:cubicBezTo>
                  <a:cubicBezTo>
                    <a:pt x="4" y="130"/>
                    <a:pt x="3" y="130"/>
                    <a:pt x="1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1" y="131"/>
                    <a:pt x="1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3" name="Freeform 1802"/>
            <p:cNvSpPr>
              <a:spLocks noChangeArrowheads="1"/>
            </p:cNvSpPr>
            <p:nvPr/>
          </p:nvSpPr>
          <p:spPr bwMode="auto">
            <a:xfrm>
              <a:off x="868" y="2055"/>
              <a:ext cx="250" cy="29"/>
            </a:xfrm>
            <a:custGeom>
              <a:avLst/>
              <a:gdLst>
                <a:gd name="T0" fmla="*/ 0 w 1106"/>
                <a:gd name="T1" fmla="*/ 131 h 132"/>
                <a:gd name="T2" fmla="*/ 141 w 1106"/>
                <a:gd name="T3" fmla="*/ 0 h 132"/>
                <a:gd name="T4" fmla="*/ 964 w 1106"/>
                <a:gd name="T5" fmla="*/ 0 h 132"/>
                <a:gd name="T6" fmla="*/ 1105 w 1106"/>
                <a:gd name="T7" fmla="*/ 131 h 132"/>
                <a:gd name="T8" fmla="*/ 0 w 1106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32">
                  <a:moveTo>
                    <a:pt x="0" y="131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4" name="Freeform 1803"/>
            <p:cNvSpPr>
              <a:spLocks noChangeArrowheads="1"/>
            </p:cNvSpPr>
            <p:nvPr/>
          </p:nvSpPr>
          <p:spPr bwMode="auto">
            <a:xfrm>
              <a:off x="980" y="2097"/>
              <a:ext cx="26" cy="26"/>
            </a:xfrm>
            <a:custGeom>
              <a:avLst/>
              <a:gdLst>
                <a:gd name="T0" fmla="*/ 117 w 118"/>
                <a:gd name="T1" fmla="*/ 59 h 118"/>
                <a:gd name="T2" fmla="*/ 109 w 118"/>
                <a:gd name="T3" fmla="*/ 88 h 118"/>
                <a:gd name="T4" fmla="*/ 88 w 118"/>
                <a:gd name="T5" fmla="*/ 109 h 118"/>
                <a:gd name="T6" fmla="*/ 59 w 118"/>
                <a:gd name="T7" fmla="*/ 117 h 118"/>
                <a:gd name="T8" fmla="*/ 29 w 118"/>
                <a:gd name="T9" fmla="*/ 109 h 118"/>
                <a:gd name="T10" fmla="*/ 8 w 118"/>
                <a:gd name="T11" fmla="*/ 88 h 118"/>
                <a:gd name="T12" fmla="*/ 0 w 118"/>
                <a:gd name="T13" fmla="*/ 59 h 118"/>
                <a:gd name="T14" fmla="*/ 8 w 118"/>
                <a:gd name="T15" fmla="*/ 30 h 118"/>
                <a:gd name="T16" fmla="*/ 29 w 118"/>
                <a:gd name="T17" fmla="*/ 8 h 118"/>
                <a:gd name="T18" fmla="*/ 59 w 118"/>
                <a:gd name="T19" fmla="*/ 0 h 118"/>
                <a:gd name="T20" fmla="*/ 88 w 118"/>
                <a:gd name="T21" fmla="*/ 8 h 118"/>
                <a:gd name="T22" fmla="*/ 109 w 118"/>
                <a:gd name="T23" fmla="*/ 30 h 118"/>
                <a:gd name="T24" fmla="*/ 117 w 118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8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3"/>
                    <a:pt x="88" y="109"/>
                  </a:cubicBezTo>
                  <a:cubicBezTo>
                    <a:pt x="78" y="114"/>
                    <a:pt x="69" y="117"/>
                    <a:pt x="59" y="117"/>
                  </a:cubicBezTo>
                  <a:cubicBezTo>
                    <a:pt x="48" y="117"/>
                    <a:pt x="38" y="114"/>
                    <a:pt x="29" y="109"/>
                  </a:cubicBezTo>
                  <a:cubicBezTo>
                    <a:pt x="19" y="103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9"/>
                    <a:pt x="8" y="30"/>
                  </a:cubicBezTo>
                  <a:cubicBezTo>
                    <a:pt x="13" y="20"/>
                    <a:pt x="19" y="13"/>
                    <a:pt x="29" y="8"/>
                  </a:cubicBezTo>
                  <a:cubicBezTo>
                    <a:pt x="38" y="2"/>
                    <a:pt x="48" y="0"/>
                    <a:pt x="59" y="0"/>
                  </a:cubicBezTo>
                  <a:cubicBezTo>
                    <a:pt x="69" y="0"/>
                    <a:pt x="78" y="2"/>
                    <a:pt x="88" y="8"/>
                  </a:cubicBezTo>
                  <a:cubicBezTo>
                    <a:pt x="97" y="13"/>
                    <a:pt x="104" y="20"/>
                    <a:pt x="109" y="30"/>
                  </a:cubicBezTo>
                  <a:cubicBezTo>
                    <a:pt x="114" y="39"/>
                    <a:pt x="117" y="48"/>
                    <a:pt x="117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05" name="Line 124"/>
            <p:cNvSpPr>
              <a:spLocks noChangeShapeType="1"/>
            </p:cNvSpPr>
            <p:nvPr/>
          </p:nvSpPr>
          <p:spPr bwMode="auto">
            <a:xfrm>
              <a:off x="87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6" name="Line 125"/>
            <p:cNvSpPr>
              <a:spLocks noChangeShapeType="1"/>
            </p:cNvSpPr>
            <p:nvPr/>
          </p:nvSpPr>
          <p:spPr bwMode="auto">
            <a:xfrm>
              <a:off x="89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7" name="Line 126"/>
            <p:cNvSpPr>
              <a:spLocks noChangeShapeType="1"/>
            </p:cNvSpPr>
            <p:nvPr/>
          </p:nvSpPr>
          <p:spPr bwMode="auto">
            <a:xfrm>
              <a:off x="909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8" name="Line 127"/>
            <p:cNvSpPr>
              <a:spLocks noChangeShapeType="1"/>
            </p:cNvSpPr>
            <p:nvPr/>
          </p:nvSpPr>
          <p:spPr bwMode="auto">
            <a:xfrm>
              <a:off x="926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09" name="Line 128"/>
            <p:cNvSpPr>
              <a:spLocks noChangeShapeType="1"/>
            </p:cNvSpPr>
            <p:nvPr/>
          </p:nvSpPr>
          <p:spPr bwMode="auto">
            <a:xfrm>
              <a:off x="945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0" name="Line 129"/>
            <p:cNvSpPr>
              <a:spLocks noChangeShapeType="1"/>
            </p:cNvSpPr>
            <p:nvPr/>
          </p:nvSpPr>
          <p:spPr bwMode="auto">
            <a:xfrm>
              <a:off x="962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1" name="Line 130"/>
            <p:cNvSpPr>
              <a:spLocks noChangeShapeType="1"/>
            </p:cNvSpPr>
            <p:nvPr/>
          </p:nvSpPr>
          <p:spPr bwMode="auto">
            <a:xfrm>
              <a:off x="1025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2" name="Line 131"/>
            <p:cNvSpPr>
              <a:spLocks noChangeShapeType="1"/>
            </p:cNvSpPr>
            <p:nvPr/>
          </p:nvSpPr>
          <p:spPr bwMode="auto">
            <a:xfrm>
              <a:off x="1041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3" name="Line 132"/>
            <p:cNvSpPr>
              <a:spLocks noChangeShapeType="1"/>
            </p:cNvSpPr>
            <p:nvPr/>
          </p:nvSpPr>
          <p:spPr bwMode="auto">
            <a:xfrm>
              <a:off x="1058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4" name="Line 133"/>
            <p:cNvSpPr>
              <a:spLocks noChangeShapeType="1"/>
            </p:cNvSpPr>
            <p:nvPr/>
          </p:nvSpPr>
          <p:spPr bwMode="auto">
            <a:xfrm>
              <a:off x="1078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5" name="Line 134"/>
            <p:cNvSpPr>
              <a:spLocks noChangeShapeType="1"/>
            </p:cNvSpPr>
            <p:nvPr/>
          </p:nvSpPr>
          <p:spPr bwMode="auto">
            <a:xfrm>
              <a:off x="1094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6" name="Line 135"/>
            <p:cNvSpPr>
              <a:spLocks noChangeShapeType="1"/>
            </p:cNvSpPr>
            <p:nvPr/>
          </p:nvSpPr>
          <p:spPr bwMode="auto">
            <a:xfrm>
              <a:off x="1114" y="209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17" name="Freeform 1816"/>
            <p:cNvSpPr>
              <a:spLocks noChangeArrowheads="1"/>
            </p:cNvSpPr>
            <p:nvPr/>
          </p:nvSpPr>
          <p:spPr bwMode="auto">
            <a:xfrm>
              <a:off x="859" y="2009"/>
              <a:ext cx="267" cy="52"/>
            </a:xfrm>
            <a:custGeom>
              <a:avLst/>
              <a:gdLst>
                <a:gd name="T0" fmla="*/ 1143 w 1181"/>
                <a:gd name="T1" fmla="*/ 0 h 234"/>
                <a:gd name="T2" fmla="*/ 1158 w 1181"/>
                <a:gd name="T3" fmla="*/ 7 h 234"/>
                <a:gd name="T4" fmla="*/ 1169 w 1181"/>
                <a:gd name="T5" fmla="*/ 17 h 234"/>
                <a:gd name="T6" fmla="*/ 1177 w 1181"/>
                <a:gd name="T7" fmla="*/ 31 h 234"/>
                <a:gd name="T8" fmla="*/ 1178 w 1181"/>
                <a:gd name="T9" fmla="*/ 47 h 234"/>
                <a:gd name="T10" fmla="*/ 1169 w 1181"/>
                <a:gd name="T11" fmla="*/ 197 h 234"/>
                <a:gd name="T12" fmla="*/ 1165 w 1181"/>
                <a:gd name="T13" fmla="*/ 211 h 234"/>
                <a:gd name="T14" fmla="*/ 1156 w 1181"/>
                <a:gd name="T15" fmla="*/ 223 h 234"/>
                <a:gd name="T16" fmla="*/ 1143 w 1181"/>
                <a:gd name="T17" fmla="*/ 230 h 234"/>
                <a:gd name="T18" fmla="*/ 1129 w 1181"/>
                <a:gd name="T19" fmla="*/ 233 h 234"/>
                <a:gd name="T20" fmla="*/ 49 w 1181"/>
                <a:gd name="T21" fmla="*/ 233 h 234"/>
                <a:gd name="T22" fmla="*/ 35 w 1181"/>
                <a:gd name="T23" fmla="*/ 230 h 234"/>
                <a:gd name="T24" fmla="*/ 22 w 1181"/>
                <a:gd name="T25" fmla="*/ 223 h 234"/>
                <a:gd name="T26" fmla="*/ 13 w 1181"/>
                <a:gd name="T27" fmla="*/ 211 h 234"/>
                <a:gd name="T28" fmla="*/ 9 w 1181"/>
                <a:gd name="T29" fmla="*/ 197 h 234"/>
                <a:gd name="T30" fmla="*/ 0 w 1181"/>
                <a:gd name="T31" fmla="*/ 47 h 234"/>
                <a:gd name="T32" fmla="*/ 3 w 1181"/>
                <a:gd name="T33" fmla="*/ 32 h 234"/>
                <a:gd name="T34" fmla="*/ 10 w 1181"/>
                <a:gd name="T35" fmla="*/ 20 h 234"/>
                <a:gd name="T36" fmla="*/ 22 w 1181"/>
                <a:gd name="T37" fmla="*/ 7 h 234"/>
                <a:gd name="T38" fmla="*/ 36 w 1181"/>
                <a:gd name="T39" fmla="*/ 0 h 234"/>
                <a:gd name="T40" fmla="*/ 1143 w 1181"/>
                <a:gd name="T4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1" h="234">
                  <a:moveTo>
                    <a:pt x="1143" y="0"/>
                  </a:moveTo>
                  <a:cubicBezTo>
                    <a:pt x="1149" y="0"/>
                    <a:pt x="1153" y="5"/>
                    <a:pt x="1158" y="7"/>
                  </a:cubicBezTo>
                  <a:cubicBezTo>
                    <a:pt x="1162" y="8"/>
                    <a:pt x="1166" y="14"/>
                    <a:pt x="1169" y="17"/>
                  </a:cubicBezTo>
                  <a:cubicBezTo>
                    <a:pt x="1171" y="19"/>
                    <a:pt x="1175" y="26"/>
                    <a:pt x="1177" y="31"/>
                  </a:cubicBezTo>
                  <a:cubicBezTo>
                    <a:pt x="1178" y="35"/>
                    <a:pt x="1180" y="41"/>
                    <a:pt x="1178" y="47"/>
                  </a:cubicBezTo>
                  <a:lnTo>
                    <a:pt x="1169" y="197"/>
                  </a:lnTo>
                  <a:cubicBezTo>
                    <a:pt x="1169" y="203"/>
                    <a:pt x="1168" y="206"/>
                    <a:pt x="1165" y="211"/>
                  </a:cubicBezTo>
                  <a:cubicBezTo>
                    <a:pt x="1162" y="215"/>
                    <a:pt x="1159" y="220"/>
                    <a:pt x="1156" y="223"/>
                  </a:cubicBezTo>
                  <a:cubicBezTo>
                    <a:pt x="1152" y="226"/>
                    <a:pt x="1149" y="229"/>
                    <a:pt x="1143" y="230"/>
                  </a:cubicBezTo>
                  <a:cubicBezTo>
                    <a:pt x="1139" y="232"/>
                    <a:pt x="1133" y="233"/>
                    <a:pt x="1129" y="233"/>
                  </a:cubicBezTo>
                  <a:lnTo>
                    <a:pt x="49" y="233"/>
                  </a:lnTo>
                  <a:cubicBezTo>
                    <a:pt x="44" y="233"/>
                    <a:pt x="39" y="233"/>
                    <a:pt x="35" y="230"/>
                  </a:cubicBezTo>
                  <a:cubicBezTo>
                    <a:pt x="31" y="229"/>
                    <a:pt x="26" y="226"/>
                    <a:pt x="22" y="223"/>
                  </a:cubicBezTo>
                  <a:cubicBezTo>
                    <a:pt x="17" y="220"/>
                    <a:pt x="14" y="216"/>
                    <a:pt x="13" y="211"/>
                  </a:cubicBezTo>
                  <a:cubicBezTo>
                    <a:pt x="10" y="207"/>
                    <a:pt x="10" y="203"/>
                    <a:pt x="9" y="197"/>
                  </a:cubicBezTo>
                  <a:lnTo>
                    <a:pt x="0" y="47"/>
                  </a:lnTo>
                  <a:cubicBezTo>
                    <a:pt x="0" y="41"/>
                    <a:pt x="0" y="36"/>
                    <a:pt x="3" y="32"/>
                  </a:cubicBezTo>
                  <a:cubicBezTo>
                    <a:pt x="4" y="28"/>
                    <a:pt x="7" y="23"/>
                    <a:pt x="10" y="20"/>
                  </a:cubicBezTo>
                  <a:cubicBezTo>
                    <a:pt x="13" y="17"/>
                    <a:pt x="17" y="10"/>
                    <a:pt x="22" y="7"/>
                  </a:cubicBezTo>
                  <a:cubicBezTo>
                    <a:pt x="26" y="6"/>
                    <a:pt x="32" y="0"/>
                    <a:pt x="36" y="0"/>
                  </a:cubicBezTo>
                  <a:lnTo>
                    <a:pt x="1143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18" name="Freeform 1817"/>
            <p:cNvSpPr>
              <a:spLocks noChangeArrowheads="1"/>
            </p:cNvSpPr>
            <p:nvPr/>
          </p:nvSpPr>
          <p:spPr bwMode="auto">
            <a:xfrm>
              <a:off x="1086" y="1983"/>
              <a:ext cx="37" cy="30"/>
            </a:xfrm>
            <a:custGeom>
              <a:avLst/>
              <a:gdLst>
                <a:gd name="T0" fmla="*/ 19 w 168"/>
                <a:gd name="T1" fmla="*/ 8 h 135"/>
                <a:gd name="T2" fmla="*/ 163 w 168"/>
                <a:gd name="T3" fmla="*/ 131 h 135"/>
                <a:gd name="T4" fmla="*/ 161 w 168"/>
                <a:gd name="T5" fmla="*/ 130 h 135"/>
                <a:gd name="T6" fmla="*/ 155 w 168"/>
                <a:gd name="T7" fmla="*/ 127 h 135"/>
                <a:gd name="T8" fmla="*/ 149 w 168"/>
                <a:gd name="T9" fmla="*/ 126 h 135"/>
                <a:gd name="T10" fmla="*/ 142 w 168"/>
                <a:gd name="T11" fmla="*/ 126 h 135"/>
                <a:gd name="T12" fmla="*/ 0 w 168"/>
                <a:gd name="T13" fmla="*/ 0 h 135"/>
                <a:gd name="T14" fmla="*/ 6 w 168"/>
                <a:gd name="T15" fmla="*/ 0 h 135"/>
                <a:gd name="T16" fmla="*/ 10 w 168"/>
                <a:gd name="T17" fmla="*/ 2 h 135"/>
                <a:gd name="T18" fmla="*/ 15 w 168"/>
                <a:gd name="T19" fmla="*/ 3 h 135"/>
                <a:gd name="T20" fmla="*/ 19 w 168"/>
                <a:gd name="T21" fmla="*/ 8 h 135"/>
                <a:gd name="T22" fmla="*/ 167 w 168"/>
                <a:gd name="T23" fmla="*/ 134 h 135"/>
                <a:gd name="T24" fmla="*/ 163 w 168"/>
                <a:gd name="T25" fmla="*/ 131 h 135"/>
                <a:gd name="T26" fmla="*/ 167 w 168"/>
                <a:gd name="T2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5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2" y="131"/>
                    <a:pt x="161" y="130"/>
                  </a:cubicBezTo>
                  <a:cubicBezTo>
                    <a:pt x="159" y="129"/>
                    <a:pt x="156" y="128"/>
                    <a:pt x="155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2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8" y="2"/>
                    <a:pt x="10" y="2"/>
                  </a:cubicBezTo>
                  <a:cubicBezTo>
                    <a:pt x="11" y="2"/>
                    <a:pt x="13" y="3"/>
                    <a:pt x="15" y="3"/>
                  </a:cubicBezTo>
                  <a:cubicBezTo>
                    <a:pt x="18" y="5"/>
                    <a:pt x="19" y="6"/>
                    <a:pt x="19" y="8"/>
                  </a:cubicBezTo>
                  <a:close/>
                  <a:moveTo>
                    <a:pt x="167" y="134"/>
                  </a:moveTo>
                  <a:lnTo>
                    <a:pt x="163" y="131"/>
                  </a:lnTo>
                  <a:cubicBezTo>
                    <a:pt x="165" y="132"/>
                    <a:pt x="166" y="133"/>
                    <a:pt x="167" y="1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19" name="Freeform 1818"/>
            <p:cNvSpPr>
              <a:spLocks noChangeArrowheads="1"/>
            </p:cNvSpPr>
            <p:nvPr/>
          </p:nvSpPr>
          <p:spPr bwMode="auto">
            <a:xfrm>
              <a:off x="863" y="1983"/>
              <a:ext cx="37" cy="29"/>
            </a:xfrm>
            <a:custGeom>
              <a:avLst/>
              <a:gdLst>
                <a:gd name="T0" fmla="*/ 146 w 166"/>
                <a:gd name="T1" fmla="*/ 6 h 133"/>
                <a:gd name="T2" fmla="*/ 151 w 166"/>
                <a:gd name="T3" fmla="*/ 3 h 133"/>
                <a:gd name="T4" fmla="*/ 155 w 166"/>
                <a:gd name="T5" fmla="*/ 1 h 133"/>
                <a:gd name="T6" fmla="*/ 159 w 166"/>
                <a:gd name="T7" fmla="*/ 0 h 133"/>
                <a:gd name="T8" fmla="*/ 165 w 166"/>
                <a:gd name="T9" fmla="*/ 0 h 133"/>
                <a:gd name="T10" fmla="*/ 24 w 166"/>
                <a:gd name="T11" fmla="*/ 125 h 133"/>
                <a:gd name="T12" fmla="*/ 17 w 166"/>
                <a:gd name="T13" fmla="*/ 125 h 133"/>
                <a:gd name="T14" fmla="*/ 9 w 166"/>
                <a:gd name="T15" fmla="*/ 127 h 133"/>
                <a:gd name="T16" fmla="*/ 3 w 166"/>
                <a:gd name="T17" fmla="*/ 130 h 133"/>
                <a:gd name="T18" fmla="*/ 0 w 166"/>
                <a:gd name="T19" fmla="*/ 131 h 133"/>
                <a:gd name="T20" fmla="*/ 146 w 166"/>
                <a:gd name="T21" fmla="*/ 6 h 133"/>
                <a:gd name="T22" fmla="*/ 0 w 166"/>
                <a:gd name="T23" fmla="*/ 132 h 133"/>
                <a:gd name="T24" fmla="*/ 0 w 166"/>
                <a:gd name="T25" fmla="*/ 131 h 133"/>
                <a:gd name="T26" fmla="*/ 0 w 1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6"/>
                  </a:moveTo>
                  <a:cubicBezTo>
                    <a:pt x="148" y="4"/>
                    <a:pt x="149" y="4"/>
                    <a:pt x="151" y="3"/>
                  </a:cubicBezTo>
                  <a:cubicBezTo>
                    <a:pt x="152" y="1"/>
                    <a:pt x="153" y="1"/>
                    <a:pt x="155" y="1"/>
                  </a:cubicBezTo>
                  <a:cubicBezTo>
                    <a:pt x="156" y="1"/>
                    <a:pt x="158" y="0"/>
                    <a:pt x="159" y="0"/>
                  </a:cubicBezTo>
                  <a:lnTo>
                    <a:pt x="165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2" y="127"/>
                    <a:pt x="9" y="127"/>
                  </a:cubicBezTo>
                  <a:cubicBezTo>
                    <a:pt x="8" y="128"/>
                    <a:pt x="5" y="128"/>
                    <a:pt x="3" y="130"/>
                  </a:cubicBezTo>
                  <a:cubicBezTo>
                    <a:pt x="3" y="130"/>
                    <a:pt x="2" y="130"/>
                    <a:pt x="0" y="131"/>
                  </a:cubicBezTo>
                  <a:lnTo>
                    <a:pt x="146" y="6"/>
                  </a:lnTo>
                  <a:close/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lnTo>
                    <a:pt x="0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0" name="Freeform 1819"/>
            <p:cNvSpPr>
              <a:spLocks noChangeArrowheads="1"/>
            </p:cNvSpPr>
            <p:nvPr/>
          </p:nvSpPr>
          <p:spPr bwMode="auto">
            <a:xfrm>
              <a:off x="868" y="1983"/>
              <a:ext cx="250" cy="26"/>
            </a:xfrm>
            <a:custGeom>
              <a:avLst/>
              <a:gdLst>
                <a:gd name="T0" fmla="*/ 0 w 1106"/>
                <a:gd name="T1" fmla="*/ 117 h 118"/>
                <a:gd name="T2" fmla="*/ 141 w 1106"/>
                <a:gd name="T3" fmla="*/ 0 h 118"/>
                <a:gd name="T4" fmla="*/ 964 w 1106"/>
                <a:gd name="T5" fmla="*/ 0 h 118"/>
                <a:gd name="T6" fmla="*/ 1105 w 1106"/>
                <a:gd name="T7" fmla="*/ 117 h 118"/>
                <a:gd name="T8" fmla="*/ 0 w 1106"/>
                <a:gd name="T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18">
                  <a:moveTo>
                    <a:pt x="0" y="117"/>
                  </a:moveTo>
                  <a:lnTo>
                    <a:pt x="141" y="0"/>
                  </a:lnTo>
                  <a:lnTo>
                    <a:pt x="964" y="0"/>
                  </a:lnTo>
                  <a:lnTo>
                    <a:pt x="1105" y="117"/>
                  </a:lnTo>
                  <a:lnTo>
                    <a:pt x="0" y="11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1" name="Freeform 1820"/>
            <p:cNvSpPr>
              <a:spLocks noChangeArrowheads="1"/>
            </p:cNvSpPr>
            <p:nvPr/>
          </p:nvSpPr>
          <p:spPr bwMode="auto">
            <a:xfrm>
              <a:off x="980" y="2023"/>
              <a:ext cx="26" cy="26"/>
            </a:xfrm>
            <a:custGeom>
              <a:avLst/>
              <a:gdLst>
                <a:gd name="T0" fmla="*/ 117 w 118"/>
                <a:gd name="T1" fmla="*/ 58 h 117"/>
                <a:gd name="T2" fmla="*/ 109 w 118"/>
                <a:gd name="T3" fmla="*/ 87 h 117"/>
                <a:gd name="T4" fmla="*/ 88 w 118"/>
                <a:gd name="T5" fmla="*/ 109 h 117"/>
                <a:gd name="T6" fmla="*/ 59 w 118"/>
                <a:gd name="T7" fmla="*/ 116 h 117"/>
                <a:gd name="T8" fmla="*/ 29 w 118"/>
                <a:gd name="T9" fmla="*/ 109 h 117"/>
                <a:gd name="T10" fmla="*/ 8 w 118"/>
                <a:gd name="T11" fmla="*/ 87 h 117"/>
                <a:gd name="T12" fmla="*/ 0 w 118"/>
                <a:gd name="T13" fmla="*/ 58 h 117"/>
                <a:gd name="T14" fmla="*/ 8 w 118"/>
                <a:gd name="T15" fmla="*/ 29 h 117"/>
                <a:gd name="T16" fmla="*/ 29 w 118"/>
                <a:gd name="T17" fmla="*/ 7 h 117"/>
                <a:gd name="T18" fmla="*/ 59 w 118"/>
                <a:gd name="T19" fmla="*/ 0 h 117"/>
                <a:gd name="T20" fmla="*/ 88 w 118"/>
                <a:gd name="T21" fmla="*/ 7 h 117"/>
                <a:gd name="T22" fmla="*/ 109 w 118"/>
                <a:gd name="T23" fmla="*/ 29 h 117"/>
                <a:gd name="T24" fmla="*/ 117 w 118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7">
                  <a:moveTo>
                    <a:pt x="117" y="58"/>
                  </a:moveTo>
                  <a:cubicBezTo>
                    <a:pt x="117" y="69"/>
                    <a:pt x="114" y="78"/>
                    <a:pt x="109" y="87"/>
                  </a:cubicBezTo>
                  <a:cubicBezTo>
                    <a:pt x="104" y="96"/>
                    <a:pt x="97" y="103"/>
                    <a:pt x="88" y="109"/>
                  </a:cubicBezTo>
                  <a:cubicBezTo>
                    <a:pt x="78" y="114"/>
                    <a:pt x="69" y="116"/>
                    <a:pt x="59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19" y="103"/>
                    <a:pt x="13" y="96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3" y="20"/>
                    <a:pt x="19" y="12"/>
                    <a:pt x="29" y="7"/>
                  </a:cubicBezTo>
                  <a:cubicBezTo>
                    <a:pt x="38" y="1"/>
                    <a:pt x="48" y="0"/>
                    <a:pt x="59" y="0"/>
                  </a:cubicBezTo>
                  <a:cubicBezTo>
                    <a:pt x="69" y="0"/>
                    <a:pt x="78" y="1"/>
                    <a:pt x="88" y="7"/>
                  </a:cubicBezTo>
                  <a:cubicBezTo>
                    <a:pt x="97" y="12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22" name="Line 141"/>
            <p:cNvSpPr>
              <a:spLocks noChangeShapeType="1"/>
            </p:cNvSpPr>
            <p:nvPr/>
          </p:nvSpPr>
          <p:spPr bwMode="auto">
            <a:xfrm>
              <a:off x="87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3" name="Line 142"/>
            <p:cNvSpPr>
              <a:spLocks noChangeShapeType="1"/>
            </p:cNvSpPr>
            <p:nvPr/>
          </p:nvSpPr>
          <p:spPr bwMode="auto">
            <a:xfrm>
              <a:off x="89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4" name="Line 143"/>
            <p:cNvSpPr>
              <a:spLocks noChangeShapeType="1"/>
            </p:cNvSpPr>
            <p:nvPr/>
          </p:nvSpPr>
          <p:spPr bwMode="auto">
            <a:xfrm>
              <a:off x="909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5" name="Line 144"/>
            <p:cNvSpPr>
              <a:spLocks noChangeShapeType="1"/>
            </p:cNvSpPr>
            <p:nvPr/>
          </p:nvSpPr>
          <p:spPr bwMode="auto">
            <a:xfrm>
              <a:off x="926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6" name="Line 145"/>
            <p:cNvSpPr>
              <a:spLocks noChangeShapeType="1"/>
            </p:cNvSpPr>
            <p:nvPr/>
          </p:nvSpPr>
          <p:spPr bwMode="auto">
            <a:xfrm>
              <a:off x="945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7" name="Line 146"/>
            <p:cNvSpPr>
              <a:spLocks noChangeShapeType="1"/>
            </p:cNvSpPr>
            <p:nvPr/>
          </p:nvSpPr>
          <p:spPr bwMode="auto">
            <a:xfrm>
              <a:off x="962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8" name="Line 147"/>
            <p:cNvSpPr>
              <a:spLocks noChangeShapeType="1"/>
            </p:cNvSpPr>
            <p:nvPr/>
          </p:nvSpPr>
          <p:spPr bwMode="auto">
            <a:xfrm>
              <a:off x="1025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29" name="Line 148"/>
            <p:cNvSpPr>
              <a:spLocks noChangeShapeType="1"/>
            </p:cNvSpPr>
            <p:nvPr/>
          </p:nvSpPr>
          <p:spPr bwMode="auto">
            <a:xfrm>
              <a:off x="1041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0" name="Line 149"/>
            <p:cNvSpPr>
              <a:spLocks noChangeShapeType="1"/>
            </p:cNvSpPr>
            <p:nvPr/>
          </p:nvSpPr>
          <p:spPr bwMode="auto">
            <a:xfrm>
              <a:off x="1058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1" name="Line 150"/>
            <p:cNvSpPr>
              <a:spLocks noChangeShapeType="1"/>
            </p:cNvSpPr>
            <p:nvPr/>
          </p:nvSpPr>
          <p:spPr bwMode="auto">
            <a:xfrm>
              <a:off x="1078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2" name="Line 151"/>
            <p:cNvSpPr>
              <a:spLocks noChangeShapeType="1"/>
            </p:cNvSpPr>
            <p:nvPr/>
          </p:nvSpPr>
          <p:spPr bwMode="auto">
            <a:xfrm>
              <a:off x="1094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33" name="Line 152"/>
            <p:cNvSpPr>
              <a:spLocks noChangeShapeType="1"/>
            </p:cNvSpPr>
            <p:nvPr/>
          </p:nvSpPr>
          <p:spPr bwMode="auto">
            <a:xfrm>
              <a:off x="1114" y="2022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</p:grpSp>
      <p:grpSp>
        <p:nvGrpSpPr>
          <p:cNvPr id="1834" name="Group 1833"/>
          <p:cNvGrpSpPr>
            <a:grpSpLocks noChangeAspect="1"/>
          </p:cNvGrpSpPr>
          <p:nvPr/>
        </p:nvGrpSpPr>
        <p:grpSpPr bwMode="auto">
          <a:xfrm>
            <a:off x="15997437" y="7604387"/>
            <a:ext cx="6450114" cy="4081930"/>
            <a:chOff x="4636" y="1755"/>
            <a:chExt cx="1397" cy="957"/>
          </a:xfrm>
        </p:grpSpPr>
        <p:sp>
          <p:nvSpPr>
            <p:cNvPr id="1835" name="Freeform 1834"/>
            <p:cNvSpPr>
              <a:spLocks noChangeArrowheads="1"/>
            </p:cNvSpPr>
            <p:nvPr/>
          </p:nvSpPr>
          <p:spPr bwMode="auto">
            <a:xfrm>
              <a:off x="4636" y="2429"/>
              <a:ext cx="267" cy="49"/>
            </a:xfrm>
            <a:custGeom>
              <a:avLst/>
              <a:gdLst>
                <a:gd name="T0" fmla="*/ 1144 w 1181"/>
                <a:gd name="T1" fmla="*/ 1 h 222"/>
                <a:gd name="T2" fmla="*/ 1158 w 1181"/>
                <a:gd name="T3" fmla="*/ 1 h 222"/>
                <a:gd name="T4" fmla="*/ 1170 w 1181"/>
                <a:gd name="T5" fmla="*/ 8 h 222"/>
                <a:gd name="T6" fmla="*/ 1177 w 1181"/>
                <a:gd name="T7" fmla="*/ 20 h 222"/>
                <a:gd name="T8" fmla="*/ 1179 w 1181"/>
                <a:gd name="T9" fmla="*/ 34 h 222"/>
                <a:gd name="T10" fmla="*/ 1170 w 1181"/>
                <a:gd name="T11" fmla="*/ 185 h 222"/>
                <a:gd name="T12" fmla="*/ 1166 w 1181"/>
                <a:gd name="T13" fmla="*/ 199 h 222"/>
                <a:gd name="T14" fmla="*/ 1157 w 1181"/>
                <a:gd name="T15" fmla="*/ 211 h 222"/>
                <a:gd name="T16" fmla="*/ 1144 w 1181"/>
                <a:gd name="T17" fmla="*/ 218 h 222"/>
                <a:gd name="T18" fmla="*/ 1129 w 1181"/>
                <a:gd name="T19" fmla="*/ 221 h 222"/>
                <a:gd name="T20" fmla="*/ 50 w 1181"/>
                <a:gd name="T21" fmla="*/ 221 h 222"/>
                <a:gd name="T22" fmla="*/ 35 w 1181"/>
                <a:gd name="T23" fmla="*/ 218 h 222"/>
                <a:gd name="T24" fmla="*/ 22 w 1181"/>
                <a:gd name="T25" fmla="*/ 211 h 222"/>
                <a:gd name="T26" fmla="*/ 14 w 1181"/>
                <a:gd name="T27" fmla="*/ 199 h 222"/>
                <a:gd name="T28" fmla="*/ 9 w 1181"/>
                <a:gd name="T29" fmla="*/ 185 h 222"/>
                <a:gd name="T30" fmla="*/ 0 w 1181"/>
                <a:gd name="T31" fmla="*/ 34 h 222"/>
                <a:gd name="T32" fmla="*/ 3 w 1181"/>
                <a:gd name="T33" fmla="*/ 20 h 222"/>
                <a:gd name="T34" fmla="*/ 11 w 1181"/>
                <a:gd name="T35" fmla="*/ 8 h 222"/>
                <a:gd name="T36" fmla="*/ 22 w 1181"/>
                <a:gd name="T37" fmla="*/ 4 h 222"/>
                <a:gd name="T38" fmla="*/ 37 w 1181"/>
                <a:gd name="T39" fmla="*/ 4 h 222"/>
                <a:gd name="T40" fmla="*/ 1144 w 1181"/>
                <a:gd name="T41" fmla="*/ 4 h 222"/>
                <a:gd name="T42" fmla="*/ 1144 w 1181"/>
                <a:gd name="T43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2">
                  <a:moveTo>
                    <a:pt x="1144" y="1"/>
                  </a:moveTo>
                  <a:cubicBezTo>
                    <a:pt x="1150" y="1"/>
                    <a:pt x="1154" y="0"/>
                    <a:pt x="1158" y="1"/>
                  </a:cubicBezTo>
                  <a:cubicBezTo>
                    <a:pt x="1163" y="3"/>
                    <a:pt x="1167" y="4"/>
                    <a:pt x="1170" y="8"/>
                  </a:cubicBezTo>
                  <a:cubicBezTo>
                    <a:pt x="1173" y="11"/>
                    <a:pt x="1176" y="16"/>
                    <a:pt x="1177" y="20"/>
                  </a:cubicBezTo>
                  <a:cubicBezTo>
                    <a:pt x="1179" y="25"/>
                    <a:pt x="1180" y="29"/>
                    <a:pt x="1179" y="34"/>
                  </a:cubicBezTo>
                  <a:lnTo>
                    <a:pt x="1170" y="185"/>
                  </a:lnTo>
                  <a:cubicBezTo>
                    <a:pt x="1170" y="190"/>
                    <a:pt x="1169" y="195"/>
                    <a:pt x="1166" y="199"/>
                  </a:cubicBezTo>
                  <a:cubicBezTo>
                    <a:pt x="1163" y="203"/>
                    <a:pt x="1160" y="208"/>
                    <a:pt x="1157" y="211"/>
                  </a:cubicBezTo>
                  <a:cubicBezTo>
                    <a:pt x="1153" y="214"/>
                    <a:pt x="1150" y="217"/>
                    <a:pt x="1144" y="218"/>
                  </a:cubicBezTo>
                  <a:cubicBezTo>
                    <a:pt x="1139" y="220"/>
                    <a:pt x="1134" y="221"/>
                    <a:pt x="1129" y="221"/>
                  </a:cubicBezTo>
                  <a:lnTo>
                    <a:pt x="50" y="221"/>
                  </a:lnTo>
                  <a:cubicBezTo>
                    <a:pt x="44" y="221"/>
                    <a:pt x="40" y="221"/>
                    <a:pt x="35" y="218"/>
                  </a:cubicBezTo>
                  <a:cubicBezTo>
                    <a:pt x="31" y="217"/>
                    <a:pt x="27" y="214"/>
                    <a:pt x="22" y="211"/>
                  </a:cubicBezTo>
                  <a:cubicBezTo>
                    <a:pt x="18" y="208"/>
                    <a:pt x="15" y="203"/>
                    <a:pt x="14" y="199"/>
                  </a:cubicBezTo>
                  <a:cubicBezTo>
                    <a:pt x="11" y="195"/>
                    <a:pt x="11" y="190"/>
                    <a:pt x="9" y="185"/>
                  </a:cubicBezTo>
                  <a:lnTo>
                    <a:pt x="0" y="34"/>
                  </a:lnTo>
                  <a:cubicBezTo>
                    <a:pt x="0" y="29"/>
                    <a:pt x="0" y="24"/>
                    <a:pt x="3" y="20"/>
                  </a:cubicBezTo>
                  <a:cubicBezTo>
                    <a:pt x="5" y="15"/>
                    <a:pt x="8" y="11"/>
                    <a:pt x="11" y="8"/>
                  </a:cubicBezTo>
                  <a:cubicBezTo>
                    <a:pt x="14" y="5"/>
                    <a:pt x="18" y="5"/>
                    <a:pt x="22" y="4"/>
                  </a:cubicBezTo>
                  <a:cubicBezTo>
                    <a:pt x="27" y="2"/>
                    <a:pt x="33" y="4"/>
                    <a:pt x="37" y="4"/>
                  </a:cubicBezTo>
                  <a:lnTo>
                    <a:pt x="1144" y="4"/>
                  </a:lnTo>
                  <a:lnTo>
                    <a:pt x="1144" y="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6" name="Freeform 1835"/>
            <p:cNvSpPr>
              <a:spLocks noChangeArrowheads="1"/>
            </p:cNvSpPr>
            <p:nvPr/>
          </p:nvSpPr>
          <p:spPr bwMode="auto">
            <a:xfrm>
              <a:off x="4863" y="2399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6 h 132"/>
                <a:gd name="T10" fmla="*/ 141 w 164"/>
                <a:gd name="T11" fmla="*/ 126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2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6" y="3"/>
                    <a:pt x="19" y="7"/>
                    <a:pt x="19" y="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7" name="Freeform 1836"/>
            <p:cNvSpPr>
              <a:spLocks noChangeArrowheads="1"/>
            </p:cNvSpPr>
            <p:nvPr/>
          </p:nvSpPr>
          <p:spPr bwMode="auto">
            <a:xfrm>
              <a:off x="4639" y="2399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1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5"/>
                    <a:pt x="151" y="3"/>
                  </a:cubicBezTo>
                  <a:cubicBezTo>
                    <a:pt x="153" y="2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7" y="127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8" name="Freeform 1837"/>
            <p:cNvSpPr>
              <a:spLocks noChangeArrowheads="1"/>
            </p:cNvSpPr>
            <p:nvPr/>
          </p:nvSpPr>
          <p:spPr bwMode="auto">
            <a:xfrm>
              <a:off x="4644" y="2399"/>
              <a:ext cx="250" cy="29"/>
            </a:xfrm>
            <a:custGeom>
              <a:avLst/>
              <a:gdLst>
                <a:gd name="T0" fmla="*/ 0 w 1107"/>
                <a:gd name="T1" fmla="*/ 131 h 132"/>
                <a:gd name="T2" fmla="*/ 142 w 1107"/>
                <a:gd name="T3" fmla="*/ 0 h 132"/>
                <a:gd name="T4" fmla="*/ 964 w 1107"/>
                <a:gd name="T5" fmla="*/ 0 h 132"/>
                <a:gd name="T6" fmla="*/ 1106 w 1107"/>
                <a:gd name="T7" fmla="*/ 131 h 132"/>
                <a:gd name="T8" fmla="*/ 0 w 110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32">
                  <a:moveTo>
                    <a:pt x="0" y="131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39" name="Freeform 1838"/>
            <p:cNvSpPr>
              <a:spLocks noChangeArrowheads="1"/>
            </p:cNvSpPr>
            <p:nvPr/>
          </p:nvSpPr>
          <p:spPr bwMode="auto">
            <a:xfrm>
              <a:off x="4757" y="2440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7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7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8"/>
                    <a:pt x="109" y="87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5"/>
                    <a:pt x="69" y="117"/>
                    <a:pt x="58" y="117"/>
                  </a:cubicBezTo>
                  <a:cubicBezTo>
                    <a:pt x="47" y="117"/>
                    <a:pt x="38" y="115"/>
                    <a:pt x="29" y="109"/>
                  </a:cubicBezTo>
                  <a:cubicBezTo>
                    <a:pt x="20" y="104"/>
                    <a:pt x="14" y="97"/>
                    <a:pt x="8" y="87"/>
                  </a:cubicBezTo>
                  <a:cubicBezTo>
                    <a:pt x="3" y="78"/>
                    <a:pt x="0" y="69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4" y="20"/>
                    <a:pt x="20" y="14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4"/>
                    <a:pt x="104" y="20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40" name="Line 231"/>
            <p:cNvSpPr>
              <a:spLocks noChangeShapeType="1"/>
            </p:cNvSpPr>
            <p:nvPr/>
          </p:nvSpPr>
          <p:spPr bwMode="auto">
            <a:xfrm>
              <a:off x="465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1" name="Line 232"/>
            <p:cNvSpPr>
              <a:spLocks noChangeShapeType="1"/>
            </p:cNvSpPr>
            <p:nvPr/>
          </p:nvSpPr>
          <p:spPr bwMode="auto">
            <a:xfrm>
              <a:off x="467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2" name="Line 233"/>
            <p:cNvSpPr>
              <a:spLocks noChangeShapeType="1"/>
            </p:cNvSpPr>
            <p:nvPr/>
          </p:nvSpPr>
          <p:spPr bwMode="auto">
            <a:xfrm>
              <a:off x="4685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3" name="Line 234"/>
            <p:cNvSpPr>
              <a:spLocks noChangeShapeType="1"/>
            </p:cNvSpPr>
            <p:nvPr/>
          </p:nvSpPr>
          <p:spPr bwMode="auto">
            <a:xfrm>
              <a:off x="470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4" name="Line 235"/>
            <p:cNvSpPr>
              <a:spLocks noChangeShapeType="1"/>
            </p:cNvSpPr>
            <p:nvPr/>
          </p:nvSpPr>
          <p:spPr bwMode="auto">
            <a:xfrm>
              <a:off x="4722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5" name="Line 236"/>
            <p:cNvSpPr>
              <a:spLocks noChangeShapeType="1"/>
            </p:cNvSpPr>
            <p:nvPr/>
          </p:nvSpPr>
          <p:spPr bwMode="auto">
            <a:xfrm>
              <a:off x="4738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6" name="Line 237"/>
            <p:cNvSpPr>
              <a:spLocks noChangeShapeType="1"/>
            </p:cNvSpPr>
            <p:nvPr/>
          </p:nvSpPr>
          <p:spPr bwMode="auto">
            <a:xfrm>
              <a:off x="4801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7" name="Line 238"/>
            <p:cNvSpPr>
              <a:spLocks noChangeShapeType="1"/>
            </p:cNvSpPr>
            <p:nvPr/>
          </p:nvSpPr>
          <p:spPr bwMode="auto">
            <a:xfrm>
              <a:off x="4818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8" name="Line 239"/>
            <p:cNvSpPr>
              <a:spLocks noChangeShapeType="1"/>
            </p:cNvSpPr>
            <p:nvPr/>
          </p:nvSpPr>
          <p:spPr bwMode="auto">
            <a:xfrm>
              <a:off x="4834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49" name="Line 240"/>
            <p:cNvSpPr>
              <a:spLocks noChangeShapeType="1"/>
            </p:cNvSpPr>
            <p:nvPr/>
          </p:nvSpPr>
          <p:spPr bwMode="auto">
            <a:xfrm>
              <a:off x="4854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0" name="Line 241"/>
            <p:cNvSpPr>
              <a:spLocks noChangeShapeType="1"/>
            </p:cNvSpPr>
            <p:nvPr/>
          </p:nvSpPr>
          <p:spPr bwMode="auto">
            <a:xfrm>
              <a:off x="4871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1" name="Line 242"/>
            <p:cNvSpPr>
              <a:spLocks noChangeShapeType="1"/>
            </p:cNvSpPr>
            <p:nvPr/>
          </p:nvSpPr>
          <p:spPr bwMode="auto">
            <a:xfrm>
              <a:off x="4890" y="2439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2" name="Freeform 1851"/>
            <p:cNvSpPr>
              <a:spLocks noChangeArrowheads="1"/>
            </p:cNvSpPr>
            <p:nvPr/>
          </p:nvSpPr>
          <p:spPr bwMode="auto">
            <a:xfrm>
              <a:off x="4636" y="2358"/>
              <a:ext cx="267" cy="48"/>
            </a:xfrm>
            <a:custGeom>
              <a:avLst/>
              <a:gdLst>
                <a:gd name="T0" fmla="*/ 1144 w 1181"/>
                <a:gd name="T1" fmla="*/ 7 h 215"/>
                <a:gd name="T2" fmla="*/ 1158 w 1181"/>
                <a:gd name="T3" fmla="*/ 2 h 215"/>
                <a:gd name="T4" fmla="*/ 1170 w 1181"/>
                <a:gd name="T5" fmla="*/ 7 h 215"/>
                <a:gd name="T6" fmla="*/ 1177 w 1181"/>
                <a:gd name="T7" fmla="*/ 17 h 215"/>
                <a:gd name="T8" fmla="*/ 1179 w 1181"/>
                <a:gd name="T9" fmla="*/ 31 h 215"/>
                <a:gd name="T10" fmla="*/ 1170 w 1181"/>
                <a:gd name="T11" fmla="*/ 181 h 215"/>
                <a:gd name="T12" fmla="*/ 1166 w 1181"/>
                <a:gd name="T13" fmla="*/ 195 h 215"/>
                <a:gd name="T14" fmla="*/ 1157 w 1181"/>
                <a:gd name="T15" fmla="*/ 207 h 215"/>
                <a:gd name="T16" fmla="*/ 1144 w 1181"/>
                <a:gd name="T17" fmla="*/ 211 h 215"/>
                <a:gd name="T18" fmla="*/ 1129 w 1181"/>
                <a:gd name="T19" fmla="*/ 211 h 215"/>
                <a:gd name="T20" fmla="*/ 50 w 1181"/>
                <a:gd name="T21" fmla="*/ 211 h 215"/>
                <a:gd name="T22" fmla="*/ 35 w 1181"/>
                <a:gd name="T23" fmla="*/ 211 h 215"/>
                <a:gd name="T24" fmla="*/ 22 w 1181"/>
                <a:gd name="T25" fmla="*/ 205 h 215"/>
                <a:gd name="T26" fmla="*/ 14 w 1181"/>
                <a:gd name="T27" fmla="*/ 195 h 215"/>
                <a:gd name="T28" fmla="*/ 9 w 1181"/>
                <a:gd name="T29" fmla="*/ 181 h 215"/>
                <a:gd name="T30" fmla="*/ 0 w 1181"/>
                <a:gd name="T31" fmla="*/ 31 h 215"/>
                <a:gd name="T32" fmla="*/ 3 w 1181"/>
                <a:gd name="T33" fmla="*/ 17 h 215"/>
                <a:gd name="T34" fmla="*/ 11 w 1181"/>
                <a:gd name="T35" fmla="*/ 5 h 215"/>
                <a:gd name="T36" fmla="*/ 22 w 1181"/>
                <a:gd name="T37" fmla="*/ 5 h 215"/>
                <a:gd name="T38" fmla="*/ 37 w 1181"/>
                <a:gd name="T39" fmla="*/ 10 h 215"/>
                <a:gd name="T40" fmla="*/ 1144 w 1181"/>
                <a:gd name="T41" fmla="*/ 10 h 215"/>
                <a:gd name="T42" fmla="*/ 1144 w 1181"/>
                <a:gd name="T43" fmla="*/ 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5">
                  <a:moveTo>
                    <a:pt x="1144" y="7"/>
                  </a:moveTo>
                  <a:cubicBezTo>
                    <a:pt x="1150" y="7"/>
                    <a:pt x="1154" y="0"/>
                    <a:pt x="1158" y="2"/>
                  </a:cubicBezTo>
                  <a:cubicBezTo>
                    <a:pt x="1163" y="3"/>
                    <a:pt x="1167" y="4"/>
                    <a:pt x="1170" y="7"/>
                  </a:cubicBezTo>
                  <a:cubicBezTo>
                    <a:pt x="1173" y="10"/>
                    <a:pt x="1176" y="12"/>
                    <a:pt x="1177" y="17"/>
                  </a:cubicBezTo>
                  <a:cubicBezTo>
                    <a:pt x="1179" y="21"/>
                    <a:pt x="1180" y="26"/>
                    <a:pt x="1179" y="31"/>
                  </a:cubicBezTo>
                  <a:lnTo>
                    <a:pt x="1170" y="181"/>
                  </a:lnTo>
                  <a:cubicBezTo>
                    <a:pt x="1170" y="186"/>
                    <a:pt x="1169" y="191"/>
                    <a:pt x="1166" y="195"/>
                  </a:cubicBezTo>
                  <a:cubicBezTo>
                    <a:pt x="1163" y="200"/>
                    <a:pt x="1160" y="204"/>
                    <a:pt x="1157" y="207"/>
                  </a:cubicBezTo>
                  <a:cubicBezTo>
                    <a:pt x="1153" y="210"/>
                    <a:pt x="1150" y="210"/>
                    <a:pt x="1144" y="211"/>
                  </a:cubicBezTo>
                  <a:cubicBezTo>
                    <a:pt x="1139" y="213"/>
                    <a:pt x="1134" y="211"/>
                    <a:pt x="1129" y="211"/>
                  </a:cubicBezTo>
                  <a:lnTo>
                    <a:pt x="50" y="211"/>
                  </a:lnTo>
                  <a:cubicBezTo>
                    <a:pt x="44" y="211"/>
                    <a:pt x="40" y="214"/>
                    <a:pt x="35" y="211"/>
                  </a:cubicBezTo>
                  <a:cubicBezTo>
                    <a:pt x="31" y="210"/>
                    <a:pt x="27" y="208"/>
                    <a:pt x="22" y="205"/>
                  </a:cubicBezTo>
                  <a:cubicBezTo>
                    <a:pt x="18" y="202"/>
                    <a:pt x="15" y="200"/>
                    <a:pt x="14" y="195"/>
                  </a:cubicBezTo>
                  <a:cubicBezTo>
                    <a:pt x="11" y="191"/>
                    <a:pt x="11" y="186"/>
                    <a:pt x="9" y="181"/>
                  </a:cubicBezTo>
                  <a:lnTo>
                    <a:pt x="0" y="31"/>
                  </a:lnTo>
                  <a:cubicBezTo>
                    <a:pt x="0" y="26"/>
                    <a:pt x="0" y="21"/>
                    <a:pt x="3" y="17"/>
                  </a:cubicBezTo>
                  <a:cubicBezTo>
                    <a:pt x="5" y="12"/>
                    <a:pt x="8" y="8"/>
                    <a:pt x="11" y="5"/>
                  </a:cubicBezTo>
                  <a:cubicBezTo>
                    <a:pt x="14" y="2"/>
                    <a:pt x="18" y="6"/>
                    <a:pt x="22" y="5"/>
                  </a:cubicBezTo>
                  <a:cubicBezTo>
                    <a:pt x="27" y="3"/>
                    <a:pt x="33" y="10"/>
                    <a:pt x="37" y="10"/>
                  </a:cubicBezTo>
                  <a:lnTo>
                    <a:pt x="1144" y="10"/>
                  </a:lnTo>
                  <a:lnTo>
                    <a:pt x="1144" y="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3" name="Freeform 1852"/>
            <p:cNvSpPr>
              <a:spLocks noChangeArrowheads="1"/>
            </p:cNvSpPr>
            <p:nvPr/>
          </p:nvSpPr>
          <p:spPr bwMode="auto">
            <a:xfrm>
              <a:off x="4863" y="2328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6 h 132"/>
                <a:gd name="T10" fmla="*/ 141 w 164"/>
                <a:gd name="T11" fmla="*/ 126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2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7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lnTo>
                    <a:pt x="19" y="7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4" name="Freeform 1853"/>
            <p:cNvSpPr>
              <a:spLocks noChangeArrowheads="1"/>
            </p:cNvSpPr>
            <p:nvPr/>
          </p:nvSpPr>
          <p:spPr bwMode="auto">
            <a:xfrm>
              <a:off x="4639" y="2328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2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2"/>
                    <a:pt x="155" y="2"/>
                    <a:pt x="156" y="2"/>
                  </a:cubicBezTo>
                  <a:cubicBezTo>
                    <a:pt x="158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5" name="Freeform 1854"/>
            <p:cNvSpPr>
              <a:spLocks noChangeArrowheads="1"/>
            </p:cNvSpPr>
            <p:nvPr/>
          </p:nvSpPr>
          <p:spPr bwMode="auto">
            <a:xfrm>
              <a:off x="4644" y="2327"/>
              <a:ext cx="250" cy="32"/>
            </a:xfrm>
            <a:custGeom>
              <a:avLst/>
              <a:gdLst>
                <a:gd name="T0" fmla="*/ 0 w 1107"/>
                <a:gd name="T1" fmla="*/ 146 h 147"/>
                <a:gd name="T2" fmla="*/ 142 w 1107"/>
                <a:gd name="T3" fmla="*/ 0 h 147"/>
                <a:gd name="T4" fmla="*/ 964 w 1107"/>
                <a:gd name="T5" fmla="*/ 0 h 147"/>
                <a:gd name="T6" fmla="*/ 1106 w 1107"/>
                <a:gd name="T7" fmla="*/ 146 h 147"/>
                <a:gd name="T8" fmla="*/ 0 w 1107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47">
                  <a:moveTo>
                    <a:pt x="0" y="14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6" name="Freeform 1855"/>
            <p:cNvSpPr>
              <a:spLocks noChangeArrowheads="1"/>
            </p:cNvSpPr>
            <p:nvPr/>
          </p:nvSpPr>
          <p:spPr bwMode="auto">
            <a:xfrm>
              <a:off x="4757" y="2369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7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7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8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57" name="Line 248"/>
            <p:cNvSpPr>
              <a:spLocks noChangeShapeType="1"/>
            </p:cNvSpPr>
            <p:nvPr/>
          </p:nvSpPr>
          <p:spPr bwMode="auto">
            <a:xfrm>
              <a:off x="465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8" name="Line 249"/>
            <p:cNvSpPr>
              <a:spLocks noChangeShapeType="1"/>
            </p:cNvSpPr>
            <p:nvPr/>
          </p:nvSpPr>
          <p:spPr bwMode="auto">
            <a:xfrm>
              <a:off x="467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59" name="Line 250"/>
            <p:cNvSpPr>
              <a:spLocks noChangeShapeType="1"/>
            </p:cNvSpPr>
            <p:nvPr/>
          </p:nvSpPr>
          <p:spPr bwMode="auto">
            <a:xfrm>
              <a:off x="4685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0" name="Line 251"/>
            <p:cNvSpPr>
              <a:spLocks noChangeShapeType="1"/>
            </p:cNvSpPr>
            <p:nvPr/>
          </p:nvSpPr>
          <p:spPr bwMode="auto">
            <a:xfrm>
              <a:off x="470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1" name="Line 252"/>
            <p:cNvSpPr>
              <a:spLocks noChangeShapeType="1"/>
            </p:cNvSpPr>
            <p:nvPr/>
          </p:nvSpPr>
          <p:spPr bwMode="auto">
            <a:xfrm>
              <a:off x="4722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2" name="Line 253"/>
            <p:cNvSpPr>
              <a:spLocks noChangeShapeType="1"/>
            </p:cNvSpPr>
            <p:nvPr/>
          </p:nvSpPr>
          <p:spPr bwMode="auto">
            <a:xfrm>
              <a:off x="4738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3" name="Line 254"/>
            <p:cNvSpPr>
              <a:spLocks noChangeShapeType="1"/>
            </p:cNvSpPr>
            <p:nvPr/>
          </p:nvSpPr>
          <p:spPr bwMode="auto">
            <a:xfrm>
              <a:off x="4801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4" name="Line 255"/>
            <p:cNvSpPr>
              <a:spLocks noChangeShapeType="1"/>
            </p:cNvSpPr>
            <p:nvPr/>
          </p:nvSpPr>
          <p:spPr bwMode="auto">
            <a:xfrm>
              <a:off x="4818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5" name="Line 256"/>
            <p:cNvSpPr>
              <a:spLocks noChangeShapeType="1"/>
            </p:cNvSpPr>
            <p:nvPr/>
          </p:nvSpPr>
          <p:spPr bwMode="auto">
            <a:xfrm>
              <a:off x="4834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6" name="Line 257"/>
            <p:cNvSpPr>
              <a:spLocks noChangeShapeType="1"/>
            </p:cNvSpPr>
            <p:nvPr/>
          </p:nvSpPr>
          <p:spPr bwMode="auto">
            <a:xfrm>
              <a:off x="4854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7" name="Line 258"/>
            <p:cNvSpPr>
              <a:spLocks noChangeShapeType="1"/>
            </p:cNvSpPr>
            <p:nvPr/>
          </p:nvSpPr>
          <p:spPr bwMode="auto">
            <a:xfrm>
              <a:off x="4871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8" name="Line 259"/>
            <p:cNvSpPr>
              <a:spLocks noChangeShapeType="1"/>
            </p:cNvSpPr>
            <p:nvPr/>
          </p:nvSpPr>
          <p:spPr bwMode="auto">
            <a:xfrm>
              <a:off x="4890" y="2366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69" name="Freeform 1868"/>
            <p:cNvSpPr>
              <a:spLocks noChangeArrowheads="1"/>
            </p:cNvSpPr>
            <p:nvPr/>
          </p:nvSpPr>
          <p:spPr bwMode="auto">
            <a:xfrm>
              <a:off x="4636" y="2284"/>
              <a:ext cx="267" cy="52"/>
            </a:xfrm>
            <a:custGeom>
              <a:avLst/>
              <a:gdLst>
                <a:gd name="T0" fmla="*/ 1144 w 1181"/>
                <a:gd name="T1" fmla="*/ 0 h 235"/>
                <a:gd name="T2" fmla="*/ 1158 w 1181"/>
                <a:gd name="T3" fmla="*/ 2 h 235"/>
                <a:gd name="T4" fmla="*/ 1170 w 1181"/>
                <a:gd name="T5" fmla="*/ 9 h 235"/>
                <a:gd name="T6" fmla="*/ 1177 w 1181"/>
                <a:gd name="T7" fmla="*/ 21 h 235"/>
                <a:gd name="T8" fmla="*/ 1179 w 1181"/>
                <a:gd name="T9" fmla="*/ 35 h 235"/>
                <a:gd name="T10" fmla="*/ 1170 w 1181"/>
                <a:gd name="T11" fmla="*/ 185 h 235"/>
                <a:gd name="T12" fmla="*/ 1166 w 1181"/>
                <a:gd name="T13" fmla="*/ 200 h 235"/>
                <a:gd name="T14" fmla="*/ 1157 w 1181"/>
                <a:gd name="T15" fmla="*/ 212 h 235"/>
                <a:gd name="T16" fmla="*/ 1144 w 1181"/>
                <a:gd name="T17" fmla="*/ 225 h 235"/>
                <a:gd name="T18" fmla="*/ 1129 w 1181"/>
                <a:gd name="T19" fmla="*/ 234 h 235"/>
                <a:gd name="T20" fmla="*/ 50 w 1181"/>
                <a:gd name="T21" fmla="*/ 234 h 235"/>
                <a:gd name="T22" fmla="*/ 35 w 1181"/>
                <a:gd name="T23" fmla="*/ 225 h 235"/>
                <a:gd name="T24" fmla="*/ 22 w 1181"/>
                <a:gd name="T25" fmla="*/ 215 h 235"/>
                <a:gd name="T26" fmla="*/ 14 w 1181"/>
                <a:gd name="T27" fmla="*/ 201 h 235"/>
                <a:gd name="T28" fmla="*/ 9 w 1181"/>
                <a:gd name="T29" fmla="*/ 187 h 235"/>
                <a:gd name="T30" fmla="*/ 0 w 1181"/>
                <a:gd name="T31" fmla="*/ 37 h 235"/>
                <a:gd name="T32" fmla="*/ 3 w 1181"/>
                <a:gd name="T33" fmla="*/ 22 h 235"/>
                <a:gd name="T34" fmla="*/ 11 w 1181"/>
                <a:gd name="T35" fmla="*/ 10 h 235"/>
                <a:gd name="T36" fmla="*/ 22 w 1181"/>
                <a:gd name="T37" fmla="*/ 3 h 235"/>
                <a:gd name="T38" fmla="*/ 37 w 1181"/>
                <a:gd name="T39" fmla="*/ 2 h 235"/>
                <a:gd name="T40" fmla="*/ 1144 w 1181"/>
                <a:gd name="T41" fmla="*/ 2 h 235"/>
                <a:gd name="T42" fmla="*/ 1144 w 1181"/>
                <a:gd name="T4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35">
                  <a:moveTo>
                    <a:pt x="1144" y="0"/>
                  </a:moveTo>
                  <a:cubicBezTo>
                    <a:pt x="1150" y="0"/>
                    <a:pt x="1154" y="0"/>
                    <a:pt x="1158" y="2"/>
                  </a:cubicBezTo>
                  <a:cubicBezTo>
                    <a:pt x="1163" y="3"/>
                    <a:pt x="1167" y="6"/>
                    <a:pt x="1170" y="9"/>
                  </a:cubicBezTo>
                  <a:cubicBezTo>
                    <a:pt x="1173" y="12"/>
                    <a:pt x="1176" y="16"/>
                    <a:pt x="1177" y="21"/>
                  </a:cubicBezTo>
                  <a:cubicBezTo>
                    <a:pt x="1179" y="25"/>
                    <a:pt x="1180" y="29"/>
                    <a:pt x="1179" y="35"/>
                  </a:cubicBezTo>
                  <a:lnTo>
                    <a:pt x="1170" y="185"/>
                  </a:lnTo>
                  <a:cubicBezTo>
                    <a:pt x="1170" y="191"/>
                    <a:pt x="1169" y="196"/>
                    <a:pt x="1166" y="200"/>
                  </a:cubicBezTo>
                  <a:cubicBezTo>
                    <a:pt x="1163" y="204"/>
                    <a:pt x="1160" y="209"/>
                    <a:pt x="1157" y="212"/>
                  </a:cubicBezTo>
                  <a:cubicBezTo>
                    <a:pt x="1153" y="215"/>
                    <a:pt x="1150" y="223"/>
                    <a:pt x="1144" y="225"/>
                  </a:cubicBezTo>
                  <a:cubicBezTo>
                    <a:pt x="1139" y="226"/>
                    <a:pt x="1134" y="234"/>
                    <a:pt x="1129" y="234"/>
                  </a:cubicBezTo>
                  <a:lnTo>
                    <a:pt x="50" y="234"/>
                  </a:lnTo>
                  <a:cubicBezTo>
                    <a:pt x="44" y="234"/>
                    <a:pt x="40" y="228"/>
                    <a:pt x="35" y="225"/>
                  </a:cubicBezTo>
                  <a:cubicBezTo>
                    <a:pt x="31" y="223"/>
                    <a:pt x="27" y="217"/>
                    <a:pt x="22" y="215"/>
                  </a:cubicBezTo>
                  <a:cubicBezTo>
                    <a:pt x="18" y="212"/>
                    <a:pt x="15" y="206"/>
                    <a:pt x="14" y="201"/>
                  </a:cubicBezTo>
                  <a:cubicBezTo>
                    <a:pt x="11" y="197"/>
                    <a:pt x="11" y="191"/>
                    <a:pt x="9" y="187"/>
                  </a:cubicBezTo>
                  <a:lnTo>
                    <a:pt x="0" y="37"/>
                  </a:lnTo>
                  <a:cubicBezTo>
                    <a:pt x="0" y="31"/>
                    <a:pt x="0" y="26"/>
                    <a:pt x="3" y="22"/>
                  </a:cubicBezTo>
                  <a:cubicBezTo>
                    <a:pt x="5" y="18"/>
                    <a:pt x="8" y="12"/>
                    <a:pt x="11" y="10"/>
                  </a:cubicBezTo>
                  <a:cubicBezTo>
                    <a:pt x="14" y="7"/>
                    <a:pt x="18" y="6"/>
                    <a:pt x="22" y="3"/>
                  </a:cubicBezTo>
                  <a:cubicBezTo>
                    <a:pt x="27" y="2"/>
                    <a:pt x="33" y="2"/>
                    <a:pt x="37" y="2"/>
                  </a:cubicBezTo>
                  <a:lnTo>
                    <a:pt x="1144" y="2"/>
                  </a:lnTo>
                  <a:lnTo>
                    <a:pt x="1144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0" name="Freeform 1869"/>
            <p:cNvSpPr>
              <a:spLocks noChangeArrowheads="1"/>
            </p:cNvSpPr>
            <p:nvPr/>
          </p:nvSpPr>
          <p:spPr bwMode="auto">
            <a:xfrm>
              <a:off x="4863" y="2255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1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5 h 132"/>
                <a:gd name="T10" fmla="*/ 141 w 164"/>
                <a:gd name="T11" fmla="*/ 125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1 h 132"/>
                <a:gd name="T18" fmla="*/ 14 w 164"/>
                <a:gd name="T19" fmla="*/ 3 h 132"/>
                <a:gd name="T20" fmla="*/ 19 w 164"/>
                <a:gd name="T21" fmla="*/ 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1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1"/>
                    <a:pt x="10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6" y="3"/>
                    <a:pt x="19" y="6"/>
                    <a:pt x="19" y="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1" name="Freeform 1870"/>
            <p:cNvSpPr>
              <a:spLocks noChangeArrowheads="1"/>
            </p:cNvSpPr>
            <p:nvPr/>
          </p:nvSpPr>
          <p:spPr bwMode="auto">
            <a:xfrm>
              <a:off x="4639" y="2255"/>
              <a:ext cx="37" cy="29"/>
            </a:xfrm>
            <a:custGeom>
              <a:avLst/>
              <a:gdLst>
                <a:gd name="T0" fmla="*/ 146 w 166"/>
                <a:gd name="T1" fmla="*/ 6 h 133"/>
                <a:gd name="T2" fmla="*/ 150 w 166"/>
                <a:gd name="T3" fmla="*/ 3 h 133"/>
                <a:gd name="T4" fmla="*/ 155 w 166"/>
                <a:gd name="T5" fmla="*/ 2 h 133"/>
                <a:gd name="T6" fmla="*/ 159 w 166"/>
                <a:gd name="T7" fmla="*/ 0 h 133"/>
                <a:gd name="T8" fmla="*/ 165 w 166"/>
                <a:gd name="T9" fmla="*/ 0 h 133"/>
                <a:gd name="T10" fmla="*/ 23 w 166"/>
                <a:gd name="T11" fmla="*/ 126 h 133"/>
                <a:gd name="T12" fmla="*/ 16 w 166"/>
                <a:gd name="T13" fmla="*/ 126 h 133"/>
                <a:gd name="T14" fmla="*/ 9 w 166"/>
                <a:gd name="T15" fmla="*/ 127 h 133"/>
                <a:gd name="T16" fmla="*/ 3 w 166"/>
                <a:gd name="T17" fmla="*/ 130 h 133"/>
                <a:gd name="T18" fmla="*/ 1 w 166"/>
                <a:gd name="T19" fmla="*/ 131 h 133"/>
                <a:gd name="T20" fmla="*/ 146 w 166"/>
                <a:gd name="T21" fmla="*/ 6 h 133"/>
                <a:gd name="T22" fmla="*/ 0 w 166"/>
                <a:gd name="T23" fmla="*/ 132 h 133"/>
                <a:gd name="T24" fmla="*/ 1 w 166"/>
                <a:gd name="T25" fmla="*/ 131 h 133"/>
                <a:gd name="T26" fmla="*/ 0 w 1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33">
                  <a:moveTo>
                    <a:pt x="146" y="6"/>
                  </a:moveTo>
                  <a:cubicBezTo>
                    <a:pt x="147" y="5"/>
                    <a:pt x="149" y="5"/>
                    <a:pt x="150" y="3"/>
                  </a:cubicBezTo>
                  <a:cubicBezTo>
                    <a:pt x="152" y="2"/>
                    <a:pt x="154" y="2"/>
                    <a:pt x="155" y="2"/>
                  </a:cubicBezTo>
                  <a:cubicBezTo>
                    <a:pt x="157" y="2"/>
                    <a:pt x="158" y="0"/>
                    <a:pt x="159" y="0"/>
                  </a:cubicBezTo>
                  <a:lnTo>
                    <a:pt x="165" y="0"/>
                  </a:lnTo>
                  <a:lnTo>
                    <a:pt x="23" y="126"/>
                  </a:lnTo>
                  <a:lnTo>
                    <a:pt x="16" y="126"/>
                  </a:lnTo>
                  <a:cubicBezTo>
                    <a:pt x="13" y="126"/>
                    <a:pt x="12" y="127"/>
                    <a:pt x="9" y="127"/>
                  </a:cubicBezTo>
                  <a:cubicBezTo>
                    <a:pt x="7" y="129"/>
                    <a:pt x="4" y="129"/>
                    <a:pt x="3" y="130"/>
                  </a:cubicBezTo>
                  <a:cubicBezTo>
                    <a:pt x="3" y="130"/>
                    <a:pt x="2" y="130"/>
                    <a:pt x="1" y="131"/>
                  </a:cubicBezTo>
                  <a:lnTo>
                    <a:pt x="146" y="6"/>
                  </a:lnTo>
                  <a:close/>
                  <a:moveTo>
                    <a:pt x="0" y="132"/>
                  </a:moveTo>
                  <a:cubicBezTo>
                    <a:pt x="0" y="131"/>
                    <a:pt x="1" y="131"/>
                    <a:pt x="1" y="131"/>
                  </a:cubicBezTo>
                  <a:lnTo>
                    <a:pt x="0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2" name="Freeform 1871"/>
            <p:cNvSpPr>
              <a:spLocks noChangeArrowheads="1"/>
            </p:cNvSpPr>
            <p:nvPr/>
          </p:nvSpPr>
          <p:spPr bwMode="auto">
            <a:xfrm>
              <a:off x="4644" y="2257"/>
              <a:ext cx="250" cy="26"/>
            </a:xfrm>
            <a:custGeom>
              <a:avLst/>
              <a:gdLst>
                <a:gd name="T0" fmla="*/ 0 w 1107"/>
                <a:gd name="T1" fmla="*/ 116 h 117"/>
                <a:gd name="T2" fmla="*/ 142 w 1107"/>
                <a:gd name="T3" fmla="*/ 0 h 117"/>
                <a:gd name="T4" fmla="*/ 964 w 1107"/>
                <a:gd name="T5" fmla="*/ 0 h 117"/>
                <a:gd name="T6" fmla="*/ 1106 w 1107"/>
                <a:gd name="T7" fmla="*/ 116 h 117"/>
                <a:gd name="T8" fmla="*/ 0 w 1107"/>
                <a:gd name="T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17">
                  <a:moveTo>
                    <a:pt x="0" y="11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16"/>
                  </a:lnTo>
                  <a:lnTo>
                    <a:pt x="0" y="11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3" name="Freeform 1872"/>
            <p:cNvSpPr>
              <a:spLocks noChangeArrowheads="1"/>
            </p:cNvSpPr>
            <p:nvPr/>
          </p:nvSpPr>
          <p:spPr bwMode="auto">
            <a:xfrm>
              <a:off x="4757" y="2295"/>
              <a:ext cx="26" cy="26"/>
            </a:xfrm>
            <a:custGeom>
              <a:avLst/>
              <a:gdLst>
                <a:gd name="T0" fmla="*/ 116 w 117"/>
                <a:gd name="T1" fmla="*/ 59 h 118"/>
                <a:gd name="T2" fmla="*/ 109 w 117"/>
                <a:gd name="T3" fmla="*/ 88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8 h 118"/>
                <a:gd name="T12" fmla="*/ 0 w 117"/>
                <a:gd name="T13" fmla="*/ 59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9"/>
                  </a:moveTo>
                  <a:cubicBezTo>
                    <a:pt x="116" y="69"/>
                    <a:pt x="115" y="78"/>
                    <a:pt x="109" y="88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4" y="97"/>
                    <a:pt x="8" y="88"/>
                  </a:cubicBezTo>
                  <a:cubicBezTo>
                    <a:pt x="3" y="78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74" name="Line 265"/>
            <p:cNvSpPr>
              <a:spLocks noChangeShapeType="1"/>
            </p:cNvSpPr>
            <p:nvPr/>
          </p:nvSpPr>
          <p:spPr bwMode="auto">
            <a:xfrm>
              <a:off x="465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5" name="Line 266"/>
            <p:cNvSpPr>
              <a:spLocks noChangeShapeType="1"/>
            </p:cNvSpPr>
            <p:nvPr/>
          </p:nvSpPr>
          <p:spPr bwMode="auto">
            <a:xfrm>
              <a:off x="467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6" name="Line 267"/>
            <p:cNvSpPr>
              <a:spLocks noChangeShapeType="1"/>
            </p:cNvSpPr>
            <p:nvPr/>
          </p:nvSpPr>
          <p:spPr bwMode="auto">
            <a:xfrm>
              <a:off x="4685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7" name="Line 268"/>
            <p:cNvSpPr>
              <a:spLocks noChangeShapeType="1"/>
            </p:cNvSpPr>
            <p:nvPr/>
          </p:nvSpPr>
          <p:spPr bwMode="auto">
            <a:xfrm>
              <a:off x="470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8" name="Line 269"/>
            <p:cNvSpPr>
              <a:spLocks noChangeShapeType="1"/>
            </p:cNvSpPr>
            <p:nvPr/>
          </p:nvSpPr>
          <p:spPr bwMode="auto">
            <a:xfrm>
              <a:off x="4722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79" name="Line 270"/>
            <p:cNvSpPr>
              <a:spLocks noChangeShapeType="1"/>
            </p:cNvSpPr>
            <p:nvPr/>
          </p:nvSpPr>
          <p:spPr bwMode="auto">
            <a:xfrm>
              <a:off x="4738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0" name="Line 271"/>
            <p:cNvSpPr>
              <a:spLocks noChangeShapeType="1"/>
            </p:cNvSpPr>
            <p:nvPr/>
          </p:nvSpPr>
          <p:spPr bwMode="auto">
            <a:xfrm>
              <a:off x="4801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1" name="Line 272"/>
            <p:cNvSpPr>
              <a:spLocks noChangeShapeType="1"/>
            </p:cNvSpPr>
            <p:nvPr/>
          </p:nvSpPr>
          <p:spPr bwMode="auto">
            <a:xfrm>
              <a:off x="4818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2" name="Line 273"/>
            <p:cNvSpPr>
              <a:spLocks noChangeShapeType="1"/>
            </p:cNvSpPr>
            <p:nvPr/>
          </p:nvSpPr>
          <p:spPr bwMode="auto">
            <a:xfrm>
              <a:off x="4834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3" name="Line 274"/>
            <p:cNvSpPr>
              <a:spLocks noChangeShapeType="1"/>
            </p:cNvSpPr>
            <p:nvPr/>
          </p:nvSpPr>
          <p:spPr bwMode="auto">
            <a:xfrm>
              <a:off x="4854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4" name="Line 275"/>
            <p:cNvSpPr>
              <a:spLocks noChangeShapeType="1"/>
            </p:cNvSpPr>
            <p:nvPr/>
          </p:nvSpPr>
          <p:spPr bwMode="auto">
            <a:xfrm>
              <a:off x="4871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5" name="Line 276"/>
            <p:cNvSpPr>
              <a:spLocks noChangeShapeType="1"/>
            </p:cNvSpPr>
            <p:nvPr/>
          </p:nvSpPr>
          <p:spPr bwMode="auto">
            <a:xfrm>
              <a:off x="4890" y="2297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86" name="Freeform 1885"/>
            <p:cNvSpPr>
              <a:spLocks noChangeArrowheads="1"/>
            </p:cNvSpPr>
            <p:nvPr/>
          </p:nvSpPr>
          <p:spPr bwMode="auto">
            <a:xfrm>
              <a:off x="4636" y="2217"/>
              <a:ext cx="267" cy="48"/>
            </a:xfrm>
            <a:custGeom>
              <a:avLst/>
              <a:gdLst>
                <a:gd name="T0" fmla="*/ 1144 w 1181"/>
                <a:gd name="T1" fmla="*/ 3 h 215"/>
                <a:gd name="T2" fmla="*/ 1158 w 1181"/>
                <a:gd name="T3" fmla="*/ 1 h 215"/>
                <a:gd name="T4" fmla="*/ 1170 w 1181"/>
                <a:gd name="T5" fmla="*/ 7 h 215"/>
                <a:gd name="T6" fmla="*/ 1177 w 1181"/>
                <a:gd name="T7" fmla="*/ 19 h 215"/>
                <a:gd name="T8" fmla="*/ 1179 w 1181"/>
                <a:gd name="T9" fmla="*/ 33 h 215"/>
                <a:gd name="T10" fmla="*/ 1170 w 1181"/>
                <a:gd name="T11" fmla="*/ 183 h 215"/>
                <a:gd name="T12" fmla="*/ 1166 w 1181"/>
                <a:gd name="T13" fmla="*/ 198 h 215"/>
                <a:gd name="T14" fmla="*/ 1157 w 1181"/>
                <a:gd name="T15" fmla="*/ 210 h 215"/>
                <a:gd name="T16" fmla="*/ 1144 w 1181"/>
                <a:gd name="T17" fmla="*/ 211 h 215"/>
                <a:gd name="T18" fmla="*/ 1129 w 1181"/>
                <a:gd name="T19" fmla="*/ 208 h 215"/>
                <a:gd name="T20" fmla="*/ 50 w 1181"/>
                <a:gd name="T21" fmla="*/ 208 h 215"/>
                <a:gd name="T22" fmla="*/ 35 w 1181"/>
                <a:gd name="T23" fmla="*/ 211 h 215"/>
                <a:gd name="T24" fmla="*/ 22 w 1181"/>
                <a:gd name="T25" fmla="*/ 207 h 215"/>
                <a:gd name="T26" fmla="*/ 14 w 1181"/>
                <a:gd name="T27" fmla="*/ 197 h 215"/>
                <a:gd name="T28" fmla="*/ 9 w 1181"/>
                <a:gd name="T29" fmla="*/ 183 h 215"/>
                <a:gd name="T30" fmla="*/ 0 w 1181"/>
                <a:gd name="T31" fmla="*/ 33 h 215"/>
                <a:gd name="T32" fmla="*/ 3 w 1181"/>
                <a:gd name="T33" fmla="*/ 19 h 215"/>
                <a:gd name="T34" fmla="*/ 11 w 1181"/>
                <a:gd name="T35" fmla="*/ 7 h 215"/>
                <a:gd name="T36" fmla="*/ 22 w 1181"/>
                <a:gd name="T37" fmla="*/ 3 h 215"/>
                <a:gd name="T38" fmla="*/ 37 w 1181"/>
                <a:gd name="T39" fmla="*/ 4 h 215"/>
                <a:gd name="T40" fmla="*/ 1144 w 1181"/>
                <a:gd name="T41" fmla="*/ 4 h 215"/>
                <a:gd name="T42" fmla="*/ 1144 w 1181"/>
                <a:gd name="T43" fmla="*/ 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15">
                  <a:moveTo>
                    <a:pt x="1144" y="3"/>
                  </a:moveTo>
                  <a:cubicBezTo>
                    <a:pt x="1150" y="3"/>
                    <a:pt x="1154" y="0"/>
                    <a:pt x="1158" y="1"/>
                  </a:cubicBezTo>
                  <a:cubicBezTo>
                    <a:pt x="1163" y="3"/>
                    <a:pt x="1167" y="4"/>
                    <a:pt x="1170" y="7"/>
                  </a:cubicBezTo>
                  <a:cubicBezTo>
                    <a:pt x="1173" y="10"/>
                    <a:pt x="1176" y="13"/>
                    <a:pt x="1177" y="19"/>
                  </a:cubicBezTo>
                  <a:cubicBezTo>
                    <a:pt x="1179" y="23"/>
                    <a:pt x="1180" y="27"/>
                    <a:pt x="1179" y="33"/>
                  </a:cubicBezTo>
                  <a:lnTo>
                    <a:pt x="1170" y="183"/>
                  </a:lnTo>
                  <a:cubicBezTo>
                    <a:pt x="1170" y="189"/>
                    <a:pt x="1169" y="194"/>
                    <a:pt x="1166" y="198"/>
                  </a:cubicBezTo>
                  <a:cubicBezTo>
                    <a:pt x="1163" y="202"/>
                    <a:pt x="1160" y="207"/>
                    <a:pt x="1157" y="210"/>
                  </a:cubicBezTo>
                  <a:cubicBezTo>
                    <a:pt x="1153" y="213"/>
                    <a:pt x="1150" y="210"/>
                    <a:pt x="1144" y="211"/>
                  </a:cubicBezTo>
                  <a:cubicBezTo>
                    <a:pt x="1139" y="213"/>
                    <a:pt x="1134" y="208"/>
                    <a:pt x="1129" y="208"/>
                  </a:cubicBezTo>
                  <a:lnTo>
                    <a:pt x="50" y="208"/>
                  </a:lnTo>
                  <a:cubicBezTo>
                    <a:pt x="44" y="208"/>
                    <a:pt x="40" y="214"/>
                    <a:pt x="35" y="211"/>
                  </a:cubicBezTo>
                  <a:cubicBezTo>
                    <a:pt x="31" y="210"/>
                    <a:pt x="27" y="210"/>
                    <a:pt x="22" y="207"/>
                  </a:cubicBezTo>
                  <a:cubicBezTo>
                    <a:pt x="18" y="204"/>
                    <a:pt x="15" y="201"/>
                    <a:pt x="14" y="197"/>
                  </a:cubicBezTo>
                  <a:cubicBezTo>
                    <a:pt x="11" y="192"/>
                    <a:pt x="11" y="188"/>
                    <a:pt x="9" y="183"/>
                  </a:cubicBezTo>
                  <a:lnTo>
                    <a:pt x="0" y="33"/>
                  </a:lnTo>
                  <a:cubicBezTo>
                    <a:pt x="0" y="27"/>
                    <a:pt x="0" y="23"/>
                    <a:pt x="3" y="19"/>
                  </a:cubicBezTo>
                  <a:cubicBezTo>
                    <a:pt x="5" y="14"/>
                    <a:pt x="8" y="10"/>
                    <a:pt x="11" y="7"/>
                  </a:cubicBezTo>
                  <a:cubicBezTo>
                    <a:pt x="14" y="4"/>
                    <a:pt x="18" y="6"/>
                    <a:pt x="22" y="3"/>
                  </a:cubicBezTo>
                  <a:cubicBezTo>
                    <a:pt x="27" y="1"/>
                    <a:pt x="33" y="4"/>
                    <a:pt x="37" y="4"/>
                  </a:cubicBezTo>
                  <a:lnTo>
                    <a:pt x="1144" y="4"/>
                  </a:lnTo>
                  <a:lnTo>
                    <a:pt x="1144" y="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7" name="Freeform 1886"/>
            <p:cNvSpPr>
              <a:spLocks noChangeArrowheads="1"/>
            </p:cNvSpPr>
            <p:nvPr/>
          </p:nvSpPr>
          <p:spPr bwMode="auto">
            <a:xfrm>
              <a:off x="4863" y="2187"/>
              <a:ext cx="36" cy="29"/>
            </a:xfrm>
            <a:custGeom>
              <a:avLst/>
              <a:gdLst>
                <a:gd name="T0" fmla="*/ 19 w 164"/>
                <a:gd name="T1" fmla="*/ 8 h 133"/>
                <a:gd name="T2" fmla="*/ 163 w 164"/>
                <a:gd name="T3" fmla="*/ 131 h 133"/>
                <a:gd name="T4" fmla="*/ 160 w 164"/>
                <a:gd name="T5" fmla="*/ 130 h 133"/>
                <a:gd name="T6" fmla="*/ 154 w 164"/>
                <a:gd name="T7" fmla="*/ 127 h 133"/>
                <a:gd name="T8" fmla="*/ 149 w 164"/>
                <a:gd name="T9" fmla="*/ 126 h 133"/>
                <a:gd name="T10" fmla="*/ 141 w 164"/>
                <a:gd name="T11" fmla="*/ 126 h 133"/>
                <a:gd name="T12" fmla="*/ 0 w 164"/>
                <a:gd name="T13" fmla="*/ 0 h 133"/>
                <a:gd name="T14" fmla="*/ 6 w 164"/>
                <a:gd name="T15" fmla="*/ 0 h 133"/>
                <a:gd name="T16" fmla="*/ 10 w 164"/>
                <a:gd name="T17" fmla="*/ 2 h 133"/>
                <a:gd name="T18" fmla="*/ 14 w 164"/>
                <a:gd name="T19" fmla="*/ 3 h 133"/>
                <a:gd name="T20" fmla="*/ 19 w 164"/>
                <a:gd name="T21" fmla="*/ 8 h 133"/>
                <a:gd name="T22" fmla="*/ 163 w 164"/>
                <a:gd name="T23" fmla="*/ 132 h 133"/>
                <a:gd name="T24" fmla="*/ 163 w 164"/>
                <a:gd name="T25" fmla="*/ 131 h 133"/>
                <a:gd name="T26" fmla="*/ 163 w 16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3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9"/>
                    <a:pt x="156" y="129"/>
                    <a:pt x="154" y="127"/>
                  </a:cubicBezTo>
                  <a:cubicBezTo>
                    <a:pt x="153" y="126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7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7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3" y="131"/>
                  </a:lnTo>
                  <a:cubicBezTo>
                    <a:pt x="163" y="131"/>
                    <a:pt x="163" y="131"/>
                    <a:pt x="163" y="13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8" name="Freeform 1887"/>
            <p:cNvSpPr>
              <a:spLocks noChangeArrowheads="1"/>
            </p:cNvSpPr>
            <p:nvPr/>
          </p:nvSpPr>
          <p:spPr bwMode="auto">
            <a:xfrm>
              <a:off x="4639" y="2187"/>
              <a:ext cx="37" cy="29"/>
            </a:xfrm>
            <a:custGeom>
              <a:avLst/>
              <a:gdLst>
                <a:gd name="T0" fmla="*/ 0 w 167"/>
                <a:gd name="T1" fmla="*/ 133 h 134"/>
                <a:gd name="T2" fmla="*/ 1 w 167"/>
                <a:gd name="T3" fmla="*/ 132 h 134"/>
                <a:gd name="T4" fmla="*/ 0 w 167"/>
                <a:gd name="T5" fmla="*/ 133 h 134"/>
                <a:gd name="T6" fmla="*/ 147 w 167"/>
                <a:gd name="T7" fmla="*/ 6 h 134"/>
                <a:gd name="T8" fmla="*/ 151 w 167"/>
                <a:gd name="T9" fmla="*/ 3 h 134"/>
                <a:gd name="T10" fmla="*/ 156 w 167"/>
                <a:gd name="T11" fmla="*/ 1 h 134"/>
                <a:gd name="T12" fmla="*/ 160 w 167"/>
                <a:gd name="T13" fmla="*/ 0 h 134"/>
                <a:gd name="T14" fmla="*/ 166 w 167"/>
                <a:gd name="T15" fmla="*/ 0 h 134"/>
                <a:gd name="T16" fmla="*/ 24 w 167"/>
                <a:gd name="T17" fmla="*/ 125 h 134"/>
                <a:gd name="T18" fmla="*/ 17 w 167"/>
                <a:gd name="T19" fmla="*/ 125 h 134"/>
                <a:gd name="T20" fmla="*/ 10 w 167"/>
                <a:gd name="T21" fmla="*/ 127 h 134"/>
                <a:gd name="T22" fmla="*/ 4 w 167"/>
                <a:gd name="T23" fmla="*/ 130 h 134"/>
                <a:gd name="T24" fmla="*/ 2 w 167"/>
                <a:gd name="T25" fmla="*/ 131 h 134"/>
                <a:gd name="T26" fmla="*/ 147 w 167"/>
                <a:gd name="T27" fmla="*/ 6 h 134"/>
                <a:gd name="T28" fmla="*/ 1 w 167"/>
                <a:gd name="T29" fmla="*/ 132 h 134"/>
                <a:gd name="T30" fmla="*/ 2 w 167"/>
                <a:gd name="T31" fmla="*/ 131 h 134"/>
                <a:gd name="T32" fmla="*/ 1 w 167"/>
                <a:gd name="T3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34">
                  <a:moveTo>
                    <a:pt x="0" y="133"/>
                  </a:moveTo>
                  <a:cubicBezTo>
                    <a:pt x="0" y="132"/>
                    <a:pt x="0" y="132"/>
                    <a:pt x="1" y="132"/>
                  </a:cubicBezTo>
                  <a:lnTo>
                    <a:pt x="0" y="133"/>
                  </a:lnTo>
                  <a:close/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1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4" y="130"/>
                    <a:pt x="3" y="130"/>
                    <a:pt x="2" y="131"/>
                  </a:cubicBezTo>
                  <a:lnTo>
                    <a:pt x="147" y="6"/>
                  </a:lnTo>
                  <a:close/>
                  <a:moveTo>
                    <a:pt x="1" y="132"/>
                  </a:moveTo>
                  <a:cubicBezTo>
                    <a:pt x="1" y="131"/>
                    <a:pt x="2" y="131"/>
                    <a:pt x="2" y="131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89" name="Freeform 1888"/>
            <p:cNvSpPr>
              <a:spLocks noChangeArrowheads="1"/>
            </p:cNvSpPr>
            <p:nvPr/>
          </p:nvSpPr>
          <p:spPr bwMode="auto">
            <a:xfrm>
              <a:off x="4644" y="2184"/>
              <a:ext cx="250" cy="32"/>
            </a:xfrm>
            <a:custGeom>
              <a:avLst/>
              <a:gdLst>
                <a:gd name="T0" fmla="*/ 0 w 1107"/>
                <a:gd name="T1" fmla="*/ 146 h 147"/>
                <a:gd name="T2" fmla="*/ 142 w 1107"/>
                <a:gd name="T3" fmla="*/ 0 h 147"/>
                <a:gd name="T4" fmla="*/ 964 w 1107"/>
                <a:gd name="T5" fmla="*/ 0 h 147"/>
                <a:gd name="T6" fmla="*/ 1106 w 1107"/>
                <a:gd name="T7" fmla="*/ 146 h 147"/>
                <a:gd name="T8" fmla="*/ 0 w 1107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47">
                  <a:moveTo>
                    <a:pt x="0" y="14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46"/>
                  </a:lnTo>
                  <a:lnTo>
                    <a:pt x="0" y="14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90" name="Freeform 1889"/>
            <p:cNvSpPr>
              <a:spLocks noChangeArrowheads="1"/>
            </p:cNvSpPr>
            <p:nvPr/>
          </p:nvSpPr>
          <p:spPr bwMode="auto">
            <a:xfrm>
              <a:off x="4757" y="2228"/>
              <a:ext cx="26" cy="26"/>
            </a:xfrm>
            <a:custGeom>
              <a:avLst/>
              <a:gdLst>
                <a:gd name="T0" fmla="*/ 116 w 117"/>
                <a:gd name="T1" fmla="*/ 58 h 117"/>
                <a:gd name="T2" fmla="*/ 109 w 117"/>
                <a:gd name="T3" fmla="*/ 87 h 117"/>
                <a:gd name="T4" fmla="*/ 87 w 117"/>
                <a:gd name="T5" fmla="*/ 109 h 117"/>
                <a:gd name="T6" fmla="*/ 58 w 117"/>
                <a:gd name="T7" fmla="*/ 116 h 117"/>
                <a:gd name="T8" fmla="*/ 29 w 117"/>
                <a:gd name="T9" fmla="*/ 109 h 117"/>
                <a:gd name="T10" fmla="*/ 8 w 117"/>
                <a:gd name="T11" fmla="*/ 87 h 117"/>
                <a:gd name="T12" fmla="*/ 0 w 117"/>
                <a:gd name="T13" fmla="*/ 58 h 117"/>
                <a:gd name="T14" fmla="*/ 8 w 117"/>
                <a:gd name="T15" fmla="*/ 29 h 117"/>
                <a:gd name="T16" fmla="*/ 29 w 117"/>
                <a:gd name="T17" fmla="*/ 8 h 117"/>
                <a:gd name="T18" fmla="*/ 58 w 117"/>
                <a:gd name="T19" fmla="*/ 0 h 117"/>
                <a:gd name="T20" fmla="*/ 87 w 117"/>
                <a:gd name="T21" fmla="*/ 8 h 117"/>
                <a:gd name="T22" fmla="*/ 109 w 117"/>
                <a:gd name="T23" fmla="*/ 29 h 117"/>
                <a:gd name="T24" fmla="*/ 116 w 117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7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6"/>
                    <a:pt x="58" y="116"/>
                  </a:cubicBezTo>
                  <a:cubicBezTo>
                    <a:pt x="47" y="116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20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5" y="38"/>
                    <a:pt x="116" y="47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891" name="Line 282"/>
            <p:cNvSpPr>
              <a:spLocks noChangeShapeType="1"/>
            </p:cNvSpPr>
            <p:nvPr/>
          </p:nvSpPr>
          <p:spPr bwMode="auto">
            <a:xfrm>
              <a:off x="465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2" name="Line 283"/>
            <p:cNvSpPr>
              <a:spLocks noChangeShapeType="1"/>
            </p:cNvSpPr>
            <p:nvPr/>
          </p:nvSpPr>
          <p:spPr bwMode="auto">
            <a:xfrm>
              <a:off x="467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3" name="Line 284"/>
            <p:cNvSpPr>
              <a:spLocks noChangeShapeType="1"/>
            </p:cNvSpPr>
            <p:nvPr/>
          </p:nvSpPr>
          <p:spPr bwMode="auto">
            <a:xfrm>
              <a:off x="4685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4" name="Line 285"/>
            <p:cNvSpPr>
              <a:spLocks noChangeShapeType="1"/>
            </p:cNvSpPr>
            <p:nvPr/>
          </p:nvSpPr>
          <p:spPr bwMode="auto">
            <a:xfrm>
              <a:off x="470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5" name="Line 286"/>
            <p:cNvSpPr>
              <a:spLocks noChangeShapeType="1"/>
            </p:cNvSpPr>
            <p:nvPr/>
          </p:nvSpPr>
          <p:spPr bwMode="auto">
            <a:xfrm>
              <a:off x="4722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6" name="Line 287"/>
            <p:cNvSpPr>
              <a:spLocks noChangeShapeType="1"/>
            </p:cNvSpPr>
            <p:nvPr/>
          </p:nvSpPr>
          <p:spPr bwMode="auto">
            <a:xfrm>
              <a:off x="4738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7" name="Line 288"/>
            <p:cNvSpPr>
              <a:spLocks noChangeShapeType="1"/>
            </p:cNvSpPr>
            <p:nvPr/>
          </p:nvSpPr>
          <p:spPr bwMode="auto">
            <a:xfrm>
              <a:off x="4801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8" name="Line 289"/>
            <p:cNvSpPr>
              <a:spLocks noChangeShapeType="1"/>
            </p:cNvSpPr>
            <p:nvPr/>
          </p:nvSpPr>
          <p:spPr bwMode="auto">
            <a:xfrm>
              <a:off x="4818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899" name="Line 290"/>
            <p:cNvSpPr>
              <a:spLocks noChangeShapeType="1"/>
            </p:cNvSpPr>
            <p:nvPr/>
          </p:nvSpPr>
          <p:spPr bwMode="auto">
            <a:xfrm>
              <a:off x="4834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0" name="Line 291"/>
            <p:cNvSpPr>
              <a:spLocks noChangeShapeType="1"/>
            </p:cNvSpPr>
            <p:nvPr/>
          </p:nvSpPr>
          <p:spPr bwMode="auto">
            <a:xfrm>
              <a:off x="4854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1" name="Line 292"/>
            <p:cNvSpPr>
              <a:spLocks noChangeShapeType="1"/>
            </p:cNvSpPr>
            <p:nvPr/>
          </p:nvSpPr>
          <p:spPr bwMode="auto">
            <a:xfrm>
              <a:off x="4871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2" name="Line 293"/>
            <p:cNvSpPr>
              <a:spLocks noChangeShapeType="1"/>
            </p:cNvSpPr>
            <p:nvPr/>
          </p:nvSpPr>
          <p:spPr bwMode="auto">
            <a:xfrm>
              <a:off x="4890" y="2231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3" name="Freeform 1902"/>
            <p:cNvSpPr>
              <a:spLocks noChangeArrowheads="1"/>
            </p:cNvSpPr>
            <p:nvPr/>
          </p:nvSpPr>
          <p:spPr bwMode="auto">
            <a:xfrm>
              <a:off x="4636" y="2144"/>
              <a:ext cx="267" cy="50"/>
            </a:xfrm>
            <a:custGeom>
              <a:avLst/>
              <a:gdLst>
                <a:gd name="T0" fmla="*/ 1144 w 1181"/>
                <a:gd name="T1" fmla="*/ 2 h 223"/>
                <a:gd name="T2" fmla="*/ 1158 w 1181"/>
                <a:gd name="T3" fmla="*/ 3 h 223"/>
                <a:gd name="T4" fmla="*/ 1170 w 1181"/>
                <a:gd name="T5" fmla="*/ 11 h 223"/>
                <a:gd name="T6" fmla="*/ 1177 w 1181"/>
                <a:gd name="T7" fmla="*/ 22 h 223"/>
                <a:gd name="T8" fmla="*/ 1179 w 1181"/>
                <a:gd name="T9" fmla="*/ 37 h 223"/>
                <a:gd name="T10" fmla="*/ 1170 w 1181"/>
                <a:gd name="T11" fmla="*/ 187 h 223"/>
                <a:gd name="T12" fmla="*/ 1166 w 1181"/>
                <a:gd name="T13" fmla="*/ 202 h 223"/>
                <a:gd name="T14" fmla="*/ 1157 w 1181"/>
                <a:gd name="T15" fmla="*/ 213 h 223"/>
                <a:gd name="T16" fmla="*/ 1144 w 1181"/>
                <a:gd name="T17" fmla="*/ 219 h 223"/>
                <a:gd name="T18" fmla="*/ 1129 w 1181"/>
                <a:gd name="T19" fmla="*/ 221 h 223"/>
                <a:gd name="T20" fmla="*/ 50 w 1181"/>
                <a:gd name="T21" fmla="*/ 221 h 223"/>
                <a:gd name="T22" fmla="*/ 35 w 1181"/>
                <a:gd name="T23" fmla="*/ 219 h 223"/>
                <a:gd name="T24" fmla="*/ 22 w 1181"/>
                <a:gd name="T25" fmla="*/ 212 h 223"/>
                <a:gd name="T26" fmla="*/ 14 w 1181"/>
                <a:gd name="T27" fmla="*/ 200 h 223"/>
                <a:gd name="T28" fmla="*/ 9 w 1181"/>
                <a:gd name="T29" fmla="*/ 186 h 223"/>
                <a:gd name="T30" fmla="*/ 0 w 1181"/>
                <a:gd name="T31" fmla="*/ 35 h 223"/>
                <a:gd name="T32" fmla="*/ 3 w 1181"/>
                <a:gd name="T33" fmla="*/ 21 h 223"/>
                <a:gd name="T34" fmla="*/ 11 w 1181"/>
                <a:gd name="T35" fmla="*/ 9 h 223"/>
                <a:gd name="T36" fmla="*/ 22 w 1181"/>
                <a:gd name="T37" fmla="*/ 2 h 223"/>
                <a:gd name="T38" fmla="*/ 37 w 1181"/>
                <a:gd name="T39" fmla="*/ 0 h 223"/>
                <a:gd name="T40" fmla="*/ 1144 w 1181"/>
                <a:gd name="T41" fmla="*/ 0 h 223"/>
                <a:gd name="T42" fmla="*/ 1144 w 1181"/>
                <a:gd name="T43" fmla="*/ 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1" h="223">
                  <a:moveTo>
                    <a:pt x="1144" y="2"/>
                  </a:moveTo>
                  <a:cubicBezTo>
                    <a:pt x="1150" y="2"/>
                    <a:pt x="1154" y="1"/>
                    <a:pt x="1158" y="3"/>
                  </a:cubicBezTo>
                  <a:cubicBezTo>
                    <a:pt x="1163" y="4"/>
                    <a:pt x="1167" y="8"/>
                    <a:pt x="1170" y="11"/>
                  </a:cubicBezTo>
                  <a:cubicBezTo>
                    <a:pt x="1173" y="13"/>
                    <a:pt x="1176" y="17"/>
                    <a:pt x="1177" y="22"/>
                  </a:cubicBezTo>
                  <a:cubicBezTo>
                    <a:pt x="1179" y="26"/>
                    <a:pt x="1180" y="31"/>
                    <a:pt x="1179" y="37"/>
                  </a:cubicBezTo>
                  <a:lnTo>
                    <a:pt x="1170" y="187"/>
                  </a:lnTo>
                  <a:cubicBezTo>
                    <a:pt x="1170" y="193"/>
                    <a:pt x="1169" y="197"/>
                    <a:pt x="1166" y="202"/>
                  </a:cubicBezTo>
                  <a:cubicBezTo>
                    <a:pt x="1163" y="206"/>
                    <a:pt x="1160" y="210"/>
                    <a:pt x="1157" y="213"/>
                  </a:cubicBezTo>
                  <a:cubicBezTo>
                    <a:pt x="1153" y="216"/>
                    <a:pt x="1150" y="218"/>
                    <a:pt x="1144" y="219"/>
                  </a:cubicBezTo>
                  <a:cubicBezTo>
                    <a:pt x="1139" y="221"/>
                    <a:pt x="1134" y="221"/>
                    <a:pt x="1129" y="221"/>
                  </a:cubicBezTo>
                  <a:lnTo>
                    <a:pt x="50" y="221"/>
                  </a:lnTo>
                  <a:cubicBezTo>
                    <a:pt x="44" y="221"/>
                    <a:pt x="40" y="222"/>
                    <a:pt x="35" y="219"/>
                  </a:cubicBezTo>
                  <a:cubicBezTo>
                    <a:pt x="31" y="218"/>
                    <a:pt x="27" y="216"/>
                    <a:pt x="22" y="212"/>
                  </a:cubicBezTo>
                  <a:cubicBezTo>
                    <a:pt x="18" y="209"/>
                    <a:pt x="15" y="204"/>
                    <a:pt x="14" y="200"/>
                  </a:cubicBezTo>
                  <a:cubicBezTo>
                    <a:pt x="11" y="196"/>
                    <a:pt x="11" y="191"/>
                    <a:pt x="9" y="186"/>
                  </a:cubicBezTo>
                  <a:lnTo>
                    <a:pt x="0" y="35"/>
                  </a:lnTo>
                  <a:cubicBezTo>
                    <a:pt x="0" y="30"/>
                    <a:pt x="0" y="25"/>
                    <a:pt x="3" y="21"/>
                  </a:cubicBezTo>
                  <a:cubicBezTo>
                    <a:pt x="5" y="16"/>
                    <a:pt x="8" y="12"/>
                    <a:pt x="11" y="9"/>
                  </a:cubicBezTo>
                  <a:cubicBezTo>
                    <a:pt x="14" y="6"/>
                    <a:pt x="18" y="5"/>
                    <a:pt x="22" y="2"/>
                  </a:cubicBezTo>
                  <a:cubicBezTo>
                    <a:pt x="27" y="0"/>
                    <a:pt x="33" y="0"/>
                    <a:pt x="37" y="0"/>
                  </a:cubicBezTo>
                  <a:lnTo>
                    <a:pt x="1144" y="0"/>
                  </a:lnTo>
                  <a:lnTo>
                    <a:pt x="1144" y="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4" name="Freeform 1903"/>
            <p:cNvSpPr>
              <a:spLocks noChangeArrowheads="1"/>
            </p:cNvSpPr>
            <p:nvPr/>
          </p:nvSpPr>
          <p:spPr bwMode="auto">
            <a:xfrm>
              <a:off x="4863" y="2116"/>
              <a:ext cx="36" cy="29"/>
            </a:xfrm>
            <a:custGeom>
              <a:avLst/>
              <a:gdLst>
                <a:gd name="T0" fmla="*/ 19 w 164"/>
                <a:gd name="T1" fmla="*/ 8 h 133"/>
                <a:gd name="T2" fmla="*/ 163 w 164"/>
                <a:gd name="T3" fmla="*/ 131 h 133"/>
                <a:gd name="T4" fmla="*/ 160 w 164"/>
                <a:gd name="T5" fmla="*/ 130 h 133"/>
                <a:gd name="T6" fmla="*/ 154 w 164"/>
                <a:gd name="T7" fmla="*/ 127 h 133"/>
                <a:gd name="T8" fmla="*/ 149 w 164"/>
                <a:gd name="T9" fmla="*/ 126 h 133"/>
                <a:gd name="T10" fmla="*/ 141 w 164"/>
                <a:gd name="T11" fmla="*/ 126 h 133"/>
                <a:gd name="T12" fmla="*/ 0 w 164"/>
                <a:gd name="T13" fmla="*/ 0 h 133"/>
                <a:gd name="T14" fmla="*/ 6 w 164"/>
                <a:gd name="T15" fmla="*/ 0 h 133"/>
                <a:gd name="T16" fmla="*/ 10 w 164"/>
                <a:gd name="T17" fmla="*/ 2 h 133"/>
                <a:gd name="T18" fmla="*/ 14 w 164"/>
                <a:gd name="T19" fmla="*/ 3 h 133"/>
                <a:gd name="T20" fmla="*/ 19 w 164"/>
                <a:gd name="T21" fmla="*/ 8 h 133"/>
                <a:gd name="T22" fmla="*/ 163 w 164"/>
                <a:gd name="T23" fmla="*/ 132 h 133"/>
                <a:gd name="T24" fmla="*/ 163 w 164"/>
                <a:gd name="T25" fmla="*/ 131 h 133"/>
                <a:gd name="T26" fmla="*/ 163 w 16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3">
                  <a:moveTo>
                    <a:pt x="19" y="8"/>
                  </a:moveTo>
                  <a:lnTo>
                    <a:pt x="163" y="131"/>
                  </a:lnTo>
                  <a:cubicBezTo>
                    <a:pt x="162" y="131"/>
                    <a:pt x="161" y="130"/>
                    <a:pt x="160" y="130"/>
                  </a:cubicBezTo>
                  <a:cubicBezTo>
                    <a:pt x="159" y="129"/>
                    <a:pt x="156" y="128"/>
                    <a:pt x="154" y="127"/>
                  </a:cubicBezTo>
                  <a:cubicBezTo>
                    <a:pt x="153" y="125"/>
                    <a:pt x="150" y="126"/>
                    <a:pt x="149" y="126"/>
                  </a:cubicBezTo>
                  <a:lnTo>
                    <a:pt x="141" y="126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2"/>
                    <a:pt x="10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7" y="5"/>
                    <a:pt x="19" y="6"/>
                    <a:pt x="19" y="8"/>
                  </a:cubicBezTo>
                  <a:close/>
                  <a:moveTo>
                    <a:pt x="163" y="132"/>
                  </a:moveTo>
                  <a:lnTo>
                    <a:pt x="163" y="131"/>
                  </a:lnTo>
                  <a:cubicBezTo>
                    <a:pt x="163" y="131"/>
                    <a:pt x="163" y="131"/>
                    <a:pt x="163" y="13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5" name="Freeform 1904"/>
            <p:cNvSpPr>
              <a:spLocks noChangeArrowheads="1"/>
            </p:cNvSpPr>
            <p:nvPr/>
          </p:nvSpPr>
          <p:spPr bwMode="auto">
            <a:xfrm>
              <a:off x="4639" y="2116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1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5 h 133"/>
                <a:gd name="T12" fmla="*/ 17 w 167"/>
                <a:gd name="T13" fmla="*/ 125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4"/>
                    <a:pt x="150" y="4"/>
                    <a:pt x="151" y="3"/>
                  </a:cubicBezTo>
                  <a:cubicBezTo>
                    <a:pt x="153" y="1"/>
                    <a:pt x="155" y="1"/>
                    <a:pt x="156" y="1"/>
                  </a:cubicBezTo>
                  <a:cubicBezTo>
                    <a:pt x="158" y="1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5"/>
                  </a:lnTo>
                  <a:lnTo>
                    <a:pt x="17" y="125"/>
                  </a:lnTo>
                  <a:cubicBezTo>
                    <a:pt x="14" y="125"/>
                    <a:pt x="13" y="127"/>
                    <a:pt x="10" y="127"/>
                  </a:cubicBezTo>
                  <a:cubicBezTo>
                    <a:pt x="8" y="128"/>
                    <a:pt x="5" y="128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6" name="Freeform 1905"/>
            <p:cNvSpPr>
              <a:spLocks noChangeArrowheads="1"/>
            </p:cNvSpPr>
            <p:nvPr/>
          </p:nvSpPr>
          <p:spPr bwMode="auto">
            <a:xfrm>
              <a:off x="4644" y="2115"/>
              <a:ext cx="250" cy="29"/>
            </a:xfrm>
            <a:custGeom>
              <a:avLst/>
              <a:gdLst>
                <a:gd name="T0" fmla="*/ 0 w 1107"/>
                <a:gd name="T1" fmla="*/ 131 h 132"/>
                <a:gd name="T2" fmla="*/ 142 w 1107"/>
                <a:gd name="T3" fmla="*/ 0 h 132"/>
                <a:gd name="T4" fmla="*/ 964 w 1107"/>
                <a:gd name="T5" fmla="*/ 0 h 132"/>
                <a:gd name="T6" fmla="*/ 1106 w 1107"/>
                <a:gd name="T7" fmla="*/ 131 h 132"/>
                <a:gd name="T8" fmla="*/ 0 w 110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32">
                  <a:moveTo>
                    <a:pt x="0" y="131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31"/>
                  </a:lnTo>
                  <a:lnTo>
                    <a:pt x="0" y="131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7" name="Freeform 1906"/>
            <p:cNvSpPr>
              <a:spLocks noChangeArrowheads="1"/>
            </p:cNvSpPr>
            <p:nvPr/>
          </p:nvSpPr>
          <p:spPr bwMode="auto">
            <a:xfrm>
              <a:off x="4757" y="2156"/>
              <a:ext cx="26" cy="26"/>
            </a:xfrm>
            <a:custGeom>
              <a:avLst/>
              <a:gdLst>
                <a:gd name="T0" fmla="*/ 116 w 117"/>
                <a:gd name="T1" fmla="*/ 58 h 117"/>
                <a:gd name="T2" fmla="*/ 109 w 117"/>
                <a:gd name="T3" fmla="*/ 87 h 117"/>
                <a:gd name="T4" fmla="*/ 87 w 117"/>
                <a:gd name="T5" fmla="*/ 109 h 117"/>
                <a:gd name="T6" fmla="*/ 58 w 117"/>
                <a:gd name="T7" fmla="*/ 116 h 117"/>
                <a:gd name="T8" fmla="*/ 29 w 117"/>
                <a:gd name="T9" fmla="*/ 109 h 117"/>
                <a:gd name="T10" fmla="*/ 8 w 117"/>
                <a:gd name="T11" fmla="*/ 87 h 117"/>
                <a:gd name="T12" fmla="*/ 0 w 117"/>
                <a:gd name="T13" fmla="*/ 58 h 117"/>
                <a:gd name="T14" fmla="*/ 8 w 117"/>
                <a:gd name="T15" fmla="*/ 29 h 117"/>
                <a:gd name="T16" fmla="*/ 29 w 117"/>
                <a:gd name="T17" fmla="*/ 8 h 117"/>
                <a:gd name="T18" fmla="*/ 58 w 117"/>
                <a:gd name="T19" fmla="*/ 0 h 117"/>
                <a:gd name="T20" fmla="*/ 87 w 117"/>
                <a:gd name="T21" fmla="*/ 8 h 117"/>
                <a:gd name="T22" fmla="*/ 109 w 117"/>
                <a:gd name="T23" fmla="*/ 29 h 117"/>
                <a:gd name="T24" fmla="*/ 116 w 117"/>
                <a:gd name="T25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7">
                  <a:moveTo>
                    <a:pt x="116" y="58"/>
                  </a:moveTo>
                  <a:cubicBezTo>
                    <a:pt x="116" y="69"/>
                    <a:pt x="115" y="77"/>
                    <a:pt x="109" y="87"/>
                  </a:cubicBezTo>
                  <a:cubicBezTo>
                    <a:pt x="104" y="96"/>
                    <a:pt x="97" y="103"/>
                    <a:pt x="87" y="109"/>
                  </a:cubicBezTo>
                  <a:cubicBezTo>
                    <a:pt x="78" y="114"/>
                    <a:pt x="69" y="116"/>
                    <a:pt x="58" y="116"/>
                  </a:cubicBezTo>
                  <a:cubicBezTo>
                    <a:pt x="47" y="116"/>
                    <a:pt x="38" y="114"/>
                    <a:pt x="29" y="109"/>
                  </a:cubicBezTo>
                  <a:cubicBezTo>
                    <a:pt x="20" y="103"/>
                    <a:pt x="14" y="96"/>
                    <a:pt x="8" y="87"/>
                  </a:cubicBezTo>
                  <a:cubicBezTo>
                    <a:pt x="3" y="77"/>
                    <a:pt x="0" y="69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20"/>
                    <a:pt x="20" y="13"/>
                    <a:pt x="29" y="8"/>
                  </a:cubicBezTo>
                  <a:cubicBezTo>
                    <a:pt x="38" y="2"/>
                    <a:pt x="47" y="0"/>
                    <a:pt x="58" y="0"/>
                  </a:cubicBezTo>
                  <a:cubicBezTo>
                    <a:pt x="69" y="0"/>
                    <a:pt x="78" y="2"/>
                    <a:pt x="87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5" y="38"/>
                    <a:pt x="116" y="47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08" name="Line 299"/>
            <p:cNvSpPr>
              <a:spLocks noChangeShapeType="1"/>
            </p:cNvSpPr>
            <p:nvPr/>
          </p:nvSpPr>
          <p:spPr bwMode="auto">
            <a:xfrm>
              <a:off x="465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09" name="Line 300"/>
            <p:cNvSpPr>
              <a:spLocks noChangeShapeType="1"/>
            </p:cNvSpPr>
            <p:nvPr/>
          </p:nvSpPr>
          <p:spPr bwMode="auto">
            <a:xfrm>
              <a:off x="467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0" name="Line 301"/>
            <p:cNvSpPr>
              <a:spLocks noChangeShapeType="1"/>
            </p:cNvSpPr>
            <p:nvPr/>
          </p:nvSpPr>
          <p:spPr bwMode="auto">
            <a:xfrm>
              <a:off x="4685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1" name="Line 302"/>
            <p:cNvSpPr>
              <a:spLocks noChangeShapeType="1"/>
            </p:cNvSpPr>
            <p:nvPr/>
          </p:nvSpPr>
          <p:spPr bwMode="auto">
            <a:xfrm>
              <a:off x="470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2" name="Line 303"/>
            <p:cNvSpPr>
              <a:spLocks noChangeShapeType="1"/>
            </p:cNvSpPr>
            <p:nvPr/>
          </p:nvSpPr>
          <p:spPr bwMode="auto">
            <a:xfrm>
              <a:off x="4722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3" name="Line 304"/>
            <p:cNvSpPr>
              <a:spLocks noChangeShapeType="1"/>
            </p:cNvSpPr>
            <p:nvPr/>
          </p:nvSpPr>
          <p:spPr bwMode="auto">
            <a:xfrm>
              <a:off x="4738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4" name="Line 305"/>
            <p:cNvSpPr>
              <a:spLocks noChangeShapeType="1"/>
            </p:cNvSpPr>
            <p:nvPr/>
          </p:nvSpPr>
          <p:spPr bwMode="auto">
            <a:xfrm>
              <a:off x="4801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5" name="Line 306"/>
            <p:cNvSpPr>
              <a:spLocks noChangeShapeType="1"/>
            </p:cNvSpPr>
            <p:nvPr/>
          </p:nvSpPr>
          <p:spPr bwMode="auto">
            <a:xfrm>
              <a:off x="4818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6" name="Line 307"/>
            <p:cNvSpPr>
              <a:spLocks noChangeShapeType="1"/>
            </p:cNvSpPr>
            <p:nvPr/>
          </p:nvSpPr>
          <p:spPr bwMode="auto">
            <a:xfrm>
              <a:off x="4834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7" name="Line 308"/>
            <p:cNvSpPr>
              <a:spLocks noChangeShapeType="1"/>
            </p:cNvSpPr>
            <p:nvPr/>
          </p:nvSpPr>
          <p:spPr bwMode="auto">
            <a:xfrm>
              <a:off x="4854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8" name="Line 309"/>
            <p:cNvSpPr>
              <a:spLocks noChangeShapeType="1"/>
            </p:cNvSpPr>
            <p:nvPr/>
          </p:nvSpPr>
          <p:spPr bwMode="auto">
            <a:xfrm>
              <a:off x="4871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19" name="Line 310"/>
            <p:cNvSpPr>
              <a:spLocks noChangeShapeType="1"/>
            </p:cNvSpPr>
            <p:nvPr/>
          </p:nvSpPr>
          <p:spPr bwMode="auto">
            <a:xfrm>
              <a:off x="4890" y="2158"/>
              <a:ext cx="0" cy="26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0" name="Freeform 1919"/>
            <p:cNvSpPr>
              <a:spLocks noChangeArrowheads="1"/>
            </p:cNvSpPr>
            <p:nvPr/>
          </p:nvSpPr>
          <p:spPr bwMode="auto">
            <a:xfrm>
              <a:off x="4636" y="2069"/>
              <a:ext cx="267" cy="52"/>
            </a:xfrm>
            <a:custGeom>
              <a:avLst/>
              <a:gdLst>
                <a:gd name="T0" fmla="*/ 1144 w 1181"/>
                <a:gd name="T1" fmla="*/ 0 h 235"/>
                <a:gd name="T2" fmla="*/ 1158 w 1181"/>
                <a:gd name="T3" fmla="*/ 8 h 235"/>
                <a:gd name="T4" fmla="*/ 1170 w 1181"/>
                <a:gd name="T5" fmla="*/ 18 h 235"/>
                <a:gd name="T6" fmla="*/ 1177 w 1181"/>
                <a:gd name="T7" fmla="*/ 31 h 235"/>
                <a:gd name="T8" fmla="*/ 1179 w 1181"/>
                <a:gd name="T9" fmla="*/ 47 h 235"/>
                <a:gd name="T10" fmla="*/ 1170 w 1181"/>
                <a:gd name="T11" fmla="*/ 197 h 235"/>
                <a:gd name="T12" fmla="*/ 1166 w 1181"/>
                <a:gd name="T13" fmla="*/ 212 h 235"/>
                <a:gd name="T14" fmla="*/ 1157 w 1181"/>
                <a:gd name="T15" fmla="*/ 224 h 235"/>
                <a:gd name="T16" fmla="*/ 1144 w 1181"/>
                <a:gd name="T17" fmla="*/ 231 h 235"/>
                <a:gd name="T18" fmla="*/ 1129 w 1181"/>
                <a:gd name="T19" fmla="*/ 234 h 235"/>
                <a:gd name="T20" fmla="*/ 50 w 1181"/>
                <a:gd name="T21" fmla="*/ 234 h 235"/>
                <a:gd name="T22" fmla="*/ 35 w 1181"/>
                <a:gd name="T23" fmla="*/ 231 h 235"/>
                <a:gd name="T24" fmla="*/ 22 w 1181"/>
                <a:gd name="T25" fmla="*/ 224 h 235"/>
                <a:gd name="T26" fmla="*/ 14 w 1181"/>
                <a:gd name="T27" fmla="*/ 212 h 235"/>
                <a:gd name="T28" fmla="*/ 9 w 1181"/>
                <a:gd name="T29" fmla="*/ 197 h 235"/>
                <a:gd name="T30" fmla="*/ 0 w 1181"/>
                <a:gd name="T31" fmla="*/ 47 h 235"/>
                <a:gd name="T32" fmla="*/ 3 w 1181"/>
                <a:gd name="T33" fmla="*/ 33 h 235"/>
                <a:gd name="T34" fmla="*/ 11 w 1181"/>
                <a:gd name="T35" fmla="*/ 21 h 235"/>
                <a:gd name="T36" fmla="*/ 22 w 1181"/>
                <a:gd name="T37" fmla="*/ 8 h 235"/>
                <a:gd name="T38" fmla="*/ 37 w 1181"/>
                <a:gd name="T39" fmla="*/ 0 h 235"/>
                <a:gd name="T40" fmla="*/ 1144 w 1181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1" h="235">
                  <a:moveTo>
                    <a:pt x="1144" y="0"/>
                  </a:moveTo>
                  <a:cubicBezTo>
                    <a:pt x="1150" y="0"/>
                    <a:pt x="1154" y="6"/>
                    <a:pt x="1158" y="8"/>
                  </a:cubicBezTo>
                  <a:cubicBezTo>
                    <a:pt x="1163" y="9"/>
                    <a:pt x="1167" y="15"/>
                    <a:pt x="1170" y="18"/>
                  </a:cubicBezTo>
                  <a:cubicBezTo>
                    <a:pt x="1173" y="21"/>
                    <a:pt x="1176" y="27"/>
                    <a:pt x="1177" y="31"/>
                  </a:cubicBezTo>
                  <a:cubicBezTo>
                    <a:pt x="1179" y="35"/>
                    <a:pt x="1180" y="41"/>
                    <a:pt x="1179" y="47"/>
                  </a:cubicBezTo>
                  <a:lnTo>
                    <a:pt x="1170" y="197"/>
                  </a:lnTo>
                  <a:cubicBezTo>
                    <a:pt x="1170" y="203"/>
                    <a:pt x="1169" y="207"/>
                    <a:pt x="1166" y="212"/>
                  </a:cubicBezTo>
                  <a:cubicBezTo>
                    <a:pt x="1163" y="216"/>
                    <a:pt x="1160" y="221"/>
                    <a:pt x="1157" y="224"/>
                  </a:cubicBezTo>
                  <a:cubicBezTo>
                    <a:pt x="1153" y="226"/>
                    <a:pt x="1150" y="229"/>
                    <a:pt x="1144" y="231"/>
                  </a:cubicBezTo>
                  <a:cubicBezTo>
                    <a:pt x="1139" y="232"/>
                    <a:pt x="1134" y="234"/>
                    <a:pt x="1129" y="234"/>
                  </a:cubicBezTo>
                  <a:lnTo>
                    <a:pt x="50" y="234"/>
                  </a:lnTo>
                  <a:cubicBezTo>
                    <a:pt x="44" y="234"/>
                    <a:pt x="40" y="234"/>
                    <a:pt x="35" y="231"/>
                  </a:cubicBezTo>
                  <a:cubicBezTo>
                    <a:pt x="31" y="229"/>
                    <a:pt x="27" y="226"/>
                    <a:pt x="22" y="224"/>
                  </a:cubicBezTo>
                  <a:cubicBezTo>
                    <a:pt x="18" y="221"/>
                    <a:pt x="15" y="216"/>
                    <a:pt x="14" y="212"/>
                  </a:cubicBezTo>
                  <a:cubicBezTo>
                    <a:pt x="11" y="207"/>
                    <a:pt x="11" y="203"/>
                    <a:pt x="9" y="197"/>
                  </a:cubicBezTo>
                  <a:lnTo>
                    <a:pt x="0" y="47"/>
                  </a:lnTo>
                  <a:cubicBezTo>
                    <a:pt x="0" y="41"/>
                    <a:pt x="0" y="37"/>
                    <a:pt x="3" y="33"/>
                  </a:cubicBezTo>
                  <a:cubicBezTo>
                    <a:pt x="5" y="28"/>
                    <a:pt x="8" y="24"/>
                    <a:pt x="11" y="21"/>
                  </a:cubicBezTo>
                  <a:cubicBezTo>
                    <a:pt x="14" y="18"/>
                    <a:pt x="18" y="11"/>
                    <a:pt x="22" y="8"/>
                  </a:cubicBezTo>
                  <a:cubicBezTo>
                    <a:pt x="27" y="6"/>
                    <a:pt x="33" y="0"/>
                    <a:pt x="37" y="0"/>
                  </a:cubicBezTo>
                  <a:lnTo>
                    <a:pt x="1144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1" name="Freeform 1920"/>
            <p:cNvSpPr>
              <a:spLocks noChangeArrowheads="1"/>
            </p:cNvSpPr>
            <p:nvPr/>
          </p:nvSpPr>
          <p:spPr bwMode="auto">
            <a:xfrm>
              <a:off x="4863" y="2042"/>
              <a:ext cx="36" cy="29"/>
            </a:xfrm>
            <a:custGeom>
              <a:avLst/>
              <a:gdLst>
                <a:gd name="T0" fmla="*/ 19 w 164"/>
                <a:gd name="T1" fmla="*/ 7 h 132"/>
                <a:gd name="T2" fmla="*/ 163 w 164"/>
                <a:gd name="T3" fmla="*/ 130 h 132"/>
                <a:gd name="T4" fmla="*/ 160 w 164"/>
                <a:gd name="T5" fmla="*/ 130 h 132"/>
                <a:gd name="T6" fmla="*/ 154 w 164"/>
                <a:gd name="T7" fmla="*/ 127 h 132"/>
                <a:gd name="T8" fmla="*/ 149 w 164"/>
                <a:gd name="T9" fmla="*/ 125 h 132"/>
                <a:gd name="T10" fmla="*/ 141 w 164"/>
                <a:gd name="T11" fmla="*/ 125 h 132"/>
                <a:gd name="T12" fmla="*/ 0 w 164"/>
                <a:gd name="T13" fmla="*/ 0 h 132"/>
                <a:gd name="T14" fmla="*/ 6 w 164"/>
                <a:gd name="T15" fmla="*/ 0 h 132"/>
                <a:gd name="T16" fmla="*/ 10 w 164"/>
                <a:gd name="T17" fmla="*/ 1 h 132"/>
                <a:gd name="T18" fmla="*/ 14 w 164"/>
                <a:gd name="T19" fmla="*/ 3 h 132"/>
                <a:gd name="T20" fmla="*/ 19 w 164"/>
                <a:gd name="T21" fmla="*/ 7 h 132"/>
                <a:gd name="T22" fmla="*/ 163 w 164"/>
                <a:gd name="T23" fmla="*/ 131 h 132"/>
                <a:gd name="T24" fmla="*/ 163 w 164"/>
                <a:gd name="T25" fmla="*/ 130 h 132"/>
                <a:gd name="T26" fmla="*/ 163 w 16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32">
                  <a:moveTo>
                    <a:pt x="19" y="7"/>
                  </a:moveTo>
                  <a:lnTo>
                    <a:pt x="163" y="130"/>
                  </a:lnTo>
                  <a:cubicBezTo>
                    <a:pt x="162" y="130"/>
                    <a:pt x="161" y="130"/>
                    <a:pt x="160" y="130"/>
                  </a:cubicBezTo>
                  <a:cubicBezTo>
                    <a:pt x="159" y="128"/>
                    <a:pt x="156" y="128"/>
                    <a:pt x="154" y="127"/>
                  </a:cubicBezTo>
                  <a:cubicBezTo>
                    <a:pt x="153" y="125"/>
                    <a:pt x="150" y="125"/>
                    <a:pt x="149" y="125"/>
                  </a:cubicBezTo>
                  <a:lnTo>
                    <a:pt x="141" y="125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9" y="0"/>
                    <a:pt x="9" y="1"/>
                    <a:pt x="10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4"/>
                    <a:pt x="19" y="6"/>
                    <a:pt x="19" y="7"/>
                  </a:cubicBezTo>
                  <a:close/>
                  <a:moveTo>
                    <a:pt x="163" y="131"/>
                  </a:moveTo>
                  <a:lnTo>
                    <a:pt x="163" y="130"/>
                  </a:lnTo>
                  <a:cubicBezTo>
                    <a:pt x="163" y="130"/>
                    <a:pt x="163" y="130"/>
                    <a:pt x="163" y="13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2" name="Freeform 1921"/>
            <p:cNvSpPr>
              <a:spLocks noChangeArrowheads="1"/>
            </p:cNvSpPr>
            <p:nvPr/>
          </p:nvSpPr>
          <p:spPr bwMode="auto">
            <a:xfrm>
              <a:off x="4639" y="2043"/>
              <a:ext cx="37" cy="29"/>
            </a:xfrm>
            <a:custGeom>
              <a:avLst/>
              <a:gdLst>
                <a:gd name="T0" fmla="*/ 147 w 167"/>
                <a:gd name="T1" fmla="*/ 6 h 133"/>
                <a:gd name="T2" fmla="*/ 151 w 167"/>
                <a:gd name="T3" fmla="*/ 3 h 133"/>
                <a:gd name="T4" fmla="*/ 156 w 167"/>
                <a:gd name="T5" fmla="*/ 2 h 133"/>
                <a:gd name="T6" fmla="*/ 160 w 167"/>
                <a:gd name="T7" fmla="*/ 0 h 133"/>
                <a:gd name="T8" fmla="*/ 166 w 167"/>
                <a:gd name="T9" fmla="*/ 0 h 133"/>
                <a:gd name="T10" fmla="*/ 24 w 167"/>
                <a:gd name="T11" fmla="*/ 126 h 133"/>
                <a:gd name="T12" fmla="*/ 17 w 167"/>
                <a:gd name="T13" fmla="*/ 126 h 133"/>
                <a:gd name="T14" fmla="*/ 10 w 167"/>
                <a:gd name="T15" fmla="*/ 127 h 133"/>
                <a:gd name="T16" fmla="*/ 4 w 167"/>
                <a:gd name="T17" fmla="*/ 130 h 133"/>
                <a:gd name="T18" fmla="*/ 0 w 167"/>
                <a:gd name="T19" fmla="*/ 132 h 133"/>
                <a:gd name="T20" fmla="*/ 147 w 167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33">
                  <a:moveTo>
                    <a:pt x="147" y="6"/>
                  </a:moveTo>
                  <a:cubicBezTo>
                    <a:pt x="148" y="5"/>
                    <a:pt x="150" y="5"/>
                    <a:pt x="151" y="3"/>
                  </a:cubicBezTo>
                  <a:cubicBezTo>
                    <a:pt x="153" y="2"/>
                    <a:pt x="155" y="2"/>
                    <a:pt x="156" y="2"/>
                  </a:cubicBezTo>
                  <a:cubicBezTo>
                    <a:pt x="158" y="2"/>
                    <a:pt x="159" y="0"/>
                    <a:pt x="160" y="0"/>
                  </a:cubicBezTo>
                  <a:lnTo>
                    <a:pt x="166" y="0"/>
                  </a:lnTo>
                  <a:lnTo>
                    <a:pt x="24" y="126"/>
                  </a:lnTo>
                  <a:lnTo>
                    <a:pt x="17" y="126"/>
                  </a:lnTo>
                  <a:cubicBezTo>
                    <a:pt x="14" y="126"/>
                    <a:pt x="13" y="127"/>
                    <a:pt x="10" y="127"/>
                  </a:cubicBezTo>
                  <a:cubicBezTo>
                    <a:pt x="8" y="129"/>
                    <a:pt x="5" y="129"/>
                    <a:pt x="4" y="130"/>
                  </a:cubicBezTo>
                  <a:cubicBezTo>
                    <a:pt x="3" y="131"/>
                    <a:pt x="2" y="131"/>
                    <a:pt x="0" y="132"/>
                  </a:cubicBezTo>
                  <a:lnTo>
                    <a:pt x="147" y="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3" name="Freeform 1922"/>
            <p:cNvSpPr>
              <a:spLocks noChangeArrowheads="1"/>
            </p:cNvSpPr>
            <p:nvPr/>
          </p:nvSpPr>
          <p:spPr bwMode="auto">
            <a:xfrm>
              <a:off x="4644" y="2042"/>
              <a:ext cx="250" cy="26"/>
            </a:xfrm>
            <a:custGeom>
              <a:avLst/>
              <a:gdLst>
                <a:gd name="T0" fmla="*/ 0 w 1107"/>
                <a:gd name="T1" fmla="*/ 116 h 117"/>
                <a:gd name="T2" fmla="*/ 142 w 1107"/>
                <a:gd name="T3" fmla="*/ 0 h 117"/>
                <a:gd name="T4" fmla="*/ 964 w 1107"/>
                <a:gd name="T5" fmla="*/ 0 h 117"/>
                <a:gd name="T6" fmla="*/ 1106 w 1107"/>
                <a:gd name="T7" fmla="*/ 116 h 117"/>
                <a:gd name="T8" fmla="*/ 0 w 1107"/>
                <a:gd name="T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7" h="117">
                  <a:moveTo>
                    <a:pt x="0" y="116"/>
                  </a:moveTo>
                  <a:lnTo>
                    <a:pt x="142" y="0"/>
                  </a:lnTo>
                  <a:lnTo>
                    <a:pt x="964" y="0"/>
                  </a:lnTo>
                  <a:lnTo>
                    <a:pt x="1106" y="116"/>
                  </a:lnTo>
                  <a:lnTo>
                    <a:pt x="0" y="116"/>
                  </a:lnTo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4" name="Freeform 1923"/>
            <p:cNvSpPr>
              <a:spLocks noChangeArrowheads="1"/>
            </p:cNvSpPr>
            <p:nvPr/>
          </p:nvSpPr>
          <p:spPr bwMode="auto">
            <a:xfrm>
              <a:off x="4757" y="2083"/>
              <a:ext cx="26" cy="26"/>
            </a:xfrm>
            <a:custGeom>
              <a:avLst/>
              <a:gdLst>
                <a:gd name="T0" fmla="*/ 116 w 117"/>
                <a:gd name="T1" fmla="*/ 58 h 118"/>
                <a:gd name="T2" fmla="*/ 109 w 117"/>
                <a:gd name="T3" fmla="*/ 88 h 118"/>
                <a:gd name="T4" fmla="*/ 87 w 117"/>
                <a:gd name="T5" fmla="*/ 109 h 118"/>
                <a:gd name="T6" fmla="*/ 58 w 117"/>
                <a:gd name="T7" fmla="*/ 117 h 118"/>
                <a:gd name="T8" fmla="*/ 29 w 117"/>
                <a:gd name="T9" fmla="*/ 109 h 118"/>
                <a:gd name="T10" fmla="*/ 8 w 117"/>
                <a:gd name="T11" fmla="*/ 88 h 118"/>
                <a:gd name="T12" fmla="*/ 0 w 117"/>
                <a:gd name="T13" fmla="*/ 58 h 118"/>
                <a:gd name="T14" fmla="*/ 8 w 117"/>
                <a:gd name="T15" fmla="*/ 29 h 118"/>
                <a:gd name="T16" fmla="*/ 29 w 117"/>
                <a:gd name="T17" fmla="*/ 8 h 118"/>
                <a:gd name="T18" fmla="*/ 58 w 117"/>
                <a:gd name="T19" fmla="*/ 0 h 118"/>
                <a:gd name="T20" fmla="*/ 87 w 117"/>
                <a:gd name="T21" fmla="*/ 8 h 118"/>
                <a:gd name="T22" fmla="*/ 109 w 117"/>
                <a:gd name="T23" fmla="*/ 29 h 118"/>
                <a:gd name="T24" fmla="*/ 116 w 117"/>
                <a:gd name="T2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8">
                  <a:moveTo>
                    <a:pt x="116" y="58"/>
                  </a:moveTo>
                  <a:cubicBezTo>
                    <a:pt x="116" y="69"/>
                    <a:pt x="115" y="78"/>
                    <a:pt x="109" y="88"/>
                  </a:cubicBezTo>
                  <a:cubicBezTo>
                    <a:pt x="104" y="97"/>
                    <a:pt x="97" y="104"/>
                    <a:pt x="87" y="109"/>
                  </a:cubicBezTo>
                  <a:cubicBezTo>
                    <a:pt x="78" y="114"/>
                    <a:pt x="69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4" y="97"/>
                    <a:pt x="8" y="88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7"/>
                    <a:pt x="3" y="38"/>
                    <a:pt x="8" y="29"/>
                  </a:cubicBezTo>
                  <a:cubicBezTo>
                    <a:pt x="14" y="19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9" y="0"/>
                    <a:pt x="78" y="3"/>
                    <a:pt x="87" y="8"/>
                  </a:cubicBezTo>
                  <a:cubicBezTo>
                    <a:pt x="97" y="13"/>
                    <a:pt x="104" y="19"/>
                    <a:pt x="109" y="29"/>
                  </a:cubicBezTo>
                  <a:cubicBezTo>
                    <a:pt x="115" y="38"/>
                    <a:pt x="116" y="48"/>
                    <a:pt x="11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25" name="Line 316"/>
            <p:cNvSpPr>
              <a:spLocks noChangeShapeType="1"/>
            </p:cNvSpPr>
            <p:nvPr/>
          </p:nvSpPr>
          <p:spPr bwMode="auto">
            <a:xfrm>
              <a:off x="465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6" name="Line 317"/>
            <p:cNvSpPr>
              <a:spLocks noChangeShapeType="1"/>
            </p:cNvSpPr>
            <p:nvPr/>
          </p:nvSpPr>
          <p:spPr bwMode="auto">
            <a:xfrm>
              <a:off x="467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7" name="Line 318"/>
            <p:cNvSpPr>
              <a:spLocks noChangeShapeType="1"/>
            </p:cNvSpPr>
            <p:nvPr/>
          </p:nvSpPr>
          <p:spPr bwMode="auto">
            <a:xfrm>
              <a:off x="4685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8" name="Line 319"/>
            <p:cNvSpPr>
              <a:spLocks noChangeShapeType="1"/>
            </p:cNvSpPr>
            <p:nvPr/>
          </p:nvSpPr>
          <p:spPr bwMode="auto">
            <a:xfrm>
              <a:off x="470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29" name="Line 320"/>
            <p:cNvSpPr>
              <a:spLocks noChangeShapeType="1"/>
            </p:cNvSpPr>
            <p:nvPr/>
          </p:nvSpPr>
          <p:spPr bwMode="auto">
            <a:xfrm>
              <a:off x="4722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0" name="Line 321"/>
            <p:cNvSpPr>
              <a:spLocks noChangeShapeType="1"/>
            </p:cNvSpPr>
            <p:nvPr/>
          </p:nvSpPr>
          <p:spPr bwMode="auto">
            <a:xfrm>
              <a:off x="4738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1" name="Line 322"/>
            <p:cNvSpPr>
              <a:spLocks noChangeShapeType="1"/>
            </p:cNvSpPr>
            <p:nvPr/>
          </p:nvSpPr>
          <p:spPr bwMode="auto">
            <a:xfrm>
              <a:off x="4801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2" name="Line 323"/>
            <p:cNvSpPr>
              <a:spLocks noChangeShapeType="1"/>
            </p:cNvSpPr>
            <p:nvPr/>
          </p:nvSpPr>
          <p:spPr bwMode="auto">
            <a:xfrm>
              <a:off x="4818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3" name="Line 324"/>
            <p:cNvSpPr>
              <a:spLocks noChangeShapeType="1"/>
            </p:cNvSpPr>
            <p:nvPr/>
          </p:nvSpPr>
          <p:spPr bwMode="auto">
            <a:xfrm>
              <a:off x="4834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4" name="Line 325"/>
            <p:cNvSpPr>
              <a:spLocks noChangeShapeType="1"/>
            </p:cNvSpPr>
            <p:nvPr/>
          </p:nvSpPr>
          <p:spPr bwMode="auto">
            <a:xfrm>
              <a:off x="4854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5" name="Line 326"/>
            <p:cNvSpPr>
              <a:spLocks noChangeShapeType="1"/>
            </p:cNvSpPr>
            <p:nvPr/>
          </p:nvSpPr>
          <p:spPr bwMode="auto">
            <a:xfrm>
              <a:off x="4871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6" name="Line 327"/>
            <p:cNvSpPr>
              <a:spLocks noChangeShapeType="1"/>
            </p:cNvSpPr>
            <p:nvPr/>
          </p:nvSpPr>
          <p:spPr bwMode="auto">
            <a:xfrm>
              <a:off x="4890" y="2082"/>
              <a:ext cx="0" cy="25"/>
            </a:xfrm>
            <a:prstGeom prst="line">
              <a:avLst/>
            </a:prstGeom>
            <a:noFill/>
            <a:ln w="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1937" name="Freeform 1936"/>
            <p:cNvSpPr>
              <a:spLocks noChangeArrowheads="1"/>
            </p:cNvSpPr>
            <p:nvPr/>
          </p:nvSpPr>
          <p:spPr bwMode="auto">
            <a:xfrm>
              <a:off x="5440" y="1893"/>
              <a:ext cx="11" cy="41"/>
            </a:xfrm>
            <a:custGeom>
              <a:avLst/>
              <a:gdLst>
                <a:gd name="T0" fmla="*/ 26 w 53"/>
                <a:gd name="T1" fmla="*/ 185 h 186"/>
                <a:gd name="T2" fmla="*/ 0 w 53"/>
                <a:gd name="T3" fmla="*/ 185 h 186"/>
                <a:gd name="T4" fmla="*/ 0 w 53"/>
                <a:gd name="T5" fmla="*/ 0 h 186"/>
                <a:gd name="T6" fmla="*/ 52 w 53"/>
                <a:gd name="T7" fmla="*/ 0 h 186"/>
                <a:gd name="T8" fmla="*/ 52 w 53"/>
                <a:gd name="T9" fmla="*/ 185 h 186"/>
                <a:gd name="T10" fmla="*/ 26 w 53"/>
                <a:gd name="T11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86">
                  <a:moveTo>
                    <a:pt x="26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5"/>
                  </a:lnTo>
                  <a:lnTo>
                    <a:pt x="26" y="18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38" name="Freeform 1937"/>
            <p:cNvSpPr>
              <a:spLocks noChangeArrowheads="1"/>
            </p:cNvSpPr>
            <p:nvPr/>
          </p:nvSpPr>
          <p:spPr bwMode="auto">
            <a:xfrm>
              <a:off x="5456" y="1883"/>
              <a:ext cx="11" cy="51"/>
            </a:xfrm>
            <a:custGeom>
              <a:avLst/>
              <a:gdLst>
                <a:gd name="T0" fmla="*/ 26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6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6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6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39" name="Freeform 1938"/>
            <p:cNvSpPr>
              <a:spLocks noChangeArrowheads="1"/>
            </p:cNvSpPr>
            <p:nvPr/>
          </p:nvSpPr>
          <p:spPr bwMode="auto">
            <a:xfrm>
              <a:off x="5487" y="1875"/>
              <a:ext cx="11" cy="59"/>
            </a:xfrm>
            <a:custGeom>
              <a:avLst/>
              <a:gdLst>
                <a:gd name="T0" fmla="*/ 26 w 52"/>
                <a:gd name="T1" fmla="*/ 264 h 265"/>
                <a:gd name="T2" fmla="*/ 0 w 52"/>
                <a:gd name="T3" fmla="*/ 264 h 265"/>
                <a:gd name="T4" fmla="*/ 0 w 52"/>
                <a:gd name="T5" fmla="*/ 0 h 265"/>
                <a:gd name="T6" fmla="*/ 51 w 52"/>
                <a:gd name="T7" fmla="*/ 0 h 265"/>
                <a:gd name="T8" fmla="*/ 51 w 52"/>
                <a:gd name="T9" fmla="*/ 264 h 265"/>
                <a:gd name="T10" fmla="*/ 26 w 52"/>
                <a:gd name="T11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5">
                  <a:moveTo>
                    <a:pt x="26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4"/>
                  </a:lnTo>
                  <a:lnTo>
                    <a:pt x="26" y="26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0" name="Freeform 1939"/>
            <p:cNvSpPr>
              <a:spLocks noChangeArrowheads="1"/>
            </p:cNvSpPr>
            <p:nvPr/>
          </p:nvSpPr>
          <p:spPr bwMode="auto">
            <a:xfrm>
              <a:off x="5503" y="1882"/>
              <a:ext cx="11" cy="52"/>
            </a:xfrm>
            <a:custGeom>
              <a:avLst/>
              <a:gdLst>
                <a:gd name="T0" fmla="*/ 25 w 52"/>
                <a:gd name="T1" fmla="*/ 232 h 233"/>
                <a:gd name="T2" fmla="*/ 0 w 52"/>
                <a:gd name="T3" fmla="*/ 232 h 233"/>
                <a:gd name="T4" fmla="*/ 0 w 52"/>
                <a:gd name="T5" fmla="*/ 0 h 233"/>
                <a:gd name="T6" fmla="*/ 51 w 52"/>
                <a:gd name="T7" fmla="*/ 0 h 233"/>
                <a:gd name="T8" fmla="*/ 51 w 52"/>
                <a:gd name="T9" fmla="*/ 232 h 233"/>
                <a:gd name="T10" fmla="*/ 25 w 52"/>
                <a:gd name="T11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3">
                  <a:moveTo>
                    <a:pt x="25" y="232"/>
                  </a:moveTo>
                  <a:lnTo>
                    <a:pt x="0" y="23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2"/>
                  </a:lnTo>
                  <a:lnTo>
                    <a:pt x="25" y="23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1" name="Freeform 1940"/>
            <p:cNvSpPr>
              <a:spLocks noChangeArrowheads="1"/>
            </p:cNvSpPr>
            <p:nvPr/>
          </p:nvSpPr>
          <p:spPr bwMode="auto">
            <a:xfrm>
              <a:off x="5472" y="1891"/>
              <a:ext cx="11" cy="43"/>
            </a:xfrm>
            <a:custGeom>
              <a:avLst/>
              <a:gdLst>
                <a:gd name="T0" fmla="*/ 25 w 52"/>
                <a:gd name="T1" fmla="*/ 194 h 195"/>
                <a:gd name="T2" fmla="*/ 0 w 52"/>
                <a:gd name="T3" fmla="*/ 194 h 195"/>
                <a:gd name="T4" fmla="*/ 0 w 52"/>
                <a:gd name="T5" fmla="*/ 0 h 195"/>
                <a:gd name="T6" fmla="*/ 51 w 52"/>
                <a:gd name="T7" fmla="*/ 0 h 195"/>
                <a:gd name="T8" fmla="*/ 51 w 52"/>
                <a:gd name="T9" fmla="*/ 194 h 195"/>
                <a:gd name="T10" fmla="*/ 25 w 52"/>
                <a:gd name="T1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5">
                  <a:moveTo>
                    <a:pt x="25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4"/>
                  </a:lnTo>
                  <a:lnTo>
                    <a:pt x="25" y="19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2" name="Freeform 1941"/>
            <p:cNvSpPr>
              <a:spLocks noChangeArrowheads="1"/>
            </p:cNvSpPr>
            <p:nvPr/>
          </p:nvSpPr>
          <p:spPr bwMode="auto">
            <a:xfrm>
              <a:off x="5549" y="1866"/>
              <a:ext cx="11" cy="68"/>
            </a:xfrm>
            <a:custGeom>
              <a:avLst/>
              <a:gdLst>
                <a:gd name="T0" fmla="*/ 26 w 52"/>
                <a:gd name="T1" fmla="*/ 304 h 305"/>
                <a:gd name="T2" fmla="*/ 0 w 52"/>
                <a:gd name="T3" fmla="*/ 304 h 305"/>
                <a:gd name="T4" fmla="*/ 0 w 52"/>
                <a:gd name="T5" fmla="*/ 0 h 305"/>
                <a:gd name="T6" fmla="*/ 51 w 52"/>
                <a:gd name="T7" fmla="*/ 0 h 305"/>
                <a:gd name="T8" fmla="*/ 51 w 52"/>
                <a:gd name="T9" fmla="*/ 304 h 305"/>
                <a:gd name="T10" fmla="*/ 26 w 52"/>
                <a:gd name="T11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5">
                  <a:moveTo>
                    <a:pt x="26" y="304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4"/>
                  </a:lnTo>
                  <a:lnTo>
                    <a:pt x="26" y="3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3" name="Freeform 1942"/>
            <p:cNvSpPr>
              <a:spLocks noChangeArrowheads="1"/>
            </p:cNvSpPr>
            <p:nvPr/>
          </p:nvSpPr>
          <p:spPr bwMode="auto">
            <a:xfrm>
              <a:off x="5518" y="186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4" name="Freeform 1943"/>
            <p:cNvSpPr>
              <a:spLocks noChangeArrowheads="1"/>
            </p:cNvSpPr>
            <p:nvPr/>
          </p:nvSpPr>
          <p:spPr bwMode="auto">
            <a:xfrm>
              <a:off x="5565" y="1865"/>
              <a:ext cx="11" cy="69"/>
            </a:xfrm>
            <a:custGeom>
              <a:avLst/>
              <a:gdLst>
                <a:gd name="T0" fmla="*/ 26 w 52"/>
                <a:gd name="T1" fmla="*/ 309 h 310"/>
                <a:gd name="T2" fmla="*/ 0 w 52"/>
                <a:gd name="T3" fmla="*/ 309 h 310"/>
                <a:gd name="T4" fmla="*/ 0 w 52"/>
                <a:gd name="T5" fmla="*/ 0 h 310"/>
                <a:gd name="T6" fmla="*/ 51 w 52"/>
                <a:gd name="T7" fmla="*/ 0 h 310"/>
                <a:gd name="T8" fmla="*/ 51 w 52"/>
                <a:gd name="T9" fmla="*/ 309 h 310"/>
                <a:gd name="T10" fmla="*/ 26 w 52"/>
                <a:gd name="T11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0">
                  <a:moveTo>
                    <a:pt x="26" y="309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9"/>
                  </a:lnTo>
                  <a:lnTo>
                    <a:pt x="26" y="3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5" name="Freeform 1944"/>
            <p:cNvSpPr>
              <a:spLocks noChangeArrowheads="1"/>
            </p:cNvSpPr>
            <p:nvPr/>
          </p:nvSpPr>
          <p:spPr bwMode="auto">
            <a:xfrm>
              <a:off x="5581" y="1871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6" name="Freeform 1945"/>
            <p:cNvSpPr>
              <a:spLocks noChangeArrowheads="1"/>
            </p:cNvSpPr>
            <p:nvPr/>
          </p:nvSpPr>
          <p:spPr bwMode="auto">
            <a:xfrm>
              <a:off x="5612" y="1887"/>
              <a:ext cx="11" cy="47"/>
            </a:xfrm>
            <a:custGeom>
              <a:avLst/>
              <a:gdLst>
                <a:gd name="T0" fmla="*/ 25 w 52"/>
                <a:gd name="T1" fmla="*/ 210 h 211"/>
                <a:gd name="T2" fmla="*/ 0 w 52"/>
                <a:gd name="T3" fmla="*/ 210 h 211"/>
                <a:gd name="T4" fmla="*/ 0 w 52"/>
                <a:gd name="T5" fmla="*/ 0 h 211"/>
                <a:gd name="T6" fmla="*/ 51 w 52"/>
                <a:gd name="T7" fmla="*/ 0 h 211"/>
                <a:gd name="T8" fmla="*/ 51 w 52"/>
                <a:gd name="T9" fmla="*/ 210 h 211"/>
                <a:gd name="T10" fmla="*/ 25 w 52"/>
                <a:gd name="T11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11">
                  <a:moveTo>
                    <a:pt x="25" y="210"/>
                  </a:moveTo>
                  <a:lnTo>
                    <a:pt x="0" y="21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0"/>
                  </a:lnTo>
                  <a:lnTo>
                    <a:pt x="25" y="21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7" name="Freeform 1946"/>
            <p:cNvSpPr>
              <a:spLocks noChangeArrowheads="1"/>
            </p:cNvSpPr>
            <p:nvPr/>
          </p:nvSpPr>
          <p:spPr bwMode="auto">
            <a:xfrm>
              <a:off x="5627" y="188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8" name="Freeform 1947"/>
            <p:cNvSpPr>
              <a:spLocks noChangeArrowheads="1"/>
            </p:cNvSpPr>
            <p:nvPr/>
          </p:nvSpPr>
          <p:spPr bwMode="auto">
            <a:xfrm>
              <a:off x="5596" y="188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49" name="Freeform 1948"/>
            <p:cNvSpPr>
              <a:spLocks noChangeArrowheads="1"/>
            </p:cNvSpPr>
            <p:nvPr/>
          </p:nvSpPr>
          <p:spPr bwMode="auto">
            <a:xfrm>
              <a:off x="5534" y="1883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0" name="Freeform 1949"/>
            <p:cNvSpPr>
              <a:spLocks noChangeArrowheads="1"/>
            </p:cNvSpPr>
            <p:nvPr/>
          </p:nvSpPr>
          <p:spPr bwMode="auto">
            <a:xfrm>
              <a:off x="5440" y="2022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1" name="Freeform 1950"/>
            <p:cNvSpPr>
              <a:spLocks noChangeArrowheads="1"/>
            </p:cNvSpPr>
            <p:nvPr/>
          </p:nvSpPr>
          <p:spPr bwMode="auto">
            <a:xfrm>
              <a:off x="5456" y="2024"/>
              <a:ext cx="11" cy="61"/>
            </a:xfrm>
            <a:custGeom>
              <a:avLst/>
              <a:gdLst>
                <a:gd name="T0" fmla="*/ 26 w 52"/>
                <a:gd name="T1" fmla="*/ 271 h 272"/>
                <a:gd name="T2" fmla="*/ 0 w 52"/>
                <a:gd name="T3" fmla="*/ 271 h 272"/>
                <a:gd name="T4" fmla="*/ 0 w 52"/>
                <a:gd name="T5" fmla="*/ 0 h 272"/>
                <a:gd name="T6" fmla="*/ 51 w 52"/>
                <a:gd name="T7" fmla="*/ 0 h 272"/>
                <a:gd name="T8" fmla="*/ 51 w 52"/>
                <a:gd name="T9" fmla="*/ 271 h 272"/>
                <a:gd name="T10" fmla="*/ 26 w 52"/>
                <a:gd name="T11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2">
                  <a:moveTo>
                    <a:pt x="26" y="271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71"/>
                  </a:lnTo>
                  <a:lnTo>
                    <a:pt x="26" y="27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2" name="Freeform 1951"/>
            <p:cNvSpPr>
              <a:spLocks noChangeArrowheads="1"/>
            </p:cNvSpPr>
            <p:nvPr/>
          </p:nvSpPr>
          <p:spPr bwMode="auto">
            <a:xfrm>
              <a:off x="5487" y="2013"/>
              <a:ext cx="11" cy="71"/>
            </a:xfrm>
            <a:custGeom>
              <a:avLst/>
              <a:gdLst>
                <a:gd name="T0" fmla="*/ 26 w 52"/>
                <a:gd name="T1" fmla="*/ 317 h 318"/>
                <a:gd name="T2" fmla="*/ 0 w 52"/>
                <a:gd name="T3" fmla="*/ 317 h 318"/>
                <a:gd name="T4" fmla="*/ 0 w 52"/>
                <a:gd name="T5" fmla="*/ 0 h 318"/>
                <a:gd name="T6" fmla="*/ 51 w 52"/>
                <a:gd name="T7" fmla="*/ 0 h 318"/>
                <a:gd name="T8" fmla="*/ 51 w 52"/>
                <a:gd name="T9" fmla="*/ 317 h 318"/>
                <a:gd name="T10" fmla="*/ 26 w 52"/>
                <a:gd name="T11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8">
                  <a:moveTo>
                    <a:pt x="26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7"/>
                  </a:lnTo>
                  <a:lnTo>
                    <a:pt x="26" y="3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3" name="Freeform 1952"/>
            <p:cNvSpPr>
              <a:spLocks noChangeArrowheads="1"/>
            </p:cNvSpPr>
            <p:nvPr/>
          </p:nvSpPr>
          <p:spPr bwMode="auto">
            <a:xfrm>
              <a:off x="5503" y="2021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4" name="Freeform 1953"/>
            <p:cNvSpPr>
              <a:spLocks noChangeArrowheads="1"/>
            </p:cNvSpPr>
            <p:nvPr/>
          </p:nvSpPr>
          <p:spPr bwMode="auto">
            <a:xfrm>
              <a:off x="5472" y="2029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5" name="Freeform 1954"/>
            <p:cNvSpPr>
              <a:spLocks noChangeArrowheads="1"/>
            </p:cNvSpPr>
            <p:nvPr/>
          </p:nvSpPr>
          <p:spPr bwMode="auto">
            <a:xfrm>
              <a:off x="5549" y="2025"/>
              <a:ext cx="11" cy="59"/>
            </a:xfrm>
            <a:custGeom>
              <a:avLst/>
              <a:gdLst>
                <a:gd name="T0" fmla="*/ 26 w 52"/>
                <a:gd name="T1" fmla="*/ 265 h 266"/>
                <a:gd name="T2" fmla="*/ 0 w 52"/>
                <a:gd name="T3" fmla="*/ 265 h 266"/>
                <a:gd name="T4" fmla="*/ 0 w 52"/>
                <a:gd name="T5" fmla="*/ 0 h 266"/>
                <a:gd name="T6" fmla="*/ 51 w 52"/>
                <a:gd name="T7" fmla="*/ 0 h 266"/>
                <a:gd name="T8" fmla="*/ 51 w 52"/>
                <a:gd name="T9" fmla="*/ 265 h 266"/>
                <a:gd name="T10" fmla="*/ 26 w 52"/>
                <a:gd name="T1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6">
                  <a:moveTo>
                    <a:pt x="26" y="265"/>
                  </a:moveTo>
                  <a:lnTo>
                    <a:pt x="0" y="26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5"/>
                  </a:lnTo>
                  <a:lnTo>
                    <a:pt x="26" y="26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6" name="Freeform 1955"/>
            <p:cNvSpPr>
              <a:spLocks noChangeArrowheads="1"/>
            </p:cNvSpPr>
            <p:nvPr/>
          </p:nvSpPr>
          <p:spPr bwMode="auto">
            <a:xfrm>
              <a:off x="5518" y="201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7" name="Freeform 1956"/>
            <p:cNvSpPr>
              <a:spLocks noChangeArrowheads="1"/>
            </p:cNvSpPr>
            <p:nvPr/>
          </p:nvSpPr>
          <p:spPr bwMode="auto">
            <a:xfrm>
              <a:off x="5565" y="2018"/>
              <a:ext cx="11" cy="66"/>
            </a:xfrm>
            <a:custGeom>
              <a:avLst/>
              <a:gdLst>
                <a:gd name="T0" fmla="*/ 26 w 52"/>
                <a:gd name="T1" fmla="*/ 296 h 297"/>
                <a:gd name="T2" fmla="*/ 0 w 52"/>
                <a:gd name="T3" fmla="*/ 296 h 297"/>
                <a:gd name="T4" fmla="*/ 0 w 52"/>
                <a:gd name="T5" fmla="*/ 0 h 297"/>
                <a:gd name="T6" fmla="*/ 51 w 52"/>
                <a:gd name="T7" fmla="*/ 0 h 297"/>
                <a:gd name="T8" fmla="*/ 51 w 52"/>
                <a:gd name="T9" fmla="*/ 296 h 297"/>
                <a:gd name="T10" fmla="*/ 26 w 52"/>
                <a:gd name="T11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7">
                  <a:moveTo>
                    <a:pt x="26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6"/>
                  </a:lnTo>
                  <a:lnTo>
                    <a:pt x="26" y="2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8" name="Freeform 1957"/>
            <p:cNvSpPr>
              <a:spLocks noChangeArrowheads="1"/>
            </p:cNvSpPr>
            <p:nvPr/>
          </p:nvSpPr>
          <p:spPr bwMode="auto">
            <a:xfrm>
              <a:off x="5581" y="2030"/>
              <a:ext cx="11" cy="54"/>
            </a:xfrm>
            <a:custGeom>
              <a:avLst/>
              <a:gdLst>
                <a:gd name="T0" fmla="*/ 25 w 52"/>
                <a:gd name="T1" fmla="*/ 242 h 243"/>
                <a:gd name="T2" fmla="*/ 0 w 52"/>
                <a:gd name="T3" fmla="*/ 242 h 243"/>
                <a:gd name="T4" fmla="*/ 0 w 52"/>
                <a:gd name="T5" fmla="*/ 0 h 243"/>
                <a:gd name="T6" fmla="*/ 51 w 52"/>
                <a:gd name="T7" fmla="*/ 0 h 243"/>
                <a:gd name="T8" fmla="*/ 51 w 52"/>
                <a:gd name="T9" fmla="*/ 242 h 243"/>
                <a:gd name="T10" fmla="*/ 25 w 52"/>
                <a:gd name="T11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3">
                  <a:moveTo>
                    <a:pt x="25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2"/>
                  </a:lnTo>
                  <a:lnTo>
                    <a:pt x="25" y="24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59" name="Freeform 1958"/>
            <p:cNvSpPr>
              <a:spLocks noChangeArrowheads="1"/>
            </p:cNvSpPr>
            <p:nvPr/>
          </p:nvSpPr>
          <p:spPr bwMode="auto">
            <a:xfrm>
              <a:off x="5612" y="2025"/>
              <a:ext cx="11" cy="59"/>
            </a:xfrm>
            <a:custGeom>
              <a:avLst/>
              <a:gdLst>
                <a:gd name="T0" fmla="*/ 25 w 52"/>
                <a:gd name="T1" fmla="*/ 263 h 264"/>
                <a:gd name="T2" fmla="*/ 0 w 52"/>
                <a:gd name="T3" fmla="*/ 263 h 264"/>
                <a:gd name="T4" fmla="*/ 0 w 52"/>
                <a:gd name="T5" fmla="*/ 0 h 264"/>
                <a:gd name="T6" fmla="*/ 51 w 52"/>
                <a:gd name="T7" fmla="*/ 0 h 264"/>
                <a:gd name="T8" fmla="*/ 51 w 52"/>
                <a:gd name="T9" fmla="*/ 263 h 264"/>
                <a:gd name="T10" fmla="*/ 25 w 52"/>
                <a:gd name="T11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4">
                  <a:moveTo>
                    <a:pt x="25" y="263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3"/>
                  </a:lnTo>
                  <a:lnTo>
                    <a:pt x="25" y="2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0" name="Freeform 1959"/>
            <p:cNvSpPr>
              <a:spLocks noChangeArrowheads="1"/>
            </p:cNvSpPr>
            <p:nvPr/>
          </p:nvSpPr>
          <p:spPr bwMode="auto">
            <a:xfrm>
              <a:off x="5627" y="20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1" name="Freeform 1960"/>
            <p:cNvSpPr>
              <a:spLocks noChangeArrowheads="1"/>
            </p:cNvSpPr>
            <p:nvPr/>
          </p:nvSpPr>
          <p:spPr bwMode="auto">
            <a:xfrm>
              <a:off x="5596" y="20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2" name="Freeform 1961"/>
            <p:cNvSpPr>
              <a:spLocks noChangeArrowheads="1"/>
            </p:cNvSpPr>
            <p:nvPr/>
          </p:nvSpPr>
          <p:spPr bwMode="auto">
            <a:xfrm>
              <a:off x="5534" y="2033"/>
              <a:ext cx="11" cy="52"/>
            </a:xfrm>
            <a:custGeom>
              <a:avLst/>
              <a:gdLst>
                <a:gd name="T0" fmla="*/ 25 w 52"/>
                <a:gd name="T1" fmla="*/ 231 h 232"/>
                <a:gd name="T2" fmla="*/ 0 w 52"/>
                <a:gd name="T3" fmla="*/ 231 h 232"/>
                <a:gd name="T4" fmla="*/ 0 w 52"/>
                <a:gd name="T5" fmla="*/ 0 h 232"/>
                <a:gd name="T6" fmla="*/ 51 w 52"/>
                <a:gd name="T7" fmla="*/ 0 h 232"/>
                <a:gd name="T8" fmla="*/ 51 w 52"/>
                <a:gd name="T9" fmla="*/ 231 h 232"/>
                <a:gd name="T10" fmla="*/ 25 w 52"/>
                <a:gd name="T11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2">
                  <a:moveTo>
                    <a:pt x="25" y="231"/>
                  </a:moveTo>
                  <a:lnTo>
                    <a:pt x="0" y="23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1"/>
                  </a:lnTo>
                  <a:lnTo>
                    <a:pt x="25" y="23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3" name="Freeform 1962"/>
            <p:cNvSpPr>
              <a:spLocks noChangeArrowheads="1"/>
            </p:cNvSpPr>
            <p:nvPr/>
          </p:nvSpPr>
          <p:spPr bwMode="auto">
            <a:xfrm>
              <a:off x="5440" y="2189"/>
              <a:ext cx="11" cy="50"/>
            </a:xfrm>
            <a:custGeom>
              <a:avLst/>
              <a:gdLst>
                <a:gd name="T0" fmla="*/ 26 w 53"/>
                <a:gd name="T1" fmla="*/ 224 h 225"/>
                <a:gd name="T2" fmla="*/ 0 w 53"/>
                <a:gd name="T3" fmla="*/ 224 h 225"/>
                <a:gd name="T4" fmla="*/ 0 w 53"/>
                <a:gd name="T5" fmla="*/ 0 h 225"/>
                <a:gd name="T6" fmla="*/ 52 w 53"/>
                <a:gd name="T7" fmla="*/ 0 h 225"/>
                <a:gd name="T8" fmla="*/ 52 w 53"/>
                <a:gd name="T9" fmla="*/ 224 h 225"/>
                <a:gd name="T10" fmla="*/ 26 w 53"/>
                <a:gd name="T11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25">
                  <a:moveTo>
                    <a:pt x="26" y="224"/>
                  </a:moveTo>
                  <a:lnTo>
                    <a:pt x="0" y="22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24"/>
                  </a:lnTo>
                  <a:lnTo>
                    <a:pt x="26" y="22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4" name="Freeform 1963"/>
            <p:cNvSpPr>
              <a:spLocks noChangeArrowheads="1"/>
            </p:cNvSpPr>
            <p:nvPr/>
          </p:nvSpPr>
          <p:spPr bwMode="auto">
            <a:xfrm>
              <a:off x="5456" y="2175"/>
              <a:ext cx="11" cy="64"/>
            </a:xfrm>
            <a:custGeom>
              <a:avLst/>
              <a:gdLst>
                <a:gd name="T0" fmla="*/ 26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6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6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5" name="Freeform 1964"/>
            <p:cNvSpPr>
              <a:spLocks noChangeArrowheads="1"/>
            </p:cNvSpPr>
            <p:nvPr/>
          </p:nvSpPr>
          <p:spPr bwMode="auto">
            <a:xfrm>
              <a:off x="5487" y="2168"/>
              <a:ext cx="11" cy="71"/>
            </a:xfrm>
            <a:custGeom>
              <a:avLst/>
              <a:gdLst>
                <a:gd name="T0" fmla="*/ 26 w 52"/>
                <a:gd name="T1" fmla="*/ 316 h 317"/>
                <a:gd name="T2" fmla="*/ 0 w 52"/>
                <a:gd name="T3" fmla="*/ 316 h 317"/>
                <a:gd name="T4" fmla="*/ 0 w 52"/>
                <a:gd name="T5" fmla="*/ 0 h 317"/>
                <a:gd name="T6" fmla="*/ 51 w 52"/>
                <a:gd name="T7" fmla="*/ 0 h 317"/>
                <a:gd name="T8" fmla="*/ 51 w 52"/>
                <a:gd name="T9" fmla="*/ 316 h 317"/>
                <a:gd name="T10" fmla="*/ 26 w 52"/>
                <a:gd name="T11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7">
                  <a:moveTo>
                    <a:pt x="26" y="316"/>
                  </a:moveTo>
                  <a:lnTo>
                    <a:pt x="0" y="31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6"/>
                  </a:lnTo>
                  <a:lnTo>
                    <a:pt x="26" y="3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6" name="Freeform 1965"/>
            <p:cNvSpPr>
              <a:spLocks noChangeArrowheads="1"/>
            </p:cNvSpPr>
            <p:nvPr/>
          </p:nvSpPr>
          <p:spPr bwMode="auto">
            <a:xfrm>
              <a:off x="5503" y="2157"/>
              <a:ext cx="11" cy="82"/>
            </a:xfrm>
            <a:custGeom>
              <a:avLst/>
              <a:gdLst>
                <a:gd name="T0" fmla="*/ 25 w 52"/>
                <a:gd name="T1" fmla="*/ 363 h 364"/>
                <a:gd name="T2" fmla="*/ 0 w 52"/>
                <a:gd name="T3" fmla="*/ 363 h 364"/>
                <a:gd name="T4" fmla="*/ 0 w 52"/>
                <a:gd name="T5" fmla="*/ 0 h 364"/>
                <a:gd name="T6" fmla="*/ 51 w 52"/>
                <a:gd name="T7" fmla="*/ 0 h 364"/>
                <a:gd name="T8" fmla="*/ 51 w 52"/>
                <a:gd name="T9" fmla="*/ 363 h 364"/>
                <a:gd name="T10" fmla="*/ 25 w 52"/>
                <a:gd name="T11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64">
                  <a:moveTo>
                    <a:pt x="25" y="363"/>
                  </a:moveTo>
                  <a:lnTo>
                    <a:pt x="0" y="36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63"/>
                  </a:lnTo>
                  <a:lnTo>
                    <a:pt x="25" y="3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7" name="Freeform 1966"/>
            <p:cNvSpPr>
              <a:spLocks noChangeArrowheads="1"/>
            </p:cNvSpPr>
            <p:nvPr/>
          </p:nvSpPr>
          <p:spPr bwMode="auto">
            <a:xfrm>
              <a:off x="5472" y="2184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8" name="Freeform 1967"/>
            <p:cNvSpPr>
              <a:spLocks noChangeArrowheads="1"/>
            </p:cNvSpPr>
            <p:nvPr/>
          </p:nvSpPr>
          <p:spPr bwMode="auto">
            <a:xfrm>
              <a:off x="5549" y="2180"/>
              <a:ext cx="11" cy="59"/>
            </a:xfrm>
            <a:custGeom>
              <a:avLst/>
              <a:gdLst>
                <a:gd name="T0" fmla="*/ 26 w 52"/>
                <a:gd name="T1" fmla="*/ 265 h 266"/>
                <a:gd name="T2" fmla="*/ 0 w 52"/>
                <a:gd name="T3" fmla="*/ 265 h 266"/>
                <a:gd name="T4" fmla="*/ 0 w 52"/>
                <a:gd name="T5" fmla="*/ 0 h 266"/>
                <a:gd name="T6" fmla="*/ 51 w 52"/>
                <a:gd name="T7" fmla="*/ 0 h 266"/>
                <a:gd name="T8" fmla="*/ 51 w 52"/>
                <a:gd name="T9" fmla="*/ 265 h 266"/>
                <a:gd name="T10" fmla="*/ 26 w 52"/>
                <a:gd name="T1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6">
                  <a:moveTo>
                    <a:pt x="26" y="265"/>
                  </a:moveTo>
                  <a:lnTo>
                    <a:pt x="0" y="26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5"/>
                  </a:lnTo>
                  <a:lnTo>
                    <a:pt x="26" y="26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69" name="Freeform 1968"/>
            <p:cNvSpPr>
              <a:spLocks noChangeArrowheads="1"/>
            </p:cNvSpPr>
            <p:nvPr/>
          </p:nvSpPr>
          <p:spPr bwMode="auto">
            <a:xfrm>
              <a:off x="5518" y="2171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0" name="Freeform 1969"/>
            <p:cNvSpPr>
              <a:spLocks noChangeArrowheads="1"/>
            </p:cNvSpPr>
            <p:nvPr/>
          </p:nvSpPr>
          <p:spPr bwMode="auto">
            <a:xfrm>
              <a:off x="5565" y="2172"/>
              <a:ext cx="11" cy="66"/>
            </a:xfrm>
            <a:custGeom>
              <a:avLst/>
              <a:gdLst>
                <a:gd name="T0" fmla="*/ 26 w 52"/>
                <a:gd name="T1" fmla="*/ 296 h 297"/>
                <a:gd name="T2" fmla="*/ 0 w 52"/>
                <a:gd name="T3" fmla="*/ 296 h 297"/>
                <a:gd name="T4" fmla="*/ 0 w 52"/>
                <a:gd name="T5" fmla="*/ 0 h 297"/>
                <a:gd name="T6" fmla="*/ 51 w 52"/>
                <a:gd name="T7" fmla="*/ 0 h 297"/>
                <a:gd name="T8" fmla="*/ 51 w 52"/>
                <a:gd name="T9" fmla="*/ 296 h 297"/>
                <a:gd name="T10" fmla="*/ 26 w 52"/>
                <a:gd name="T11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7">
                  <a:moveTo>
                    <a:pt x="26" y="296"/>
                  </a:moveTo>
                  <a:lnTo>
                    <a:pt x="0" y="2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6"/>
                  </a:lnTo>
                  <a:lnTo>
                    <a:pt x="26" y="2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1" name="Freeform 1970"/>
            <p:cNvSpPr>
              <a:spLocks noChangeArrowheads="1"/>
            </p:cNvSpPr>
            <p:nvPr/>
          </p:nvSpPr>
          <p:spPr bwMode="auto">
            <a:xfrm>
              <a:off x="5581" y="2176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2" name="Freeform 1971"/>
            <p:cNvSpPr>
              <a:spLocks noChangeArrowheads="1"/>
            </p:cNvSpPr>
            <p:nvPr/>
          </p:nvSpPr>
          <p:spPr bwMode="auto">
            <a:xfrm>
              <a:off x="5612" y="2189"/>
              <a:ext cx="11" cy="50"/>
            </a:xfrm>
            <a:custGeom>
              <a:avLst/>
              <a:gdLst>
                <a:gd name="T0" fmla="*/ 25 w 52"/>
                <a:gd name="T1" fmla="*/ 223 h 224"/>
                <a:gd name="T2" fmla="*/ 0 w 52"/>
                <a:gd name="T3" fmla="*/ 223 h 224"/>
                <a:gd name="T4" fmla="*/ 0 w 52"/>
                <a:gd name="T5" fmla="*/ 0 h 224"/>
                <a:gd name="T6" fmla="*/ 51 w 52"/>
                <a:gd name="T7" fmla="*/ 0 h 224"/>
                <a:gd name="T8" fmla="*/ 51 w 52"/>
                <a:gd name="T9" fmla="*/ 223 h 224"/>
                <a:gd name="T10" fmla="*/ 25 w 52"/>
                <a:gd name="T11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4">
                  <a:moveTo>
                    <a:pt x="25" y="223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23"/>
                  </a:lnTo>
                  <a:lnTo>
                    <a:pt x="25" y="2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3" name="Freeform 1972"/>
            <p:cNvSpPr>
              <a:spLocks noChangeArrowheads="1"/>
            </p:cNvSpPr>
            <p:nvPr/>
          </p:nvSpPr>
          <p:spPr bwMode="auto">
            <a:xfrm>
              <a:off x="5627" y="2193"/>
              <a:ext cx="11" cy="45"/>
            </a:xfrm>
            <a:custGeom>
              <a:avLst/>
              <a:gdLst>
                <a:gd name="T0" fmla="*/ 26 w 52"/>
                <a:gd name="T1" fmla="*/ 204 h 205"/>
                <a:gd name="T2" fmla="*/ 0 w 52"/>
                <a:gd name="T3" fmla="*/ 204 h 205"/>
                <a:gd name="T4" fmla="*/ 0 w 52"/>
                <a:gd name="T5" fmla="*/ 0 h 205"/>
                <a:gd name="T6" fmla="*/ 51 w 52"/>
                <a:gd name="T7" fmla="*/ 0 h 205"/>
                <a:gd name="T8" fmla="*/ 51 w 52"/>
                <a:gd name="T9" fmla="*/ 204 h 205"/>
                <a:gd name="T10" fmla="*/ 26 w 52"/>
                <a:gd name="T11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05">
                  <a:moveTo>
                    <a:pt x="26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04"/>
                  </a:lnTo>
                  <a:lnTo>
                    <a:pt x="26" y="2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4" name="Freeform 1973"/>
            <p:cNvSpPr>
              <a:spLocks noChangeArrowheads="1"/>
            </p:cNvSpPr>
            <p:nvPr/>
          </p:nvSpPr>
          <p:spPr bwMode="auto">
            <a:xfrm>
              <a:off x="5596" y="2184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5" name="Freeform 1974"/>
            <p:cNvSpPr>
              <a:spLocks noChangeArrowheads="1"/>
            </p:cNvSpPr>
            <p:nvPr/>
          </p:nvSpPr>
          <p:spPr bwMode="auto">
            <a:xfrm>
              <a:off x="5534" y="2172"/>
              <a:ext cx="11" cy="67"/>
            </a:xfrm>
            <a:custGeom>
              <a:avLst/>
              <a:gdLst>
                <a:gd name="T0" fmla="*/ 25 w 52"/>
                <a:gd name="T1" fmla="*/ 297 h 298"/>
                <a:gd name="T2" fmla="*/ 0 w 52"/>
                <a:gd name="T3" fmla="*/ 297 h 298"/>
                <a:gd name="T4" fmla="*/ 0 w 52"/>
                <a:gd name="T5" fmla="*/ 0 h 298"/>
                <a:gd name="T6" fmla="*/ 51 w 52"/>
                <a:gd name="T7" fmla="*/ 0 h 298"/>
                <a:gd name="T8" fmla="*/ 51 w 52"/>
                <a:gd name="T9" fmla="*/ 297 h 298"/>
                <a:gd name="T10" fmla="*/ 25 w 52"/>
                <a:gd name="T11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8">
                  <a:moveTo>
                    <a:pt x="25" y="297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7"/>
                  </a:lnTo>
                  <a:lnTo>
                    <a:pt x="25" y="29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6" name="Freeform 1975"/>
            <p:cNvSpPr>
              <a:spLocks noChangeArrowheads="1"/>
            </p:cNvSpPr>
            <p:nvPr/>
          </p:nvSpPr>
          <p:spPr bwMode="auto">
            <a:xfrm>
              <a:off x="5440" y="2319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7" name="Freeform 1976"/>
            <p:cNvSpPr>
              <a:spLocks noChangeArrowheads="1"/>
            </p:cNvSpPr>
            <p:nvPr/>
          </p:nvSpPr>
          <p:spPr bwMode="auto">
            <a:xfrm>
              <a:off x="5456" y="2330"/>
              <a:ext cx="11" cy="51"/>
            </a:xfrm>
            <a:custGeom>
              <a:avLst/>
              <a:gdLst>
                <a:gd name="T0" fmla="*/ 26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6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6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6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8" name="Freeform 1977"/>
            <p:cNvSpPr>
              <a:spLocks noChangeArrowheads="1"/>
            </p:cNvSpPr>
            <p:nvPr/>
          </p:nvSpPr>
          <p:spPr bwMode="auto">
            <a:xfrm>
              <a:off x="5487" y="2325"/>
              <a:ext cx="11" cy="56"/>
            </a:xfrm>
            <a:custGeom>
              <a:avLst/>
              <a:gdLst>
                <a:gd name="T0" fmla="*/ 26 w 52"/>
                <a:gd name="T1" fmla="*/ 251 h 252"/>
                <a:gd name="T2" fmla="*/ 0 w 52"/>
                <a:gd name="T3" fmla="*/ 251 h 252"/>
                <a:gd name="T4" fmla="*/ 0 w 52"/>
                <a:gd name="T5" fmla="*/ 0 h 252"/>
                <a:gd name="T6" fmla="*/ 51 w 52"/>
                <a:gd name="T7" fmla="*/ 0 h 252"/>
                <a:gd name="T8" fmla="*/ 51 w 52"/>
                <a:gd name="T9" fmla="*/ 251 h 252"/>
                <a:gd name="T10" fmla="*/ 26 w 52"/>
                <a:gd name="T1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2">
                  <a:moveTo>
                    <a:pt x="26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51"/>
                  </a:lnTo>
                  <a:lnTo>
                    <a:pt x="26" y="25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79" name="Freeform 1978"/>
            <p:cNvSpPr>
              <a:spLocks noChangeArrowheads="1"/>
            </p:cNvSpPr>
            <p:nvPr/>
          </p:nvSpPr>
          <p:spPr bwMode="auto">
            <a:xfrm>
              <a:off x="5503" y="2317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0" name="Freeform 1979"/>
            <p:cNvSpPr>
              <a:spLocks noChangeArrowheads="1"/>
            </p:cNvSpPr>
            <p:nvPr/>
          </p:nvSpPr>
          <p:spPr bwMode="auto">
            <a:xfrm>
              <a:off x="5472" y="2338"/>
              <a:ext cx="11" cy="43"/>
            </a:xfrm>
            <a:custGeom>
              <a:avLst/>
              <a:gdLst>
                <a:gd name="T0" fmla="*/ 25 w 52"/>
                <a:gd name="T1" fmla="*/ 194 h 195"/>
                <a:gd name="T2" fmla="*/ 0 w 52"/>
                <a:gd name="T3" fmla="*/ 194 h 195"/>
                <a:gd name="T4" fmla="*/ 0 w 52"/>
                <a:gd name="T5" fmla="*/ 0 h 195"/>
                <a:gd name="T6" fmla="*/ 51 w 52"/>
                <a:gd name="T7" fmla="*/ 0 h 195"/>
                <a:gd name="T8" fmla="*/ 51 w 52"/>
                <a:gd name="T9" fmla="*/ 194 h 195"/>
                <a:gd name="T10" fmla="*/ 25 w 52"/>
                <a:gd name="T1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5">
                  <a:moveTo>
                    <a:pt x="25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4"/>
                  </a:lnTo>
                  <a:lnTo>
                    <a:pt x="25" y="19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1" name="Freeform 1980"/>
            <p:cNvSpPr>
              <a:spLocks noChangeArrowheads="1"/>
            </p:cNvSpPr>
            <p:nvPr/>
          </p:nvSpPr>
          <p:spPr bwMode="auto">
            <a:xfrm>
              <a:off x="5549" y="2316"/>
              <a:ext cx="11" cy="65"/>
            </a:xfrm>
            <a:custGeom>
              <a:avLst/>
              <a:gdLst>
                <a:gd name="T0" fmla="*/ 26 w 52"/>
                <a:gd name="T1" fmla="*/ 291 h 292"/>
                <a:gd name="T2" fmla="*/ 0 w 52"/>
                <a:gd name="T3" fmla="*/ 291 h 292"/>
                <a:gd name="T4" fmla="*/ 0 w 52"/>
                <a:gd name="T5" fmla="*/ 0 h 292"/>
                <a:gd name="T6" fmla="*/ 51 w 52"/>
                <a:gd name="T7" fmla="*/ 0 h 292"/>
                <a:gd name="T8" fmla="*/ 51 w 52"/>
                <a:gd name="T9" fmla="*/ 291 h 292"/>
                <a:gd name="T10" fmla="*/ 26 w 52"/>
                <a:gd name="T11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2">
                  <a:moveTo>
                    <a:pt x="26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1"/>
                  </a:lnTo>
                  <a:lnTo>
                    <a:pt x="26" y="2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2" name="Freeform 1981"/>
            <p:cNvSpPr>
              <a:spLocks noChangeArrowheads="1"/>
            </p:cNvSpPr>
            <p:nvPr/>
          </p:nvSpPr>
          <p:spPr bwMode="auto">
            <a:xfrm>
              <a:off x="5518" y="2313"/>
              <a:ext cx="11" cy="68"/>
            </a:xfrm>
            <a:custGeom>
              <a:avLst/>
              <a:gdLst>
                <a:gd name="T0" fmla="*/ 26 w 52"/>
                <a:gd name="T1" fmla="*/ 304 h 305"/>
                <a:gd name="T2" fmla="*/ 0 w 52"/>
                <a:gd name="T3" fmla="*/ 304 h 305"/>
                <a:gd name="T4" fmla="*/ 0 w 52"/>
                <a:gd name="T5" fmla="*/ 0 h 305"/>
                <a:gd name="T6" fmla="*/ 51 w 52"/>
                <a:gd name="T7" fmla="*/ 0 h 305"/>
                <a:gd name="T8" fmla="*/ 51 w 52"/>
                <a:gd name="T9" fmla="*/ 304 h 305"/>
                <a:gd name="T10" fmla="*/ 26 w 52"/>
                <a:gd name="T11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5">
                  <a:moveTo>
                    <a:pt x="26" y="304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4"/>
                  </a:lnTo>
                  <a:lnTo>
                    <a:pt x="26" y="3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3" name="Freeform 1982"/>
            <p:cNvSpPr>
              <a:spLocks noChangeArrowheads="1"/>
            </p:cNvSpPr>
            <p:nvPr/>
          </p:nvSpPr>
          <p:spPr bwMode="auto">
            <a:xfrm>
              <a:off x="5565" y="232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4" name="Freeform 1983"/>
            <p:cNvSpPr>
              <a:spLocks noChangeArrowheads="1"/>
            </p:cNvSpPr>
            <p:nvPr/>
          </p:nvSpPr>
          <p:spPr bwMode="auto">
            <a:xfrm>
              <a:off x="5581" y="2318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5" name="Freeform 1984"/>
            <p:cNvSpPr>
              <a:spLocks noChangeArrowheads="1"/>
            </p:cNvSpPr>
            <p:nvPr/>
          </p:nvSpPr>
          <p:spPr bwMode="auto">
            <a:xfrm>
              <a:off x="5612" y="2325"/>
              <a:ext cx="11" cy="56"/>
            </a:xfrm>
            <a:custGeom>
              <a:avLst/>
              <a:gdLst>
                <a:gd name="T0" fmla="*/ 25 w 52"/>
                <a:gd name="T1" fmla="*/ 249 h 250"/>
                <a:gd name="T2" fmla="*/ 0 w 52"/>
                <a:gd name="T3" fmla="*/ 249 h 250"/>
                <a:gd name="T4" fmla="*/ 0 w 52"/>
                <a:gd name="T5" fmla="*/ 0 h 250"/>
                <a:gd name="T6" fmla="*/ 51 w 52"/>
                <a:gd name="T7" fmla="*/ 0 h 250"/>
                <a:gd name="T8" fmla="*/ 51 w 52"/>
                <a:gd name="T9" fmla="*/ 249 h 250"/>
                <a:gd name="T10" fmla="*/ 25 w 52"/>
                <a:gd name="T11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0">
                  <a:moveTo>
                    <a:pt x="25" y="249"/>
                  </a:moveTo>
                  <a:lnTo>
                    <a:pt x="0" y="24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9"/>
                  </a:lnTo>
                  <a:lnTo>
                    <a:pt x="25" y="24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6" name="Freeform 1985"/>
            <p:cNvSpPr>
              <a:spLocks noChangeArrowheads="1"/>
            </p:cNvSpPr>
            <p:nvPr/>
          </p:nvSpPr>
          <p:spPr bwMode="auto">
            <a:xfrm>
              <a:off x="5627" y="2321"/>
              <a:ext cx="11" cy="60"/>
            </a:xfrm>
            <a:custGeom>
              <a:avLst/>
              <a:gdLst>
                <a:gd name="T0" fmla="*/ 26 w 52"/>
                <a:gd name="T1" fmla="*/ 269 h 270"/>
                <a:gd name="T2" fmla="*/ 0 w 52"/>
                <a:gd name="T3" fmla="*/ 269 h 270"/>
                <a:gd name="T4" fmla="*/ 0 w 52"/>
                <a:gd name="T5" fmla="*/ 0 h 270"/>
                <a:gd name="T6" fmla="*/ 51 w 52"/>
                <a:gd name="T7" fmla="*/ 0 h 270"/>
                <a:gd name="T8" fmla="*/ 51 w 52"/>
                <a:gd name="T9" fmla="*/ 269 h 270"/>
                <a:gd name="T10" fmla="*/ 26 w 52"/>
                <a:gd name="T1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0">
                  <a:moveTo>
                    <a:pt x="26" y="269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9"/>
                  </a:lnTo>
                  <a:lnTo>
                    <a:pt x="26" y="2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7" name="Freeform 1986"/>
            <p:cNvSpPr>
              <a:spLocks noChangeArrowheads="1"/>
            </p:cNvSpPr>
            <p:nvPr/>
          </p:nvSpPr>
          <p:spPr bwMode="auto">
            <a:xfrm>
              <a:off x="5596" y="2321"/>
              <a:ext cx="11" cy="60"/>
            </a:xfrm>
            <a:custGeom>
              <a:avLst/>
              <a:gdLst>
                <a:gd name="T0" fmla="*/ 26 w 52"/>
                <a:gd name="T1" fmla="*/ 269 h 270"/>
                <a:gd name="T2" fmla="*/ 0 w 52"/>
                <a:gd name="T3" fmla="*/ 269 h 270"/>
                <a:gd name="T4" fmla="*/ 0 w 52"/>
                <a:gd name="T5" fmla="*/ 0 h 270"/>
                <a:gd name="T6" fmla="*/ 51 w 52"/>
                <a:gd name="T7" fmla="*/ 0 h 270"/>
                <a:gd name="T8" fmla="*/ 51 w 52"/>
                <a:gd name="T9" fmla="*/ 269 h 270"/>
                <a:gd name="T10" fmla="*/ 26 w 52"/>
                <a:gd name="T1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0">
                  <a:moveTo>
                    <a:pt x="26" y="269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9"/>
                  </a:lnTo>
                  <a:lnTo>
                    <a:pt x="26" y="2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8" name="Freeform 1987"/>
            <p:cNvSpPr>
              <a:spLocks noChangeArrowheads="1"/>
            </p:cNvSpPr>
            <p:nvPr/>
          </p:nvSpPr>
          <p:spPr bwMode="auto">
            <a:xfrm>
              <a:off x="5534" y="2330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89" name="Freeform 1988"/>
            <p:cNvSpPr>
              <a:spLocks noChangeArrowheads="1"/>
            </p:cNvSpPr>
            <p:nvPr/>
          </p:nvSpPr>
          <p:spPr bwMode="auto">
            <a:xfrm>
              <a:off x="5440" y="2467"/>
              <a:ext cx="11" cy="65"/>
            </a:xfrm>
            <a:custGeom>
              <a:avLst/>
              <a:gdLst>
                <a:gd name="T0" fmla="*/ 26 w 53"/>
                <a:gd name="T1" fmla="*/ 290 h 291"/>
                <a:gd name="T2" fmla="*/ 0 w 53"/>
                <a:gd name="T3" fmla="*/ 290 h 291"/>
                <a:gd name="T4" fmla="*/ 0 w 53"/>
                <a:gd name="T5" fmla="*/ 0 h 291"/>
                <a:gd name="T6" fmla="*/ 52 w 53"/>
                <a:gd name="T7" fmla="*/ 0 h 291"/>
                <a:gd name="T8" fmla="*/ 52 w 53"/>
                <a:gd name="T9" fmla="*/ 290 h 291"/>
                <a:gd name="T10" fmla="*/ 26 w 53"/>
                <a:gd name="T11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91">
                  <a:moveTo>
                    <a:pt x="2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90"/>
                  </a:lnTo>
                  <a:lnTo>
                    <a:pt x="26" y="29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0" name="Freeform 1989"/>
            <p:cNvSpPr>
              <a:spLocks noChangeArrowheads="1"/>
            </p:cNvSpPr>
            <p:nvPr/>
          </p:nvSpPr>
          <p:spPr bwMode="auto">
            <a:xfrm>
              <a:off x="5456" y="2468"/>
              <a:ext cx="11" cy="64"/>
            </a:xfrm>
            <a:custGeom>
              <a:avLst/>
              <a:gdLst>
                <a:gd name="T0" fmla="*/ 26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6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6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1" name="Freeform 1990"/>
            <p:cNvSpPr>
              <a:spLocks noChangeArrowheads="1"/>
            </p:cNvSpPr>
            <p:nvPr/>
          </p:nvSpPr>
          <p:spPr bwMode="auto">
            <a:xfrm>
              <a:off x="5487" y="2461"/>
              <a:ext cx="11" cy="71"/>
            </a:xfrm>
            <a:custGeom>
              <a:avLst/>
              <a:gdLst>
                <a:gd name="T0" fmla="*/ 26 w 52"/>
                <a:gd name="T1" fmla="*/ 316 h 317"/>
                <a:gd name="T2" fmla="*/ 0 w 52"/>
                <a:gd name="T3" fmla="*/ 316 h 317"/>
                <a:gd name="T4" fmla="*/ 0 w 52"/>
                <a:gd name="T5" fmla="*/ 0 h 317"/>
                <a:gd name="T6" fmla="*/ 51 w 52"/>
                <a:gd name="T7" fmla="*/ 0 h 317"/>
                <a:gd name="T8" fmla="*/ 51 w 52"/>
                <a:gd name="T9" fmla="*/ 316 h 317"/>
                <a:gd name="T10" fmla="*/ 26 w 52"/>
                <a:gd name="T11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7">
                  <a:moveTo>
                    <a:pt x="26" y="316"/>
                  </a:moveTo>
                  <a:lnTo>
                    <a:pt x="0" y="31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16"/>
                  </a:lnTo>
                  <a:lnTo>
                    <a:pt x="26" y="31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2" name="Freeform 1991"/>
            <p:cNvSpPr>
              <a:spLocks noChangeArrowheads="1"/>
            </p:cNvSpPr>
            <p:nvPr/>
          </p:nvSpPr>
          <p:spPr bwMode="auto">
            <a:xfrm>
              <a:off x="5503" y="2483"/>
              <a:ext cx="11" cy="49"/>
            </a:xfrm>
            <a:custGeom>
              <a:avLst/>
              <a:gdLst>
                <a:gd name="T0" fmla="*/ 25 w 52"/>
                <a:gd name="T1" fmla="*/ 219 h 220"/>
                <a:gd name="T2" fmla="*/ 0 w 52"/>
                <a:gd name="T3" fmla="*/ 219 h 220"/>
                <a:gd name="T4" fmla="*/ 0 w 52"/>
                <a:gd name="T5" fmla="*/ 0 h 220"/>
                <a:gd name="T6" fmla="*/ 51 w 52"/>
                <a:gd name="T7" fmla="*/ 0 h 220"/>
                <a:gd name="T8" fmla="*/ 51 w 52"/>
                <a:gd name="T9" fmla="*/ 219 h 220"/>
                <a:gd name="T10" fmla="*/ 25 w 52"/>
                <a:gd name="T11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20">
                  <a:moveTo>
                    <a:pt x="25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9"/>
                  </a:lnTo>
                  <a:lnTo>
                    <a:pt x="25" y="21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3" name="Freeform 1992"/>
            <p:cNvSpPr>
              <a:spLocks noChangeArrowheads="1"/>
            </p:cNvSpPr>
            <p:nvPr/>
          </p:nvSpPr>
          <p:spPr bwMode="auto">
            <a:xfrm>
              <a:off x="5472" y="2477"/>
              <a:ext cx="11" cy="55"/>
            </a:xfrm>
            <a:custGeom>
              <a:avLst/>
              <a:gdLst>
                <a:gd name="T0" fmla="*/ 25 w 52"/>
                <a:gd name="T1" fmla="*/ 246 h 247"/>
                <a:gd name="T2" fmla="*/ 0 w 52"/>
                <a:gd name="T3" fmla="*/ 246 h 247"/>
                <a:gd name="T4" fmla="*/ 0 w 52"/>
                <a:gd name="T5" fmla="*/ 0 h 247"/>
                <a:gd name="T6" fmla="*/ 51 w 52"/>
                <a:gd name="T7" fmla="*/ 0 h 247"/>
                <a:gd name="T8" fmla="*/ 51 w 52"/>
                <a:gd name="T9" fmla="*/ 246 h 247"/>
                <a:gd name="T10" fmla="*/ 25 w 52"/>
                <a:gd name="T11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7">
                  <a:moveTo>
                    <a:pt x="25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6"/>
                  </a:lnTo>
                  <a:lnTo>
                    <a:pt x="25" y="24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4" name="Freeform 1993"/>
            <p:cNvSpPr>
              <a:spLocks noChangeArrowheads="1"/>
            </p:cNvSpPr>
            <p:nvPr/>
          </p:nvSpPr>
          <p:spPr bwMode="auto">
            <a:xfrm>
              <a:off x="5549" y="2466"/>
              <a:ext cx="11" cy="65"/>
            </a:xfrm>
            <a:custGeom>
              <a:avLst/>
              <a:gdLst>
                <a:gd name="T0" fmla="*/ 26 w 52"/>
                <a:gd name="T1" fmla="*/ 291 h 292"/>
                <a:gd name="T2" fmla="*/ 0 w 52"/>
                <a:gd name="T3" fmla="*/ 291 h 292"/>
                <a:gd name="T4" fmla="*/ 0 w 52"/>
                <a:gd name="T5" fmla="*/ 0 h 292"/>
                <a:gd name="T6" fmla="*/ 51 w 52"/>
                <a:gd name="T7" fmla="*/ 0 h 292"/>
                <a:gd name="T8" fmla="*/ 51 w 52"/>
                <a:gd name="T9" fmla="*/ 291 h 292"/>
                <a:gd name="T10" fmla="*/ 26 w 52"/>
                <a:gd name="T11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2">
                  <a:moveTo>
                    <a:pt x="26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1"/>
                  </a:lnTo>
                  <a:lnTo>
                    <a:pt x="26" y="2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5" name="Freeform 1994"/>
            <p:cNvSpPr>
              <a:spLocks noChangeArrowheads="1"/>
            </p:cNvSpPr>
            <p:nvPr/>
          </p:nvSpPr>
          <p:spPr bwMode="auto">
            <a:xfrm>
              <a:off x="5518" y="2470"/>
              <a:ext cx="11" cy="62"/>
            </a:xfrm>
            <a:custGeom>
              <a:avLst/>
              <a:gdLst>
                <a:gd name="T0" fmla="*/ 26 w 52"/>
                <a:gd name="T1" fmla="*/ 275 h 276"/>
                <a:gd name="T2" fmla="*/ 0 w 52"/>
                <a:gd name="T3" fmla="*/ 275 h 276"/>
                <a:gd name="T4" fmla="*/ 0 w 52"/>
                <a:gd name="T5" fmla="*/ 0 h 276"/>
                <a:gd name="T6" fmla="*/ 51 w 52"/>
                <a:gd name="T7" fmla="*/ 0 h 276"/>
                <a:gd name="T8" fmla="*/ 51 w 52"/>
                <a:gd name="T9" fmla="*/ 275 h 276"/>
                <a:gd name="T10" fmla="*/ 26 w 52"/>
                <a:gd name="T11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76">
                  <a:moveTo>
                    <a:pt x="26" y="275"/>
                  </a:moveTo>
                  <a:lnTo>
                    <a:pt x="0" y="27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75"/>
                  </a:lnTo>
                  <a:lnTo>
                    <a:pt x="26" y="27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6" name="Freeform 1995"/>
            <p:cNvSpPr>
              <a:spLocks noChangeArrowheads="1"/>
            </p:cNvSpPr>
            <p:nvPr/>
          </p:nvSpPr>
          <p:spPr bwMode="auto">
            <a:xfrm>
              <a:off x="5565" y="2468"/>
              <a:ext cx="11" cy="63"/>
            </a:xfrm>
            <a:custGeom>
              <a:avLst/>
              <a:gdLst>
                <a:gd name="T0" fmla="*/ 26 w 52"/>
                <a:gd name="T1" fmla="*/ 283 h 284"/>
                <a:gd name="T2" fmla="*/ 0 w 52"/>
                <a:gd name="T3" fmla="*/ 283 h 284"/>
                <a:gd name="T4" fmla="*/ 0 w 52"/>
                <a:gd name="T5" fmla="*/ 0 h 284"/>
                <a:gd name="T6" fmla="*/ 51 w 52"/>
                <a:gd name="T7" fmla="*/ 0 h 284"/>
                <a:gd name="T8" fmla="*/ 51 w 52"/>
                <a:gd name="T9" fmla="*/ 283 h 284"/>
                <a:gd name="T10" fmla="*/ 26 w 52"/>
                <a:gd name="T11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4">
                  <a:moveTo>
                    <a:pt x="26" y="283"/>
                  </a:moveTo>
                  <a:lnTo>
                    <a:pt x="0" y="28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3"/>
                  </a:lnTo>
                  <a:lnTo>
                    <a:pt x="26" y="28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7" name="Freeform 1996"/>
            <p:cNvSpPr>
              <a:spLocks noChangeArrowheads="1"/>
            </p:cNvSpPr>
            <p:nvPr/>
          </p:nvSpPr>
          <p:spPr bwMode="auto">
            <a:xfrm>
              <a:off x="5581" y="2469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8" name="Freeform 1997"/>
            <p:cNvSpPr>
              <a:spLocks noChangeArrowheads="1"/>
            </p:cNvSpPr>
            <p:nvPr/>
          </p:nvSpPr>
          <p:spPr bwMode="auto">
            <a:xfrm>
              <a:off x="5612" y="2473"/>
              <a:ext cx="11" cy="59"/>
            </a:xfrm>
            <a:custGeom>
              <a:avLst/>
              <a:gdLst>
                <a:gd name="T0" fmla="*/ 25 w 52"/>
                <a:gd name="T1" fmla="*/ 262 h 263"/>
                <a:gd name="T2" fmla="*/ 0 w 52"/>
                <a:gd name="T3" fmla="*/ 262 h 263"/>
                <a:gd name="T4" fmla="*/ 0 w 52"/>
                <a:gd name="T5" fmla="*/ 0 h 263"/>
                <a:gd name="T6" fmla="*/ 51 w 52"/>
                <a:gd name="T7" fmla="*/ 0 h 263"/>
                <a:gd name="T8" fmla="*/ 51 w 52"/>
                <a:gd name="T9" fmla="*/ 262 h 263"/>
                <a:gd name="T10" fmla="*/ 25 w 52"/>
                <a:gd name="T11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3">
                  <a:moveTo>
                    <a:pt x="25" y="262"/>
                  </a:moveTo>
                  <a:lnTo>
                    <a:pt x="0" y="26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2"/>
                  </a:lnTo>
                  <a:lnTo>
                    <a:pt x="25" y="262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1999" name="Freeform 1998"/>
            <p:cNvSpPr>
              <a:spLocks noChangeArrowheads="1"/>
            </p:cNvSpPr>
            <p:nvPr/>
          </p:nvSpPr>
          <p:spPr bwMode="auto">
            <a:xfrm>
              <a:off x="5627" y="247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0" name="Freeform 1999"/>
            <p:cNvSpPr>
              <a:spLocks noChangeArrowheads="1"/>
            </p:cNvSpPr>
            <p:nvPr/>
          </p:nvSpPr>
          <p:spPr bwMode="auto">
            <a:xfrm>
              <a:off x="5596" y="2477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1" name="Freeform 2000"/>
            <p:cNvSpPr>
              <a:spLocks noChangeArrowheads="1"/>
            </p:cNvSpPr>
            <p:nvPr/>
          </p:nvSpPr>
          <p:spPr bwMode="auto">
            <a:xfrm>
              <a:off x="5534" y="2492"/>
              <a:ext cx="11" cy="40"/>
            </a:xfrm>
            <a:custGeom>
              <a:avLst/>
              <a:gdLst>
                <a:gd name="T0" fmla="*/ 25 w 52"/>
                <a:gd name="T1" fmla="*/ 178 h 179"/>
                <a:gd name="T2" fmla="*/ 0 w 52"/>
                <a:gd name="T3" fmla="*/ 178 h 179"/>
                <a:gd name="T4" fmla="*/ 0 w 52"/>
                <a:gd name="T5" fmla="*/ 0 h 179"/>
                <a:gd name="T6" fmla="*/ 51 w 52"/>
                <a:gd name="T7" fmla="*/ 0 h 179"/>
                <a:gd name="T8" fmla="*/ 51 w 52"/>
                <a:gd name="T9" fmla="*/ 178 h 179"/>
                <a:gd name="T10" fmla="*/ 25 w 52"/>
                <a:gd name="T11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79">
                  <a:moveTo>
                    <a:pt x="25" y="178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78"/>
                  </a:lnTo>
                  <a:lnTo>
                    <a:pt x="25" y="17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2" name="Freeform 2001"/>
            <p:cNvSpPr>
              <a:spLocks noChangeArrowheads="1"/>
            </p:cNvSpPr>
            <p:nvPr/>
          </p:nvSpPr>
          <p:spPr bwMode="auto">
            <a:xfrm>
              <a:off x="5440" y="2622"/>
              <a:ext cx="11" cy="62"/>
            </a:xfrm>
            <a:custGeom>
              <a:avLst/>
              <a:gdLst>
                <a:gd name="T0" fmla="*/ 26 w 53"/>
                <a:gd name="T1" fmla="*/ 277 h 278"/>
                <a:gd name="T2" fmla="*/ 0 w 53"/>
                <a:gd name="T3" fmla="*/ 277 h 278"/>
                <a:gd name="T4" fmla="*/ 0 w 53"/>
                <a:gd name="T5" fmla="*/ 0 h 278"/>
                <a:gd name="T6" fmla="*/ 52 w 53"/>
                <a:gd name="T7" fmla="*/ 0 h 278"/>
                <a:gd name="T8" fmla="*/ 52 w 53"/>
                <a:gd name="T9" fmla="*/ 277 h 278"/>
                <a:gd name="T10" fmla="*/ 26 w 53"/>
                <a:gd name="T1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8">
                  <a:moveTo>
                    <a:pt x="26" y="277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77"/>
                  </a:lnTo>
                  <a:lnTo>
                    <a:pt x="26" y="27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3" name="Freeform 2002"/>
            <p:cNvSpPr>
              <a:spLocks noChangeArrowheads="1"/>
            </p:cNvSpPr>
            <p:nvPr/>
          </p:nvSpPr>
          <p:spPr bwMode="auto">
            <a:xfrm>
              <a:off x="5456" y="2617"/>
              <a:ext cx="11" cy="67"/>
            </a:xfrm>
            <a:custGeom>
              <a:avLst/>
              <a:gdLst>
                <a:gd name="T0" fmla="*/ 26 w 52"/>
                <a:gd name="T1" fmla="*/ 297 h 298"/>
                <a:gd name="T2" fmla="*/ 0 w 52"/>
                <a:gd name="T3" fmla="*/ 297 h 298"/>
                <a:gd name="T4" fmla="*/ 0 w 52"/>
                <a:gd name="T5" fmla="*/ 0 h 298"/>
                <a:gd name="T6" fmla="*/ 51 w 52"/>
                <a:gd name="T7" fmla="*/ 0 h 298"/>
                <a:gd name="T8" fmla="*/ 51 w 52"/>
                <a:gd name="T9" fmla="*/ 297 h 298"/>
                <a:gd name="T10" fmla="*/ 26 w 52"/>
                <a:gd name="T11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98">
                  <a:moveTo>
                    <a:pt x="26" y="297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97"/>
                  </a:lnTo>
                  <a:lnTo>
                    <a:pt x="26" y="29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4" name="Freeform 2003"/>
            <p:cNvSpPr>
              <a:spLocks noChangeArrowheads="1"/>
            </p:cNvSpPr>
            <p:nvPr/>
          </p:nvSpPr>
          <p:spPr bwMode="auto">
            <a:xfrm>
              <a:off x="5487" y="2625"/>
              <a:ext cx="11" cy="59"/>
            </a:xfrm>
            <a:custGeom>
              <a:avLst/>
              <a:gdLst>
                <a:gd name="T0" fmla="*/ 26 w 52"/>
                <a:gd name="T1" fmla="*/ 264 h 265"/>
                <a:gd name="T2" fmla="*/ 0 w 52"/>
                <a:gd name="T3" fmla="*/ 264 h 265"/>
                <a:gd name="T4" fmla="*/ 0 w 52"/>
                <a:gd name="T5" fmla="*/ 0 h 265"/>
                <a:gd name="T6" fmla="*/ 51 w 52"/>
                <a:gd name="T7" fmla="*/ 0 h 265"/>
                <a:gd name="T8" fmla="*/ 51 w 52"/>
                <a:gd name="T9" fmla="*/ 264 h 265"/>
                <a:gd name="T10" fmla="*/ 26 w 52"/>
                <a:gd name="T11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5">
                  <a:moveTo>
                    <a:pt x="26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64"/>
                  </a:lnTo>
                  <a:lnTo>
                    <a:pt x="26" y="26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5" name="Freeform 2004"/>
            <p:cNvSpPr>
              <a:spLocks noChangeArrowheads="1"/>
            </p:cNvSpPr>
            <p:nvPr/>
          </p:nvSpPr>
          <p:spPr bwMode="auto">
            <a:xfrm>
              <a:off x="5503" y="2620"/>
              <a:ext cx="11" cy="64"/>
            </a:xfrm>
            <a:custGeom>
              <a:avLst/>
              <a:gdLst>
                <a:gd name="T0" fmla="*/ 25 w 52"/>
                <a:gd name="T1" fmla="*/ 284 h 285"/>
                <a:gd name="T2" fmla="*/ 0 w 52"/>
                <a:gd name="T3" fmla="*/ 284 h 285"/>
                <a:gd name="T4" fmla="*/ 0 w 52"/>
                <a:gd name="T5" fmla="*/ 0 h 285"/>
                <a:gd name="T6" fmla="*/ 51 w 52"/>
                <a:gd name="T7" fmla="*/ 0 h 285"/>
                <a:gd name="T8" fmla="*/ 51 w 52"/>
                <a:gd name="T9" fmla="*/ 284 h 285"/>
                <a:gd name="T10" fmla="*/ 25 w 52"/>
                <a:gd name="T1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5">
                  <a:moveTo>
                    <a:pt x="25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4"/>
                  </a:lnTo>
                  <a:lnTo>
                    <a:pt x="25" y="2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6" name="Freeform 2005"/>
            <p:cNvSpPr>
              <a:spLocks noChangeArrowheads="1"/>
            </p:cNvSpPr>
            <p:nvPr/>
          </p:nvSpPr>
          <p:spPr bwMode="auto">
            <a:xfrm>
              <a:off x="5472" y="2626"/>
              <a:ext cx="11" cy="58"/>
            </a:xfrm>
            <a:custGeom>
              <a:avLst/>
              <a:gdLst>
                <a:gd name="T0" fmla="*/ 25 w 52"/>
                <a:gd name="T1" fmla="*/ 259 h 260"/>
                <a:gd name="T2" fmla="*/ 0 w 52"/>
                <a:gd name="T3" fmla="*/ 259 h 260"/>
                <a:gd name="T4" fmla="*/ 0 w 52"/>
                <a:gd name="T5" fmla="*/ 0 h 260"/>
                <a:gd name="T6" fmla="*/ 51 w 52"/>
                <a:gd name="T7" fmla="*/ 0 h 260"/>
                <a:gd name="T8" fmla="*/ 51 w 52"/>
                <a:gd name="T9" fmla="*/ 259 h 260"/>
                <a:gd name="T10" fmla="*/ 25 w 52"/>
                <a:gd name="T11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60">
                  <a:moveTo>
                    <a:pt x="25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59"/>
                  </a:lnTo>
                  <a:lnTo>
                    <a:pt x="25" y="2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7" name="Freeform 2006"/>
            <p:cNvSpPr>
              <a:spLocks noChangeArrowheads="1"/>
            </p:cNvSpPr>
            <p:nvPr/>
          </p:nvSpPr>
          <p:spPr bwMode="auto">
            <a:xfrm>
              <a:off x="5549" y="2607"/>
              <a:ext cx="11" cy="77"/>
            </a:xfrm>
            <a:custGeom>
              <a:avLst/>
              <a:gdLst>
                <a:gd name="T0" fmla="*/ 26 w 52"/>
                <a:gd name="T1" fmla="*/ 345 h 346"/>
                <a:gd name="T2" fmla="*/ 0 w 52"/>
                <a:gd name="T3" fmla="*/ 345 h 346"/>
                <a:gd name="T4" fmla="*/ 0 w 52"/>
                <a:gd name="T5" fmla="*/ 0 h 346"/>
                <a:gd name="T6" fmla="*/ 51 w 52"/>
                <a:gd name="T7" fmla="*/ 0 h 346"/>
                <a:gd name="T8" fmla="*/ 51 w 52"/>
                <a:gd name="T9" fmla="*/ 345 h 346"/>
                <a:gd name="T10" fmla="*/ 26 w 52"/>
                <a:gd name="T11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46">
                  <a:moveTo>
                    <a:pt x="26" y="345"/>
                  </a:moveTo>
                  <a:lnTo>
                    <a:pt x="0" y="34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45"/>
                  </a:lnTo>
                  <a:lnTo>
                    <a:pt x="26" y="34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8" name="Freeform 2007"/>
            <p:cNvSpPr>
              <a:spLocks noChangeArrowheads="1"/>
            </p:cNvSpPr>
            <p:nvPr/>
          </p:nvSpPr>
          <p:spPr bwMode="auto">
            <a:xfrm>
              <a:off x="5518" y="2616"/>
              <a:ext cx="11" cy="68"/>
            </a:xfrm>
            <a:custGeom>
              <a:avLst/>
              <a:gdLst>
                <a:gd name="T0" fmla="*/ 26 w 52"/>
                <a:gd name="T1" fmla="*/ 303 h 304"/>
                <a:gd name="T2" fmla="*/ 0 w 52"/>
                <a:gd name="T3" fmla="*/ 303 h 304"/>
                <a:gd name="T4" fmla="*/ 0 w 52"/>
                <a:gd name="T5" fmla="*/ 0 h 304"/>
                <a:gd name="T6" fmla="*/ 51 w 52"/>
                <a:gd name="T7" fmla="*/ 0 h 304"/>
                <a:gd name="T8" fmla="*/ 51 w 52"/>
                <a:gd name="T9" fmla="*/ 303 h 304"/>
                <a:gd name="T10" fmla="*/ 26 w 52"/>
                <a:gd name="T11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04">
                  <a:moveTo>
                    <a:pt x="26" y="303"/>
                  </a:moveTo>
                  <a:lnTo>
                    <a:pt x="0" y="30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3"/>
                  </a:lnTo>
                  <a:lnTo>
                    <a:pt x="26" y="30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09" name="Freeform 2008"/>
            <p:cNvSpPr>
              <a:spLocks noChangeArrowheads="1"/>
            </p:cNvSpPr>
            <p:nvPr/>
          </p:nvSpPr>
          <p:spPr bwMode="auto">
            <a:xfrm>
              <a:off x="5565" y="2615"/>
              <a:ext cx="11" cy="69"/>
            </a:xfrm>
            <a:custGeom>
              <a:avLst/>
              <a:gdLst>
                <a:gd name="T0" fmla="*/ 26 w 52"/>
                <a:gd name="T1" fmla="*/ 309 h 310"/>
                <a:gd name="T2" fmla="*/ 0 w 52"/>
                <a:gd name="T3" fmla="*/ 309 h 310"/>
                <a:gd name="T4" fmla="*/ 0 w 52"/>
                <a:gd name="T5" fmla="*/ 0 h 310"/>
                <a:gd name="T6" fmla="*/ 51 w 52"/>
                <a:gd name="T7" fmla="*/ 0 h 310"/>
                <a:gd name="T8" fmla="*/ 51 w 52"/>
                <a:gd name="T9" fmla="*/ 309 h 310"/>
                <a:gd name="T10" fmla="*/ 26 w 52"/>
                <a:gd name="T11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10">
                  <a:moveTo>
                    <a:pt x="26" y="309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309"/>
                  </a:lnTo>
                  <a:lnTo>
                    <a:pt x="26" y="30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0" name="Freeform 2009"/>
            <p:cNvSpPr>
              <a:spLocks noChangeArrowheads="1"/>
            </p:cNvSpPr>
            <p:nvPr/>
          </p:nvSpPr>
          <p:spPr bwMode="auto">
            <a:xfrm>
              <a:off x="5581" y="2621"/>
              <a:ext cx="11" cy="63"/>
            </a:xfrm>
            <a:custGeom>
              <a:avLst/>
              <a:gdLst>
                <a:gd name="T0" fmla="*/ 25 w 52"/>
                <a:gd name="T1" fmla="*/ 281 h 282"/>
                <a:gd name="T2" fmla="*/ 0 w 52"/>
                <a:gd name="T3" fmla="*/ 281 h 282"/>
                <a:gd name="T4" fmla="*/ 0 w 52"/>
                <a:gd name="T5" fmla="*/ 0 h 282"/>
                <a:gd name="T6" fmla="*/ 51 w 52"/>
                <a:gd name="T7" fmla="*/ 0 h 282"/>
                <a:gd name="T8" fmla="*/ 51 w 52"/>
                <a:gd name="T9" fmla="*/ 281 h 282"/>
                <a:gd name="T10" fmla="*/ 25 w 52"/>
                <a:gd name="T11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2">
                  <a:moveTo>
                    <a:pt x="25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81"/>
                  </a:lnTo>
                  <a:lnTo>
                    <a:pt x="25" y="28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1" name="Freeform 2010"/>
            <p:cNvSpPr>
              <a:spLocks noChangeArrowheads="1"/>
            </p:cNvSpPr>
            <p:nvPr/>
          </p:nvSpPr>
          <p:spPr bwMode="auto">
            <a:xfrm>
              <a:off x="5612" y="2640"/>
              <a:ext cx="11" cy="44"/>
            </a:xfrm>
            <a:custGeom>
              <a:avLst/>
              <a:gdLst>
                <a:gd name="T0" fmla="*/ 25 w 52"/>
                <a:gd name="T1" fmla="*/ 196 h 197"/>
                <a:gd name="T2" fmla="*/ 0 w 52"/>
                <a:gd name="T3" fmla="*/ 196 h 197"/>
                <a:gd name="T4" fmla="*/ 0 w 52"/>
                <a:gd name="T5" fmla="*/ 0 h 197"/>
                <a:gd name="T6" fmla="*/ 51 w 52"/>
                <a:gd name="T7" fmla="*/ 0 h 197"/>
                <a:gd name="T8" fmla="*/ 51 w 52"/>
                <a:gd name="T9" fmla="*/ 196 h 197"/>
                <a:gd name="T10" fmla="*/ 25 w 52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7">
                  <a:moveTo>
                    <a:pt x="25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96"/>
                  </a:lnTo>
                  <a:lnTo>
                    <a:pt x="25" y="19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2" name="Freeform 2011"/>
            <p:cNvSpPr>
              <a:spLocks noChangeArrowheads="1"/>
            </p:cNvSpPr>
            <p:nvPr/>
          </p:nvSpPr>
          <p:spPr bwMode="auto">
            <a:xfrm>
              <a:off x="5627" y="2636"/>
              <a:ext cx="11" cy="48"/>
            </a:xfrm>
            <a:custGeom>
              <a:avLst/>
              <a:gdLst>
                <a:gd name="T0" fmla="*/ 26 w 52"/>
                <a:gd name="T1" fmla="*/ 217 h 218"/>
                <a:gd name="T2" fmla="*/ 0 w 52"/>
                <a:gd name="T3" fmla="*/ 217 h 218"/>
                <a:gd name="T4" fmla="*/ 0 w 52"/>
                <a:gd name="T5" fmla="*/ 0 h 218"/>
                <a:gd name="T6" fmla="*/ 51 w 52"/>
                <a:gd name="T7" fmla="*/ 0 h 218"/>
                <a:gd name="T8" fmla="*/ 51 w 52"/>
                <a:gd name="T9" fmla="*/ 217 h 218"/>
                <a:gd name="T10" fmla="*/ 26 w 52"/>
                <a:gd name="T11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18">
                  <a:moveTo>
                    <a:pt x="26" y="217"/>
                  </a:moveTo>
                  <a:lnTo>
                    <a:pt x="0" y="217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17"/>
                  </a:lnTo>
                  <a:lnTo>
                    <a:pt x="26" y="217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3" name="Freeform 2012"/>
            <p:cNvSpPr>
              <a:spLocks noChangeArrowheads="1"/>
            </p:cNvSpPr>
            <p:nvPr/>
          </p:nvSpPr>
          <p:spPr bwMode="auto">
            <a:xfrm>
              <a:off x="5596" y="2630"/>
              <a:ext cx="11" cy="54"/>
            </a:xfrm>
            <a:custGeom>
              <a:avLst/>
              <a:gdLst>
                <a:gd name="T0" fmla="*/ 26 w 52"/>
                <a:gd name="T1" fmla="*/ 243 h 244"/>
                <a:gd name="T2" fmla="*/ 0 w 52"/>
                <a:gd name="T3" fmla="*/ 243 h 244"/>
                <a:gd name="T4" fmla="*/ 0 w 52"/>
                <a:gd name="T5" fmla="*/ 0 h 244"/>
                <a:gd name="T6" fmla="*/ 51 w 52"/>
                <a:gd name="T7" fmla="*/ 0 h 244"/>
                <a:gd name="T8" fmla="*/ 51 w 52"/>
                <a:gd name="T9" fmla="*/ 243 h 244"/>
                <a:gd name="T10" fmla="*/ 26 w 52"/>
                <a:gd name="T1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44">
                  <a:moveTo>
                    <a:pt x="26" y="24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43"/>
                  </a:lnTo>
                  <a:lnTo>
                    <a:pt x="26" y="24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4" name="Freeform 2013"/>
            <p:cNvSpPr>
              <a:spLocks noChangeArrowheads="1"/>
            </p:cNvSpPr>
            <p:nvPr/>
          </p:nvSpPr>
          <p:spPr bwMode="auto">
            <a:xfrm>
              <a:off x="5534" y="2632"/>
              <a:ext cx="11" cy="51"/>
            </a:xfrm>
            <a:custGeom>
              <a:avLst/>
              <a:gdLst>
                <a:gd name="T0" fmla="*/ 25 w 52"/>
                <a:gd name="T1" fmla="*/ 230 h 231"/>
                <a:gd name="T2" fmla="*/ 0 w 52"/>
                <a:gd name="T3" fmla="*/ 230 h 231"/>
                <a:gd name="T4" fmla="*/ 0 w 52"/>
                <a:gd name="T5" fmla="*/ 0 h 231"/>
                <a:gd name="T6" fmla="*/ 51 w 52"/>
                <a:gd name="T7" fmla="*/ 0 h 231"/>
                <a:gd name="T8" fmla="*/ 51 w 52"/>
                <a:gd name="T9" fmla="*/ 230 h 231"/>
                <a:gd name="T10" fmla="*/ 25 w 52"/>
                <a:gd name="T1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31">
                  <a:moveTo>
                    <a:pt x="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230"/>
                  </a:lnTo>
                  <a:lnTo>
                    <a:pt x="25" y="23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5" name="Freeform 2014"/>
            <p:cNvSpPr>
              <a:spLocks noChangeArrowheads="1"/>
            </p:cNvSpPr>
            <p:nvPr/>
          </p:nvSpPr>
          <p:spPr bwMode="auto">
            <a:xfrm>
              <a:off x="5769" y="2235"/>
              <a:ext cx="15" cy="95"/>
            </a:xfrm>
            <a:custGeom>
              <a:avLst/>
              <a:gdLst>
                <a:gd name="T0" fmla="*/ 34 w 69"/>
                <a:gd name="T1" fmla="*/ 423 h 424"/>
                <a:gd name="T2" fmla="*/ 0 w 69"/>
                <a:gd name="T3" fmla="*/ 423 h 424"/>
                <a:gd name="T4" fmla="*/ 0 w 69"/>
                <a:gd name="T5" fmla="*/ 0 h 424"/>
                <a:gd name="T6" fmla="*/ 68 w 69"/>
                <a:gd name="T7" fmla="*/ 0 h 424"/>
                <a:gd name="T8" fmla="*/ 68 w 69"/>
                <a:gd name="T9" fmla="*/ 423 h 424"/>
                <a:gd name="T10" fmla="*/ 34 w 69"/>
                <a:gd name="T11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24">
                  <a:moveTo>
                    <a:pt x="3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23"/>
                  </a:lnTo>
                  <a:lnTo>
                    <a:pt x="34" y="4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6" name="Freeform 2015"/>
            <p:cNvSpPr>
              <a:spLocks noChangeArrowheads="1"/>
            </p:cNvSpPr>
            <p:nvPr/>
          </p:nvSpPr>
          <p:spPr bwMode="auto">
            <a:xfrm>
              <a:off x="5789" y="2260"/>
              <a:ext cx="15" cy="69"/>
            </a:xfrm>
            <a:custGeom>
              <a:avLst/>
              <a:gdLst>
                <a:gd name="T0" fmla="*/ 34 w 70"/>
                <a:gd name="T1" fmla="*/ 308 h 309"/>
                <a:gd name="T2" fmla="*/ 0 w 70"/>
                <a:gd name="T3" fmla="*/ 308 h 309"/>
                <a:gd name="T4" fmla="*/ 0 w 70"/>
                <a:gd name="T5" fmla="*/ 0 h 309"/>
                <a:gd name="T6" fmla="*/ 69 w 70"/>
                <a:gd name="T7" fmla="*/ 0 h 309"/>
                <a:gd name="T8" fmla="*/ 69 w 70"/>
                <a:gd name="T9" fmla="*/ 308 h 309"/>
                <a:gd name="T10" fmla="*/ 34 w 70"/>
                <a:gd name="T1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09">
                  <a:moveTo>
                    <a:pt x="34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308"/>
                  </a:lnTo>
                  <a:lnTo>
                    <a:pt x="34" y="3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7" name="Freeform 2016"/>
            <p:cNvSpPr>
              <a:spLocks noChangeArrowheads="1"/>
            </p:cNvSpPr>
            <p:nvPr/>
          </p:nvSpPr>
          <p:spPr bwMode="auto">
            <a:xfrm>
              <a:off x="5831" y="2235"/>
              <a:ext cx="15" cy="95"/>
            </a:xfrm>
            <a:custGeom>
              <a:avLst/>
              <a:gdLst>
                <a:gd name="T0" fmla="*/ 34 w 69"/>
                <a:gd name="T1" fmla="*/ 423 h 424"/>
                <a:gd name="T2" fmla="*/ 0 w 69"/>
                <a:gd name="T3" fmla="*/ 423 h 424"/>
                <a:gd name="T4" fmla="*/ 0 w 69"/>
                <a:gd name="T5" fmla="*/ 0 h 424"/>
                <a:gd name="T6" fmla="*/ 68 w 69"/>
                <a:gd name="T7" fmla="*/ 0 h 424"/>
                <a:gd name="T8" fmla="*/ 68 w 69"/>
                <a:gd name="T9" fmla="*/ 423 h 424"/>
                <a:gd name="T10" fmla="*/ 34 w 69"/>
                <a:gd name="T11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24">
                  <a:moveTo>
                    <a:pt x="3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23"/>
                  </a:lnTo>
                  <a:lnTo>
                    <a:pt x="34" y="42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8" name="Freeform 2017"/>
            <p:cNvSpPr>
              <a:spLocks noChangeArrowheads="1"/>
            </p:cNvSpPr>
            <p:nvPr/>
          </p:nvSpPr>
          <p:spPr bwMode="auto">
            <a:xfrm>
              <a:off x="5852" y="2221"/>
              <a:ext cx="15" cy="109"/>
            </a:xfrm>
            <a:custGeom>
              <a:avLst/>
              <a:gdLst>
                <a:gd name="T0" fmla="*/ 34 w 69"/>
                <a:gd name="T1" fmla="*/ 484 h 485"/>
                <a:gd name="T2" fmla="*/ 0 w 69"/>
                <a:gd name="T3" fmla="*/ 484 h 485"/>
                <a:gd name="T4" fmla="*/ 0 w 69"/>
                <a:gd name="T5" fmla="*/ 0 h 485"/>
                <a:gd name="T6" fmla="*/ 68 w 69"/>
                <a:gd name="T7" fmla="*/ 0 h 485"/>
                <a:gd name="T8" fmla="*/ 68 w 69"/>
                <a:gd name="T9" fmla="*/ 484 h 485"/>
                <a:gd name="T10" fmla="*/ 34 w 69"/>
                <a:gd name="T11" fmla="*/ 4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85">
                  <a:moveTo>
                    <a:pt x="3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84"/>
                  </a:lnTo>
                  <a:lnTo>
                    <a:pt x="34" y="48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19" name="Freeform 2018"/>
            <p:cNvSpPr>
              <a:spLocks noChangeArrowheads="1"/>
            </p:cNvSpPr>
            <p:nvPr/>
          </p:nvSpPr>
          <p:spPr bwMode="auto">
            <a:xfrm>
              <a:off x="5810" y="2272"/>
              <a:ext cx="15" cy="58"/>
            </a:xfrm>
            <a:custGeom>
              <a:avLst/>
              <a:gdLst>
                <a:gd name="T0" fmla="*/ 34 w 69"/>
                <a:gd name="T1" fmla="*/ 258 h 259"/>
                <a:gd name="T2" fmla="*/ 0 w 69"/>
                <a:gd name="T3" fmla="*/ 258 h 259"/>
                <a:gd name="T4" fmla="*/ 0 w 69"/>
                <a:gd name="T5" fmla="*/ 0 h 259"/>
                <a:gd name="T6" fmla="*/ 68 w 69"/>
                <a:gd name="T7" fmla="*/ 0 h 259"/>
                <a:gd name="T8" fmla="*/ 68 w 69"/>
                <a:gd name="T9" fmla="*/ 258 h 259"/>
                <a:gd name="T10" fmla="*/ 34 w 69"/>
                <a:gd name="T11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59">
                  <a:moveTo>
                    <a:pt x="34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58"/>
                  </a:lnTo>
                  <a:lnTo>
                    <a:pt x="34" y="2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0" name="Freeform 2019"/>
            <p:cNvSpPr>
              <a:spLocks noChangeArrowheads="1"/>
            </p:cNvSpPr>
            <p:nvPr/>
          </p:nvSpPr>
          <p:spPr bwMode="auto">
            <a:xfrm>
              <a:off x="5914" y="2226"/>
              <a:ext cx="15" cy="103"/>
            </a:xfrm>
            <a:custGeom>
              <a:avLst/>
              <a:gdLst>
                <a:gd name="T0" fmla="*/ 34 w 69"/>
                <a:gd name="T1" fmla="*/ 459 h 460"/>
                <a:gd name="T2" fmla="*/ 0 w 69"/>
                <a:gd name="T3" fmla="*/ 459 h 460"/>
                <a:gd name="T4" fmla="*/ 0 w 69"/>
                <a:gd name="T5" fmla="*/ 0 h 460"/>
                <a:gd name="T6" fmla="*/ 68 w 69"/>
                <a:gd name="T7" fmla="*/ 0 h 460"/>
                <a:gd name="T8" fmla="*/ 68 w 69"/>
                <a:gd name="T9" fmla="*/ 459 h 460"/>
                <a:gd name="T10" fmla="*/ 34 w 69"/>
                <a:gd name="T11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60">
                  <a:moveTo>
                    <a:pt x="34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459"/>
                  </a:lnTo>
                  <a:lnTo>
                    <a:pt x="34" y="4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1" name="Freeform 2020"/>
            <p:cNvSpPr>
              <a:spLocks noChangeArrowheads="1"/>
            </p:cNvSpPr>
            <p:nvPr/>
          </p:nvSpPr>
          <p:spPr bwMode="auto">
            <a:xfrm>
              <a:off x="5872" y="2239"/>
              <a:ext cx="15" cy="91"/>
            </a:xfrm>
            <a:custGeom>
              <a:avLst/>
              <a:gdLst>
                <a:gd name="T0" fmla="*/ 34 w 70"/>
                <a:gd name="T1" fmla="*/ 404 h 405"/>
                <a:gd name="T2" fmla="*/ 0 w 70"/>
                <a:gd name="T3" fmla="*/ 404 h 405"/>
                <a:gd name="T4" fmla="*/ 0 w 70"/>
                <a:gd name="T5" fmla="*/ 0 h 405"/>
                <a:gd name="T6" fmla="*/ 69 w 70"/>
                <a:gd name="T7" fmla="*/ 0 h 405"/>
                <a:gd name="T8" fmla="*/ 69 w 70"/>
                <a:gd name="T9" fmla="*/ 404 h 405"/>
                <a:gd name="T10" fmla="*/ 34 w 70"/>
                <a:gd name="T11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05">
                  <a:moveTo>
                    <a:pt x="34" y="404"/>
                  </a:moveTo>
                  <a:lnTo>
                    <a:pt x="0" y="40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404"/>
                  </a:lnTo>
                  <a:lnTo>
                    <a:pt x="34" y="40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2" name="Freeform 2021"/>
            <p:cNvSpPr>
              <a:spLocks noChangeArrowheads="1"/>
            </p:cNvSpPr>
            <p:nvPr/>
          </p:nvSpPr>
          <p:spPr bwMode="auto">
            <a:xfrm>
              <a:off x="5935" y="2217"/>
              <a:ext cx="15" cy="113"/>
            </a:xfrm>
            <a:custGeom>
              <a:avLst/>
              <a:gdLst>
                <a:gd name="T0" fmla="*/ 34 w 69"/>
                <a:gd name="T1" fmla="*/ 500 h 501"/>
                <a:gd name="T2" fmla="*/ 0 w 69"/>
                <a:gd name="T3" fmla="*/ 500 h 501"/>
                <a:gd name="T4" fmla="*/ 0 w 69"/>
                <a:gd name="T5" fmla="*/ 0 h 501"/>
                <a:gd name="T6" fmla="*/ 68 w 69"/>
                <a:gd name="T7" fmla="*/ 0 h 501"/>
                <a:gd name="T8" fmla="*/ 68 w 69"/>
                <a:gd name="T9" fmla="*/ 500 h 501"/>
                <a:gd name="T10" fmla="*/ 34 w 69"/>
                <a:gd name="T11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501">
                  <a:moveTo>
                    <a:pt x="34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500"/>
                  </a:lnTo>
                  <a:lnTo>
                    <a:pt x="34" y="50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3" name="Freeform 2022"/>
            <p:cNvSpPr>
              <a:spLocks noChangeArrowheads="1"/>
            </p:cNvSpPr>
            <p:nvPr/>
          </p:nvSpPr>
          <p:spPr bwMode="auto">
            <a:xfrm>
              <a:off x="5955" y="2246"/>
              <a:ext cx="15" cy="84"/>
            </a:xfrm>
            <a:custGeom>
              <a:avLst/>
              <a:gdLst>
                <a:gd name="T0" fmla="*/ 34 w 70"/>
                <a:gd name="T1" fmla="*/ 374 h 375"/>
                <a:gd name="T2" fmla="*/ 0 w 70"/>
                <a:gd name="T3" fmla="*/ 374 h 375"/>
                <a:gd name="T4" fmla="*/ 0 w 70"/>
                <a:gd name="T5" fmla="*/ 0 h 375"/>
                <a:gd name="T6" fmla="*/ 69 w 70"/>
                <a:gd name="T7" fmla="*/ 0 h 375"/>
                <a:gd name="T8" fmla="*/ 69 w 70"/>
                <a:gd name="T9" fmla="*/ 374 h 375"/>
                <a:gd name="T10" fmla="*/ 34 w 70"/>
                <a:gd name="T1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5">
                  <a:moveTo>
                    <a:pt x="34" y="374"/>
                  </a:moveTo>
                  <a:lnTo>
                    <a:pt x="0" y="37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374"/>
                  </a:lnTo>
                  <a:lnTo>
                    <a:pt x="34" y="37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4" name="Freeform 2023"/>
            <p:cNvSpPr>
              <a:spLocks noChangeArrowheads="1"/>
            </p:cNvSpPr>
            <p:nvPr/>
          </p:nvSpPr>
          <p:spPr bwMode="auto">
            <a:xfrm>
              <a:off x="5997" y="2251"/>
              <a:ext cx="15" cy="79"/>
            </a:xfrm>
            <a:custGeom>
              <a:avLst/>
              <a:gdLst>
                <a:gd name="T0" fmla="*/ 34 w 69"/>
                <a:gd name="T1" fmla="*/ 351 h 352"/>
                <a:gd name="T2" fmla="*/ 0 w 69"/>
                <a:gd name="T3" fmla="*/ 351 h 352"/>
                <a:gd name="T4" fmla="*/ 0 w 69"/>
                <a:gd name="T5" fmla="*/ 0 h 352"/>
                <a:gd name="T6" fmla="*/ 68 w 69"/>
                <a:gd name="T7" fmla="*/ 0 h 352"/>
                <a:gd name="T8" fmla="*/ 68 w 69"/>
                <a:gd name="T9" fmla="*/ 351 h 352"/>
                <a:gd name="T10" fmla="*/ 34 w 69"/>
                <a:gd name="T11" fmla="*/ 3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52">
                  <a:moveTo>
                    <a:pt x="34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51"/>
                  </a:lnTo>
                  <a:lnTo>
                    <a:pt x="34" y="35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5" name="Freeform 2024"/>
            <p:cNvSpPr>
              <a:spLocks noChangeArrowheads="1"/>
            </p:cNvSpPr>
            <p:nvPr/>
          </p:nvSpPr>
          <p:spPr bwMode="auto">
            <a:xfrm>
              <a:off x="6018" y="2257"/>
              <a:ext cx="15" cy="73"/>
            </a:xfrm>
            <a:custGeom>
              <a:avLst/>
              <a:gdLst>
                <a:gd name="T0" fmla="*/ 34 w 69"/>
                <a:gd name="T1" fmla="*/ 325 h 326"/>
                <a:gd name="T2" fmla="*/ 0 w 69"/>
                <a:gd name="T3" fmla="*/ 325 h 326"/>
                <a:gd name="T4" fmla="*/ 0 w 69"/>
                <a:gd name="T5" fmla="*/ 0 h 326"/>
                <a:gd name="T6" fmla="*/ 68 w 69"/>
                <a:gd name="T7" fmla="*/ 0 h 326"/>
                <a:gd name="T8" fmla="*/ 68 w 69"/>
                <a:gd name="T9" fmla="*/ 325 h 326"/>
                <a:gd name="T10" fmla="*/ 34 w 69"/>
                <a:gd name="T11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6">
                  <a:moveTo>
                    <a:pt x="3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25"/>
                  </a:lnTo>
                  <a:lnTo>
                    <a:pt x="34" y="3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6" name="Freeform 2025"/>
            <p:cNvSpPr>
              <a:spLocks noChangeArrowheads="1"/>
            </p:cNvSpPr>
            <p:nvPr/>
          </p:nvSpPr>
          <p:spPr bwMode="auto">
            <a:xfrm>
              <a:off x="5976" y="2257"/>
              <a:ext cx="15" cy="73"/>
            </a:xfrm>
            <a:custGeom>
              <a:avLst/>
              <a:gdLst>
                <a:gd name="T0" fmla="*/ 34 w 69"/>
                <a:gd name="T1" fmla="*/ 325 h 326"/>
                <a:gd name="T2" fmla="*/ 0 w 69"/>
                <a:gd name="T3" fmla="*/ 325 h 326"/>
                <a:gd name="T4" fmla="*/ 0 w 69"/>
                <a:gd name="T5" fmla="*/ 0 h 326"/>
                <a:gd name="T6" fmla="*/ 68 w 69"/>
                <a:gd name="T7" fmla="*/ 0 h 326"/>
                <a:gd name="T8" fmla="*/ 68 w 69"/>
                <a:gd name="T9" fmla="*/ 325 h 326"/>
                <a:gd name="T10" fmla="*/ 34 w 69"/>
                <a:gd name="T11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6">
                  <a:moveTo>
                    <a:pt x="3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25"/>
                  </a:lnTo>
                  <a:lnTo>
                    <a:pt x="34" y="32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7" name="Freeform 2026"/>
            <p:cNvSpPr>
              <a:spLocks noChangeArrowheads="1"/>
            </p:cNvSpPr>
            <p:nvPr/>
          </p:nvSpPr>
          <p:spPr bwMode="auto">
            <a:xfrm>
              <a:off x="5893" y="2260"/>
              <a:ext cx="15" cy="69"/>
            </a:xfrm>
            <a:custGeom>
              <a:avLst/>
              <a:gdLst>
                <a:gd name="T0" fmla="*/ 34 w 69"/>
                <a:gd name="T1" fmla="*/ 308 h 309"/>
                <a:gd name="T2" fmla="*/ 0 w 69"/>
                <a:gd name="T3" fmla="*/ 308 h 309"/>
                <a:gd name="T4" fmla="*/ 0 w 69"/>
                <a:gd name="T5" fmla="*/ 0 h 309"/>
                <a:gd name="T6" fmla="*/ 68 w 69"/>
                <a:gd name="T7" fmla="*/ 0 h 309"/>
                <a:gd name="T8" fmla="*/ 68 w 69"/>
                <a:gd name="T9" fmla="*/ 308 h 309"/>
                <a:gd name="T10" fmla="*/ 34 w 69"/>
                <a:gd name="T1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09">
                  <a:moveTo>
                    <a:pt x="34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308"/>
                  </a:lnTo>
                  <a:lnTo>
                    <a:pt x="34" y="30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8" name="Freeform 2027"/>
            <p:cNvSpPr>
              <a:spLocks noChangeArrowheads="1"/>
            </p:cNvSpPr>
            <p:nvPr/>
          </p:nvSpPr>
          <p:spPr bwMode="auto">
            <a:xfrm>
              <a:off x="5353" y="1840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5 h 66"/>
                <a:gd name="T4" fmla="*/ 36 w 93"/>
                <a:gd name="T5" fmla="*/ 14 h 66"/>
                <a:gd name="T6" fmla="*/ 28 w 93"/>
                <a:gd name="T7" fmla="*/ 12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3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3 h 66"/>
                <a:gd name="T32" fmla="*/ 70 w 93"/>
                <a:gd name="T33" fmla="*/ 0 h 66"/>
                <a:gd name="T34" fmla="*/ 86 w 93"/>
                <a:gd name="T35" fmla="*/ 6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5 h 66"/>
                <a:gd name="T44" fmla="*/ 76 w 93"/>
                <a:gd name="T45" fmla="*/ 14 h 66"/>
                <a:gd name="T46" fmla="*/ 67 w 93"/>
                <a:gd name="T47" fmla="*/ 12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5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3"/>
                    <a:pt x="16" y="16"/>
                  </a:cubicBezTo>
                  <a:cubicBezTo>
                    <a:pt x="13" y="19"/>
                    <a:pt x="13" y="25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29" name="Freeform 2028"/>
            <p:cNvSpPr>
              <a:spLocks noChangeArrowheads="1"/>
            </p:cNvSpPr>
            <p:nvPr/>
          </p:nvSpPr>
          <p:spPr bwMode="auto">
            <a:xfrm>
              <a:off x="5377" y="1840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4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6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0" name="Freeform 2029"/>
            <p:cNvSpPr>
              <a:spLocks noChangeArrowheads="1"/>
            </p:cNvSpPr>
            <p:nvPr/>
          </p:nvSpPr>
          <p:spPr bwMode="auto">
            <a:xfrm>
              <a:off x="5393" y="1840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5 h 94"/>
                <a:gd name="T30" fmla="*/ 29 w 58"/>
                <a:gd name="T31" fmla="*/ 12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5"/>
                    <a:pt x="32" y="65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3"/>
                    <a:pt x="17" y="16"/>
                  </a:cubicBezTo>
                  <a:cubicBezTo>
                    <a:pt x="15" y="19"/>
                    <a:pt x="13" y="25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2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5"/>
                    <a:pt x="41" y="19"/>
                    <a:pt x="38" y="16"/>
                  </a:cubicBezTo>
                  <a:cubicBezTo>
                    <a:pt x="38" y="13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1" name="Freeform 2030"/>
            <p:cNvSpPr>
              <a:spLocks noChangeArrowheads="1"/>
            </p:cNvSpPr>
            <p:nvPr/>
          </p:nvSpPr>
          <p:spPr bwMode="auto">
            <a:xfrm>
              <a:off x="5409" y="1836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2" name="Freeform 2031"/>
            <p:cNvSpPr>
              <a:spLocks noChangeArrowheads="1"/>
            </p:cNvSpPr>
            <p:nvPr/>
          </p:nvSpPr>
          <p:spPr bwMode="auto">
            <a:xfrm>
              <a:off x="5416" y="1836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3" name="Freeform 2032"/>
            <p:cNvSpPr>
              <a:spLocks noChangeArrowheads="1"/>
            </p:cNvSpPr>
            <p:nvPr/>
          </p:nvSpPr>
          <p:spPr bwMode="auto">
            <a:xfrm>
              <a:off x="5353" y="1867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4 h 66"/>
                <a:gd name="T4" fmla="*/ 36 w 93"/>
                <a:gd name="T5" fmla="*/ 14 h 66"/>
                <a:gd name="T6" fmla="*/ 28 w 93"/>
                <a:gd name="T7" fmla="*/ 11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2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2 h 66"/>
                <a:gd name="T32" fmla="*/ 70 w 93"/>
                <a:gd name="T33" fmla="*/ 0 h 66"/>
                <a:gd name="T34" fmla="*/ 86 w 93"/>
                <a:gd name="T35" fmla="*/ 5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4 h 66"/>
                <a:gd name="T44" fmla="*/ 76 w 93"/>
                <a:gd name="T45" fmla="*/ 14 h 66"/>
                <a:gd name="T46" fmla="*/ 67 w 93"/>
                <a:gd name="T47" fmla="*/ 11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4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3"/>
                    <a:pt x="16" y="16"/>
                  </a:cubicBezTo>
                  <a:cubicBezTo>
                    <a:pt x="13" y="18"/>
                    <a:pt x="13" y="24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4" name="Freeform 2033"/>
            <p:cNvSpPr>
              <a:spLocks noChangeArrowheads="1"/>
            </p:cNvSpPr>
            <p:nvPr/>
          </p:nvSpPr>
          <p:spPr bwMode="auto">
            <a:xfrm>
              <a:off x="5377" y="186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5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39"/>
                    <a:pt x="14" y="42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5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5" name="Freeform 2034"/>
            <p:cNvSpPr>
              <a:spLocks noChangeArrowheads="1"/>
            </p:cNvSpPr>
            <p:nvPr/>
          </p:nvSpPr>
          <p:spPr bwMode="auto">
            <a:xfrm>
              <a:off x="5393" y="1867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6 h 94"/>
                <a:gd name="T4" fmla="*/ 12 w 58"/>
                <a:gd name="T5" fmla="*/ 56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8 h 94"/>
                <a:gd name="T24" fmla="*/ 57 w 58"/>
                <a:gd name="T25" fmla="*/ 32 h 94"/>
                <a:gd name="T26" fmla="*/ 50 w 58"/>
                <a:gd name="T27" fmla="*/ 56 h 94"/>
                <a:gd name="T28" fmla="*/ 32 w 58"/>
                <a:gd name="T29" fmla="*/ 65 h 94"/>
                <a:gd name="T30" fmla="*/ 29 w 58"/>
                <a:gd name="T31" fmla="*/ 11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3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3"/>
                    <a:pt x="17" y="16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3"/>
                    <a:pt x="28" y="53"/>
                  </a:cubicBezTo>
                  <a:cubicBezTo>
                    <a:pt x="32" y="53"/>
                    <a:pt x="36" y="52"/>
                    <a:pt x="38" y="48"/>
                  </a:cubicBezTo>
                  <a:cubicBezTo>
                    <a:pt x="41" y="43"/>
                    <a:pt x="42" y="39"/>
                    <a:pt x="42" y="32"/>
                  </a:cubicBezTo>
                  <a:cubicBezTo>
                    <a:pt x="42" y="24"/>
                    <a:pt x="41" y="18"/>
                    <a:pt x="38" y="16"/>
                  </a:cubicBezTo>
                  <a:cubicBezTo>
                    <a:pt x="38" y="13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6" name="Freeform 2035"/>
            <p:cNvSpPr>
              <a:spLocks noChangeArrowheads="1"/>
            </p:cNvSpPr>
            <p:nvPr/>
          </p:nvSpPr>
          <p:spPr bwMode="auto">
            <a:xfrm>
              <a:off x="5409" y="186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7" name="Freeform 2036"/>
            <p:cNvSpPr>
              <a:spLocks noChangeArrowheads="1"/>
            </p:cNvSpPr>
            <p:nvPr/>
          </p:nvSpPr>
          <p:spPr bwMode="auto">
            <a:xfrm>
              <a:off x="5416" y="186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8" name="Freeform 2037"/>
            <p:cNvSpPr>
              <a:spLocks noChangeArrowheads="1"/>
            </p:cNvSpPr>
            <p:nvPr/>
          </p:nvSpPr>
          <p:spPr bwMode="auto">
            <a:xfrm>
              <a:off x="5353" y="1893"/>
              <a:ext cx="20" cy="14"/>
            </a:xfrm>
            <a:custGeom>
              <a:avLst/>
              <a:gdLst>
                <a:gd name="T0" fmla="*/ 39 w 93"/>
                <a:gd name="T1" fmla="*/ 64 h 67"/>
                <a:gd name="T2" fmla="*/ 39 w 93"/>
                <a:gd name="T3" fmla="*/ 25 h 67"/>
                <a:gd name="T4" fmla="*/ 36 w 93"/>
                <a:gd name="T5" fmla="*/ 15 h 67"/>
                <a:gd name="T6" fmla="*/ 28 w 93"/>
                <a:gd name="T7" fmla="*/ 12 h 67"/>
                <a:gd name="T8" fmla="*/ 16 w 93"/>
                <a:gd name="T9" fmla="*/ 16 h 67"/>
                <a:gd name="T10" fmla="*/ 13 w 93"/>
                <a:gd name="T11" fmla="*/ 34 h 67"/>
                <a:gd name="T12" fmla="*/ 13 w 93"/>
                <a:gd name="T13" fmla="*/ 66 h 67"/>
                <a:gd name="T14" fmla="*/ 0 w 93"/>
                <a:gd name="T15" fmla="*/ 66 h 67"/>
                <a:gd name="T16" fmla="*/ 0 w 93"/>
                <a:gd name="T17" fmla="*/ 2 h 67"/>
                <a:gd name="T18" fmla="*/ 10 w 93"/>
                <a:gd name="T19" fmla="*/ 2 h 67"/>
                <a:gd name="T20" fmla="*/ 12 w 93"/>
                <a:gd name="T21" fmla="*/ 10 h 67"/>
                <a:gd name="T22" fmla="*/ 19 w 93"/>
                <a:gd name="T23" fmla="*/ 3 h 67"/>
                <a:gd name="T24" fmla="*/ 31 w 93"/>
                <a:gd name="T25" fmla="*/ 0 h 67"/>
                <a:gd name="T26" fmla="*/ 50 w 93"/>
                <a:gd name="T27" fmla="*/ 10 h 67"/>
                <a:gd name="T28" fmla="*/ 51 w 93"/>
                <a:gd name="T29" fmla="*/ 10 h 67"/>
                <a:gd name="T30" fmla="*/ 58 w 93"/>
                <a:gd name="T31" fmla="*/ 3 h 67"/>
                <a:gd name="T32" fmla="*/ 70 w 93"/>
                <a:gd name="T33" fmla="*/ 0 h 67"/>
                <a:gd name="T34" fmla="*/ 86 w 93"/>
                <a:gd name="T35" fmla="*/ 6 h 67"/>
                <a:gd name="T36" fmla="*/ 92 w 93"/>
                <a:gd name="T37" fmla="*/ 23 h 67"/>
                <a:gd name="T38" fmla="*/ 92 w 93"/>
                <a:gd name="T39" fmla="*/ 64 h 67"/>
                <a:gd name="T40" fmla="*/ 79 w 93"/>
                <a:gd name="T41" fmla="*/ 64 h 67"/>
                <a:gd name="T42" fmla="*/ 79 w 93"/>
                <a:gd name="T43" fmla="*/ 25 h 67"/>
                <a:gd name="T44" fmla="*/ 76 w 93"/>
                <a:gd name="T45" fmla="*/ 15 h 67"/>
                <a:gd name="T46" fmla="*/ 67 w 93"/>
                <a:gd name="T47" fmla="*/ 12 h 67"/>
                <a:gd name="T48" fmla="*/ 55 w 93"/>
                <a:gd name="T49" fmla="*/ 16 h 67"/>
                <a:gd name="T50" fmla="*/ 53 w 93"/>
                <a:gd name="T51" fmla="*/ 31 h 67"/>
                <a:gd name="T52" fmla="*/ 53 w 93"/>
                <a:gd name="T53" fmla="*/ 64 h 67"/>
                <a:gd name="T54" fmla="*/ 39 w 93"/>
                <a:gd name="T55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7">
                  <a:moveTo>
                    <a:pt x="39" y="64"/>
                  </a:moveTo>
                  <a:lnTo>
                    <a:pt x="39" y="25"/>
                  </a:lnTo>
                  <a:cubicBezTo>
                    <a:pt x="39" y="21"/>
                    <a:pt x="38" y="16"/>
                    <a:pt x="36" y="15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3"/>
                    <a:pt x="16" y="16"/>
                  </a:cubicBezTo>
                  <a:cubicBezTo>
                    <a:pt x="13" y="19"/>
                    <a:pt x="13" y="25"/>
                    <a:pt x="13" y="34"/>
                  </a:cubicBezTo>
                  <a:lnTo>
                    <a:pt x="13" y="66"/>
                  </a:lnTo>
                  <a:lnTo>
                    <a:pt x="0" y="66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39" name="Freeform 2038"/>
            <p:cNvSpPr>
              <a:spLocks noChangeArrowheads="1"/>
            </p:cNvSpPr>
            <p:nvPr/>
          </p:nvSpPr>
          <p:spPr bwMode="auto">
            <a:xfrm>
              <a:off x="5377" y="1893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7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7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2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2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2"/>
                    <a:pt x="17" y="53"/>
                  </a:cubicBezTo>
                  <a:cubicBezTo>
                    <a:pt x="18" y="56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0" name="Freeform 2039"/>
            <p:cNvSpPr>
              <a:spLocks noChangeArrowheads="1"/>
            </p:cNvSpPr>
            <p:nvPr/>
          </p:nvSpPr>
          <p:spPr bwMode="auto">
            <a:xfrm>
              <a:off x="5393" y="1893"/>
              <a:ext cx="12" cy="20"/>
            </a:xfrm>
            <a:custGeom>
              <a:avLst/>
              <a:gdLst>
                <a:gd name="T0" fmla="*/ 32 w 58"/>
                <a:gd name="T1" fmla="*/ 66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2 h 94"/>
                <a:gd name="T14" fmla="*/ 10 w 58"/>
                <a:gd name="T15" fmla="*/ 2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6 h 94"/>
                <a:gd name="T30" fmla="*/ 29 w 58"/>
                <a:gd name="T31" fmla="*/ 12 h 94"/>
                <a:gd name="T32" fmla="*/ 17 w 58"/>
                <a:gd name="T33" fmla="*/ 16 h 94"/>
                <a:gd name="T34" fmla="*/ 13 w 58"/>
                <a:gd name="T35" fmla="*/ 31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6"/>
                  </a:moveTo>
                  <a:cubicBezTo>
                    <a:pt x="25" y="66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6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6"/>
                    <a:pt x="32" y="66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3"/>
                    <a:pt x="17" y="16"/>
                  </a:cubicBezTo>
                  <a:cubicBezTo>
                    <a:pt x="15" y="19"/>
                    <a:pt x="13" y="25"/>
                    <a:pt x="13" y="31"/>
                  </a:cubicBezTo>
                  <a:lnTo>
                    <a:pt x="13" y="32"/>
                  </a:lnTo>
                  <a:cubicBezTo>
                    <a:pt x="13" y="40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3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4"/>
                    <a:pt x="41" y="19"/>
                    <a:pt x="38" y="16"/>
                  </a:cubicBezTo>
                  <a:cubicBezTo>
                    <a:pt x="38" y="13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1" name="Freeform 2040"/>
            <p:cNvSpPr>
              <a:spLocks noChangeArrowheads="1"/>
            </p:cNvSpPr>
            <p:nvPr/>
          </p:nvSpPr>
          <p:spPr bwMode="auto">
            <a:xfrm>
              <a:off x="5409" y="1889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4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4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2" name="Freeform 2041"/>
            <p:cNvSpPr>
              <a:spLocks noChangeArrowheads="1"/>
            </p:cNvSpPr>
            <p:nvPr/>
          </p:nvSpPr>
          <p:spPr bwMode="auto">
            <a:xfrm>
              <a:off x="5416" y="1889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4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3" name="Freeform 2042"/>
            <p:cNvSpPr>
              <a:spLocks noChangeArrowheads="1"/>
            </p:cNvSpPr>
            <p:nvPr/>
          </p:nvSpPr>
          <p:spPr bwMode="auto">
            <a:xfrm>
              <a:off x="5353" y="1920"/>
              <a:ext cx="20" cy="14"/>
            </a:xfrm>
            <a:custGeom>
              <a:avLst/>
              <a:gdLst>
                <a:gd name="T0" fmla="*/ 39 w 93"/>
                <a:gd name="T1" fmla="*/ 64 h 66"/>
                <a:gd name="T2" fmla="*/ 39 w 93"/>
                <a:gd name="T3" fmla="*/ 25 h 66"/>
                <a:gd name="T4" fmla="*/ 36 w 93"/>
                <a:gd name="T5" fmla="*/ 14 h 66"/>
                <a:gd name="T6" fmla="*/ 28 w 93"/>
                <a:gd name="T7" fmla="*/ 11 h 66"/>
                <a:gd name="T8" fmla="*/ 16 w 93"/>
                <a:gd name="T9" fmla="*/ 16 h 66"/>
                <a:gd name="T10" fmla="*/ 13 w 93"/>
                <a:gd name="T11" fmla="*/ 33 h 66"/>
                <a:gd name="T12" fmla="*/ 13 w 93"/>
                <a:gd name="T13" fmla="*/ 65 h 66"/>
                <a:gd name="T14" fmla="*/ 0 w 93"/>
                <a:gd name="T15" fmla="*/ 65 h 66"/>
                <a:gd name="T16" fmla="*/ 0 w 93"/>
                <a:gd name="T17" fmla="*/ 1 h 66"/>
                <a:gd name="T18" fmla="*/ 10 w 93"/>
                <a:gd name="T19" fmla="*/ 1 h 66"/>
                <a:gd name="T20" fmla="*/ 12 w 93"/>
                <a:gd name="T21" fmla="*/ 10 h 66"/>
                <a:gd name="T22" fmla="*/ 19 w 93"/>
                <a:gd name="T23" fmla="*/ 3 h 66"/>
                <a:gd name="T24" fmla="*/ 31 w 93"/>
                <a:gd name="T25" fmla="*/ 0 h 66"/>
                <a:gd name="T26" fmla="*/ 50 w 93"/>
                <a:gd name="T27" fmla="*/ 10 h 66"/>
                <a:gd name="T28" fmla="*/ 51 w 93"/>
                <a:gd name="T29" fmla="*/ 10 h 66"/>
                <a:gd name="T30" fmla="*/ 58 w 93"/>
                <a:gd name="T31" fmla="*/ 3 h 66"/>
                <a:gd name="T32" fmla="*/ 70 w 93"/>
                <a:gd name="T33" fmla="*/ 0 h 66"/>
                <a:gd name="T34" fmla="*/ 86 w 93"/>
                <a:gd name="T35" fmla="*/ 6 h 66"/>
                <a:gd name="T36" fmla="*/ 92 w 93"/>
                <a:gd name="T37" fmla="*/ 23 h 66"/>
                <a:gd name="T38" fmla="*/ 92 w 93"/>
                <a:gd name="T39" fmla="*/ 64 h 66"/>
                <a:gd name="T40" fmla="*/ 79 w 93"/>
                <a:gd name="T41" fmla="*/ 64 h 66"/>
                <a:gd name="T42" fmla="*/ 79 w 93"/>
                <a:gd name="T43" fmla="*/ 25 h 66"/>
                <a:gd name="T44" fmla="*/ 76 w 93"/>
                <a:gd name="T45" fmla="*/ 14 h 66"/>
                <a:gd name="T46" fmla="*/ 67 w 93"/>
                <a:gd name="T47" fmla="*/ 11 h 66"/>
                <a:gd name="T48" fmla="*/ 55 w 93"/>
                <a:gd name="T49" fmla="*/ 16 h 66"/>
                <a:gd name="T50" fmla="*/ 53 w 93"/>
                <a:gd name="T51" fmla="*/ 30 h 66"/>
                <a:gd name="T52" fmla="*/ 53 w 93"/>
                <a:gd name="T53" fmla="*/ 64 h 66"/>
                <a:gd name="T54" fmla="*/ 39 w 93"/>
                <a:gd name="T5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6">
                  <a:moveTo>
                    <a:pt x="39" y="64"/>
                  </a:moveTo>
                  <a:lnTo>
                    <a:pt x="39" y="25"/>
                  </a:lnTo>
                  <a:cubicBezTo>
                    <a:pt x="39" y="20"/>
                    <a:pt x="38" y="16"/>
                    <a:pt x="36" y="14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3"/>
                    <a:pt x="16" y="16"/>
                  </a:cubicBezTo>
                  <a:cubicBezTo>
                    <a:pt x="13" y="19"/>
                    <a:pt x="13" y="25"/>
                    <a:pt x="13" y="33"/>
                  </a:cubicBezTo>
                  <a:lnTo>
                    <a:pt x="13" y="65"/>
                  </a:lnTo>
                  <a:lnTo>
                    <a:pt x="0" y="65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4"/>
                  </a:lnTo>
                  <a:lnTo>
                    <a:pt x="39" y="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4" name="Freeform 2043"/>
            <p:cNvSpPr>
              <a:spLocks noChangeArrowheads="1"/>
            </p:cNvSpPr>
            <p:nvPr/>
          </p:nvSpPr>
          <p:spPr bwMode="auto">
            <a:xfrm>
              <a:off x="5377" y="1919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4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7"/>
                    <a:pt x="18" y="38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5" y="51"/>
                    <a:pt x="17" y="53"/>
                  </a:cubicBezTo>
                  <a:cubicBezTo>
                    <a:pt x="18" y="56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5" name="Freeform 2044"/>
            <p:cNvSpPr>
              <a:spLocks noChangeArrowheads="1"/>
            </p:cNvSpPr>
            <p:nvPr/>
          </p:nvSpPr>
          <p:spPr bwMode="auto">
            <a:xfrm>
              <a:off x="5393" y="1920"/>
              <a:ext cx="12" cy="20"/>
            </a:xfrm>
            <a:custGeom>
              <a:avLst/>
              <a:gdLst>
                <a:gd name="T0" fmla="*/ 32 w 58"/>
                <a:gd name="T1" fmla="*/ 65 h 94"/>
                <a:gd name="T2" fmla="*/ 13 w 58"/>
                <a:gd name="T3" fmla="*/ 57 h 94"/>
                <a:gd name="T4" fmla="*/ 12 w 58"/>
                <a:gd name="T5" fmla="*/ 57 h 94"/>
                <a:gd name="T6" fmla="*/ 13 w 58"/>
                <a:gd name="T7" fmla="*/ 67 h 94"/>
                <a:gd name="T8" fmla="*/ 13 w 58"/>
                <a:gd name="T9" fmla="*/ 93 h 94"/>
                <a:gd name="T10" fmla="*/ 0 w 58"/>
                <a:gd name="T11" fmla="*/ 93 h 94"/>
                <a:gd name="T12" fmla="*/ 0 w 58"/>
                <a:gd name="T13" fmla="*/ 1 h 94"/>
                <a:gd name="T14" fmla="*/ 10 w 58"/>
                <a:gd name="T15" fmla="*/ 1 h 94"/>
                <a:gd name="T16" fmla="*/ 12 w 58"/>
                <a:gd name="T17" fmla="*/ 10 h 94"/>
                <a:gd name="T18" fmla="*/ 12 w 58"/>
                <a:gd name="T19" fmla="*/ 10 h 94"/>
                <a:gd name="T20" fmla="*/ 31 w 58"/>
                <a:gd name="T21" fmla="*/ 0 h 94"/>
                <a:gd name="T22" fmla="*/ 50 w 58"/>
                <a:gd name="T23" fmla="*/ 9 h 94"/>
                <a:gd name="T24" fmla="*/ 57 w 58"/>
                <a:gd name="T25" fmla="*/ 32 h 94"/>
                <a:gd name="T26" fmla="*/ 50 w 58"/>
                <a:gd name="T27" fmla="*/ 57 h 94"/>
                <a:gd name="T28" fmla="*/ 32 w 58"/>
                <a:gd name="T29" fmla="*/ 65 h 94"/>
                <a:gd name="T30" fmla="*/ 29 w 58"/>
                <a:gd name="T31" fmla="*/ 11 h 94"/>
                <a:gd name="T32" fmla="*/ 17 w 58"/>
                <a:gd name="T33" fmla="*/ 16 h 94"/>
                <a:gd name="T34" fmla="*/ 13 w 58"/>
                <a:gd name="T35" fmla="*/ 30 h 94"/>
                <a:gd name="T36" fmla="*/ 13 w 58"/>
                <a:gd name="T37" fmla="*/ 32 h 94"/>
                <a:gd name="T38" fmla="*/ 16 w 58"/>
                <a:gd name="T39" fmla="*/ 48 h 94"/>
                <a:gd name="T40" fmla="*/ 28 w 58"/>
                <a:gd name="T41" fmla="*/ 54 h 94"/>
                <a:gd name="T42" fmla="*/ 38 w 58"/>
                <a:gd name="T43" fmla="*/ 48 h 94"/>
                <a:gd name="T44" fmla="*/ 42 w 58"/>
                <a:gd name="T45" fmla="*/ 32 h 94"/>
                <a:gd name="T46" fmla="*/ 38 w 58"/>
                <a:gd name="T47" fmla="*/ 16 h 94"/>
                <a:gd name="T48" fmla="*/ 29 w 58"/>
                <a:gd name="T49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4">
                  <a:moveTo>
                    <a:pt x="32" y="65"/>
                  </a:moveTo>
                  <a:cubicBezTo>
                    <a:pt x="25" y="65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5"/>
                    <a:pt x="13" y="67"/>
                  </a:cubicBezTo>
                  <a:lnTo>
                    <a:pt x="13" y="93"/>
                  </a:lnTo>
                  <a:lnTo>
                    <a:pt x="0" y="93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3"/>
                    <a:pt x="17" y="16"/>
                  </a:cubicBezTo>
                  <a:cubicBezTo>
                    <a:pt x="15" y="19"/>
                    <a:pt x="13" y="25"/>
                    <a:pt x="13" y="30"/>
                  </a:cubicBezTo>
                  <a:lnTo>
                    <a:pt x="13" y="32"/>
                  </a:lnTo>
                  <a:cubicBezTo>
                    <a:pt x="13" y="39"/>
                    <a:pt x="15" y="45"/>
                    <a:pt x="16" y="48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2"/>
                    <a:pt x="38" y="48"/>
                  </a:cubicBezTo>
                  <a:cubicBezTo>
                    <a:pt x="41" y="44"/>
                    <a:pt x="42" y="39"/>
                    <a:pt x="42" y="32"/>
                  </a:cubicBezTo>
                  <a:cubicBezTo>
                    <a:pt x="42" y="25"/>
                    <a:pt x="41" y="19"/>
                    <a:pt x="38" y="16"/>
                  </a:cubicBezTo>
                  <a:cubicBezTo>
                    <a:pt x="38" y="13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6" name="Freeform 2045"/>
            <p:cNvSpPr>
              <a:spLocks noChangeArrowheads="1"/>
            </p:cNvSpPr>
            <p:nvPr/>
          </p:nvSpPr>
          <p:spPr bwMode="auto">
            <a:xfrm>
              <a:off x="5409" y="191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7" name="Freeform 2046"/>
            <p:cNvSpPr>
              <a:spLocks noChangeArrowheads="1"/>
            </p:cNvSpPr>
            <p:nvPr/>
          </p:nvSpPr>
          <p:spPr bwMode="auto">
            <a:xfrm>
              <a:off x="5416" y="191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8" name="Freeform 2047"/>
            <p:cNvSpPr>
              <a:spLocks noChangeArrowheads="1"/>
            </p:cNvSpPr>
            <p:nvPr/>
          </p:nvSpPr>
          <p:spPr bwMode="auto">
            <a:xfrm>
              <a:off x="5353" y="1946"/>
              <a:ext cx="20" cy="14"/>
            </a:xfrm>
            <a:custGeom>
              <a:avLst/>
              <a:gdLst>
                <a:gd name="T0" fmla="*/ 39 w 93"/>
                <a:gd name="T1" fmla="*/ 65 h 67"/>
                <a:gd name="T2" fmla="*/ 39 w 93"/>
                <a:gd name="T3" fmla="*/ 25 h 67"/>
                <a:gd name="T4" fmla="*/ 36 w 93"/>
                <a:gd name="T5" fmla="*/ 15 h 67"/>
                <a:gd name="T6" fmla="*/ 28 w 93"/>
                <a:gd name="T7" fmla="*/ 12 h 67"/>
                <a:gd name="T8" fmla="*/ 16 w 93"/>
                <a:gd name="T9" fmla="*/ 17 h 67"/>
                <a:gd name="T10" fmla="*/ 13 w 93"/>
                <a:gd name="T11" fmla="*/ 34 h 67"/>
                <a:gd name="T12" fmla="*/ 13 w 93"/>
                <a:gd name="T13" fmla="*/ 66 h 67"/>
                <a:gd name="T14" fmla="*/ 0 w 93"/>
                <a:gd name="T15" fmla="*/ 66 h 67"/>
                <a:gd name="T16" fmla="*/ 0 w 93"/>
                <a:gd name="T17" fmla="*/ 2 h 67"/>
                <a:gd name="T18" fmla="*/ 10 w 93"/>
                <a:gd name="T19" fmla="*/ 2 h 67"/>
                <a:gd name="T20" fmla="*/ 12 w 93"/>
                <a:gd name="T21" fmla="*/ 11 h 67"/>
                <a:gd name="T22" fmla="*/ 19 w 93"/>
                <a:gd name="T23" fmla="*/ 3 h 67"/>
                <a:gd name="T24" fmla="*/ 31 w 93"/>
                <a:gd name="T25" fmla="*/ 0 h 67"/>
                <a:gd name="T26" fmla="*/ 50 w 93"/>
                <a:gd name="T27" fmla="*/ 11 h 67"/>
                <a:gd name="T28" fmla="*/ 51 w 93"/>
                <a:gd name="T29" fmla="*/ 11 h 67"/>
                <a:gd name="T30" fmla="*/ 58 w 93"/>
                <a:gd name="T31" fmla="*/ 3 h 67"/>
                <a:gd name="T32" fmla="*/ 70 w 93"/>
                <a:gd name="T33" fmla="*/ 0 h 67"/>
                <a:gd name="T34" fmla="*/ 86 w 93"/>
                <a:gd name="T35" fmla="*/ 6 h 67"/>
                <a:gd name="T36" fmla="*/ 92 w 93"/>
                <a:gd name="T37" fmla="*/ 24 h 67"/>
                <a:gd name="T38" fmla="*/ 92 w 93"/>
                <a:gd name="T39" fmla="*/ 65 h 67"/>
                <a:gd name="T40" fmla="*/ 79 w 93"/>
                <a:gd name="T41" fmla="*/ 65 h 67"/>
                <a:gd name="T42" fmla="*/ 79 w 93"/>
                <a:gd name="T43" fmla="*/ 25 h 67"/>
                <a:gd name="T44" fmla="*/ 76 w 93"/>
                <a:gd name="T45" fmla="*/ 15 h 67"/>
                <a:gd name="T46" fmla="*/ 67 w 93"/>
                <a:gd name="T47" fmla="*/ 12 h 67"/>
                <a:gd name="T48" fmla="*/ 55 w 93"/>
                <a:gd name="T49" fmla="*/ 17 h 67"/>
                <a:gd name="T50" fmla="*/ 53 w 93"/>
                <a:gd name="T51" fmla="*/ 31 h 67"/>
                <a:gd name="T52" fmla="*/ 53 w 93"/>
                <a:gd name="T53" fmla="*/ 65 h 67"/>
                <a:gd name="T54" fmla="*/ 39 w 93"/>
                <a:gd name="T55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7">
                  <a:moveTo>
                    <a:pt x="39" y="65"/>
                  </a:moveTo>
                  <a:lnTo>
                    <a:pt x="39" y="25"/>
                  </a:lnTo>
                  <a:cubicBezTo>
                    <a:pt x="39" y="21"/>
                    <a:pt x="38" y="16"/>
                    <a:pt x="36" y="15"/>
                  </a:cubicBezTo>
                  <a:cubicBezTo>
                    <a:pt x="35" y="12"/>
                    <a:pt x="32" y="12"/>
                    <a:pt x="28" y="12"/>
                  </a:cubicBezTo>
                  <a:cubicBezTo>
                    <a:pt x="22" y="12"/>
                    <a:pt x="19" y="14"/>
                    <a:pt x="16" y="17"/>
                  </a:cubicBezTo>
                  <a:cubicBezTo>
                    <a:pt x="13" y="19"/>
                    <a:pt x="13" y="25"/>
                    <a:pt x="13" y="34"/>
                  </a:cubicBezTo>
                  <a:lnTo>
                    <a:pt x="13" y="66"/>
                  </a:lnTo>
                  <a:lnTo>
                    <a:pt x="0" y="66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1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1"/>
                  </a:cubicBezTo>
                  <a:lnTo>
                    <a:pt x="51" y="11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7"/>
                    <a:pt x="92" y="24"/>
                  </a:cubicBezTo>
                  <a:lnTo>
                    <a:pt x="92" y="65"/>
                  </a:lnTo>
                  <a:lnTo>
                    <a:pt x="79" y="65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4"/>
                    <a:pt x="55" y="17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5"/>
                  </a:lnTo>
                  <a:lnTo>
                    <a:pt x="39" y="6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49" name="Freeform 2048"/>
            <p:cNvSpPr>
              <a:spLocks noChangeArrowheads="1"/>
            </p:cNvSpPr>
            <p:nvPr/>
          </p:nvSpPr>
          <p:spPr bwMode="auto">
            <a:xfrm>
              <a:off x="5377" y="1945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5" y="52"/>
                    <a:pt x="17" y="53"/>
                  </a:cubicBezTo>
                  <a:cubicBezTo>
                    <a:pt x="18" y="56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0" name="Freeform 2049"/>
            <p:cNvSpPr>
              <a:spLocks noChangeArrowheads="1"/>
            </p:cNvSpPr>
            <p:nvPr/>
          </p:nvSpPr>
          <p:spPr bwMode="auto">
            <a:xfrm>
              <a:off x="5393" y="1946"/>
              <a:ext cx="12" cy="21"/>
            </a:xfrm>
            <a:custGeom>
              <a:avLst/>
              <a:gdLst>
                <a:gd name="T0" fmla="*/ 32 w 58"/>
                <a:gd name="T1" fmla="*/ 66 h 95"/>
                <a:gd name="T2" fmla="*/ 13 w 58"/>
                <a:gd name="T3" fmla="*/ 57 h 95"/>
                <a:gd name="T4" fmla="*/ 12 w 58"/>
                <a:gd name="T5" fmla="*/ 57 h 95"/>
                <a:gd name="T6" fmla="*/ 13 w 58"/>
                <a:gd name="T7" fmla="*/ 68 h 95"/>
                <a:gd name="T8" fmla="*/ 13 w 58"/>
                <a:gd name="T9" fmla="*/ 94 h 95"/>
                <a:gd name="T10" fmla="*/ 0 w 58"/>
                <a:gd name="T11" fmla="*/ 94 h 95"/>
                <a:gd name="T12" fmla="*/ 0 w 58"/>
                <a:gd name="T13" fmla="*/ 2 h 95"/>
                <a:gd name="T14" fmla="*/ 10 w 58"/>
                <a:gd name="T15" fmla="*/ 2 h 95"/>
                <a:gd name="T16" fmla="*/ 12 w 58"/>
                <a:gd name="T17" fmla="*/ 11 h 95"/>
                <a:gd name="T18" fmla="*/ 12 w 58"/>
                <a:gd name="T19" fmla="*/ 11 h 95"/>
                <a:gd name="T20" fmla="*/ 31 w 58"/>
                <a:gd name="T21" fmla="*/ 0 h 95"/>
                <a:gd name="T22" fmla="*/ 50 w 58"/>
                <a:gd name="T23" fmla="*/ 9 h 95"/>
                <a:gd name="T24" fmla="*/ 57 w 58"/>
                <a:gd name="T25" fmla="*/ 33 h 95"/>
                <a:gd name="T26" fmla="*/ 50 w 58"/>
                <a:gd name="T27" fmla="*/ 57 h 95"/>
                <a:gd name="T28" fmla="*/ 32 w 58"/>
                <a:gd name="T29" fmla="*/ 66 h 95"/>
                <a:gd name="T30" fmla="*/ 29 w 58"/>
                <a:gd name="T31" fmla="*/ 12 h 95"/>
                <a:gd name="T32" fmla="*/ 17 w 58"/>
                <a:gd name="T33" fmla="*/ 17 h 95"/>
                <a:gd name="T34" fmla="*/ 13 w 58"/>
                <a:gd name="T35" fmla="*/ 31 h 95"/>
                <a:gd name="T36" fmla="*/ 13 w 58"/>
                <a:gd name="T37" fmla="*/ 33 h 95"/>
                <a:gd name="T38" fmla="*/ 16 w 58"/>
                <a:gd name="T39" fmla="*/ 49 h 95"/>
                <a:gd name="T40" fmla="*/ 28 w 58"/>
                <a:gd name="T41" fmla="*/ 54 h 95"/>
                <a:gd name="T42" fmla="*/ 38 w 58"/>
                <a:gd name="T43" fmla="*/ 49 h 95"/>
                <a:gd name="T44" fmla="*/ 42 w 58"/>
                <a:gd name="T45" fmla="*/ 33 h 95"/>
                <a:gd name="T46" fmla="*/ 38 w 58"/>
                <a:gd name="T47" fmla="*/ 17 h 95"/>
                <a:gd name="T48" fmla="*/ 29 w 58"/>
                <a:gd name="T49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5">
                  <a:moveTo>
                    <a:pt x="32" y="66"/>
                  </a:moveTo>
                  <a:cubicBezTo>
                    <a:pt x="25" y="66"/>
                    <a:pt x="17" y="63"/>
                    <a:pt x="13" y="57"/>
                  </a:cubicBezTo>
                  <a:lnTo>
                    <a:pt x="12" y="57"/>
                  </a:lnTo>
                  <a:cubicBezTo>
                    <a:pt x="12" y="63"/>
                    <a:pt x="13" y="66"/>
                    <a:pt x="13" y="68"/>
                  </a:cubicBezTo>
                  <a:lnTo>
                    <a:pt x="13" y="94"/>
                  </a:lnTo>
                  <a:lnTo>
                    <a:pt x="0" y="94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3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3"/>
                    <a:pt x="41" y="66"/>
                    <a:pt x="32" y="66"/>
                  </a:cubicBezTo>
                  <a:close/>
                  <a:moveTo>
                    <a:pt x="29" y="12"/>
                  </a:moveTo>
                  <a:cubicBezTo>
                    <a:pt x="23" y="12"/>
                    <a:pt x="20" y="14"/>
                    <a:pt x="17" y="17"/>
                  </a:cubicBezTo>
                  <a:cubicBezTo>
                    <a:pt x="15" y="19"/>
                    <a:pt x="13" y="25"/>
                    <a:pt x="13" y="31"/>
                  </a:cubicBezTo>
                  <a:lnTo>
                    <a:pt x="13" y="33"/>
                  </a:lnTo>
                  <a:cubicBezTo>
                    <a:pt x="13" y="40"/>
                    <a:pt x="15" y="46"/>
                    <a:pt x="16" y="49"/>
                  </a:cubicBezTo>
                  <a:cubicBezTo>
                    <a:pt x="19" y="51"/>
                    <a:pt x="22" y="54"/>
                    <a:pt x="28" y="54"/>
                  </a:cubicBezTo>
                  <a:cubicBezTo>
                    <a:pt x="32" y="54"/>
                    <a:pt x="36" y="53"/>
                    <a:pt x="38" y="49"/>
                  </a:cubicBezTo>
                  <a:cubicBezTo>
                    <a:pt x="41" y="44"/>
                    <a:pt x="42" y="40"/>
                    <a:pt x="42" y="33"/>
                  </a:cubicBezTo>
                  <a:cubicBezTo>
                    <a:pt x="42" y="25"/>
                    <a:pt x="41" y="19"/>
                    <a:pt x="38" y="17"/>
                  </a:cubicBezTo>
                  <a:cubicBezTo>
                    <a:pt x="38" y="14"/>
                    <a:pt x="33" y="12"/>
                    <a:pt x="29" y="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1" name="Freeform 2050"/>
            <p:cNvSpPr>
              <a:spLocks noChangeArrowheads="1"/>
            </p:cNvSpPr>
            <p:nvPr/>
          </p:nvSpPr>
          <p:spPr bwMode="auto">
            <a:xfrm>
              <a:off x="5409" y="194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2" name="Freeform 2051"/>
            <p:cNvSpPr>
              <a:spLocks noChangeArrowheads="1"/>
            </p:cNvSpPr>
            <p:nvPr/>
          </p:nvSpPr>
          <p:spPr bwMode="auto">
            <a:xfrm>
              <a:off x="5416" y="194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3" name="Freeform 2052"/>
            <p:cNvSpPr>
              <a:spLocks noChangeArrowheads="1"/>
            </p:cNvSpPr>
            <p:nvPr/>
          </p:nvSpPr>
          <p:spPr bwMode="auto">
            <a:xfrm>
              <a:off x="5353" y="1990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4" name="Freeform 2053"/>
            <p:cNvSpPr>
              <a:spLocks noChangeArrowheads="1"/>
            </p:cNvSpPr>
            <p:nvPr/>
          </p:nvSpPr>
          <p:spPr bwMode="auto">
            <a:xfrm>
              <a:off x="5377" y="1989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4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4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4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4"/>
                  </a:cubicBezTo>
                  <a:cubicBezTo>
                    <a:pt x="38" y="51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2"/>
                    <a:pt x="17" y="54"/>
                  </a:cubicBezTo>
                  <a:cubicBezTo>
                    <a:pt x="19" y="55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5" name="Freeform 2054"/>
            <p:cNvSpPr>
              <a:spLocks noChangeArrowheads="1"/>
            </p:cNvSpPr>
            <p:nvPr/>
          </p:nvSpPr>
          <p:spPr bwMode="auto">
            <a:xfrm>
              <a:off x="5393" y="1990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7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6" name="Freeform 2055"/>
            <p:cNvSpPr>
              <a:spLocks noChangeArrowheads="1"/>
            </p:cNvSpPr>
            <p:nvPr/>
          </p:nvSpPr>
          <p:spPr bwMode="auto">
            <a:xfrm>
              <a:off x="5409" y="198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7" name="Freeform 2056"/>
            <p:cNvSpPr>
              <a:spLocks noChangeArrowheads="1"/>
            </p:cNvSpPr>
            <p:nvPr/>
          </p:nvSpPr>
          <p:spPr bwMode="auto">
            <a:xfrm>
              <a:off x="5416" y="198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8" name="Freeform 2057"/>
            <p:cNvSpPr>
              <a:spLocks noChangeArrowheads="1"/>
            </p:cNvSpPr>
            <p:nvPr/>
          </p:nvSpPr>
          <p:spPr bwMode="auto">
            <a:xfrm>
              <a:off x="5353" y="2016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59" name="Freeform 2058"/>
            <p:cNvSpPr>
              <a:spLocks noChangeArrowheads="1"/>
            </p:cNvSpPr>
            <p:nvPr/>
          </p:nvSpPr>
          <p:spPr bwMode="auto">
            <a:xfrm>
              <a:off x="5377" y="201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7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7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0" name="Freeform 2059"/>
            <p:cNvSpPr>
              <a:spLocks noChangeArrowheads="1"/>
            </p:cNvSpPr>
            <p:nvPr/>
          </p:nvSpPr>
          <p:spPr bwMode="auto">
            <a:xfrm>
              <a:off x="5393" y="2016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3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1" name="Freeform 2060"/>
            <p:cNvSpPr>
              <a:spLocks noChangeArrowheads="1"/>
            </p:cNvSpPr>
            <p:nvPr/>
          </p:nvSpPr>
          <p:spPr bwMode="auto">
            <a:xfrm>
              <a:off x="5409" y="201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4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4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2" name="Freeform 2061"/>
            <p:cNvSpPr>
              <a:spLocks noChangeArrowheads="1"/>
            </p:cNvSpPr>
            <p:nvPr/>
          </p:nvSpPr>
          <p:spPr bwMode="auto">
            <a:xfrm>
              <a:off x="5416" y="201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4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3" name="Freeform 2062"/>
            <p:cNvSpPr>
              <a:spLocks noChangeArrowheads="1"/>
            </p:cNvSpPr>
            <p:nvPr/>
          </p:nvSpPr>
          <p:spPr bwMode="auto">
            <a:xfrm>
              <a:off x="5353" y="2043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4" name="Freeform 2063"/>
            <p:cNvSpPr>
              <a:spLocks noChangeArrowheads="1"/>
            </p:cNvSpPr>
            <p:nvPr/>
          </p:nvSpPr>
          <p:spPr bwMode="auto">
            <a:xfrm>
              <a:off x="5377" y="2042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5" name="Freeform 2064"/>
            <p:cNvSpPr>
              <a:spLocks noChangeArrowheads="1"/>
            </p:cNvSpPr>
            <p:nvPr/>
          </p:nvSpPr>
          <p:spPr bwMode="auto">
            <a:xfrm>
              <a:off x="5393" y="2043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6" name="Freeform 2065"/>
            <p:cNvSpPr>
              <a:spLocks noChangeArrowheads="1"/>
            </p:cNvSpPr>
            <p:nvPr/>
          </p:nvSpPr>
          <p:spPr bwMode="auto">
            <a:xfrm>
              <a:off x="5409" y="2038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7" name="Freeform 2066"/>
            <p:cNvSpPr>
              <a:spLocks noChangeArrowheads="1"/>
            </p:cNvSpPr>
            <p:nvPr/>
          </p:nvSpPr>
          <p:spPr bwMode="auto">
            <a:xfrm>
              <a:off x="5416" y="2038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8" name="Freeform 2067"/>
            <p:cNvSpPr>
              <a:spLocks noChangeArrowheads="1"/>
            </p:cNvSpPr>
            <p:nvPr/>
          </p:nvSpPr>
          <p:spPr bwMode="auto">
            <a:xfrm>
              <a:off x="5353" y="2069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6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69" name="Freeform 2068"/>
            <p:cNvSpPr>
              <a:spLocks noChangeArrowheads="1"/>
            </p:cNvSpPr>
            <p:nvPr/>
          </p:nvSpPr>
          <p:spPr bwMode="auto">
            <a:xfrm>
              <a:off x="5377" y="2068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0" name="Freeform 2069"/>
            <p:cNvSpPr>
              <a:spLocks noChangeArrowheads="1"/>
            </p:cNvSpPr>
            <p:nvPr/>
          </p:nvSpPr>
          <p:spPr bwMode="auto">
            <a:xfrm>
              <a:off x="5393" y="2069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6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1" name="Freeform 2070"/>
            <p:cNvSpPr>
              <a:spLocks noChangeArrowheads="1"/>
            </p:cNvSpPr>
            <p:nvPr/>
          </p:nvSpPr>
          <p:spPr bwMode="auto">
            <a:xfrm>
              <a:off x="5409" y="2064"/>
              <a:ext cx="6" cy="22"/>
            </a:xfrm>
            <a:custGeom>
              <a:avLst/>
              <a:gdLst>
                <a:gd name="T0" fmla="*/ 0 w 31"/>
                <a:gd name="T1" fmla="*/ 52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2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2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2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7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70"/>
                    <a:pt x="0" y="62"/>
                    <a:pt x="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2" name="Freeform 2071"/>
            <p:cNvSpPr>
              <a:spLocks noChangeArrowheads="1"/>
            </p:cNvSpPr>
            <p:nvPr/>
          </p:nvSpPr>
          <p:spPr bwMode="auto">
            <a:xfrm>
              <a:off x="5416" y="2064"/>
              <a:ext cx="6" cy="22"/>
            </a:xfrm>
            <a:custGeom>
              <a:avLst/>
              <a:gdLst>
                <a:gd name="T0" fmla="*/ 30 w 31"/>
                <a:gd name="T1" fmla="*/ 52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2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2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69"/>
                    <a:pt x="17" y="60"/>
                    <a:pt x="17" y="52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3" name="Freeform 2072"/>
            <p:cNvSpPr>
              <a:spLocks noChangeArrowheads="1"/>
            </p:cNvSpPr>
            <p:nvPr/>
          </p:nvSpPr>
          <p:spPr bwMode="auto">
            <a:xfrm>
              <a:off x="5353" y="2096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4" name="Freeform 2073"/>
            <p:cNvSpPr>
              <a:spLocks noChangeArrowheads="1"/>
            </p:cNvSpPr>
            <p:nvPr/>
          </p:nvSpPr>
          <p:spPr bwMode="auto">
            <a:xfrm>
              <a:off x="5377" y="209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5" name="Freeform 2074"/>
            <p:cNvSpPr>
              <a:spLocks noChangeArrowheads="1"/>
            </p:cNvSpPr>
            <p:nvPr/>
          </p:nvSpPr>
          <p:spPr bwMode="auto">
            <a:xfrm>
              <a:off x="5393" y="2096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6" name="Freeform 2075"/>
            <p:cNvSpPr>
              <a:spLocks noChangeArrowheads="1"/>
            </p:cNvSpPr>
            <p:nvPr/>
          </p:nvSpPr>
          <p:spPr bwMode="auto">
            <a:xfrm>
              <a:off x="5409" y="209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7" name="Freeform 2076"/>
            <p:cNvSpPr>
              <a:spLocks noChangeArrowheads="1"/>
            </p:cNvSpPr>
            <p:nvPr/>
          </p:nvSpPr>
          <p:spPr bwMode="auto">
            <a:xfrm>
              <a:off x="5416" y="209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8" name="Freeform 2077"/>
            <p:cNvSpPr>
              <a:spLocks noChangeArrowheads="1"/>
            </p:cNvSpPr>
            <p:nvPr/>
          </p:nvSpPr>
          <p:spPr bwMode="auto">
            <a:xfrm>
              <a:off x="5353" y="2139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79" name="Freeform 2078"/>
            <p:cNvSpPr>
              <a:spLocks noChangeArrowheads="1"/>
            </p:cNvSpPr>
            <p:nvPr/>
          </p:nvSpPr>
          <p:spPr bwMode="auto">
            <a:xfrm>
              <a:off x="5377" y="2138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8 h 67"/>
                <a:gd name="T4" fmla="*/ 41 w 54"/>
                <a:gd name="T5" fmla="*/ 58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3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8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8"/>
                  </a:moveTo>
                  <a:cubicBezTo>
                    <a:pt x="28" y="58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0" name="Freeform 2079"/>
            <p:cNvSpPr>
              <a:spLocks noChangeArrowheads="1"/>
            </p:cNvSpPr>
            <p:nvPr/>
          </p:nvSpPr>
          <p:spPr bwMode="auto">
            <a:xfrm>
              <a:off x="5393" y="2139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1" name="Freeform 2080"/>
            <p:cNvSpPr>
              <a:spLocks noChangeArrowheads="1"/>
            </p:cNvSpPr>
            <p:nvPr/>
          </p:nvSpPr>
          <p:spPr bwMode="auto">
            <a:xfrm>
              <a:off x="5409" y="2134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2" name="Freeform 2081"/>
            <p:cNvSpPr>
              <a:spLocks noChangeArrowheads="1"/>
            </p:cNvSpPr>
            <p:nvPr/>
          </p:nvSpPr>
          <p:spPr bwMode="auto">
            <a:xfrm>
              <a:off x="5416" y="2134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3" name="Freeform 2082"/>
            <p:cNvSpPr>
              <a:spLocks noChangeArrowheads="1"/>
            </p:cNvSpPr>
            <p:nvPr/>
          </p:nvSpPr>
          <p:spPr bwMode="auto">
            <a:xfrm>
              <a:off x="5353" y="2165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4" name="Freeform 2083"/>
            <p:cNvSpPr>
              <a:spLocks noChangeArrowheads="1"/>
            </p:cNvSpPr>
            <p:nvPr/>
          </p:nvSpPr>
          <p:spPr bwMode="auto">
            <a:xfrm>
              <a:off x="5377" y="216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5" name="Freeform 2084"/>
            <p:cNvSpPr>
              <a:spLocks noChangeArrowheads="1"/>
            </p:cNvSpPr>
            <p:nvPr/>
          </p:nvSpPr>
          <p:spPr bwMode="auto">
            <a:xfrm>
              <a:off x="5393" y="2165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6" name="Freeform 2085"/>
            <p:cNvSpPr>
              <a:spLocks noChangeArrowheads="1"/>
            </p:cNvSpPr>
            <p:nvPr/>
          </p:nvSpPr>
          <p:spPr bwMode="auto">
            <a:xfrm>
              <a:off x="5409" y="2161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7" name="Freeform 2086"/>
            <p:cNvSpPr>
              <a:spLocks noChangeArrowheads="1"/>
            </p:cNvSpPr>
            <p:nvPr/>
          </p:nvSpPr>
          <p:spPr bwMode="auto">
            <a:xfrm>
              <a:off x="5416" y="2161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8" name="Freeform 2087"/>
            <p:cNvSpPr>
              <a:spLocks noChangeArrowheads="1"/>
            </p:cNvSpPr>
            <p:nvPr/>
          </p:nvSpPr>
          <p:spPr bwMode="auto">
            <a:xfrm>
              <a:off x="5353" y="2192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6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89" name="Freeform 2088"/>
            <p:cNvSpPr>
              <a:spLocks noChangeArrowheads="1"/>
            </p:cNvSpPr>
            <p:nvPr/>
          </p:nvSpPr>
          <p:spPr bwMode="auto">
            <a:xfrm>
              <a:off x="5377" y="2191"/>
              <a:ext cx="11" cy="14"/>
            </a:xfrm>
            <a:custGeom>
              <a:avLst/>
              <a:gdLst>
                <a:gd name="T0" fmla="*/ 44 w 54"/>
                <a:gd name="T1" fmla="*/ 67 h 68"/>
                <a:gd name="T2" fmla="*/ 41 w 54"/>
                <a:gd name="T3" fmla="*/ 58 h 68"/>
                <a:gd name="T4" fmla="*/ 41 w 54"/>
                <a:gd name="T5" fmla="*/ 58 h 68"/>
                <a:gd name="T6" fmla="*/ 33 w 54"/>
                <a:gd name="T7" fmla="*/ 65 h 68"/>
                <a:gd name="T8" fmla="*/ 21 w 54"/>
                <a:gd name="T9" fmla="*/ 67 h 68"/>
                <a:gd name="T10" fmla="*/ 6 w 54"/>
                <a:gd name="T11" fmla="*/ 62 h 68"/>
                <a:gd name="T12" fmla="*/ 0 w 54"/>
                <a:gd name="T13" fmla="*/ 48 h 68"/>
                <a:gd name="T14" fmla="*/ 8 w 54"/>
                <a:gd name="T15" fmla="*/ 33 h 68"/>
                <a:gd name="T16" fmla="*/ 30 w 54"/>
                <a:gd name="T17" fmla="*/ 27 h 68"/>
                <a:gd name="T18" fmla="*/ 40 w 54"/>
                <a:gd name="T19" fmla="*/ 27 h 68"/>
                <a:gd name="T20" fmla="*/ 40 w 54"/>
                <a:gd name="T21" fmla="*/ 24 h 68"/>
                <a:gd name="T22" fmla="*/ 37 w 54"/>
                <a:gd name="T23" fmla="*/ 16 h 68"/>
                <a:gd name="T24" fmla="*/ 28 w 54"/>
                <a:gd name="T25" fmla="*/ 13 h 68"/>
                <a:gd name="T26" fmla="*/ 19 w 54"/>
                <a:gd name="T27" fmla="*/ 14 h 68"/>
                <a:gd name="T28" fmla="*/ 11 w 54"/>
                <a:gd name="T29" fmla="*/ 17 h 68"/>
                <a:gd name="T30" fmla="*/ 6 w 54"/>
                <a:gd name="T31" fmla="*/ 7 h 68"/>
                <a:gd name="T32" fmla="*/ 18 w 54"/>
                <a:gd name="T33" fmla="*/ 2 h 68"/>
                <a:gd name="T34" fmla="*/ 30 w 54"/>
                <a:gd name="T35" fmla="*/ 1 h 68"/>
                <a:gd name="T36" fmla="*/ 47 w 54"/>
                <a:gd name="T37" fmla="*/ 7 h 68"/>
                <a:gd name="T38" fmla="*/ 53 w 54"/>
                <a:gd name="T39" fmla="*/ 23 h 68"/>
                <a:gd name="T40" fmla="*/ 53 w 54"/>
                <a:gd name="T41" fmla="*/ 65 h 68"/>
                <a:gd name="T42" fmla="*/ 44 w 54"/>
                <a:gd name="T43" fmla="*/ 65 h 68"/>
                <a:gd name="T44" fmla="*/ 44 w 54"/>
                <a:gd name="T45" fmla="*/ 67 h 68"/>
                <a:gd name="T46" fmla="*/ 24 w 54"/>
                <a:gd name="T47" fmla="*/ 58 h 68"/>
                <a:gd name="T48" fmla="*/ 35 w 54"/>
                <a:gd name="T49" fmla="*/ 53 h 68"/>
                <a:gd name="T50" fmla="*/ 40 w 54"/>
                <a:gd name="T51" fmla="*/ 42 h 68"/>
                <a:gd name="T52" fmla="*/ 40 w 54"/>
                <a:gd name="T53" fmla="*/ 36 h 68"/>
                <a:gd name="T54" fmla="*/ 31 w 54"/>
                <a:gd name="T55" fmla="*/ 36 h 68"/>
                <a:gd name="T56" fmla="*/ 18 w 54"/>
                <a:gd name="T57" fmla="*/ 39 h 68"/>
                <a:gd name="T58" fmla="*/ 14 w 54"/>
                <a:gd name="T59" fmla="*/ 48 h 68"/>
                <a:gd name="T60" fmla="*/ 17 w 54"/>
                <a:gd name="T61" fmla="*/ 53 h 68"/>
                <a:gd name="T62" fmla="*/ 24 w 54"/>
                <a:gd name="T63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8">
                  <a:moveTo>
                    <a:pt x="44" y="67"/>
                  </a:moveTo>
                  <a:lnTo>
                    <a:pt x="41" y="58"/>
                  </a:lnTo>
                  <a:lnTo>
                    <a:pt x="41" y="58"/>
                  </a:lnTo>
                  <a:cubicBezTo>
                    <a:pt x="38" y="62"/>
                    <a:pt x="35" y="64"/>
                    <a:pt x="33" y="65"/>
                  </a:cubicBezTo>
                  <a:cubicBezTo>
                    <a:pt x="30" y="67"/>
                    <a:pt x="25" y="67"/>
                    <a:pt x="21" y="67"/>
                  </a:cubicBezTo>
                  <a:cubicBezTo>
                    <a:pt x="15" y="67"/>
                    <a:pt x="9" y="65"/>
                    <a:pt x="6" y="62"/>
                  </a:cubicBezTo>
                  <a:cubicBezTo>
                    <a:pt x="3" y="59"/>
                    <a:pt x="0" y="53"/>
                    <a:pt x="0" y="48"/>
                  </a:cubicBezTo>
                  <a:cubicBezTo>
                    <a:pt x="0" y="42"/>
                    <a:pt x="4" y="36"/>
                    <a:pt x="8" y="33"/>
                  </a:cubicBezTo>
                  <a:cubicBezTo>
                    <a:pt x="13" y="30"/>
                    <a:pt x="19" y="29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7"/>
                    <a:pt x="37" y="16"/>
                  </a:cubicBezTo>
                  <a:cubicBezTo>
                    <a:pt x="36" y="14"/>
                    <a:pt x="33" y="13"/>
                    <a:pt x="28" y="13"/>
                  </a:cubicBezTo>
                  <a:cubicBezTo>
                    <a:pt x="25" y="13"/>
                    <a:pt x="22" y="13"/>
                    <a:pt x="19" y="14"/>
                  </a:cubicBezTo>
                  <a:cubicBezTo>
                    <a:pt x="17" y="16"/>
                    <a:pt x="14" y="16"/>
                    <a:pt x="11" y="17"/>
                  </a:cubicBezTo>
                  <a:lnTo>
                    <a:pt x="6" y="7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7"/>
                  </a:cubicBezTo>
                  <a:cubicBezTo>
                    <a:pt x="52" y="10"/>
                    <a:pt x="53" y="16"/>
                    <a:pt x="53" y="23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7"/>
                  </a:lnTo>
                  <a:close/>
                  <a:moveTo>
                    <a:pt x="24" y="58"/>
                  </a:moveTo>
                  <a:cubicBezTo>
                    <a:pt x="28" y="58"/>
                    <a:pt x="33" y="55"/>
                    <a:pt x="35" y="53"/>
                  </a:cubicBezTo>
                  <a:cubicBezTo>
                    <a:pt x="38" y="50"/>
                    <a:pt x="40" y="48"/>
                    <a:pt x="40" y="42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8"/>
                  </a:cubicBezTo>
                  <a:cubicBezTo>
                    <a:pt x="14" y="51"/>
                    <a:pt x="16" y="51"/>
                    <a:pt x="17" y="53"/>
                  </a:cubicBezTo>
                  <a:cubicBezTo>
                    <a:pt x="19" y="54"/>
                    <a:pt x="21" y="58"/>
                    <a:pt x="24" y="5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0" name="Freeform 2089"/>
            <p:cNvSpPr>
              <a:spLocks noChangeArrowheads="1"/>
            </p:cNvSpPr>
            <p:nvPr/>
          </p:nvSpPr>
          <p:spPr bwMode="auto">
            <a:xfrm>
              <a:off x="5393" y="219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7 h 93"/>
                <a:gd name="T40" fmla="*/ 28 w 58"/>
                <a:gd name="T41" fmla="*/ 52 h 93"/>
                <a:gd name="T42" fmla="*/ 38 w 58"/>
                <a:gd name="T43" fmla="*/ 47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6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7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2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1" name="Freeform 2090"/>
            <p:cNvSpPr>
              <a:spLocks noChangeArrowheads="1"/>
            </p:cNvSpPr>
            <p:nvPr/>
          </p:nvSpPr>
          <p:spPr bwMode="auto">
            <a:xfrm>
              <a:off x="5409" y="2187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0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2" name="Freeform 2091"/>
            <p:cNvSpPr>
              <a:spLocks noChangeArrowheads="1"/>
            </p:cNvSpPr>
            <p:nvPr/>
          </p:nvSpPr>
          <p:spPr bwMode="auto">
            <a:xfrm>
              <a:off x="5416" y="2187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6"/>
                    <a:pt x="12" y="78"/>
                  </a:cubicBezTo>
                  <a:cubicBezTo>
                    <a:pt x="15" y="69"/>
                    <a:pt x="17" y="59"/>
                    <a:pt x="17" y="51"/>
                  </a:cubicBezTo>
                  <a:cubicBezTo>
                    <a:pt x="17" y="42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3" name="Freeform 2092"/>
            <p:cNvSpPr>
              <a:spLocks noChangeArrowheads="1"/>
            </p:cNvSpPr>
            <p:nvPr/>
          </p:nvSpPr>
          <p:spPr bwMode="auto">
            <a:xfrm>
              <a:off x="5353" y="2218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3"/>
                    <a:pt x="19" y="2"/>
                  </a:cubicBezTo>
                  <a:cubicBezTo>
                    <a:pt x="22" y="0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3"/>
                    <a:pt x="58" y="2"/>
                  </a:cubicBezTo>
                  <a:cubicBezTo>
                    <a:pt x="61" y="0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8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4" name="Freeform 2093"/>
            <p:cNvSpPr>
              <a:spLocks noChangeArrowheads="1"/>
            </p:cNvSpPr>
            <p:nvPr/>
          </p:nvSpPr>
          <p:spPr bwMode="auto">
            <a:xfrm>
              <a:off x="5377" y="221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3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4 h 67"/>
                <a:gd name="T28" fmla="*/ 11 w 54"/>
                <a:gd name="T29" fmla="*/ 17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1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6 h 67"/>
                <a:gd name="T54" fmla="*/ 31 w 54"/>
                <a:gd name="T55" fmla="*/ 36 h 67"/>
                <a:gd name="T56" fmla="*/ 18 w 54"/>
                <a:gd name="T57" fmla="*/ 39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6"/>
                    <a:pt x="8" y="33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20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4"/>
                  </a:cubicBezTo>
                  <a:cubicBezTo>
                    <a:pt x="17" y="15"/>
                    <a:pt x="14" y="15"/>
                    <a:pt x="11" y="17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1"/>
                    <a:pt x="30" y="1"/>
                  </a:cubicBezTo>
                  <a:cubicBezTo>
                    <a:pt x="37" y="1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6"/>
                  </a:lnTo>
                  <a:lnTo>
                    <a:pt x="31" y="36"/>
                  </a:lnTo>
                  <a:cubicBezTo>
                    <a:pt x="25" y="36"/>
                    <a:pt x="21" y="37"/>
                    <a:pt x="18" y="39"/>
                  </a:cubicBezTo>
                  <a:cubicBezTo>
                    <a:pt x="15" y="40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5" name="Freeform 2094"/>
            <p:cNvSpPr>
              <a:spLocks noChangeArrowheads="1"/>
            </p:cNvSpPr>
            <p:nvPr/>
          </p:nvSpPr>
          <p:spPr bwMode="auto">
            <a:xfrm>
              <a:off x="5393" y="2218"/>
              <a:ext cx="12" cy="20"/>
            </a:xfrm>
            <a:custGeom>
              <a:avLst/>
              <a:gdLst>
                <a:gd name="T0" fmla="*/ 32 w 58"/>
                <a:gd name="T1" fmla="*/ 64 h 92"/>
                <a:gd name="T2" fmla="*/ 13 w 58"/>
                <a:gd name="T3" fmla="*/ 55 h 92"/>
                <a:gd name="T4" fmla="*/ 12 w 58"/>
                <a:gd name="T5" fmla="*/ 55 h 92"/>
                <a:gd name="T6" fmla="*/ 13 w 58"/>
                <a:gd name="T7" fmla="*/ 65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8 h 92"/>
                <a:gd name="T24" fmla="*/ 57 w 58"/>
                <a:gd name="T25" fmla="*/ 32 h 92"/>
                <a:gd name="T26" fmla="*/ 50 w 58"/>
                <a:gd name="T27" fmla="*/ 56 h 92"/>
                <a:gd name="T28" fmla="*/ 32 w 58"/>
                <a:gd name="T29" fmla="*/ 64 h 92"/>
                <a:gd name="T30" fmla="*/ 29 w 58"/>
                <a:gd name="T31" fmla="*/ 10 h 92"/>
                <a:gd name="T32" fmla="*/ 17 w 58"/>
                <a:gd name="T33" fmla="*/ 14 h 92"/>
                <a:gd name="T34" fmla="*/ 13 w 58"/>
                <a:gd name="T35" fmla="*/ 29 h 92"/>
                <a:gd name="T36" fmla="*/ 13 w 58"/>
                <a:gd name="T37" fmla="*/ 30 h 92"/>
                <a:gd name="T38" fmla="*/ 16 w 58"/>
                <a:gd name="T39" fmla="*/ 46 h 92"/>
                <a:gd name="T40" fmla="*/ 28 w 58"/>
                <a:gd name="T41" fmla="*/ 52 h 92"/>
                <a:gd name="T42" fmla="*/ 38 w 58"/>
                <a:gd name="T43" fmla="*/ 46 h 92"/>
                <a:gd name="T44" fmla="*/ 42 w 58"/>
                <a:gd name="T45" fmla="*/ 30 h 92"/>
                <a:gd name="T46" fmla="*/ 38 w 58"/>
                <a:gd name="T47" fmla="*/ 14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2"/>
                    <a:pt x="12" y="5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2"/>
                    <a:pt x="50" y="8"/>
                  </a:cubicBezTo>
                  <a:cubicBezTo>
                    <a:pt x="55" y="14"/>
                    <a:pt x="57" y="21"/>
                    <a:pt x="57" y="32"/>
                  </a:cubicBezTo>
                  <a:cubicBezTo>
                    <a:pt x="57" y="42"/>
                    <a:pt x="54" y="51"/>
                    <a:pt x="50" y="56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7"/>
                    <a:pt x="15" y="43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6" name="Freeform 2095"/>
            <p:cNvSpPr>
              <a:spLocks noChangeArrowheads="1"/>
            </p:cNvSpPr>
            <p:nvPr/>
          </p:nvSpPr>
          <p:spPr bwMode="auto">
            <a:xfrm>
              <a:off x="5409" y="2214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7" name="Freeform 2096"/>
            <p:cNvSpPr>
              <a:spLocks noChangeArrowheads="1"/>
            </p:cNvSpPr>
            <p:nvPr/>
          </p:nvSpPr>
          <p:spPr bwMode="auto">
            <a:xfrm>
              <a:off x="5416" y="2214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8" name="Freeform 2097"/>
            <p:cNvSpPr>
              <a:spLocks noChangeArrowheads="1"/>
            </p:cNvSpPr>
            <p:nvPr/>
          </p:nvSpPr>
          <p:spPr bwMode="auto">
            <a:xfrm>
              <a:off x="5353" y="2245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099" name="Freeform 2098"/>
            <p:cNvSpPr>
              <a:spLocks noChangeArrowheads="1"/>
            </p:cNvSpPr>
            <p:nvPr/>
          </p:nvSpPr>
          <p:spPr bwMode="auto">
            <a:xfrm>
              <a:off x="5377" y="2244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3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0" name="Freeform 2099"/>
            <p:cNvSpPr>
              <a:spLocks noChangeArrowheads="1"/>
            </p:cNvSpPr>
            <p:nvPr/>
          </p:nvSpPr>
          <p:spPr bwMode="auto">
            <a:xfrm>
              <a:off x="5393" y="2245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1" name="Freeform 2100"/>
            <p:cNvSpPr>
              <a:spLocks noChangeArrowheads="1"/>
            </p:cNvSpPr>
            <p:nvPr/>
          </p:nvSpPr>
          <p:spPr bwMode="auto">
            <a:xfrm>
              <a:off x="5409" y="2240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2" name="Freeform 2101"/>
            <p:cNvSpPr>
              <a:spLocks noChangeArrowheads="1"/>
            </p:cNvSpPr>
            <p:nvPr/>
          </p:nvSpPr>
          <p:spPr bwMode="auto">
            <a:xfrm>
              <a:off x="5416" y="2240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8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3" name="Freeform 2102"/>
            <p:cNvSpPr>
              <a:spLocks noChangeArrowheads="1"/>
            </p:cNvSpPr>
            <p:nvPr/>
          </p:nvSpPr>
          <p:spPr bwMode="auto">
            <a:xfrm>
              <a:off x="5353" y="2288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4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4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1"/>
                    <a:pt x="55" y="14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4" name="Freeform 2103"/>
            <p:cNvSpPr>
              <a:spLocks noChangeArrowheads="1"/>
            </p:cNvSpPr>
            <p:nvPr/>
          </p:nvSpPr>
          <p:spPr bwMode="auto">
            <a:xfrm>
              <a:off x="5377" y="228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5" name="Freeform 2104"/>
            <p:cNvSpPr>
              <a:spLocks noChangeArrowheads="1"/>
            </p:cNvSpPr>
            <p:nvPr/>
          </p:nvSpPr>
          <p:spPr bwMode="auto">
            <a:xfrm>
              <a:off x="5393" y="2288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4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6" name="Freeform 2105"/>
            <p:cNvSpPr>
              <a:spLocks noChangeArrowheads="1"/>
            </p:cNvSpPr>
            <p:nvPr/>
          </p:nvSpPr>
          <p:spPr bwMode="auto">
            <a:xfrm>
              <a:off x="5409" y="228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1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7" name="Freeform 2106"/>
            <p:cNvSpPr>
              <a:spLocks noChangeArrowheads="1"/>
            </p:cNvSpPr>
            <p:nvPr/>
          </p:nvSpPr>
          <p:spPr bwMode="auto">
            <a:xfrm>
              <a:off x="5416" y="228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7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8" name="Freeform 2107"/>
            <p:cNvSpPr>
              <a:spLocks noChangeArrowheads="1"/>
            </p:cNvSpPr>
            <p:nvPr/>
          </p:nvSpPr>
          <p:spPr bwMode="auto">
            <a:xfrm>
              <a:off x="5353" y="2315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1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1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1 h 65"/>
                <a:gd name="T28" fmla="*/ 51 w 93"/>
                <a:gd name="T29" fmla="*/ 11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3 h 65"/>
                <a:gd name="T46" fmla="*/ 67 w 93"/>
                <a:gd name="T47" fmla="*/ 11 h 65"/>
                <a:gd name="T48" fmla="*/ 55 w 93"/>
                <a:gd name="T49" fmla="*/ 15 h 65"/>
                <a:gd name="T50" fmla="*/ 53 w 93"/>
                <a:gd name="T51" fmla="*/ 29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1"/>
                    <a:pt x="32" y="11"/>
                    <a:pt x="28" y="11"/>
                  </a:cubicBezTo>
                  <a:cubicBezTo>
                    <a:pt x="22" y="11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1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1"/>
                  </a:cubicBezTo>
                  <a:lnTo>
                    <a:pt x="51" y="11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19"/>
                    <a:pt x="77" y="15"/>
                    <a:pt x="76" y="13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2"/>
                    <a:pt x="55" y="15"/>
                  </a:cubicBezTo>
                  <a:cubicBezTo>
                    <a:pt x="53" y="18"/>
                    <a:pt x="53" y="24"/>
                    <a:pt x="53" y="29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09" name="Freeform 2108"/>
            <p:cNvSpPr>
              <a:spLocks noChangeArrowheads="1"/>
            </p:cNvSpPr>
            <p:nvPr/>
          </p:nvSpPr>
          <p:spPr bwMode="auto">
            <a:xfrm>
              <a:off x="5377" y="2314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2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2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2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5"/>
                    <a:pt x="35" y="52"/>
                  </a:cubicBezTo>
                  <a:cubicBezTo>
                    <a:pt x="38" y="49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2"/>
                    <a:pt x="14" y="47"/>
                  </a:cubicBezTo>
                  <a:cubicBezTo>
                    <a:pt x="14" y="49"/>
                    <a:pt x="16" y="50"/>
                    <a:pt x="17" y="52"/>
                  </a:cubicBezTo>
                  <a:cubicBezTo>
                    <a:pt x="19" y="53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0" name="Freeform 2109"/>
            <p:cNvSpPr>
              <a:spLocks noChangeArrowheads="1"/>
            </p:cNvSpPr>
            <p:nvPr/>
          </p:nvSpPr>
          <p:spPr bwMode="auto">
            <a:xfrm>
              <a:off x="5393" y="2314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7"/>
                    <a:pt x="42" y="30"/>
                  </a:cubicBezTo>
                  <a:cubicBezTo>
                    <a:pt x="42" y="22"/>
                    <a:pt x="41" y="17"/>
                    <a:pt x="38" y="14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1" name="Freeform 2110"/>
            <p:cNvSpPr>
              <a:spLocks noChangeArrowheads="1"/>
            </p:cNvSpPr>
            <p:nvPr/>
          </p:nvSpPr>
          <p:spPr bwMode="auto">
            <a:xfrm>
              <a:off x="5409" y="2310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2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2" name="Freeform 2111"/>
            <p:cNvSpPr>
              <a:spLocks noChangeArrowheads="1"/>
            </p:cNvSpPr>
            <p:nvPr/>
          </p:nvSpPr>
          <p:spPr bwMode="auto">
            <a:xfrm>
              <a:off x="5416" y="2310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6"/>
                    <a:pt x="12" y="78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3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3" name="Freeform 2112"/>
            <p:cNvSpPr>
              <a:spLocks noChangeArrowheads="1"/>
            </p:cNvSpPr>
            <p:nvPr/>
          </p:nvSpPr>
          <p:spPr bwMode="auto">
            <a:xfrm>
              <a:off x="5353" y="2341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5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5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2"/>
                    <a:pt x="55" y="15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4" name="Freeform 2113"/>
            <p:cNvSpPr>
              <a:spLocks noChangeArrowheads="1"/>
            </p:cNvSpPr>
            <p:nvPr/>
          </p:nvSpPr>
          <p:spPr bwMode="auto">
            <a:xfrm>
              <a:off x="5377" y="2340"/>
              <a:ext cx="11" cy="14"/>
            </a:xfrm>
            <a:custGeom>
              <a:avLst/>
              <a:gdLst>
                <a:gd name="T0" fmla="*/ 44 w 54"/>
                <a:gd name="T1" fmla="*/ 65 h 66"/>
                <a:gd name="T2" fmla="*/ 41 w 54"/>
                <a:gd name="T3" fmla="*/ 56 h 66"/>
                <a:gd name="T4" fmla="*/ 41 w 54"/>
                <a:gd name="T5" fmla="*/ 56 h 66"/>
                <a:gd name="T6" fmla="*/ 33 w 54"/>
                <a:gd name="T7" fmla="*/ 64 h 66"/>
                <a:gd name="T8" fmla="*/ 21 w 54"/>
                <a:gd name="T9" fmla="*/ 65 h 66"/>
                <a:gd name="T10" fmla="*/ 6 w 54"/>
                <a:gd name="T11" fmla="*/ 61 h 66"/>
                <a:gd name="T12" fmla="*/ 0 w 54"/>
                <a:gd name="T13" fmla="*/ 46 h 66"/>
                <a:gd name="T14" fmla="*/ 8 w 54"/>
                <a:gd name="T15" fmla="*/ 32 h 66"/>
                <a:gd name="T16" fmla="*/ 30 w 54"/>
                <a:gd name="T17" fmla="*/ 26 h 66"/>
                <a:gd name="T18" fmla="*/ 40 w 54"/>
                <a:gd name="T19" fmla="*/ 26 h 66"/>
                <a:gd name="T20" fmla="*/ 40 w 54"/>
                <a:gd name="T21" fmla="*/ 23 h 66"/>
                <a:gd name="T22" fmla="*/ 37 w 54"/>
                <a:gd name="T23" fmla="*/ 14 h 66"/>
                <a:gd name="T24" fmla="*/ 28 w 54"/>
                <a:gd name="T25" fmla="*/ 11 h 66"/>
                <a:gd name="T26" fmla="*/ 19 w 54"/>
                <a:gd name="T27" fmla="*/ 13 h 66"/>
                <a:gd name="T28" fmla="*/ 11 w 54"/>
                <a:gd name="T29" fmla="*/ 16 h 66"/>
                <a:gd name="T30" fmla="*/ 6 w 54"/>
                <a:gd name="T31" fmla="*/ 5 h 66"/>
                <a:gd name="T32" fmla="*/ 18 w 54"/>
                <a:gd name="T33" fmla="*/ 1 h 66"/>
                <a:gd name="T34" fmla="*/ 30 w 54"/>
                <a:gd name="T35" fmla="*/ 0 h 66"/>
                <a:gd name="T36" fmla="*/ 47 w 54"/>
                <a:gd name="T37" fmla="*/ 5 h 66"/>
                <a:gd name="T38" fmla="*/ 53 w 54"/>
                <a:gd name="T39" fmla="*/ 21 h 66"/>
                <a:gd name="T40" fmla="*/ 53 w 54"/>
                <a:gd name="T41" fmla="*/ 64 h 66"/>
                <a:gd name="T42" fmla="*/ 44 w 54"/>
                <a:gd name="T43" fmla="*/ 64 h 66"/>
                <a:gd name="T44" fmla="*/ 44 w 54"/>
                <a:gd name="T45" fmla="*/ 65 h 66"/>
                <a:gd name="T46" fmla="*/ 24 w 54"/>
                <a:gd name="T47" fmla="*/ 56 h 66"/>
                <a:gd name="T48" fmla="*/ 35 w 54"/>
                <a:gd name="T49" fmla="*/ 52 h 66"/>
                <a:gd name="T50" fmla="*/ 40 w 54"/>
                <a:gd name="T51" fmla="*/ 40 h 66"/>
                <a:gd name="T52" fmla="*/ 40 w 54"/>
                <a:gd name="T53" fmla="*/ 35 h 66"/>
                <a:gd name="T54" fmla="*/ 31 w 54"/>
                <a:gd name="T55" fmla="*/ 35 h 66"/>
                <a:gd name="T56" fmla="*/ 18 w 54"/>
                <a:gd name="T57" fmla="*/ 37 h 66"/>
                <a:gd name="T58" fmla="*/ 14 w 54"/>
                <a:gd name="T59" fmla="*/ 46 h 66"/>
                <a:gd name="T60" fmla="*/ 17 w 54"/>
                <a:gd name="T61" fmla="*/ 52 h 66"/>
                <a:gd name="T62" fmla="*/ 24 w 54"/>
                <a:gd name="T63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6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5" y="62"/>
                    <a:pt x="33" y="64"/>
                  </a:cubicBezTo>
                  <a:cubicBezTo>
                    <a:pt x="30" y="65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7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5"/>
                    <a:pt x="37" y="14"/>
                  </a:cubicBezTo>
                  <a:cubicBezTo>
                    <a:pt x="36" y="12"/>
                    <a:pt x="33" y="11"/>
                    <a:pt x="28" y="11"/>
                  </a:cubicBezTo>
                  <a:cubicBezTo>
                    <a:pt x="25" y="11"/>
                    <a:pt x="22" y="11"/>
                    <a:pt x="19" y="13"/>
                  </a:cubicBezTo>
                  <a:cubicBezTo>
                    <a:pt x="17" y="14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2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2" y="8"/>
                    <a:pt x="53" y="14"/>
                    <a:pt x="53" y="21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6"/>
                  </a:moveTo>
                  <a:cubicBezTo>
                    <a:pt x="28" y="56"/>
                    <a:pt x="33" y="55"/>
                    <a:pt x="35" y="52"/>
                  </a:cubicBezTo>
                  <a:cubicBezTo>
                    <a:pt x="38" y="49"/>
                    <a:pt x="40" y="46"/>
                    <a:pt x="40" y="40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5"/>
                    <a:pt x="18" y="37"/>
                  </a:cubicBezTo>
                  <a:cubicBezTo>
                    <a:pt x="15" y="38"/>
                    <a:pt x="14" y="42"/>
                    <a:pt x="14" y="46"/>
                  </a:cubicBezTo>
                  <a:cubicBezTo>
                    <a:pt x="14" y="49"/>
                    <a:pt x="16" y="50"/>
                    <a:pt x="17" y="52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5" name="Freeform 2114"/>
            <p:cNvSpPr>
              <a:spLocks noChangeArrowheads="1"/>
            </p:cNvSpPr>
            <p:nvPr/>
          </p:nvSpPr>
          <p:spPr bwMode="auto">
            <a:xfrm>
              <a:off x="5393" y="2341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3"/>
                  </a:cubicBezTo>
                  <a:cubicBezTo>
                    <a:pt x="57" y="43"/>
                    <a:pt x="54" y="52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2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6" name="Freeform 2115"/>
            <p:cNvSpPr>
              <a:spLocks noChangeArrowheads="1"/>
            </p:cNvSpPr>
            <p:nvPr/>
          </p:nvSpPr>
          <p:spPr bwMode="auto">
            <a:xfrm>
              <a:off x="5409" y="2336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1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1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2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7" name="Freeform 2116"/>
            <p:cNvSpPr>
              <a:spLocks noChangeArrowheads="1"/>
            </p:cNvSpPr>
            <p:nvPr/>
          </p:nvSpPr>
          <p:spPr bwMode="auto">
            <a:xfrm>
              <a:off x="5416" y="2336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5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1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1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8" name="Freeform 2117"/>
            <p:cNvSpPr>
              <a:spLocks noChangeArrowheads="1"/>
            </p:cNvSpPr>
            <p:nvPr/>
          </p:nvSpPr>
          <p:spPr bwMode="auto">
            <a:xfrm>
              <a:off x="5353" y="2368"/>
              <a:ext cx="20" cy="14"/>
            </a:xfrm>
            <a:custGeom>
              <a:avLst/>
              <a:gdLst>
                <a:gd name="T0" fmla="*/ 39 w 93"/>
                <a:gd name="T1" fmla="*/ 61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3 h 65"/>
                <a:gd name="T44" fmla="*/ 76 w 93"/>
                <a:gd name="T45" fmla="*/ 13 h 65"/>
                <a:gd name="T46" fmla="*/ 67 w 93"/>
                <a:gd name="T47" fmla="*/ 10 h 65"/>
                <a:gd name="T48" fmla="*/ 55 w 93"/>
                <a:gd name="T49" fmla="*/ 14 h 65"/>
                <a:gd name="T50" fmla="*/ 53 w 93"/>
                <a:gd name="T51" fmla="*/ 29 h 65"/>
                <a:gd name="T52" fmla="*/ 53 w 93"/>
                <a:gd name="T53" fmla="*/ 61 h 65"/>
                <a:gd name="T54" fmla="*/ 39 w 93"/>
                <a:gd name="T55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1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3"/>
                  </a:lnTo>
                  <a:cubicBezTo>
                    <a:pt x="79" y="19"/>
                    <a:pt x="77" y="14"/>
                    <a:pt x="76" y="13"/>
                  </a:cubicBezTo>
                  <a:cubicBezTo>
                    <a:pt x="74" y="10"/>
                    <a:pt x="71" y="10"/>
                    <a:pt x="67" y="10"/>
                  </a:cubicBezTo>
                  <a:cubicBezTo>
                    <a:pt x="61" y="10"/>
                    <a:pt x="58" y="10"/>
                    <a:pt x="55" y="14"/>
                  </a:cubicBezTo>
                  <a:cubicBezTo>
                    <a:pt x="53" y="17"/>
                    <a:pt x="53" y="23"/>
                    <a:pt x="53" y="29"/>
                  </a:cubicBezTo>
                  <a:lnTo>
                    <a:pt x="53" y="61"/>
                  </a:lnTo>
                  <a:lnTo>
                    <a:pt x="39" y="6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19" name="Freeform 2118"/>
            <p:cNvSpPr>
              <a:spLocks noChangeArrowheads="1"/>
            </p:cNvSpPr>
            <p:nvPr/>
          </p:nvSpPr>
          <p:spPr bwMode="auto">
            <a:xfrm>
              <a:off x="5377" y="2367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7 h 67"/>
                <a:gd name="T48" fmla="*/ 35 w 54"/>
                <a:gd name="T49" fmla="*/ 53 h 67"/>
                <a:gd name="T50" fmla="*/ 40 w 54"/>
                <a:gd name="T51" fmla="*/ 41 h 67"/>
                <a:gd name="T52" fmla="*/ 40 w 54"/>
                <a:gd name="T53" fmla="*/ 35 h 67"/>
                <a:gd name="T54" fmla="*/ 31 w 54"/>
                <a:gd name="T55" fmla="*/ 35 h 67"/>
                <a:gd name="T56" fmla="*/ 18 w 54"/>
                <a:gd name="T57" fmla="*/ 38 h 67"/>
                <a:gd name="T58" fmla="*/ 14 w 54"/>
                <a:gd name="T59" fmla="*/ 47 h 67"/>
                <a:gd name="T60" fmla="*/ 17 w 54"/>
                <a:gd name="T61" fmla="*/ 53 h 67"/>
                <a:gd name="T62" fmla="*/ 24 w 54"/>
                <a:gd name="T63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4"/>
                  </a:lnTo>
                  <a:cubicBezTo>
                    <a:pt x="40" y="19"/>
                    <a:pt x="39" y="16"/>
                    <a:pt x="37" y="15"/>
                  </a:cubicBezTo>
                  <a:cubicBezTo>
                    <a:pt x="36" y="13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7"/>
                  </a:moveTo>
                  <a:cubicBezTo>
                    <a:pt x="28" y="57"/>
                    <a:pt x="33" y="56"/>
                    <a:pt x="35" y="53"/>
                  </a:cubicBezTo>
                  <a:cubicBezTo>
                    <a:pt x="38" y="50"/>
                    <a:pt x="40" y="47"/>
                    <a:pt x="40" y="41"/>
                  </a:cubicBezTo>
                  <a:lnTo>
                    <a:pt x="40" y="35"/>
                  </a:lnTo>
                  <a:lnTo>
                    <a:pt x="31" y="35"/>
                  </a:lnTo>
                  <a:cubicBezTo>
                    <a:pt x="25" y="35"/>
                    <a:pt x="21" y="36"/>
                    <a:pt x="18" y="38"/>
                  </a:cubicBezTo>
                  <a:cubicBezTo>
                    <a:pt x="15" y="39"/>
                    <a:pt x="14" y="43"/>
                    <a:pt x="14" y="47"/>
                  </a:cubicBezTo>
                  <a:cubicBezTo>
                    <a:pt x="14" y="50"/>
                    <a:pt x="16" y="51"/>
                    <a:pt x="17" y="53"/>
                  </a:cubicBezTo>
                  <a:cubicBezTo>
                    <a:pt x="19" y="54"/>
                    <a:pt x="21" y="57"/>
                    <a:pt x="24" y="5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0" name="Freeform 2119"/>
            <p:cNvSpPr>
              <a:spLocks noChangeArrowheads="1"/>
            </p:cNvSpPr>
            <p:nvPr/>
          </p:nvSpPr>
          <p:spPr bwMode="auto">
            <a:xfrm>
              <a:off x="5393" y="2367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2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8"/>
                    <a:pt x="42" y="31"/>
                  </a:cubicBezTo>
                  <a:cubicBezTo>
                    <a:pt x="42" y="23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1" name="Freeform 2120"/>
            <p:cNvSpPr>
              <a:spLocks noChangeArrowheads="1"/>
            </p:cNvSpPr>
            <p:nvPr/>
          </p:nvSpPr>
          <p:spPr bwMode="auto">
            <a:xfrm>
              <a:off x="5409" y="236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1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2" name="Freeform 2121"/>
            <p:cNvSpPr>
              <a:spLocks noChangeArrowheads="1"/>
            </p:cNvSpPr>
            <p:nvPr/>
          </p:nvSpPr>
          <p:spPr bwMode="auto">
            <a:xfrm>
              <a:off x="5416" y="236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6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2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3" name="Freeform 2122"/>
            <p:cNvSpPr>
              <a:spLocks noChangeArrowheads="1"/>
            </p:cNvSpPr>
            <p:nvPr/>
          </p:nvSpPr>
          <p:spPr bwMode="auto">
            <a:xfrm>
              <a:off x="5353" y="2394"/>
              <a:ext cx="20" cy="14"/>
            </a:xfrm>
            <a:custGeom>
              <a:avLst/>
              <a:gdLst>
                <a:gd name="T0" fmla="*/ 39 w 93"/>
                <a:gd name="T1" fmla="*/ 60 h 64"/>
                <a:gd name="T2" fmla="*/ 39 w 93"/>
                <a:gd name="T3" fmla="*/ 23 h 64"/>
                <a:gd name="T4" fmla="*/ 36 w 93"/>
                <a:gd name="T5" fmla="*/ 12 h 64"/>
                <a:gd name="T6" fmla="*/ 28 w 93"/>
                <a:gd name="T7" fmla="*/ 9 h 64"/>
                <a:gd name="T8" fmla="*/ 16 w 93"/>
                <a:gd name="T9" fmla="*/ 14 h 64"/>
                <a:gd name="T10" fmla="*/ 13 w 93"/>
                <a:gd name="T11" fmla="*/ 31 h 64"/>
                <a:gd name="T12" fmla="*/ 13 w 93"/>
                <a:gd name="T13" fmla="*/ 63 h 64"/>
                <a:gd name="T14" fmla="*/ 0 w 93"/>
                <a:gd name="T15" fmla="*/ 63 h 64"/>
                <a:gd name="T16" fmla="*/ 0 w 93"/>
                <a:gd name="T17" fmla="*/ 2 h 64"/>
                <a:gd name="T18" fmla="*/ 10 w 93"/>
                <a:gd name="T19" fmla="*/ 2 h 64"/>
                <a:gd name="T20" fmla="*/ 12 w 93"/>
                <a:gd name="T21" fmla="*/ 9 h 64"/>
                <a:gd name="T22" fmla="*/ 19 w 93"/>
                <a:gd name="T23" fmla="*/ 3 h 64"/>
                <a:gd name="T24" fmla="*/ 31 w 93"/>
                <a:gd name="T25" fmla="*/ 0 h 64"/>
                <a:gd name="T26" fmla="*/ 50 w 93"/>
                <a:gd name="T27" fmla="*/ 9 h 64"/>
                <a:gd name="T28" fmla="*/ 51 w 93"/>
                <a:gd name="T29" fmla="*/ 9 h 64"/>
                <a:gd name="T30" fmla="*/ 58 w 93"/>
                <a:gd name="T31" fmla="*/ 3 h 64"/>
                <a:gd name="T32" fmla="*/ 70 w 93"/>
                <a:gd name="T33" fmla="*/ 0 h 64"/>
                <a:gd name="T34" fmla="*/ 86 w 93"/>
                <a:gd name="T35" fmla="*/ 6 h 64"/>
                <a:gd name="T36" fmla="*/ 92 w 93"/>
                <a:gd name="T37" fmla="*/ 23 h 64"/>
                <a:gd name="T38" fmla="*/ 92 w 93"/>
                <a:gd name="T39" fmla="*/ 63 h 64"/>
                <a:gd name="T40" fmla="*/ 79 w 93"/>
                <a:gd name="T41" fmla="*/ 63 h 64"/>
                <a:gd name="T42" fmla="*/ 79 w 93"/>
                <a:gd name="T43" fmla="*/ 23 h 64"/>
                <a:gd name="T44" fmla="*/ 76 w 93"/>
                <a:gd name="T45" fmla="*/ 12 h 64"/>
                <a:gd name="T46" fmla="*/ 67 w 93"/>
                <a:gd name="T47" fmla="*/ 9 h 64"/>
                <a:gd name="T48" fmla="*/ 55 w 93"/>
                <a:gd name="T49" fmla="*/ 14 h 64"/>
                <a:gd name="T50" fmla="*/ 53 w 93"/>
                <a:gd name="T51" fmla="*/ 28 h 64"/>
                <a:gd name="T52" fmla="*/ 53 w 93"/>
                <a:gd name="T53" fmla="*/ 60 h 64"/>
                <a:gd name="T54" fmla="*/ 39 w 93"/>
                <a:gd name="T5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4">
                  <a:moveTo>
                    <a:pt x="39" y="60"/>
                  </a:moveTo>
                  <a:lnTo>
                    <a:pt x="39" y="23"/>
                  </a:lnTo>
                  <a:cubicBezTo>
                    <a:pt x="39" y="18"/>
                    <a:pt x="38" y="14"/>
                    <a:pt x="36" y="12"/>
                  </a:cubicBezTo>
                  <a:cubicBezTo>
                    <a:pt x="35" y="9"/>
                    <a:pt x="32" y="9"/>
                    <a:pt x="28" y="9"/>
                  </a:cubicBezTo>
                  <a:cubicBezTo>
                    <a:pt x="22" y="9"/>
                    <a:pt x="19" y="11"/>
                    <a:pt x="16" y="14"/>
                  </a:cubicBezTo>
                  <a:cubicBezTo>
                    <a:pt x="13" y="17"/>
                    <a:pt x="13" y="23"/>
                    <a:pt x="13" y="31"/>
                  </a:cubicBezTo>
                  <a:lnTo>
                    <a:pt x="13" y="63"/>
                  </a:ln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9"/>
                  </a:lnTo>
                  <a:cubicBezTo>
                    <a:pt x="13" y="8"/>
                    <a:pt x="16" y="4"/>
                    <a:pt x="19" y="3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3"/>
                    <a:pt x="50" y="9"/>
                  </a:cubicBezTo>
                  <a:lnTo>
                    <a:pt x="51" y="9"/>
                  </a:lnTo>
                  <a:cubicBezTo>
                    <a:pt x="53" y="8"/>
                    <a:pt x="55" y="4"/>
                    <a:pt x="58" y="3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9"/>
                    <a:pt x="92" y="15"/>
                    <a:pt x="92" y="23"/>
                  </a:cubicBezTo>
                  <a:lnTo>
                    <a:pt x="92" y="63"/>
                  </a:lnTo>
                  <a:lnTo>
                    <a:pt x="79" y="63"/>
                  </a:lnTo>
                  <a:lnTo>
                    <a:pt x="79" y="23"/>
                  </a:lnTo>
                  <a:cubicBezTo>
                    <a:pt x="79" y="18"/>
                    <a:pt x="77" y="14"/>
                    <a:pt x="76" y="12"/>
                  </a:cubicBezTo>
                  <a:cubicBezTo>
                    <a:pt x="74" y="9"/>
                    <a:pt x="71" y="9"/>
                    <a:pt x="67" y="9"/>
                  </a:cubicBezTo>
                  <a:cubicBezTo>
                    <a:pt x="61" y="9"/>
                    <a:pt x="58" y="11"/>
                    <a:pt x="55" y="14"/>
                  </a:cubicBezTo>
                  <a:cubicBezTo>
                    <a:pt x="53" y="18"/>
                    <a:pt x="53" y="23"/>
                    <a:pt x="53" y="28"/>
                  </a:cubicBezTo>
                  <a:lnTo>
                    <a:pt x="53" y="60"/>
                  </a:lnTo>
                  <a:lnTo>
                    <a:pt x="39" y="6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4" name="Freeform 2123"/>
            <p:cNvSpPr>
              <a:spLocks noChangeArrowheads="1"/>
            </p:cNvSpPr>
            <p:nvPr/>
          </p:nvSpPr>
          <p:spPr bwMode="auto">
            <a:xfrm>
              <a:off x="5377" y="2393"/>
              <a:ext cx="11" cy="14"/>
            </a:xfrm>
            <a:custGeom>
              <a:avLst/>
              <a:gdLst>
                <a:gd name="T0" fmla="*/ 44 w 54"/>
                <a:gd name="T1" fmla="*/ 64 h 65"/>
                <a:gd name="T2" fmla="*/ 41 w 54"/>
                <a:gd name="T3" fmla="*/ 56 h 65"/>
                <a:gd name="T4" fmla="*/ 41 w 54"/>
                <a:gd name="T5" fmla="*/ 56 h 65"/>
                <a:gd name="T6" fmla="*/ 33 w 54"/>
                <a:gd name="T7" fmla="*/ 63 h 65"/>
                <a:gd name="T8" fmla="*/ 21 w 54"/>
                <a:gd name="T9" fmla="*/ 64 h 65"/>
                <a:gd name="T10" fmla="*/ 6 w 54"/>
                <a:gd name="T11" fmla="*/ 60 h 65"/>
                <a:gd name="T12" fmla="*/ 0 w 54"/>
                <a:gd name="T13" fmla="*/ 46 h 65"/>
                <a:gd name="T14" fmla="*/ 8 w 54"/>
                <a:gd name="T15" fmla="*/ 31 h 65"/>
                <a:gd name="T16" fmla="*/ 30 w 54"/>
                <a:gd name="T17" fmla="*/ 25 h 65"/>
                <a:gd name="T18" fmla="*/ 40 w 54"/>
                <a:gd name="T19" fmla="*/ 25 h 65"/>
                <a:gd name="T20" fmla="*/ 40 w 54"/>
                <a:gd name="T21" fmla="*/ 22 h 65"/>
                <a:gd name="T22" fmla="*/ 37 w 54"/>
                <a:gd name="T23" fmla="*/ 13 h 65"/>
                <a:gd name="T24" fmla="*/ 28 w 54"/>
                <a:gd name="T25" fmla="*/ 12 h 65"/>
                <a:gd name="T26" fmla="*/ 19 w 54"/>
                <a:gd name="T27" fmla="*/ 13 h 65"/>
                <a:gd name="T28" fmla="*/ 11 w 54"/>
                <a:gd name="T29" fmla="*/ 15 h 65"/>
                <a:gd name="T30" fmla="*/ 6 w 54"/>
                <a:gd name="T31" fmla="*/ 6 h 65"/>
                <a:gd name="T32" fmla="*/ 18 w 54"/>
                <a:gd name="T33" fmla="*/ 1 h 65"/>
                <a:gd name="T34" fmla="*/ 30 w 54"/>
                <a:gd name="T35" fmla="*/ 0 h 65"/>
                <a:gd name="T36" fmla="*/ 47 w 54"/>
                <a:gd name="T37" fmla="*/ 6 h 65"/>
                <a:gd name="T38" fmla="*/ 53 w 54"/>
                <a:gd name="T39" fmla="*/ 21 h 65"/>
                <a:gd name="T40" fmla="*/ 53 w 54"/>
                <a:gd name="T41" fmla="*/ 63 h 65"/>
                <a:gd name="T42" fmla="*/ 44 w 54"/>
                <a:gd name="T43" fmla="*/ 63 h 65"/>
                <a:gd name="T44" fmla="*/ 44 w 54"/>
                <a:gd name="T45" fmla="*/ 64 h 65"/>
                <a:gd name="T46" fmla="*/ 24 w 54"/>
                <a:gd name="T47" fmla="*/ 56 h 65"/>
                <a:gd name="T48" fmla="*/ 35 w 54"/>
                <a:gd name="T49" fmla="*/ 51 h 65"/>
                <a:gd name="T50" fmla="*/ 40 w 54"/>
                <a:gd name="T51" fmla="*/ 40 h 65"/>
                <a:gd name="T52" fmla="*/ 40 w 54"/>
                <a:gd name="T53" fmla="*/ 34 h 65"/>
                <a:gd name="T54" fmla="*/ 31 w 54"/>
                <a:gd name="T55" fmla="*/ 34 h 65"/>
                <a:gd name="T56" fmla="*/ 18 w 54"/>
                <a:gd name="T57" fmla="*/ 37 h 65"/>
                <a:gd name="T58" fmla="*/ 14 w 54"/>
                <a:gd name="T59" fmla="*/ 46 h 65"/>
                <a:gd name="T60" fmla="*/ 17 w 54"/>
                <a:gd name="T61" fmla="*/ 51 h 65"/>
                <a:gd name="T62" fmla="*/ 24 w 54"/>
                <a:gd name="T6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5">
                  <a:moveTo>
                    <a:pt x="44" y="64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0"/>
                    <a:pt x="35" y="62"/>
                    <a:pt x="33" y="63"/>
                  </a:cubicBezTo>
                  <a:cubicBezTo>
                    <a:pt x="30" y="64"/>
                    <a:pt x="25" y="64"/>
                    <a:pt x="21" y="64"/>
                  </a:cubicBezTo>
                  <a:cubicBezTo>
                    <a:pt x="15" y="64"/>
                    <a:pt x="9" y="63"/>
                    <a:pt x="6" y="60"/>
                  </a:cubicBezTo>
                  <a:cubicBezTo>
                    <a:pt x="3" y="57"/>
                    <a:pt x="0" y="52"/>
                    <a:pt x="0" y="46"/>
                  </a:cubicBezTo>
                  <a:cubicBezTo>
                    <a:pt x="0" y="41"/>
                    <a:pt x="4" y="35"/>
                    <a:pt x="8" y="31"/>
                  </a:cubicBezTo>
                  <a:cubicBezTo>
                    <a:pt x="13" y="28"/>
                    <a:pt x="19" y="27"/>
                    <a:pt x="30" y="25"/>
                  </a:cubicBezTo>
                  <a:lnTo>
                    <a:pt x="40" y="25"/>
                  </a:lnTo>
                  <a:lnTo>
                    <a:pt x="40" y="22"/>
                  </a:lnTo>
                  <a:cubicBezTo>
                    <a:pt x="40" y="18"/>
                    <a:pt x="39" y="15"/>
                    <a:pt x="37" y="13"/>
                  </a:cubicBezTo>
                  <a:cubicBezTo>
                    <a:pt x="36" y="12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3"/>
                    <a:pt x="14" y="13"/>
                    <a:pt x="11" y="15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3"/>
                    <a:pt x="53" y="21"/>
                  </a:cubicBezTo>
                  <a:lnTo>
                    <a:pt x="53" y="63"/>
                  </a:lnTo>
                  <a:lnTo>
                    <a:pt x="44" y="63"/>
                  </a:lnTo>
                  <a:lnTo>
                    <a:pt x="44" y="64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5" name="Freeform 2124"/>
            <p:cNvSpPr>
              <a:spLocks noChangeArrowheads="1"/>
            </p:cNvSpPr>
            <p:nvPr/>
          </p:nvSpPr>
          <p:spPr bwMode="auto">
            <a:xfrm>
              <a:off x="5393" y="2394"/>
              <a:ext cx="12" cy="20"/>
            </a:xfrm>
            <a:custGeom>
              <a:avLst/>
              <a:gdLst>
                <a:gd name="T0" fmla="*/ 32 w 58"/>
                <a:gd name="T1" fmla="*/ 63 h 92"/>
                <a:gd name="T2" fmla="*/ 13 w 58"/>
                <a:gd name="T3" fmla="*/ 54 h 92"/>
                <a:gd name="T4" fmla="*/ 12 w 58"/>
                <a:gd name="T5" fmla="*/ 54 h 92"/>
                <a:gd name="T6" fmla="*/ 13 w 58"/>
                <a:gd name="T7" fmla="*/ 64 h 92"/>
                <a:gd name="T8" fmla="*/ 13 w 58"/>
                <a:gd name="T9" fmla="*/ 91 h 92"/>
                <a:gd name="T10" fmla="*/ 0 w 58"/>
                <a:gd name="T11" fmla="*/ 91 h 92"/>
                <a:gd name="T12" fmla="*/ 0 w 58"/>
                <a:gd name="T13" fmla="*/ 1 h 92"/>
                <a:gd name="T14" fmla="*/ 10 w 58"/>
                <a:gd name="T15" fmla="*/ 1 h 92"/>
                <a:gd name="T16" fmla="*/ 12 w 58"/>
                <a:gd name="T17" fmla="*/ 10 h 92"/>
                <a:gd name="T18" fmla="*/ 12 w 58"/>
                <a:gd name="T19" fmla="*/ 10 h 92"/>
                <a:gd name="T20" fmla="*/ 31 w 58"/>
                <a:gd name="T21" fmla="*/ 0 h 92"/>
                <a:gd name="T22" fmla="*/ 50 w 58"/>
                <a:gd name="T23" fmla="*/ 9 h 92"/>
                <a:gd name="T24" fmla="*/ 57 w 58"/>
                <a:gd name="T25" fmla="*/ 31 h 92"/>
                <a:gd name="T26" fmla="*/ 50 w 58"/>
                <a:gd name="T27" fmla="*/ 56 h 92"/>
                <a:gd name="T28" fmla="*/ 32 w 58"/>
                <a:gd name="T29" fmla="*/ 63 h 92"/>
                <a:gd name="T30" fmla="*/ 29 w 58"/>
                <a:gd name="T31" fmla="*/ 10 h 92"/>
                <a:gd name="T32" fmla="*/ 17 w 58"/>
                <a:gd name="T33" fmla="*/ 13 h 92"/>
                <a:gd name="T34" fmla="*/ 13 w 58"/>
                <a:gd name="T35" fmla="*/ 28 h 92"/>
                <a:gd name="T36" fmla="*/ 13 w 58"/>
                <a:gd name="T37" fmla="*/ 29 h 92"/>
                <a:gd name="T38" fmla="*/ 16 w 58"/>
                <a:gd name="T39" fmla="*/ 45 h 92"/>
                <a:gd name="T40" fmla="*/ 28 w 58"/>
                <a:gd name="T41" fmla="*/ 51 h 92"/>
                <a:gd name="T42" fmla="*/ 38 w 58"/>
                <a:gd name="T43" fmla="*/ 45 h 92"/>
                <a:gd name="T44" fmla="*/ 42 w 58"/>
                <a:gd name="T45" fmla="*/ 29 h 92"/>
                <a:gd name="T46" fmla="*/ 38 w 58"/>
                <a:gd name="T47" fmla="*/ 13 h 92"/>
                <a:gd name="T48" fmla="*/ 29 w 58"/>
                <a:gd name="T49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2">
                  <a:moveTo>
                    <a:pt x="32" y="63"/>
                  </a:moveTo>
                  <a:cubicBezTo>
                    <a:pt x="25" y="63"/>
                    <a:pt x="17" y="60"/>
                    <a:pt x="13" y="54"/>
                  </a:cubicBezTo>
                  <a:lnTo>
                    <a:pt x="12" y="54"/>
                  </a:lnTo>
                  <a:cubicBezTo>
                    <a:pt x="12" y="60"/>
                    <a:pt x="13" y="63"/>
                    <a:pt x="13" y="64"/>
                  </a:cubicBezTo>
                  <a:lnTo>
                    <a:pt x="13" y="91"/>
                  </a:lnTo>
                  <a:lnTo>
                    <a:pt x="0" y="91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4"/>
                    <a:pt x="57" y="21"/>
                    <a:pt x="57" y="31"/>
                  </a:cubicBezTo>
                  <a:cubicBezTo>
                    <a:pt x="57" y="41"/>
                    <a:pt x="54" y="50"/>
                    <a:pt x="50" y="56"/>
                  </a:cubicBezTo>
                  <a:cubicBezTo>
                    <a:pt x="47" y="60"/>
                    <a:pt x="41" y="63"/>
                    <a:pt x="32" y="63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0"/>
                    <a:pt x="17" y="13"/>
                  </a:cubicBezTo>
                  <a:cubicBezTo>
                    <a:pt x="15" y="16"/>
                    <a:pt x="13" y="22"/>
                    <a:pt x="13" y="28"/>
                  </a:cubicBezTo>
                  <a:lnTo>
                    <a:pt x="13" y="29"/>
                  </a:lnTo>
                  <a:cubicBezTo>
                    <a:pt x="13" y="37"/>
                    <a:pt x="15" y="43"/>
                    <a:pt x="16" y="45"/>
                  </a:cubicBezTo>
                  <a:cubicBezTo>
                    <a:pt x="19" y="48"/>
                    <a:pt x="22" y="51"/>
                    <a:pt x="28" y="51"/>
                  </a:cubicBezTo>
                  <a:cubicBezTo>
                    <a:pt x="32" y="51"/>
                    <a:pt x="36" y="50"/>
                    <a:pt x="38" y="45"/>
                  </a:cubicBezTo>
                  <a:cubicBezTo>
                    <a:pt x="41" y="41"/>
                    <a:pt x="42" y="37"/>
                    <a:pt x="42" y="29"/>
                  </a:cubicBezTo>
                  <a:cubicBezTo>
                    <a:pt x="42" y="22"/>
                    <a:pt x="41" y="16"/>
                    <a:pt x="38" y="13"/>
                  </a:cubicBezTo>
                  <a:cubicBezTo>
                    <a:pt x="38" y="10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6" name="Freeform 2125"/>
            <p:cNvSpPr>
              <a:spLocks noChangeArrowheads="1"/>
            </p:cNvSpPr>
            <p:nvPr/>
          </p:nvSpPr>
          <p:spPr bwMode="auto">
            <a:xfrm>
              <a:off x="5409" y="2389"/>
              <a:ext cx="6" cy="22"/>
            </a:xfrm>
            <a:custGeom>
              <a:avLst/>
              <a:gdLst>
                <a:gd name="T0" fmla="*/ 0 w 31"/>
                <a:gd name="T1" fmla="*/ 50 h 101"/>
                <a:gd name="T2" fmla="*/ 5 w 31"/>
                <a:gd name="T3" fmla="*/ 24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4 h 101"/>
                <a:gd name="T10" fmla="*/ 14 w 31"/>
                <a:gd name="T11" fmla="*/ 50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0"/>
                  </a:moveTo>
                  <a:cubicBezTo>
                    <a:pt x="0" y="40"/>
                    <a:pt x="2" y="32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2"/>
                    <a:pt x="14" y="40"/>
                    <a:pt x="14" y="50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5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5"/>
                    <a:pt x="5" y="77"/>
                  </a:cubicBezTo>
                  <a:cubicBezTo>
                    <a:pt x="2" y="71"/>
                    <a:pt x="0" y="61"/>
                    <a:pt x="0" y="5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7" name="Freeform 2126"/>
            <p:cNvSpPr>
              <a:spLocks noChangeArrowheads="1"/>
            </p:cNvSpPr>
            <p:nvPr/>
          </p:nvSpPr>
          <p:spPr bwMode="auto">
            <a:xfrm>
              <a:off x="5416" y="2389"/>
              <a:ext cx="6" cy="22"/>
            </a:xfrm>
            <a:custGeom>
              <a:avLst/>
              <a:gdLst>
                <a:gd name="T0" fmla="*/ 30 w 31"/>
                <a:gd name="T1" fmla="*/ 50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0 h 101"/>
                <a:gd name="T12" fmla="*/ 12 w 31"/>
                <a:gd name="T13" fmla="*/ 24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4 h 101"/>
                <a:gd name="T20" fmla="*/ 30 w 31"/>
                <a:gd name="T21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0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59"/>
                    <a:pt x="17" y="50"/>
                  </a:cubicBezTo>
                  <a:cubicBezTo>
                    <a:pt x="17" y="42"/>
                    <a:pt x="15" y="32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2"/>
                    <a:pt x="30" y="42"/>
                    <a:pt x="30" y="5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8" name="Freeform 2127"/>
            <p:cNvSpPr>
              <a:spLocks noChangeArrowheads="1"/>
            </p:cNvSpPr>
            <p:nvPr/>
          </p:nvSpPr>
          <p:spPr bwMode="auto">
            <a:xfrm>
              <a:off x="5353" y="2437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20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29" name="Freeform 2128"/>
            <p:cNvSpPr>
              <a:spLocks noChangeArrowheads="1"/>
            </p:cNvSpPr>
            <p:nvPr/>
          </p:nvSpPr>
          <p:spPr bwMode="auto">
            <a:xfrm>
              <a:off x="5377" y="243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5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5 h 67"/>
                <a:gd name="T42" fmla="*/ 44 w 54"/>
                <a:gd name="T43" fmla="*/ 65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6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5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30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5"/>
                  </a:lnTo>
                  <a:lnTo>
                    <a:pt x="44" y="65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0" name="Freeform 2129"/>
            <p:cNvSpPr>
              <a:spLocks noChangeArrowheads="1"/>
            </p:cNvSpPr>
            <p:nvPr/>
          </p:nvSpPr>
          <p:spPr bwMode="auto">
            <a:xfrm>
              <a:off x="5393" y="2437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4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1" name="Freeform 2130"/>
            <p:cNvSpPr>
              <a:spLocks noChangeArrowheads="1"/>
            </p:cNvSpPr>
            <p:nvPr/>
          </p:nvSpPr>
          <p:spPr bwMode="auto">
            <a:xfrm>
              <a:off x="5409" y="2433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2" name="Freeform 2131"/>
            <p:cNvSpPr>
              <a:spLocks noChangeArrowheads="1"/>
            </p:cNvSpPr>
            <p:nvPr/>
          </p:nvSpPr>
          <p:spPr bwMode="auto">
            <a:xfrm>
              <a:off x="5416" y="2433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3" name="Freeform 2132"/>
            <p:cNvSpPr>
              <a:spLocks noChangeArrowheads="1"/>
            </p:cNvSpPr>
            <p:nvPr/>
          </p:nvSpPr>
          <p:spPr bwMode="auto">
            <a:xfrm>
              <a:off x="5353" y="2464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3"/>
                    <a:pt x="16" y="15"/>
                  </a:cubicBezTo>
                  <a:cubicBezTo>
                    <a:pt x="13" y="18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4" name="Freeform 2133"/>
            <p:cNvSpPr>
              <a:spLocks noChangeArrowheads="1"/>
            </p:cNvSpPr>
            <p:nvPr/>
          </p:nvSpPr>
          <p:spPr bwMode="auto">
            <a:xfrm>
              <a:off x="5377" y="2463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5" name="Freeform 2134"/>
            <p:cNvSpPr>
              <a:spLocks noChangeArrowheads="1"/>
            </p:cNvSpPr>
            <p:nvPr/>
          </p:nvSpPr>
          <p:spPr bwMode="auto">
            <a:xfrm>
              <a:off x="5393" y="2463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3"/>
                    <a:pt x="57" y="33"/>
                  </a:cubicBezTo>
                  <a:cubicBezTo>
                    <a:pt x="57" y="44"/>
                    <a:pt x="54" y="51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6" name="Freeform 2135"/>
            <p:cNvSpPr>
              <a:spLocks noChangeArrowheads="1"/>
            </p:cNvSpPr>
            <p:nvPr/>
          </p:nvSpPr>
          <p:spPr bwMode="auto">
            <a:xfrm>
              <a:off x="5409" y="2459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0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0"/>
                    <a:pt x="14" y="51"/>
                  </a:cubicBezTo>
                  <a:cubicBezTo>
                    <a:pt x="14" y="59"/>
                    <a:pt x="15" y="69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4"/>
                    <a:pt x="8" y="86"/>
                    <a:pt x="5" y="77"/>
                  </a:cubicBezTo>
                  <a:cubicBezTo>
                    <a:pt x="2" y="69"/>
                    <a:pt x="0" y="59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7" name="Freeform 2136"/>
            <p:cNvSpPr>
              <a:spLocks noChangeArrowheads="1"/>
            </p:cNvSpPr>
            <p:nvPr/>
          </p:nvSpPr>
          <p:spPr bwMode="auto">
            <a:xfrm>
              <a:off x="5416" y="2459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8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69"/>
                    <a:pt x="25" y="78"/>
                  </a:cubicBezTo>
                  <a:cubicBezTo>
                    <a:pt x="22" y="87"/>
                    <a:pt x="18" y="94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59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5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0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8" name="Freeform 2137"/>
            <p:cNvSpPr>
              <a:spLocks noChangeArrowheads="1"/>
            </p:cNvSpPr>
            <p:nvPr/>
          </p:nvSpPr>
          <p:spPr bwMode="auto">
            <a:xfrm>
              <a:off x="5353" y="2490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1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39" name="Freeform 2138"/>
            <p:cNvSpPr>
              <a:spLocks noChangeArrowheads="1"/>
            </p:cNvSpPr>
            <p:nvPr/>
          </p:nvSpPr>
          <p:spPr bwMode="auto">
            <a:xfrm>
              <a:off x="5377" y="2489"/>
              <a:ext cx="11" cy="14"/>
            </a:xfrm>
            <a:custGeom>
              <a:avLst/>
              <a:gdLst>
                <a:gd name="T0" fmla="*/ 44 w 54"/>
                <a:gd name="T1" fmla="*/ 65 h 66"/>
                <a:gd name="T2" fmla="*/ 41 w 54"/>
                <a:gd name="T3" fmla="*/ 57 h 66"/>
                <a:gd name="T4" fmla="*/ 41 w 54"/>
                <a:gd name="T5" fmla="*/ 57 h 66"/>
                <a:gd name="T6" fmla="*/ 33 w 54"/>
                <a:gd name="T7" fmla="*/ 64 h 66"/>
                <a:gd name="T8" fmla="*/ 21 w 54"/>
                <a:gd name="T9" fmla="*/ 65 h 66"/>
                <a:gd name="T10" fmla="*/ 6 w 54"/>
                <a:gd name="T11" fmla="*/ 61 h 66"/>
                <a:gd name="T12" fmla="*/ 0 w 54"/>
                <a:gd name="T13" fmla="*/ 46 h 66"/>
                <a:gd name="T14" fmla="*/ 8 w 54"/>
                <a:gd name="T15" fmla="*/ 32 h 66"/>
                <a:gd name="T16" fmla="*/ 30 w 54"/>
                <a:gd name="T17" fmla="*/ 26 h 66"/>
                <a:gd name="T18" fmla="*/ 40 w 54"/>
                <a:gd name="T19" fmla="*/ 26 h 66"/>
                <a:gd name="T20" fmla="*/ 40 w 54"/>
                <a:gd name="T21" fmla="*/ 23 h 66"/>
                <a:gd name="T22" fmla="*/ 37 w 54"/>
                <a:gd name="T23" fmla="*/ 14 h 66"/>
                <a:gd name="T24" fmla="*/ 28 w 54"/>
                <a:gd name="T25" fmla="*/ 11 h 66"/>
                <a:gd name="T26" fmla="*/ 19 w 54"/>
                <a:gd name="T27" fmla="*/ 13 h 66"/>
                <a:gd name="T28" fmla="*/ 11 w 54"/>
                <a:gd name="T29" fmla="*/ 16 h 66"/>
                <a:gd name="T30" fmla="*/ 6 w 54"/>
                <a:gd name="T31" fmla="*/ 5 h 66"/>
                <a:gd name="T32" fmla="*/ 18 w 54"/>
                <a:gd name="T33" fmla="*/ 1 h 66"/>
                <a:gd name="T34" fmla="*/ 30 w 54"/>
                <a:gd name="T35" fmla="*/ 0 h 66"/>
                <a:gd name="T36" fmla="*/ 47 w 54"/>
                <a:gd name="T37" fmla="*/ 5 h 66"/>
                <a:gd name="T38" fmla="*/ 53 w 54"/>
                <a:gd name="T39" fmla="*/ 22 h 66"/>
                <a:gd name="T40" fmla="*/ 53 w 54"/>
                <a:gd name="T41" fmla="*/ 64 h 66"/>
                <a:gd name="T42" fmla="*/ 44 w 54"/>
                <a:gd name="T43" fmla="*/ 64 h 66"/>
                <a:gd name="T44" fmla="*/ 44 w 54"/>
                <a:gd name="T45" fmla="*/ 65 h 66"/>
                <a:gd name="T46" fmla="*/ 24 w 54"/>
                <a:gd name="T47" fmla="*/ 55 h 66"/>
                <a:gd name="T48" fmla="*/ 35 w 54"/>
                <a:gd name="T49" fmla="*/ 51 h 66"/>
                <a:gd name="T50" fmla="*/ 40 w 54"/>
                <a:gd name="T51" fmla="*/ 39 h 66"/>
                <a:gd name="T52" fmla="*/ 40 w 54"/>
                <a:gd name="T53" fmla="*/ 33 h 66"/>
                <a:gd name="T54" fmla="*/ 31 w 54"/>
                <a:gd name="T55" fmla="*/ 33 h 66"/>
                <a:gd name="T56" fmla="*/ 18 w 54"/>
                <a:gd name="T57" fmla="*/ 36 h 66"/>
                <a:gd name="T58" fmla="*/ 14 w 54"/>
                <a:gd name="T59" fmla="*/ 45 h 66"/>
                <a:gd name="T60" fmla="*/ 17 w 54"/>
                <a:gd name="T61" fmla="*/ 51 h 66"/>
                <a:gd name="T62" fmla="*/ 24 w 54"/>
                <a:gd name="T6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6">
                  <a:moveTo>
                    <a:pt x="44" y="65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2"/>
                    <a:pt x="33" y="64"/>
                  </a:cubicBezTo>
                  <a:cubicBezTo>
                    <a:pt x="30" y="65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7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1"/>
                    <a:pt x="19" y="13"/>
                  </a:cubicBezTo>
                  <a:cubicBezTo>
                    <a:pt x="17" y="14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2" y="8"/>
                    <a:pt x="53" y="14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0" name="Freeform 2139"/>
            <p:cNvSpPr>
              <a:spLocks noChangeArrowheads="1"/>
            </p:cNvSpPr>
            <p:nvPr/>
          </p:nvSpPr>
          <p:spPr bwMode="auto">
            <a:xfrm>
              <a:off x="5393" y="2490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6"/>
                  </a:cubicBezTo>
                  <a:lnTo>
                    <a:pt x="12" y="56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2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1" name="Freeform 2140"/>
            <p:cNvSpPr>
              <a:spLocks noChangeArrowheads="1"/>
            </p:cNvSpPr>
            <p:nvPr/>
          </p:nvSpPr>
          <p:spPr bwMode="auto">
            <a:xfrm>
              <a:off x="5409" y="2485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2" name="Freeform 2141"/>
            <p:cNvSpPr>
              <a:spLocks noChangeArrowheads="1"/>
            </p:cNvSpPr>
            <p:nvPr/>
          </p:nvSpPr>
          <p:spPr bwMode="auto">
            <a:xfrm>
              <a:off x="5416" y="2485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3" name="Freeform 2142"/>
            <p:cNvSpPr>
              <a:spLocks noChangeArrowheads="1"/>
            </p:cNvSpPr>
            <p:nvPr/>
          </p:nvSpPr>
          <p:spPr bwMode="auto">
            <a:xfrm>
              <a:off x="5353" y="251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8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8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7" y="16"/>
                    <a:pt x="76" y="15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4" name="Freeform 2143"/>
            <p:cNvSpPr>
              <a:spLocks noChangeArrowheads="1"/>
            </p:cNvSpPr>
            <p:nvPr/>
          </p:nvSpPr>
          <p:spPr bwMode="auto">
            <a:xfrm>
              <a:off x="5377" y="251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6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2"/>
                  </a:cubicBezTo>
                  <a:cubicBezTo>
                    <a:pt x="3" y="59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8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3"/>
                    <a:pt x="18" y="2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6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6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5" name="Freeform 2144"/>
            <p:cNvSpPr>
              <a:spLocks noChangeArrowheads="1"/>
            </p:cNvSpPr>
            <p:nvPr/>
          </p:nvSpPr>
          <p:spPr bwMode="auto">
            <a:xfrm>
              <a:off x="5393" y="2516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4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4" y="51"/>
                    <a:pt x="50" y="57"/>
                  </a:cubicBezTo>
                  <a:cubicBezTo>
                    <a:pt x="47" y="61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4"/>
                    <a:pt x="16" y="46"/>
                  </a:cubicBezTo>
                  <a:cubicBezTo>
                    <a:pt x="19" y="49"/>
                    <a:pt x="22" y="52"/>
                    <a:pt x="28" y="52"/>
                  </a:cubicBezTo>
                  <a:cubicBezTo>
                    <a:pt x="32" y="52"/>
                    <a:pt x="36" y="51"/>
                    <a:pt x="38" y="46"/>
                  </a:cubicBezTo>
                  <a:cubicBezTo>
                    <a:pt x="41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8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6" name="Freeform 2145"/>
            <p:cNvSpPr>
              <a:spLocks noChangeArrowheads="1"/>
            </p:cNvSpPr>
            <p:nvPr/>
          </p:nvSpPr>
          <p:spPr bwMode="auto">
            <a:xfrm>
              <a:off x="5409" y="2512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0"/>
                    <a:pt x="15" y="70"/>
                    <a:pt x="18" y="77"/>
                  </a:cubicBezTo>
                  <a:cubicBezTo>
                    <a:pt x="21" y="86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7" name="Freeform 2146"/>
            <p:cNvSpPr>
              <a:spLocks noChangeArrowheads="1"/>
            </p:cNvSpPr>
            <p:nvPr/>
          </p:nvSpPr>
          <p:spPr bwMode="auto">
            <a:xfrm>
              <a:off x="5416" y="2512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0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8" name="Freeform 2147"/>
            <p:cNvSpPr>
              <a:spLocks noChangeArrowheads="1"/>
            </p:cNvSpPr>
            <p:nvPr/>
          </p:nvSpPr>
          <p:spPr bwMode="auto">
            <a:xfrm>
              <a:off x="5353" y="2543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1"/>
                    <a:pt x="86" y="6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7" y="16"/>
                    <a:pt x="76" y="14"/>
                  </a:cubicBezTo>
                  <a:cubicBezTo>
                    <a:pt x="74" y="12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49" name="Freeform 2148"/>
            <p:cNvSpPr>
              <a:spLocks noChangeArrowheads="1"/>
            </p:cNvSpPr>
            <p:nvPr/>
          </p:nvSpPr>
          <p:spPr bwMode="auto">
            <a:xfrm>
              <a:off x="5377" y="2542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5" y="63"/>
                    <a:pt x="33" y="64"/>
                  </a:cubicBezTo>
                  <a:cubicBezTo>
                    <a:pt x="30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8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6"/>
                  </a:cubicBezTo>
                  <a:cubicBezTo>
                    <a:pt x="52" y="9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0" name="Freeform 2149"/>
            <p:cNvSpPr>
              <a:spLocks noChangeArrowheads="1"/>
            </p:cNvSpPr>
            <p:nvPr/>
          </p:nvSpPr>
          <p:spPr bwMode="auto">
            <a:xfrm>
              <a:off x="5393" y="2543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4" y="51"/>
                    <a:pt x="50" y="57"/>
                  </a:cubicBezTo>
                  <a:cubicBezTo>
                    <a:pt x="47" y="62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9" y="50"/>
                    <a:pt x="22" y="53"/>
                    <a:pt x="28" y="53"/>
                  </a:cubicBezTo>
                  <a:cubicBezTo>
                    <a:pt x="32" y="53"/>
                    <a:pt x="36" y="51"/>
                    <a:pt x="38" y="47"/>
                  </a:cubicBezTo>
                  <a:cubicBezTo>
                    <a:pt x="41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8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1" name="Freeform 2150"/>
            <p:cNvSpPr>
              <a:spLocks noChangeArrowheads="1"/>
            </p:cNvSpPr>
            <p:nvPr/>
          </p:nvSpPr>
          <p:spPr bwMode="auto">
            <a:xfrm>
              <a:off x="5409" y="2538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0"/>
                    <a:pt x="15" y="70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8"/>
                  </a:cubicBezTo>
                  <a:cubicBezTo>
                    <a:pt x="2" y="70"/>
                    <a:pt x="0" y="60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2" name="Freeform 2151"/>
            <p:cNvSpPr>
              <a:spLocks noChangeArrowheads="1"/>
            </p:cNvSpPr>
            <p:nvPr/>
          </p:nvSpPr>
          <p:spPr bwMode="auto">
            <a:xfrm>
              <a:off x="5416" y="2538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70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1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3" name="Freeform 2152"/>
            <p:cNvSpPr>
              <a:spLocks noChangeArrowheads="1"/>
            </p:cNvSpPr>
            <p:nvPr/>
          </p:nvSpPr>
          <p:spPr bwMode="auto">
            <a:xfrm>
              <a:off x="5008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4" name="Freeform 2153"/>
            <p:cNvSpPr>
              <a:spLocks noChangeArrowheads="1"/>
            </p:cNvSpPr>
            <p:nvPr/>
          </p:nvSpPr>
          <p:spPr bwMode="auto">
            <a:xfrm>
              <a:off x="5008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5" name="Freeform 2154"/>
            <p:cNvSpPr>
              <a:spLocks noChangeArrowheads="1"/>
            </p:cNvSpPr>
            <p:nvPr/>
          </p:nvSpPr>
          <p:spPr bwMode="auto">
            <a:xfrm>
              <a:off x="5008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6" name="Freeform 2155"/>
            <p:cNvSpPr>
              <a:spLocks noChangeArrowheads="1"/>
            </p:cNvSpPr>
            <p:nvPr/>
          </p:nvSpPr>
          <p:spPr bwMode="auto">
            <a:xfrm>
              <a:off x="5008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7" name="Freeform 2156"/>
            <p:cNvSpPr>
              <a:spLocks noChangeArrowheads="1"/>
            </p:cNvSpPr>
            <p:nvPr/>
          </p:nvSpPr>
          <p:spPr bwMode="auto">
            <a:xfrm>
              <a:off x="5077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8" name="Freeform 2157"/>
            <p:cNvSpPr>
              <a:spLocks noChangeArrowheads="1"/>
            </p:cNvSpPr>
            <p:nvPr/>
          </p:nvSpPr>
          <p:spPr bwMode="auto">
            <a:xfrm>
              <a:off x="5077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59" name="Freeform 2158"/>
            <p:cNvSpPr>
              <a:spLocks noChangeArrowheads="1"/>
            </p:cNvSpPr>
            <p:nvPr/>
          </p:nvSpPr>
          <p:spPr bwMode="auto">
            <a:xfrm>
              <a:off x="5077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0" name="Freeform 2159"/>
            <p:cNvSpPr>
              <a:spLocks noChangeArrowheads="1"/>
            </p:cNvSpPr>
            <p:nvPr/>
          </p:nvSpPr>
          <p:spPr bwMode="auto">
            <a:xfrm>
              <a:off x="5077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1" name="Freeform 2160"/>
            <p:cNvSpPr>
              <a:spLocks noChangeArrowheads="1"/>
            </p:cNvSpPr>
            <p:nvPr/>
          </p:nvSpPr>
          <p:spPr bwMode="auto">
            <a:xfrm>
              <a:off x="5147" y="1854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2" name="Freeform 2161"/>
            <p:cNvSpPr>
              <a:spLocks noChangeArrowheads="1"/>
            </p:cNvSpPr>
            <p:nvPr/>
          </p:nvSpPr>
          <p:spPr bwMode="auto">
            <a:xfrm>
              <a:off x="5147" y="1880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3" name="Freeform 2162"/>
            <p:cNvSpPr>
              <a:spLocks noChangeArrowheads="1"/>
            </p:cNvSpPr>
            <p:nvPr/>
          </p:nvSpPr>
          <p:spPr bwMode="auto">
            <a:xfrm>
              <a:off x="5147" y="190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4" name="Freeform 2163"/>
            <p:cNvSpPr>
              <a:spLocks noChangeArrowheads="1"/>
            </p:cNvSpPr>
            <p:nvPr/>
          </p:nvSpPr>
          <p:spPr bwMode="auto">
            <a:xfrm>
              <a:off x="5147" y="1933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5" name="Freeform 2164"/>
            <p:cNvSpPr>
              <a:spLocks noChangeArrowheads="1"/>
            </p:cNvSpPr>
            <p:nvPr/>
          </p:nvSpPr>
          <p:spPr bwMode="auto">
            <a:xfrm>
              <a:off x="5213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6" name="Freeform 2165"/>
            <p:cNvSpPr>
              <a:spLocks noChangeArrowheads="1"/>
            </p:cNvSpPr>
            <p:nvPr/>
          </p:nvSpPr>
          <p:spPr bwMode="auto">
            <a:xfrm>
              <a:off x="5213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7" name="Freeform 2166"/>
            <p:cNvSpPr>
              <a:spLocks noChangeArrowheads="1"/>
            </p:cNvSpPr>
            <p:nvPr/>
          </p:nvSpPr>
          <p:spPr bwMode="auto">
            <a:xfrm>
              <a:off x="5213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8" name="Freeform 2167"/>
            <p:cNvSpPr>
              <a:spLocks noChangeArrowheads="1"/>
            </p:cNvSpPr>
            <p:nvPr/>
          </p:nvSpPr>
          <p:spPr bwMode="auto">
            <a:xfrm>
              <a:off x="5213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69" name="Freeform 2168"/>
            <p:cNvSpPr>
              <a:spLocks noChangeArrowheads="1"/>
            </p:cNvSpPr>
            <p:nvPr/>
          </p:nvSpPr>
          <p:spPr bwMode="auto">
            <a:xfrm>
              <a:off x="5282" y="1854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0" name="Freeform 2169"/>
            <p:cNvSpPr>
              <a:spLocks noChangeArrowheads="1"/>
            </p:cNvSpPr>
            <p:nvPr/>
          </p:nvSpPr>
          <p:spPr bwMode="auto">
            <a:xfrm>
              <a:off x="5282" y="1880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1" name="Freeform 2170"/>
            <p:cNvSpPr>
              <a:spLocks noChangeArrowheads="1"/>
            </p:cNvSpPr>
            <p:nvPr/>
          </p:nvSpPr>
          <p:spPr bwMode="auto">
            <a:xfrm>
              <a:off x="5282" y="190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2" name="Freeform 2171"/>
            <p:cNvSpPr>
              <a:spLocks noChangeArrowheads="1"/>
            </p:cNvSpPr>
            <p:nvPr/>
          </p:nvSpPr>
          <p:spPr bwMode="auto">
            <a:xfrm>
              <a:off x="5282" y="193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00B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3" name="Freeform 2172"/>
            <p:cNvSpPr>
              <a:spLocks noChangeArrowheads="1"/>
            </p:cNvSpPr>
            <p:nvPr/>
          </p:nvSpPr>
          <p:spPr bwMode="auto">
            <a:xfrm>
              <a:off x="5008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4" name="Freeform 2173"/>
            <p:cNvSpPr>
              <a:spLocks noChangeArrowheads="1"/>
            </p:cNvSpPr>
            <p:nvPr/>
          </p:nvSpPr>
          <p:spPr bwMode="auto">
            <a:xfrm>
              <a:off x="5008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5" name="Freeform 2174"/>
            <p:cNvSpPr>
              <a:spLocks noChangeArrowheads="1"/>
            </p:cNvSpPr>
            <p:nvPr/>
          </p:nvSpPr>
          <p:spPr bwMode="auto">
            <a:xfrm>
              <a:off x="5008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6" name="Freeform 2175"/>
            <p:cNvSpPr>
              <a:spLocks noChangeArrowheads="1"/>
            </p:cNvSpPr>
            <p:nvPr/>
          </p:nvSpPr>
          <p:spPr bwMode="auto">
            <a:xfrm>
              <a:off x="5008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7" name="Freeform 2176"/>
            <p:cNvSpPr>
              <a:spLocks noChangeArrowheads="1"/>
            </p:cNvSpPr>
            <p:nvPr/>
          </p:nvSpPr>
          <p:spPr bwMode="auto">
            <a:xfrm>
              <a:off x="5077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8" name="Freeform 2177"/>
            <p:cNvSpPr>
              <a:spLocks noChangeArrowheads="1"/>
            </p:cNvSpPr>
            <p:nvPr/>
          </p:nvSpPr>
          <p:spPr bwMode="auto">
            <a:xfrm>
              <a:off x="5077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79" name="Freeform 2178"/>
            <p:cNvSpPr>
              <a:spLocks noChangeArrowheads="1"/>
            </p:cNvSpPr>
            <p:nvPr/>
          </p:nvSpPr>
          <p:spPr bwMode="auto">
            <a:xfrm>
              <a:off x="5077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0" name="Freeform 2179"/>
            <p:cNvSpPr>
              <a:spLocks noChangeArrowheads="1"/>
            </p:cNvSpPr>
            <p:nvPr/>
          </p:nvSpPr>
          <p:spPr bwMode="auto">
            <a:xfrm>
              <a:off x="5077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1" name="Freeform 2180"/>
            <p:cNvSpPr>
              <a:spLocks noChangeArrowheads="1"/>
            </p:cNvSpPr>
            <p:nvPr/>
          </p:nvSpPr>
          <p:spPr bwMode="auto">
            <a:xfrm>
              <a:off x="5147" y="2003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2" name="Freeform 2181"/>
            <p:cNvSpPr>
              <a:spLocks noChangeArrowheads="1"/>
            </p:cNvSpPr>
            <p:nvPr/>
          </p:nvSpPr>
          <p:spPr bwMode="auto">
            <a:xfrm>
              <a:off x="5147" y="2029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3" name="Freeform 2182"/>
            <p:cNvSpPr>
              <a:spLocks noChangeArrowheads="1"/>
            </p:cNvSpPr>
            <p:nvPr/>
          </p:nvSpPr>
          <p:spPr bwMode="auto">
            <a:xfrm>
              <a:off x="5147" y="2055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4" name="Freeform 2183"/>
            <p:cNvSpPr>
              <a:spLocks noChangeArrowheads="1"/>
            </p:cNvSpPr>
            <p:nvPr/>
          </p:nvSpPr>
          <p:spPr bwMode="auto">
            <a:xfrm>
              <a:off x="5147" y="2082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5" name="Freeform 2184"/>
            <p:cNvSpPr>
              <a:spLocks noChangeArrowheads="1"/>
            </p:cNvSpPr>
            <p:nvPr/>
          </p:nvSpPr>
          <p:spPr bwMode="auto">
            <a:xfrm>
              <a:off x="5213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6" name="Freeform 2185"/>
            <p:cNvSpPr>
              <a:spLocks noChangeArrowheads="1"/>
            </p:cNvSpPr>
            <p:nvPr/>
          </p:nvSpPr>
          <p:spPr bwMode="auto">
            <a:xfrm>
              <a:off x="5213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7" name="Freeform 2186"/>
            <p:cNvSpPr>
              <a:spLocks noChangeArrowheads="1"/>
            </p:cNvSpPr>
            <p:nvPr/>
          </p:nvSpPr>
          <p:spPr bwMode="auto">
            <a:xfrm>
              <a:off x="5213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8" name="Freeform 2187"/>
            <p:cNvSpPr>
              <a:spLocks noChangeArrowheads="1"/>
            </p:cNvSpPr>
            <p:nvPr/>
          </p:nvSpPr>
          <p:spPr bwMode="auto">
            <a:xfrm>
              <a:off x="5213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89" name="Freeform 2188"/>
            <p:cNvSpPr>
              <a:spLocks noChangeArrowheads="1"/>
            </p:cNvSpPr>
            <p:nvPr/>
          </p:nvSpPr>
          <p:spPr bwMode="auto">
            <a:xfrm>
              <a:off x="5282" y="2003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0" name="Freeform 2189"/>
            <p:cNvSpPr>
              <a:spLocks noChangeArrowheads="1"/>
            </p:cNvSpPr>
            <p:nvPr/>
          </p:nvSpPr>
          <p:spPr bwMode="auto">
            <a:xfrm>
              <a:off x="5282" y="202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1" name="Freeform 2190"/>
            <p:cNvSpPr>
              <a:spLocks noChangeArrowheads="1"/>
            </p:cNvSpPr>
            <p:nvPr/>
          </p:nvSpPr>
          <p:spPr bwMode="auto">
            <a:xfrm>
              <a:off x="5282" y="205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2" name="Freeform 2191"/>
            <p:cNvSpPr>
              <a:spLocks noChangeArrowheads="1"/>
            </p:cNvSpPr>
            <p:nvPr/>
          </p:nvSpPr>
          <p:spPr bwMode="auto">
            <a:xfrm>
              <a:off x="5282" y="208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BF3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3" name="Freeform 2192"/>
            <p:cNvSpPr>
              <a:spLocks noChangeArrowheads="1"/>
            </p:cNvSpPr>
            <p:nvPr/>
          </p:nvSpPr>
          <p:spPr bwMode="auto">
            <a:xfrm>
              <a:off x="5008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4" name="Freeform 2193"/>
            <p:cNvSpPr>
              <a:spLocks noChangeArrowheads="1"/>
            </p:cNvSpPr>
            <p:nvPr/>
          </p:nvSpPr>
          <p:spPr bwMode="auto">
            <a:xfrm>
              <a:off x="5008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5" name="Freeform 2194"/>
            <p:cNvSpPr>
              <a:spLocks noChangeArrowheads="1"/>
            </p:cNvSpPr>
            <p:nvPr/>
          </p:nvSpPr>
          <p:spPr bwMode="auto">
            <a:xfrm>
              <a:off x="5008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6" name="Freeform 2195"/>
            <p:cNvSpPr>
              <a:spLocks noChangeArrowheads="1"/>
            </p:cNvSpPr>
            <p:nvPr/>
          </p:nvSpPr>
          <p:spPr bwMode="auto">
            <a:xfrm>
              <a:off x="5008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7" name="Freeform 2196"/>
            <p:cNvSpPr>
              <a:spLocks noChangeArrowheads="1"/>
            </p:cNvSpPr>
            <p:nvPr/>
          </p:nvSpPr>
          <p:spPr bwMode="auto">
            <a:xfrm>
              <a:off x="5077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8" name="Freeform 2197"/>
            <p:cNvSpPr>
              <a:spLocks noChangeArrowheads="1"/>
            </p:cNvSpPr>
            <p:nvPr/>
          </p:nvSpPr>
          <p:spPr bwMode="auto">
            <a:xfrm>
              <a:off x="5077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199" name="Freeform 2198"/>
            <p:cNvSpPr>
              <a:spLocks noChangeArrowheads="1"/>
            </p:cNvSpPr>
            <p:nvPr/>
          </p:nvSpPr>
          <p:spPr bwMode="auto">
            <a:xfrm>
              <a:off x="5077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0" name="Freeform 2199"/>
            <p:cNvSpPr>
              <a:spLocks noChangeArrowheads="1"/>
            </p:cNvSpPr>
            <p:nvPr/>
          </p:nvSpPr>
          <p:spPr bwMode="auto">
            <a:xfrm>
              <a:off x="5077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1" name="Freeform 2200"/>
            <p:cNvSpPr>
              <a:spLocks noChangeArrowheads="1"/>
            </p:cNvSpPr>
            <p:nvPr/>
          </p:nvSpPr>
          <p:spPr bwMode="auto">
            <a:xfrm>
              <a:off x="5147" y="215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2" name="Freeform 2201"/>
            <p:cNvSpPr>
              <a:spLocks noChangeArrowheads="1"/>
            </p:cNvSpPr>
            <p:nvPr/>
          </p:nvSpPr>
          <p:spPr bwMode="auto">
            <a:xfrm>
              <a:off x="5147" y="2178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3" name="Freeform 2202"/>
            <p:cNvSpPr>
              <a:spLocks noChangeArrowheads="1"/>
            </p:cNvSpPr>
            <p:nvPr/>
          </p:nvSpPr>
          <p:spPr bwMode="auto">
            <a:xfrm>
              <a:off x="5147" y="2204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4" name="Freeform 2203"/>
            <p:cNvSpPr>
              <a:spLocks noChangeArrowheads="1"/>
            </p:cNvSpPr>
            <p:nvPr/>
          </p:nvSpPr>
          <p:spPr bwMode="auto">
            <a:xfrm>
              <a:off x="5147" y="223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5" name="Freeform 2204"/>
            <p:cNvSpPr>
              <a:spLocks noChangeArrowheads="1"/>
            </p:cNvSpPr>
            <p:nvPr/>
          </p:nvSpPr>
          <p:spPr bwMode="auto">
            <a:xfrm>
              <a:off x="5213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6" name="Freeform 2205"/>
            <p:cNvSpPr>
              <a:spLocks noChangeArrowheads="1"/>
            </p:cNvSpPr>
            <p:nvPr/>
          </p:nvSpPr>
          <p:spPr bwMode="auto">
            <a:xfrm>
              <a:off x="5213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7" name="Freeform 2206"/>
            <p:cNvSpPr>
              <a:spLocks noChangeArrowheads="1"/>
            </p:cNvSpPr>
            <p:nvPr/>
          </p:nvSpPr>
          <p:spPr bwMode="auto">
            <a:xfrm>
              <a:off x="5213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8" name="Freeform 2207"/>
            <p:cNvSpPr>
              <a:spLocks noChangeArrowheads="1"/>
            </p:cNvSpPr>
            <p:nvPr/>
          </p:nvSpPr>
          <p:spPr bwMode="auto">
            <a:xfrm>
              <a:off x="5213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09" name="Freeform 2208"/>
            <p:cNvSpPr>
              <a:spLocks noChangeArrowheads="1"/>
            </p:cNvSpPr>
            <p:nvPr/>
          </p:nvSpPr>
          <p:spPr bwMode="auto">
            <a:xfrm>
              <a:off x="5282" y="215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0" name="Freeform 2209"/>
            <p:cNvSpPr>
              <a:spLocks noChangeArrowheads="1"/>
            </p:cNvSpPr>
            <p:nvPr/>
          </p:nvSpPr>
          <p:spPr bwMode="auto">
            <a:xfrm>
              <a:off x="5282" y="2178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1" name="Freeform 2210"/>
            <p:cNvSpPr>
              <a:spLocks noChangeArrowheads="1"/>
            </p:cNvSpPr>
            <p:nvPr/>
          </p:nvSpPr>
          <p:spPr bwMode="auto">
            <a:xfrm>
              <a:off x="5282" y="220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2" name="Freeform 2211"/>
            <p:cNvSpPr>
              <a:spLocks noChangeArrowheads="1"/>
            </p:cNvSpPr>
            <p:nvPr/>
          </p:nvSpPr>
          <p:spPr bwMode="auto">
            <a:xfrm>
              <a:off x="5282" y="223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4F81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3" name="Freeform 2212"/>
            <p:cNvSpPr>
              <a:spLocks noChangeArrowheads="1"/>
            </p:cNvSpPr>
            <p:nvPr/>
          </p:nvSpPr>
          <p:spPr bwMode="auto">
            <a:xfrm>
              <a:off x="5008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4" name="Freeform 2213"/>
            <p:cNvSpPr>
              <a:spLocks noChangeArrowheads="1"/>
            </p:cNvSpPr>
            <p:nvPr/>
          </p:nvSpPr>
          <p:spPr bwMode="auto">
            <a:xfrm>
              <a:off x="5008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5" name="Freeform 2214"/>
            <p:cNvSpPr>
              <a:spLocks noChangeArrowheads="1"/>
            </p:cNvSpPr>
            <p:nvPr/>
          </p:nvSpPr>
          <p:spPr bwMode="auto">
            <a:xfrm>
              <a:off x="5008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6" name="Freeform 2215"/>
            <p:cNvSpPr>
              <a:spLocks noChangeArrowheads="1"/>
            </p:cNvSpPr>
            <p:nvPr/>
          </p:nvSpPr>
          <p:spPr bwMode="auto">
            <a:xfrm>
              <a:off x="5008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7" name="Freeform 2216"/>
            <p:cNvSpPr>
              <a:spLocks noChangeArrowheads="1"/>
            </p:cNvSpPr>
            <p:nvPr/>
          </p:nvSpPr>
          <p:spPr bwMode="auto">
            <a:xfrm>
              <a:off x="5077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8" name="Freeform 2217"/>
            <p:cNvSpPr>
              <a:spLocks noChangeArrowheads="1"/>
            </p:cNvSpPr>
            <p:nvPr/>
          </p:nvSpPr>
          <p:spPr bwMode="auto">
            <a:xfrm>
              <a:off x="5077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19" name="Freeform 2218"/>
            <p:cNvSpPr>
              <a:spLocks noChangeArrowheads="1"/>
            </p:cNvSpPr>
            <p:nvPr/>
          </p:nvSpPr>
          <p:spPr bwMode="auto">
            <a:xfrm>
              <a:off x="5077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0" name="Freeform 2219"/>
            <p:cNvSpPr>
              <a:spLocks noChangeArrowheads="1"/>
            </p:cNvSpPr>
            <p:nvPr/>
          </p:nvSpPr>
          <p:spPr bwMode="auto">
            <a:xfrm>
              <a:off x="5077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1" name="Freeform 2220"/>
            <p:cNvSpPr>
              <a:spLocks noChangeArrowheads="1"/>
            </p:cNvSpPr>
            <p:nvPr/>
          </p:nvSpPr>
          <p:spPr bwMode="auto">
            <a:xfrm>
              <a:off x="5147" y="230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2" name="Freeform 2221"/>
            <p:cNvSpPr>
              <a:spLocks noChangeArrowheads="1"/>
            </p:cNvSpPr>
            <p:nvPr/>
          </p:nvSpPr>
          <p:spPr bwMode="auto">
            <a:xfrm>
              <a:off x="5147" y="232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3" name="Freeform 2222"/>
            <p:cNvSpPr>
              <a:spLocks noChangeArrowheads="1"/>
            </p:cNvSpPr>
            <p:nvPr/>
          </p:nvSpPr>
          <p:spPr bwMode="auto">
            <a:xfrm>
              <a:off x="5147" y="2353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4" name="Freeform 2223"/>
            <p:cNvSpPr>
              <a:spLocks noChangeArrowheads="1"/>
            </p:cNvSpPr>
            <p:nvPr/>
          </p:nvSpPr>
          <p:spPr bwMode="auto">
            <a:xfrm>
              <a:off x="5147" y="238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5" name="Freeform 2224"/>
            <p:cNvSpPr>
              <a:spLocks noChangeArrowheads="1"/>
            </p:cNvSpPr>
            <p:nvPr/>
          </p:nvSpPr>
          <p:spPr bwMode="auto">
            <a:xfrm>
              <a:off x="5213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6" name="Freeform 2225"/>
            <p:cNvSpPr>
              <a:spLocks noChangeArrowheads="1"/>
            </p:cNvSpPr>
            <p:nvPr/>
          </p:nvSpPr>
          <p:spPr bwMode="auto">
            <a:xfrm>
              <a:off x="5213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7" name="Freeform 2226"/>
            <p:cNvSpPr>
              <a:spLocks noChangeArrowheads="1"/>
            </p:cNvSpPr>
            <p:nvPr/>
          </p:nvSpPr>
          <p:spPr bwMode="auto">
            <a:xfrm>
              <a:off x="5213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8" name="Freeform 2227"/>
            <p:cNvSpPr>
              <a:spLocks noChangeArrowheads="1"/>
            </p:cNvSpPr>
            <p:nvPr/>
          </p:nvSpPr>
          <p:spPr bwMode="auto">
            <a:xfrm>
              <a:off x="5213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29" name="Freeform 2228"/>
            <p:cNvSpPr>
              <a:spLocks noChangeArrowheads="1"/>
            </p:cNvSpPr>
            <p:nvPr/>
          </p:nvSpPr>
          <p:spPr bwMode="auto">
            <a:xfrm>
              <a:off x="5282" y="230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0" name="Freeform 2229"/>
            <p:cNvSpPr>
              <a:spLocks noChangeArrowheads="1"/>
            </p:cNvSpPr>
            <p:nvPr/>
          </p:nvSpPr>
          <p:spPr bwMode="auto">
            <a:xfrm>
              <a:off x="5282" y="23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1" name="Freeform 2230"/>
            <p:cNvSpPr>
              <a:spLocks noChangeArrowheads="1"/>
            </p:cNvSpPr>
            <p:nvPr/>
          </p:nvSpPr>
          <p:spPr bwMode="auto">
            <a:xfrm>
              <a:off x="5282" y="2353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2" name="Freeform 2231"/>
            <p:cNvSpPr>
              <a:spLocks noChangeArrowheads="1"/>
            </p:cNvSpPr>
            <p:nvPr/>
          </p:nvSpPr>
          <p:spPr bwMode="auto">
            <a:xfrm>
              <a:off x="5282" y="23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1E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3" name="Freeform 2232"/>
            <p:cNvSpPr>
              <a:spLocks noChangeArrowheads="1"/>
            </p:cNvSpPr>
            <p:nvPr/>
          </p:nvSpPr>
          <p:spPr bwMode="auto">
            <a:xfrm>
              <a:off x="5008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4" name="Freeform 2233"/>
            <p:cNvSpPr>
              <a:spLocks noChangeArrowheads="1"/>
            </p:cNvSpPr>
            <p:nvPr/>
          </p:nvSpPr>
          <p:spPr bwMode="auto">
            <a:xfrm>
              <a:off x="5008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5" name="Freeform 2234"/>
            <p:cNvSpPr>
              <a:spLocks noChangeArrowheads="1"/>
            </p:cNvSpPr>
            <p:nvPr/>
          </p:nvSpPr>
          <p:spPr bwMode="auto">
            <a:xfrm>
              <a:off x="5008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6" name="Freeform 2235"/>
            <p:cNvSpPr>
              <a:spLocks noChangeArrowheads="1"/>
            </p:cNvSpPr>
            <p:nvPr/>
          </p:nvSpPr>
          <p:spPr bwMode="auto">
            <a:xfrm>
              <a:off x="5008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7" name="Freeform 2236"/>
            <p:cNvSpPr>
              <a:spLocks noChangeArrowheads="1"/>
            </p:cNvSpPr>
            <p:nvPr/>
          </p:nvSpPr>
          <p:spPr bwMode="auto">
            <a:xfrm>
              <a:off x="5077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8" name="Freeform 2237"/>
            <p:cNvSpPr>
              <a:spLocks noChangeArrowheads="1"/>
            </p:cNvSpPr>
            <p:nvPr/>
          </p:nvSpPr>
          <p:spPr bwMode="auto">
            <a:xfrm>
              <a:off x="5077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39" name="Freeform 2238"/>
            <p:cNvSpPr>
              <a:spLocks noChangeArrowheads="1"/>
            </p:cNvSpPr>
            <p:nvPr/>
          </p:nvSpPr>
          <p:spPr bwMode="auto">
            <a:xfrm>
              <a:off x="5077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0" name="Freeform 2239"/>
            <p:cNvSpPr>
              <a:spLocks noChangeArrowheads="1"/>
            </p:cNvSpPr>
            <p:nvPr/>
          </p:nvSpPr>
          <p:spPr bwMode="auto">
            <a:xfrm>
              <a:off x="5077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1" name="Freeform 2240"/>
            <p:cNvSpPr>
              <a:spLocks noChangeArrowheads="1"/>
            </p:cNvSpPr>
            <p:nvPr/>
          </p:nvSpPr>
          <p:spPr bwMode="auto">
            <a:xfrm>
              <a:off x="5147" y="2449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2" name="Freeform 2241"/>
            <p:cNvSpPr>
              <a:spLocks noChangeArrowheads="1"/>
            </p:cNvSpPr>
            <p:nvPr/>
          </p:nvSpPr>
          <p:spPr bwMode="auto">
            <a:xfrm>
              <a:off x="5147" y="2475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3" name="Freeform 2242"/>
            <p:cNvSpPr>
              <a:spLocks noChangeArrowheads="1"/>
            </p:cNvSpPr>
            <p:nvPr/>
          </p:nvSpPr>
          <p:spPr bwMode="auto">
            <a:xfrm>
              <a:off x="5147" y="2502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4" name="Freeform 2243"/>
            <p:cNvSpPr>
              <a:spLocks noChangeArrowheads="1"/>
            </p:cNvSpPr>
            <p:nvPr/>
          </p:nvSpPr>
          <p:spPr bwMode="auto">
            <a:xfrm>
              <a:off x="5147" y="2528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5" name="Freeform 2244"/>
            <p:cNvSpPr>
              <a:spLocks noChangeArrowheads="1"/>
            </p:cNvSpPr>
            <p:nvPr/>
          </p:nvSpPr>
          <p:spPr bwMode="auto">
            <a:xfrm>
              <a:off x="5213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6" name="Freeform 2245"/>
            <p:cNvSpPr>
              <a:spLocks noChangeArrowheads="1"/>
            </p:cNvSpPr>
            <p:nvPr/>
          </p:nvSpPr>
          <p:spPr bwMode="auto">
            <a:xfrm>
              <a:off x="5213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7" name="Freeform 2246"/>
            <p:cNvSpPr>
              <a:spLocks noChangeArrowheads="1"/>
            </p:cNvSpPr>
            <p:nvPr/>
          </p:nvSpPr>
          <p:spPr bwMode="auto">
            <a:xfrm>
              <a:off x="5213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8" name="Freeform 2247"/>
            <p:cNvSpPr>
              <a:spLocks noChangeArrowheads="1"/>
            </p:cNvSpPr>
            <p:nvPr/>
          </p:nvSpPr>
          <p:spPr bwMode="auto">
            <a:xfrm>
              <a:off x="5213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49" name="Freeform 2248"/>
            <p:cNvSpPr>
              <a:spLocks noChangeArrowheads="1"/>
            </p:cNvSpPr>
            <p:nvPr/>
          </p:nvSpPr>
          <p:spPr bwMode="auto">
            <a:xfrm>
              <a:off x="5282" y="2449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0" name="Freeform 2249"/>
            <p:cNvSpPr>
              <a:spLocks noChangeArrowheads="1"/>
            </p:cNvSpPr>
            <p:nvPr/>
          </p:nvSpPr>
          <p:spPr bwMode="auto">
            <a:xfrm>
              <a:off x="5282" y="2475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1" name="Freeform 2250"/>
            <p:cNvSpPr>
              <a:spLocks noChangeArrowheads="1"/>
            </p:cNvSpPr>
            <p:nvPr/>
          </p:nvSpPr>
          <p:spPr bwMode="auto">
            <a:xfrm>
              <a:off x="5282" y="2502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2" name="Freeform 2251"/>
            <p:cNvSpPr>
              <a:spLocks noChangeArrowheads="1"/>
            </p:cNvSpPr>
            <p:nvPr/>
          </p:nvSpPr>
          <p:spPr bwMode="auto">
            <a:xfrm>
              <a:off x="5282" y="2528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3" name="Freeform 2252"/>
            <p:cNvSpPr>
              <a:spLocks noChangeArrowheads="1"/>
            </p:cNvSpPr>
            <p:nvPr/>
          </p:nvSpPr>
          <p:spPr bwMode="auto">
            <a:xfrm>
              <a:off x="5008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4" name="Freeform 2253"/>
            <p:cNvSpPr>
              <a:spLocks noChangeArrowheads="1"/>
            </p:cNvSpPr>
            <p:nvPr/>
          </p:nvSpPr>
          <p:spPr bwMode="auto">
            <a:xfrm>
              <a:off x="5008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5" name="Freeform 2254"/>
            <p:cNvSpPr>
              <a:spLocks noChangeArrowheads="1"/>
            </p:cNvSpPr>
            <p:nvPr/>
          </p:nvSpPr>
          <p:spPr bwMode="auto">
            <a:xfrm>
              <a:off x="5008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6" name="Freeform 2255"/>
            <p:cNvSpPr>
              <a:spLocks noChangeArrowheads="1"/>
            </p:cNvSpPr>
            <p:nvPr/>
          </p:nvSpPr>
          <p:spPr bwMode="auto">
            <a:xfrm>
              <a:off x="5008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7" name="Freeform 2256"/>
            <p:cNvSpPr>
              <a:spLocks noChangeArrowheads="1"/>
            </p:cNvSpPr>
            <p:nvPr/>
          </p:nvSpPr>
          <p:spPr bwMode="auto">
            <a:xfrm>
              <a:off x="5077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8" name="Freeform 2257"/>
            <p:cNvSpPr>
              <a:spLocks noChangeArrowheads="1"/>
            </p:cNvSpPr>
            <p:nvPr/>
          </p:nvSpPr>
          <p:spPr bwMode="auto">
            <a:xfrm>
              <a:off x="5077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59" name="Freeform 2258"/>
            <p:cNvSpPr>
              <a:spLocks noChangeArrowheads="1"/>
            </p:cNvSpPr>
            <p:nvPr/>
          </p:nvSpPr>
          <p:spPr bwMode="auto">
            <a:xfrm>
              <a:off x="5077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0" name="Freeform 2259"/>
            <p:cNvSpPr>
              <a:spLocks noChangeArrowheads="1"/>
            </p:cNvSpPr>
            <p:nvPr/>
          </p:nvSpPr>
          <p:spPr bwMode="auto">
            <a:xfrm>
              <a:off x="5077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1" name="Freeform 2260"/>
            <p:cNvSpPr>
              <a:spLocks noChangeArrowheads="1"/>
            </p:cNvSpPr>
            <p:nvPr/>
          </p:nvSpPr>
          <p:spPr bwMode="auto">
            <a:xfrm>
              <a:off x="5147" y="2601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2" name="Freeform 2261"/>
            <p:cNvSpPr>
              <a:spLocks noChangeArrowheads="1"/>
            </p:cNvSpPr>
            <p:nvPr/>
          </p:nvSpPr>
          <p:spPr bwMode="auto">
            <a:xfrm>
              <a:off x="5147" y="2627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3" name="Freeform 2262"/>
            <p:cNvSpPr>
              <a:spLocks noChangeArrowheads="1"/>
            </p:cNvSpPr>
            <p:nvPr/>
          </p:nvSpPr>
          <p:spPr bwMode="auto">
            <a:xfrm>
              <a:off x="5147" y="2654"/>
              <a:ext cx="52" cy="13"/>
            </a:xfrm>
            <a:custGeom>
              <a:avLst/>
              <a:gdLst>
                <a:gd name="T0" fmla="*/ 116 w 234"/>
                <a:gd name="T1" fmla="*/ 59 h 60"/>
                <a:gd name="T2" fmla="*/ 0 w 234"/>
                <a:gd name="T3" fmla="*/ 59 h 60"/>
                <a:gd name="T4" fmla="*/ 0 w 234"/>
                <a:gd name="T5" fmla="*/ 0 h 60"/>
                <a:gd name="T6" fmla="*/ 233 w 234"/>
                <a:gd name="T7" fmla="*/ 0 h 60"/>
                <a:gd name="T8" fmla="*/ 233 w 234"/>
                <a:gd name="T9" fmla="*/ 59 h 60"/>
                <a:gd name="T10" fmla="*/ 116 w 234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60">
                  <a:moveTo>
                    <a:pt x="11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9"/>
                  </a:lnTo>
                  <a:lnTo>
                    <a:pt x="116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4" name="Freeform 2263"/>
            <p:cNvSpPr>
              <a:spLocks noChangeArrowheads="1"/>
            </p:cNvSpPr>
            <p:nvPr/>
          </p:nvSpPr>
          <p:spPr bwMode="auto">
            <a:xfrm>
              <a:off x="5147" y="2680"/>
              <a:ext cx="52" cy="12"/>
            </a:xfrm>
            <a:custGeom>
              <a:avLst/>
              <a:gdLst>
                <a:gd name="T0" fmla="*/ 116 w 234"/>
                <a:gd name="T1" fmla="*/ 58 h 59"/>
                <a:gd name="T2" fmla="*/ 0 w 234"/>
                <a:gd name="T3" fmla="*/ 58 h 59"/>
                <a:gd name="T4" fmla="*/ 0 w 234"/>
                <a:gd name="T5" fmla="*/ 0 h 59"/>
                <a:gd name="T6" fmla="*/ 233 w 234"/>
                <a:gd name="T7" fmla="*/ 0 h 59"/>
                <a:gd name="T8" fmla="*/ 233 w 234"/>
                <a:gd name="T9" fmla="*/ 58 h 59"/>
                <a:gd name="T10" fmla="*/ 116 w 234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9">
                  <a:moveTo>
                    <a:pt x="11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58"/>
                  </a:lnTo>
                  <a:lnTo>
                    <a:pt x="116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5" name="Freeform 2264"/>
            <p:cNvSpPr>
              <a:spLocks noChangeArrowheads="1"/>
            </p:cNvSpPr>
            <p:nvPr/>
          </p:nvSpPr>
          <p:spPr bwMode="auto">
            <a:xfrm>
              <a:off x="5213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6" name="Freeform 2265"/>
            <p:cNvSpPr>
              <a:spLocks noChangeArrowheads="1"/>
            </p:cNvSpPr>
            <p:nvPr/>
          </p:nvSpPr>
          <p:spPr bwMode="auto">
            <a:xfrm>
              <a:off x="5213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7" name="Freeform 2266"/>
            <p:cNvSpPr>
              <a:spLocks noChangeArrowheads="1"/>
            </p:cNvSpPr>
            <p:nvPr/>
          </p:nvSpPr>
          <p:spPr bwMode="auto">
            <a:xfrm>
              <a:off x="5213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8" name="Freeform 2267"/>
            <p:cNvSpPr>
              <a:spLocks noChangeArrowheads="1"/>
            </p:cNvSpPr>
            <p:nvPr/>
          </p:nvSpPr>
          <p:spPr bwMode="auto">
            <a:xfrm>
              <a:off x="5213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69" name="Freeform 2268"/>
            <p:cNvSpPr>
              <a:spLocks noChangeArrowheads="1"/>
            </p:cNvSpPr>
            <p:nvPr/>
          </p:nvSpPr>
          <p:spPr bwMode="auto">
            <a:xfrm>
              <a:off x="5282" y="2601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0" name="Freeform 2269"/>
            <p:cNvSpPr>
              <a:spLocks noChangeArrowheads="1"/>
            </p:cNvSpPr>
            <p:nvPr/>
          </p:nvSpPr>
          <p:spPr bwMode="auto">
            <a:xfrm>
              <a:off x="5282" y="2627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1" name="Freeform 2270"/>
            <p:cNvSpPr>
              <a:spLocks noChangeArrowheads="1"/>
            </p:cNvSpPr>
            <p:nvPr/>
          </p:nvSpPr>
          <p:spPr bwMode="auto">
            <a:xfrm>
              <a:off x="5282" y="2654"/>
              <a:ext cx="55" cy="13"/>
            </a:xfrm>
            <a:custGeom>
              <a:avLst/>
              <a:gdLst>
                <a:gd name="T0" fmla="*/ 124 w 249"/>
                <a:gd name="T1" fmla="*/ 59 h 60"/>
                <a:gd name="T2" fmla="*/ 0 w 249"/>
                <a:gd name="T3" fmla="*/ 59 h 60"/>
                <a:gd name="T4" fmla="*/ 0 w 249"/>
                <a:gd name="T5" fmla="*/ 0 h 60"/>
                <a:gd name="T6" fmla="*/ 248 w 249"/>
                <a:gd name="T7" fmla="*/ 0 h 60"/>
                <a:gd name="T8" fmla="*/ 248 w 249"/>
                <a:gd name="T9" fmla="*/ 59 h 60"/>
                <a:gd name="T10" fmla="*/ 124 w 249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60">
                  <a:moveTo>
                    <a:pt x="124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9"/>
                  </a:lnTo>
                  <a:lnTo>
                    <a:pt x="124" y="59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2" name="Freeform 2271"/>
            <p:cNvSpPr>
              <a:spLocks noChangeArrowheads="1"/>
            </p:cNvSpPr>
            <p:nvPr/>
          </p:nvSpPr>
          <p:spPr bwMode="auto">
            <a:xfrm>
              <a:off x="5282" y="2680"/>
              <a:ext cx="55" cy="12"/>
            </a:xfrm>
            <a:custGeom>
              <a:avLst/>
              <a:gdLst>
                <a:gd name="T0" fmla="*/ 124 w 249"/>
                <a:gd name="T1" fmla="*/ 58 h 59"/>
                <a:gd name="T2" fmla="*/ 0 w 249"/>
                <a:gd name="T3" fmla="*/ 58 h 59"/>
                <a:gd name="T4" fmla="*/ 0 w 249"/>
                <a:gd name="T5" fmla="*/ 0 h 59"/>
                <a:gd name="T6" fmla="*/ 248 w 249"/>
                <a:gd name="T7" fmla="*/ 0 h 59"/>
                <a:gd name="T8" fmla="*/ 248 w 249"/>
                <a:gd name="T9" fmla="*/ 58 h 59"/>
                <a:gd name="T10" fmla="*/ 124 w 249"/>
                <a:gd name="T1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59">
                  <a:moveTo>
                    <a:pt x="12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58"/>
                  </a:lnTo>
                  <a:lnTo>
                    <a:pt x="124" y="58"/>
                  </a:lnTo>
                </a:path>
              </a:pathLst>
            </a:custGeom>
            <a:solidFill>
              <a:srgbClr val="FF3D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3" name="Freeform 2272"/>
            <p:cNvSpPr>
              <a:spLocks noChangeArrowheads="1"/>
            </p:cNvSpPr>
            <p:nvPr/>
          </p:nvSpPr>
          <p:spPr bwMode="auto">
            <a:xfrm>
              <a:off x="5353" y="258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4" name="Freeform 2273"/>
            <p:cNvSpPr>
              <a:spLocks noChangeArrowheads="1"/>
            </p:cNvSpPr>
            <p:nvPr/>
          </p:nvSpPr>
          <p:spPr bwMode="auto">
            <a:xfrm>
              <a:off x="5377" y="2586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1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5" name="Freeform 2274"/>
            <p:cNvSpPr>
              <a:spLocks noChangeArrowheads="1"/>
            </p:cNvSpPr>
            <p:nvPr/>
          </p:nvSpPr>
          <p:spPr bwMode="auto">
            <a:xfrm>
              <a:off x="5393" y="2586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3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3"/>
                    <a:pt x="57" y="33"/>
                  </a:cubicBezTo>
                  <a:cubicBezTo>
                    <a:pt x="57" y="44"/>
                    <a:pt x="55" y="51"/>
                    <a:pt x="50" y="57"/>
                  </a:cubicBezTo>
                  <a:cubicBezTo>
                    <a:pt x="46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1"/>
                    <a:pt x="38" y="47"/>
                  </a:cubicBezTo>
                  <a:cubicBezTo>
                    <a:pt x="40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6" name="Freeform 2275"/>
            <p:cNvSpPr>
              <a:spLocks noChangeArrowheads="1"/>
            </p:cNvSpPr>
            <p:nvPr/>
          </p:nvSpPr>
          <p:spPr bwMode="auto">
            <a:xfrm>
              <a:off x="5409" y="2582"/>
              <a:ext cx="6" cy="22"/>
            </a:xfrm>
            <a:custGeom>
              <a:avLst/>
              <a:gdLst>
                <a:gd name="T0" fmla="*/ 0 w 31"/>
                <a:gd name="T1" fmla="*/ 52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2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2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2"/>
                    <a:pt x="14" y="52"/>
                  </a:cubicBezTo>
                  <a:cubicBezTo>
                    <a:pt x="14" y="63"/>
                    <a:pt x="15" y="71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69"/>
                    <a:pt x="0" y="62"/>
                    <a:pt x="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7" name="Freeform 2276"/>
            <p:cNvSpPr>
              <a:spLocks noChangeArrowheads="1"/>
            </p:cNvSpPr>
            <p:nvPr/>
          </p:nvSpPr>
          <p:spPr bwMode="auto">
            <a:xfrm>
              <a:off x="5416" y="2582"/>
              <a:ext cx="6" cy="22"/>
            </a:xfrm>
            <a:custGeom>
              <a:avLst/>
              <a:gdLst>
                <a:gd name="T0" fmla="*/ 30 w 31"/>
                <a:gd name="T1" fmla="*/ 52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2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2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69"/>
                    <a:pt x="17" y="60"/>
                    <a:pt x="17" y="52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8" name="Freeform 2277"/>
            <p:cNvSpPr>
              <a:spLocks noChangeArrowheads="1"/>
            </p:cNvSpPr>
            <p:nvPr/>
          </p:nvSpPr>
          <p:spPr bwMode="auto">
            <a:xfrm>
              <a:off x="5353" y="2613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1"/>
                    <a:pt x="67" y="11"/>
                  </a:cubicBezTo>
                  <a:cubicBezTo>
                    <a:pt x="61" y="11"/>
                    <a:pt x="58" y="13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79" name="Freeform 2278"/>
            <p:cNvSpPr>
              <a:spLocks noChangeArrowheads="1"/>
            </p:cNvSpPr>
            <p:nvPr/>
          </p:nvSpPr>
          <p:spPr bwMode="auto">
            <a:xfrm>
              <a:off x="5377" y="2612"/>
              <a:ext cx="11" cy="14"/>
            </a:xfrm>
            <a:custGeom>
              <a:avLst/>
              <a:gdLst>
                <a:gd name="T0" fmla="*/ 44 w 54"/>
                <a:gd name="T1" fmla="*/ 65 h 67"/>
                <a:gd name="T2" fmla="*/ 41 w 54"/>
                <a:gd name="T3" fmla="*/ 56 h 67"/>
                <a:gd name="T4" fmla="*/ 41 w 54"/>
                <a:gd name="T5" fmla="*/ 56 h 67"/>
                <a:gd name="T6" fmla="*/ 33 w 54"/>
                <a:gd name="T7" fmla="*/ 64 h 67"/>
                <a:gd name="T8" fmla="*/ 21 w 54"/>
                <a:gd name="T9" fmla="*/ 65 h 67"/>
                <a:gd name="T10" fmla="*/ 6 w 54"/>
                <a:gd name="T11" fmla="*/ 61 h 67"/>
                <a:gd name="T12" fmla="*/ 0 w 54"/>
                <a:gd name="T13" fmla="*/ 46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4 h 67"/>
                <a:gd name="T24" fmla="*/ 28 w 54"/>
                <a:gd name="T25" fmla="*/ 11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5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5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5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2"/>
                    <a:pt x="19" y="13"/>
                  </a:cubicBezTo>
                  <a:cubicBezTo>
                    <a:pt x="17" y="15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0" y="10"/>
                    <a:pt x="53" y="14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0" name="Freeform 2279"/>
            <p:cNvSpPr>
              <a:spLocks noChangeArrowheads="1"/>
            </p:cNvSpPr>
            <p:nvPr/>
          </p:nvSpPr>
          <p:spPr bwMode="auto">
            <a:xfrm>
              <a:off x="5393" y="261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5" y="51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2"/>
                    <a:pt x="38" y="47"/>
                  </a:cubicBezTo>
                  <a:cubicBezTo>
                    <a:pt x="40" y="43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1" name="Freeform 2280"/>
            <p:cNvSpPr>
              <a:spLocks noChangeArrowheads="1"/>
            </p:cNvSpPr>
            <p:nvPr/>
          </p:nvSpPr>
          <p:spPr bwMode="auto">
            <a:xfrm>
              <a:off x="5409" y="2608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5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2" name="Freeform 2281"/>
            <p:cNvSpPr>
              <a:spLocks noChangeArrowheads="1"/>
            </p:cNvSpPr>
            <p:nvPr/>
          </p:nvSpPr>
          <p:spPr bwMode="auto">
            <a:xfrm>
              <a:off x="5416" y="2608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3" name="Freeform 2282"/>
            <p:cNvSpPr>
              <a:spLocks noChangeArrowheads="1"/>
            </p:cNvSpPr>
            <p:nvPr/>
          </p:nvSpPr>
          <p:spPr bwMode="auto">
            <a:xfrm>
              <a:off x="5353" y="2639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4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5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2 h 65"/>
                <a:gd name="T18" fmla="*/ 10 w 93"/>
                <a:gd name="T19" fmla="*/ 2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4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5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1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4"/>
                  </a:lnTo>
                  <a:cubicBezTo>
                    <a:pt x="39" y="19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3" y="18"/>
                    <a:pt x="13" y="24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0"/>
                    <a:pt x="92" y="16"/>
                    <a:pt x="92" y="24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1"/>
                    <a:pt x="78" y="17"/>
                    <a:pt x="76" y="15"/>
                  </a:cubicBezTo>
                  <a:cubicBezTo>
                    <a:pt x="75" y="14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1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4" name="Freeform 2283"/>
            <p:cNvSpPr>
              <a:spLocks noChangeArrowheads="1"/>
            </p:cNvSpPr>
            <p:nvPr/>
          </p:nvSpPr>
          <p:spPr bwMode="auto">
            <a:xfrm>
              <a:off x="5377" y="2638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2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7 h 67"/>
                <a:gd name="T18" fmla="*/ 40 w 54"/>
                <a:gd name="T19" fmla="*/ 27 h 67"/>
                <a:gd name="T20" fmla="*/ 40 w 54"/>
                <a:gd name="T21" fmla="*/ 24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2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6 h 67"/>
                <a:gd name="T48" fmla="*/ 35 w 54"/>
                <a:gd name="T49" fmla="*/ 51 h 67"/>
                <a:gd name="T50" fmla="*/ 40 w 54"/>
                <a:gd name="T51" fmla="*/ 40 h 67"/>
                <a:gd name="T52" fmla="*/ 40 w 54"/>
                <a:gd name="T53" fmla="*/ 34 h 67"/>
                <a:gd name="T54" fmla="*/ 31 w 54"/>
                <a:gd name="T55" fmla="*/ 34 h 67"/>
                <a:gd name="T56" fmla="*/ 18 w 54"/>
                <a:gd name="T57" fmla="*/ 37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2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5"/>
                    <a:pt x="6" y="62"/>
                  </a:cubicBezTo>
                  <a:cubicBezTo>
                    <a:pt x="3" y="60"/>
                    <a:pt x="0" y="53"/>
                    <a:pt x="0" y="47"/>
                  </a:cubicBezTo>
                  <a:cubicBezTo>
                    <a:pt x="0" y="41"/>
                    <a:pt x="4" y="35"/>
                    <a:pt x="8" y="32"/>
                  </a:cubicBezTo>
                  <a:cubicBezTo>
                    <a:pt x="13" y="29"/>
                    <a:pt x="19" y="27"/>
                    <a:pt x="30" y="27"/>
                  </a:cubicBezTo>
                  <a:lnTo>
                    <a:pt x="40" y="27"/>
                  </a:lnTo>
                  <a:lnTo>
                    <a:pt x="40" y="24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5"/>
                    <a:pt x="14" y="4"/>
                    <a:pt x="18" y="2"/>
                  </a:cubicBezTo>
                  <a:cubicBezTo>
                    <a:pt x="22" y="1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0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6"/>
                  </a:moveTo>
                  <a:cubicBezTo>
                    <a:pt x="28" y="56"/>
                    <a:pt x="33" y="54"/>
                    <a:pt x="35" y="51"/>
                  </a:cubicBezTo>
                  <a:cubicBezTo>
                    <a:pt x="38" y="48"/>
                    <a:pt x="40" y="45"/>
                    <a:pt x="40" y="40"/>
                  </a:cubicBezTo>
                  <a:lnTo>
                    <a:pt x="40" y="34"/>
                  </a:lnTo>
                  <a:lnTo>
                    <a:pt x="31" y="34"/>
                  </a:lnTo>
                  <a:cubicBezTo>
                    <a:pt x="25" y="34"/>
                    <a:pt x="21" y="36"/>
                    <a:pt x="18" y="37"/>
                  </a:cubicBezTo>
                  <a:cubicBezTo>
                    <a:pt x="15" y="39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6"/>
                    <a:pt x="24" y="5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5" name="Freeform 2284"/>
            <p:cNvSpPr>
              <a:spLocks noChangeArrowheads="1"/>
            </p:cNvSpPr>
            <p:nvPr/>
          </p:nvSpPr>
          <p:spPr bwMode="auto">
            <a:xfrm>
              <a:off x="5393" y="2639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5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1 h 93"/>
                <a:gd name="T14" fmla="*/ 10 w 58"/>
                <a:gd name="T15" fmla="*/ 1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8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4 h 93"/>
                <a:gd name="T34" fmla="*/ 13 w 58"/>
                <a:gd name="T35" fmla="*/ 29 h 93"/>
                <a:gd name="T36" fmla="*/ 13 w 58"/>
                <a:gd name="T37" fmla="*/ 30 h 93"/>
                <a:gd name="T38" fmla="*/ 16 w 58"/>
                <a:gd name="T39" fmla="*/ 46 h 93"/>
                <a:gd name="T40" fmla="*/ 28 w 58"/>
                <a:gd name="T41" fmla="*/ 52 h 93"/>
                <a:gd name="T42" fmla="*/ 38 w 58"/>
                <a:gd name="T43" fmla="*/ 46 h 93"/>
                <a:gd name="T44" fmla="*/ 42 w 58"/>
                <a:gd name="T45" fmla="*/ 30 h 93"/>
                <a:gd name="T46" fmla="*/ 38 w 58"/>
                <a:gd name="T47" fmla="*/ 14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5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1"/>
                  </a:lnTo>
                  <a:lnTo>
                    <a:pt x="10" y="1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8"/>
                  </a:cubicBezTo>
                  <a:cubicBezTo>
                    <a:pt x="55" y="14"/>
                    <a:pt x="57" y="22"/>
                    <a:pt x="57" y="32"/>
                  </a:cubicBezTo>
                  <a:cubicBezTo>
                    <a:pt x="57" y="42"/>
                    <a:pt x="55" y="52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1"/>
                    <a:pt x="17" y="14"/>
                  </a:cubicBezTo>
                  <a:cubicBezTo>
                    <a:pt x="15" y="17"/>
                    <a:pt x="13" y="23"/>
                    <a:pt x="13" y="29"/>
                  </a:cubicBezTo>
                  <a:lnTo>
                    <a:pt x="13" y="30"/>
                  </a:lnTo>
                  <a:cubicBezTo>
                    <a:pt x="13" y="38"/>
                    <a:pt x="15" y="43"/>
                    <a:pt x="16" y="46"/>
                  </a:cubicBezTo>
                  <a:cubicBezTo>
                    <a:pt x="17" y="49"/>
                    <a:pt x="22" y="52"/>
                    <a:pt x="28" y="52"/>
                  </a:cubicBezTo>
                  <a:cubicBezTo>
                    <a:pt x="32" y="52"/>
                    <a:pt x="37" y="51"/>
                    <a:pt x="38" y="46"/>
                  </a:cubicBezTo>
                  <a:cubicBezTo>
                    <a:pt x="40" y="42"/>
                    <a:pt x="42" y="38"/>
                    <a:pt x="42" y="30"/>
                  </a:cubicBezTo>
                  <a:cubicBezTo>
                    <a:pt x="42" y="23"/>
                    <a:pt x="41" y="17"/>
                    <a:pt x="38" y="14"/>
                  </a:cubicBezTo>
                  <a:cubicBezTo>
                    <a:pt x="35" y="11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6" name="Freeform 2285"/>
            <p:cNvSpPr>
              <a:spLocks noChangeArrowheads="1"/>
            </p:cNvSpPr>
            <p:nvPr/>
          </p:nvSpPr>
          <p:spPr bwMode="auto">
            <a:xfrm>
              <a:off x="5409" y="2635"/>
              <a:ext cx="6" cy="22"/>
            </a:xfrm>
            <a:custGeom>
              <a:avLst/>
              <a:gdLst>
                <a:gd name="T0" fmla="*/ 0 w 31"/>
                <a:gd name="T1" fmla="*/ 51 h 101"/>
                <a:gd name="T2" fmla="*/ 5 w 31"/>
                <a:gd name="T3" fmla="*/ 23 h 101"/>
                <a:gd name="T4" fmla="*/ 18 w 31"/>
                <a:gd name="T5" fmla="*/ 0 h 101"/>
                <a:gd name="T6" fmla="*/ 30 w 31"/>
                <a:gd name="T7" fmla="*/ 0 h 101"/>
                <a:gd name="T8" fmla="*/ 18 w 31"/>
                <a:gd name="T9" fmla="*/ 23 h 101"/>
                <a:gd name="T10" fmla="*/ 14 w 31"/>
                <a:gd name="T11" fmla="*/ 51 h 101"/>
                <a:gd name="T12" fmla="*/ 18 w 31"/>
                <a:gd name="T13" fmla="*/ 77 h 101"/>
                <a:gd name="T14" fmla="*/ 30 w 31"/>
                <a:gd name="T15" fmla="*/ 100 h 101"/>
                <a:gd name="T16" fmla="*/ 18 w 31"/>
                <a:gd name="T17" fmla="*/ 100 h 101"/>
                <a:gd name="T18" fmla="*/ 5 w 31"/>
                <a:gd name="T19" fmla="*/ 77 h 101"/>
                <a:gd name="T20" fmla="*/ 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4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4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4"/>
                    <a:pt x="25" y="93"/>
                    <a:pt x="30" y="100"/>
                  </a:cubicBezTo>
                  <a:lnTo>
                    <a:pt x="18" y="100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8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7" name="Freeform 2286"/>
            <p:cNvSpPr>
              <a:spLocks noChangeArrowheads="1"/>
            </p:cNvSpPr>
            <p:nvPr/>
          </p:nvSpPr>
          <p:spPr bwMode="auto">
            <a:xfrm>
              <a:off x="5416" y="2635"/>
              <a:ext cx="6" cy="22"/>
            </a:xfrm>
            <a:custGeom>
              <a:avLst/>
              <a:gdLst>
                <a:gd name="T0" fmla="*/ 30 w 31"/>
                <a:gd name="T1" fmla="*/ 51 h 101"/>
                <a:gd name="T2" fmla="*/ 25 w 31"/>
                <a:gd name="T3" fmla="*/ 79 h 101"/>
                <a:gd name="T4" fmla="*/ 12 w 31"/>
                <a:gd name="T5" fmla="*/ 100 h 101"/>
                <a:gd name="T6" fmla="*/ 0 w 31"/>
                <a:gd name="T7" fmla="*/ 100 h 101"/>
                <a:gd name="T8" fmla="*/ 12 w 31"/>
                <a:gd name="T9" fmla="*/ 77 h 101"/>
                <a:gd name="T10" fmla="*/ 17 w 31"/>
                <a:gd name="T11" fmla="*/ 51 h 101"/>
                <a:gd name="T12" fmla="*/ 12 w 31"/>
                <a:gd name="T13" fmla="*/ 23 h 101"/>
                <a:gd name="T14" fmla="*/ 0 w 31"/>
                <a:gd name="T15" fmla="*/ 0 h 101"/>
                <a:gd name="T16" fmla="*/ 12 w 31"/>
                <a:gd name="T17" fmla="*/ 0 h 101"/>
                <a:gd name="T18" fmla="*/ 25 w 31"/>
                <a:gd name="T19" fmla="*/ 23 h 101"/>
                <a:gd name="T20" fmla="*/ 30 w 31"/>
                <a:gd name="T21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1">
                  <a:moveTo>
                    <a:pt x="30" y="51"/>
                  </a:moveTo>
                  <a:cubicBezTo>
                    <a:pt x="30" y="61"/>
                    <a:pt x="28" y="71"/>
                    <a:pt x="25" y="79"/>
                  </a:cubicBezTo>
                  <a:cubicBezTo>
                    <a:pt x="22" y="88"/>
                    <a:pt x="18" y="95"/>
                    <a:pt x="12" y="100"/>
                  </a:cubicBezTo>
                  <a:lnTo>
                    <a:pt x="0" y="100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8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4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4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8" name="Freeform 2287"/>
            <p:cNvSpPr>
              <a:spLocks noChangeArrowheads="1"/>
            </p:cNvSpPr>
            <p:nvPr/>
          </p:nvSpPr>
          <p:spPr bwMode="auto">
            <a:xfrm>
              <a:off x="5353" y="2666"/>
              <a:ext cx="20" cy="14"/>
            </a:xfrm>
            <a:custGeom>
              <a:avLst/>
              <a:gdLst>
                <a:gd name="T0" fmla="*/ 39 w 93"/>
                <a:gd name="T1" fmla="*/ 63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3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3 h 65"/>
                <a:gd name="T32" fmla="*/ 70 w 93"/>
                <a:gd name="T33" fmla="*/ 0 h 65"/>
                <a:gd name="T34" fmla="*/ 86 w 93"/>
                <a:gd name="T35" fmla="*/ 6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5 h 65"/>
                <a:gd name="T44" fmla="*/ 76 w 93"/>
                <a:gd name="T45" fmla="*/ 14 h 65"/>
                <a:gd name="T46" fmla="*/ 67 w 93"/>
                <a:gd name="T47" fmla="*/ 12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3 h 65"/>
                <a:gd name="T54" fmla="*/ 39 w 93"/>
                <a:gd name="T55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3"/>
                  </a:moveTo>
                  <a:lnTo>
                    <a:pt x="39" y="23"/>
                  </a:lnTo>
                  <a:cubicBezTo>
                    <a:pt x="39" y="19"/>
                    <a:pt x="38" y="14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2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5"/>
                    <a:pt x="19" y="3"/>
                  </a:cubicBezTo>
                  <a:cubicBezTo>
                    <a:pt x="22" y="2"/>
                    <a:pt x="26" y="0"/>
                    <a:pt x="31" y="0"/>
                  </a:cubicBezTo>
                  <a:cubicBezTo>
                    <a:pt x="41" y="0"/>
                    <a:pt x="47" y="3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5"/>
                    <a:pt x="58" y="3"/>
                  </a:cubicBezTo>
                  <a:cubicBezTo>
                    <a:pt x="61" y="2"/>
                    <a:pt x="66" y="0"/>
                    <a:pt x="70" y="0"/>
                  </a:cubicBezTo>
                  <a:cubicBezTo>
                    <a:pt x="77" y="0"/>
                    <a:pt x="83" y="2"/>
                    <a:pt x="86" y="6"/>
                  </a:cubicBezTo>
                  <a:cubicBezTo>
                    <a:pt x="89" y="11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5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2"/>
                    <a:pt x="67" y="12"/>
                  </a:cubicBezTo>
                  <a:cubicBezTo>
                    <a:pt x="61" y="12"/>
                    <a:pt x="58" y="13"/>
                    <a:pt x="55" y="16"/>
                  </a:cubicBezTo>
                  <a:cubicBezTo>
                    <a:pt x="53" y="19"/>
                    <a:pt x="53" y="25"/>
                    <a:pt x="53" y="30"/>
                  </a:cubicBezTo>
                  <a:lnTo>
                    <a:pt x="53" y="63"/>
                  </a:lnTo>
                  <a:lnTo>
                    <a:pt x="39" y="6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89" name="Freeform 2288"/>
            <p:cNvSpPr>
              <a:spLocks noChangeArrowheads="1"/>
            </p:cNvSpPr>
            <p:nvPr/>
          </p:nvSpPr>
          <p:spPr bwMode="auto">
            <a:xfrm>
              <a:off x="5377" y="2665"/>
              <a:ext cx="11" cy="14"/>
            </a:xfrm>
            <a:custGeom>
              <a:avLst/>
              <a:gdLst>
                <a:gd name="T0" fmla="*/ 44 w 54"/>
                <a:gd name="T1" fmla="*/ 66 h 67"/>
                <a:gd name="T2" fmla="*/ 41 w 54"/>
                <a:gd name="T3" fmla="*/ 57 h 67"/>
                <a:gd name="T4" fmla="*/ 41 w 54"/>
                <a:gd name="T5" fmla="*/ 57 h 67"/>
                <a:gd name="T6" fmla="*/ 33 w 54"/>
                <a:gd name="T7" fmla="*/ 64 h 67"/>
                <a:gd name="T8" fmla="*/ 21 w 54"/>
                <a:gd name="T9" fmla="*/ 66 h 67"/>
                <a:gd name="T10" fmla="*/ 6 w 54"/>
                <a:gd name="T11" fmla="*/ 61 h 67"/>
                <a:gd name="T12" fmla="*/ 0 w 54"/>
                <a:gd name="T13" fmla="*/ 47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5 h 67"/>
                <a:gd name="T24" fmla="*/ 28 w 54"/>
                <a:gd name="T25" fmla="*/ 12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6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6 h 67"/>
                <a:gd name="T38" fmla="*/ 53 w 54"/>
                <a:gd name="T39" fmla="*/ 22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6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6"/>
                  </a:moveTo>
                  <a:lnTo>
                    <a:pt x="41" y="57"/>
                  </a:lnTo>
                  <a:lnTo>
                    <a:pt x="41" y="57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6"/>
                    <a:pt x="21" y="66"/>
                  </a:cubicBezTo>
                  <a:cubicBezTo>
                    <a:pt x="15" y="66"/>
                    <a:pt x="9" y="64"/>
                    <a:pt x="6" y="61"/>
                  </a:cubicBezTo>
                  <a:cubicBezTo>
                    <a:pt x="3" y="58"/>
                    <a:pt x="0" y="53"/>
                    <a:pt x="0" y="47"/>
                  </a:cubicBezTo>
                  <a:cubicBezTo>
                    <a:pt x="0" y="42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7"/>
                    <a:pt x="37" y="15"/>
                  </a:cubicBezTo>
                  <a:cubicBezTo>
                    <a:pt x="36" y="14"/>
                    <a:pt x="33" y="12"/>
                    <a:pt x="28" y="12"/>
                  </a:cubicBezTo>
                  <a:cubicBezTo>
                    <a:pt x="25" y="12"/>
                    <a:pt x="22" y="12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lnTo>
                    <a:pt x="6" y="6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2"/>
                    <a:pt x="47" y="6"/>
                  </a:cubicBezTo>
                  <a:cubicBezTo>
                    <a:pt x="50" y="11"/>
                    <a:pt x="53" y="15"/>
                    <a:pt x="53" y="22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6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8"/>
                    <a:pt x="14" y="41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2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0" name="Freeform 2289"/>
            <p:cNvSpPr>
              <a:spLocks noChangeArrowheads="1"/>
            </p:cNvSpPr>
            <p:nvPr/>
          </p:nvSpPr>
          <p:spPr bwMode="auto">
            <a:xfrm>
              <a:off x="5393" y="2665"/>
              <a:ext cx="12" cy="20"/>
            </a:xfrm>
            <a:custGeom>
              <a:avLst/>
              <a:gdLst>
                <a:gd name="T0" fmla="*/ 32 w 58"/>
                <a:gd name="T1" fmla="*/ 65 h 93"/>
                <a:gd name="T2" fmla="*/ 13 w 58"/>
                <a:gd name="T3" fmla="*/ 56 h 93"/>
                <a:gd name="T4" fmla="*/ 12 w 58"/>
                <a:gd name="T5" fmla="*/ 56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1 h 93"/>
                <a:gd name="T18" fmla="*/ 12 w 58"/>
                <a:gd name="T19" fmla="*/ 11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5 h 93"/>
                <a:gd name="T30" fmla="*/ 29 w 58"/>
                <a:gd name="T31" fmla="*/ 11 h 93"/>
                <a:gd name="T32" fmla="*/ 17 w 58"/>
                <a:gd name="T33" fmla="*/ 15 h 93"/>
                <a:gd name="T34" fmla="*/ 13 w 58"/>
                <a:gd name="T35" fmla="*/ 30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5"/>
                  </a:moveTo>
                  <a:cubicBezTo>
                    <a:pt x="25" y="65"/>
                    <a:pt x="17" y="62"/>
                    <a:pt x="13" y="56"/>
                  </a:cubicBezTo>
                  <a:lnTo>
                    <a:pt x="12" y="56"/>
                  </a:lnTo>
                  <a:cubicBezTo>
                    <a:pt x="12" y="62"/>
                    <a:pt x="13" y="65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1"/>
                  </a:cubicBezTo>
                  <a:lnTo>
                    <a:pt x="12" y="11"/>
                  </a:lnTo>
                  <a:cubicBezTo>
                    <a:pt x="16" y="5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3"/>
                    <a:pt x="55" y="51"/>
                    <a:pt x="50" y="57"/>
                  </a:cubicBezTo>
                  <a:cubicBezTo>
                    <a:pt x="46" y="63"/>
                    <a:pt x="41" y="65"/>
                    <a:pt x="32" y="65"/>
                  </a:cubicBezTo>
                  <a:close/>
                  <a:moveTo>
                    <a:pt x="29" y="11"/>
                  </a:moveTo>
                  <a:cubicBezTo>
                    <a:pt x="23" y="11"/>
                    <a:pt x="20" y="12"/>
                    <a:pt x="17" y="15"/>
                  </a:cubicBezTo>
                  <a:cubicBezTo>
                    <a:pt x="15" y="18"/>
                    <a:pt x="13" y="24"/>
                    <a:pt x="13" y="30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1"/>
                    <a:pt x="38" y="47"/>
                  </a:cubicBezTo>
                  <a:cubicBezTo>
                    <a:pt x="40" y="43"/>
                    <a:pt x="42" y="38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1"/>
                    <a:pt x="29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1" name="Freeform 2290"/>
            <p:cNvSpPr>
              <a:spLocks noChangeArrowheads="1"/>
            </p:cNvSpPr>
            <p:nvPr/>
          </p:nvSpPr>
          <p:spPr bwMode="auto">
            <a:xfrm>
              <a:off x="5409" y="2661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4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4 h 102"/>
                <a:gd name="T10" fmla="*/ 14 w 31"/>
                <a:gd name="T11" fmla="*/ 51 h 102"/>
                <a:gd name="T12" fmla="*/ 18 w 31"/>
                <a:gd name="T13" fmla="*/ 78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8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3"/>
                    <a:pt x="5" y="24"/>
                  </a:cubicBezTo>
                  <a:cubicBezTo>
                    <a:pt x="8" y="15"/>
                    <a:pt x="12" y="8"/>
                    <a:pt x="18" y="0"/>
                  </a:cubicBezTo>
                  <a:lnTo>
                    <a:pt x="30" y="0"/>
                  </a:lnTo>
                  <a:cubicBezTo>
                    <a:pt x="24" y="8"/>
                    <a:pt x="21" y="15"/>
                    <a:pt x="18" y="24"/>
                  </a:cubicBezTo>
                  <a:cubicBezTo>
                    <a:pt x="15" y="33"/>
                    <a:pt x="14" y="41"/>
                    <a:pt x="14" y="51"/>
                  </a:cubicBezTo>
                  <a:cubicBezTo>
                    <a:pt x="14" y="62"/>
                    <a:pt x="15" y="71"/>
                    <a:pt x="18" y="78"/>
                  </a:cubicBezTo>
                  <a:cubicBezTo>
                    <a:pt x="21" y="86"/>
                    <a:pt x="25" y="94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7"/>
                    <a:pt x="5" y="78"/>
                  </a:cubicBezTo>
                  <a:cubicBezTo>
                    <a:pt x="2" y="70"/>
                    <a:pt x="0" y="62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2" name="Freeform 2291"/>
            <p:cNvSpPr>
              <a:spLocks noChangeArrowheads="1"/>
            </p:cNvSpPr>
            <p:nvPr/>
          </p:nvSpPr>
          <p:spPr bwMode="auto">
            <a:xfrm>
              <a:off x="5416" y="2661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8 h 102"/>
                <a:gd name="T10" fmla="*/ 17 w 31"/>
                <a:gd name="T11" fmla="*/ 51 h 102"/>
                <a:gd name="T12" fmla="*/ 12 w 31"/>
                <a:gd name="T13" fmla="*/ 24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4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2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4"/>
                    <a:pt x="9" y="87"/>
                    <a:pt x="12" y="78"/>
                  </a:cubicBezTo>
                  <a:cubicBezTo>
                    <a:pt x="15" y="70"/>
                    <a:pt x="17" y="60"/>
                    <a:pt x="17" y="51"/>
                  </a:cubicBezTo>
                  <a:cubicBezTo>
                    <a:pt x="17" y="43"/>
                    <a:pt x="15" y="33"/>
                    <a:pt x="12" y="24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8"/>
                    <a:pt x="22" y="15"/>
                    <a:pt x="25" y="24"/>
                  </a:cubicBezTo>
                  <a:cubicBezTo>
                    <a:pt x="28" y="33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3" name="Freeform 2292"/>
            <p:cNvSpPr>
              <a:spLocks noChangeArrowheads="1"/>
            </p:cNvSpPr>
            <p:nvPr/>
          </p:nvSpPr>
          <p:spPr bwMode="auto">
            <a:xfrm>
              <a:off x="5353" y="2692"/>
              <a:ext cx="20" cy="14"/>
            </a:xfrm>
            <a:custGeom>
              <a:avLst/>
              <a:gdLst>
                <a:gd name="T0" fmla="*/ 39 w 93"/>
                <a:gd name="T1" fmla="*/ 62 h 65"/>
                <a:gd name="T2" fmla="*/ 39 w 93"/>
                <a:gd name="T3" fmla="*/ 23 h 65"/>
                <a:gd name="T4" fmla="*/ 36 w 93"/>
                <a:gd name="T5" fmla="*/ 13 h 65"/>
                <a:gd name="T6" fmla="*/ 28 w 93"/>
                <a:gd name="T7" fmla="*/ 10 h 65"/>
                <a:gd name="T8" fmla="*/ 16 w 93"/>
                <a:gd name="T9" fmla="*/ 14 h 65"/>
                <a:gd name="T10" fmla="*/ 13 w 93"/>
                <a:gd name="T11" fmla="*/ 32 h 65"/>
                <a:gd name="T12" fmla="*/ 13 w 93"/>
                <a:gd name="T13" fmla="*/ 64 h 65"/>
                <a:gd name="T14" fmla="*/ 0 w 93"/>
                <a:gd name="T15" fmla="*/ 64 h 65"/>
                <a:gd name="T16" fmla="*/ 0 w 93"/>
                <a:gd name="T17" fmla="*/ 1 h 65"/>
                <a:gd name="T18" fmla="*/ 10 w 93"/>
                <a:gd name="T19" fmla="*/ 1 h 65"/>
                <a:gd name="T20" fmla="*/ 12 w 93"/>
                <a:gd name="T21" fmla="*/ 10 h 65"/>
                <a:gd name="T22" fmla="*/ 19 w 93"/>
                <a:gd name="T23" fmla="*/ 2 h 65"/>
                <a:gd name="T24" fmla="*/ 31 w 93"/>
                <a:gd name="T25" fmla="*/ 0 h 65"/>
                <a:gd name="T26" fmla="*/ 50 w 93"/>
                <a:gd name="T27" fmla="*/ 10 h 65"/>
                <a:gd name="T28" fmla="*/ 51 w 93"/>
                <a:gd name="T29" fmla="*/ 10 h 65"/>
                <a:gd name="T30" fmla="*/ 58 w 93"/>
                <a:gd name="T31" fmla="*/ 2 h 65"/>
                <a:gd name="T32" fmla="*/ 70 w 93"/>
                <a:gd name="T33" fmla="*/ 0 h 65"/>
                <a:gd name="T34" fmla="*/ 86 w 93"/>
                <a:gd name="T35" fmla="*/ 5 h 65"/>
                <a:gd name="T36" fmla="*/ 92 w 93"/>
                <a:gd name="T37" fmla="*/ 23 h 65"/>
                <a:gd name="T38" fmla="*/ 92 w 93"/>
                <a:gd name="T39" fmla="*/ 64 h 65"/>
                <a:gd name="T40" fmla="*/ 79 w 93"/>
                <a:gd name="T41" fmla="*/ 64 h 65"/>
                <a:gd name="T42" fmla="*/ 79 w 93"/>
                <a:gd name="T43" fmla="*/ 24 h 65"/>
                <a:gd name="T44" fmla="*/ 76 w 93"/>
                <a:gd name="T45" fmla="*/ 14 h 65"/>
                <a:gd name="T46" fmla="*/ 67 w 93"/>
                <a:gd name="T47" fmla="*/ 11 h 65"/>
                <a:gd name="T48" fmla="*/ 55 w 93"/>
                <a:gd name="T49" fmla="*/ 16 h 65"/>
                <a:gd name="T50" fmla="*/ 53 w 93"/>
                <a:gd name="T51" fmla="*/ 30 h 65"/>
                <a:gd name="T52" fmla="*/ 53 w 93"/>
                <a:gd name="T53" fmla="*/ 62 h 65"/>
                <a:gd name="T54" fmla="*/ 39 w 93"/>
                <a:gd name="T5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65">
                  <a:moveTo>
                    <a:pt x="39" y="62"/>
                  </a:moveTo>
                  <a:lnTo>
                    <a:pt x="39" y="23"/>
                  </a:lnTo>
                  <a:cubicBezTo>
                    <a:pt x="39" y="18"/>
                    <a:pt x="38" y="15"/>
                    <a:pt x="36" y="13"/>
                  </a:cubicBezTo>
                  <a:cubicBezTo>
                    <a:pt x="35" y="12"/>
                    <a:pt x="32" y="10"/>
                    <a:pt x="28" y="10"/>
                  </a:cubicBezTo>
                  <a:cubicBezTo>
                    <a:pt x="22" y="10"/>
                    <a:pt x="19" y="11"/>
                    <a:pt x="16" y="14"/>
                  </a:cubicBezTo>
                  <a:cubicBezTo>
                    <a:pt x="13" y="17"/>
                    <a:pt x="13" y="23"/>
                    <a:pt x="13" y="32"/>
                  </a:cubicBezTo>
                  <a:lnTo>
                    <a:pt x="13" y="64"/>
                  </a:lnTo>
                  <a:lnTo>
                    <a:pt x="0" y="64"/>
                  </a:lnTo>
                  <a:lnTo>
                    <a:pt x="0" y="1"/>
                  </a:lnTo>
                  <a:lnTo>
                    <a:pt x="10" y="1"/>
                  </a:lnTo>
                  <a:lnTo>
                    <a:pt x="12" y="10"/>
                  </a:lnTo>
                  <a:cubicBezTo>
                    <a:pt x="13" y="7"/>
                    <a:pt x="16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41" y="0"/>
                    <a:pt x="47" y="2"/>
                    <a:pt x="50" y="10"/>
                  </a:cubicBezTo>
                  <a:lnTo>
                    <a:pt x="51" y="10"/>
                  </a:lnTo>
                  <a:cubicBezTo>
                    <a:pt x="53" y="7"/>
                    <a:pt x="55" y="4"/>
                    <a:pt x="58" y="2"/>
                  </a:cubicBezTo>
                  <a:cubicBezTo>
                    <a:pt x="61" y="1"/>
                    <a:pt x="66" y="0"/>
                    <a:pt x="70" y="0"/>
                  </a:cubicBezTo>
                  <a:cubicBezTo>
                    <a:pt x="77" y="0"/>
                    <a:pt x="83" y="1"/>
                    <a:pt x="86" y="5"/>
                  </a:cubicBezTo>
                  <a:cubicBezTo>
                    <a:pt x="89" y="10"/>
                    <a:pt x="92" y="16"/>
                    <a:pt x="92" y="23"/>
                  </a:cubicBezTo>
                  <a:lnTo>
                    <a:pt x="92" y="64"/>
                  </a:lnTo>
                  <a:lnTo>
                    <a:pt x="79" y="64"/>
                  </a:lnTo>
                  <a:lnTo>
                    <a:pt x="79" y="24"/>
                  </a:lnTo>
                  <a:cubicBezTo>
                    <a:pt x="79" y="20"/>
                    <a:pt x="78" y="16"/>
                    <a:pt x="76" y="14"/>
                  </a:cubicBezTo>
                  <a:cubicBezTo>
                    <a:pt x="75" y="13"/>
                    <a:pt x="71" y="11"/>
                    <a:pt x="67" y="11"/>
                  </a:cubicBezTo>
                  <a:cubicBezTo>
                    <a:pt x="61" y="11"/>
                    <a:pt x="58" y="14"/>
                    <a:pt x="55" y="16"/>
                  </a:cubicBezTo>
                  <a:cubicBezTo>
                    <a:pt x="53" y="19"/>
                    <a:pt x="53" y="24"/>
                    <a:pt x="53" y="30"/>
                  </a:cubicBezTo>
                  <a:lnTo>
                    <a:pt x="53" y="62"/>
                  </a:lnTo>
                  <a:lnTo>
                    <a:pt x="39" y="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4" name="Freeform 2293"/>
            <p:cNvSpPr>
              <a:spLocks noChangeArrowheads="1"/>
            </p:cNvSpPr>
            <p:nvPr/>
          </p:nvSpPr>
          <p:spPr bwMode="auto">
            <a:xfrm>
              <a:off x="5377" y="2692"/>
              <a:ext cx="11" cy="14"/>
            </a:xfrm>
            <a:custGeom>
              <a:avLst/>
              <a:gdLst>
                <a:gd name="T0" fmla="*/ 44 w 54"/>
                <a:gd name="T1" fmla="*/ 65 h 67"/>
                <a:gd name="T2" fmla="*/ 41 w 54"/>
                <a:gd name="T3" fmla="*/ 56 h 67"/>
                <a:gd name="T4" fmla="*/ 41 w 54"/>
                <a:gd name="T5" fmla="*/ 56 h 67"/>
                <a:gd name="T6" fmla="*/ 33 w 54"/>
                <a:gd name="T7" fmla="*/ 64 h 67"/>
                <a:gd name="T8" fmla="*/ 21 w 54"/>
                <a:gd name="T9" fmla="*/ 65 h 67"/>
                <a:gd name="T10" fmla="*/ 6 w 54"/>
                <a:gd name="T11" fmla="*/ 61 h 67"/>
                <a:gd name="T12" fmla="*/ 0 w 54"/>
                <a:gd name="T13" fmla="*/ 46 h 67"/>
                <a:gd name="T14" fmla="*/ 8 w 54"/>
                <a:gd name="T15" fmla="*/ 32 h 67"/>
                <a:gd name="T16" fmla="*/ 30 w 54"/>
                <a:gd name="T17" fmla="*/ 26 h 67"/>
                <a:gd name="T18" fmla="*/ 40 w 54"/>
                <a:gd name="T19" fmla="*/ 26 h 67"/>
                <a:gd name="T20" fmla="*/ 40 w 54"/>
                <a:gd name="T21" fmla="*/ 23 h 67"/>
                <a:gd name="T22" fmla="*/ 37 w 54"/>
                <a:gd name="T23" fmla="*/ 14 h 67"/>
                <a:gd name="T24" fmla="*/ 28 w 54"/>
                <a:gd name="T25" fmla="*/ 11 h 67"/>
                <a:gd name="T26" fmla="*/ 19 w 54"/>
                <a:gd name="T27" fmla="*/ 13 h 67"/>
                <a:gd name="T28" fmla="*/ 11 w 54"/>
                <a:gd name="T29" fmla="*/ 16 h 67"/>
                <a:gd name="T30" fmla="*/ 6 w 54"/>
                <a:gd name="T31" fmla="*/ 5 h 67"/>
                <a:gd name="T32" fmla="*/ 18 w 54"/>
                <a:gd name="T33" fmla="*/ 1 h 67"/>
                <a:gd name="T34" fmla="*/ 30 w 54"/>
                <a:gd name="T35" fmla="*/ 0 h 67"/>
                <a:gd name="T36" fmla="*/ 47 w 54"/>
                <a:gd name="T37" fmla="*/ 5 h 67"/>
                <a:gd name="T38" fmla="*/ 53 w 54"/>
                <a:gd name="T39" fmla="*/ 21 h 67"/>
                <a:gd name="T40" fmla="*/ 53 w 54"/>
                <a:gd name="T41" fmla="*/ 64 h 67"/>
                <a:gd name="T42" fmla="*/ 44 w 54"/>
                <a:gd name="T43" fmla="*/ 64 h 67"/>
                <a:gd name="T44" fmla="*/ 44 w 54"/>
                <a:gd name="T45" fmla="*/ 65 h 67"/>
                <a:gd name="T46" fmla="*/ 24 w 54"/>
                <a:gd name="T47" fmla="*/ 55 h 67"/>
                <a:gd name="T48" fmla="*/ 35 w 54"/>
                <a:gd name="T49" fmla="*/ 51 h 67"/>
                <a:gd name="T50" fmla="*/ 40 w 54"/>
                <a:gd name="T51" fmla="*/ 39 h 67"/>
                <a:gd name="T52" fmla="*/ 40 w 54"/>
                <a:gd name="T53" fmla="*/ 33 h 67"/>
                <a:gd name="T54" fmla="*/ 31 w 54"/>
                <a:gd name="T55" fmla="*/ 33 h 67"/>
                <a:gd name="T56" fmla="*/ 18 w 54"/>
                <a:gd name="T57" fmla="*/ 36 h 67"/>
                <a:gd name="T58" fmla="*/ 14 w 54"/>
                <a:gd name="T59" fmla="*/ 45 h 67"/>
                <a:gd name="T60" fmla="*/ 17 w 54"/>
                <a:gd name="T61" fmla="*/ 51 h 67"/>
                <a:gd name="T62" fmla="*/ 24 w 54"/>
                <a:gd name="T63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67">
                  <a:moveTo>
                    <a:pt x="44" y="65"/>
                  </a:moveTo>
                  <a:lnTo>
                    <a:pt x="41" y="56"/>
                  </a:lnTo>
                  <a:lnTo>
                    <a:pt x="41" y="56"/>
                  </a:lnTo>
                  <a:cubicBezTo>
                    <a:pt x="38" y="61"/>
                    <a:pt x="36" y="63"/>
                    <a:pt x="33" y="64"/>
                  </a:cubicBezTo>
                  <a:cubicBezTo>
                    <a:pt x="31" y="66"/>
                    <a:pt x="25" y="65"/>
                    <a:pt x="21" y="65"/>
                  </a:cubicBezTo>
                  <a:cubicBezTo>
                    <a:pt x="15" y="65"/>
                    <a:pt x="9" y="64"/>
                    <a:pt x="6" y="61"/>
                  </a:cubicBezTo>
                  <a:cubicBezTo>
                    <a:pt x="3" y="58"/>
                    <a:pt x="0" y="52"/>
                    <a:pt x="0" y="46"/>
                  </a:cubicBezTo>
                  <a:cubicBezTo>
                    <a:pt x="0" y="40"/>
                    <a:pt x="4" y="35"/>
                    <a:pt x="8" y="32"/>
                  </a:cubicBezTo>
                  <a:cubicBezTo>
                    <a:pt x="13" y="29"/>
                    <a:pt x="19" y="26"/>
                    <a:pt x="30" y="26"/>
                  </a:cubicBezTo>
                  <a:lnTo>
                    <a:pt x="40" y="26"/>
                  </a:lnTo>
                  <a:lnTo>
                    <a:pt x="40" y="23"/>
                  </a:lnTo>
                  <a:cubicBezTo>
                    <a:pt x="40" y="19"/>
                    <a:pt x="39" y="16"/>
                    <a:pt x="37" y="14"/>
                  </a:cubicBezTo>
                  <a:cubicBezTo>
                    <a:pt x="36" y="13"/>
                    <a:pt x="33" y="11"/>
                    <a:pt x="28" y="11"/>
                  </a:cubicBezTo>
                  <a:cubicBezTo>
                    <a:pt x="25" y="11"/>
                    <a:pt x="22" y="12"/>
                    <a:pt x="19" y="13"/>
                  </a:cubicBezTo>
                  <a:cubicBezTo>
                    <a:pt x="17" y="15"/>
                    <a:pt x="14" y="14"/>
                    <a:pt x="11" y="16"/>
                  </a:cubicBezTo>
                  <a:lnTo>
                    <a:pt x="6" y="5"/>
                  </a:lnTo>
                  <a:cubicBezTo>
                    <a:pt x="9" y="4"/>
                    <a:pt x="14" y="3"/>
                    <a:pt x="18" y="1"/>
                  </a:cubicBezTo>
                  <a:cubicBezTo>
                    <a:pt x="22" y="0"/>
                    <a:pt x="25" y="0"/>
                    <a:pt x="30" y="0"/>
                  </a:cubicBezTo>
                  <a:cubicBezTo>
                    <a:pt x="37" y="0"/>
                    <a:pt x="44" y="1"/>
                    <a:pt x="47" y="5"/>
                  </a:cubicBezTo>
                  <a:cubicBezTo>
                    <a:pt x="50" y="10"/>
                    <a:pt x="53" y="14"/>
                    <a:pt x="53" y="21"/>
                  </a:cubicBezTo>
                  <a:lnTo>
                    <a:pt x="53" y="64"/>
                  </a:lnTo>
                  <a:lnTo>
                    <a:pt x="44" y="64"/>
                  </a:lnTo>
                  <a:lnTo>
                    <a:pt x="44" y="65"/>
                  </a:lnTo>
                  <a:close/>
                  <a:moveTo>
                    <a:pt x="24" y="55"/>
                  </a:moveTo>
                  <a:cubicBezTo>
                    <a:pt x="28" y="55"/>
                    <a:pt x="33" y="54"/>
                    <a:pt x="35" y="51"/>
                  </a:cubicBezTo>
                  <a:cubicBezTo>
                    <a:pt x="38" y="48"/>
                    <a:pt x="40" y="45"/>
                    <a:pt x="40" y="39"/>
                  </a:cubicBezTo>
                  <a:lnTo>
                    <a:pt x="40" y="33"/>
                  </a:lnTo>
                  <a:lnTo>
                    <a:pt x="31" y="33"/>
                  </a:lnTo>
                  <a:cubicBezTo>
                    <a:pt x="25" y="33"/>
                    <a:pt x="21" y="35"/>
                    <a:pt x="18" y="36"/>
                  </a:cubicBezTo>
                  <a:cubicBezTo>
                    <a:pt x="15" y="37"/>
                    <a:pt x="14" y="40"/>
                    <a:pt x="14" y="45"/>
                  </a:cubicBezTo>
                  <a:cubicBezTo>
                    <a:pt x="14" y="48"/>
                    <a:pt x="16" y="50"/>
                    <a:pt x="17" y="51"/>
                  </a:cubicBezTo>
                  <a:cubicBezTo>
                    <a:pt x="19" y="53"/>
                    <a:pt x="21" y="55"/>
                    <a:pt x="24" y="5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5" name="Freeform 2294"/>
            <p:cNvSpPr>
              <a:spLocks noChangeArrowheads="1"/>
            </p:cNvSpPr>
            <p:nvPr/>
          </p:nvSpPr>
          <p:spPr bwMode="auto">
            <a:xfrm>
              <a:off x="5393" y="2692"/>
              <a:ext cx="12" cy="20"/>
            </a:xfrm>
            <a:custGeom>
              <a:avLst/>
              <a:gdLst>
                <a:gd name="T0" fmla="*/ 32 w 58"/>
                <a:gd name="T1" fmla="*/ 64 h 93"/>
                <a:gd name="T2" fmla="*/ 13 w 58"/>
                <a:gd name="T3" fmla="*/ 55 h 93"/>
                <a:gd name="T4" fmla="*/ 12 w 58"/>
                <a:gd name="T5" fmla="*/ 55 h 93"/>
                <a:gd name="T6" fmla="*/ 13 w 58"/>
                <a:gd name="T7" fmla="*/ 66 h 93"/>
                <a:gd name="T8" fmla="*/ 13 w 58"/>
                <a:gd name="T9" fmla="*/ 92 h 93"/>
                <a:gd name="T10" fmla="*/ 0 w 58"/>
                <a:gd name="T11" fmla="*/ 92 h 93"/>
                <a:gd name="T12" fmla="*/ 0 w 58"/>
                <a:gd name="T13" fmla="*/ 2 h 93"/>
                <a:gd name="T14" fmla="*/ 10 w 58"/>
                <a:gd name="T15" fmla="*/ 2 h 93"/>
                <a:gd name="T16" fmla="*/ 12 w 58"/>
                <a:gd name="T17" fmla="*/ 10 h 93"/>
                <a:gd name="T18" fmla="*/ 12 w 58"/>
                <a:gd name="T19" fmla="*/ 10 h 93"/>
                <a:gd name="T20" fmla="*/ 31 w 58"/>
                <a:gd name="T21" fmla="*/ 0 h 93"/>
                <a:gd name="T22" fmla="*/ 50 w 58"/>
                <a:gd name="T23" fmla="*/ 9 h 93"/>
                <a:gd name="T24" fmla="*/ 57 w 58"/>
                <a:gd name="T25" fmla="*/ 32 h 93"/>
                <a:gd name="T26" fmla="*/ 50 w 58"/>
                <a:gd name="T27" fmla="*/ 57 h 93"/>
                <a:gd name="T28" fmla="*/ 32 w 58"/>
                <a:gd name="T29" fmla="*/ 64 h 93"/>
                <a:gd name="T30" fmla="*/ 29 w 58"/>
                <a:gd name="T31" fmla="*/ 10 h 93"/>
                <a:gd name="T32" fmla="*/ 17 w 58"/>
                <a:gd name="T33" fmla="*/ 15 h 93"/>
                <a:gd name="T34" fmla="*/ 13 w 58"/>
                <a:gd name="T35" fmla="*/ 29 h 93"/>
                <a:gd name="T36" fmla="*/ 13 w 58"/>
                <a:gd name="T37" fmla="*/ 31 h 93"/>
                <a:gd name="T38" fmla="*/ 16 w 58"/>
                <a:gd name="T39" fmla="*/ 47 h 93"/>
                <a:gd name="T40" fmla="*/ 28 w 58"/>
                <a:gd name="T41" fmla="*/ 53 h 93"/>
                <a:gd name="T42" fmla="*/ 38 w 58"/>
                <a:gd name="T43" fmla="*/ 47 h 93"/>
                <a:gd name="T44" fmla="*/ 42 w 58"/>
                <a:gd name="T45" fmla="*/ 31 h 93"/>
                <a:gd name="T46" fmla="*/ 38 w 58"/>
                <a:gd name="T47" fmla="*/ 15 h 93"/>
                <a:gd name="T48" fmla="*/ 29 w 58"/>
                <a:gd name="T49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93">
                  <a:moveTo>
                    <a:pt x="32" y="64"/>
                  </a:moveTo>
                  <a:cubicBezTo>
                    <a:pt x="25" y="64"/>
                    <a:pt x="17" y="61"/>
                    <a:pt x="13" y="55"/>
                  </a:cubicBezTo>
                  <a:lnTo>
                    <a:pt x="12" y="55"/>
                  </a:lnTo>
                  <a:cubicBezTo>
                    <a:pt x="12" y="61"/>
                    <a:pt x="13" y="64"/>
                    <a:pt x="13" y="66"/>
                  </a:cubicBezTo>
                  <a:lnTo>
                    <a:pt x="13" y="92"/>
                  </a:lnTo>
                  <a:lnTo>
                    <a:pt x="0" y="92"/>
                  </a:lnTo>
                  <a:lnTo>
                    <a:pt x="0" y="2"/>
                  </a:lnTo>
                  <a:lnTo>
                    <a:pt x="10" y="2"/>
                  </a:lnTo>
                  <a:cubicBezTo>
                    <a:pt x="10" y="3"/>
                    <a:pt x="12" y="6"/>
                    <a:pt x="12" y="10"/>
                  </a:cubicBezTo>
                  <a:lnTo>
                    <a:pt x="12" y="10"/>
                  </a:lnTo>
                  <a:cubicBezTo>
                    <a:pt x="16" y="4"/>
                    <a:pt x="22" y="0"/>
                    <a:pt x="31" y="0"/>
                  </a:cubicBezTo>
                  <a:cubicBezTo>
                    <a:pt x="38" y="0"/>
                    <a:pt x="46" y="3"/>
                    <a:pt x="50" y="9"/>
                  </a:cubicBezTo>
                  <a:cubicBezTo>
                    <a:pt x="55" y="15"/>
                    <a:pt x="57" y="22"/>
                    <a:pt x="57" y="32"/>
                  </a:cubicBezTo>
                  <a:cubicBezTo>
                    <a:pt x="57" y="42"/>
                    <a:pt x="55" y="51"/>
                    <a:pt x="50" y="57"/>
                  </a:cubicBezTo>
                  <a:cubicBezTo>
                    <a:pt x="46" y="63"/>
                    <a:pt x="41" y="64"/>
                    <a:pt x="32" y="64"/>
                  </a:cubicBezTo>
                  <a:close/>
                  <a:moveTo>
                    <a:pt x="29" y="10"/>
                  </a:moveTo>
                  <a:cubicBezTo>
                    <a:pt x="23" y="10"/>
                    <a:pt x="20" y="12"/>
                    <a:pt x="17" y="15"/>
                  </a:cubicBezTo>
                  <a:cubicBezTo>
                    <a:pt x="15" y="18"/>
                    <a:pt x="13" y="23"/>
                    <a:pt x="13" y="29"/>
                  </a:cubicBezTo>
                  <a:lnTo>
                    <a:pt x="13" y="31"/>
                  </a:lnTo>
                  <a:cubicBezTo>
                    <a:pt x="13" y="38"/>
                    <a:pt x="15" y="44"/>
                    <a:pt x="16" y="47"/>
                  </a:cubicBezTo>
                  <a:cubicBezTo>
                    <a:pt x="17" y="50"/>
                    <a:pt x="22" y="53"/>
                    <a:pt x="28" y="53"/>
                  </a:cubicBezTo>
                  <a:cubicBezTo>
                    <a:pt x="32" y="53"/>
                    <a:pt x="37" y="52"/>
                    <a:pt x="38" y="47"/>
                  </a:cubicBezTo>
                  <a:cubicBezTo>
                    <a:pt x="40" y="43"/>
                    <a:pt x="42" y="39"/>
                    <a:pt x="42" y="31"/>
                  </a:cubicBezTo>
                  <a:cubicBezTo>
                    <a:pt x="42" y="24"/>
                    <a:pt x="41" y="18"/>
                    <a:pt x="38" y="15"/>
                  </a:cubicBezTo>
                  <a:cubicBezTo>
                    <a:pt x="35" y="12"/>
                    <a:pt x="33" y="10"/>
                    <a:pt x="29" y="1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6" name="Freeform 2295"/>
            <p:cNvSpPr>
              <a:spLocks noChangeArrowheads="1"/>
            </p:cNvSpPr>
            <p:nvPr/>
          </p:nvSpPr>
          <p:spPr bwMode="auto">
            <a:xfrm>
              <a:off x="5409" y="2687"/>
              <a:ext cx="6" cy="22"/>
            </a:xfrm>
            <a:custGeom>
              <a:avLst/>
              <a:gdLst>
                <a:gd name="T0" fmla="*/ 0 w 31"/>
                <a:gd name="T1" fmla="*/ 51 h 102"/>
                <a:gd name="T2" fmla="*/ 5 w 31"/>
                <a:gd name="T3" fmla="*/ 23 h 102"/>
                <a:gd name="T4" fmla="*/ 18 w 31"/>
                <a:gd name="T5" fmla="*/ 0 h 102"/>
                <a:gd name="T6" fmla="*/ 30 w 31"/>
                <a:gd name="T7" fmla="*/ 0 h 102"/>
                <a:gd name="T8" fmla="*/ 18 w 31"/>
                <a:gd name="T9" fmla="*/ 23 h 102"/>
                <a:gd name="T10" fmla="*/ 14 w 31"/>
                <a:gd name="T11" fmla="*/ 51 h 102"/>
                <a:gd name="T12" fmla="*/ 18 w 31"/>
                <a:gd name="T13" fmla="*/ 77 h 102"/>
                <a:gd name="T14" fmla="*/ 30 w 31"/>
                <a:gd name="T15" fmla="*/ 101 h 102"/>
                <a:gd name="T16" fmla="*/ 18 w 31"/>
                <a:gd name="T17" fmla="*/ 101 h 102"/>
                <a:gd name="T18" fmla="*/ 5 w 31"/>
                <a:gd name="T19" fmla="*/ 77 h 102"/>
                <a:gd name="T20" fmla="*/ 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0" y="51"/>
                  </a:moveTo>
                  <a:cubicBezTo>
                    <a:pt x="0" y="41"/>
                    <a:pt x="2" y="32"/>
                    <a:pt x="5" y="23"/>
                  </a:cubicBezTo>
                  <a:cubicBezTo>
                    <a:pt x="8" y="15"/>
                    <a:pt x="12" y="7"/>
                    <a:pt x="18" y="0"/>
                  </a:cubicBezTo>
                  <a:lnTo>
                    <a:pt x="30" y="0"/>
                  </a:lnTo>
                  <a:cubicBezTo>
                    <a:pt x="24" y="7"/>
                    <a:pt x="21" y="15"/>
                    <a:pt x="18" y="23"/>
                  </a:cubicBezTo>
                  <a:cubicBezTo>
                    <a:pt x="15" y="32"/>
                    <a:pt x="14" y="41"/>
                    <a:pt x="14" y="51"/>
                  </a:cubicBezTo>
                  <a:cubicBezTo>
                    <a:pt x="14" y="61"/>
                    <a:pt x="15" y="70"/>
                    <a:pt x="18" y="77"/>
                  </a:cubicBezTo>
                  <a:cubicBezTo>
                    <a:pt x="21" y="85"/>
                    <a:pt x="25" y="93"/>
                    <a:pt x="30" y="101"/>
                  </a:cubicBezTo>
                  <a:lnTo>
                    <a:pt x="18" y="101"/>
                  </a:lnTo>
                  <a:cubicBezTo>
                    <a:pt x="12" y="95"/>
                    <a:pt x="8" y="86"/>
                    <a:pt x="5" y="77"/>
                  </a:cubicBezTo>
                  <a:cubicBezTo>
                    <a:pt x="2" y="69"/>
                    <a:pt x="0" y="61"/>
                    <a:pt x="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7" name="Freeform 2296"/>
            <p:cNvSpPr>
              <a:spLocks noChangeArrowheads="1"/>
            </p:cNvSpPr>
            <p:nvPr/>
          </p:nvSpPr>
          <p:spPr bwMode="auto">
            <a:xfrm>
              <a:off x="5416" y="2687"/>
              <a:ext cx="6" cy="22"/>
            </a:xfrm>
            <a:custGeom>
              <a:avLst/>
              <a:gdLst>
                <a:gd name="T0" fmla="*/ 30 w 31"/>
                <a:gd name="T1" fmla="*/ 51 h 102"/>
                <a:gd name="T2" fmla="*/ 25 w 31"/>
                <a:gd name="T3" fmla="*/ 79 h 102"/>
                <a:gd name="T4" fmla="*/ 12 w 31"/>
                <a:gd name="T5" fmla="*/ 101 h 102"/>
                <a:gd name="T6" fmla="*/ 0 w 31"/>
                <a:gd name="T7" fmla="*/ 101 h 102"/>
                <a:gd name="T8" fmla="*/ 12 w 31"/>
                <a:gd name="T9" fmla="*/ 77 h 102"/>
                <a:gd name="T10" fmla="*/ 17 w 31"/>
                <a:gd name="T11" fmla="*/ 51 h 102"/>
                <a:gd name="T12" fmla="*/ 12 w 31"/>
                <a:gd name="T13" fmla="*/ 23 h 102"/>
                <a:gd name="T14" fmla="*/ 0 w 31"/>
                <a:gd name="T15" fmla="*/ 0 h 102"/>
                <a:gd name="T16" fmla="*/ 12 w 31"/>
                <a:gd name="T17" fmla="*/ 0 h 102"/>
                <a:gd name="T18" fmla="*/ 25 w 31"/>
                <a:gd name="T19" fmla="*/ 23 h 102"/>
                <a:gd name="T20" fmla="*/ 30 w 31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02">
                  <a:moveTo>
                    <a:pt x="30" y="51"/>
                  </a:moveTo>
                  <a:cubicBezTo>
                    <a:pt x="30" y="61"/>
                    <a:pt x="28" y="70"/>
                    <a:pt x="25" y="79"/>
                  </a:cubicBezTo>
                  <a:cubicBezTo>
                    <a:pt x="22" y="88"/>
                    <a:pt x="18" y="95"/>
                    <a:pt x="12" y="101"/>
                  </a:cubicBezTo>
                  <a:lnTo>
                    <a:pt x="0" y="101"/>
                  </a:lnTo>
                  <a:cubicBezTo>
                    <a:pt x="6" y="93"/>
                    <a:pt x="9" y="86"/>
                    <a:pt x="12" y="77"/>
                  </a:cubicBezTo>
                  <a:cubicBezTo>
                    <a:pt x="15" y="69"/>
                    <a:pt x="17" y="60"/>
                    <a:pt x="17" y="51"/>
                  </a:cubicBezTo>
                  <a:cubicBezTo>
                    <a:pt x="17" y="42"/>
                    <a:pt x="15" y="32"/>
                    <a:pt x="12" y="23"/>
                  </a:cubicBezTo>
                  <a:cubicBezTo>
                    <a:pt x="9" y="15"/>
                    <a:pt x="5" y="6"/>
                    <a:pt x="0" y="0"/>
                  </a:cubicBezTo>
                  <a:lnTo>
                    <a:pt x="12" y="0"/>
                  </a:lnTo>
                  <a:cubicBezTo>
                    <a:pt x="18" y="7"/>
                    <a:pt x="22" y="15"/>
                    <a:pt x="25" y="23"/>
                  </a:cubicBezTo>
                  <a:cubicBezTo>
                    <a:pt x="28" y="32"/>
                    <a:pt x="30" y="41"/>
                    <a:pt x="30" y="5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298" name="Line 689"/>
            <p:cNvSpPr>
              <a:spLocks noChangeShapeType="1"/>
            </p:cNvSpPr>
            <p:nvPr/>
          </p:nvSpPr>
          <p:spPr bwMode="auto">
            <a:xfrm flipV="1">
              <a:off x="4920" y="2215"/>
              <a:ext cx="47" cy="57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299" name="Freeform 2298"/>
            <p:cNvSpPr>
              <a:spLocks noChangeArrowheads="1"/>
            </p:cNvSpPr>
            <p:nvPr/>
          </p:nvSpPr>
          <p:spPr bwMode="auto">
            <a:xfrm>
              <a:off x="4955" y="2201"/>
              <a:ext cx="24" cy="25"/>
            </a:xfrm>
            <a:custGeom>
              <a:avLst/>
              <a:gdLst>
                <a:gd name="T0" fmla="*/ 89 w 110"/>
                <a:gd name="T1" fmla="*/ 114 h 115"/>
                <a:gd name="T2" fmla="*/ 0 w 110"/>
                <a:gd name="T3" fmla="*/ 40 h 115"/>
                <a:gd name="T4" fmla="*/ 109 w 110"/>
                <a:gd name="T5" fmla="*/ 0 h 115"/>
                <a:gd name="T6" fmla="*/ 89 w 110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5">
                  <a:moveTo>
                    <a:pt x="89" y="114"/>
                  </a:moveTo>
                  <a:lnTo>
                    <a:pt x="0" y="40"/>
                  </a:lnTo>
                  <a:lnTo>
                    <a:pt x="109" y="0"/>
                  </a:lnTo>
                  <a:lnTo>
                    <a:pt x="89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0" name="Line 691"/>
            <p:cNvSpPr>
              <a:spLocks noChangeShapeType="1"/>
            </p:cNvSpPr>
            <p:nvPr/>
          </p:nvSpPr>
          <p:spPr bwMode="auto">
            <a:xfrm flipV="1">
              <a:off x="4920" y="2066"/>
              <a:ext cx="61" cy="206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1" name="Freeform 2300"/>
            <p:cNvSpPr>
              <a:spLocks noChangeArrowheads="1"/>
            </p:cNvSpPr>
            <p:nvPr/>
          </p:nvSpPr>
          <p:spPr bwMode="auto">
            <a:xfrm>
              <a:off x="4968" y="2049"/>
              <a:ext cx="25" cy="25"/>
            </a:xfrm>
            <a:custGeom>
              <a:avLst/>
              <a:gdLst>
                <a:gd name="T0" fmla="*/ 112 w 113"/>
                <a:gd name="T1" fmla="*/ 114 h 115"/>
                <a:gd name="T2" fmla="*/ 0 w 113"/>
                <a:gd name="T3" fmla="*/ 80 h 115"/>
                <a:gd name="T4" fmla="*/ 85 w 113"/>
                <a:gd name="T5" fmla="*/ 0 h 115"/>
                <a:gd name="T6" fmla="*/ 112 w 113"/>
                <a:gd name="T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5">
                  <a:moveTo>
                    <a:pt x="112" y="114"/>
                  </a:moveTo>
                  <a:lnTo>
                    <a:pt x="0" y="80"/>
                  </a:lnTo>
                  <a:lnTo>
                    <a:pt x="85" y="0"/>
                  </a:lnTo>
                  <a:lnTo>
                    <a:pt x="112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2" name="Line 693"/>
            <p:cNvSpPr>
              <a:spLocks noChangeShapeType="1"/>
            </p:cNvSpPr>
            <p:nvPr/>
          </p:nvSpPr>
          <p:spPr bwMode="auto">
            <a:xfrm>
              <a:off x="4920" y="2272"/>
              <a:ext cx="57" cy="21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3" name="Freeform 2302"/>
            <p:cNvSpPr>
              <a:spLocks noChangeArrowheads="1"/>
            </p:cNvSpPr>
            <p:nvPr/>
          </p:nvSpPr>
          <p:spPr bwMode="auto">
            <a:xfrm>
              <a:off x="4964" y="2476"/>
              <a:ext cx="25" cy="25"/>
            </a:xfrm>
            <a:custGeom>
              <a:avLst/>
              <a:gdLst>
                <a:gd name="T0" fmla="*/ 0 w 113"/>
                <a:gd name="T1" fmla="*/ 31 h 114"/>
                <a:gd name="T2" fmla="*/ 112 w 113"/>
                <a:gd name="T3" fmla="*/ 0 h 114"/>
                <a:gd name="T4" fmla="*/ 83 w 113"/>
                <a:gd name="T5" fmla="*/ 113 h 114"/>
                <a:gd name="T6" fmla="*/ 0 w 113"/>
                <a:gd name="T7" fmla="*/ 3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4">
                  <a:moveTo>
                    <a:pt x="0" y="31"/>
                  </a:moveTo>
                  <a:lnTo>
                    <a:pt x="112" y="0"/>
                  </a:lnTo>
                  <a:lnTo>
                    <a:pt x="83" y="113"/>
                  </a:lnTo>
                  <a:lnTo>
                    <a:pt x="0" y="3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4" name="Line 695"/>
            <p:cNvSpPr>
              <a:spLocks noChangeShapeType="1"/>
            </p:cNvSpPr>
            <p:nvPr/>
          </p:nvSpPr>
          <p:spPr bwMode="auto">
            <a:xfrm flipV="1">
              <a:off x="4920" y="1927"/>
              <a:ext cx="67" cy="345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5" name="Freeform 2304"/>
            <p:cNvSpPr>
              <a:spLocks noChangeArrowheads="1"/>
            </p:cNvSpPr>
            <p:nvPr/>
          </p:nvSpPr>
          <p:spPr bwMode="auto">
            <a:xfrm>
              <a:off x="4975" y="1909"/>
              <a:ext cx="25" cy="24"/>
            </a:xfrm>
            <a:custGeom>
              <a:avLst/>
              <a:gdLst>
                <a:gd name="T0" fmla="*/ 114 w 115"/>
                <a:gd name="T1" fmla="*/ 109 h 110"/>
                <a:gd name="T2" fmla="*/ 0 w 115"/>
                <a:gd name="T3" fmla="*/ 87 h 110"/>
                <a:gd name="T4" fmla="*/ 76 w 115"/>
                <a:gd name="T5" fmla="*/ 0 h 110"/>
                <a:gd name="T6" fmla="*/ 114 w 115"/>
                <a:gd name="T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0">
                  <a:moveTo>
                    <a:pt x="114" y="109"/>
                  </a:moveTo>
                  <a:lnTo>
                    <a:pt x="0" y="87"/>
                  </a:lnTo>
                  <a:lnTo>
                    <a:pt x="76" y="0"/>
                  </a:lnTo>
                  <a:lnTo>
                    <a:pt x="114" y="10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6" name="Line 697"/>
            <p:cNvSpPr>
              <a:spLocks noChangeShapeType="1"/>
            </p:cNvSpPr>
            <p:nvPr/>
          </p:nvSpPr>
          <p:spPr bwMode="auto">
            <a:xfrm>
              <a:off x="4920" y="2272"/>
              <a:ext cx="68" cy="36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7" name="Freeform 2306"/>
            <p:cNvSpPr>
              <a:spLocks noChangeArrowheads="1"/>
            </p:cNvSpPr>
            <p:nvPr/>
          </p:nvSpPr>
          <p:spPr bwMode="auto">
            <a:xfrm>
              <a:off x="4976" y="2629"/>
              <a:ext cx="25" cy="24"/>
            </a:xfrm>
            <a:custGeom>
              <a:avLst/>
              <a:gdLst>
                <a:gd name="T0" fmla="*/ 0 w 114"/>
                <a:gd name="T1" fmla="*/ 22 h 110"/>
                <a:gd name="T2" fmla="*/ 113 w 114"/>
                <a:gd name="T3" fmla="*/ 0 h 110"/>
                <a:gd name="T4" fmla="*/ 75 w 114"/>
                <a:gd name="T5" fmla="*/ 109 h 110"/>
                <a:gd name="T6" fmla="*/ 0 w 114"/>
                <a:gd name="T7" fmla="*/ 2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0">
                  <a:moveTo>
                    <a:pt x="0" y="22"/>
                  </a:moveTo>
                  <a:lnTo>
                    <a:pt x="113" y="0"/>
                  </a:lnTo>
                  <a:lnTo>
                    <a:pt x="75" y="109"/>
                  </a:lnTo>
                  <a:lnTo>
                    <a:pt x="0" y="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08" name="Line 699"/>
            <p:cNvSpPr>
              <a:spLocks noChangeShapeType="1"/>
            </p:cNvSpPr>
            <p:nvPr/>
          </p:nvSpPr>
          <p:spPr bwMode="auto">
            <a:xfrm>
              <a:off x="4920" y="2271"/>
              <a:ext cx="46" cy="48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09" name="Freeform 2308"/>
            <p:cNvSpPr>
              <a:spLocks noChangeArrowheads="1"/>
            </p:cNvSpPr>
            <p:nvPr/>
          </p:nvSpPr>
          <p:spPr bwMode="auto">
            <a:xfrm>
              <a:off x="4955" y="2307"/>
              <a:ext cx="24" cy="25"/>
            </a:xfrm>
            <a:custGeom>
              <a:avLst/>
              <a:gdLst>
                <a:gd name="T0" fmla="*/ 0 w 112"/>
                <a:gd name="T1" fmla="*/ 82 h 115"/>
                <a:gd name="T2" fmla="*/ 83 w 112"/>
                <a:gd name="T3" fmla="*/ 0 h 115"/>
                <a:gd name="T4" fmla="*/ 111 w 112"/>
                <a:gd name="T5" fmla="*/ 114 h 115"/>
                <a:gd name="T6" fmla="*/ 0 w 112"/>
                <a:gd name="T7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5">
                  <a:moveTo>
                    <a:pt x="0" y="82"/>
                  </a:moveTo>
                  <a:lnTo>
                    <a:pt x="83" y="0"/>
                  </a:lnTo>
                  <a:lnTo>
                    <a:pt x="111" y="114"/>
                  </a:lnTo>
                  <a:lnTo>
                    <a:pt x="0" y="8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0" name="Line 701"/>
            <p:cNvSpPr>
              <a:spLocks noChangeShapeType="1"/>
            </p:cNvSpPr>
            <p:nvPr/>
          </p:nvSpPr>
          <p:spPr bwMode="auto">
            <a:xfrm flipH="1" flipV="1">
              <a:off x="5648" y="2199"/>
              <a:ext cx="71" cy="54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1" name="Freeform 2310"/>
            <p:cNvSpPr>
              <a:spLocks noChangeArrowheads="1"/>
            </p:cNvSpPr>
            <p:nvPr/>
          </p:nvSpPr>
          <p:spPr bwMode="auto">
            <a:xfrm>
              <a:off x="5708" y="2240"/>
              <a:ext cx="25" cy="23"/>
            </a:xfrm>
            <a:custGeom>
              <a:avLst/>
              <a:gdLst>
                <a:gd name="T0" fmla="*/ 70 w 116"/>
                <a:gd name="T1" fmla="*/ 0 h 108"/>
                <a:gd name="T2" fmla="*/ 115 w 116"/>
                <a:gd name="T3" fmla="*/ 107 h 108"/>
                <a:gd name="T4" fmla="*/ 0 w 116"/>
                <a:gd name="T5" fmla="*/ 94 h 108"/>
                <a:gd name="T6" fmla="*/ 70 w 116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8">
                  <a:moveTo>
                    <a:pt x="70" y="0"/>
                  </a:moveTo>
                  <a:lnTo>
                    <a:pt x="115" y="107"/>
                  </a:lnTo>
                  <a:lnTo>
                    <a:pt x="0" y="94"/>
                  </a:lnTo>
                  <a:lnTo>
                    <a:pt x="7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2" name="Line 703"/>
            <p:cNvSpPr>
              <a:spLocks noChangeShapeType="1"/>
            </p:cNvSpPr>
            <p:nvPr/>
          </p:nvSpPr>
          <p:spPr bwMode="auto">
            <a:xfrm flipH="1" flipV="1">
              <a:off x="5658" y="2048"/>
              <a:ext cx="75" cy="16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3" name="Freeform 2312"/>
            <p:cNvSpPr>
              <a:spLocks noChangeArrowheads="1"/>
            </p:cNvSpPr>
            <p:nvPr/>
          </p:nvSpPr>
          <p:spPr bwMode="auto">
            <a:xfrm>
              <a:off x="5720" y="2209"/>
              <a:ext cx="23" cy="25"/>
            </a:xfrm>
            <a:custGeom>
              <a:avLst/>
              <a:gdLst>
                <a:gd name="T0" fmla="*/ 106 w 107"/>
                <a:gd name="T1" fmla="*/ 0 h 116"/>
                <a:gd name="T2" fmla="*/ 93 w 107"/>
                <a:gd name="T3" fmla="*/ 115 h 116"/>
                <a:gd name="T4" fmla="*/ 0 w 107"/>
                <a:gd name="T5" fmla="*/ 47 h 116"/>
                <a:gd name="T6" fmla="*/ 106 w 10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16">
                  <a:moveTo>
                    <a:pt x="106" y="0"/>
                  </a:moveTo>
                  <a:lnTo>
                    <a:pt x="93" y="115"/>
                  </a:lnTo>
                  <a:lnTo>
                    <a:pt x="0" y="47"/>
                  </a:lnTo>
                  <a:lnTo>
                    <a:pt x="106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4" name="Line 705"/>
            <p:cNvSpPr>
              <a:spLocks noChangeShapeType="1"/>
            </p:cNvSpPr>
            <p:nvPr/>
          </p:nvSpPr>
          <p:spPr bwMode="auto">
            <a:xfrm flipH="1">
              <a:off x="5664" y="2328"/>
              <a:ext cx="72" cy="17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5" name="Freeform 2314"/>
            <p:cNvSpPr>
              <a:spLocks noChangeArrowheads="1"/>
            </p:cNvSpPr>
            <p:nvPr/>
          </p:nvSpPr>
          <p:spPr bwMode="auto">
            <a:xfrm>
              <a:off x="5722" y="2311"/>
              <a:ext cx="24" cy="25"/>
            </a:xfrm>
            <a:custGeom>
              <a:avLst/>
              <a:gdLst>
                <a:gd name="T0" fmla="*/ 0 w 109"/>
                <a:gd name="T1" fmla="*/ 71 h 116"/>
                <a:gd name="T2" fmla="*/ 92 w 109"/>
                <a:gd name="T3" fmla="*/ 0 h 116"/>
                <a:gd name="T4" fmla="*/ 108 w 109"/>
                <a:gd name="T5" fmla="*/ 115 h 116"/>
                <a:gd name="T6" fmla="*/ 0 w 109"/>
                <a:gd name="T7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6">
                  <a:moveTo>
                    <a:pt x="0" y="71"/>
                  </a:moveTo>
                  <a:lnTo>
                    <a:pt x="92" y="0"/>
                  </a:lnTo>
                  <a:lnTo>
                    <a:pt x="108" y="115"/>
                  </a:lnTo>
                  <a:lnTo>
                    <a:pt x="0" y="7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6" name="Line 707"/>
            <p:cNvSpPr>
              <a:spLocks noChangeShapeType="1"/>
            </p:cNvSpPr>
            <p:nvPr/>
          </p:nvSpPr>
          <p:spPr bwMode="auto">
            <a:xfrm flipH="1" flipV="1">
              <a:off x="5654" y="1908"/>
              <a:ext cx="96" cy="27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7" name="Freeform 2316"/>
            <p:cNvSpPr>
              <a:spLocks noChangeArrowheads="1"/>
            </p:cNvSpPr>
            <p:nvPr/>
          </p:nvSpPr>
          <p:spPr bwMode="auto">
            <a:xfrm>
              <a:off x="5737" y="2172"/>
              <a:ext cx="24" cy="25"/>
            </a:xfrm>
            <a:custGeom>
              <a:avLst/>
              <a:gdLst>
                <a:gd name="T0" fmla="*/ 111 w 112"/>
                <a:gd name="T1" fmla="*/ 0 h 116"/>
                <a:gd name="T2" fmla="*/ 89 w 112"/>
                <a:gd name="T3" fmla="*/ 115 h 116"/>
                <a:gd name="T4" fmla="*/ 0 w 112"/>
                <a:gd name="T5" fmla="*/ 40 h 116"/>
                <a:gd name="T6" fmla="*/ 111 w 11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6">
                  <a:moveTo>
                    <a:pt x="111" y="0"/>
                  </a:moveTo>
                  <a:lnTo>
                    <a:pt x="89" y="115"/>
                  </a:lnTo>
                  <a:lnTo>
                    <a:pt x="0" y="40"/>
                  </a:lnTo>
                  <a:lnTo>
                    <a:pt x="111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18" name="Line 709"/>
            <p:cNvSpPr>
              <a:spLocks noChangeShapeType="1"/>
            </p:cNvSpPr>
            <p:nvPr/>
          </p:nvSpPr>
          <p:spPr bwMode="auto">
            <a:xfrm flipH="1">
              <a:off x="5653" y="2362"/>
              <a:ext cx="97" cy="290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19" name="Freeform 2318"/>
            <p:cNvSpPr>
              <a:spLocks noChangeArrowheads="1"/>
            </p:cNvSpPr>
            <p:nvPr/>
          </p:nvSpPr>
          <p:spPr bwMode="auto">
            <a:xfrm>
              <a:off x="5736" y="2384"/>
              <a:ext cx="24" cy="25"/>
            </a:xfrm>
            <a:custGeom>
              <a:avLst/>
              <a:gdLst>
                <a:gd name="T0" fmla="*/ 0 w 110"/>
                <a:gd name="T1" fmla="*/ 79 h 115"/>
                <a:gd name="T2" fmla="*/ 86 w 110"/>
                <a:gd name="T3" fmla="*/ 0 h 115"/>
                <a:gd name="T4" fmla="*/ 109 w 110"/>
                <a:gd name="T5" fmla="*/ 114 h 115"/>
                <a:gd name="T6" fmla="*/ 0 w 110"/>
                <a:gd name="T7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5">
                  <a:moveTo>
                    <a:pt x="0" y="79"/>
                  </a:moveTo>
                  <a:lnTo>
                    <a:pt x="86" y="0"/>
                  </a:lnTo>
                  <a:lnTo>
                    <a:pt x="109" y="114"/>
                  </a:lnTo>
                  <a:lnTo>
                    <a:pt x="0" y="7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0" name="Line 711"/>
            <p:cNvSpPr>
              <a:spLocks noChangeShapeType="1"/>
            </p:cNvSpPr>
            <p:nvPr/>
          </p:nvSpPr>
          <p:spPr bwMode="auto">
            <a:xfrm flipH="1">
              <a:off x="5648" y="2292"/>
              <a:ext cx="71" cy="53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321" name="Freeform 2320"/>
            <p:cNvSpPr>
              <a:spLocks noChangeArrowheads="1"/>
            </p:cNvSpPr>
            <p:nvPr/>
          </p:nvSpPr>
          <p:spPr bwMode="auto">
            <a:xfrm>
              <a:off x="5709" y="2280"/>
              <a:ext cx="25" cy="23"/>
            </a:xfrm>
            <a:custGeom>
              <a:avLst/>
              <a:gdLst>
                <a:gd name="T0" fmla="*/ 0 w 116"/>
                <a:gd name="T1" fmla="*/ 14 h 107"/>
                <a:gd name="T2" fmla="*/ 115 w 116"/>
                <a:gd name="T3" fmla="*/ 0 h 107"/>
                <a:gd name="T4" fmla="*/ 70 w 116"/>
                <a:gd name="T5" fmla="*/ 106 h 107"/>
                <a:gd name="T6" fmla="*/ 0 w 116"/>
                <a:gd name="T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7">
                  <a:moveTo>
                    <a:pt x="0" y="14"/>
                  </a:moveTo>
                  <a:lnTo>
                    <a:pt x="115" y="0"/>
                  </a:lnTo>
                  <a:lnTo>
                    <a:pt x="70" y="106"/>
                  </a:lnTo>
                  <a:lnTo>
                    <a:pt x="0" y="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2" name="Freeform 2321"/>
            <p:cNvSpPr>
              <a:spLocks noChangeArrowheads="1"/>
            </p:cNvSpPr>
            <p:nvPr/>
          </p:nvSpPr>
          <p:spPr bwMode="auto">
            <a:xfrm>
              <a:off x="5504" y="1755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3" name="Freeform 2322"/>
            <p:cNvSpPr>
              <a:spLocks noChangeArrowheads="1"/>
            </p:cNvSpPr>
            <p:nvPr/>
          </p:nvSpPr>
          <p:spPr bwMode="auto">
            <a:xfrm>
              <a:off x="5514" y="1762"/>
              <a:ext cx="20" cy="22"/>
            </a:xfrm>
            <a:custGeom>
              <a:avLst/>
              <a:gdLst>
                <a:gd name="T0" fmla="*/ 91 w 92"/>
                <a:gd name="T1" fmla="*/ 50 h 100"/>
                <a:gd name="T2" fmla="*/ 79 w 92"/>
                <a:gd name="T3" fmla="*/ 86 h 100"/>
                <a:gd name="T4" fmla="*/ 45 w 92"/>
                <a:gd name="T5" fmla="*/ 99 h 100"/>
                <a:gd name="T6" fmla="*/ 22 w 92"/>
                <a:gd name="T7" fmla="*/ 94 h 100"/>
                <a:gd name="T8" fmla="*/ 6 w 92"/>
                <a:gd name="T9" fmla="*/ 76 h 100"/>
                <a:gd name="T10" fmla="*/ 0 w 92"/>
                <a:gd name="T11" fmla="*/ 50 h 100"/>
                <a:gd name="T12" fmla="*/ 12 w 92"/>
                <a:gd name="T13" fmla="*/ 13 h 100"/>
                <a:gd name="T14" fmla="*/ 45 w 92"/>
                <a:gd name="T15" fmla="*/ 0 h 100"/>
                <a:gd name="T16" fmla="*/ 78 w 92"/>
                <a:gd name="T17" fmla="*/ 13 h 100"/>
                <a:gd name="T18" fmla="*/ 91 w 92"/>
                <a:gd name="T19" fmla="*/ 50 h 100"/>
                <a:gd name="T20" fmla="*/ 22 w 92"/>
                <a:gd name="T21" fmla="*/ 50 h 100"/>
                <a:gd name="T22" fmla="*/ 47 w 92"/>
                <a:gd name="T23" fmla="*/ 82 h 100"/>
                <a:gd name="T24" fmla="*/ 70 w 92"/>
                <a:gd name="T25" fmla="*/ 50 h 100"/>
                <a:gd name="T26" fmla="*/ 45 w 92"/>
                <a:gd name="T27" fmla="*/ 18 h 100"/>
                <a:gd name="T28" fmla="*/ 26 w 92"/>
                <a:gd name="T29" fmla="*/ 26 h 100"/>
                <a:gd name="T30" fmla="*/ 22 w 92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0">
                  <a:moveTo>
                    <a:pt x="91" y="50"/>
                  </a:moveTo>
                  <a:cubicBezTo>
                    <a:pt x="91" y="66"/>
                    <a:pt x="86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7" y="99"/>
                    <a:pt x="29" y="98"/>
                    <a:pt x="22" y="94"/>
                  </a:cubicBezTo>
                  <a:cubicBezTo>
                    <a:pt x="15" y="89"/>
                    <a:pt x="10" y="83"/>
                    <a:pt x="6" y="76"/>
                  </a:cubicBezTo>
                  <a:cubicBezTo>
                    <a:pt x="2" y="69"/>
                    <a:pt x="0" y="60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9" y="0"/>
                    <a:pt x="71" y="4"/>
                    <a:pt x="78" y="13"/>
                  </a:cubicBezTo>
                  <a:cubicBezTo>
                    <a:pt x="86" y="21"/>
                    <a:pt x="91" y="35"/>
                    <a:pt x="91" y="50"/>
                  </a:cubicBezTo>
                  <a:close/>
                  <a:moveTo>
                    <a:pt x="22" y="50"/>
                  </a:moveTo>
                  <a:cubicBezTo>
                    <a:pt x="22" y="72"/>
                    <a:pt x="31" y="82"/>
                    <a:pt x="47" y="82"/>
                  </a:cubicBezTo>
                  <a:cubicBezTo>
                    <a:pt x="63" y="82"/>
                    <a:pt x="70" y="72"/>
                    <a:pt x="70" y="50"/>
                  </a:cubicBezTo>
                  <a:cubicBezTo>
                    <a:pt x="70" y="28"/>
                    <a:pt x="61" y="18"/>
                    <a:pt x="45" y="18"/>
                  </a:cubicBezTo>
                  <a:cubicBezTo>
                    <a:pt x="37" y="18"/>
                    <a:pt x="31" y="20"/>
                    <a:pt x="26" y="26"/>
                  </a:cubicBezTo>
                  <a:cubicBezTo>
                    <a:pt x="22" y="31"/>
                    <a:pt x="22" y="40"/>
                    <a:pt x="22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4" name="Freeform 2323"/>
            <p:cNvSpPr>
              <a:spLocks noChangeArrowheads="1"/>
            </p:cNvSpPr>
            <p:nvPr/>
          </p:nvSpPr>
          <p:spPr bwMode="auto">
            <a:xfrm>
              <a:off x="5538" y="1762"/>
              <a:ext cx="16" cy="22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50 h 100"/>
                <a:gd name="T6" fmla="*/ 12 w 73"/>
                <a:gd name="T7" fmla="*/ 13 h 100"/>
                <a:gd name="T8" fmla="*/ 45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5 w 73"/>
                <a:gd name="T15" fmla="*/ 18 h 100"/>
                <a:gd name="T16" fmla="*/ 21 w 73"/>
                <a:gd name="T17" fmla="*/ 50 h 100"/>
                <a:gd name="T18" fmla="*/ 26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1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29" y="99"/>
                    <a:pt x="19" y="95"/>
                    <a:pt x="12" y="86"/>
                  </a:cubicBezTo>
                  <a:cubicBezTo>
                    <a:pt x="5" y="77"/>
                    <a:pt x="0" y="66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6" y="0"/>
                    <a:pt x="64" y="2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8"/>
                    <a:pt x="45" y="18"/>
                  </a:cubicBezTo>
                  <a:cubicBezTo>
                    <a:pt x="29" y="18"/>
                    <a:pt x="21" y="28"/>
                    <a:pt x="21" y="50"/>
                  </a:cubicBezTo>
                  <a:cubicBezTo>
                    <a:pt x="21" y="60"/>
                    <a:pt x="22" y="69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3" y="80"/>
                    <a:pt x="61" y="77"/>
                    <a:pt x="69" y="73"/>
                  </a:cubicBezTo>
                  <a:lnTo>
                    <a:pt x="69" y="91"/>
                  </a:lnTo>
                  <a:cubicBezTo>
                    <a:pt x="66" y="92"/>
                    <a:pt x="61" y="94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5" name="Freeform 2324"/>
            <p:cNvSpPr>
              <a:spLocks noChangeArrowheads="1"/>
            </p:cNvSpPr>
            <p:nvPr/>
          </p:nvSpPr>
          <p:spPr bwMode="auto">
            <a:xfrm>
              <a:off x="5558" y="1763"/>
              <a:ext cx="17" cy="21"/>
            </a:xfrm>
            <a:custGeom>
              <a:avLst/>
              <a:gdLst>
                <a:gd name="T0" fmla="*/ 64 w 81"/>
                <a:gd name="T1" fmla="*/ 97 h 99"/>
                <a:gd name="T2" fmla="*/ 59 w 81"/>
                <a:gd name="T3" fmla="*/ 84 h 99"/>
                <a:gd name="T4" fmla="*/ 59 w 81"/>
                <a:gd name="T5" fmla="*/ 84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3 w 81"/>
                <a:gd name="T17" fmla="*/ 39 h 99"/>
                <a:gd name="T18" fmla="*/ 59 w 81"/>
                <a:gd name="T19" fmla="*/ 39 h 99"/>
                <a:gd name="T20" fmla="*/ 59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7 w 81"/>
                <a:gd name="T27" fmla="*/ 18 h 99"/>
                <a:gd name="T28" fmla="*/ 14 w 81"/>
                <a:gd name="T29" fmla="*/ 23 h 99"/>
                <a:gd name="T30" fmla="*/ 8 w 81"/>
                <a:gd name="T31" fmla="*/ 8 h 99"/>
                <a:gd name="T32" fmla="*/ 26 w 81"/>
                <a:gd name="T33" fmla="*/ 2 h 99"/>
                <a:gd name="T34" fmla="*/ 43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4 h 99"/>
                <a:gd name="T46" fmla="*/ 51 w 81"/>
                <a:gd name="T47" fmla="*/ 78 h 99"/>
                <a:gd name="T48" fmla="*/ 58 w 81"/>
                <a:gd name="T49" fmla="*/ 60 h 99"/>
                <a:gd name="T50" fmla="*/ 58 w 81"/>
                <a:gd name="T51" fmla="*/ 52 h 99"/>
                <a:gd name="T52" fmla="*/ 46 w 81"/>
                <a:gd name="T53" fmla="*/ 52 h 99"/>
                <a:gd name="T54" fmla="*/ 26 w 81"/>
                <a:gd name="T55" fmla="*/ 56 h 99"/>
                <a:gd name="T56" fmla="*/ 20 w 81"/>
                <a:gd name="T57" fmla="*/ 69 h 99"/>
                <a:gd name="T58" fmla="*/ 24 w 81"/>
                <a:gd name="T59" fmla="*/ 79 h 99"/>
                <a:gd name="T60" fmla="*/ 33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3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4"/>
                  </a:moveTo>
                  <a:cubicBezTo>
                    <a:pt x="40" y="84"/>
                    <a:pt x="47" y="82"/>
                    <a:pt x="51" y="78"/>
                  </a:cubicBezTo>
                  <a:cubicBezTo>
                    <a:pt x="56" y="74"/>
                    <a:pt x="58" y="68"/>
                    <a:pt x="58" y="60"/>
                  </a:cubicBezTo>
                  <a:lnTo>
                    <a:pt x="58" y="52"/>
                  </a:lnTo>
                  <a:lnTo>
                    <a:pt x="46" y="52"/>
                  </a:lnTo>
                  <a:cubicBezTo>
                    <a:pt x="38" y="52"/>
                    <a:pt x="30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4"/>
                    <a:pt x="22" y="76"/>
                    <a:pt x="24" y="79"/>
                  </a:cubicBezTo>
                  <a:cubicBezTo>
                    <a:pt x="27" y="82"/>
                    <a:pt x="29" y="84"/>
                    <a:pt x="33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6" name="Freeform 2325"/>
            <p:cNvSpPr>
              <a:spLocks noChangeArrowheads="1"/>
            </p:cNvSpPr>
            <p:nvPr/>
          </p:nvSpPr>
          <p:spPr bwMode="auto">
            <a:xfrm>
              <a:off x="5582" y="1755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7" name="Freeform 2326"/>
            <p:cNvSpPr>
              <a:spLocks noChangeArrowheads="1"/>
            </p:cNvSpPr>
            <p:nvPr/>
          </p:nvSpPr>
          <p:spPr bwMode="auto">
            <a:xfrm>
              <a:off x="5451" y="1798"/>
              <a:ext cx="18" cy="29"/>
            </a:xfrm>
            <a:custGeom>
              <a:avLst/>
              <a:gdLst>
                <a:gd name="T0" fmla="*/ 84 w 85"/>
                <a:gd name="T1" fmla="*/ 132 h 133"/>
                <a:gd name="T2" fmla="*/ 64 w 85"/>
                <a:gd name="T3" fmla="*/ 132 h 133"/>
                <a:gd name="T4" fmla="*/ 64 w 85"/>
                <a:gd name="T5" fmla="*/ 74 h 133"/>
                <a:gd name="T6" fmla="*/ 59 w 85"/>
                <a:gd name="T7" fmla="*/ 58 h 133"/>
                <a:gd name="T8" fmla="*/ 45 w 85"/>
                <a:gd name="T9" fmla="*/ 52 h 133"/>
                <a:gd name="T10" fmla="*/ 26 w 85"/>
                <a:gd name="T11" fmla="*/ 60 h 133"/>
                <a:gd name="T12" fmla="*/ 20 w 85"/>
                <a:gd name="T13" fmla="*/ 84 h 133"/>
                <a:gd name="T14" fmla="*/ 20 w 85"/>
                <a:gd name="T15" fmla="*/ 131 h 133"/>
                <a:gd name="T16" fmla="*/ 0 w 85"/>
                <a:gd name="T17" fmla="*/ 131 h 133"/>
                <a:gd name="T18" fmla="*/ 0 w 85"/>
                <a:gd name="T19" fmla="*/ 0 h 133"/>
                <a:gd name="T20" fmla="*/ 20 w 85"/>
                <a:gd name="T21" fmla="*/ 0 h 133"/>
                <a:gd name="T22" fmla="*/ 20 w 85"/>
                <a:gd name="T23" fmla="*/ 33 h 133"/>
                <a:gd name="T24" fmla="*/ 19 w 85"/>
                <a:gd name="T25" fmla="*/ 51 h 133"/>
                <a:gd name="T26" fmla="*/ 20 w 85"/>
                <a:gd name="T27" fmla="*/ 51 h 133"/>
                <a:gd name="T28" fmla="*/ 32 w 85"/>
                <a:gd name="T29" fmla="*/ 41 h 133"/>
                <a:gd name="T30" fmla="*/ 49 w 85"/>
                <a:gd name="T31" fmla="*/ 36 h 133"/>
                <a:gd name="T32" fmla="*/ 84 w 85"/>
                <a:gd name="T33" fmla="*/ 71 h 133"/>
                <a:gd name="T34" fmla="*/ 84 w 85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33">
                  <a:moveTo>
                    <a:pt x="84" y="132"/>
                  </a:moveTo>
                  <a:lnTo>
                    <a:pt x="64" y="132"/>
                  </a:lnTo>
                  <a:lnTo>
                    <a:pt x="64" y="74"/>
                  </a:lnTo>
                  <a:cubicBezTo>
                    <a:pt x="64" y="67"/>
                    <a:pt x="62" y="61"/>
                    <a:pt x="59" y="58"/>
                  </a:cubicBezTo>
                  <a:cubicBezTo>
                    <a:pt x="57" y="55"/>
                    <a:pt x="52" y="52"/>
                    <a:pt x="45" y="52"/>
                  </a:cubicBezTo>
                  <a:cubicBezTo>
                    <a:pt x="36" y="52"/>
                    <a:pt x="30" y="55"/>
                    <a:pt x="26" y="60"/>
                  </a:cubicBezTo>
                  <a:cubicBezTo>
                    <a:pt x="22" y="64"/>
                    <a:pt x="20" y="73"/>
                    <a:pt x="20" y="84"/>
                  </a:cubicBezTo>
                  <a:lnTo>
                    <a:pt x="20" y="131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cubicBezTo>
                    <a:pt x="20" y="39"/>
                    <a:pt x="20" y="45"/>
                    <a:pt x="19" y="51"/>
                  </a:cubicBezTo>
                  <a:lnTo>
                    <a:pt x="20" y="51"/>
                  </a:lnTo>
                  <a:cubicBezTo>
                    <a:pt x="23" y="46"/>
                    <a:pt x="26" y="42"/>
                    <a:pt x="32" y="41"/>
                  </a:cubicBezTo>
                  <a:cubicBezTo>
                    <a:pt x="38" y="39"/>
                    <a:pt x="42" y="36"/>
                    <a:pt x="49" y="36"/>
                  </a:cubicBezTo>
                  <a:cubicBezTo>
                    <a:pt x="73" y="36"/>
                    <a:pt x="84" y="48"/>
                    <a:pt x="84" y="71"/>
                  </a:cubicBezTo>
                  <a:lnTo>
                    <a:pt x="84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8" name="Freeform 2327"/>
            <p:cNvSpPr>
              <a:spLocks noChangeArrowheads="1"/>
            </p:cNvSpPr>
            <p:nvPr/>
          </p:nvSpPr>
          <p:spPr bwMode="auto">
            <a:xfrm>
              <a:off x="5476" y="1798"/>
              <a:ext cx="4" cy="29"/>
            </a:xfrm>
            <a:custGeom>
              <a:avLst/>
              <a:gdLst>
                <a:gd name="T0" fmla="*/ 0 w 24"/>
                <a:gd name="T1" fmla="*/ 12 h 132"/>
                <a:gd name="T2" fmla="*/ 2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1 h 132"/>
                <a:gd name="T12" fmla="*/ 11 w 24"/>
                <a:gd name="T13" fmla="*/ 24 h 132"/>
                <a:gd name="T14" fmla="*/ 2 w 24"/>
                <a:gd name="T15" fmla="*/ 21 h 132"/>
                <a:gd name="T16" fmla="*/ 0 w 24"/>
                <a:gd name="T17" fmla="*/ 12 h 132"/>
                <a:gd name="T18" fmla="*/ 21 w 24"/>
                <a:gd name="T19" fmla="*/ 131 h 132"/>
                <a:gd name="T20" fmla="*/ 1 w 24"/>
                <a:gd name="T21" fmla="*/ 131 h 132"/>
                <a:gd name="T22" fmla="*/ 1 w 24"/>
                <a:gd name="T23" fmla="*/ 37 h 132"/>
                <a:gd name="T24" fmla="*/ 21 w 24"/>
                <a:gd name="T25" fmla="*/ 37 h 132"/>
                <a:gd name="T26" fmla="*/ 21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1" y="6"/>
                    <a:pt x="2" y="3"/>
                  </a:cubicBezTo>
                  <a:cubicBezTo>
                    <a:pt x="4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1" y="24"/>
                  </a:cubicBezTo>
                  <a:cubicBezTo>
                    <a:pt x="8" y="24"/>
                    <a:pt x="5" y="22"/>
                    <a:pt x="2" y="21"/>
                  </a:cubicBezTo>
                  <a:cubicBezTo>
                    <a:pt x="0" y="19"/>
                    <a:pt x="0" y="15"/>
                    <a:pt x="0" y="12"/>
                  </a:cubicBezTo>
                  <a:close/>
                  <a:moveTo>
                    <a:pt x="21" y="131"/>
                  </a:moveTo>
                  <a:lnTo>
                    <a:pt x="1" y="131"/>
                  </a:lnTo>
                  <a:lnTo>
                    <a:pt x="1" y="37"/>
                  </a:lnTo>
                  <a:lnTo>
                    <a:pt x="21" y="37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29" name="Freeform 2328"/>
            <p:cNvSpPr>
              <a:spLocks noChangeArrowheads="1"/>
            </p:cNvSpPr>
            <p:nvPr/>
          </p:nvSpPr>
          <p:spPr bwMode="auto">
            <a:xfrm>
              <a:off x="5486" y="1806"/>
              <a:ext cx="15" cy="22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7" y="86"/>
                    <a:pt x="60" y="92"/>
                  </a:cubicBezTo>
                  <a:cubicBezTo>
                    <a:pt x="53" y="97"/>
                    <a:pt x="44" y="99"/>
                    <a:pt x="31" y="99"/>
                  </a:cubicBezTo>
                  <a:cubicBezTo>
                    <a:pt x="18" y="99"/>
                    <a:pt x="8" y="97"/>
                    <a:pt x="0" y="93"/>
                  </a:cubicBezTo>
                  <a:lnTo>
                    <a:pt x="0" y="76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3" y="83"/>
                    <a:pt x="50" y="78"/>
                    <a:pt x="50" y="71"/>
                  </a:cubicBezTo>
                  <a:cubicBezTo>
                    <a:pt x="50" y="68"/>
                    <a:pt x="50" y="66"/>
                    <a:pt x="48" y="65"/>
                  </a:cubicBezTo>
                  <a:cubicBezTo>
                    <a:pt x="47" y="63"/>
                    <a:pt x="45" y="62"/>
                    <a:pt x="41" y="61"/>
                  </a:cubicBezTo>
                  <a:cubicBezTo>
                    <a:pt x="37" y="60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8" y="3"/>
                    <a:pt x="27" y="0"/>
                    <a:pt x="37" y="0"/>
                  </a:cubicBezTo>
                  <a:cubicBezTo>
                    <a:pt x="48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7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3"/>
                    <a:pt x="56" y="46"/>
                    <a:pt x="60" y="49"/>
                  </a:cubicBezTo>
                  <a:cubicBezTo>
                    <a:pt x="64" y="52"/>
                    <a:pt x="66" y="55"/>
                    <a:pt x="67" y="58"/>
                  </a:cubicBezTo>
                  <a:cubicBezTo>
                    <a:pt x="69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0" name="Freeform 2329"/>
            <p:cNvSpPr>
              <a:spLocks noChangeArrowheads="1"/>
            </p:cNvSpPr>
            <p:nvPr/>
          </p:nvSpPr>
          <p:spPr bwMode="auto">
            <a:xfrm>
              <a:off x="5504" y="1801"/>
              <a:ext cx="13" cy="26"/>
            </a:xfrm>
            <a:custGeom>
              <a:avLst/>
              <a:gdLst>
                <a:gd name="T0" fmla="*/ 47 w 63"/>
                <a:gd name="T1" fmla="*/ 102 h 119"/>
                <a:gd name="T2" fmla="*/ 62 w 63"/>
                <a:gd name="T3" fmla="*/ 99 h 119"/>
                <a:gd name="T4" fmla="*/ 62 w 63"/>
                <a:gd name="T5" fmla="*/ 114 h 119"/>
                <a:gd name="T6" fmla="*/ 53 w 63"/>
                <a:gd name="T7" fmla="*/ 116 h 119"/>
                <a:gd name="T8" fmla="*/ 43 w 63"/>
                <a:gd name="T9" fmla="*/ 118 h 119"/>
                <a:gd name="T10" fmla="*/ 14 w 63"/>
                <a:gd name="T11" fmla="*/ 87 h 119"/>
                <a:gd name="T12" fmla="*/ 14 w 63"/>
                <a:gd name="T13" fmla="*/ 36 h 119"/>
                <a:gd name="T14" fmla="*/ 0 w 63"/>
                <a:gd name="T15" fmla="*/ 36 h 119"/>
                <a:gd name="T16" fmla="*/ 0 w 63"/>
                <a:gd name="T17" fmla="*/ 27 h 119"/>
                <a:gd name="T18" fmla="*/ 14 w 63"/>
                <a:gd name="T19" fmla="*/ 20 h 119"/>
                <a:gd name="T20" fmla="*/ 21 w 63"/>
                <a:gd name="T21" fmla="*/ 0 h 119"/>
                <a:gd name="T22" fmla="*/ 33 w 63"/>
                <a:gd name="T23" fmla="*/ 0 h 119"/>
                <a:gd name="T24" fmla="*/ 33 w 63"/>
                <a:gd name="T25" fmla="*/ 20 h 119"/>
                <a:gd name="T26" fmla="*/ 59 w 63"/>
                <a:gd name="T27" fmla="*/ 20 h 119"/>
                <a:gd name="T28" fmla="*/ 59 w 63"/>
                <a:gd name="T29" fmla="*/ 35 h 119"/>
                <a:gd name="T30" fmla="*/ 33 w 63"/>
                <a:gd name="T31" fmla="*/ 35 h 119"/>
                <a:gd name="T32" fmla="*/ 33 w 63"/>
                <a:gd name="T33" fmla="*/ 86 h 119"/>
                <a:gd name="T34" fmla="*/ 35 w 63"/>
                <a:gd name="T35" fmla="*/ 96 h 119"/>
                <a:gd name="T36" fmla="*/ 47 w 63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119">
                  <a:moveTo>
                    <a:pt x="47" y="102"/>
                  </a:moveTo>
                  <a:cubicBezTo>
                    <a:pt x="52" y="102"/>
                    <a:pt x="57" y="100"/>
                    <a:pt x="62" y="99"/>
                  </a:cubicBezTo>
                  <a:lnTo>
                    <a:pt x="62" y="114"/>
                  </a:lnTo>
                  <a:cubicBezTo>
                    <a:pt x="59" y="115"/>
                    <a:pt x="57" y="114"/>
                    <a:pt x="53" y="116"/>
                  </a:cubicBezTo>
                  <a:cubicBezTo>
                    <a:pt x="49" y="117"/>
                    <a:pt x="46" y="118"/>
                    <a:pt x="43" y="118"/>
                  </a:cubicBezTo>
                  <a:cubicBezTo>
                    <a:pt x="24" y="118"/>
                    <a:pt x="14" y="108"/>
                    <a:pt x="14" y="87"/>
                  </a:cubicBezTo>
                  <a:lnTo>
                    <a:pt x="14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4" y="20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33" y="20"/>
                  </a:lnTo>
                  <a:lnTo>
                    <a:pt x="59" y="20"/>
                  </a:lnTo>
                  <a:lnTo>
                    <a:pt x="59" y="35"/>
                  </a:lnTo>
                  <a:lnTo>
                    <a:pt x="33" y="35"/>
                  </a:lnTo>
                  <a:lnTo>
                    <a:pt x="33" y="86"/>
                  </a:lnTo>
                  <a:cubicBezTo>
                    <a:pt x="33" y="90"/>
                    <a:pt x="34" y="95"/>
                    <a:pt x="35" y="96"/>
                  </a:cubicBezTo>
                  <a:cubicBezTo>
                    <a:pt x="37" y="97"/>
                    <a:pt x="43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1" name="Freeform 2330"/>
            <p:cNvSpPr>
              <a:spLocks noChangeArrowheads="1"/>
            </p:cNvSpPr>
            <p:nvPr/>
          </p:nvSpPr>
          <p:spPr bwMode="auto">
            <a:xfrm>
              <a:off x="5521" y="1806"/>
              <a:ext cx="20" cy="22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0 w 91"/>
                <a:gd name="T21" fmla="*/ 49 h 100"/>
                <a:gd name="T22" fmla="*/ 45 w 91"/>
                <a:gd name="T23" fmla="*/ 81 h 100"/>
                <a:gd name="T24" fmla="*/ 68 w 91"/>
                <a:gd name="T25" fmla="*/ 49 h 100"/>
                <a:gd name="T26" fmla="*/ 44 w 91"/>
                <a:gd name="T27" fmla="*/ 17 h 100"/>
                <a:gd name="T28" fmla="*/ 25 w 91"/>
                <a:gd name="T29" fmla="*/ 26 h 100"/>
                <a:gd name="T30" fmla="*/ 20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30" y="97"/>
                    <a:pt x="22" y="93"/>
                  </a:cubicBezTo>
                  <a:cubicBezTo>
                    <a:pt x="15" y="89"/>
                    <a:pt x="11" y="83"/>
                    <a:pt x="6" y="76"/>
                  </a:cubicBezTo>
                  <a:cubicBezTo>
                    <a:pt x="2" y="68"/>
                    <a:pt x="0" y="60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2"/>
                    <a:pt x="90" y="35"/>
                    <a:pt x="90" y="49"/>
                  </a:cubicBezTo>
                  <a:close/>
                  <a:moveTo>
                    <a:pt x="20" y="49"/>
                  </a:moveTo>
                  <a:cubicBezTo>
                    <a:pt x="20" y="71"/>
                    <a:pt x="29" y="81"/>
                    <a:pt x="45" y="81"/>
                  </a:cubicBezTo>
                  <a:cubicBezTo>
                    <a:pt x="61" y="81"/>
                    <a:pt x="68" y="71"/>
                    <a:pt x="68" y="49"/>
                  </a:cubicBezTo>
                  <a:cubicBezTo>
                    <a:pt x="68" y="27"/>
                    <a:pt x="60" y="17"/>
                    <a:pt x="44" y="17"/>
                  </a:cubicBezTo>
                  <a:cubicBezTo>
                    <a:pt x="35" y="17"/>
                    <a:pt x="30" y="20"/>
                    <a:pt x="25" y="26"/>
                  </a:cubicBezTo>
                  <a:cubicBezTo>
                    <a:pt x="21" y="32"/>
                    <a:pt x="20" y="39"/>
                    <a:pt x="20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2" name="Freeform 2331"/>
            <p:cNvSpPr>
              <a:spLocks noChangeArrowheads="1"/>
            </p:cNvSpPr>
            <p:nvPr/>
          </p:nvSpPr>
          <p:spPr bwMode="auto">
            <a:xfrm>
              <a:off x="5544" y="1806"/>
              <a:ext cx="20" cy="30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9 w 91"/>
                <a:gd name="T5" fmla="*/ 22 h 138"/>
                <a:gd name="T6" fmla="*/ 80 w 91"/>
                <a:gd name="T7" fmla="*/ 30 h 138"/>
                <a:gd name="T8" fmla="*/ 70 w 91"/>
                <a:gd name="T9" fmla="*/ 54 h 138"/>
                <a:gd name="T10" fmla="*/ 42 w 91"/>
                <a:gd name="T11" fmla="*/ 62 h 138"/>
                <a:gd name="T12" fmla="*/ 33 w 91"/>
                <a:gd name="T13" fmla="*/ 62 h 138"/>
                <a:gd name="T14" fmla="*/ 28 w 91"/>
                <a:gd name="T15" fmla="*/ 71 h 138"/>
                <a:gd name="T16" fmla="*/ 31 w 91"/>
                <a:gd name="T17" fmla="*/ 75 h 138"/>
                <a:gd name="T18" fmla="*/ 42 w 91"/>
                <a:gd name="T19" fmla="*/ 77 h 138"/>
                <a:gd name="T20" fmla="*/ 58 w 91"/>
                <a:gd name="T21" fmla="*/ 77 h 138"/>
                <a:gd name="T22" fmla="*/ 82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0 h 138"/>
                <a:gd name="T34" fmla="*/ 6 w 91"/>
                <a:gd name="T35" fmla="*/ 96 h 138"/>
                <a:gd name="T36" fmla="*/ 22 w 91"/>
                <a:gd name="T37" fmla="*/ 87 h 138"/>
                <a:gd name="T38" fmla="*/ 15 w 91"/>
                <a:gd name="T39" fmla="*/ 81 h 138"/>
                <a:gd name="T40" fmla="*/ 12 w 91"/>
                <a:gd name="T41" fmla="*/ 74 h 138"/>
                <a:gd name="T42" fmla="*/ 15 w 91"/>
                <a:gd name="T43" fmla="*/ 65 h 138"/>
                <a:gd name="T44" fmla="*/ 23 w 91"/>
                <a:gd name="T45" fmla="*/ 58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2 w 91"/>
                <a:gd name="T65" fmla="*/ 119 h 138"/>
                <a:gd name="T66" fmla="*/ 38 w 91"/>
                <a:gd name="T67" fmla="*/ 122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5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60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5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4"/>
                    <a:pt x="80" y="27"/>
                    <a:pt x="80" y="30"/>
                  </a:cubicBezTo>
                  <a:cubicBezTo>
                    <a:pt x="80" y="40"/>
                    <a:pt x="77" y="48"/>
                    <a:pt x="70" y="54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8" y="68"/>
                    <a:pt x="28" y="71"/>
                  </a:cubicBezTo>
                  <a:cubicBezTo>
                    <a:pt x="28" y="73"/>
                    <a:pt x="30" y="75"/>
                    <a:pt x="31" y="75"/>
                  </a:cubicBezTo>
                  <a:cubicBezTo>
                    <a:pt x="33" y="75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8" y="79"/>
                    <a:pt x="82" y="84"/>
                  </a:cubicBezTo>
                  <a:cubicBezTo>
                    <a:pt x="87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3"/>
                    <a:pt x="10" y="129"/>
                  </a:cubicBezTo>
                  <a:cubicBezTo>
                    <a:pt x="4" y="124"/>
                    <a:pt x="0" y="118"/>
                    <a:pt x="0" y="110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1" y="92"/>
                    <a:pt x="15" y="89"/>
                    <a:pt x="22" y="87"/>
                  </a:cubicBezTo>
                  <a:cubicBezTo>
                    <a:pt x="19" y="86"/>
                    <a:pt x="18" y="84"/>
                    <a:pt x="15" y="81"/>
                  </a:cubicBezTo>
                  <a:cubicBezTo>
                    <a:pt x="13" y="78"/>
                    <a:pt x="12" y="75"/>
                    <a:pt x="12" y="74"/>
                  </a:cubicBezTo>
                  <a:cubicBezTo>
                    <a:pt x="12" y="71"/>
                    <a:pt x="14" y="68"/>
                    <a:pt x="15" y="65"/>
                  </a:cubicBezTo>
                  <a:cubicBezTo>
                    <a:pt x="17" y="62"/>
                    <a:pt x="19" y="61"/>
                    <a:pt x="23" y="58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0" y="13"/>
                    <a:pt x="17" y="8"/>
                  </a:cubicBezTo>
                  <a:cubicBezTo>
                    <a:pt x="25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8" y="116"/>
                    <a:pt x="22" y="119"/>
                  </a:cubicBezTo>
                  <a:cubicBezTo>
                    <a:pt x="27" y="122"/>
                    <a:pt x="31" y="122"/>
                    <a:pt x="38" y="122"/>
                  </a:cubicBezTo>
                  <a:cubicBezTo>
                    <a:pt x="50" y="122"/>
                    <a:pt x="58" y="121"/>
                    <a:pt x="63" y="118"/>
                  </a:cubicBezTo>
                  <a:cubicBezTo>
                    <a:pt x="69" y="115"/>
                    <a:pt x="71" y="110"/>
                    <a:pt x="71" y="105"/>
                  </a:cubicBezTo>
                  <a:cubicBezTo>
                    <a:pt x="71" y="100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1" y="93"/>
                    <a:pt x="26" y="94"/>
                    <a:pt x="23" y="97"/>
                  </a:cubicBezTo>
                  <a:cubicBezTo>
                    <a:pt x="20" y="100"/>
                    <a:pt x="16" y="105"/>
                    <a:pt x="16" y="109"/>
                  </a:cubicBezTo>
                  <a:close/>
                  <a:moveTo>
                    <a:pt x="25" y="30"/>
                  </a:moveTo>
                  <a:cubicBezTo>
                    <a:pt x="25" y="36"/>
                    <a:pt x="26" y="40"/>
                    <a:pt x="29" y="43"/>
                  </a:cubicBezTo>
                  <a:cubicBezTo>
                    <a:pt x="32" y="46"/>
                    <a:pt x="36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3"/>
                    <a:pt x="58" y="18"/>
                    <a:pt x="55" y="14"/>
                  </a:cubicBezTo>
                  <a:cubicBezTo>
                    <a:pt x="52" y="9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5" y="24"/>
                    <a:pt x="25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3" name="Freeform 2332"/>
            <p:cNvSpPr>
              <a:spLocks noChangeArrowheads="1"/>
            </p:cNvSpPr>
            <p:nvPr/>
          </p:nvSpPr>
          <p:spPr bwMode="auto">
            <a:xfrm>
              <a:off x="5569" y="1806"/>
              <a:ext cx="12" cy="21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2 h 97"/>
                <a:gd name="T4" fmla="*/ 56 w 58"/>
                <a:gd name="T5" fmla="*/ 21 h 97"/>
                <a:gd name="T6" fmla="*/ 47 w 58"/>
                <a:gd name="T7" fmla="*/ 19 h 97"/>
                <a:gd name="T8" fmla="*/ 28 w 58"/>
                <a:gd name="T9" fmla="*/ 26 h 97"/>
                <a:gd name="T10" fmla="*/ 21 w 58"/>
                <a:gd name="T11" fmla="*/ 47 h 97"/>
                <a:gd name="T12" fmla="*/ 21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1 w 58"/>
                <a:gd name="T23" fmla="*/ 18 h 97"/>
                <a:gd name="T24" fmla="*/ 32 w 58"/>
                <a:gd name="T25" fmla="*/ 5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6" y="21"/>
                  </a:lnTo>
                  <a:cubicBezTo>
                    <a:pt x="53" y="21"/>
                    <a:pt x="50" y="19"/>
                    <a:pt x="47" y="19"/>
                  </a:cubicBezTo>
                  <a:cubicBezTo>
                    <a:pt x="38" y="19"/>
                    <a:pt x="32" y="21"/>
                    <a:pt x="28" y="26"/>
                  </a:cubicBezTo>
                  <a:cubicBezTo>
                    <a:pt x="24" y="30"/>
                    <a:pt x="21" y="38"/>
                    <a:pt x="21" y="47"/>
                  </a:cubicBezTo>
                  <a:lnTo>
                    <a:pt x="21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1" y="18"/>
                  </a:lnTo>
                  <a:cubicBezTo>
                    <a:pt x="24" y="12"/>
                    <a:pt x="28" y="7"/>
                    <a:pt x="32" y="5"/>
                  </a:cubicBezTo>
                  <a:cubicBezTo>
                    <a:pt x="37" y="2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4" name="Freeform 2333"/>
            <p:cNvSpPr>
              <a:spLocks noChangeArrowheads="1"/>
            </p:cNvSpPr>
            <p:nvPr/>
          </p:nvSpPr>
          <p:spPr bwMode="auto">
            <a:xfrm>
              <a:off x="5584" y="1806"/>
              <a:ext cx="17" cy="21"/>
            </a:xfrm>
            <a:custGeom>
              <a:avLst/>
              <a:gdLst>
                <a:gd name="T0" fmla="*/ 64 w 81"/>
                <a:gd name="T1" fmla="*/ 96 h 99"/>
                <a:gd name="T2" fmla="*/ 60 w 81"/>
                <a:gd name="T3" fmla="*/ 83 h 99"/>
                <a:gd name="T4" fmla="*/ 60 w 81"/>
                <a:gd name="T5" fmla="*/ 83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4 w 81"/>
                <a:gd name="T29" fmla="*/ 22 h 99"/>
                <a:gd name="T30" fmla="*/ 9 w 81"/>
                <a:gd name="T31" fmla="*/ 7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7 h 99"/>
                <a:gd name="T38" fmla="*/ 80 w 81"/>
                <a:gd name="T39" fmla="*/ 32 h 99"/>
                <a:gd name="T40" fmla="*/ 80 w 81"/>
                <a:gd name="T41" fmla="*/ 96 h 99"/>
                <a:gd name="T42" fmla="*/ 64 w 81"/>
                <a:gd name="T43" fmla="*/ 96 h 99"/>
                <a:gd name="T44" fmla="*/ 35 w 81"/>
                <a:gd name="T45" fmla="*/ 83 h 99"/>
                <a:gd name="T46" fmla="*/ 52 w 81"/>
                <a:gd name="T47" fmla="*/ 77 h 99"/>
                <a:gd name="T48" fmla="*/ 60 w 81"/>
                <a:gd name="T49" fmla="*/ 60 h 99"/>
                <a:gd name="T50" fmla="*/ 60 w 81"/>
                <a:gd name="T51" fmla="*/ 51 h 99"/>
                <a:gd name="T52" fmla="*/ 48 w 81"/>
                <a:gd name="T53" fmla="*/ 51 h 99"/>
                <a:gd name="T54" fmla="*/ 28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1" y="94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4" y="22"/>
                  </a:cubicBezTo>
                  <a:lnTo>
                    <a:pt x="9" y="7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0"/>
                    <a:pt x="44" y="0"/>
                  </a:cubicBezTo>
                  <a:cubicBezTo>
                    <a:pt x="55" y="0"/>
                    <a:pt x="64" y="2"/>
                    <a:pt x="71" y="7"/>
                  </a:cubicBezTo>
                  <a:cubicBezTo>
                    <a:pt x="79" y="11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close/>
                  <a:moveTo>
                    <a:pt x="35" y="83"/>
                  </a:moveTo>
                  <a:cubicBezTo>
                    <a:pt x="42" y="83"/>
                    <a:pt x="48" y="81"/>
                    <a:pt x="52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8" y="51"/>
                  </a:lnTo>
                  <a:cubicBezTo>
                    <a:pt x="39" y="51"/>
                    <a:pt x="33" y="53"/>
                    <a:pt x="28" y="56"/>
                  </a:cubicBezTo>
                  <a:cubicBezTo>
                    <a:pt x="24" y="59"/>
                    <a:pt x="22" y="63"/>
                    <a:pt x="22" y="69"/>
                  </a:cubicBezTo>
                  <a:cubicBezTo>
                    <a:pt x="22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5" name="Freeform 2334"/>
            <p:cNvSpPr>
              <a:spLocks noChangeArrowheads="1"/>
            </p:cNvSpPr>
            <p:nvPr/>
          </p:nvSpPr>
          <p:spPr bwMode="auto">
            <a:xfrm>
              <a:off x="5608" y="1805"/>
              <a:ext cx="31" cy="22"/>
            </a:xfrm>
            <a:custGeom>
              <a:avLst/>
              <a:gdLst>
                <a:gd name="T0" fmla="*/ 61 w 141"/>
                <a:gd name="T1" fmla="*/ 100 h 101"/>
                <a:gd name="T2" fmla="*/ 61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6 w 141"/>
                <a:gd name="T9" fmla="*/ 28 h 101"/>
                <a:gd name="T10" fmla="*/ 20 w 141"/>
                <a:gd name="T11" fmla="*/ 52 h 101"/>
                <a:gd name="T12" fmla="*/ 20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6 w 141"/>
                <a:gd name="T19" fmla="*/ 4 h 101"/>
                <a:gd name="T20" fmla="*/ 19 w 141"/>
                <a:gd name="T21" fmla="*/ 16 h 101"/>
                <a:gd name="T22" fmla="*/ 20 w 141"/>
                <a:gd name="T23" fmla="*/ 16 h 101"/>
                <a:gd name="T24" fmla="*/ 32 w 141"/>
                <a:gd name="T25" fmla="*/ 6 h 101"/>
                <a:gd name="T26" fmla="*/ 48 w 141"/>
                <a:gd name="T27" fmla="*/ 1 h 101"/>
                <a:gd name="T28" fmla="*/ 77 w 141"/>
                <a:gd name="T29" fmla="*/ 16 h 101"/>
                <a:gd name="T30" fmla="*/ 79 w 141"/>
                <a:gd name="T31" fmla="*/ 16 h 101"/>
                <a:gd name="T32" fmla="*/ 90 w 141"/>
                <a:gd name="T33" fmla="*/ 4 h 101"/>
                <a:gd name="T34" fmla="*/ 108 w 141"/>
                <a:gd name="T35" fmla="*/ 0 h 101"/>
                <a:gd name="T36" fmla="*/ 133 w 141"/>
                <a:gd name="T37" fmla="*/ 9 h 101"/>
                <a:gd name="T38" fmla="*/ 140 w 141"/>
                <a:gd name="T39" fmla="*/ 35 h 101"/>
                <a:gd name="T40" fmla="*/ 140 w 141"/>
                <a:gd name="T41" fmla="*/ 96 h 101"/>
                <a:gd name="T42" fmla="*/ 119 w 141"/>
                <a:gd name="T43" fmla="*/ 96 h 101"/>
                <a:gd name="T44" fmla="*/ 119 w 141"/>
                <a:gd name="T45" fmla="*/ 38 h 101"/>
                <a:gd name="T46" fmla="*/ 115 w 141"/>
                <a:gd name="T47" fmla="*/ 22 h 101"/>
                <a:gd name="T48" fmla="*/ 102 w 141"/>
                <a:gd name="T49" fmla="*/ 16 h 101"/>
                <a:gd name="T50" fmla="*/ 84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1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1" y="100"/>
                  </a:moveTo>
                  <a:lnTo>
                    <a:pt x="61" y="42"/>
                  </a:lnTo>
                  <a:cubicBezTo>
                    <a:pt x="61" y="35"/>
                    <a:pt x="60" y="29"/>
                    <a:pt x="57" y="26"/>
                  </a:cubicBezTo>
                  <a:cubicBezTo>
                    <a:pt x="54" y="23"/>
                    <a:pt x="49" y="20"/>
                    <a:pt x="44" y="20"/>
                  </a:cubicBezTo>
                  <a:cubicBezTo>
                    <a:pt x="36" y="20"/>
                    <a:pt x="30" y="23"/>
                    <a:pt x="26" y="28"/>
                  </a:cubicBezTo>
                  <a:cubicBezTo>
                    <a:pt x="22" y="32"/>
                    <a:pt x="20" y="41"/>
                    <a:pt x="20" y="52"/>
                  </a:cubicBezTo>
                  <a:lnTo>
                    <a:pt x="20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0" y="16"/>
                  </a:lnTo>
                  <a:cubicBezTo>
                    <a:pt x="23" y="11"/>
                    <a:pt x="26" y="9"/>
                    <a:pt x="32" y="6"/>
                  </a:cubicBezTo>
                  <a:cubicBezTo>
                    <a:pt x="38" y="3"/>
                    <a:pt x="42" y="1"/>
                    <a:pt x="48" y="1"/>
                  </a:cubicBezTo>
                  <a:cubicBezTo>
                    <a:pt x="63" y="1"/>
                    <a:pt x="73" y="6"/>
                    <a:pt x="77" y="16"/>
                  </a:cubicBezTo>
                  <a:lnTo>
                    <a:pt x="79" y="16"/>
                  </a:lnTo>
                  <a:cubicBezTo>
                    <a:pt x="81" y="11"/>
                    <a:pt x="86" y="7"/>
                    <a:pt x="90" y="4"/>
                  </a:cubicBezTo>
                  <a:cubicBezTo>
                    <a:pt x="95" y="1"/>
                    <a:pt x="100" y="0"/>
                    <a:pt x="108" y="0"/>
                  </a:cubicBezTo>
                  <a:cubicBezTo>
                    <a:pt x="119" y="0"/>
                    <a:pt x="128" y="3"/>
                    <a:pt x="133" y="9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19" y="96"/>
                  </a:lnTo>
                  <a:lnTo>
                    <a:pt x="119" y="38"/>
                  </a:lnTo>
                  <a:cubicBezTo>
                    <a:pt x="119" y="30"/>
                    <a:pt x="118" y="25"/>
                    <a:pt x="115" y="22"/>
                  </a:cubicBezTo>
                  <a:cubicBezTo>
                    <a:pt x="112" y="19"/>
                    <a:pt x="108" y="16"/>
                    <a:pt x="102" y="16"/>
                  </a:cubicBezTo>
                  <a:cubicBezTo>
                    <a:pt x="95" y="16"/>
                    <a:pt x="89" y="18"/>
                    <a:pt x="84" y="23"/>
                  </a:cubicBezTo>
                  <a:cubicBezTo>
                    <a:pt x="80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1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6" name="Freeform 2335"/>
            <p:cNvSpPr>
              <a:spLocks noChangeArrowheads="1"/>
            </p:cNvSpPr>
            <p:nvPr/>
          </p:nvSpPr>
          <p:spPr bwMode="auto">
            <a:xfrm>
              <a:off x="5844" y="2361"/>
              <a:ext cx="20" cy="30"/>
            </a:xfrm>
            <a:custGeom>
              <a:avLst/>
              <a:gdLst>
                <a:gd name="T0" fmla="*/ 90 w 91"/>
                <a:gd name="T1" fmla="*/ 12 h 138"/>
                <a:gd name="T2" fmla="*/ 74 w 91"/>
                <a:gd name="T3" fmla="*/ 15 h 138"/>
                <a:gd name="T4" fmla="*/ 78 w 91"/>
                <a:gd name="T5" fmla="*/ 22 h 138"/>
                <a:gd name="T6" fmla="*/ 80 w 91"/>
                <a:gd name="T7" fmla="*/ 31 h 138"/>
                <a:gd name="T8" fmla="*/ 70 w 91"/>
                <a:gd name="T9" fmla="*/ 54 h 138"/>
                <a:gd name="T10" fmla="*/ 42 w 91"/>
                <a:gd name="T11" fmla="*/ 63 h 138"/>
                <a:gd name="T12" fmla="*/ 33 w 91"/>
                <a:gd name="T13" fmla="*/ 63 h 138"/>
                <a:gd name="T14" fmla="*/ 27 w 91"/>
                <a:gd name="T15" fmla="*/ 71 h 138"/>
                <a:gd name="T16" fmla="*/ 30 w 91"/>
                <a:gd name="T17" fmla="*/ 76 h 138"/>
                <a:gd name="T18" fmla="*/ 42 w 91"/>
                <a:gd name="T19" fmla="*/ 77 h 138"/>
                <a:gd name="T20" fmla="*/ 58 w 91"/>
                <a:gd name="T21" fmla="*/ 77 h 138"/>
                <a:gd name="T22" fmla="*/ 81 w 91"/>
                <a:gd name="T23" fmla="*/ 85 h 138"/>
                <a:gd name="T24" fmla="*/ 90 w 91"/>
                <a:gd name="T25" fmla="*/ 104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30 h 138"/>
                <a:gd name="T32" fmla="*/ 0 w 91"/>
                <a:gd name="T33" fmla="*/ 111 h 138"/>
                <a:gd name="T34" fmla="*/ 5 w 91"/>
                <a:gd name="T35" fmla="*/ 96 h 138"/>
                <a:gd name="T36" fmla="*/ 21 w 91"/>
                <a:gd name="T37" fmla="*/ 87 h 138"/>
                <a:gd name="T38" fmla="*/ 14 w 91"/>
                <a:gd name="T39" fmla="*/ 82 h 138"/>
                <a:gd name="T40" fmla="*/ 11 w 91"/>
                <a:gd name="T41" fmla="*/ 74 h 138"/>
                <a:gd name="T42" fmla="*/ 14 w 91"/>
                <a:gd name="T43" fmla="*/ 66 h 138"/>
                <a:gd name="T44" fmla="*/ 23 w 91"/>
                <a:gd name="T45" fmla="*/ 58 h 138"/>
                <a:gd name="T46" fmla="*/ 11 w 91"/>
                <a:gd name="T47" fmla="*/ 48 h 138"/>
                <a:gd name="T48" fmla="*/ 7 w 91"/>
                <a:gd name="T49" fmla="*/ 32 h 138"/>
                <a:gd name="T50" fmla="*/ 17 w 91"/>
                <a:gd name="T51" fmla="*/ 9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2 h 138"/>
                <a:gd name="T62" fmla="*/ 16 w 91"/>
                <a:gd name="T63" fmla="*/ 109 h 138"/>
                <a:gd name="T64" fmla="*/ 21 w 91"/>
                <a:gd name="T65" fmla="*/ 120 h 138"/>
                <a:gd name="T66" fmla="*/ 37 w 91"/>
                <a:gd name="T67" fmla="*/ 122 h 138"/>
                <a:gd name="T68" fmla="*/ 62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8 h 138"/>
                <a:gd name="T80" fmla="*/ 16 w 91"/>
                <a:gd name="T81" fmla="*/ 109 h 138"/>
                <a:gd name="T82" fmla="*/ 24 w 91"/>
                <a:gd name="T83" fmla="*/ 31 h 138"/>
                <a:gd name="T84" fmla="*/ 29 w 91"/>
                <a:gd name="T85" fmla="*/ 44 h 138"/>
                <a:gd name="T86" fmla="*/ 42 w 91"/>
                <a:gd name="T87" fmla="*/ 48 h 138"/>
                <a:gd name="T88" fmla="*/ 59 w 91"/>
                <a:gd name="T89" fmla="*/ 29 h 138"/>
                <a:gd name="T90" fmla="*/ 55 w 91"/>
                <a:gd name="T91" fmla="*/ 15 h 138"/>
                <a:gd name="T92" fmla="*/ 42 w 91"/>
                <a:gd name="T93" fmla="*/ 10 h 138"/>
                <a:gd name="T94" fmla="*/ 29 w 91"/>
                <a:gd name="T95" fmla="*/ 15 h 138"/>
                <a:gd name="T96" fmla="*/ 24 w 91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2"/>
                  </a:moveTo>
                  <a:lnTo>
                    <a:pt x="74" y="15"/>
                  </a:lnTo>
                  <a:cubicBezTo>
                    <a:pt x="75" y="16"/>
                    <a:pt x="77" y="18"/>
                    <a:pt x="78" y="22"/>
                  </a:cubicBezTo>
                  <a:cubicBezTo>
                    <a:pt x="80" y="25"/>
                    <a:pt x="80" y="28"/>
                    <a:pt x="80" y="31"/>
                  </a:cubicBezTo>
                  <a:cubicBezTo>
                    <a:pt x="80" y="41"/>
                    <a:pt x="78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3" y="63"/>
                  </a:lnTo>
                  <a:cubicBezTo>
                    <a:pt x="29" y="66"/>
                    <a:pt x="27" y="69"/>
                    <a:pt x="27" y="71"/>
                  </a:cubicBezTo>
                  <a:cubicBezTo>
                    <a:pt x="27" y="73"/>
                    <a:pt x="29" y="76"/>
                    <a:pt x="30" y="76"/>
                  </a:cubicBezTo>
                  <a:cubicBezTo>
                    <a:pt x="32" y="76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7" y="80"/>
                    <a:pt x="81" y="85"/>
                  </a:cubicBezTo>
                  <a:cubicBezTo>
                    <a:pt x="86" y="89"/>
                    <a:pt x="90" y="95"/>
                    <a:pt x="90" y="104"/>
                  </a:cubicBezTo>
                  <a:cubicBezTo>
                    <a:pt x="90" y="114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4" y="125"/>
                    <a:pt x="0" y="118"/>
                    <a:pt x="0" y="111"/>
                  </a:cubicBezTo>
                  <a:cubicBezTo>
                    <a:pt x="0" y="105"/>
                    <a:pt x="1" y="100"/>
                    <a:pt x="5" y="96"/>
                  </a:cubicBezTo>
                  <a:cubicBezTo>
                    <a:pt x="10" y="91"/>
                    <a:pt x="14" y="89"/>
                    <a:pt x="21" y="87"/>
                  </a:cubicBezTo>
                  <a:cubicBezTo>
                    <a:pt x="19" y="86"/>
                    <a:pt x="17" y="85"/>
                    <a:pt x="14" y="82"/>
                  </a:cubicBezTo>
                  <a:cubicBezTo>
                    <a:pt x="11" y="79"/>
                    <a:pt x="11" y="76"/>
                    <a:pt x="11" y="74"/>
                  </a:cubicBezTo>
                  <a:cubicBezTo>
                    <a:pt x="11" y="71"/>
                    <a:pt x="13" y="69"/>
                    <a:pt x="14" y="66"/>
                  </a:cubicBezTo>
                  <a:cubicBezTo>
                    <a:pt x="16" y="62"/>
                    <a:pt x="19" y="61"/>
                    <a:pt x="23" y="58"/>
                  </a:cubicBezTo>
                  <a:cubicBezTo>
                    <a:pt x="19" y="57"/>
                    <a:pt x="14" y="52"/>
                    <a:pt x="11" y="48"/>
                  </a:cubicBezTo>
                  <a:cubicBezTo>
                    <a:pt x="8" y="44"/>
                    <a:pt x="7" y="38"/>
                    <a:pt x="7" y="32"/>
                  </a:cubicBezTo>
                  <a:cubicBezTo>
                    <a:pt x="7" y="22"/>
                    <a:pt x="10" y="15"/>
                    <a:pt x="17" y="9"/>
                  </a:cubicBezTo>
                  <a:cubicBezTo>
                    <a:pt x="24" y="3"/>
                    <a:pt x="33" y="0"/>
                    <a:pt x="45" y="0"/>
                  </a:cubicBezTo>
                  <a:lnTo>
                    <a:pt x="54" y="0"/>
                  </a:lnTo>
                  <a:cubicBezTo>
                    <a:pt x="56" y="0"/>
                    <a:pt x="59" y="1"/>
                    <a:pt x="61" y="1"/>
                  </a:cubicBezTo>
                  <a:lnTo>
                    <a:pt x="90" y="1"/>
                  </a:lnTo>
                  <a:lnTo>
                    <a:pt x="90" y="12"/>
                  </a:lnTo>
                  <a:close/>
                  <a:moveTo>
                    <a:pt x="16" y="109"/>
                  </a:moveTo>
                  <a:cubicBezTo>
                    <a:pt x="16" y="113"/>
                    <a:pt x="17" y="117"/>
                    <a:pt x="21" y="120"/>
                  </a:cubicBezTo>
                  <a:cubicBezTo>
                    <a:pt x="26" y="122"/>
                    <a:pt x="30" y="122"/>
                    <a:pt x="37" y="122"/>
                  </a:cubicBezTo>
                  <a:cubicBezTo>
                    <a:pt x="49" y="122"/>
                    <a:pt x="56" y="121"/>
                    <a:pt x="62" y="118"/>
                  </a:cubicBezTo>
                  <a:cubicBezTo>
                    <a:pt x="68" y="115"/>
                    <a:pt x="71" y="111"/>
                    <a:pt x="71" y="105"/>
                  </a:cubicBezTo>
                  <a:cubicBezTo>
                    <a:pt x="71" y="101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0" y="93"/>
                    <a:pt x="26" y="95"/>
                    <a:pt x="23" y="98"/>
                  </a:cubicBezTo>
                  <a:cubicBezTo>
                    <a:pt x="20" y="101"/>
                    <a:pt x="16" y="104"/>
                    <a:pt x="16" y="109"/>
                  </a:cubicBezTo>
                  <a:close/>
                  <a:moveTo>
                    <a:pt x="24" y="31"/>
                  </a:moveTo>
                  <a:cubicBezTo>
                    <a:pt x="24" y="36"/>
                    <a:pt x="26" y="41"/>
                    <a:pt x="29" y="44"/>
                  </a:cubicBezTo>
                  <a:cubicBezTo>
                    <a:pt x="32" y="47"/>
                    <a:pt x="36" y="48"/>
                    <a:pt x="42" y="48"/>
                  </a:cubicBezTo>
                  <a:cubicBezTo>
                    <a:pt x="54" y="48"/>
                    <a:pt x="59" y="42"/>
                    <a:pt x="59" y="29"/>
                  </a:cubicBezTo>
                  <a:cubicBezTo>
                    <a:pt x="59" y="23"/>
                    <a:pt x="58" y="19"/>
                    <a:pt x="55" y="15"/>
                  </a:cubicBezTo>
                  <a:cubicBezTo>
                    <a:pt x="52" y="10"/>
                    <a:pt x="48" y="10"/>
                    <a:pt x="42" y="10"/>
                  </a:cubicBezTo>
                  <a:cubicBezTo>
                    <a:pt x="36" y="10"/>
                    <a:pt x="32" y="12"/>
                    <a:pt x="29" y="15"/>
                  </a:cubicBezTo>
                  <a:cubicBezTo>
                    <a:pt x="26" y="17"/>
                    <a:pt x="24" y="23"/>
                    <a:pt x="24" y="3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7" name="Freeform 2336"/>
            <p:cNvSpPr>
              <a:spLocks noChangeArrowheads="1"/>
            </p:cNvSpPr>
            <p:nvPr/>
          </p:nvSpPr>
          <p:spPr bwMode="auto">
            <a:xfrm>
              <a:off x="5868" y="2352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8" name="Freeform 2337"/>
            <p:cNvSpPr>
              <a:spLocks noChangeArrowheads="1"/>
            </p:cNvSpPr>
            <p:nvPr/>
          </p:nvSpPr>
          <p:spPr bwMode="auto">
            <a:xfrm>
              <a:off x="5877" y="2360"/>
              <a:ext cx="20" cy="22"/>
            </a:xfrm>
            <a:custGeom>
              <a:avLst/>
              <a:gdLst>
                <a:gd name="T0" fmla="*/ 91 w 92"/>
                <a:gd name="T1" fmla="*/ 50 h 100"/>
                <a:gd name="T2" fmla="*/ 79 w 92"/>
                <a:gd name="T3" fmla="*/ 86 h 100"/>
                <a:gd name="T4" fmla="*/ 46 w 92"/>
                <a:gd name="T5" fmla="*/ 99 h 100"/>
                <a:gd name="T6" fmla="*/ 22 w 92"/>
                <a:gd name="T7" fmla="*/ 93 h 100"/>
                <a:gd name="T8" fmla="*/ 6 w 92"/>
                <a:gd name="T9" fmla="*/ 76 h 100"/>
                <a:gd name="T10" fmla="*/ 0 w 92"/>
                <a:gd name="T11" fmla="*/ 50 h 100"/>
                <a:gd name="T12" fmla="*/ 12 w 92"/>
                <a:gd name="T13" fmla="*/ 13 h 100"/>
                <a:gd name="T14" fmla="*/ 46 w 92"/>
                <a:gd name="T15" fmla="*/ 0 h 100"/>
                <a:gd name="T16" fmla="*/ 78 w 92"/>
                <a:gd name="T17" fmla="*/ 13 h 100"/>
                <a:gd name="T18" fmla="*/ 91 w 92"/>
                <a:gd name="T19" fmla="*/ 50 h 100"/>
                <a:gd name="T20" fmla="*/ 22 w 92"/>
                <a:gd name="T21" fmla="*/ 50 h 100"/>
                <a:gd name="T22" fmla="*/ 47 w 92"/>
                <a:gd name="T23" fmla="*/ 82 h 100"/>
                <a:gd name="T24" fmla="*/ 70 w 92"/>
                <a:gd name="T25" fmla="*/ 50 h 100"/>
                <a:gd name="T26" fmla="*/ 46 w 92"/>
                <a:gd name="T27" fmla="*/ 18 h 100"/>
                <a:gd name="T28" fmla="*/ 27 w 92"/>
                <a:gd name="T29" fmla="*/ 26 h 100"/>
                <a:gd name="T30" fmla="*/ 22 w 92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0">
                  <a:moveTo>
                    <a:pt x="91" y="50"/>
                  </a:moveTo>
                  <a:cubicBezTo>
                    <a:pt x="91" y="66"/>
                    <a:pt x="86" y="77"/>
                    <a:pt x="79" y="86"/>
                  </a:cubicBezTo>
                  <a:cubicBezTo>
                    <a:pt x="72" y="95"/>
                    <a:pt x="60" y="99"/>
                    <a:pt x="46" y="99"/>
                  </a:cubicBezTo>
                  <a:cubicBezTo>
                    <a:pt x="37" y="99"/>
                    <a:pt x="29" y="97"/>
                    <a:pt x="22" y="93"/>
                  </a:cubicBezTo>
                  <a:cubicBezTo>
                    <a:pt x="15" y="88"/>
                    <a:pt x="11" y="83"/>
                    <a:pt x="6" y="76"/>
                  </a:cubicBezTo>
                  <a:cubicBezTo>
                    <a:pt x="2" y="68"/>
                    <a:pt x="0" y="60"/>
                    <a:pt x="0" y="50"/>
                  </a:cubicBezTo>
                  <a:cubicBezTo>
                    <a:pt x="0" y="34"/>
                    <a:pt x="5" y="22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9" y="0"/>
                    <a:pt x="71" y="4"/>
                    <a:pt x="78" y="13"/>
                  </a:cubicBezTo>
                  <a:cubicBezTo>
                    <a:pt x="86" y="22"/>
                    <a:pt x="91" y="35"/>
                    <a:pt x="91" y="50"/>
                  </a:cubicBezTo>
                  <a:close/>
                  <a:moveTo>
                    <a:pt x="22" y="50"/>
                  </a:moveTo>
                  <a:cubicBezTo>
                    <a:pt x="22" y="72"/>
                    <a:pt x="31" y="82"/>
                    <a:pt x="47" y="82"/>
                  </a:cubicBezTo>
                  <a:cubicBezTo>
                    <a:pt x="63" y="82"/>
                    <a:pt x="70" y="72"/>
                    <a:pt x="70" y="50"/>
                  </a:cubicBezTo>
                  <a:cubicBezTo>
                    <a:pt x="70" y="28"/>
                    <a:pt x="62" y="18"/>
                    <a:pt x="46" y="18"/>
                  </a:cubicBezTo>
                  <a:cubicBezTo>
                    <a:pt x="37" y="18"/>
                    <a:pt x="32" y="20"/>
                    <a:pt x="27" y="26"/>
                  </a:cubicBezTo>
                  <a:cubicBezTo>
                    <a:pt x="23" y="32"/>
                    <a:pt x="22" y="39"/>
                    <a:pt x="22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39" name="Freeform 2338"/>
            <p:cNvSpPr>
              <a:spLocks noChangeArrowheads="1"/>
            </p:cNvSpPr>
            <p:nvPr/>
          </p:nvSpPr>
          <p:spPr bwMode="auto">
            <a:xfrm>
              <a:off x="5903" y="2353"/>
              <a:ext cx="19" cy="30"/>
            </a:xfrm>
            <a:custGeom>
              <a:avLst/>
              <a:gdLst>
                <a:gd name="T0" fmla="*/ 48 w 87"/>
                <a:gd name="T1" fmla="*/ 35 h 135"/>
                <a:gd name="T2" fmla="*/ 76 w 87"/>
                <a:gd name="T3" fmla="*/ 48 h 135"/>
                <a:gd name="T4" fmla="*/ 86 w 87"/>
                <a:gd name="T5" fmla="*/ 84 h 135"/>
                <a:gd name="T6" fmla="*/ 76 w 87"/>
                <a:gd name="T7" fmla="*/ 121 h 135"/>
                <a:gd name="T8" fmla="*/ 48 w 87"/>
                <a:gd name="T9" fmla="*/ 134 h 135"/>
                <a:gd name="T10" fmla="*/ 20 w 87"/>
                <a:gd name="T11" fmla="*/ 121 h 135"/>
                <a:gd name="T12" fmla="*/ 19 w 87"/>
                <a:gd name="T13" fmla="*/ 121 h 135"/>
                <a:gd name="T14" fmla="*/ 15 w 87"/>
                <a:gd name="T15" fmla="*/ 132 h 135"/>
                <a:gd name="T16" fmla="*/ 0 w 87"/>
                <a:gd name="T17" fmla="*/ 132 h 135"/>
                <a:gd name="T18" fmla="*/ 0 w 87"/>
                <a:gd name="T19" fmla="*/ 0 h 135"/>
                <a:gd name="T20" fmla="*/ 20 w 87"/>
                <a:gd name="T21" fmla="*/ 0 h 135"/>
                <a:gd name="T22" fmla="*/ 20 w 87"/>
                <a:gd name="T23" fmla="*/ 32 h 135"/>
                <a:gd name="T24" fmla="*/ 20 w 87"/>
                <a:gd name="T25" fmla="*/ 42 h 135"/>
                <a:gd name="T26" fmla="*/ 20 w 87"/>
                <a:gd name="T27" fmla="*/ 51 h 135"/>
                <a:gd name="T28" fmla="*/ 22 w 87"/>
                <a:gd name="T29" fmla="*/ 51 h 135"/>
                <a:gd name="T30" fmla="*/ 48 w 87"/>
                <a:gd name="T31" fmla="*/ 35 h 135"/>
                <a:gd name="T32" fmla="*/ 44 w 87"/>
                <a:gd name="T33" fmla="*/ 51 h 135"/>
                <a:gd name="T34" fmla="*/ 26 w 87"/>
                <a:gd name="T35" fmla="*/ 58 h 135"/>
                <a:gd name="T36" fmla="*/ 20 w 87"/>
                <a:gd name="T37" fmla="*/ 81 h 135"/>
                <a:gd name="T38" fmla="*/ 20 w 87"/>
                <a:gd name="T39" fmla="*/ 83 h 135"/>
                <a:gd name="T40" fmla="*/ 26 w 87"/>
                <a:gd name="T41" fmla="*/ 107 h 135"/>
                <a:gd name="T42" fmla="*/ 44 w 87"/>
                <a:gd name="T43" fmla="*/ 115 h 135"/>
                <a:gd name="T44" fmla="*/ 60 w 87"/>
                <a:gd name="T45" fmla="*/ 106 h 135"/>
                <a:gd name="T46" fmla="*/ 66 w 87"/>
                <a:gd name="T47" fmla="*/ 81 h 135"/>
                <a:gd name="T48" fmla="*/ 44 w 87"/>
                <a:gd name="T49" fmla="*/ 5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5">
                  <a:moveTo>
                    <a:pt x="48" y="35"/>
                  </a:moveTo>
                  <a:cubicBezTo>
                    <a:pt x="60" y="35"/>
                    <a:pt x="69" y="39"/>
                    <a:pt x="76" y="48"/>
                  </a:cubicBezTo>
                  <a:cubicBezTo>
                    <a:pt x="83" y="56"/>
                    <a:pt x="86" y="68"/>
                    <a:pt x="86" y="84"/>
                  </a:cubicBezTo>
                  <a:cubicBezTo>
                    <a:pt x="86" y="100"/>
                    <a:pt x="83" y="112"/>
                    <a:pt x="76" y="121"/>
                  </a:cubicBezTo>
                  <a:cubicBezTo>
                    <a:pt x="69" y="129"/>
                    <a:pt x="60" y="134"/>
                    <a:pt x="48" y="134"/>
                  </a:cubicBezTo>
                  <a:cubicBezTo>
                    <a:pt x="37" y="134"/>
                    <a:pt x="26" y="129"/>
                    <a:pt x="20" y="121"/>
                  </a:cubicBezTo>
                  <a:lnTo>
                    <a:pt x="19" y="121"/>
                  </a:lnTo>
                  <a:lnTo>
                    <a:pt x="15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2"/>
                  </a:lnTo>
                  <a:cubicBezTo>
                    <a:pt x="20" y="35"/>
                    <a:pt x="20" y="37"/>
                    <a:pt x="20" y="42"/>
                  </a:cubicBezTo>
                  <a:cubicBezTo>
                    <a:pt x="20" y="46"/>
                    <a:pt x="20" y="49"/>
                    <a:pt x="20" y="51"/>
                  </a:cubicBezTo>
                  <a:lnTo>
                    <a:pt x="22" y="51"/>
                  </a:lnTo>
                  <a:cubicBezTo>
                    <a:pt x="26" y="39"/>
                    <a:pt x="37" y="35"/>
                    <a:pt x="48" y="35"/>
                  </a:cubicBezTo>
                  <a:close/>
                  <a:moveTo>
                    <a:pt x="44" y="51"/>
                  </a:moveTo>
                  <a:cubicBezTo>
                    <a:pt x="35" y="51"/>
                    <a:pt x="29" y="53"/>
                    <a:pt x="26" y="58"/>
                  </a:cubicBezTo>
                  <a:cubicBezTo>
                    <a:pt x="23" y="62"/>
                    <a:pt x="20" y="71"/>
                    <a:pt x="20" y="81"/>
                  </a:cubicBezTo>
                  <a:lnTo>
                    <a:pt x="20" y="83"/>
                  </a:lnTo>
                  <a:cubicBezTo>
                    <a:pt x="20" y="94"/>
                    <a:pt x="22" y="102"/>
                    <a:pt x="26" y="107"/>
                  </a:cubicBezTo>
                  <a:cubicBezTo>
                    <a:pt x="31" y="111"/>
                    <a:pt x="37" y="115"/>
                    <a:pt x="44" y="115"/>
                  </a:cubicBezTo>
                  <a:cubicBezTo>
                    <a:pt x="51" y="115"/>
                    <a:pt x="57" y="112"/>
                    <a:pt x="60" y="106"/>
                  </a:cubicBezTo>
                  <a:cubicBezTo>
                    <a:pt x="63" y="100"/>
                    <a:pt x="66" y="93"/>
                    <a:pt x="66" y="81"/>
                  </a:cubicBezTo>
                  <a:cubicBezTo>
                    <a:pt x="66" y="61"/>
                    <a:pt x="58" y="51"/>
                    <a:pt x="44" y="5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0" name="Freeform 2339"/>
            <p:cNvSpPr>
              <a:spLocks noChangeArrowheads="1"/>
            </p:cNvSpPr>
            <p:nvPr/>
          </p:nvSpPr>
          <p:spPr bwMode="auto">
            <a:xfrm>
              <a:off x="5927" y="2360"/>
              <a:ext cx="17" cy="21"/>
            </a:xfrm>
            <a:custGeom>
              <a:avLst/>
              <a:gdLst>
                <a:gd name="T0" fmla="*/ 60 w 81"/>
                <a:gd name="T1" fmla="*/ 83 h 98"/>
                <a:gd name="T2" fmla="*/ 47 w 81"/>
                <a:gd name="T3" fmla="*/ 94 h 98"/>
                <a:gd name="T4" fmla="*/ 29 w 81"/>
                <a:gd name="T5" fmla="*/ 97 h 98"/>
                <a:gd name="T6" fmla="*/ 7 w 81"/>
                <a:gd name="T7" fmla="*/ 90 h 98"/>
                <a:gd name="T8" fmla="*/ 0 w 81"/>
                <a:gd name="T9" fmla="*/ 68 h 98"/>
                <a:gd name="T10" fmla="*/ 10 w 81"/>
                <a:gd name="T11" fmla="*/ 46 h 98"/>
                <a:gd name="T12" fmla="*/ 44 w 81"/>
                <a:gd name="T13" fmla="*/ 37 h 98"/>
                <a:gd name="T14" fmla="*/ 60 w 81"/>
                <a:gd name="T15" fmla="*/ 37 h 98"/>
                <a:gd name="T16" fmla="*/ 60 w 81"/>
                <a:gd name="T17" fmla="*/ 33 h 98"/>
                <a:gd name="T18" fmla="*/ 55 w 81"/>
                <a:gd name="T19" fmla="*/ 20 h 98"/>
                <a:gd name="T20" fmla="*/ 42 w 81"/>
                <a:gd name="T21" fmla="*/ 16 h 98"/>
                <a:gd name="T22" fmla="*/ 28 w 81"/>
                <a:gd name="T23" fmla="*/ 17 h 98"/>
                <a:gd name="T24" fmla="*/ 15 w 81"/>
                <a:gd name="T25" fmla="*/ 21 h 98"/>
                <a:gd name="T26" fmla="*/ 9 w 81"/>
                <a:gd name="T27" fmla="*/ 7 h 98"/>
                <a:gd name="T28" fmla="*/ 26 w 81"/>
                <a:gd name="T29" fmla="*/ 1 h 98"/>
                <a:gd name="T30" fmla="*/ 44 w 81"/>
                <a:gd name="T31" fmla="*/ 0 h 98"/>
                <a:gd name="T32" fmla="*/ 72 w 81"/>
                <a:gd name="T33" fmla="*/ 7 h 98"/>
                <a:gd name="T34" fmla="*/ 80 w 81"/>
                <a:gd name="T35" fmla="*/ 32 h 98"/>
                <a:gd name="T36" fmla="*/ 80 w 81"/>
                <a:gd name="T37" fmla="*/ 96 h 98"/>
                <a:gd name="T38" fmla="*/ 64 w 81"/>
                <a:gd name="T39" fmla="*/ 96 h 98"/>
                <a:gd name="T40" fmla="*/ 60 w 81"/>
                <a:gd name="T41" fmla="*/ 83 h 98"/>
                <a:gd name="T42" fmla="*/ 34 w 81"/>
                <a:gd name="T43" fmla="*/ 81 h 98"/>
                <a:gd name="T44" fmla="*/ 51 w 81"/>
                <a:gd name="T45" fmla="*/ 75 h 98"/>
                <a:gd name="T46" fmla="*/ 58 w 81"/>
                <a:gd name="T47" fmla="*/ 58 h 98"/>
                <a:gd name="T48" fmla="*/ 58 w 81"/>
                <a:gd name="T49" fmla="*/ 49 h 98"/>
                <a:gd name="T50" fmla="*/ 47 w 81"/>
                <a:gd name="T51" fmla="*/ 49 h 98"/>
                <a:gd name="T52" fmla="*/ 26 w 81"/>
                <a:gd name="T53" fmla="*/ 53 h 98"/>
                <a:gd name="T54" fmla="*/ 20 w 81"/>
                <a:gd name="T55" fmla="*/ 67 h 98"/>
                <a:gd name="T56" fmla="*/ 25 w 81"/>
                <a:gd name="T57" fmla="*/ 77 h 98"/>
                <a:gd name="T58" fmla="*/ 34 w 81"/>
                <a:gd name="T59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98">
                  <a:moveTo>
                    <a:pt x="60" y="83"/>
                  </a:moveTo>
                  <a:cubicBezTo>
                    <a:pt x="55" y="88"/>
                    <a:pt x="52" y="92"/>
                    <a:pt x="47" y="94"/>
                  </a:cubicBezTo>
                  <a:cubicBezTo>
                    <a:pt x="43" y="95"/>
                    <a:pt x="37" y="97"/>
                    <a:pt x="29" y="97"/>
                  </a:cubicBezTo>
                  <a:cubicBezTo>
                    <a:pt x="20" y="97"/>
                    <a:pt x="13" y="94"/>
                    <a:pt x="7" y="90"/>
                  </a:cubicBezTo>
                  <a:cubicBezTo>
                    <a:pt x="2" y="86"/>
                    <a:pt x="0" y="78"/>
                    <a:pt x="0" y="68"/>
                  </a:cubicBezTo>
                  <a:cubicBezTo>
                    <a:pt x="0" y="58"/>
                    <a:pt x="3" y="50"/>
                    <a:pt x="10" y="46"/>
                  </a:cubicBezTo>
                  <a:cubicBezTo>
                    <a:pt x="18" y="41"/>
                    <a:pt x="29" y="39"/>
                    <a:pt x="44" y="37"/>
                  </a:cubicBezTo>
                  <a:lnTo>
                    <a:pt x="60" y="37"/>
                  </a:lnTo>
                  <a:lnTo>
                    <a:pt x="60" y="33"/>
                  </a:lnTo>
                  <a:cubicBezTo>
                    <a:pt x="60" y="27"/>
                    <a:pt x="58" y="23"/>
                    <a:pt x="55" y="20"/>
                  </a:cubicBezTo>
                  <a:cubicBezTo>
                    <a:pt x="53" y="16"/>
                    <a:pt x="48" y="16"/>
                    <a:pt x="42" y="16"/>
                  </a:cubicBezTo>
                  <a:cubicBezTo>
                    <a:pt x="38" y="16"/>
                    <a:pt x="32" y="16"/>
                    <a:pt x="28" y="17"/>
                  </a:cubicBezTo>
                  <a:lnTo>
                    <a:pt x="15" y="21"/>
                  </a:lnTo>
                  <a:lnTo>
                    <a:pt x="9" y="7"/>
                  </a:lnTo>
                  <a:cubicBezTo>
                    <a:pt x="15" y="4"/>
                    <a:pt x="19" y="2"/>
                    <a:pt x="26" y="1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5" y="0"/>
                    <a:pt x="65" y="2"/>
                    <a:pt x="72" y="7"/>
                  </a:cubicBezTo>
                  <a:cubicBezTo>
                    <a:pt x="80" y="11"/>
                    <a:pt x="80" y="20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lnTo>
                    <a:pt x="60" y="83"/>
                  </a:lnTo>
                  <a:close/>
                  <a:moveTo>
                    <a:pt x="34" y="81"/>
                  </a:moveTo>
                  <a:cubicBezTo>
                    <a:pt x="41" y="81"/>
                    <a:pt x="47" y="79"/>
                    <a:pt x="51" y="75"/>
                  </a:cubicBezTo>
                  <a:cubicBezTo>
                    <a:pt x="55" y="70"/>
                    <a:pt x="58" y="65"/>
                    <a:pt x="58" y="58"/>
                  </a:cubicBezTo>
                  <a:lnTo>
                    <a:pt x="58" y="49"/>
                  </a:lnTo>
                  <a:lnTo>
                    <a:pt x="47" y="49"/>
                  </a:lnTo>
                  <a:cubicBezTo>
                    <a:pt x="38" y="49"/>
                    <a:pt x="31" y="50"/>
                    <a:pt x="26" y="53"/>
                  </a:cubicBezTo>
                  <a:cubicBezTo>
                    <a:pt x="22" y="55"/>
                    <a:pt x="20" y="61"/>
                    <a:pt x="20" y="67"/>
                  </a:cubicBezTo>
                  <a:cubicBezTo>
                    <a:pt x="20" y="71"/>
                    <a:pt x="22" y="74"/>
                    <a:pt x="25" y="77"/>
                  </a:cubicBezTo>
                  <a:cubicBezTo>
                    <a:pt x="28" y="80"/>
                    <a:pt x="29" y="81"/>
                    <a:pt x="34" y="8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1" name="Freeform 2340"/>
            <p:cNvSpPr>
              <a:spLocks noChangeArrowheads="1"/>
            </p:cNvSpPr>
            <p:nvPr/>
          </p:nvSpPr>
          <p:spPr bwMode="auto">
            <a:xfrm>
              <a:off x="5951" y="2352"/>
              <a:ext cx="4" cy="29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2" name="Freeform 2341"/>
            <p:cNvSpPr>
              <a:spLocks noChangeArrowheads="1"/>
            </p:cNvSpPr>
            <p:nvPr/>
          </p:nvSpPr>
          <p:spPr bwMode="auto">
            <a:xfrm>
              <a:off x="5806" y="2395"/>
              <a:ext cx="19" cy="29"/>
            </a:xfrm>
            <a:custGeom>
              <a:avLst/>
              <a:gdLst>
                <a:gd name="T0" fmla="*/ 85 w 86"/>
                <a:gd name="T1" fmla="*/ 133 h 134"/>
                <a:gd name="T2" fmla="*/ 65 w 86"/>
                <a:gd name="T3" fmla="*/ 133 h 134"/>
                <a:gd name="T4" fmla="*/ 65 w 86"/>
                <a:gd name="T5" fmla="*/ 75 h 134"/>
                <a:gd name="T6" fmla="*/ 60 w 86"/>
                <a:gd name="T7" fmla="*/ 59 h 134"/>
                <a:gd name="T8" fmla="*/ 46 w 86"/>
                <a:gd name="T9" fmla="*/ 53 h 134"/>
                <a:gd name="T10" fmla="*/ 27 w 86"/>
                <a:gd name="T11" fmla="*/ 60 h 134"/>
                <a:gd name="T12" fmla="*/ 21 w 86"/>
                <a:gd name="T13" fmla="*/ 85 h 134"/>
                <a:gd name="T14" fmla="*/ 21 w 86"/>
                <a:gd name="T15" fmla="*/ 132 h 134"/>
                <a:gd name="T16" fmla="*/ 0 w 86"/>
                <a:gd name="T17" fmla="*/ 132 h 134"/>
                <a:gd name="T18" fmla="*/ 0 w 86"/>
                <a:gd name="T19" fmla="*/ 0 h 134"/>
                <a:gd name="T20" fmla="*/ 21 w 86"/>
                <a:gd name="T21" fmla="*/ 0 h 134"/>
                <a:gd name="T22" fmla="*/ 21 w 86"/>
                <a:gd name="T23" fmla="*/ 33 h 134"/>
                <a:gd name="T24" fmla="*/ 19 w 86"/>
                <a:gd name="T25" fmla="*/ 50 h 134"/>
                <a:gd name="T26" fmla="*/ 21 w 86"/>
                <a:gd name="T27" fmla="*/ 50 h 134"/>
                <a:gd name="T28" fmla="*/ 32 w 86"/>
                <a:gd name="T29" fmla="*/ 40 h 134"/>
                <a:gd name="T30" fmla="*/ 50 w 86"/>
                <a:gd name="T31" fmla="*/ 36 h 134"/>
                <a:gd name="T32" fmla="*/ 85 w 86"/>
                <a:gd name="T33" fmla="*/ 71 h 134"/>
                <a:gd name="T34" fmla="*/ 85 w 86"/>
                <a:gd name="T35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34">
                  <a:moveTo>
                    <a:pt x="85" y="133"/>
                  </a:moveTo>
                  <a:lnTo>
                    <a:pt x="65" y="133"/>
                  </a:lnTo>
                  <a:lnTo>
                    <a:pt x="65" y="75"/>
                  </a:lnTo>
                  <a:cubicBezTo>
                    <a:pt x="65" y="68"/>
                    <a:pt x="63" y="62"/>
                    <a:pt x="60" y="59"/>
                  </a:cubicBezTo>
                  <a:cubicBezTo>
                    <a:pt x="57" y="56"/>
                    <a:pt x="53" y="53"/>
                    <a:pt x="46" y="53"/>
                  </a:cubicBezTo>
                  <a:cubicBezTo>
                    <a:pt x="37" y="53"/>
                    <a:pt x="32" y="56"/>
                    <a:pt x="27" y="60"/>
                  </a:cubicBezTo>
                  <a:cubicBezTo>
                    <a:pt x="23" y="65"/>
                    <a:pt x="21" y="74"/>
                    <a:pt x="21" y="85"/>
                  </a:cubicBezTo>
                  <a:lnTo>
                    <a:pt x="21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cubicBezTo>
                    <a:pt x="21" y="39"/>
                    <a:pt x="21" y="44"/>
                    <a:pt x="19" y="50"/>
                  </a:cubicBezTo>
                  <a:lnTo>
                    <a:pt x="21" y="50"/>
                  </a:lnTo>
                  <a:cubicBezTo>
                    <a:pt x="24" y="46"/>
                    <a:pt x="27" y="41"/>
                    <a:pt x="32" y="40"/>
                  </a:cubicBezTo>
                  <a:cubicBezTo>
                    <a:pt x="38" y="39"/>
                    <a:pt x="43" y="36"/>
                    <a:pt x="50" y="36"/>
                  </a:cubicBezTo>
                  <a:cubicBezTo>
                    <a:pt x="73" y="36"/>
                    <a:pt x="85" y="47"/>
                    <a:pt x="85" y="71"/>
                  </a:cubicBezTo>
                  <a:lnTo>
                    <a:pt x="85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3" name="Freeform 2342"/>
            <p:cNvSpPr>
              <a:spLocks noChangeArrowheads="1"/>
            </p:cNvSpPr>
            <p:nvPr/>
          </p:nvSpPr>
          <p:spPr bwMode="auto">
            <a:xfrm>
              <a:off x="5831" y="2395"/>
              <a:ext cx="5" cy="29"/>
            </a:xfrm>
            <a:custGeom>
              <a:avLst/>
              <a:gdLst>
                <a:gd name="T0" fmla="*/ 0 w 25"/>
                <a:gd name="T1" fmla="*/ 12 h 132"/>
                <a:gd name="T2" fmla="*/ 3 w 25"/>
                <a:gd name="T3" fmla="*/ 4 h 132"/>
                <a:gd name="T4" fmla="*/ 12 w 25"/>
                <a:gd name="T5" fmla="*/ 1 h 132"/>
                <a:gd name="T6" fmla="*/ 21 w 25"/>
                <a:gd name="T7" fmla="*/ 4 h 132"/>
                <a:gd name="T8" fmla="*/ 23 w 25"/>
                <a:gd name="T9" fmla="*/ 12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2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7 h 132"/>
                <a:gd name="T24" fmla="*/ 22 w 25"/>
                <a:gd name="T25" fmla="*/ 37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2"/>
                  </a:moveTo>
                  <a:cubicBezTo>
                    <a:pt x="0" y="9"/>
                    <a:pt x="2" y="7"/>
                    <a:pt x="3" y="4"/>
                  </a:cubicBezTo>
                  <a:cubicBezTo>
                    <a:pt x="5" y="0"/>
                    <a:pt x="7" y="1"/>
                    <a:pt x="12" y="1"/>
                  </a:cubicBezTo>
                  <a:cubicBezTo>
                    <a:pt x="15" y="1"/>
                    <a:pt x="19" y="2"/>
                    <a:pt x="21" y="4"/>
                  </a:cubicBezTo>
                  <a:cubicBezTo>
                    <a:pt x="24" y="5"/>
                    <a:pt x="23" y="7"/>
                    <a:pt x="23" y="12"/>
                  </a:cubicBezTo>
                  <a:cubicBezTo>
                    <a:pt x="23" y="15"/>
                    <a:pt x="23" y="18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2"/>
                    <a:pt x="3" y="20"/>
                  </a:cubicBezTo>
                  <a:cubicBezTo>
                    <a:pt x="0" y="19"/>
                    <a:pt x="0" y="15"/>
                    <a:pt x="0" y="12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7"/>
                  </a:lnTo>
                  <a:lnTo>
                    <a:pt x="22" y="37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4" name="Freeform 2343"/>
            <p:cNvSpPr>
              <a:spLocks noChangeArrowheads="1"/>
            </p:cNvSpPr>
            <p:nvPr/>
          </p:nvSpPr>
          <p:spPr bwMode="auto">
            <a:xfrm>
              <a:off x="5841" y="2403"/>
              <a:ext cx="15" cy="22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1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5 h 100"/>
                <a:gd name="T10" fmla="*/ 31 w 71"/>
                <a:gd name="T11" fmla="*/ 83 h 100"/>
                <a:gd name="T12" fmla="*/ 49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1 h 100"/>
                <a:gd name="T32" fmla="*/ 36 w 71"/>
                <a:gd name="T33" fmla="*/ 16 h 100"/>
                <a:gd name="T34" fmla="*/ 20 w 71"/>
                <a:gd name="T35" fmla="*/ 24 h 100"/>
                <a:gd name="T36" fmla="*/ 25 w 71"/>
                <a:gd name="T37" fmla="*/ 32 h 100"/>
                <a:gd name="T38" fmla="*/ 42 w 71"/>
                <a:gd name="T39" fmla="*/ 40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8" y="86"/>
                    <a:pt x="60" y="91"/>
                  </a:cubicBezTo>
                  <a:cubicBezTo>
                    <a:pt x="53" y="97"/>
                    <a:pt x="45" y="99"/>
                    <a:pt x="31" y="99"/>
                  </a:cubicBezTo>
                  <a:cubicBezTo>
                    <a:pt x="18" y="99"/>
                    <a:pt x="7" y="97"/>
                    <a:pt x="0" y="93"/>
                  </a:cubicBezTo>
                  <a:lnTo>
                    <a:pt x="0" y="75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2" y="83"/>
                    <a:pt x="49" y="78"/>
                    <a:pt x="49" y="71"/>
                  </a:cubicBezTo>
                  <a:cubicBezTo>
                    <a:pt x="49" y="68"/>
                    <a:pt x="49" y="67"/>
                    <a:pt x="48" y="65"/>
                  </a:cubicBezTo>
                  <a:cubicBezTo>
                    <a:pt x="47" y="64"/>
                    <a:pt x="46" y="63"/>
                    <a:pt x="41" y="61"/>
                  </a:cubicBezTo>
                  <a:cubicBezTo>
                    <a:pt x="37" y="60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1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4"/>
                  </a:cubicBezTo>
                  <a:cubicBezTo>
                    <a:pt x="20" y="27"/>
                    <a:pt x="22" y="31"/>
                    <a:pt x="25" y="32"/>
                  </a:cubicBezTo>
                  <a:cubicBezTo>
                    <a:pt x="28" y="34"/>
                    <a:pt x="33" y="36"/>
                    <a:pt x="42" y="40"/>
                  </a:cubicBezTo>
                  <a:cubicBezTo>
                    <a:pt x="49" y="43"/>
                    <a:pt x="56" y="46"/>
                    <a:pt x="60" y="49"/>
                  </a:cubicBezTo>
                  <a:cubicBezTo>
                    <a:pt x="65" y="52"/>
                    <a:pt x="66" y="55"/>
                    <a:pt x="67" y="58"/>
                  </a:cubicBezTo>
                  <a:cubicBezTo>
                    <a:pt x="68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5" name="Freeform 2344"/>
            <p:cNvSpPr>
              <a:spLocks noChangeArrowheads="1"/>
            </p:cNvSpPr>
            <p:nvPr/>
          </p:nvSpPr>
          <p:spPr bwMode="auto">
            <a:xfrm>
              <a:off x="5859" y="2399"/>
              <a:ext cx="13" cy="26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3 h 119"/>
                <a:gd name="T6" fmla="*/ 53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7 h 119"/>
                <a:gd name="T18" fmla="*/ 13 w 62"/>
                <a:gd name="T19" fmla="*/ 20 h 119"/>
                <a:gd name="T20" fmla="*/ 21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3"/>
                  </a:lnTo>
                  <a:cubicBezTo>
                    <a:pt x="58" y="115"/>
                    <a:pt x="58" y="115"/>
                    <a:pt x="53" y="116"/>
                  </a:cubicBezTo>
                  <a:cubicBezTo>
                    <a:pt x="49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2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3" y="95"/>
                    <a:pt x="35" y="96"/>
                  </a:cubicBezTo>
                  <a:cubicBezTo>
                    <a:pt x="37" y="98"/>
                    <a:pt x="42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6" name="Freeform 2345"/>
            <p:cNvSpPr>
              <a:spLocks noChangeArrowheads="1"/>
            </p:cNvSpPr>
            <p:nvPr/>
          </p:nvSpPr>
          <p:spPr bwMode="auto">
            <a:xfrm>
              <a:off x="5876" y="2403"/>
              <a:ext cx="20" cy="22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5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1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8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29" y="97"/>
                    <a:pt x="22" y="93"/>
                  </a:cubicBezTo>
                  <a:cubicBezTo>
                    <a:pt x="15" y="89"/>
                    <a:pt x="11" y="83"/>
                    <a:pt x="6" y="75"/>
                  </a:cubicBezTo>
                  <a:cubicBezTo>
                    <a:pt x="2" y="68"/>
                    <a:pt x="0" y="59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5"/>
                    <a:pt x="31" y="0"/>
                    <a:pt x="45" y="0"/>
                  </a:cubicBezTo>
                  <a:cubicBezTo>
                    <a:pt x="58" y="0"/>
                    <a:pt x="70" y="5"/>
                    <a:pt x="77" y="13"/>
                  </a:cubicBezTo>
                  <a:cubicBezTo>
                    <a:pt x="85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1" y="81"/>
                    <a:pt x="47" y="81"/>
                  </a:cubicBezTo>
                  <a:cubicBezTo>
                    <a:pt x="63" y="81"/>
                    <a:pt x="70" y="71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1" y="20"/>
                    <a:pt x="26" y="26"/>
                  </a:cubicBezTo>
                  <a:cubicBezTo>
                    <a:pt x="22" y="33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7" name="Freeform 2346"/>
            <p:cNvSpPr>
              <a:spLocks noChangeArrowheads="1"/>
            </p:cNvSpPr>
            <p:nvPr/>
          </p:nvSpPr>
          <p:spPr bwMode="auto">
            <a:xfrm>
              <a:off x="5899" y="2404"/>
              <a:ext cx="20" cy="30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8 w 91"/>
                <a:gd name="T5" fmla="*/ 21 h 138"/>
                <a:gd name="T6" fmla="*/ 80 w 91"/>
                <a:gd name="T7" fmla="*/ 30 h 138"/>
                <a:gd name="T8" fmla="*/ 70 w 91"/>
                <a:gd name="T9" fmla="*/ 53 h 138"/>
                <a:gd name="T10" fmla="*/ 42 w 91"/>
                <a:gd name="T11" fmla="*/ 62 h 138"/>
                <a:gd name="T12" fmla="*/ 33 w 91"/>
                <a:gd name="T13" fmla="*/ 62 h 138"/>
                <a:gd name="T14" fmla="*/ 27 w 91"/>
                <a:gd name="T15" fmla="*/ 71 h 138"/>
                <a:gd name="T16" fmla="*/ 30 w 91"/>
                <a:gd name="T17" fmla="*/ 75 h 138"/>
                <a:gd name="T18" fmla="*/ 42 w 91"/>
                <a:gd name="T19" fmla="*/ 77 h 138"/>
                <a:gd name="T20" fmla="*/ 58 w 91"/>
                <a:gd name="T21" fmla="*/ 77 h 138"/>
                <a:gd name="T22" fmla="*/ 81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0 h 138"/>
                <a:gd name="T34" fmla="*/ 5 w 91"/>
                <a:gd name="T35" fmla="*/ 96 h 138"/>
                <a:gd name="T36" fmla="*/ 21 w 91"/>
                <a:gd name="T37" fmla="*/ 87 h 138"/>
                <a:gd name="T38" fmla="*/ 14 w 91"/>
                <a:gd name="T39" fmla="*/ 81 h 138"/>
                <a:gd name="T40" fmla="*/ 11 w 91"/>
                <a:gd name="T41" fmla="*/ 74 h 138"/>
                <a:gd name="T42" fmla="*/ 14 w 91"/>
                <a:gd name="T43" fmla="*/ 65 h 138"/>
                <a:gd name="T44" fmla="*/ 23 w 91"/>
                <a:gd name="T45" fmla="*/ 58 h 138"/>
                <a:gd name="T46" fmla="*/ 11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1 w 91"/>
                <a:gd name="T65" fmla="*/ 119 h 138"/>
                <a:gd name="T66" fmla="*/ 37 w 91"/>
                <a:gd name="T67" fmla="*/ 122 h 138"/>
                <a:gd name="T68" fmla="*/ 62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4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59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4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5" y="16"/>
                    <a:pt x="77" y="18"/>
                    <a:pt x="78" y="21"/>
                  </a:cubicBezTo>
                  <a:cubicBezTo>
                    <a:pt x="80" y="25"/>
                    <a:pt x="80" y="27"/>
                    <a:pt x="80" y="30"/>
                  </a:cubicBezTo>
                  <a:cubicBezTo>
                    <a:pt x="80" y="40"/>
                    <a:pt x="78" y="48"/>
                    <a:pt x="70" y="53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7" y="68"/>
                    <a:pt x="27" y="71"/>
                  </a:cubicBezTo>
                  <a:cubicBezTo>
                    <a:pt x="27" y="72"/>
                    <a:pt x="29" y="75"/>
                    <a:pt x="30" y="75"/>
                  </a:cubicBezTo>
                  <a:cubicBezTo>
                    <a:pt x="32" y="75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7" y="80"/>
                    <a:pt x="81" y="84"/>
                  </a:cubicBezTo>
                  <a:cubicBezTo>
                    <a:pt x="86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29"/>
                  </a:cubicBezTo>
                  <a:cubicBezTo>
                    <a:pt x="4" y="125"/>
                    <a:pt x="0" y="118"/>
                    <a:pt x="0" y="110"/>
                  </a:cubicBezTo>
                  <a:cubicBezTo>
                    <a:pt x="0" y="105"/>
                    <a:pt x="1" y="101"/>
                    <a:pt x="5" y="96"/>
                  </a:cubicBezTo>
                  <a:cubicBezTo>
                    <a:pt x="10" y="92"/>
                    <a:pt x="14" y="88"/>
                    <a:pt x="21" y="87"/>
                  </a:cubicBezTo>
                  <a:cubicBezTo>
                    <a:pt x="19" y="86"/>
                    <a:pt x="17" y="84"/>
                    <a:pt x="14" y="81"/>
                  </a:cubicBezTo>
                  <a:cubicBezTo>
                    <a:pt x="11" y="78"/>
                    <a:pt x="11" y="75"/>
                    <a:pt x="11" y="74"/>
                  </a:cubicBezTo>
                  <a:cubicBezTo>
                    <a:pt x="11" y="71"/>
                    <a:pt x="13" y="69"/>
                    <a:pt x="14" y="65"/>
                  </a:cubicBezTo>
                  <a:cubicBezTo>
                    <a:pt x="16" y="62"/>
                    <a:pt x="19" y="61"/>
                    <a:pt x="23" y="58"/>
                  </a:cubicBezTo>
                  <a:cubicBezTo>
                    <a:pt x="19" y="56"/>
                    <a:pt x="14" y="53"/>
                    <a:pt x="11" y="48"/>
                  </a:cubicBezTo>
                  <a:cubicBezTo>
                    <a:pt x="8" y="44"/>
                    <a:pt x="7" y="37"/>
                    <a:pt x="7" y="32"/>
                  </a:cubicBezTo>
                  <a:cubicBezTo>
                    <a:pt x="7" y="21"/>
                    <a:pt x="10" y="14"/>
                    <a:pt x="17" y="8"/>
                  </a:cubicBezTo>
                  <a:cubicBezTo>
                    <a:pt x="24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6" y="0"/>
                    <a:pt x="59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7" y="116"/>
                    <a:pt x="21" y="119"/>
                  </a:cubicBezTo>
                  <a:cubicBezTo>
                    <a:pt x="26" y="122"/>
                    <a:pt x="30" y="122"/>
                    <a:pt x="37" y="122"/>
                  </a:cubicBezTo>
                  <a:cubicBezTo>
                    <a:pt x="49" y="122"/>
                    <a:pt x="56" y="121"/>
                    <a:pt x="62" y="118"/>
                  </a:cubicBezTo>
                  <a:cubicBezTo>
                    <a:pt x="68" y="115"/>
                    <a:pt x="71" y="110"/>
                    <a:pt x="71" y="105"/>
                  </a:cubicBezTo>
                  <a:cubicBezTo>
                    <a:pt x="71" y="100"/>
                    <a:pt x="70" y="98"/>
                    <a:pt x="67" y="96"/>
                  </a:cubicBezTo>
                  <a:cubicBezTo>
                    <a:pt x="64" y="95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0" y="93"/>
                    <a:pt x="26" y="94"/>
                    <a:pt x="23" y="97"/>
                  </a:cubicBezTo>
                  <a:cubicBezTo>
                    <a:pt x="20" y="100"/>
                    <a:pt x="16" y="105"/>
                    <a:pt x="16" y="109"/>
                  </a:cubicBezTo>
                  <a:close/>
                  <a:moveTo>
                    <a:pt x="24" y="30"/>
                  </a:moveTo>
                  <a:cubicBezTo>
                    <a:pt x="24" y="36"/>
                    <a:pt x="26" y="40"/>
                    <a:pt x="29" y="43"/>
                  </a:cubicBezTo>
                  <a:cubicBezTo>
                    <a:pt x="32" y="46"/>
                    <a:pt x="36" y="48"/>
                    <a:pt x="42" y="48"/>
                  </a:cubicBezTo>
                  <a:cubicBezTo>
                    <a:pt x="54" y="48"/>
                    <a:pt x="59" y="42"/>
                    <a:pt x="59" y="29"/>
                  </a:cubicBezTo>
                  <a:cubicBezTo>
                    <a:pt x="59" y="23"/>
                    <a:pt x="58" y="18"/>
                    <a:pt x="55" y="14"/>
                  </a:cubicBezTo>
                  <a:cubicBezTo>
                    <a:pt x="52" y="10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4" y="23"/>
                    <a:pt x="24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8" name="Freeform 2347"/>
            <p:cNvSpPr>
              <a:spLocks noChangeArrowheads="1"/>
            </p:cNvSpPr>
            <p:nvPr/>
          </p:nvSpPr>
          <p:spPr bwMode="auto">
            <a:xfrm>
              <a:off x="5924" y="2403"/>
              <a:ext cx="12" cy="21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2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7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0 w 58"/>
                <a:gd name="T23" fmla="*/ 18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5" y="20"/>
                  </a:lnTo>
                  <a:cubicBezTo>
                    <a:pt x="52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1"/>
                    <a:pt x="20" y="38"/>
                    <a:pt x="20" y="47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0" y="18"/>
                  </a:lnTo>
                  <a:cubicBezTo>
                    <a:pt x="23" y="12"/>
                    <a:pt x="28" y="7"/>
                    <a:pt x="32" y="4"/>
                  </a:cubicBezTo>
                  <a:cubicBezTo>
                    <a:pt x="36" y="2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49" name="Freeform 2348"/>
            <p:cNvSpPr>
              <a:spLocks noChangeArrowheads="1"/>
            </p:cNvSpPr>
            <p:nvPr/>
          </p:nvSpPr>
          <p:spPr bwMode="auto">
            <a:xfrm>
              <a:off x="5940" y="2403"/>
              <a:ext cx="18" cy="21"/>
            </a:xfrm>
            <a:custGeom>
              <a:avLst/>
              <a:gdLst>
                <a:gd name="T0" fmla="*/ 60 w 82"/>
                <a:gd name="T1" fmla="*/ 83 h 99"/>
                <a:gd name="T2" fmla="*/ 47 w 82"/>
                <a:gd name="T3" fmla="*/ 95 h 99"/>
                <a:gd name="T4" fmla="*/ 30 w 82"/>
                <a:gd name="T5" fmla="*/ 98 h 99"/>
                <a:gd name="T6" fmla="*/ 8 w 82"/>
                <a:gd name="T7" fmla="*/ 90 h 99"/>
                <a:gd name="T8" fmla="*/ 0 w 82"/>
                <a:gd name="T9" fmla="*/ 69 h 99"/>
                <a:gd name="T10" fmla="*/ 11 w 82"/>
                <a:gd name="T11" fmla="*/ 47 h 99"/>
                <a:gd name="T12" fmla="*/ 44 w 82"/>
                <a:gd name="T13" fmla="*/ 38 h 99"/>
                <a:gd name="T14" fmla="*/ 60 w 82"/>
                <a:gd name="T15" fmla="*/ 38 h 99"/>
                <a:gd name="T16" fmla="*/ 60 w 82"/>
                <a:gd name="T17" fmla="*/ 34 h 99"/>
                <a:gd name="T18" fmla="*/ 56 w 82"/>
                <a:gd name="T19" fmla="*/ 20 h 99"/>
                <a:gd name="T20" fmla="*/ 43 w 82"/>
                <a:gd name="T21" fmla="*/ 16 h 99"/>
                <a:gd name="T22" fmla="*/ 28 w 82"/>
                <a:gd name="T23" fmla="*/ 18 h 99"/>
                <a:gd name="T24" fmla="*/ 15 w 82"/>
                <a:gd name="T25" fmla="*/ 22 h 99"/>
                <a:gd name="T26" fmla="*/ 9 w 82"/>
                <a:gd name="T27" fmla="*/ 7 h 99"/>
                <a:gd name="T28" fmla="*/ 27 w 82"/>
                <a:gd name="T29" fmla="*/ 2 h 99"/>
                <a:gd name="T30" fmla="*/ 44 w 82"/>
                <a:gd name="T31" fmla="*/ 0 h 99"/>
                <a:gd name="T32" fmla="*/ 72 w 82"/>
                <a:gd name="T33" fmla="*/ 7 h 99"/>
                <a:gd name="T34" fmla="*/ 81 w 82"/>
                <a:gd name="T35" fmla="*/ 32 h 99"/>
                <a:gd name="T36" fmla="*/ 81 w 82"/>
                <a:gd name="T37" fmla="*/ 96 h 99"/>
                <a:gd name="T38" fmla="*/ 65 w 82"/>
                <a:gd name="T39" fmla="*/ 96 h 99"/>
                <a:gd name="T40" fmla="*/ 60 w 82"/>
                <a:gd name="T41" fmla="*/ 83 h 99"/>
                <a:gd name="T42" fmla="*/ 35 w 82"/>
                <a:gd name="T43" fmla="*/ 82 h 99"/>
                <a:gd name="T44" fmla="*/ 53 w 82"/>
                <a:gd name="T45" fmla="*/ 76 h 99"/>
                <a:gd name="T46" fmla="*/ 60 w 82"/>
                <a:gd name="T47" fmla="*/ 58 h 99"/>
                <a:gd name="T48" fmla="*/ 60 w 82"/>
                <a:gd name="T49" fmla="*/ 50 h 99"/>
                <a:gd name="T50" fmla="*/ 49 w 82"/>
                <a:gd name="T51" fmla="*/ 50 h 99"/>
                <a:gd name="T52" fmla="*/ 28 w 82"/>
                <a:gd name="T53" fmla="*/ 54 h 99"/>
                <a:gd name="T54" fmla="*/ 22 w 82"/>
                <a:gd name="T55" fmla="*/ 67 h 99"/>
                <a:gd name="T56" fmla="*/ 27 w 82"/>
                <a:gd name="T57" fmla="*/ 77 h 99"/>
                <a:gd name="T58" fmla="*/ 35 w 82"/>
                <a:gd name="T59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99">
                  <a:moveTo>
                    <a:pt x="60" y="83"/>
                  </a:moveTo>
                  <a:cubicBezTo>
                    <a:pt x="56" y="89"/>
                    <a:pt x="52" y="94"/>
                    <a:pt x="47" y="95"/>
                  </a:cubicBezTo>
                  <a:cubicBezTo>
                    <a:pt x="43" y="97"/>
                    <a:pt x="37" y="98"/>
                    <a:pt x="30" y="98"/>
                  </a:cubicBezTo>
                  <a:cubicBezTo>
                    <a:pt x="21" y="98"/>
                    <a:pt x="14" y="95"/>
                    <a:pt x="8" y="90"/>
                  </a:cubicBezTo>
                  <a:cubicBezTo>
                    <a:pt x="2" y="86"/>
                    <a:pt x="0" y="80"/>
                    <a:pt x="0" y="69"/>
                  </a:cubicBezTo>
                  <a:cubicBezTo>
                    <a:pt x="0" y="59"/>
                    <a:pt x="4" y="52"/>
                    <a:pt x="11" y="47"/>
                  </a:cubicBezTo>
                  <a:cubicBezTo>
                    <a:pt x="19" y="43"/>
                    <a:pt x="30" y="39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9" y="23"/>
                    <a:pt x="56" y="20"/>
                  </a:cubicBezTo>
                  <a:cubicBezTo>
                    <a:pt x="53" y="18"/>
                    <a:pt x="49" y="16"/>
                    <a:pt x="43" y="16"/>
                  </a:cubicBezTo>
                  <a:cubicBezTo>
                    <a:pt x="38" y="16"/>
                    <a:pt x="33" y="16"/>
                    <a:pt x="28" y="18"/>
                  </a:cubicBezTo>
                  <a:lnTo>
                    <a:pt x="15" y="22"/>
                  </a:lnTo>
                  <a:lnTo>
                    <a:pt x="9" y="7"/>
                  </a:lnTo>
                  <a:cubicBezTo>
                    <a:pt x="15" y="4"/>
                    <a:pt x="20" y="4"/>
                    <a:pt x="27" y="2"/>
                  </a:cubicBezTo>
                  <a:cubicBezTo>
                    <a:pt x="35" y="1"/>
                    <a:pt x="38" y="0"/>
                    <a:pt x="44" y="0"/>
                  </a:cubicBezTo>
                  <a:cubicBezTo>
                    <a:pt x="56" y="0"/>
                    <a:pt x="65" y="3"/>
                    <a:pt x="72" y="7"/>
                  </a:cubicBezTo>
                  <a:cubicBezTo>
                    <a:pt x="79" y="12"/>
                    <a:pt x="81" y="20"/>
                    <a:pt x="81" y="32"/>
                  </a:cubicBezTo>
                  <a:lnTo>
                    <a:pt x="81" y="96"/>
                  </a:lnTo>
                  <a:lnTo>
                    <a:pt x="65" y="96"/>
                  </a:lnTo>
                  <a:lnTo>
                    <a:pt x="60" y="83"/>
                  </a:lnTo>
                  <a:close/>
                  <a:moveTo>
                    <a:pt x="35" y="82"/>
                  </a:moveTo>
                  <a:cubicBezTo>
                    <a:pt x="43" y="82"/>
                    <a:pt x="49" y="80"/>
                    <a:pt x="53" y="76"/>
                  </a:cubicBezTo>
                  <a:cubicBezTo>
                    <a:pt x="57" y="72"/>
                    <a:pt x="60" y="66"/>
                    <a:pt x="60" y="58"/>
                  </a:cubicBezTo>
                  <a:lnTo>
                    <a:pt x="60" y="50"/>
                  </a:lnTo>
                  <a:lnTo>
                    <a:pt x="49" y="50"/>
                  </a:lnTo>
                  <a:cubicBezTo>
                    <a:pt x="40" y="50"/>
                    <a:pt x="33" y="51"/>
                    <a:pt x="28" y="54"/>
                  </a:cubicBezTo>
                  <a:cubicBezTo>
                    <a:pt x="24" y="57"/>
                    <a:pt x="22" y="61"/>
                    <a:pt x="22" y="67"/>
                  </a:cubicBezTo>
                  <a:cubicBezTo>
                    <a:pt x="22" y="72"/>
                    <a:pt x="24" y="74"/>
                    <a:pt x="27" y="77"/>
                  </a:cubicBezTo>
                  <a:cubicBezTo>
                    <a:pt x="30" y="80"/>
                    <a:pt x="30" y="82"/>
                    <a:pt x="35" y="8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50" name="Freeform 2349"/>
            <p:cNvSpPr>
              <a:spLocks noChangeArrowheads="1"/>
            </p:cNvSpPr>
            <p:nvPr/>
          </p:nvSpPr>
          <p:spPr bwMode="auto">
            <a:xfrm>
              <a:off x="5963" y="2402"/>
              <a:ext cx="31" cy="22"/>
            </a:xfrm>
            <a:custGeom>
              <a:avLst/>
              <a:gdLst>
                <a:gd name="T0" fmla="*/ 62 w 141"/>
                <a:gd name="T1" fmla="*/ 100 h 101"/>
                <a:gd name="T2" fmla="*/ 62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7 w 141"/>
                <a:gd name="T9" fmla="*/ 27 h 101"/>
                <a:gd name="T10" fmla="*/ 21 w 141"/>
                <a:gd name="T11" fmla="*/ 52 h 101"/>
                <a:gd name="T12" fmla="*/ 21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7 w 141"/>
                <a:gd name="T19" fmla="*/ 4 h 101"/>
                <a:gd name="T20" fmla="*/ 19 w 141"/>
                <a:gd name="T21" fmla="*/ 16 h 101"/>
                <a:gd name="T22" fmla="*/ 21 w 141"/>
                <a:gd name="T23" fmla="*/ 16 h 101"/>
                <a:gd name="T24" fmla="*/ 33 w 141"/>
                <a:gd name="T25" fmla="*/ 6 h 101"/>
                <a:gd name="T26" fmla="*/ 49 w 141"/>
                <a:gd name="T27" fmla="*/ 1 h 101"/>
                <a:gd name="T28" fmla="*/ 78 w 141"/>
                <a:gd name="T29" fmla="*/ 16 h 101"/>
                <a:gd name="T30" fmla="*/ 79 w 141"/>
                <a:gd name="T31" fmla="*/ 16 h 101"/>
                <a:gd name="T32" fmla="*/ 91 w 141"/>
                <a:gd name="T33" fmla="*/ 4 h 101"/>
                <a:gd name="T34" fmla="*/ 108 w 141"/>
                <a:gd name="T35" fmla="*/ 0 h 101"/>
                <a:gd name="T36" fmla="*/ 133 w 141"/>
                <a:gd name="T37" fmla="*/ 8 h 101"/>
                <a:gd name="T38" fmla="*/ 140 w 141"/>
                <a:gd name="T39" fmla="*/ 35 h 101"/>
                <a:gd name="T40" fmla="*/ 140 w 141"/>
                <a:gd name="T41" fmla="*/ 96 h 101"/>
                <a:gd name="T42" fmla="*/ 120 w 141"/>
                <a:gd name="T43" fmla="*/ 96 h 101"/>
                <a:gd name="T44" fmla="*/ 120 w 141"/>
                <a:gd name="T45" fmla="*/ 38 h 101"/>
                <a:gd name="T46" fmla="*/ 116 w 141"/>
                <a:gd name="T47" fmla="*/ 22 h 101"/>
                <a:gd name="T48" fmla="*/ 103 w 141"/>
                <a:gd name="T49" fmla="*/ 16 h 101"/>
                <a:gd name="T50" fmla="*/ 85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2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2" y="100"/>
                  </a:moveTo>
                  <a:lnTo>
                    <a:pt x="62" y="42"/>
                  </a:lnTo>
                  <a:cubicBezTo>
                    <a:pt x="62" y="35"/>
                    <a:pt x="60" y="29"/>
                    <a:pt x="57" y="26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7" y="20"/>
                    <a:pt x="32" y="23"/>
                    <a:pt x="27" y="27"/>
                  </a:cubicBezTo>
                  <a:cubicBezTo>
                    <a:pt x="23" y="32"/>
                    <a:pt x="21" y="41"/>
                    <a:pt x="21" y="52"/>
                  </a:cubicBezTo>
                  <a:lnTo>
                    <a:pt x="21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9" y="16"/>
                  </a:lnTo>
                  <a:lnTo>
                    <a:pt x="21" y="16"/>
                  </a:lnTo>
                  <a:cubicBezTo>
                    <a:pt x="24" y="11"/>
                    <a:pt x="28" y="9"/>
                    <a:pt x="33" y="6"/>
                  </a:cubicBezTo>
                  <a:cubicBezTo>
                    <a:pt x="39" y="4"/>
                    <a:pt x="43" y="1"/>
                    <a:pt x="49" y="1"/>
                  </a:cubicBezTo>
                  <a:cubicBezTo>
                    <a:pt x="63" y="1"/>
                    <a:pt x="73" y="6"/>
                    <a:pt x="78" y="16"/>
                  </a:cubicBezTo>
                  <a:lnTo>
                    <a:pt x="79" y="16"/>
                  </a:lnTo>
                  <a:cubicBezTo>
                    <a:pt x="82" y="11"/>
                    <a:pt x="87" y="7"/>
                    <a:pt x="91" y="4"/>
                  </a:cubicBezTo>
                  <a:cubicBezTo>
                    <a:pt x="95" y="1"/>
                    <a:pt x="101" y="0"/>
                    <a:pt x="108" y="0"/>
                  </a:cubicBezTo>
                  <a:cubicBezTo>
                    <a:pt x="120" y="0"/>
                    <a:pt x="127" y="3"/>
                    <a:pt x="133" y="8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20" y="96"/>
                  </a:lnTo>
                  <a:lnTo>
                    <a:pt x="120" y="38"/>
                  </a:lnTo>
                  <a:cubicBezTo>
                    <a:pt x="120" y="30"/>
                    <a:pt x="119" y="25"/>
                    <a:pt x="116" y="22"/>
                  </a:cubicBezTo>
                  <a:cubicBezTo>
                    <a:pt x="113" y="20"/>
                    <a:pt x="108" y="16"/>
                    <a:pt x="103" y="16"/>
                  </a:cubicBezTo>
                  <a:cubicBezTo>
                    <a:pt x="95" y="16"/>
                    <a:pt x="89" y="19"/>
                    <a:pt x="85" y="23"/>
                  </a:cubicBezTo>
                  <a:cubicBezTo>
                    <a:pt x="81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2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sp>
        <p:nvSpPr>
          <p:cNvPr id="2351" name="TextBox 2350"/>
          <p:cNvSpPr txBox="1"/>
          <p:nvPr/>
        </p:nvSpPr>
        <p:spPr>
          <a:xfrm>
            <a:off x="5954801" y="3767140"/>
            <a:ext cx="173892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Start with root node</a:t>
            </a:r>
            <a:r>
              <a:rPr lang="en-US" sz="4000" dirty="0"/>
              <a:t> </a:t>
            </a:r>
            <a:r>
              <a:rPr lang="en-US" dirty="0"/>
              <a:t>and build layers of tree nodes </a:t>
            </a:r>
            <a:r>
              <a:rPr lang="en-US" b="1" dirty="0"/>
              <a:t>[ILLUSTRATION BELOW]  </a:t>
            </a:r>
          </a:p>
          <a:p>
            <a:r>
              <a:rPr lang="en-US" b="1" dirty="0"/>
              <a:t>For each layer, </a:t>
            </a:r>
            <a:r>
              <a:rPr lang="en-US" b="1" dirty="0">
                <a:solidFill>
                  <a:srgbClr val="00882B"/>
                </a:solidFill>
              </a:rPr>
              <a:t>repeat</a:t>
            </a:r>
            <a:r>
              <a:rPr lang="en-US" b="1" dirty="0"/>
              <a:t> the following: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For a set of features, split the data at every possible split point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Find the split that leads to best model improvement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/>
              <a:t>Use discretization to limit the number of potential splits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b="1" dirty="0"/>
              <a:t>To find the split, local histograms are calculated on each node and then aggregated into a global histogram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b="1" dirty="0"/>
              <a:t>From the global histogram, the best split column is chosen</a:t>
            </a:r>
            <a:endParaRPr lang="en-US" sz="5600" b="1" dirty="0"/>
          </a:p>
        </p:txBody>
      </p:sp>
      <p:sp>
        <p:nvSpPr>
          <p:cNvPr id="2352" name="Triangle 2351"/>
          <p:cNvSpPr/>
          <p:nvPr/>
        </p:nvSpPr>
        <p:spPr>
          <a:xfrm rot="16200000">
            <a:off x="19887615" y="11820218"/>
            <a:ext cx="875546" cy="68387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2353" name="Triangle 2352"/>
          <p:cNvSpPr/>
          <p:nvPr/>
        </p:nvSpPr>
        <p:spPr>
          <a:xfrm rot="16200000">
            <a:off x="8895155" y="11741354"/>
            <a:ext cx="875546" cy="68387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2354" name="Triangle 2353"/>
          <p:cNvSpPr/>
          <p:nvPr/>
        </p:nvSpPr>
        <p:spPr>
          <a:xfrm rot="5400000">
            <a:off x="6498517" y="8535333"/>
            <a:ext cx="875546" cy="6073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FFFFFF"/>
              </a:solidFill>
            </a:endParaRPr>
          </a:p>
        </p:txBody>
      </p:sp>
      <p:cxnSp>
        <p:nvCxnSpPr>
          <p:cNvPr id="2355" name="Elbow Connector 2354"/>
          <p:cNvCxnSpPr/>
          <p:nvPr/>
        </p:nvCxnSpPr>
        <p:spPr>
          <a:xfrm rot="16200000" flipV="1">
            <a:off x="6192023" y="9279603"/>
            <a:ext cx="3234866" cy="2353694"/>
          </a:xfrm>
          <a:prstGeom prst="bentConnector4">
            <a:avLst>
              <a:gd name="adj1" fmla="val 411"/>
              <a:gd name="adj2" fmla="val 125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Elbow Connector 2355"/>
          <p:cNvCxnSpPr/>
          <p:nvPr/>
        </p:nvCxnSpPr>
        <p:spPr>
          <a:xfrm rot="10800000" flipV="1">
            <a:off x="9674864" y="12186059"/>
            <a:ext cx="1030858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" name="Elbow Connector 2356"/>
          <p:cNvCxnSpPr/>
          <p:nvPr/>
        </p:nvCxnSpPr>
        <p:spPr>
          <a:xfrm rot="10800000" flipV="1">
            <a:off x="20667326" y="9768688"/>
            <a:ext cx="2835892" cy="2393468"/>
          </a:xfrm>
          <a:prstGeom prst="bentConnector3">
            <a:avLst>
              <a:gd name="adj1" fmla="val -21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" name="TextBox 2357"/>
          <p:cNvSpPr txBox="1"/>
          <p:nvPr/>
        </p:nvSpPr>
        <p:spPr>
          <a:xfrm>
            <a:off x="5204167" y="7473552"/>
            <a:ext cx="409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For each layer, iterate</a:t>
            </a:r>
            <a:endParaRPr lang="en-US" sz="3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59" name="Left Brace 2358"/>
          <p:cNvSpPr/>
          <p:nvPr/>
        </p:nvSpPr>
        <p:spPr>
          <a:xfrm>
            <a:off x="15127926" y="7551567"/>
            <a:ext cx="688748" cy="440878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600">
              <a:solidFill>
                <a:srgbClr val="000000"/>
              </a:solidFill>
            </a:endParaRPr>
          </a:p>
        </p:txBody>
      </p:sp>
      <p:sp>
        <p:nvSpPr>
          <p:cNvPr id="2360" name="Oval 2359"/>
          <p:cNvSpPr/>
          <p:nvPr/>
        </p:nvSpPr>
        <p:spPr>
          <a:xfrm>
            <a:off x="349624" y="2958160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61" name="Oval 2360"/>
          <p:cNvSpPr/>
          <p:nvPr/>
        </p:nvSpPr>
        <p:spPr>
          <a:xfrm>
            <a:off x="5213904" y="2974688"/>
            <a:ext cx="731520" cy="738664"/>
          </a:xfrm>
          <a:prstGeom prst="ellipse">
            <a:avLst/>
          </a:prstGeom>
          <a:solidFill>
            <a:srgbClr val="FE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62" name="TextBox 2361"/>
          <p:cNvSpPr txBox="1"/>
          <p:nvPr/>
        </p:nvSpPr>
        <p:spPr>
          <a:xfrm>
            <a:off x="638282" y="6216532"/>
            <a:ext cx="3933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Data is stored in-memory on all cluster compute nodes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Rows are evenly distributed across the cluster</a:t>
            </a:r>
          </a:p>
          <a:p>
            <a:pPr marL="571500" indent="-571500">
              <a:buFont typeface="Arial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Columns are stored separately and compressed</a:t>
            </a:r>
            <a:endParaRPr lang="en-US" sz="5600" b="1" dirty="0"/>
          </a:p>
          <a:p>
            <a:pPr marL="571500" indent="-57150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Basis for fine-grain Map/Reduce for histogram calculation</a:t>
            </a:r>
          </a:p>
        </p:txBody>
      </p:sp>
      <p:grpSp>
        <p:nvGrpSpPr>
          <p:cNvPr id="2363" name="Group 2362"/>
          <p:cNvGrpSpPr/>
          <p:nvPr/>
        </p:nvGrpSpPr>
        <p:grpSpPr>
          <a:xfrm>
            <a:off x="7222830" y="8163748"/>
            <a:ext cx="2181484" cy="3330120"/>
            <a:chOff x="4256694" y="2646941"/>
            <a:chExt cx="1210175" cy="2034827"/>
          </a:xfrm>
        </p:grpSpPr>
        <p:sp>
          <p:nvSpPr>
            <p:cNvPr id="2364" name="Freeform 2363"/>
            <p:cNvSpPr>
              <a:spLocks noChangeArrowheads="1"/>
            </p:cNvSpPr>
            <p:nvPr/>
          </p:nvSpPr>
          <p:spPr bwMode="auto">
            <a:xfrm>
              <a:off x="4518498" y="2902168"/>
              <a:ext cx="42743" cy="69925"/>
            </a:xfrm>
            <a:custGeom>
              <a:avLst/>
              <a:gdLst>
                <a:gd name="T0" fmla="*/ 57 w 76"/>
                <a:gd name="T1" fmla="*/ 77 h 91"/>
                <a:gd name="T2" fmla="*/ 44 w 76"/>
                <a:gd name="T3" fmla="*/ 88 h 91"/>
                <a:gd name="T4" fmla="*/ 28 w 76"/>
                <a:gd name="T5" fmla="*/ 90 h 91"/>
                <a:gd name="T6" fmla="*/ 8 w 76"/>
                <a:gd name="T7" fmla="*/ 83 h 91"/>
                <a:gd name="T8" fmla="*/ 0 w 76"/>
                <a:gd name="T9" fmla="*/ 64 h 91"/>
                <a:gd name="T10" fmla="*/ 11 w 76"/>
                <a:gd name="T11" fmla="*/ 44 h 91"/>
                <a:gd name="T12" fmla="*/ 41 w 76"/>
                <a:gd name="T13" fmla="*/ 36 h 91"/>
                <a:gd name="T14" fmla="*/ 56 w 76"/>
                <a:gd name="T15" fmla="*/ 36 h 91"/>
                <a:gd name="T16" fmla="*/ 56 w 76"/>
                <a:gd name="T17" fmla="*/ 32 h 91"/>
                <a:gd name="T18" fmla="*/ 51 w 76"/>
                <a:gd name="T19" fmla="*/ 19 h 91"/>
                <a:gd name="T20" fmla="*/ 40 w 76"/>
                <a:gd name="T21" fmla="*/ 15 h 91"/>
                <a:gd name="T22" fmla="*/ 27 w 76"/>
                <a:gd name="T23" fmla="*/ 16 h 91"/>
                <a:gd name="T24" fmla="*/ 15 w 76"/>
                <a:gd name="T25" fmla="*/ 20 h 91"/>
                <a:gd name="T26" fmla="*/ 9 w 76"/>
                <a:gd name="T27" fmla="*/ 7 h 91"/>
                <a:gd name="T28" fmla="*/ 25 w 76"/>
                <a:gd name="T29" fmla="*/ 1 h 91"/>
                <a:gd name="T30" fmla="*/ 41 w 76"/>
                <a:gd name="T31" fmla="*/ 0 h 91"/>
                <a:gd name="T32" fmla="*/ 66 w 76"/>
                <a:gd name="T33" fmla="*/ 7 h 91"/>
                <a:gd name="T34" fmla="*/ 75 w 76"/>
                <a:gd name="T35" fmla="*/ 31 h 91"/>
                <a:gd name="T36" fmla="*/ 75 w 76"/>
                <a:gd name="T37" fmla="*/ 89 h 91"/>
                <a:gd name="T38" fmla="*/ 62 w 76"/>
                <a:gd name="T39" fmla="*/ 89 h 91"/>
                <a:gd name="T40" fmla="*/ 57 w 76"/>
                <a:gd name="T41" fmla="*/ 77 h 91"/>
                <a:gd name="T42" fmla="*/ 35 w 76"/>
                <a:gd name="T43" fmla="*/ 76 h 91"/>
                <a:gd name="T44" fmla="*/ 51 w 76"/>
                <a:gd name="T45" fmla="*/ 70 h 91"/>
                <a:gd name="T46" fmla="*/ 57 w 76"/>
                <a:gd name="T47" fmla="*/ 54 h 91"/>
                <a:gd name="T48" fmla="*/ 57 w 76"/>
                <a:gd name="T49" fmla="*/ 47 h 91"/>
                <a:gd name="T50" fmla="*/ 46 w 76"/>
                <a:gd name="T51" fmla="*/ 47 h 91"/>
                <a:gd name="T52" fmla="*/ 27 w 76"/>
                <a:gd name="T53" fmla="*/ 51 h 91"/>
                <a:gd name="T54" fmla="*/ 21 w 76"/>
                <a:gd name="T55" fmla="*/ 63 h 91"/>
                <a:gd name="T56" fmla="*/ 24 w 76"/>
                <a:gd name="T57" fmla="*/ 71 h 91"/>
                <a:gd name="T58" fmla="*/ 35 w 76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91">
                  <a:moveTo>
                    <a:pt x="57" y="77"/>
                  </a:moveTo>
                  <a:cubicBezTo>
                    <a:pt x="53" y="83"/>
                    <a:pt x="48" y="86"/>
                    <a:pt x="44" y="88"/>
                  </a:cubicBezTo>
                  <a:cubicBezTo>
                    <a:pt x="40" y="89"/>
                    <a:pt x="34" y="90"/>
                    <a:pt x="28" y="90"/>
                  </a:cubicBezTo>
                  <a:cubicBezTo>
                    <a:pt x="19" y="90"/>
                    <a:pt x="13" y="88"/>
                    <a:pt x="8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3" y="48"/>
                    <a:pt x="11" y="44"/>
                  </a:cubicBezTo>
                  <a:cubicBezTo>
                    <a:pt x="18" y="39"/>
                    <a:pt x="27" y="36"/>
                    <a:pt x="41" y="36"/>
                  </a:cubicBezTo>
                  <a:lnTo>
                    <a:pt x="56" y="36"/>
                  </a:lnTo>
                  <a:lnTo>
                    <a:pt x="56" y="32"/>
                  </a:lnTo>
                  <a:cubicBezTo>
                    <a:pt x="56" y="26"/>
                    <a:pt x="54" y="22"/>
                    <a:pt x="51" y="19"/>
                  </a:cubicBezTo>
                  <a:cubicBezTo>
                    <a:pt x="48" y="16"/>
                    <a:pt x="44" y="15"/>
                    <a:pt x="40" y="15"/>
                  </a:cubicBezTo>
                  <a:cubicBezTo>
                    <a:pt x="35" y="15"/>
                    <a:pt x="31" y="14"/>
                    <a:pt x="27" y="16"/>
                  </a:cubicBezTo>
                  <a:cubicBezTo>
                    <a:pt x="22" y="17"/>
                    <a:pt x="19" y="19"/>
                    <a:pt x="15" y="20"/>
                  </a:cubicBezTo>
                  <a:lnTo>
                    <a:pt x="9" y="7"/>
                  </a:lnTo>
                  <a:cubicBezTo>
                    <a:pt x="13" y="4"/>
                    <a:pt x="19" y="3"/>
                    <a:pt x="25" y="1"/>
                  </a:cubicBezTo>
                  <a:cubicBezTo>
                    <a:pt x="31" y="0"/>
                    <a:pt x="35" y="0"/>
                    <a:pt x="41" y="0"/>
                  </a:cubicBezTo>
                  <a:cubicBezTo>
                    <a:pt x="53" y="0"/>
                    <a:pt x="60" y="3"/>
                    <a:pt x="66" y="7"/>
                  </a:cubicBezTo>
                  <a:cubicBezTo>
                    <a:pt x="72" y="12"/>
                    <a:pt x="75" y="19"/>
                    <a:pt x="75" y="31"/>
                  </a:cubicBezTo>
                  <a:lnTo>
                    <a:pt x="75" y="89"/>
                  </a:lnTo>
                  <a:lnTo>
                    <a:pt x="62" y="89"/>
                  </a:lnTo>
                  <a:lnTo>
                    <a:pt x="57" y="77"/>
                  </a:lnTo>
                  <a:close/>
                  <a:moveTo>
                    <a:pt x="35" y="76"/>
                  </a:moveTo>
                  <a:cubicBezTo>
                    <a:pt x="43" y="76"/>
                    <a:pt x="47" y="74"/>
                    <a:pt x="51" y="70"/>
                  </a:cubicBezTo>
                  <a:cubicBezTo>
                    <a:pt x="56" y="66"/>
                    <a:pt x="57" y="61"/>
                    <a:pt x="57" y="54"/>
                  </a:cubicBezTo>
                  <a:lnTo>
                    <a:pt x="57" y="47"/>
                  </a:lnTo>
                  <a:lnTo>
                    <a:pt x="46" y="47"/>
                  </a:lnTo>
                  <a:cubicBezTo>
                    <a:pt x="37" y="47"/>
                    <a:pt x="31" y="48"/>
                    <a:pt x="27" y="51"/>
                  </a:cubicBezTo>
                  <a:cubicBezTo>
                    <a:pt x="22" y="54"/>
                    <a:pt x="21" y="57"/>
                    <a:pt x="21" y="63"/>
                  </a:cubicBezTo>
                  <a:cubicBezTo>
                    <a:pt x="21" y="67"/>
                    <a:pt x="22" y="70"/>
                    <a:pt x="24" y="71"/>
                  </a:cubicBezTo>
                  <a:cubicBezTo>
                    <a:pt x="27" y="76"/>
                    <a:pt x="31" y="76"/>
                    <a:pt x="35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5" name="Freeform 2364"/>
            <p:cNvSpPr>
              <a:spLocks noChangeArrowheads="1"/>
            </p:cNvSpPr>
            <p:nvPr/>
          </p:nvSpPr>
          <p:spPr bwMode="auto">
            <a:xfrm>
              <a:off x="4579942" y="2877695"/>
              <a:ext cx="10686" cy="94399"/>
            </a:xfrm>
            <a:custGeom>
              <a:avLst/>
              <a:gdLst>
                <a:gd name="T0" fmla="*/ 19 w 20"/>
                <a:gd name="T1" fmla="*/ 122 h 123"/>
                <a:gd name="T2" fmla="*/ 0 w 20"/>
                <a:gd name="T3" fmla="*/ 122 h 123"/>
                <a:gd name="T4" fmla="*/ 0 w 20"/>
                <a:gd name="T5" fmla="*/ 0 h 123"/>
                <a:gd name="T6" fmla="*/ 19 w 20"/>
                <a:gd name="T7" fmla="*/ 0 h 123"/>
                <a:gd name="T8" fmla="*/ 19 w 20"/>
                <a:gd name="T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3">
                  <a:moveTo>
                    <a:pt x="19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6" name="Freeform 2365"/>
            <p:cNvSpPr>
              <a:spLocks noChangeArrowheads="1"/>
            </p:cNvSpPr>
            <p:nvPr/>
          </p:nvSpPr>
          <p:spPr bwMode="auto">
            <a:xfrm>
              <a:off x="4606656" y="2877695"/>
              <a:ext cx="10686" cy="94399"/>
            </a:xfrm>
            <a:custGeom>
              <a:avLst/>
              <a:gdLst>
                <a:gd name="T0" fmla="*/ 18 w 20"/>
                <a:gd name="T1" fmla="*/ 122 h 123"/>
                <a:gd name="T2" fmla="*/ 0 w 20"/>
                <a:gd name="T3" fmla="*/ 122 h 123"/>
                <a:gd name="T4" fmla="*/ 0 w 20"/>
                <a:gd name="T5" fmla="*/ 0 h 123"/>
                <a:gd name="T6" fmla="*/ 19 w 20"/>
                <a:gd name="T7" fmla="*/ 0 h 123"/>
                <a:gd name="T8" fmla="*/ 19 w 20"/>
                <a:gd name="T9" fmla="*/ 122 h 123"/>
                <a:gd name="T10" fmla="*/ 18 w 20"/>
                <a:gd name="T11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3">
                  <a:moveTo>
                    <a:pt x="18" y="122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22"/>
                  </a:lnTo>
                  <a:lnTo>
                    <a:pt x="18" y="12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7" name="Freeform 2366"/>
            <p:cNvSpPr>
              <a:spLocks noChangeArrowheads="1"/>
            </p:cNvSpPr>
            <p:nvPr/>
          </p:nvSpPr>
          <p:spPr bwMode="auto">
            <a:xfrm>
              <a:off x="4654743" y="2877695"/>
              <a:ext cx="45415" cy="94399"/>
            </a:xfrm>
            <a:custGeom>
              <a:avLst/>
              <a:gdLst>
                <a:gd name="T0" fmla="*/ 33 w 80"/>
                <a:gd name="T1" fmla="*/ 123 h 124"/>
                <a:gd name="T2" fmla="*/ 9 w 80"/>
                <a:gd name="T3" fmla="*/ 112 h 124"/>
                <a:gd name="T4" fmla="*/ 0 w 80"/>
                <a:gd name="T5" fmla="*/ 78 h 124"/>
                <a:gd name="T6" fmla="*/ 9 w 80"/>
                <a:gd name="T7" fmla="*/ 45 h 124"/>
                <a:gd name="T8" fmla="*/ 33 w 80"/>
                <a:gd name="T9" fmla="*/ 33 h 124"/>
                <a:gd name="T10" fmla="*/ 60 w 80"/>
                <a:gd name="T11" fmla="*/ 46 h 124"/>
                <a:gd name="T12" fmla="*/ 61 w 80"/>
                <a:gd name="T13" fmla="*/ 46 h 124"/>
                <a:gd name="T14" fmla="*/ 60 w 80"/>
                <a:gd name="T15" fmla="*/ 32 h 124"/>
                <a:gd name="T16" fmla="*/ 60 w 80"/>
                <a:gd name="T17" fmla="*/ 0 h 124"/>
                <a:gd name="T18" fmla="*/ 79 w 80"/>
                <a:gd name="T19" fmla="*/ 0 h 124"/>
                <a:gd name="T20" fmla="*/ 79 w 80"/>
                <a:gd name="T21" fmla="*/ 122 h 124"/>
                <a:gd name="T22" fmla="*/ 64 w 80"/>
                <a:gd name="T23" fmla="*/ 122 h 124"/>
                <a:gd name="T24" fmla="*/ 61 w 80"/>
                <a:gd name="T25" fmla="*/ 110 h 124"/>
                <a:gd name="T26" fmla="*/ 60 w 80"/>
                <a:gd name="T27" fmla="*/ 110 h 124"/>
                <a:gd name="T28" fmla="*/ 33 w 80"/>
                <a:gd name="T29" fmla="*/ 123 h 124"/>
                <a:gd name="T30" fmla="*/ 38 w 80"/>
                <a:gd name="T31" fmla="*/ 109 h 124"/>
                <a:gd name="T32" fmla="*/ 54 w 80"/>
                <a:gd name="T33" fmla="*/ 103 h 124"/>
                <a:gd name="T34" fmla="*/ 60 w 80"/>
                <a:gd name="T35" fmla="*/ 83 h 124"/>
                <a:gd name="T36" fmla="*/ 60 w 80"/>
                <a:gd name="T37" fmla="*/ 80 h 124"/>
                <a:gd name="T38" fmla="*/ 54 w 80"/>
                <a:gd name="T39" fmla="*/ 56 h 124"/>
                <a:gd name="T40" fmla="*/ 38 w 80"/>
                <a:gd name="T41" fmla="*/ 49 h 124"/>
                <a:gd name="T42" fmla="*/ 23 w 80"/>
                <a:gd name="T43" fmla="*/ 56 h 124"/>
                <a:gd name="T44" fmla="*/ 17 w 80"/>
                <a:gd name="T45" fmla="*/ 78 h 124"/>
                <a:gd name="T46" fmla="*/ 22 w 80"/>
                <a:gd name="T47" fmla="*/ 100 h 124"/>
                <a:gd name="T48" fmla="*/ 38 w 80"/>
                <a:gd name="T49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124">
                  <a:moveTo>
                    <a:pt x="33" y="123"/>
                  </a:moveTo>
                  <a:cubicBezTo>
                    <a:pt x="23" y="123"/>
                    <a:pt x="14" y="119"/>
                    <a:pt x="9" y="112"/>
                  </a:cubicBezTo>
                  <a:cubicBezTo>
                    <a:pt x="3" y="104"/>
                    <a:pt x="0" y="92"/>
                    <a:pt x="0" y="78"/>
                  </a:cubicBezTo>
                  <a:cubicBezTo>
                    <a:pt x="0" y="63"/>
                    <a:pt x="3" y="53"/>
                    <a:pt x="9" y="45"/>
                  </a:cubicBezTo>
                  <a:cubicBezTo>
                    <a:pt x="14" y="37"/>
                    <a:pt x="23" y="33"/>
                    <a:pt x="33" y="33"/>
                  </a:cubicBezTo>
                  <a:cubicBezTo>
                    <a:pt x="45" y="33"/>
                    <a:pt x="54" y="37"/>
                    <a:pt x="60" y="46"/>
                  </a:cubicBezTo>
                  <a:lnTo>
                    <a:pt x="61" y="46"/>
                  </a:lnTo>
                  <a:cubicBezTo>
                    <a:pt x="60" y="40"/>
                    <a:pt x="60" y="34"/>
                    <a:pt x="60" y="32"/>
                  </a:cubicBezTo>
                  <a:lnTo>
                    <a:pt x="60" y="0"/>
                  </a:lnTo>
                  <a:lnTo>
                    <a:pt x="79" y="0"/>
                  </a:lnTo>
                  <a:lnTo>
                    <a:pt x="79" y="122"/>
                  </a:lnTo>
                  <a:lnTo>
                    <a:pt x="64" y="122"/>
                  </a:lnTo>
                  <a:lnTo>
                    <a:pt x="61" y="110"/>
                  </a:lnTo>
                  <a:lnTo>
                    <a:pt x="60" y="110"/>
                  </a:lnTo>
                  <a:cubicBezTo>
                    <a:pt x="54" y="119"/>
                    <a:pt x="45" y="123"/>
                    <a:pt x="33" y="123"/>
                  </a:cubicBezTo>
                  <a:close/>
                  <a:moveTo>
                    <a:pt x="38" y="109"/>
                  </a:moveTo>
                  <a:cubicBezTo>
                    <a:pt x="45" y="109"/>
                    <a:pt x="51" y="107"/>
                    <a:pt x="54" y="103"/>
                  </a:cubicBezTo>
                  <a:cubicBezTo>
                    <a:pt x="57" y="99"/>
                    <a:pt x="60" y="91"/>
                    <a:pt x="60" y="83"/>
                  </a:cubicBezTo>
                  <a:lnTo>
                    <a:pt x="60" y="80"/>
                  </a:lnTo>
                  <a:cubicBezTo>
                    <a:pt x="60" y="69"/>
                    <a:pt x="58" y="60"/>
                    <a:pt x="54" y="56"/>
                  </a:cubicBezTo>
                  <a:cubicBezTo>
                    <a:pt x="49" y="51"/>
                    <a:pt x="45" y="49"/>
                    <a:pt x="38" y="49"/>
                  </a:cubicBezTo>
                  <a:cubicBezTo>
                    <a:pt x="32" y="49"/>
                    <a:pt x="26" y="52"/>
                    <a:pt x="23" y="56"/>
                  </a:cubicBezTo>
                  <a:cubicBezTo>
                    <a:pt x="20" y="62"/>
                    <a:pt x="17" y="69"/>
                    <a:pt x="17" y="78"/>
                  </a:cubicBezTo>
                  <a:cubicBezTo>
                    <a:pt x="17" y="88"/>
                    <a:pt x="19" y="96"/>
                    <a:pt x="22" y="100"/>
                  </a:cubicBezTo>
                  <a:cubicBezTo>
                    <a:pt x="26" y="106"/>
                    <a:pt x="32" y="109"/>
                    <a:pt x="38" y="10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8" name="Freeform 2367"/>
            <p:cNvSpPr>
              <a:spLocks noChangeArrowheads="1"/>
            </p:cNvSpPr>
            <p:nvPr/>
          </p:nvSpPr>
          <p:spPr bwMode="auto">
            <a:xfrm>
              <a:off x="4716187" y="2902168"/>
              <a:ext cx="42743" cy="69925"/>
            </a:xfrm>
            <a:custGeom>
              <a:avLst/>
              <a:gdLst>
                <a:gd name="T0" fmla="*/ 56 w 75"/>
                <a:gd name="T1" fmla="*/ 77 h 91"/>
                <a:gd name="T2" fmla="*/ 43 w 75"/>
                <a:gd name="T3" fmla="*/ 88 h 91"/>
                <a:gd name="T4" fmla="*/ 27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0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5 h 91"/>
                <a:gd name="T22" fmla="*/ 26 w 75"/>
                <a:gd name="T23" fmla="*/ 16 h 91"/>
                <a:gd name="T24" fmla="*/ 14 w 75"/>
                <a:gd name="T25" fmla="*/ 20 h 91"/>
                <a:gd name="T26" fmla="*/ 8 w 75"/>
                <a:gd name="T27" fmla="*/ 7 h 91"/>
                <a:gd name="T28" fmla="*/ 24 w 75"/>
                <a:gd name="T29" fmla="*/ 1 h 91"/>
                <a:gd name="T30" fmla="*/ 40 w 75"/>
                <a:gd name="T31" fmla="*/ 0 h 91"/>
                <a:gd name="T32" fmla="*/ 65 w 75"/>
                <a:gd name="T33" fmla="*/ 7 h 91"/>
                <a:gd name="T34" fmla="*/ 74 w 75"/>
                <a:gd name="T35" fmla="*/ 31 h 91"/>
                <a:gd name="T36" fmla="*/ 74 w 75"/>
                <a:gd name="T37" fmla="*/ 89 h 91"/>
                <a:gd name="T38" fmla="*/ 61 w 75"/>
                <a:gd name="T39" fmla="*/ 89 h 91"/>
                <a:gd name="T40" fmla="*/ 56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7 h 91"/>
                <a:gd name="T50" fmla="*/ 43 w 75"/>
                <a:gd name="T51" fmla="*/ 47 h 91"/>
                <a:gd name="T52" fmla="*/ 24 w 75"/>
                <a:gd name="T53" fmla="*/ 51 h 91"/>
                <a:gd name="T54" fmla="*/ 19 w 75"/>
                <a:gd name="T55" fmla="*/ 63 h 91"/>
                <a:gd name="T56" fmla="*/ 21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6" y="77"/>
                  </a:moveTo>
                  <a:cubicBezTo>
                    <a:pt x="52" y="83"/>
                    <a:pt x="48" y="86"/>
                    <a:pt x="43" y="88"/>
                  </a:cubicBezTo>
                  <a:cubicBezTo>
                    <a:pt x="39" y="89"/>
                    <a:pt x="33" y="90"/>
                    <a:pt x="27" y="90"/>
                  </a:cubicBezTo>
                  <a:cubicBezTo>
                    <a:pt x="19" y="90"/>
                    <a:pt x="13" y="88"/>
                    <a:pt x="7" y="83"/>
                  </a:cubicBezTo>
                  <a:cubicBezTo>
                    <a:pt x="2" y="79"/>
                    <a:pt x="0" y="71"/>
                    <a:pt x="0" y="64"/>
                  </a:cubicBezTo>
                  <a:cubicBezTo>
                    <a:pt x="0" y="55"/>
                    <a:pt x="2" y="48"/>
                    <a:pt x="10" y="44"/>
                  </a:cubicBezTo>
                  <a:cubicBezTo>
                    <a:pt x="17" y="39"/>
                    <a:pt x="26" y="36"/>
                    <a:pt x="40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5"/>
                    <a:pt x="39" y="15"/>
                  </a:cubicBezTo>
                  <a:cubicBezTo>
                    <a:pt x="35" y="15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8" y="7"/>
                  </a:lnTo>
                  <a:cubicBezTo>
                    <a:pt x="13" y="4"/>
                    <a:pt x="19" y="3"/>
                    <a:pt x="24" y="1"/>
                  </a:cubicBezTo>
                  <a:cubicBezTo>
                    <a:pt x="30" y="0"/>
                    <a:pt x="35" y="0"/>
                    <a:pt x="40" y="0"/>
                  </a:cubicBezTo>
                  <a:cubicBezTo>
                    <a:pt x="52" y="0"/>
                    <a:pt x="59" y="3"/>
                    <a:pt x="65" y="7"/>
                  </a:cubicBezTo>
                  <a:cubicBezTo>
                    <a:pt x="71" y="12"/>
                    <a:pt x="74" y="19"/>
                    <a:pt x="74" y="31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6" y="77"/>
                  </a:lnTo>
                  <a:close/>
                  <a:moveTo>
                    <a:pt x="33" y="76"/>
                  </a:moveTo>
                  <a:cubicBezTo>
                    <a:pt x="40" y="76"/>
                    <a:pt x="45" y="74"/>
                    <a:pt x="49" y="70"/>
                  </a:cubicBezTo>
                  <a:cubicBezTo>
                    <a:pt x="54" y="66"/>
                    <a:pt x="55" y="61"/>
                    <a:pt x="55" y="54"/>
                  </a:cubicBezTo>
                  <a:lnTo>
                    <a:pt x="55" y="47"/>
                  </a:lnTo>
                  <a:lnTo>
                    <a:pt x="43" y="47"/>
                  </a:lnTo>
                  <a:cubicBezTo>
                    <a:pt x="35" y="47"/>
                    <a:pt x="28" y="48"/>
                    <a:pt x="24" y="51"/>
                  </a:cubicBezTo>
                  <a:cubicBezTo>
                    <a:pt x="19" y="54"/>
                    <a:pt x="19" y="57"/>
                    <a:pt x="19" y="63"/>
                  </a:cubicBezTo>
                  <a:cubicBezTo>
                    <a:pt x="19" y="67"/>
                    <a:pt x="20" y="70"/>
                    <a:pt x="21" y="71"/>
                  </a:cubicBezTo>
                  <a:cubicBezTo>
                    <a:pt x="24" y="76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69" name="Freeform 2368"/>
            <p:cNvSpPr>
              <a:spLocks noChangeArrowheads="1"/>
            </p:cNvSpPr>
            <p:nvPr/>
          </p:nvSpPr>
          <p:spPr bwMode="auto">
            <a:xfrm>
              <a:off x="4769616" y="2891680"/>
              <a:ext cx="32058" cy="83910"/>
            </a:xfrm>
            <a:custGeom>
              <a:avLst/>
              <a:gdLst>
                <a:gd name="T0" fmla="*/ 42 w 56"/>
                <a:gd name="T1" fmla="*/ 92 h 110"/>
                <a:gd name="T2" fmla="*/ 55 w 56"/>
                <a:gd name="T3" fmla="*/ 90 h 110"/>
                <a:gd name="T4" fmla="*/ 55 w 56"/>
                <a:gd name="T5" fmla="*/ 105 h 110"/>
                <a:gd name="T6" fmla="*/ 48 w 56"/>
                <a:gd name="T7" fmla="*/ 108 h 110"/>
                <a:gd name="T8" fmla="*/ 38 w 56"/>
                <a:gd name="T9" fmla="*/ 109 h 110"/>
                <a:gd name="T10" fmla="*/ 12 w 56"/>
                <a:gd name="T11" fmla="*/ 82 h 110"/>
                <a:gd name="T12" fmla="*/ 12 w 56"/>
                <a:gd name="T13" fmla="*/ 35 h 110"/>
                <a:gd name="T14" fmla="*/ 0 w 56"/>
                <a:gd name="T15" fmla="*/ 35 h 110"/>
                <a:gd name="T16" fmla="*/ 0 w 56"/>
                <a:gd name="T17" fmla="*/ 26 h 110"/>
                <a:gd name="T18" fmla="*/ 13 w 56"/>
                <a:gd name="T19" fmla="*/ 19 h 110"/>
                <a:gd name="T20" fmla="*/ 19 w 56"/>
                <a:gd name="T21" fmla="*/ 0 h 110"/>
                <a:gd name="T22" fmla="*/ 31 w 56"/>
                <a:gd name="T23" fmla="*/ 0 h 110"/>
                <a:gd name="T24" fmla="*/ 31 w 56"/>
                <a:gd name="T25" fmla="*/ 19 h 110"/>
                <a:gd name="T26" fmla="*/ 55 w 56"/>
                <a:gd name="T27" fmla="*/ 19 h 110"/>
                <a:gd name="T28" fmla="*/ 55 w 56"/>
                <a:gd name="T29" fmla="*/ 34 h 110"/>
                <a:gd name="T30" fmla="*/ 31 w 56"/>
                <a:gd name="T31" fmla="*/ 34 h 110"/>
                <a:gd name="T32" fmla="*/ 31 w 56"/>
                <a:gd name="T33" fmla="*/ 80 h 110"/>
                <a:gd name="T34" fmla="*/ 34 w 56"/>
                <a:gd name="T35" fmla="*/ 90 h 110"/>
                <a:gd name="T36" fmla="*/ 42 w 56"/>
                <a:gd name="T37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10">
                  <a:moveTo>
                    <a:pt x="42" y="92"/>
                  </a:moveTo>
                  <a:cubicBezTo>
                    <a:pt x="47" y="92"/>
                    <a:pt x="51" y="92"/>
                    <a:pt x="55" y="90"/>
                  </a:cubicBezTo>
                  <a:lnTo>
                    <a:pt x="55" y="105"/>
                  </a:lnTo>
                  <a:cubicBezTo>
                    <a:pt x="54" y="106"/>
                    <a:pt x="51" y="106"/>
                    <a:pt x="48" y="108"/>
                  </a:cubicBezTo>
                  <a:cubicBezTo>
                    <a:pt x="45" y="108"/>
                    <a:pt x="42" y="109"/>
                    <a:pt x="38" y="109"/>
                  </a:cubicBezTo>
                  <a:cubicBezTo>
                    <a:pt x="20" y="109"/>
                    <a:pt x="12" y="101"/>
                    <a:pt x="12" y="82"/>
                  </a:cubicBezTo>
                  <a:lnTo>
                    <a:pt x="12" y="35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13" y="19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31" y="19"/>
                  </a:lnTo>
                  <a:lnTo>
                    <a:pt x="55" y="19"/>
                  </a:lnTo>
                  <a:lnTo>
                    <a:pt x="55" y="34"/>
                  </a:lnTo>
                  <a:lnTo>
                    <a:pt x="31" y="34"/>
                  </a:lnTo>
                  <a:lnTo>
                    <a:pt x="31" y="80"/>
                  </a:lnTo>
                  <a:cubicBezTo>
                    <a:pt x="31" y="85"/>
                    <a:pt x="32" y="87"/>
                    <a:pt x="34" y="90"/>
                  </a:cubicBezTo>
                  <a:cubicBezTo>
                    <a:pt x="35" y="90"/>
                    <a:pt x="38" y="92"/>
                    <a:pt x="42" y="9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0" name="Freeform 2369"/>
            <p:cNvSpPr>
              <a:spLocks noChangeArrowheads="1"/>
            </p:cNvSpPr>
            <p:nvPr/>
          </p:nvSpPr>
          <p:spPr bwMode="auto">
            <a:xfrm>
              <a:off x="4809688" y="2902168"/>
              <a:ext cx="42743" cy="69925"/>
            </a:xfrm>
            <a:custGeom>
              <a:avLst/>
              <a:gdLst>
                <a:gd name="T0" fmla="*/ 56 w 75"/>
                <a:gd name="T1" fmla="*/ 77 h 91"/>
                <a:gd name="T2" fmla="*/ 43 w 75"/>
                <a:gd name="T3" fmla="*/ 88 h 91"/>
                <a:gd name="T4" fmla="*/ 27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0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5 h 91"/>
                <a:gd name="T22" fmla="*/ 26 w 75"/>
                <a:gd name="T23" fmla="*/ 16 h 91"/>
                <a:gd name="T24" fmla="*/ 14 w 75"/>
                <a:gd name="T25" fmla="*/ 20 h 91"/>
                <a:gd name="T26" fmla="*/ 8 w 75"/>
                <a:gd name="T27" fmla="*/ 7 h 91"/>
                <a:gd name="T28" fmla="*/ 24 w 75"/>
                <a:gd name="T29" fmla="*/ 1 h 91"/>
                <a:gd name="T30" fmla="*/ 40 w 75"/>
                <a:gd name="T31" fmla="*/ 0 h 91"/>
                <a:gd name="T32" fmla="*/ 65 w 75"/>
                <a:gd name="T33" fmla="*/ 7 h 91"/>
                <a:gd name="T34" fmla="*/ 74 w 75"/>
                <a:gd name="T35" fmla="*/ 31 h 91"/>
                <a:gd name="T36" fmla="*/ 74 w 75"/>
                <a:gd name="T37" fmla="*/ 89 h 91"/>
                <a:gd name="T38" fmla="*/ 61 w 75"/>
                <a:gd name="T39" fmla="*/ 89 h 91"/>
                <a:gd name="T40" fmla="*/ 56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7 h 91"/>
                <a:gd name="T50" fmla="*/ 43 w 75"/>
                <a:gd name="T51" fmla="*/ 47 h 91"/>
                <a:gd name="T52" fmla="*/ 24 w 75"/>
                <a:gd name="T53" fmla="*/ 51 h 91"/>
                <a:gd name="T54" fmla="*/ 19 w 75"/>
                <a:gd name="T55" fmla="*/ 63 h 91"/>
                <a:gd name="T56" fmla="*/ 21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6" y="77"/>
                  </a:moveTo>
                  <a:cubicBezTo>
                    <a:pt x="52" y="83"/>
                    <a:pt x="48" y="86"/>
                    <a:pt x="43" y="88"/>
                  </a:cubicBezTo>
                  <a:cubicBezTo>
                    <a:pt x="39" y="89"/>
                    <a:pt x="33" y="90"/>
                    <a:pt x="27" y="90"/>
                  </a:cubicBezTo>
                  <a:cubicBezTo>
                    <a:pt x="19" y="90"/>
                    <a:pt x="13" y="88"/>
                    <a:pt x="7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2" y="48"/>
                    <a:pt x="10" y="44"/>
                  </a:cubicBezTo>
                  <a:cubicBezTo>
                    <a:pt x="17" y="39"/>
                    <a:pt x="26" y="36"/>
                    <a:pt x="40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5"/>
                    <a:pt x="39" y="15"/>
                  </a:cubicBezTo>
                  <a:cubicBezTo>
                    <a:pt x="35" y="15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8" y="7"/>
                  </a:lnTo>
                  <a:cubicBezTo>
                    <a:pt x="13" y="4"/>
                    <a:pt x="19" y="3"/>
                    <a:pt x="24" y="1"/>
                  </a:cubicBezTo>
                  <a:cubicBezTo>
                    <a:pt x="30" y="0"/>
                    <a:pt x="35" y="0"/>
                    <a:pt x="40" y="0"/>
                  </a:cubicBezTo>
                  <a:cubicBezTo>
                    <a:pt x="52" y="0"/>
                    <a:pt x="59" y="3"/>
                    <a:pt x="65" y="7"/>
                  </a:cubicBezTo>
                  <a:cubicBezTo>
                    <a:pt x="71" y="12"/>
                    <a:pt x="74" y="19"/>
                    <a:pt x="74" y="31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6" y="77"/>
                  </a:lnTo>
                  <a:close/>
                  <a:moveTo>
                    <a:pt x="33" y="76"/>
                  </a:moveTo>
                  <a:cubicBezTo>
                    <a:pt x="40" y="76"/>
                    <a:pt x="45" y="74"/>
                    <a:pt x="49" y="70"/>
                  </a:cubicBezTo>
                  <a:cubicBezTo>
                    <a:pt x="54" y="66"/>
                    <a:pt x="55" y="61"/>
                    <a:pt x="55" y="54"/>
                  </a:cubicBezTo>
                  <a:lnTo>
                    <a:pt x="55" y="47"/>
                  </a:lnTo>
                  <a:lnTo>
                    <a:pt x="43" y="47"/>
                  </a:lnTo>
                  <a:cubicBezTo>
                    <a:pt x="35" y="47"/>
                    <a:pt x="28" y="48"/>
                    <a:pt x="24" y="51"/>
                  </a:cubicBezTo>
                  <a:cubicBezTo>
                    <a:pt x="19" y="54"/>
                    <a:pt x="19" y="57"/>
                    <a:pt x="19" y="63"/>
                  </a:cubicBezTo>
                  <a:cubicBezTo>
                    <a:pt x="19" y="67"/>
                    <a:pt x="20" y="70"/>
                    <a:pt x="21" y="71"/>
                  </a:cubicBezTo>
                  <a:cubicBezTo>
                    <a:pt x="24" y="76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1" name="Freeform 2370"/>
            <p:cNvSpPr>
              <a:spLocks noChangeArrowheads="1"/>
            </p:cNvSpPr>
            <p:nvPr/>
          </p:nvSpPr>
          <p:spPr bwMode="auto">
            <a:xfrm>
              <a:off x="4262037" y="2646941"/>
              <a:ext cx="852198" cy="541921"/>
            </a:xfrm>
            <a:custGeom>
              <a:avLst/>
              <a:gdLst>
                <a:gd name="T0" fmla="*/ 1408 w 1409"/>
                <a:gd name="T1" fmla="*/ 342 h 686"/>
                <a:gd name="T2" fmla="*/ 1314 w 1409"/>
                <a:gd name="T3" fmla="*/ 514 h 686"/>
                <a:gd name="T4" fmla="*/ 1057 w 1409"/>
                <a:gd name="T5" fmla="*/ 639 h 686"/>
                <a:gd name="T6" fmla="*/ 705 w 1409"/>
                <a:gd name="T7" fmla="*/ 685 h 686"/>
                <a:gd name="T8" fmla="*/ 353 w 1409"/>
                <a:gd name="T9" fmla="*/ 639 h 686"/>
                <a:gd name="T10" fmla="*/ 95 w 1409"/>
                <a:gd name="T11" fmla="*/ 514 h 686"/>
                <a:gd name="T12" fmla="*/ 0 w 1409"/>
                <a:gd name="T13" fmla="*/ 342 h 686"/>
                <a:gd name="T14" fmla="*/ 95 w 1409"/>
                <a:gd name="T15" fmla="*/ 171 h 686"/>
                <a:gd name="T16" fmla="*/ 353 w 1409"/>
                <a:gd name="T17" fmla="*/ 46 h 686"/>
                <a:gd name="T18" fmla="*/ 705 w 1409"/>
                <a:gd name="T19" fmla="*/ 0 h 686"/>
                <a:gd name="T20" fmla="*/ 1057 w 1409"/>
                <a:gd name="T21" fmla="*/ 46 h 686"/>
                <a:gd name="T22" fmla="*/ 1314 w 1409"/>
                <a:gd name="T23" fmla="*/ 171 h 686"/>
                <a:gd name="T24" fmla="*/ 1408 w 1409"/>
                <a:gd name="T25" fmla="*/ 3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86">
                  <a:moveTo>
                    <a:pt x="1408" y="342"/>
                  </a:moveTo>
                  <a:cubicBezTo>
                    <a:pt x="1408" y="406"/>
                    <a:pt x="1379" y="459"/>
                    <a:pt x="1314" y="514"/>
                  </a:cubicBezTo>
                  <a:cubicBezTo>
                    <a:pt x="1249" y="568"/>
                    <a:pt x="1169" y="607"/>
                    <a:pt x="1057" y="639"/>
                  </a:cubicBezTo>
                  <a:cubicBezTo>
                    <a:pt x="945" y="670"/>
                    <a:pt x="834" y="685"/>
                    <a:pt x="705" y="685"/>
                  </a:cubicBezTo>
                  <a:cubicBezTo>
                    <a:pt x="575" y="685"/>
                    <a:pt x="465" y="670"/>
                    <a:pt x="353" y="639"/>
                  </a:cubicBezTo>
                  <a:cubicBezTo>
                    <a:pt x="240" y="607"/>
                    <a:pt x="160" y="568"/>
                    <a:pt x="95" y="514"/>
                  </a:cubicBezTo>
                  <a:cubicBezTo>
                    <a:pt x="30" y="459"/>
                    <a:pt x="0" y="405"/>
                    <a:pt x="0" y="342"/>
                  </a:cubicBezTo>
                  <a:cubicBezTo>
                    <a:pt x="0" y="278"/>
                    <a:pt x="30" y="226"/>
                    <a:pt x="95" y="171"/>
                  </a:cubicBezTo>
                  <a:cubicBezTo>
                    <a:pt x="160" y="116"/>
                    <a:pt x="240" y="77"/>
                    <a:pt x="353" y="46"/>
                  </a:cubicBezTo>
                  <a:cubicBezTo>
                    <a:pt x="465" y="14"/>
                    <a:pt x="575" y="0"/>
                    <a:pt x="705" y="0"/>
                  </a:cubicBezTo>
                  <a:cubicBezTo>
                    <a:pt x="834" y="0"/>
                    <a:pt x="945" y="14"/>
                    <a:pt x="1057" y="46"/>
                  </a:cubicBezTo>
                  <a:cubicBezTo>
                    <a:pt x="1169" y="77"/>
                    <a:pt x="1249" y="116"/>
                    <a:pt x="1314" y="171"/>
                  </a:cubicBezTo>
                  <a:cubicBezTo>
                    <a:pt x="1379" y="226"/>
                    <a:pt x="1408" y="279"/>
                    <a:pt x="1408" y="342"/>
                  </a:cubicBezTo>
                </a:path>
              </a:pathLst>
            </a:custGeom>
            <a:noFill/>
            <a:ln w="10440" cap="flat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2" name="Freeform 2371"/>
            <p:cNvSpPr>
              <a:spLocks noChangeArrowheads="1"/>
            </p:cNvSpPr>
            <p:nvPr/>
          </p:nvSpPr>
          <p:spPr bwMode="auto">
            <a:xfrm>
              <a:off x="4400953" y="3311232"/>
              <a:ext cx="58772" cy="101392"/>
            </a:xfrm>
            <a:custGeom>
              <a:avLst/>
              <a:gdLst>
                <a:gd name="T0" fmla="*/ 36 w 100"/>
                <a:gd name="T1" fmla="*/ 54 h 133"/>
                <a:gd name="T2" fmla="*/ 36 w 100"/>
                <a:gd name="T3" fmla="*/ 132 h 133"/>
                <a:gd name="T4" fmla="*/ 16 w 100"/>
                <a:gd name="T5" fmla="*/ 132 h 133"/>
                <a:gd name="T6" fmla="*/ 16 w 100"/>
                <a:gd name="T7" fmla="*/ 54 h 133"/>
                <a:gd name="T8" fmla="*/ 0 w 100"/>
                <a:gd name="T9" fmla="*/ 54 h 133"/>
                <a:gd name="T10" fmla="*/ 0 w 100"/>
                <a:gd name="T11" fmla="*/ 45 h 133"/>
                <a:gd name="T12" fmla="*/ 16 w 100"/>
                <a:gd name="T13" fmla="*/ 39 h 133"/>
                <a:gd name="T14" fmla="*/ 16 w 100"/>
                <a:gd name="T15" fmla="*/ 33 h 133"/>
                <a:gd name="T16" fmla="*/ 23 w 100"/>
                <a:gd name="T17" fmla="*/ 9 h 133"/>
                <a:gd name="T18" fmla="*/ 47 w 100"/>
                <a:gd name="T19" fmla="*/ 0 h 133"/>
                <a:gd name="T20" fmla="*/ 67 w 100"/>
                <a:gd name="T21" fmla="*/ 3 h 133"/>
                <a:gd name="T22" fmla="*/ 61 w 100"/>
                <a:gd name="T23" fmla="*/ 17 h 133"/>
                <a:gd name="T24" fmla="*/ 47 w 100"/>
                <a:gd name="T25" fmla="*/ 14 h 133"/>
                <a:gd name="T26" fmla="*/ 36 w 100"/>
                <a:gd name="T27" fmla="*/ 19 h 133"/>
                <a:gd name="T28" fmla="*/ 33 w 100"/>
                <a:gd name="T29" fmla="*/ 32 h 133"/>
                <a:gd name="T30" fmla="*/ 33 w 100"/>
                <a:gd name="T31" fmla="*/ 38 h 133"/>
                <a:gd name="T32" fmla="*/ 57 w 100"/>
                <a:gd name="T33" fmla="*/ 38 h 133"/>
                <a:gd name="T34" fmla="*/ 57 w 100"/>
                <a:gd name="T35" fmla="*/ 54 h 133"/>
                <a:gd name="T36" fmla="*/ 36 w 100"/>
                <a:gd name="T37" fmla="*/ 54 h 133"/>
                <a:gd name="T38" fmla="*/ 76 w 100"/>
                <a:gd name="T39" fmla="*/ 13 h 133"/>
                <a:gd name="T40" fmla="*/ 79 w 100"/>
                <a:gd name="T41" fmla="*/ 4 h 133"/>
                <a:gd name="T42" fmla="*/ 87 w 100"/>
                <a:gd name="T43" fmla="*/ 1 h 133"/>
                <a:gd name="T44" fmla="*/ 96 w 100"/>
                <a:gd name="T45" fmla="*/ 4 h 133"/>
                <a:gd name="T46" fmla="*/ 99 w 100"/>
                <a:gd name="T47" fmla="*/ 13 h 133"/>
                <a:gd name="T48" fmla="*/ 96 w 100"/>
                <a:gd name="T49" fmla="*/ 22 h 133"/>
                <a:gd name="T50" fmla="*/ 87 w 100"/>
                <a:gd name="T51" fmla="*/ 25 h 133"/>
                <a:gd name="T52" fmla="*/ 79 w 100"/>
                <a:gd name="T53" fmla="*/ 22 h 133"/>
                <a:gd name="T54" fmla="*/ 76 w 100"/>
                <a:gd name="T55" fmla="*/ 13 h 133"/>
                <a:gd name="T56" fmla="*/ 96 w 100"/>
                <a:gd name="T57" fmla="*/ 132 h 133"/>
                <a:gd name="T58" fmla="*/ 76 w 100"/>
                <a:gd name="T59" fmla="*/ 132 h 133"/>
                <a:gd name="T60" fmla="*/ 76 w 100"/>
                <a:gd name="T61" fmla="*/ 38 h 133"/>
                <a:gd name="T62" fmla="*/ 96 w 100"/>
                <a:gd name="T63" fmla="*/ 38 h 133"/>
                <a:gd name="T64" fmla="*/ 96 w 100"/>
                <a:gd name="T6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33">
                  <a:moveTo>
                    <a:pt x="36" y="54"/>
                  </a:moveTo>
                  <a:lnTo>
                    <a:pt x="36" y="132"/>
                  </a:lnTo>
                  <a:lnTo>
                    <a:pt x="16" y="132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16" y="39"/>
                  </a:lnTo>
                  <a:lnTo>
                    <a:pt x="16" y="33"/>
                  </a:lnTo>
                  <a:cubicBezTo>
                    <a:pt x="16" y="22"/>
                    <a:pt x="18" y="14"/>
                    <a:pt x="23" y="9"/>
                  </a:cubicBezTo>
                  <a:cubicBezTo>
                    <a:pt x="27" y="3"/>
                    <a:pt x="36" y="0"/>
                    <a:pt x="47" y="0"/>
                  </a:cubicBezTo>
                  <a:cubicBezTo>
                    <a:pt x="54" y="0"/>
                    <a:pt x="61" y="1"/>
                    <a:pt x="67" y="3"/>
                  </a:cubicBezTo>
                  <a:lnTo>
                    <a:pt x="61" y="17"/>
                  </a:lnTo>
                  <a:cubicBezTo>
                    <a:pt x="57" y="16"/>
                    <a:pt x="51" y="14"/>
                    <a:pt x="47" y="14"/>
                  </a:cubicBezTo>
                  <a:cubicBezTo>
                    <a:pt x="42" y="14"/>
                    <a:pt x="39" y="16"/>
                    <a:pt x="36" y="19"/>
                  </a:cubicBezTo>
                  <a:cubicBezTo>
                    <a:pt x="33" y="22"/>
                    <a:pt x="33" y="26"/>
                    <a:pt x="33" y="32"/>
                  </a:cubicBezTo>
                  <a:lnTo>
                    <a:pt x="33" y="38"/>
                  </a:lnTo>
                  <a:lnTo>
                    <a:pt x="57" y="38"/>
                  </a:lnTo>
                  <a:lnTo>
                    <a:pt x="57" y="54"/>
                  </a:lnTo>
                  <a:lnTo>
                    <a:pt x="36" y="54"/>
                  </a:lnTo>
                  <a:close/>
                  <a:moveTo>
                    <a:pt x="76" y="13"/>
                  </a:moveTo>
                  <a:cubicBezTo>
                    <a:pt x="76" y="10"/>
                    <a:pt x="77" y="7"/>
                    <a:pt x="79" y="4"/>
                  </a:cubicBezTo>
                  <a:cubicBezTo>
                    <a:pt x="80" y="1"/>
                    <a:pt x="83" y="1"/>
                    <a:pt x="87" y="1"/>
                  </a:cubicBezTo>
                  <a:cubicBezTo>
                    <a:pt x="90" y="1"/>
                    <a:pt x="93" y="2"/>
                    <a:pt x="96" y="4"/>
                  </a:cubicBezTo>
                  <a:cubicBezTo>
                    <a:pt x="99" y="5"/>
                    <a:pt x="99" y="9"/>
                    <a:pt x="99" y="13"/>
                  </a:cubicBezTo>
                  <a:cubicBezTo>
                    <a:pt x="99" y="16"/>
                    <a:pt x="97" y="19"/>
                    <a:pt x="96" y="22"/>
                  </a:cubicBezTo>
                  <a:cubicBezTo>
                    <a:pt x="94" y="25"/>
                    <a:pt x="92" y="25"/>
                    <a:pt x="87" y="25"/>
                  </a:cubicBezTo>
                  <a:cubicBezTo>
                    <a:pt x="85" y="25"/>
                    <a:pt x="82" y="23"/>
                    <a:pt x="79" y="22"/>
                  </a:cubicBezTo>
                  <a:cubicBezTo>
                    <a:pt x="76" y="20"/>
                    <a:pt x="76" y="17"/>
                    <a:pt x="76" y="13"/>
                  </a:cubicBezTo>
                  <a:close/>
                  <a:moveTo>
                    <a:pt x="96" y="132"/>
                  </a:moveTo>
                  <a:lnTo>
                    <a:pt x="76" y="132"/>
                  </a:lnTo>
                  <a:lnTo>
                    <a:pt x="76" y="38"/>
                  </a:lnTo>
                  <a:lnTo>
                    <a:pt x="96" y="38"/>
                  </a:lnTo>
                  <a:lnTo>
                    <a:pt x="96" y="1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3" name="Freeform 2372"/>
            <p:cNvSpPr>
              <a:spLocks noChangeArrowheads="1"/>
            </p:cNvSpPr>
            <p:nvPr/>
          </p:nvSpPr>
          <p:spPr bwMode="auto">
            <a:xfrm>
              <a:off x="4475754" y="3339202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7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5 h 100"/>
                <a:gd name="T26" fmla="*/ 49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4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0" y="22"/>
                    <a:pt x="26" y="27"/>
                  </a:cubicBezTo>
                  <a:cubicBezTo>
                    <a:pt x="21" y="31"/>
                    <a:pt x="20" y="40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1"/>
                    <a:pt x="28" y="8"/>
                    <a:pt x="32" y="5"/>
                  </a:cubicBezTo>
                  <a:cubicBezTo>
                    <a:pt x="36" y="2"/>
                    <a:pt x="44" y="0"/>
                    <a:pt x="49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4" name="Freeform 2373"/>
            <p:cNvSpPr>
              <a:spLocks noChangeArrowheads="1"/>
            </p:cNvSpPr>
            <p:nvPr/>
          </p:nvSpPr>
          <p:spPr bwMode="auto">
            <a:xfrm>
              <a:off x="4539870" y="3311232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8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7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3 h 138"/>
                <a:gd name="T22" fmla="*/ 70 w 87"/>
                <a:gd name="T23" fmla="*/ 133 h 138"/>
                <a:gd name="T24" fmla="*/ 67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4 w 87"/>
                <a:gd name="T31" fmla="*/ 120 h 138"/>
                <a:gd name="T32" fmla="*/ 62 w 87"/>
                <a:gd name="T33" fmla="*/ 113 h 138"/>
                <a:gd name="T34" fmla="*/ 67 w 87"/>
                <a:gd name="T35" fmla="*/ 91 h 138"/>
                <a:gd name="T36" fmla="*/ 67 w 87"/>
                <a:gd name="T37" fmla="*/ 88 h 138"/>
                <a:gd name="T38" fmla="*/ 62 w 87"/>
                <a:gd name="T39" fmla="*/ 63 h 138"/>
                <a:gd name="T40" fmla="*/ 44 w 87"/>
                <a:gd name="T41" fmla="*/ 56 h 138"/>
                <a:gd name="T42" fmla="*/ 28 w 87"/>
                <a:gd name="T43" fmla="*/ 64 h 138"/>
                <a:gd name="T44" fmla="*/ 22 w 87"/>
                <a:gd name="T45" fmla="*/ 89 h 138"/>
                <a:gd name="T46" fmla="*/ 28 w 87"/>
                <a:gd name="T47" fmla="*/ 113 h 138"/>
                <a:gd name="T48" fmla="*/ 44 w 87"/>
                <a:gd name="T49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8" y="133"/>
                    <a:pt x="11" y="124"/>
                  </a:cubicBezTo>
                  <a:cubicBezTo>
                    <a:pt x="3" y="115"/>
                    <a:pt x="0" y="104"/>
                    <a:pt x="0" y="88"/>
                  </a:cubicBezTo>
                  <a:cubicBezTo>
                    <a:pt x="0" y="72"/>
                    <a:pt x="3" y="59"/>
                    <a:pt x="11" y="51"/>
                  </a:cubicBezTo>
                  <a:cubicBezTo>
                    <a:pt x="18" y="42"/>
                    <a:pt x="27" y="38"/>
                    <a:pt x="38" y="38"/>
                  </a:cubicBezTo>
                  <a:cubicBezTo>
                    <a:pt x="51" y="38"/>
                    <a:pt x="60" y="43"/>
                    <a:pt x="66" y="51"/>
                  </a:cubicBezTo>
                  <a:lnTo>
                    <a:pt x="67" y="51"/>
                  </a:lnTo>
                  <a:cubicBezTo>
                    <a:pt x="66" y="44"/>
                    <a:pt x="66" y="40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3"/>
                  </a:lnTo>
                  <a:lnTo>
                    <a:pt x="70" y="133"/>
                  </a:lnTo>
                  <a:lnTo>
                    <a:pt x="67" y="121"/>
                  </a:lnTo>
                  <a:lnTo>
                    <a:pt x="66" y="121"/>
                  </a:lnTo>
                  <a:cubicBezTo>
                    <a:pt x="60" y="132"/>
                    <a:pt x="51" y="137"/>
                    <a:pt x="38" y="137"/>
                  </a:cubicBezTo>
                  <a:close/>
                  <a:moveTo>
                    <a:pt x="44" y="120"/>
                  </a:moveTo>
                  <a:cubicBezTo>
                    <a:pt x="53" y="120"/>
                    <a:pt x="59" y="117"/>
                    <a:pt x="62" y="113"/>
                  </a:cubicBezTo>
                  <a:cubicBezTo>
                    <a:pt x="65" y="108"/>
                    <a:pt x="67" y="101"/>
                    <a:pt x="67" y="91"/>
                  </a:cubicBezTo>
                  <a:lnTo>
                    <a:pt x="67" y="88"/>
                  </a:lnTo>
                  <a:cubicBezTo>
                    <a:pt x="67" y="76"/>
                    <a:pt x="66" y="67"/>
                    <a:pt x="62" y="63"/>
                  </a:cubicBezTo>
                  <a:cubicBezTo>
                    <a:pt x="57" y="59"/>
                    <a:pt x="51" y="56"/>
                    <a:pt x="44" y="56"/>
                  </a:cubicBezTo>
                  <a:cubicBezTo>
                    <a:pt x="37" y="56"/>
                    <a:pt x="31" y="58"/>
                    <a:pt x="28" y="64"/>
                  </a:cubicBezTo>
                  <a:cubicBezTo>
                    <a:pt x="25" y="69"/>
                    <a:pt x="22" y="79"/>
                    <a:pt x="22" y="89"/>
                  </a:cubicBezTo>
                  <a:cubicBezTo>
                    <a:pt x="22" y="99"/>
                    <a:pt x="24" y="108"/>
                    <a:pt x="28" y="113"/>
                  </a:cubicBezTo>
                  <a:cubicBezTo>
                    <a:pt x="32" y="117"/>
                    <a:pt x="37" y="120"/>
                    <a:pt x="44" y="12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5" name="Freeform 2374"/>
            <p:cNvSpPr>
              <a:spLocks noChangeArrowheads="1"/>
            </p:cNvSpPr>
            <p:nvPr/>
          </p:nvSpPr>
          <p:spPr bwMode="auto">
            <a:xfrm>
              <a:off x="4633371" y="3339202"/>
              <a:ext cx="53429" cy="76918"/>
            </a:xfrm>
            <a:custGeom>
              <a:avLst/>
              <a:gdLst>
                <a:gd name="T0" fmla="*/ 90 w 91"/>
                <a:gd name="T1" fmla="*/ 50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4 h 100"/>
                <a:gd name="T8" fmla="*/ 6 w 91"/>
                <a:gd name="T9" fmla="*/ 76 h 100"/>
                <a:gd name="T10" fmla="*/ 0 w 91"/>
                <a:gd name="T11" fmla="*/ 50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50 h 100"/>
                <a:gd name="T20" fmla="*/ 20 w 91"/>
                <a:gd name="T21" fmla="*/ 50 h 100"/>
                <a:gd name="T22" fmla="*/ 45 w 91"/>
                <a:gd name="T23" fmla="*/ 82 h 100"/>
                <a:gd name="T24" fmla="*/ 68 w 91"/>
                <a:gd name="T25" fmla="*/ 50 h 100"/>
                <a:gd name="T26" fmla="*/ 44 w 91"/>
                <a:gd name="T27" fmla="*/ 18 h 100"/>
                <a:gd name="T28" fmla="*/ 25 w 91"/>
                <a:gd name="T29" fmla="*/ 26 h 100"/>
                <a:gd name="T30" fmla="*/ 20 w 91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50"/>
                  </a:moveTo>
                  <a:cubicBezTo>
                    <a:pt x="90" y="66"/>
                    <a:pt x="86" y="77"/>
                    <a:pt x="79" y="86"/>
                  </a:cubicBezTo>
                  <a:cubicBezTo>
                    <a:pt x="71" y="95"/>
                    <a:pt x="60" y="99"/>
                    <a:pt x="45" y="99"/>
                  </a:cubicBezTo>
                  <a:cubicBezTo>
                    <a:pt x="36" y="99"/>
                    <a:pt x="29" y="98"/>
                    <a:pt x="22" y="94"/>
                  </a:cubicBezTo>
                  <a:cubicBezTo>
                    <a:pt x="15" y="89"/>
                    <a:pt x="10" y="83"/>
                    <a:pt x="6" y="76"/>
                  </a:cubicBezTo>
                  <a:cubicBezTo>
                    <a:pt x="1" y="69"/>
                    <a:pt x="0" y="60"/>
                    <a:pt x="0" y="50"/>
                  </a:cubicBezTo>
                  <a:cubicBezTo>
                    <a:pt x="0" y="34"/>
                    <a:pt x="4" y="21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8" y="0"/>
                    <a:pt x="69" y="4"/>
                    <a:pt x="77" y="13"/>
                  </a:cubicBezTo>
                  <a:cubicBezTo>
                    <a:pt x="84" y="21"/>
                    <a:pt x="90" y="35"/>
                    <a:pt x="90" y="50"/>
                  </a:cubicBezTo>
                  <a:close/>
                  <a:moveTo>
                    <a:pt x="20" y="50"/>
                  </a:moveTo>
                  <a:cubicBezTo>
                    <a:pt x="20" y="72"/>
                    <a:pt x="29" y="82"/>
                    <a:pt x="45" y="82"/>
                  </a:cubicBezTo>
                  <a:cubicBezTo>
                    <a:pt x="61" y="82"/>
                    <a:pt x="68" y="72"/>
                    <a:pt x="68" y="50"/>
                  </a:cubicBezTo>
                  <a:cubicBezTo>
                    <a:pt x="68" y="28"/>
                    <a:pt x="60" y="18"/>
                    <a:pt x="44" y="18"/>
                  </a:cubicBezTo>
                  <a:cubicBezTo>
                    <a:pt x="35" y="18"/>
                    <a:pt x="29" y="20"/>
                    <a:pt x="25" y="26"/>
                  </a:cubicBezTo>
                  <a:cubicBezTo>
                    <a:pt x="20" y="31"/>
                    <a:pt x="20" y="40"/>
                    <a:pt x="20" y="5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6" name="Freeform 2375"/>
            <p:cNvSpPr>
              <a:spLocks noChangeArrowheads="1"/>
            </p:cNvSpPr>
            <p:nvPr/>
          </p:nvSpPr>
          <p:spPr bwMode="auto">
            <a:xfrm>
              <a:off x="4700158" y="3342698"/>
              <a:ext cx="50758" cy="108384"/>
            </a:xfrm>
            <a:custGeom>
              <a:avLst/>
              <a:gdLst>
                <a:gd name="T0" fmla="*/ 48 w 87"/>
                <a:gd name="T1" fmla="*/ 97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8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8 w 87"/>
                <a:gd name="T29" fmla="*/ 97 h 139"/>
                <a:gd name="T30" fmla="*/ 44 w 87"/>
                <a:gd name="T31" fmla="*/ 16 h 139"/>
                <a:gd name="T32" fmla="*/ 26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6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6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8" y="97"/>
                  </a:moveTo>
                  <a:cubicBezTo>
                    <a:pt x="37" y="97"/>
                    <a:pt x="26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7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6" y="4"/>
                    <a:pt x="36" y="0"/>
                    <a:pt x="48" y="0"/>
                  </a:cubicBezTo>
                  <a:cubicBezTo>
                    <a:pt x="59" y="0"/>
                    <a:pt x="69" y="4"/>
                    <a:pt x="76" y="13"/>
                  </a:cubicBezTo>
                  <a:cubicBezTo>
                    <a:pt x="83" y="22"/>
                    <a:pt x="86" y="33"/>
                    <a:pt x="86" y="49"/>
                  </a:cubicBezTo>
                  <a:cubicBezTo>
                    <a:pt x="86" y="65"/>
                    <a:pt x="83" y="77"/>
                    <a:pt x="76" y="86"/>
                  </a:cubicBezTo>
                  <a:cubicBezTo>
                    <a:pt x="69" y="94"/>
                    <a:pt x="60" y="97"/>
                    <a:pt x="48" y="97"/>
                  </a:cubicBezTo>
                  <a:close/>
                  <a:moveTo>
                    <a:pt x="44" y="16"/>
                  </a:moveTo>
                  <a:cubicBezTo>
                    <a:pt x="37" y="16"/>
                    <a:pt x="30" y="19"/>
                    <a:pt x="26" y="23"/>
                  </a:cubicBezTo>
                  <a:cubicBezTo>
                    <a:pt x="21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59"/>
                    <a:pt x="21" y="68"/>
                    <a:pt x="26" y="73"/>
                  </a:cubicBezTo>
                  <a:cubicBezTo>
                    <a:pt x="30" y="77"/>
                    <a:pt x="37" y="80"/>
                    <a:pt x="44" y="80"/>
                  </a:cubicBezTo>
                  <a:cubicBezTo>
                    <a:pt x="51" y="80"/>
                    <a:pt x="56" y="77"/>
                    <a:pt x="60" y="71"/>
                  </a:cubicBezTo>
                  <a:cubicBezTo>
                    <a:pt x="64" y="65"/>
                    <a:pt x="66" y="58"/>
                    <a:pt x="66" y="46"/>
                  </a:cubicBezTo>
                  <a:cubicBezTo>
                    <a:pt x="66" y="36"/>
                    <a:pt x="64" y="27"/>
                    <a:pt x="60" y="23"/>
                  </a:cubicBezTo>
                  <a:cubicBezTo>
                    <a:pt x="56" y="19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7" name="Freeform 2376"/>
            <p:cNvSpPr>
              <a:spLocks noChangeArrowheads="1"/>
            </p:cNvSpPr>
            <p:nvPr/>
          </p:nvSpPr>
          <p:spPr bwMode="auto">
            <a:xfrm>
              <a:off x="4758930" y="3325217"/>
              <a:ext cx="34729" cy="90903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8 h 119"/>
                <a:gd name="T18" fmla="*/ 13 w 62"/>
                <a:gd name="T19" fmla="*/ 20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6" y="114"/>
                    <a:pt x="52" y="116"/>
                  </a:cubicBezTo>
                  <a:cubicBezTo>
                    <a:pt x="47" y="117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13" y="2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3" y="95"/>
                    <a:pt x="35" y="96"/>
                  </a:cubicBezTo>
                  <a:cubicBezTo>
                    <a:pt x="36" y="97"/>
                    <a:pt x="44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8" name="Freeform 2377"/>
            <p:cNvSpPr>
              <a:spLocks noChangeArrowheads="1"/>
            </p:cNvSpPr>
            <p:nvPr/>
          </p:nvSpPr>
          <p:spPr bwMode="auto">
            <a:xfrm>
              <a:off x="4807016" y="3311232"/>
              <a:ext cx="13357" cy="101392"/>
            </a:xfrm>
            <a:custGeom>
              <a:avLst/>
              <a:gdLst>
                <a:gd name="T0" fmla="*/ 1 w 25"/>
                <a:gd name="T1" fmla="*/ 12 h 132"/>
                <a:gd name="T2" fmla="*/ 4 w 25"/>
                <a:gd name="T3" fmla="*/ 3 h 132"/>
                <a:gd name="T4" fmla="*/ 13 w 25"/>
                <a:gd name="T5" fmla="*/ 0 h 132"/>
                <a:gd name="T6" fmla="*/ 22 w 25"/>
                <a:gd name="T7" fmla="*/ 3 h 132"/>
                <a:gd name="T8" fmla="*/ 24 w 25"/>
                <a:gd name="T9" fmla="*/ 12 h 132"/>
                <a:gd name="T10" fmla="*/ 22 w 25"/>
                <a:gd name="T11" fmla="*/ 21 h 132"/>
                <a:gd name="T12" fmla="*/ 13 w 25"/>
                <a:gd name="T13" fmla="*/ 24 h 132"/>
                <a:gd name="T14" fmla="*/ 4 w 25"/>
                <a:gd name="T15" fmla="*/ 21 h 132"/>
                <a:gd name="T16" fmla="*/ 1 w 25"/>
                <a:gd name="T17" fmla="*/ 12 h 132"/>
                <a:gd name="T18" fmla="*/ 22 w 25"/>
                <a:gd name="T19" fmla="*/ 131 h 132"/>
                <a:gd name="T20" fmla="*/ 1 w 25"/>
                <a:gd name="T21" fmla="*/ 131 h 132"/>
                <a:gd name="T22" fmla="*/ 1 w 25"/>
                <a:gd name="T23" fmla="*/ 37 h 132"/>
                <a:gd name="T24" fmla="*/ 22 w 25"/>
                <a:gd name="T25" fmla="*/ 37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1" y="12"/>
                  </a:moveTo>
                  <a:cubicBezTo>
                    <a:pt x="1" y="9"/>
                    <a:pt x="2" y="6"/>
                    <a:pt x="4" y="3"/>
                  </a:cubicBezTo>
                  <a:cubicBezTo>
                    <a:pt x="5" y="0"/>
                    <a:pt x="8" y="0"/>
                    <a:pt x="13" y="0"/>
                  </a:cubicBezTo>
                  <a:cubicBezTo>
                    <a:pt x="16" y="0"/>
                    <a:pt x="19" y="1"/>
                    <a:pt x="22" y="3"/>
                  </a:cubicBezTo>
                  <a:cubicBezTo>
                    <a:pt x="24" y="4"/>
                    <a:pt x="24" y="8"/>
                    <a:pt x="24" y="12"/>
                  </a:cubicBezTo>
                  <a:cubicBezTo>
                    <a:pt x="24" y="15"/>
                    <a:pt x="23" y="18"/>
                    <a:pt x="22" y="21"/>
                  </a:cubicBezTo>
                  <a:cubicBezTo>
                    <a:pt x="20" y="24"/>
                    <a:pt x="17" y="24"/>
                    <a:pt x="13" y="24"/>
                  </a:cubicBezTo>
                  <a:cubicBezTo>
                    <a:pt x="10" y="24"/>
                    <a:pt x="7" y="22"/>
                    <a:pt x="4" y="21"/>
                  </a:cubicBezTo>
                  <a:cubicBezTo>
                    <a:pt x="0" y="19"/>
                    <a:pt x="1" y="16"/>
                    <a:pt x="1" y="12"/>
                  </a:cubicBezTo>
                  <a:close/>
                  <a:moveTo>
                    <a:pt x="22" y="131"/>
                  </a:moveTo>
                  <a:lnTo>
                    <a:pt x="1" y="131"/>
                  </a:lnTo>
                  <a:lnTo>
                    <a:pt x="1" y="37"/>
                  </a:lnTo>
                  <a:lnTo>
                    <a:pt x="22" y="37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79" name="Freeform 2378"/>
            <p:cNvSpPr>
              <a:spLocks noChangeArrowheads="1"/>
            </p:cNvSpPr>
            <p:nvPr/>
          </p:nvSpPr>
          <p:spPr bwMode="auto">
            <a:xfrm>
              <a:off x="4836403" y="3335705"/>
              <a:ext cx="82816" cy="76918"/>
            </a:xfrm>
            <a:custGeom>
              <a:avLst/>
              <a:gdLst>
                <a:gd name="T0" fmla="*/ 61 w 141"/>
                <a:gd name="T1" fmla="*/ 100 h 101"/>
                <a:gd name="T2" fmla="*/ 61 w 141"/>
                <a:gd name="T3" fmla="*/ 42 h 101"/>
                <a:gd name="T4" fmla="*/ 57 w 141"/>
                <a:gd name="T5" fmla="*/ 26 h 101"/>
                <a:gd name="T6" fmla="*/ 44 w 141"/>
                <a:gd name="T7" fmla="*/ 20 h 101"/>
                <a:gd name="T8" fmla="*/ 26 w 141"/>
                <a:gd name="T9" fmla="*/ 28 h 101"/>
                <a:gd name="T10" fmla="*/ 20 w 141"/>
                <a:gd name="T11" fmla="*/ 52 h 101"/>
                <a:gd name="T12" fmla="*/ 20 w 141"/>
                <a:gd name="T13" fmla="*/ 99 h 101"/>
                <a:gd name="T14" fmla="*/ 0 w 141"/>
                <a:gd name="T15" fmla="*/ 99 h 101"/>
                <a:gd name="T16" fmla="*/ 0 w 141"/>
                <a:gd name="T17" fmla="*/ 4 h 101"/>
                <a:gd name="T18" fmla="*/ 16 w 141"/>
                <a:gd name="T19" fmla="*/ 4 h 101"/>
                <a:gd name="T20" fmla="*/ 19 w 141"/>
                <a:gd name="T21" fmla="*/ 16 h 101"/>
                <a:gd name="T22" fmla="*/ 20 w 141"/>
                <a:gd name="T23" fmla="*/ 16 h 101"/>
                <a:gd name="T24" fmla="*/ 32 w 141"/>
                <a:gd name="T25" fmla="*/ 6 h 101"/>
                <a:gd name="T26" fmla="*/ 48 w 141"/>
                <a:gd name="T27" fmla="*/ 1 h 101"/>
                <a:gd name="T28" fmla="*/ 77 w 141"/>
                <a:gd name="T29" fmla="*/ 16 h 101"/>
                <a:gd name="T30" fmla="*/ 79 w 141"/>
                <a:gd name="T31" fmla="*/ 16 h 101"/>
                <a:gd name="T32" fmla="*/ 90 w 141"/>
                <a:gd name="T33" fmla="*/ 4 h 101"/>
                <a:gd name="T34" fmla="*/ 108 w 141"/>
                <a:gd name="T35" fmla="*/ 0 h 101"/>
                <a:gd name="T36" fmla="*/ 133 w 141"/>
                <a:gd name="T37" fmla="*/ 9 h 101"/>
                <a:gd name="T38" fmla="*/ 140 w 141"/>
                <a:gd name="T39" fmla="*/ 35 h 101"/>
                <a:gd name="T40" fmla="*/ 140 w 141"/>
                <a:gd name="T41" fmla="*/ 96 h 101"/>
                <a:gd name="T42" fmla="*/ 119 w 141"/>
                <a:gd name="T43" fmla="*/ 96 h 101"/>
                <a:gd name="T44" fmla="*/ 119 w 141"/>
                <a:gd name="T45" fmla="*/ 38 h 101"/>
                <a:gd name="T46" fmla="*/ 115 w 141"/>
                <a:gd name="T47" fmla="*/ 22 h 101"/>
                <a:gd name="T48" fmla="*/ 102 w 141"/>
                <a:gd name="T49" fmla="*/ 16 h 101"/>
                <a:gd name="T50" fmla="*/ 84 w 141"/>
                <a:gd name="T51" fmla="*/ 23 h 101"/>
                <a:gd name="T52" fmla="*/ 79 w 141"/>
                <a:gd name="T53" fmla="*/ 45 h 101"/>
                <a:gd name="T54" fmla="*/ 79 w 141"/>
                <a:gd name="T55" fmla="*/ 100 h 101"/>
                <a:gd name="T56" fmla="*/ 61 w 141"/>
                <a:gd name="T5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1">
                  <a:moveTo>
                    <a:pt x="61" y="100"/>
                  </a:moveTo>
                  <a:lnTo>
                    <a:pt x="61" y="42"/>
                  </a:lnTo>
                  <a:cubicBezTo>
                    <a:pt x="61" y="35"/>
                    <a:pt x="60" y="29"/>
                    <a:pt x="57" y="26"/>
                  </a:cubicBezTo>
                  <a:cubicBezTo>
                    <a:pt x="54" y="23"/>
                    <a:pt x="49" y="20"/>
                    <a:pt x="44" y="20"/>
                  </a:cubicBezTo>
                  <a:cubicBezTo>
                    <a:pt x="36" y="20"/>
                    <a:pt x="30" y="23"/>
                    <a:pt x="26" y="28"/>
                  </a:cubicBezTo>
                  <a:cubicBezTo>
                    <a:pt x="22" y="32"/>
                    <a:pt x="20" y="41"/>
                    <a:pt x="20" y="52"/>
                  </a:cubicBezTo>
                  <a:lnTo>
                    <a:pt x="20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0" y="16"/>
                  </a:lnTo>
                  <a:cubicBezTo>
                    <a:pt x="23" y="12"/>
                    <a:pt x="26" y="9"/>
                    <a:pt x="32" y="6"/>
                  </a:cubicBezTo>
                  <a:cubicBezTo>
                    <a:pt x="38" y="3"/>
                    <a:pt x="42" y="1"/>
                    <a:pt x="48" y="1"/>
                  </a:cubicBezTo>
                  <a:cubicBezTo>
                    <a:pt x="63" y="1"/>
                    <a:pt x="73" y="6"/>
                    <a:pt x="77" y="16"/>
                  </a:cubicBezTo>
                  <a:lnTo>
                    <a:pt x="79" y="16"/>
                  </a:lnTo>
                  <a:cubicBezTo>
                    <a:pt x="81" y="12"/>
                    <a:pt x="85" y="7"/>
                    <a:pt x="90" y="4"/>
                  </a:cubicBezTo>
                  <a:cubicBezTo>
                    <a:pt x="94" y="1"/>
                    <a:pt x="100" y="0"/>
                    <a:pt x="108" y="0"/>
                  </a:cubicBezTo>
                  <a:cubicBezTo>
                    <a:pt x="119" y="0"/>
                    <a:pt x="127" y="3"/>
                    <a:pt x="133" y="9"/>
                  </a:cubicBezTo>
                  <a:cubicBezTo>
                    <a:pt x="138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19" y="96"/>
                  </a:lnTo>
                  <a:lnTo>
                    <a:pt x="119" y="38"/>
                  </a:lnTo>
                  <a:cubicBezTo>
                    <a:pt x="119" y="30"/>
                    <a:pt x="118" y="25"/>
                    <a:pt x="115" y="22"/>
                  </a:cubicBezTo>
                  <a:cubicBezTo>
                    <a:pt x="112" y="19"/>
                    <a:pt x="108" y="16"/>
                    <a:pt x="102" y="16"/>
                  </a:cubicBezTo>
                  <a:cubicBezTo>
                    <a:pt x="95" y="16"/>
                    <a:pt x="88" y="18"/>
                    <a:pt x="84" y="23"/>
                  </a:cubicBezTo>
                  <a:cubicBezTo>
                    <a:pt x="79" y="27"/>
                    <a:pt x="79" y="35"/>
                    <a:pt x="79" y="45"/>
                  </a:cubicBezTo>
                  <a:lnTo>
                    <a:pt x="79" y="100"/>
                  </a:lnTo>
                  <a:lnTo>
                    <a:pt x="61" y="10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0" name="Freeform 2379"/>
            <p:cNvSpPr>
              <a:spLocks noChangeArrowheads="1"/>
            </p:cNvSpPr>
            <p:nvPr/>
          </p:nvSpPr>
          <p:spPr bwMode="auto">
            <a:xfrm>
              <a:off x="4937918" y="3339202"/>
              <a:ext cx="45415" cy="73422"/>
            </a:xfrm>
            <a:custGeom>
              <a:avLst/>
              <a:gdLst>
                <a:gd name="T0" fmla="*/ 63 w 80"/>
                <a:gd name="T1" fmla="*/ 96 h 99"/>
                <a:gd name="T2" fmla="*/ 58 w 80"/>
                <a:gd name="T3" fmla="*/ 83 h 99"/>
                <a:gd name="T4" fmla="*/ 58 w 80"/>
                <a:gd name="T5" fmla="*/ 83 h 99"/>
                <a:gd name="T6" fmla="*/ 45 w 80"/>
                <a:gd name="T7" fmla="*/ 95 h 99"/>
                <a:gd name="T8" fmla="*/ 29 w 80"/>
                <a:gd name="T9" fmla="*/ 98 h 99"/>
                <a:gd name="T10" fmla="*/ 7 w 80"/>
                <a:gd name="T11" fmla="*/ 91 h 99"/>
                <a:gd name="T12" fmla="*/ 0 w 80"/>
                <a:gd name="T13" fmla="*/ 69 h 99"/>
                <a:gd name="T14" fmla="*/ 10 w 80"/>
                <a:gd name="T15" fmla="*/ 47 h 99"/>
                <a:gd name="T16" fmla="*/ 42 w 80"/>
                <a:gd name="T17" fmla="*/ 38 h 99"/>
                <a:gd name="T18" fmla="*/ 58 w 80"/>
                <a:gd name="T19" fmla="*/ 38 h 99"/>
                <a:gd name="T20" fmla="*/ 58 w 80"/>
                <a:gd name="T21" fmla="*/ 34 h 99"/>
                <a:gd name="T22" fmla="*/ 54 w 80"/>
                <a:gd name="T23" fmla="*/ 21 h 99"/>
                <a:gd name="T24" fmla="*/ 41 w 80"/>
                <a:gd name="T25" fmla="*/ 16 h 99"/>
                <a:gd name="T26" fmla="*/ 27 w 80"/>
                <a:gd name="T27" fmla="*/ 18 h 99"/>
                <a:gd name="T28" fmla="*/ 14 w 80"/>
                <a:gd name="T29" fmla="*/ 22 h 99"/>
                <a:gd name="T30" fmla="*/ 8 w 80"/>
                <a:gd name="T31" fmla="*/ 8 h 99"/>
                <a:gd name="T32" fmla="*/ 26 w 80"/>
                <a:gd name="T33" fmla="*/ 2 h 99"/>
                <a:gd name="T34" fmla="*/ 42 w 80"/>
                <a:gd name="T35" fmla="*/ 0 h 99"/>
                <a:gd name="T36" fmla="*/ 70 w 80"/>
                <a:gd name="T37" fmla="*/ 8 h 99"/>
                <a:gd name="T38" fmla="*/ 79 w 80"/>
                <a:gd name="T39" fmla="*/ 32 h 99"/>
                <a:gd name="T40" fmla="*/ 79 w 80"/>
                <a:gd name="T41" fmla="*/ 96 h 99"/>
                <a:gd name="T42" fmla="*/ 63 w 80"/>
                <a:gd name="T43" fmla="*/ 96 h 99"/>
                <a:gd name="T44" fmla="*/ 35 w 80"/>
                <a:gd name="T45" fmla="*/ 83 h 99"/>
                <a:gd name="T46" fmla="*/ 51 w 80"/>
                <a:gd name="T47" fmla="*/ 77 h 99"/>
                <a:gd name="T48" fmla="*/ 58 w 80"/>
                <a:gd name="T49" fmla="*/ 60 h 99"/>
                <a:gd name="T50" fmla="*/ 58 w 80"/>
                <a:gd name="T51" fmla="*/ 51 h 99"/>
                <a:gd name="T52" fmla="*/ 47 w 80"/>
                <a:gd name="T53" fmla="*/ 51 h 99"/>
                <a:gd name="T54" fmla="*/ 27 w 80"/>
                <a:gd name="T55" fmla="*/ 56 h 99"/>
                <a:gd name="T56" fmla="*/ 21 w 80"/>
                <a:gd name="T57" fmla="*/ 69 h 99"/>
                <a:gd name="T58" fmla="*/ 26 w 80"/>
                <a:gd name="T59" fmla="*/ 79 h 99"/>
                <a:gd name="T60" fmla="*/ 35 w 80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99">
                  <a:moveTo>
                    <a:pt x="63" y="96"/>
                  </a:moveTo>
                  <a:lnTo>
                    <a:pt x="58" y="83"/>
                  </a:lnTo>
                  <a:lnTo>
                    <a:pt x="58" y="83"/>
                  </a:lnTo>
                  <a:cubicBezTo>
                    <a:pt x="54" y="89"/>
                    <a:pt x="50" y="94"/>
                    <a:pt x="45" y="95"/>
                  </a:cubicBezTo>
                  <a:cubicBezTo>
                    <a:pt x="41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0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2" y="38"/>
                  </a:cubicBezTo>
                  <a:lnTo>
                    <a:pt x="58" y="38"/>
                  </a:lnTo>
                  <a:lnTo>
                    <a:pt x="58" y="34"/>
                  </a:lnTo>
                  <a:cubicBezTo>
                    <a:pt x="58" y="28"/>
                    <a:pt x="57" y="24"/>
                    <a:pt x="54" y="21"/>
                  </a:cubicBezTo>
                  <a:cubicBezTo>
                    <a:pt x="51" y="18"/>
                    <a:pt x="47" y="16"/>
                    <a:pt x="41" y="16"/>
                  </a:cubicBezTo>
                  <a:cubicBezTo>
                    <a:pt x="38" y="16"/>
                    <a:pt x="31" y="16"/>
                    <a:pt x="27" y="18"/>
                  </a:cubicBezTo>
                  <a:cubicBezTo>
                    <a:pt x="22" y="19"/>
                    <a:pt x="19" y="21"/>
                    <a:pt x="14" y="22"/>
                  </a:cubicBezTo>
                  <a:lnTo>
                    <a:pt x="8" y="8"/>
                  </a:lnTo>
                  <a:cubicBezTo>
                    <a:pt x="14" y="5"/>
                    <a:pt x="18" y="3"/>
                    <a:pt x="26" y="2"/>
                  </a:cubicBezTo>
                  <a:cubicBezTo>
                    <a:pt x="33" y="0"/>
                    <a:pt x="38" y="0"/>
                    <a:pt x="42" y="0"/>
                  </a:cubicBezTo>
                  <a:cubicBezTo>
                    <a:pt x="54" y="0"/>
                    <a:pt x="63" y="3"/>
                    <a:pt x="70" y="8"/>
                  </a:cubicBezTo>
                  <a:cubicBezTo>
                    <a:pt x="78" y="12"/>
                    <a:pt x="79" y="21"/>
                    <a:pt x="79" y="32"/>
                  </a:cubicBezTo>
                  <a:lnTo>
                    <a:pt x="79" y="96"/>
                  </a:lnTo>
                  <a:lnTo>
                    <a:pt x="63" y="96"/>
                  </a:lnTo>
                  <a:close/>
                  <a:moveTo>
                    <a:pt x="35" y="83"/>
                  </a:moveTo>
                  <a:cubicBezTo>
                    <a:pt x="41" y="83"/>
                    <a:pt x="47" y="81"/>
                    <a:pt x="51" y="77"/>
                  </a:cubicBezTo>
                  <a:cubicBezTo>
                    <a:pt x="56" y="72"/>
                    <a:pt x="58" y="67"/>
                    <a:pt x="58" y="60"/>
                  </a:cubicBezTo>
                  <a:lnTo>
                    <a:pt x="58" y="51"/>
                  </a:lnTo>
                  <a:lnTo>
                    <a:pt x="47" y="51"/>
                  </a:lnTo>
                  <a:cubicBezTo>
                    <a:pt x="38" y="51"/>
                    <a:pt x="31" y="53"/>
                    <a:pt x="27" y="56"/>
                  </a:cubicBezTo>
                  <a:cubicBezTo>
                    <a:pt x="22" y="59"/>
                    <a:pt x="21" y="63"/>
                    <a:pt x="21" y="69"/>
                  </a:cubicBezTo>
                  <a:cubicBezTo>
                    <a:pt x="21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1" name="Freeform 2380"/>
            <p:cNvSpPr>
              <a:spLocks noChangeArrowheads="1"/>
            </p:cNvSpPr>
            <p:nvPr/>
          </p:nvSpPr>
          <p:spPr bwMode="auto">
            <a:xfrm>
              <a:off x="5002034" y="3311232"/>
              <a:ext cx="10686" cy="101392"/>
            </a:xfrm>
            <a:custGeom>
              <a:avLst/>
              <a:gdLst>
                <a:gd name="T0" fmla="*/ 20 w 21"/>
                <a:gd name="T1" fmla="*/ 132 h 133"/>
                <a:gd name="T2" fmla="*/ 0 w 21"/>
                <a:gd name="T3" fmla="*/ 132 h 133"/>
                <a:gd name="T4" fmla="*/ 0 w 21"/>
                <a:gd name="T5" fmla="*/ 0 h 133"/>
                <a:gd name="T6" fmla="*/ 20 w 21"/>
                <a:gd name="T7" fmla="*/ 0 h 133"/>
                <a:gd name="T8" fmla="*/ 20 w 21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3">
                  <a:moveTo>
                    <a:pt x="20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2" name="Freeform 2381"/>
            <p:cNvSpPr>
              <a:spLocks noChangeArrowheads="1"/>
            </p:cNvSpPr>
            <p:nvPr/>
          </p:nvSpPr>
          <p:spPr bwMode="auto">
            <a:xfrm>
              <a:off x="5052792" y="3339202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59 w 71"/>
                <a:gd name="T3" fmla="*/ 92 h 100"/>
                <a:gd name="T4" fmla="*/ 30 w 71"/>
                <a:gd name="T5" fmla="*/ 99 h 100"/>
                <a:gd name="T6" fmla="*/ 0 w 71"/>
                <a:gd name="T7" fmla="*/ 94 h 100"/>
                <a:gd name="T8" fmla="*/ 0 w 71"/>
                <a:gd name="T9" fmla="*/ 76 h 100"/>
                <a:gd name="T10" fmla="*/ 30 w 71"/>
                <a:gd name="T11" fmla="*/ 83 h 100"/>
                <a:gd name="T12" fmla="*/ 49 w 71"/>
                <a:gd name="T13" fmla="*/ 72 h 100"/>
                <a:gd name="T14" fmla="*/ 48 w 71"/>
                <a:gd name="T15" fmla="*/ 66 h 100"/>
                <a:gd name="T16" fmla="*/ 40 w 71"/>
                <a:gd name="T17" fmla="*/ 61 h 100"/>
                <a:gd name="T18" fmla="*/ 27 w 71"/>
                <a:gd name="T19" fmla="*/ 56 h 100"/>
                <a:gd name="T20" fmla="*/ 5 w 71"/>
                <a:gd name="T21" fmla="*/ 43 h 100"/>
                <a:gd name="T22" fmla="*/ 0 w 71"/>
                <a:gd name="T23" fmla="*/ 26 h 100"/>
                <a:gd name="T24" fmla="*/ 10 w 71"/>
                <a:gd name="T25" fmla="*/ 8 h 100"/>
                <a:gd name="T26" fmla="*/ 36 w 71"/>
                <a:gd name="T27" fmla="*/ 0 h 100"/>
                <a:gd name="T28" fmla="*/ 68 w 71"/>
                <a:gd name="T29" fmla="*/ 8 h 100"/>
                <a:gd name="T30" fmla="*/ 62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4 w 71"/>
                <a:gd name="T37" fmla="*/ 32 h 100"/>
                <a:gd name="T38" fmla="*/ 42 w 71"/>
                <a:gd name="T39" fmla="*/ 41 h 100"/>
                <a:gd name="T40" fmla="*/ 59 w 71"/>
                <a:gd name="T41" fmla="*/ 50 h 100"/>
                <a:gd name="T42" fmla="*/ 67 w 71"/>
                <a:gd name="T43" fmla="*/ 59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7" y="86"/>
                    <a:pt x="59" y="92"/>
                  </a:cubicBezTo>
                  <a:cubicBezTo>
                    <a:pt x="52" y="98"/>
                    <a:pt x="43" y="99"/>
                    <a:pt x="30" y="99"/>
                  </a:cubicBezTo>
                  <a:cubicBezTo>
                    <a:pt x="17" y="99"/>
                    <a:pt x="7" y="98"/>
                    <a:pt x="0" y="94"/>
                  </a:cubicBezTo>
                  <a:lnTo>
                    <a:pt x="0" y="76"/>
                  </a:lnTo>
                  <a:cubicBezTo>
                    <a:pt x="11" y="82"/>
                    <a:pt x="21" y="83"/>
                    <a:pt x="30" y="83"/>
                  </a:cubicBezTo>
                  <a:cubicBezTo>
                    <a:pt x="42" y="83"/>
                    <a:pt x="49" y="79"/>
                    <a:pt x="49" y="72"/>
                  </a:cubicBezTo>
                  <a:cubicBezTo>
                    <a:pt x="49" y="69"/>
                    <a:pt x="50" y="67"/>
                    <a:pt x="48" y="66"/>
                  </a:cubicBezTo>
                  <a:cubicBezTo>
                    <a:pt x="47" y="64"/>
                    <a:pt x="45" y="62"/>
                    <a:pt x="40" y="61"/>
                  </a:cubicBezTo>
                  <a:cubicBezTo>
                    <a:pt x="36" y="59"/>
                    <a:pt x="33" y="59"/>
                    <a:pt x="27" y="56"/>
                  </a:cubicBezTo>
                  <a:cubicBezTo>
                    <a:pt x="17" y="51"/>
                    <a:pt x="8" y="47"/>
                    <a:pt x="5" y="43"/>
                  </a:cubicBezTo>
                  <a:cubicBezTo>
                    <a:pt x="2" y="38"/>
                    <a:pt x="0" y="32"/>
                    <a:pt x="0" y="26"/>
                  </a:cubicBezTo>
                  <a:cubicBezTo>
                    <a:pt x="0" y="18"/>
                    <a:pt x="3" y="12"/>
                    <a:pt x="10" y="8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8" y="0"/>
                    <a:pt x="58" y="3"/>
                    <a:pt x="68" y="8"/>
                  </a:cubicBezTo>
                  <a:lnTo>
                    <a:pt x="62" y="22"/>
                  </a:lnTo>
                  <a:cubicBezTo>
                    <a:pt x="52" y="18"/>
                    <a:pt x="43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1" y="30"/>
                    <a:pt x="24" y="32"/>
                  </a:cubicBezTo>
                  <a:cubicBezTo>
                    <a:pt x="28" y="33"/>
                    <a:pt x="33" y="37"/>
                    <a:pt x="42" y="41"/>
                  </a:cubicBezTo>
                  <a:cubicBezTo>
                    <a:pt x="49" y="44"/>
                    <a:pt x="55" y="47"/>
                    <a:pt x="59" y="50"/>
                  </a:cubicBezTo>
                  <a:cubicBezTo>
                    <a:pt x="64" y="53"/>
                    <a:pt x="66" y="56"/>
                    <a:pt x="67" y="59"/>
                  </a:cubicBezTo>
                  <a:cubicBezTo>
                    <a:pt x="69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3" name="Freeform 2382"/>
            <p:cNvSpPr>
              <a:spLocks noChangeArrowheads="1"/>
            </p:cNvSpPr>
            <p:nvPr/>
          </p:nvSpPr>
          <p:spPr bwMode="auto">
            <a:xfrm>
              <a:off x="5108892" y="3342698"/>
              <a:ext cx="50758" cy="108384"/>
            </a:xfrm>
            <a:custGeom>
              <a:avLst/>
              <a:gdLst>
                <a:gd name="T0" fmla="*/ 49 w 87"/>
                <a:gd name="T1" fmla="*/ 97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9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9 w 87"/>
                <a:gd name="T29" fmla="*/ 97 h 139"/>
                <a:gd name="T30" fmla="*/ 44 w 87"/>
                <a:gd name="T31" fmla="*/ 16 h 139"/>
                <a:gd name="T32" fmla="*/ 27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7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6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9" y="97"/>
                  </a:moveTo>
                  <a:cubicBezTo>
                    <a:pt x="37" y="97"/>
                    <a:pt x="27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7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7" y="4"/>
                    <a:pt x="38" y="0"/>
                    <a:pt x="49" y="0"/>
                  </a:cubicBezTo>
                  <a:cubicBezTo>
                    <a:pt x="61" y="0"/>
                    <a:pt x="69" y="4"/>
                    <a:pt x="76" y="13"/>
                  </a:cubicBezTo>
                  <a:cubicBezTo>
                    <a:pt x="84" y="22"/>
                    <a:pt x="86" y="33"/>
                    <a:pt x="86" y="49"/>
                  </a:cubicBezTo>
                  <a:cubicBezTo>
                    <a:pt x="86" y="65"/>
                    <a:pt x="84" y="77"/>
                    <a:pt x="76" y="86"/>
                  </a:cubicBezTo>
                  <a:cubicBezTo>
                    <a:pt x="69" y="94"/>
                    <a:pt x="60" y="97"/>
                    <a:pt x="49" y="97"/>
                  </a:cubicBezTo>
                  <a:close/>
                  <a:moveTo>
                    <a:pt x="44" y="16"/>
                  </a:moveTo>
                  <a:cubicBezTo>
                    <a:pt x="37" y="16"/>
                    <a:pt x="32" y="19"/>
                    <a:pt x="27" y="23"/>
                  </a:cubicBezTo>
                  <a:cubicBezTo>
                    <a:pt x="23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59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1" y="80"/>
                    <a:pt x="56" y="77"/>
                    <a:pt x="60" y="71"/>
                  </a:cubicBezTo>
                  <a:cubicBezTo>
                    <a:pt x="65" y="65"/>
                    <a:pt x="66" y="58"/>
                    <a:pt x="66" y="46"/>
                  </a:cubicBezTo>
                  <a:cubicBezTo>
                    <a:pt x="66" y="36"/>
                    <a:pt x="65" y="27"/>
                    <a:pt x="60" y="23"/>
                  </a:cubicBezTo>
                  <a:cubicBezTo>
                    <a:pt x="56" y="19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4" name="Freeform 2383"/>
            <p:cNvSpPr>
              <a:spLocks noChangeArrowheads="1"/>
            </p:cNvSpPr>
            <p:nvPr/>
          </p:nvSpPr>
          <p:spPr bwMode="auto">
            <a:xfrm>
              <a:off x="5175679" y="3311232"/>
              <a:ext cx="10686" cy="101392"/>
            </a:xfrm>
            <a:custGeom>
              <a:avLst/>
              <a:gdLst>
                <a:gd name="T0" fmla="*/ 20 w 21"/>
                <a:gd name="T1" fmla="*/ 132 h 133"/>
                <a:gd name="T2" fmla="*/ 0 w 21"/>
                <a:gd name="T3" fmla="*/ 132 h 133"/>
                <a:gd name="T4" fmla="*/ 0 w 21"/>
                <a:gd name="T5" fmla="*/ 0 h 133"/>
                <a:gd name="T6" fmla="*/ 20 w 21"/>
                <a:gd name="T7" fmla="*/ 0 h 133"/>
                <a:gd name="T8" fmla="*/ 20 w 21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3">
                  <a:moveTo>
                    <a:pt x="20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5" name="Freeform 2384"/>
            <p:cNvSpPr>
              <a:spLocks noChangeArrowheads="1"/>
            </p:cNvSpPr>
            <p:nvPr/>
          </p:nvSpPr>
          <p:spPr bwMode="auto">
            <a:xfrm>
              <a:off x="5205065" y="3311232"/>
              <a:ext cx="13357" cy="101392"/>
            </a:xfrm>
            <a:custGeom>
              <a:avLst/>
              <a:gdLst>
                <a:gd name="T0" fmla="*/ 0 w 25"/>
                <a:gd name="T1" fmla="*/ 12 h 132"/>
                <a:gd name="T2" fmla="*/ 3 w 25"/>
                <a:gd name="T3" fmla="*/ 3 h 132"/>
                <a:gd name="T4" fmla="*/ 12 w 25"/>
                <a:gd name="T5" fmla="*/ 0 h 132"/>
                <a:gd name="T6" fmla="*/ 20 w 25"/>
                <a:gd name="T7" fmla="*/ 3 h 132"/>
                <a:gd name="T8" fmla="*/ 23 w 25"/>
                <a:gd name="T9" fmla="*/ 12 h 132"/>
                <a:gd name="T10" fmla="*/ 20 w 25"/>
                <a:gd name="T11" fmla="*/ 21 h 132"/>
                <a:gd name="T12" fmla="*/ 12 w 25"/>
                <a:gd name="T13" fmla="*/ 24 h 132"/>
                <a:gd name="T14" fmla="*/ 3 w 25"/>
                <a:gd name="T15" fmla="*/ 21 h 132"/>
                <a:gd name="T16" fmla="*/ 0 w 25"/>
                <a:gd name="T17" fmla="*/ 12 h 132"/>
                <a:gd name="T18" fmla="*/ 20 w 25"/>
                <a:gd name="T19" fmla="*/ 131 h 132"/>
                <a:gd name="T20" fmla="*/ 0 w 25"/>
                <a:gd name="T21" fmla="*/ 131 h 132"/>
                <a:gd name="T22" fmla="*/ 0 w 25"/>
                <a:gd name="T23" fmla="*/ 37 h 132"/>
                <a:gd name="T24" fmla="*/ 20 w 25"/>
                <a:gd name="T25" fmla="*/ 37 h 132"/>
                <a:gd name="T26" fmla="*/ 20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4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2" y="24"/>
                  </a:cubicBezTo>
                  <a:cubicBezTo>
                    <a:pt x="9" y="24"/>
                    <a:pt x="7" y="22"/>
                    <a:pt x="3" y="21"/>
                  </a:cubicBezTo>
                  <a:cubicBezTo>
                    <a:pt x="0" y="19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7"/>
                  </a:lnTo>
                  <a:lnTo>
                    <a:pt x="20" y="37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6" name="Freeform 2385"/>
            <p:cNvSpPr>
              <a:spLocks noChangeArrowheads="1"/>
            </p:cNvSpPr>
            <p:nvPr/>
          </p:nvSpPr>
          <p:spPr bwMode="auto">
            <a:xfrm>
              <a:off x="5229109" y="3325217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6 h 119"/>
                <a:gd name="T8" fmla="*/ 42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8 h 119"/>
                <a:gd name="T18" fmla="*/ 13 w 62"/>
                <a:gd name="T19" fmla="*/ 20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8 w 62"/>
                <a:gd name="T27" fmla="*/ 20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6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4"/>
                    <a:pt x="52" y="116"/>
                  </a:cubicBezTo>
                  <a:cubicBezTo>
                    <a:pt x="48" y="117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13" y="2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8" y="20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0"/>
                    <a:pt x="34" y="95"/>
                    <a:pt x="35" y="96"/>
                  </a:cubicBezTo>
                  <a:cubicBezTo>
                    <a:pt x="37" y="97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7" name="Freeform 2386"/>
            <p:cNvSpPr>
              <a:spLocks noChangeArrowheads="1"/>
            </p:cNvSpPr>
            <p:nvPr/>
          </p:nvSpPr>
          <p:spPr bwMode="auto">
            <a:xfrm>
              <a:off x="4403625" y="3482549"/>
              <a:ext cx="24043" cy="118873"/>
            </a:xfrm>
            <a:custGeom>
              <a:avLst/>
              <a:gdLst>
                <a:gd name="T0" fmla="*/ 0 w 45"/>
                <a:gd name="T1" fmla="*/ 78 h 155"/>
                <a:gd name="T2" fmla="*/ 7 w 45"/>
                <a:gd name="T3" fmla="*/ 35 h 155"/>
                <a:gd name="T4" fmla="*/ 26 w 45"/>
                <a:gd name="T5" fmla="*/ 0 h 155"/>
                <a:gd name="T6" fmla="*/ 44 w 45"/>
                <a:gd name="T7" fmla="*/ 0 h 155"/>
                <a:gd name="T8" fmla="*/ 26 w 45"/>
                <a:gd name="T9" fmla="*/ 37 h 155"/>
                <a:gd name="T10" fmla="*/ 20 w 45"/>
                <a:gd name="T11" fmla="*/ 78 h 155"/>
                <a:gd name="T12" fmla="*/ 26 w 45"/>
                <a:gd name="T13" fmla="*/ 119 h 155"/>
                <a:gd name="T14" fmla="*/ 44 w 45"/>
                <a:gd name="T15" fmla="*/ 154 h 155"/>
                <a:gd name="T16" fmla="*/ 26 w 45"/>
                <a:gd name="T17" fmla="*/ 154 h 155"/>
                <a:gd name="T18" fmla="*/ 7 w 45"/>
                <a:gd name="T19" fmla="*/ 120 h 155"/>
                <a:gd name="T20" fmla="*/ 0 w 45"/>
                <a:gd name="T21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78"/>
                  </a:moveTo>
                  <a:cubicBezTo>
                    <a:pt x="0" y="63"/>
                    <a:pt x="3" y="48"/>
                    <a:pt x="7" y="35"/>
                  </a:cubicBezTo>
                  <a:cubicBezTo>
                    <a:pt x="11" y="21"/>
                    <a:pt x="17" y="11"/>
                    <a:pt x="26" y="0"/>
                  </a:cubicBezTo>
                  <a:lnTo>
                    <a:pt x="44" y="0"/>
                  </a:lnTo>
                  <a:cubicBezTo>
                    <a:pt x="36" y="11"/>
                    <a:pt x="29" y="24"/>
                    <a:pt x="26" y="37"/>
                  </a:cubicBezTo>
                  <a:cubicBezTo>
                    <a:pt x="23" y="50"/>
                    <a:pt x="20" y="63"/>
                    <a:pt x="20" y="78"/>
                  </a:cubicBezTo>
                  <a:cubicBezTo>
                    <a:pt x="20" y="92"/>
                    <a:pt x="22" y="105"/>
                    <a:pt x="26" y="119"/>
                  </a:cubicBezTo>
                  <a:cubicBezTo>
                    <a:pt x="30" y="132"/>
                    <a:pt x="36" y="143"/>
                    <a:pt x="44" y="154"/>
                  </a:cubicBezTo>
                  <a:lnTo>
                    <a:pt x="26" y="154"/>
                  </a:lnTo>
                  <a:cubicBezTo>
                    <a:pt x="17" y="143"/>
                    <a:pt x="11" y="133"/>
                    <a:pt x="7" y="120"/>
                  </a:cubicBezTo>
                  <a:cubicBezTo>
                    <a:pt x="3" y="107"/>
                    <a:pt x="0" y="92"/>
                    <a:pt x="0" y="78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8" name="Freeform 2387"/>
            <p:cNvSpPr>
              <a:spLocks noChangeArrowheads="1"/>
            </p:cNvSpPr>
            <p:nvPr/>
          </p:nvSpPr>
          <p:spPr bwMode="auto">
            <a:xfrm>
              <a:off x="4433011" y="3479052"/>
              <a:ext cx="37401" cy="101392"/>
            </a:xfrm>
            <a:custGeom>
              <a:avLst/>
              <a:gdLst>
                <a:gd name="T0" fmla="*/ 36 w 68"/>
                <a:gd name="T1" fmla="*/ 54 h 133"/>
                <a:gd name="T2" fmla="*/ 36 w 68"/>
                <a:gd name="T3" fmla="*/ 132 h 133"/>
                <a:gd name="T4" fmla="*/ 16 w 68"/>
                <a:gd name="T5" fmla="*/ 132 h 133"/>
                <a:gd name="T6" fmla="*/ 16 w 68"/>
                <a:gd name="T7" fmla="*/ 54 h 133"/>
                <a:gd name="T8" fmla="*/ 0 w 68"/>
                <a:gd name="T9" fmla="*/ 54 h 133"/>
                <a:gd name="T10" fmla="*/ 0 w 68"/>
                <a:gd name="T11" fmla="*/ 45 h 133"/>
                <a:gd name="T12" fmla="*/ 16 w 68"/>
                <a:gd name="T13" fmla="*/ 39 h 133"/>
                <a:gd name="T14" fmla="*/ 16 w 68"/>
                <a:gd name="T15" fmla="*/ 33 h 133"/>
                <a:gd name="T16" fmla="*/ 23 w 68"/>
                <a:gd name="T17" fmla="*/ 8 h 133"/>
                <a:gd name="T18" fmla="*/ 46 w 68"/>
                <a:gd name="T19" fmla="*/ 0 h 133"/>
                <a:gd name="T20" fmla="*/ 67 w 68"/>
                <a:gd name="T21" fmla="*/ 3 h 133"/>
                <a:gd name="T22" fmla="*/ 61 w 68"/>
                <a:gd name="T23" fmla="*/ 17 h 133"/>
                <a:gd name="T24" fmla="*/ 46 w 68"/>
                <a:gd name="T25" fmla="*/ 14 h 133"/>
                <a:gd name="T26" fmla="*/ 36 w 68"/>
                <a:gd name="T27" fmla="*/ 19 h 133"/>
                <a:gd name="T28" fmla="*/ 33 w 68"/>
                <a:gd name="T29" fmla="*/ 32 h 133"/>
                <a:gd name="T30" fmla="*/ 33 w 68"/>
                <a:gd name="T31" fmla="*/ 38 h 133"/>
                <a:gd name="T32" fmla="*/ 57 w 68"/>
                <a:gd name="T33" fmla="*/ 38 h 133"/>
                <a:gd name="T34" fmla="*/ 57 w 68"/>
                <a:gd name="T35" fmla="*/ 54 h 133"/>
                <a:gd name="T36" fmla="*/ 36 w 68"/>
                <a:gd name="T37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133">
                  <a:moveTo>
                    <a:pt x="36" y="54"/>
                  </a:moveTo>
                  <a:lnTo>
                    <a:pt x="36" y="132"/>
                  </a:lnTo>
                  <a:lnTo>
                    <a:pt x="16" y="132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16" y="39"/>
                  </a:lnTo>
                  <a:lnTo>
                    <a:pt x="16" y="33"/>
                  </a:lnTo>
                  <a:cubicBezTo>
                    <a:pt x="16" y="22"/>
                    <a:pt x="18" y="13"/>
                    <a:pt x="23" y="8"/>
                  </a:cubicBezTo>
                  <a:cubicBezTo>
                    <a:pt x="27" y="2"/>
                    <a:pt x="36" y="0"/>
                    <a:pt x="46" y="0"/>
                  </a:cubicBezTo>
                  <a:cubicBezTo>
                    <a:pt x="54" y="0"/>
                    <a:pt x="61" y="1"/>
                    <a:pt x="67" y="3"/>
                  </a:cubicBezTo>
                  <a:lnTo>
                    <a:pt x="61" y="17"/>
                  </a:lnTo>
                  <a:cubicBezTo>
                    <a:pt x="57" y="16"/>
                    <a:pt x="50" y="14"/>
                    <a:pt x="46" y="14"/>
                  </a:cubicBezTo>
                  <a:cubicBezTo>
                    <a:pt x="41" y="14"/>
                    <a:pt x="39" y="16"/>
                    <a:pt x="36" y="19"/>
                  </a:cubicBezTo>
                  <a:cubicBezTo>
                    <a:pt x="33" y="22"/>
                    <a:pt x="33" y="26"/>
                    <a:pt x="33" y="32"/>
                  </a:cubicBezTo>
                  <a:lnTo>
                    <a:pt x="33" y="38"/>
                  </a:lnTo>
                  <a:lnTo>
                    <a:pt x="57" y="38"/>
                  </a:lnTo>
                  <a:lnTo>
                    <a:pt x="57" y="54"/>
                  </a:lnTo>
                  <a:lnTo>
                    <a:pt x="36" y="5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89" name="Freeform 2388"/>
            <p:cNvSpPr>
              <a:spLocks noChangeArrowheads="1"/>
            </p:cNvSpPr>
            <p:nvPr/>
          </p:nvSpPr>
          <p:spPr bwMode="auto">
            <a:xfrm>
              <a:off x="4475754" y="350702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1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5 w 84"/>
                <a:gd name="T23" fmla="*/ 80 h 98"/>
                <a:gd name="T24" fmla="*/ 81 w 84"/>
                <a:gd name="T25" fmla="*/ 74 h 98"/>
                <a:gd name="T26" fmla="*/ 81 w 84"/>
                <a:gd name="T27" fmla="*/ 90 h 98"/>
                <a:gd name="T28" fmla="*/ 66 w 84"/>
                <a:gd name="T29" fmla="*/ 94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1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4" y="97"/>
                    <a:pt x="21" y="93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5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1"/>
                    <a:pt x="48" y="81"/>
                  </a:cubicBezTo>
                  <a:cubicBezTo>
                    <a:pt x="54" y="81"/>
                    <a:pt x="59" y="81"/>
                    <a:pt x="65" y="80"/>
                  </a:cubicBezTo>
                  <a:cubicBezTo>
                    <a:pt x="70" y="78"/>
                    <a:pt x="75" y="77"/>
                    <a:pt x="81" y="74"/>
                  </a:cubicBezTo>
                  <a:lnTo>
                    <a:pt x="81" y="90"/>
                  </a:lnTo>
                  <a:cubicBezTo>
                    <a:pt x="76" y="93"/>
                    <a:pt x="70" y="94"/>
                    <a:pt x="66" y="94"/>
                  </a:cubicBezTo>
                  <a:cubicBezTo>
                    <a:pt x="62" y="94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2" y="16"/>
                    <a:pt x="28" y="20"/>
                  </a:cubicBezTo>
                  <a:cubicBezTo>
                    <a:pt x="24" y="24"/>
                    <a:pt x="22" y="30"/>
                    <a:pt x="21" y="38"/>
                  </a:cubicBezTo>
                  <a:lnTo>
                    <a:pt x="63" y="38"/>
                  </a:lnTo>
                  <a:cubicBezTo>
                    <a:pt x="63" y="30"/>
                    <a:pt x="61" y="24"/>
                    <a:pt x="57" y="20"/>
                  </a:cubicBezTo>
                  <a:cubicBezTo>
                    <a:pt x="52" y="16"/>
                    <a:pt x="51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0" name="Freeform 2389"/>
            <p:cNvSpPr>
              <a:spLocks noChangeArrowheads="1"/>
            </p:cNvSpPr>
            <p:nvPr/>
          </p:nvSpPr>
          <p:spPr bwMode="auto">
            <a:xfrm>
              <a:off x="4537198" y="3507023"/>
              <a:ext cx="48086" cy="73422"/>
            </a:xfrm>
            <a:custGeom>
              <a:avLst/>
              <a:gdLst>
                <a:gd name="T0" fmla="*/ 65 w 82"/>
                <a:gd name="T1" fmla="*/ 96 h 99"/>
                <a:gd name="T2" fmla="*/ 60 w 82"/>
                <a:gd name="T3" fmla="*/ 83 h 99"/>
                <a:gd name="T4" fmla="*/ 60 w 82"/>
                <a:gd name="T5" fmla="*/ 83 h 99"/>
                <a:gd name="T6" fmla="*/ 47 w 82"/>
                <a:gd name="T7" fmla="*/ 95 h 99"/>
                <a:gd name="T8" fmla="*/ 30 w 82"/>
                <a:gd name="T9" fmla="*/ 98 h 99"/>
                <a:gd name="T10" fmla="*/ 8 w 82"/>
                <a:gd name="T11" fmla="*/ 91 h 99"/>
                <a:gd name="T12" fmla="*/ 0 w 82"/>
                <a:gd name="T13" fmla="*/ 69 h 99"/>
                <a:gd name="T14" fmla="*/ 11 w 82"/>
                <a:gd name="T15" fmla="*/ 47 h 99"/>
                <a:gd name="T16" fmla="*/ 44 w 82"/>
                <a:gd name="T17" fmla="*/ 38 h 99"/>
                <a:gd name="T18" fmla="*/ 60 w 82"/>
                <a:gd name="T19" fmla="*/ 38 h 99"/>
                <a:gd name="T20" fmla="*/ 60 w 82"/>
                <a:gd name="T21" fmla="*/ 34 h 99"/>
                <a:gd name="T22" fmla="*/ 56 w 82"/>
                <a:gd name="T23" fmla="*/ 21 h 99"/>
                <a:gd name="T24" fmla="*/ 43 w 82"/>
                <a:gd name="T25" fmla="*/ 16 h 99"/>
                <a:gd name="T26" fmla="*/ 28 w 82"/>
                <a:gd name="T27" fmla="*/ 18 h 99"/>
                <a:gd name="T28" fmla="*/ 15 w 82"/>
                <a:gd name="T29" fmla="*/ 22 h 99"/>
                <a:gd name="T30" fmla="*/ 9 w 82"/>
                <a:gd name="T31" fmla="*/ 7 h 99"/>
                <a:gd name="T32" fmla="*/ 27 w 82"/>
                <a:gd name="T33" fmla="*/ 2 h 99"/>
                <a:gd name="T34" fmla="*/ 44 w 82"/>
                <a:gd name="T35" fmla="*/ 0 h 99"/>
                <a:gd name="T36" fmla="*/ 72 w 82"/>
                <a:gd name="T37" fmla="*/ 7 h 99"/>
                <a:gd name="T38" fmla="*/ 81 w 82"/>
                <a:gd name="T39" fmla="*/ 32 h 99"/>
                <a:gd name="T40" fmla="*/ 81 w 82"/>
                <a:gd name="T41" fmla="*/ 96 h 99"/>
                <a:gd name="T42" fmla="*/ 65 w 82"/>
                <a:gd name="T43" fmla="*/ 96 h 99"/>
                <a:gd name="T44" fmla="*/ 35 w 82"/>
                <a:gd name="T45" fmla="*/ 83 h 99"/>
                <a:gd name="T46" fmla="*/ 53 w 82"/>
                <a:gd name="T47" fmla="*/ 77 h 99"/>
                <a:gd name="T48" fmla="*/ 60 w 82"/>
                <a:gd name="T49" fmla="*/ 60 h 99"/>
                <a:gd name="T50" fmla="*/ 60 w 82"/>
                <a:gd name="T51" fmla="*/ 51 h 99"/>
                <a:gd name="T52" fmla="*/ 49 w 82"/>
                <a:gd name="T53" fmla="*/ 51 h 99"/>
                <a:gd name="T54" fmla="*/ 28 w 82"/>
                <a:gd name="T55" fmla="*/ 56 h 99"/>
                <a:gd name="T56" fmla="*/ 22 w 82"/>
                <a:gd name="T57" fmla="*/ 69 h 99"/>
                <a:gd name="T58" fmla="*/ 27 w 82"/>
                <a:gd name="T59" fmla="*/ 79 h 99"/>
                <a:gd name="T60" fmla="*/ 35 w 82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" h="99">
                  <a:moveTo>
                    <a:pt x="65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6" y="89"/>
                    <a:pt x="51" y="94"/>
                    <a:pt x="47" y="95"/>
                  </a:cubicBezTo>
                  <a:cubicBezTo>
                    <a:pt x="43" y="96"/>
                    <a:pt x="37" y="98"/>
                    <a:pt x="30" y="98"/>
                  </a:cubicBezTo>
                  <a:cubicBezTo>
                    <a:pt x="21" y="98"/>
                    <a:pt x="14" y="95"/>
                    <a:pt x="8" y="91"/>
                  </a:cubicBezTo>
                  <a:cubicBezTo>
                    <a:pt x="2" y="86"/>
                    <a:pt x="0" y="79"/>
                    <a:pt x="0" y="69"/>
                  </a:cubicBezTo>
                  <a:cubicBezTo>
                    <a:pt x="0" y="59"/>
                    <a:pt x="3" y="51"/>
                    <a:pt x="11" y="47"/>
                  </a:cubicBezTo>
                  <a:cubicBezTo>
                    <a:pt x="18" y="42"/>
                    <a:pt x="30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9" y="24"/>
                    <a:pt x="56" y="21"/>
                  </a:cubicBezTo>
                  <a:cubicBezTo>
                    <a:pt x="53" y="18"/>
                    <a:pt x="49" y="16"/>
                    <a:pt x="43" y="16"/>
                  </a:cubicBezTo>
                  <a:cubicBezTo>
                    <a:pt x="38" y="16"/>
                    <a:pt x="32" y="16"/>
                    <a:pt x="28" y="18"/>
                  </a:cubicBezTo>
                  <a:cubicBezTo>
                    <a:pt x="23" y="19"/>
                    <a:pt x="19" y="21"/>
                    <a:pt x="15" y="22"/>
                  </a:cubicBezTo>
                  <a:lnTo>
                    <a:pt x="9" y="7"/>
                  </a:lnTo>
                  <a:cubicBezTo>
                    <a:pt x="15" y="5"/>
                    <a:pt x="19" y="3"/>
                    <a:pt x="27" y="2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6" y="0"/>
                    <a:pt x="65" y="2"/>
                    <a:pt x="72" y="7"/>
                  </a:cubicBezTo>
                  <a:cubicBezTo>
                    <a:pt x="79" y="11"/>
                    <a:pt x="81" y="21"/>
                    <a:pt x="81" y="32"/>
                  </a:cubicBezTo>
                  <a:lnTo>
                    <a:pt x="81" y="96"/>
                  </a:lnTo>
                  <a:lnTo>
                    <a:pt x="65" y="96"/>
                  </a:lnTo>
                  <a:close/>
                  <a:moveTo>
                    <a:pt x="35" y="83"/>
                  </a:moveTo>
                  <a:cubicBezTo>
                    <a:pt x="43" y="83"/>
                    <a:pt x="49" y="81"/>
                    <a:pt x="53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9" y="51"/>
                  </a:lnTo>
                  <a:cubicBezTo>
                    <a:pt x="40" y="51"/>
                    <a:pt x="32" y="53"/>
                    <a:pt x="28" y="56"/>
                  </a:cubicBezTo>
                  <a:cubicBezTo>
                    <a:pt x="23" y="59"/>
                    <a:pt x="22" y="63"/>
                    <a:pt x="22" y="69"/>
                  </a:cubicBezTo>
                  <a:cubicBezTo>
                    <a:pt x="22" y="73"/>
                    <a:pt x="24" y="76"/>
                    <a:pt x="27" y="79"/>
                  </a:cubicBezTo>
                  <a:cubicBezTo>
                    <a:pt x="30" y="82"/>
                    <a:pt x="30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1" name="Freeform 2390"/>
            <p:cNvSpPr>
              <a:spLocks noChangeArrowheads="1"/>
            </p:cNvSpPr>
            <p:nvPr/>
          </p:nvSpPr>
          <p:spPr bwMode="auto">
            <a:xfrm>
              <a:off x="4595970" y="3489541"/>
              <a:ext cx="34729" cy="90903"/>
            </a:xfrm>
            <a:custGeom>
              <a:avLst/>
              <a:gdLst>
                <a:gd name="T0" fmla="*/ 47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3 w 62"/>
                <a:gd name="T7" fmla="*/ 116 h 119"/>
                <a:gd name="T8" fmla="*/ 43 w 62"/>
                <a:gd name="T9" fmla="*/ 118 h 119"/>
                <a:gd name="T10" fmla="*/ 13 w 62"/>
                <a:gd name="T11" fmla="*/ 87 h 119"/>
                <a:gd name="T12" fmla="*/ 13 w 62"/>
                <a:gd name="T13" fmla="*/ 36 h 119"/>
                <a:gd name="T14" fmla="*/ 0 w 62"/>
                <a:gd name="T15" fmla="*/ 36 h 119"/>
                <a:gd name="T16" fmla="*/ 0 w 62"/>
                <a:gd name="T17" fmla="*/ 27 h 119"/>
                <a:gd name="T18" fmla="*/ 13 w 62"/>
                <a:gd name="T19" fmla="*/ 20 h 119"/>
                <a:gd name="T20" fmla="*/ 21 w 62"/>
                <a:gd name="T21" fmla="*/ 0 h 119"/>
                <a:gd name="T22" fmla="*/ 32 w 62"/>
                <a:gd name="T23" fmla="*/ 0 h 119"/>
                <a:gd name="T24" fmla="*/ 32 w 62"/>
                <a:gd name="T25" fmla="*/ 20 h 119"/>
                <a:gd name="T26" fmla="*/ 59 w 62"/>
                <a:gd name="T27" fmla="*/ 20 h 119"/>
                <a:gd name="T28" fmla="*/ 59 w 62"/>
                <a:gd name="T29" fmla="*/ 35 h 119"/>
                <a:gd name="T30" fmla="*/ 34 w 62"/>
                <a:gd name="T31" fmla="*/ 35 h 119"/>
                <a:gd name="T32" fmla="*/ 34 w 62"/>
                <a:gd name="T33" fmla="*/ 86 h 119"/>
                <a:gd name="T34" fmla="*/ 37 w 62"/>
                <a:gd name="T35" fmla="*/ 96 h 119"/>
                <a:gd name="T36" fmla="*/ 47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7" y="102"/>
                  </a:moveTo>
                  <a:cubicBezTo>
                    <a:pt x="51" y="102"/>
                    <a:pt x="57" y="100"/>
                    <a:pt x="61" y="99"/>
                  </a:cubicBezTo>
                  <a:lnTo>
                    <a:pt x="61" y="114"/>
                  </a:lnTo>
                  <a:cubicBezTo>
                    <a:pt x="59" y="115"/>
                    <a:pt x="57" y="114"/>
                    <a:pt x="53" y="116"/>
                  </a:cubicBezTo>
                  <a:cubicBezTo>
                    <a:pt x="48" y="117"/>
                    <a:pt x="45" y="118"/>
                    <a:pt x="43" y="118"/>
                  </a:cubicBezTo>
                  <a:cubicBezTo>
                    <a:pt x="24" y="118"/>
                    <a:pt x="13" y="108"/>
                    <a:pt x="13" y="87"/>
                  </a:cubicBezTo>
                  <a:lnTo>
                    <a:pt x="13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13" y="2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0"/>
                  </a:lnTo>
                  <a:lnTo>
                    <a:pt x="59" y="20"/>
                  </a:lnTo>
                  <a:lnTo>
                    <a:pt x="59" y="35"/>
                  </a:lnTo>
                  <a:lnTo>
                    <a:pt x="34" y="35"/>
                  </a:lnTo>
                  <a:lnTo>
                    <a:pt x="34" y="86"/>
                  </a:lnTo>
                  <a:cubicBezTo>
                    <a:pt x="34" y="90"/>
                    <a:pt x="35" y="95"/>
                    <a:pt x="37" y="96"/>
                  </a:cubicBezTo>
                  <a:cubicBezTo>
                    <a:pt x="38" y="97"/>
                    <a:pt x="44" y="102"/>
                    <a:pt x="47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2" name="Freeform 2391"/>
            <p:cNvSpPr>
              <a:spLocks noChangeArrowheads="1"/>
            </p:cNvSpPr>
            <p:nvPr/>
          </p:nvSpPr>
          <p:spPr bwMode="auto">
            <a:xfrm>
              <a:off x="4641385" y="3510519"/>
              <a:ext cx="50758" cy="73422"/>
            </a:xfrm>
            <a:custGeom>
              <a:avLst/>
              <a:gdLst>
                <a:gd name="T0" fmla="*/ 69 w 86"/>
                <a:gd name="T1" fmla="*/ 93 h 97"/>
                <a:gd name="T2" fmla="*/ 66 w 86"/>
                <a:gd name="T3" fmla="*/ 82 h 97"/>
                <a:gd name="T4" fmla="*/ 64 w 86"/>
                <a:gd name="T5" fmla="*/ 82 h 97"/>
                <a:gd name="T6" fmla="*/ 52 w 86"/>
                <a:gd name="T7" fmla="*/ 92 h 97"/>
                <a:gd name="T8" fmla="*/ 35 w 86"/>
                <a:gd name="T9" fmla="*/ 96 h 97"/>
                <a:gd name="T10" fmla="*/ 9 w 86"/>
                <a:gd name="T11" fmla="*/ 88 h 97"/>
                <a:gd name="T12" fmla="*/ 0 w 86"/>
                <a:gd name="T13" fmla="*/ 61 h 97"/>
                <a:gd name="T14" fmla="*/ 0 w 86"/>
                <a:gd name="T15" fmla="*/ 0 h 97"/>
                <a:gd name="T16" fmla="*/ 20 w 86"/>
                <a:gd name="T17" fmla="*/ 0 h 97"/>
                <a:gd name="T18" fmla="*/ 20 w 86"/>
                <a:gd name="T19" fmla="*/ 58 h 97"/>
                <a:gd name="T20" fmla="*/ 25 w 86"/>
                <a:gd name="T21" fmla="*/ 74 h 97"/>
                <a:gd name="T22" fmla="*/ 39 w 86"/>
                <a:gd name="T23" fmla="*/ 80 h 97"/>
                <a:gd name="T24" fmla="*/ 58 w 86"/>
                <a:gd name="T25" fmla="*/ 73 h 97"/>
                <a:gd name="T26" fmla="*/ 64 w 86"/>
                <a:gd name="T27" fmla="*/ 48 h 97"/>
                <a:gd name="T28" fmla="*/ 64 w 86"/>
                <a:gd name="T29" fmla="*/ 2 h 97"/>
                <a:gd name="T30" fmla="*/ 85 w 86"/>
                <a:gd name="T31" fmla="*/ 2 h 97"/>
                <a:gd name="T32" fmla="*/ 85 w 86"/>
                <a:gd name="T33" fmla="*/ 96 h 97"/>
                <a:gd name="T34" fmla="*/ 69 w 86"/>
                <a:gd name="T35" fmla="*/ 96 h 97"/>
                <a:gd name="T36" fmla="*/ 69 w 86"/>
                <a:gd name="T37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7">
                  <a:moveTo>
                    <a:pt x="69" y="93"/>
                  </a:moveTo>
                  <a:lnTo>
                    <a:pt x="66" y="82"/>
                  </a:lnTo>
                  <a:lnTo>
                    <a:pt x="64" y="82"/>
                  </a:lnTo>
                  <a:cubicBezTo>
                    <a:pt x="61" y="86"/>
                    <a:pt x="56" y="89"/>
                    <a:pt x="52" y="92"/>
                  </a:cubicBezTo>
                  <a:cubicBezTo>
                    <a:pt x="47" y="95"/>
                    <a:pt x="41" y="96"/>
                    <a:pt x="35" y="96"/>
                  </a:cubicBezTo>
                  <a:cubicBezTo>
                    <a:pt x="23" y="96"/>
                    <a:pt x="15" y="93"/>
                    <a:pt x="9" y="88"/>
                  </a:cubicBezTo>
                  <a:cubicBezTo>
                    <a:pt x="3" y="82"/>
                    <a:pt x="0" y="73"/>
                    <a:pt x="0" y="61"/>
                  </a:cubicBezTo>
                  <a:lnTo>
                    <a:pt x="0" y="0"/>
                  </a:lnTo>
                  <a:lnTo>
                    <a:pt x="20" y="0"/>
                  </a:lnTo>
                  <a:lnTo>
                    <a:pt x="20" y="58"/>
                  </a:lnTo>
                  <a:cubicBezTo>
                    <a:pt x="20" y="66"/>
                    <a:pt x="22" y="71"/>
                    <a:pt x="25" y="74"/>
                  </a:cubicBezTo>
                  <a:cubicBezTo>
                    <a:pt x="28" y="76"/>
                    <a:pt x="32" y="80"/>
                    <a:pt x="39" y="80"/>
                  </a:cubicBezTo>
                  <a:cubicBezTo>
                    <a:pt x="48" y="80"/>
                    <a:pt x="53" y="77"/>
                    <a:pt x="58" y="73"/>
                  </a:cubicBezTo>
                  <a:cubicBezTo>
                    <a:pt x="62" y="69"/>
                    <a:pt x="64" y="60"/>
                    <a:pt x="64" y="48"/>
                  </a:cubicBezTo>
                  <a:lnTo>
                    <a:pt x="64" y="2"/>
                  </a:lnTo>
                  <a:lnTo>
                    <a:pt x="85" y="2"/>
                  </a:lnTo>
                  <a:lnTo>
                    <a:pt x="85" y="96"/>
                  </a:lnTo>
                  <a:lnTo>
                    <a:pt x="69" y="96"/>
                  </a:lnTo>
                  <a:lnTo>
                    <a:pt x="69" y="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3" name="Freeform 2392"/>
            <p:cNvSpPr>
              <a:spLocks noChangeArrowheads="1"/>
            </p:cNvSpPr>
            <p:nvPr/>
          </p:nvSpPr>
          <p:spPr bwMode="auto">
            <a:xfrm>
              <a:off x="4710844" y="3507023"/>
              <a:ext cx="32058" cy="73422"/>
            </a:xfrm>
            <a:custGeom>
              <a:avLst/>
              <a:gdLst>
                <a:gd name="T0" fmla="*/ 46 w 58"/>
                <a:gd name="T1" fmla="*/ 0 h 97"/>
                <a:gd name="T2" fmla="*/ 57 w 58"/>
                <a:gd name="T3" fmla="*/ 2 h 97"/>
                <a:gd name="T4" fmla="*/ 55 w 58"/>
                <a:gd name="T5" fmla="*/ 21 h 97"/>
                <a:gd name="T6" fmla="*/ 46 w 58"/>
                <a:gd name="T7" fmla="*/ 19 h 97"/>
                <a:gd name="T8" fmla="*/ 27 w 58"/>
                <a:gd name="T9" fmla="*/ 26 h 97"/>
                <a:gd name="T10" fmla="*/ 20 w 58"/>
                <a:gd name="T11" fmla="*/ 47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2 h 97"/>
                <a:gd name="T18" fmla="*/ 16 w 58"/>
                <a:gd name="T19" fmla="*/ 2 h 97"/>
                <a:gd name="T20" fmla="*/ 19 w 58"/>
                <a:gd name="T21" fmla="*/ 18 h 97"/>
                <a:gd name="T22" fmla="*/ 20 w 58"/>
                <a:gd name="T23" fmla="*/ 18 h 97"/>
                <a:gd name="T24" fmla="*/ 32 w 58"/>
                <a:gd name="T25" fmla="*/ 5 h 97"/>
                <a:gd name="T26" fmla="*/ 46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6" y="0"/>
                  </a:moveTo>
                  <a:cubicBezTo>
                    <a:pt x="51" y="0"/>
                    <a:pt x="54" y="0"/>
                    <a:pt x="57" y="2"/>
                  </a:cubicBezTo>
                  <a:lnTo>
                    <a:pt x="55" y="21"/>
                  </a:lnTo>
                  <a:cubicBezTo>
                    <a:pt x="52" y="21"/>
                    <a:pt x="49" y="19"/>
                    <a:pt x="46" y="19"/>
                  </a:cubicBezTo>
                  <a:cubicBezTo>
                    <a:pt x="38" y="19"/>
                    <a:pt x="31" y="21"/>
                    <a:pt x="27" y="26"/>
                  </a:cubicBezTo>
                  <a:cubicBezTo>
                    <a:pt x="22" y="30"/>
                    <a:pt x="20" y="38"/>
                    <a:pt x="20" y="47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9" y="18"/>
                  </a:lnTo>
                  <a:lnTo>
                    <a:pt x="20" y="18"/>
                  </a:lnTo>
                  <a:cubicBezTo>
                    <a:pt x="23" y="12"/>
                    <a:pt x="27" y="7"/>
                    <a:pt x="32" y="5"/>
                  </a:cubicBezTo>
                  <a:cubicBezTo>
                    <a:pt x="36" y="2"/>
                    <a:pt x="42" y="0"/>
                    <a:pt x="46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4" name="Freeform 2393"/>
            <p:cNvSpPr>
              <a:spLocks noChangeArrowheads="1"/>
            </p:cNvSpPr>
            <p:nvPr/>
          </p:nvSpPr>
          <p:spPr bwMode="auto">
            <a:xfrm>
              <a:off x="4753587" y="350702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1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6 w 84"/>
                <a:gd name="T29" fmla="*/ 94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1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4" y="97"/>
                    <a:pt x="21" y="93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69" y="78"/>
                    <a:pt x="75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0" y="94"/>
                    <a:pt x="66" y="94"/>
                  </a:cubicBezTo>
                  <a:cubicBezTo>
                    <a:pt x="62" y="94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2" y="16"/>
                    <a:pt x="28" y="20"/>
                  </a:cubicBezTo>
                  <a:cubicBezTo>
                    <a:pt x="24" y="24"/>
                    <a:pt x="22" y="30"/>
                    <a:pt x="21" y="38"/>
                  </a:cubicBezTo>
                  <a:lnTo>
                    <a:pt x="63" y="38"/>
                  </a:lnTo>
                  <a:cubicBezTo>
                    <a:pt x="63" y="30"/>
                    <a:pt x="61" y="24"/>
                    <a:pt x="57" y="20"/>
                  </a:cubicBezTo>
                  <a:cubicBezTo>
                    <a:pt x="52" y="16"/>
                    <a:pt x="51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5" name="Freeform 2394"/>
            <p:cNvSpPr>
              <a:spLocks noChangeArrowheads="1"/>
            </p:cNvSpPr>
            <p:nvPr/>
          </p:nvSpPr>
          <p:spPr bwMode="auto">
            <a:xfrm>
              <a:off x="4841746" y="3482549"/>
              <a:ext cx="72130" cy="101392"/>
            </a:xfrm>
            <a:custGeom>
              <a:avLst/>
              <a:gdLst>
                <a:gd name="T0" fmla="*/ 0 w 122"/>
                <a:gd name="T1" fmla="*/ 92 h 131"/>
                <a:gd name="T2" fmla="*/ 6 w 122"/>
                <a:gd name="T3" fmla="*/ 73 h 131"/>
                <a:gd name="T4" fmla="*/ 26 w 122"/>
                <a:gd name="T5" fmla="*/ 57 h 131"/>
                <a:gd name="T6" fmla="*/ 15 w 122"/>
                <a:gd name="T7" fmla="*/ 41 h 131"/>
                <a:gd name="T8" fmla="*/ 12 w 122"/>
                <a:gd name="T9" fmla="*/ 28 h 131"/>
                <a:gd name="T10" fmla="*/ 21 w 122"/>
                <a:gd name="T11" fmla="*/ 8 h 131"/>
                <a:gd name="T12" fmla="*/ 45 w 122"/>
                <a:gd name="T13" fmla="*/ 0 h 131"/>
                <a:gd name="T14" fmla="*/ 69 w 122"/>
                <a:gd name="T15" fmla="*/ 8 h 131"/>
                <a:gd name="T16" fmla="*/ 77 w 122"/>
                <a:gd name="T17" fmla="*/ 28 h 131"/>
                <a:gd name="T18" fmla="*/ 72 w 122"/>
                <a:gd name="T19" fmla="*/ 46 h 131"/>
                <a:gd name="T20" fmla="*/ 53 w 122"/>
                <a:gd name="T21" fmla="*/ 62 h 131"/>
                <a:gd name="T22" fmla="*/ 82 w 122"/>
                <a:gd name="T23" fmla="*/ 91 h 131"/>
                <a:gd name="T24" fmla="*/ 93 w 122"/>
                <a:gd name="T25" fmla="*/ 65 h 131"/>
                <a:gd name="T26" fmla="*/ 114 w 122"/>
                <a:gd name="T27" fmla="*/ 65 h 131"/>
                <a:gd name="T28" fmla="*/ 95 w 122"/>
                <a:gd name="T29" fmla="*/ 104 h 131"/>
                <a:gd name="T30" fmla="*/ 121 w 122"/>
                <a:gd name="T31" fmla="*/ 129 h 131"/>
                <a:gd name="T32" fmla="*/ 95 w 122"/>
                <a:gd name="T33" fmla="*/ 129 h 131"/>
                <a:gd name="T34" fmla="*/ 82 w 122"/>
                <a:gd name="T35" fmla="*/ 117 h 131"/>
                <a:gd name="T36" fmla="*/ 63 w 122"/>
                <a:gd name="T37" fmla="*/ 127 h 131"/>
                <a:gd name="T38" fmla="*/ 41 w 122"/>
                <a:gd name="T39" fmla="*/ 130 h 131"/>
                <a:gd name="T40" fmla="*/ 10 w 122"/>
                <a:gd name="T41" fmla="*/ 122 h 131"/>
                <a:gd name="T42" fmla="*/ 0 w 122"/>
                <a:gd name="T43" fmla="*/ 92 h 131"/>
                <a:gd name="T44" fmla="*/ 44 w 122"/>
                <a:gd name="T45" fmla="*/ 110 h 131"/>
                <a:gd name="T46" fmla="*/ 70 w 122"/>
                <a:gd name="T47" fmla="*/ 101 h 131"/>
                <a:gd name="T48" fmla="*/ 38 w 122"/>
                <a:gd name="T49" fmla="*/ 69 h 131"/>
                <a:gd name="T50" fmla="*/ 25 w 122"/>
                <a:gd name="T51" fmla="*/ 79 h 131"/>
                <a:gd name="T52" fmla="*/ 22 w 122"/>
                <a:gd name="T53" fmla="*/ 91 h 131"/>
                <a:gd name="T54" fmla="*/ 28 w 122"/>
                <a:gd name="T55" fmla="*/ 104 h 131"/>
                <a:gd name="T56" fmla="*/ 44 w 122"/>
                <a:gd name="T57" fmla="*/ 110 h 131"/>
                <a:gd name="T58" fmla="*/ 31 w 122"/>
                <a:gd name="T59" fmla="*/ 27 h 131"/>
                <a:gd name="T60" fmla="*/ 34 w 122"/>
                <a:gd name="T61" fmla="*/ 37 h 131"/>
                <a:gd name="T62" fmla="*/ 41 w 122"/>
                <a:gd name="T63" fmla="*/ 47 h 131"/>
                <a:gd name="T64" fmla="*/ 54 w 122"/>
                <a:gd name="T65" fmla="*/ 37 h 131"/>
                <a:gd name="T66" fmla="*/ 58 w 122"/>
                <a:gd name="T67" fmla="*/ 27 h 131"/>
                <a:gd name="T68" fmla="*/ 54 w 122"/>
                <a:gd name="T69" fmla="*/ 18 h 131"/>
                <a:gd name="T70" fmla="*/ 44 w 122"/>
                <a:gd name="T71" fmla="*/ 15 h 131"/>
                <a:gd name="T72" fmla="*/ 34 w 122"/>
                <a:gd name="T73" fmla="*/ 18 h 131"/>
                <a:gd name="T74" fmla="*/ 31 w 122"/>
                <a:gd name="T7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31">
                  <a:moveTo>
                    <a:pt x="0" y="92"/>
                  </a:moveTo>
                  <a:cubicBezTo>
                    <a:pt x="0" y="85"/>
                    <a:pt x="2" y="77"/>
                    <a:pt x="6" y="73"/>
                  </a:cubicBezTo>
                  <a:cubicBezTo>
                    <a:pt x="10" y="68"/>
                    <a:pt x="16" y="62"/>
                    <a:pt x="26" y="57"/>
                  </a:cubicBezTo>
                  <a:cubicBezTo>
                    <a:pt x="21" y="52"/>
                    <a:pt x="18" y="45"/>
                    <a:pt x="15" y="41"/>
                  </a:cubicBezTo>
                  <a:cubicBezTo>
                    <a:pt x="12" y="36"/>
                    <a:pt x="12" y="33"/>
                    <a:pt x="12" y="28"/>
                  </a:cubicBezTo>
                  <a:cubicBezTo>
                    <a:pt x="12" y="19"/>
                    <a:pt x="15" y="12"/>
                    <a:pt x="21" y="8"/>
                  </a:cubicBezTo>
                  <a:cubicBezTo>
                    <a:pt x="26" y="3"/>
                    <a:pt x="34" y="0"/>
                    <a:pt x="45" y="0"/>
                  </a:cubicBezTo>
                  <a:cubicBezTo>
                    <a:pt x="55" y="0"/>
                    <a:pt x="63" y="3"/>
                    <a:pt x="69" y="8"/>
                  </a:cubicBezTo>
                  <a:cubicBezTo>
                    <a:pt x="74" y="12"/>
                    <a:pt x="77" y="19"/>
                    <a:pt x="77" y="28"/>
                  </a:cubicBezTo>
                  <a:cubicBezTo>
                    <a:pt x="77" y="34"/>
                    <a:pt x="76" y="40"/>
                    <a:pt x="72" y="46"/>
                  </a:cubicBezTo>
                  <a:cubicBezTo>
                    <a:pt x="67" y="52"/>
                    <a:pt x="61" y="56"/>
                    <a:pt x="53" y="62"/>
                  </a:cubicBezTo>
                  <a:lnTo>
                    <a:pt x="82" y="91"/>
                  </a:lnTo>
                  <a:cubicBezTo>
                    <a:pt x="86" y="85"/>
                    <a:pt x="91" y="76"/>
                    <a:pt x="93" y="65"/>
                  </a:cubicBezTo>
                  <a:lnTo>
                    <a:pt x="114" y="65"/>
                  </a:lnTo>
                  <a:cubicBezTo>
                    <a:pt x="109" y="81"/>
                    <a:pt x="104" y="94"/>
                    <a:pt x="95" y="104"/>
                  </a:cubicBezTo>
                  <a:lnTo>
                    <a:pt x="121" y="129"/>
                  </a:lnTo>
                  <a:lnTo>
                    <a:pt x="95" y="129"/>
                  </a:lnTo>
                  <a:lnTo>
                    <a:pt x="82" y="117"/>
                  </a:lnTo>
                  <a:cubicBezTo>
                    <a:pt x="76" y="122"/>
                    <a:pt x="70" y="125"/>
                    <a:pt x="63" y="127"/>
                  </a:cubicBezTo>
                  <a:cubicBezTo>
                    <a:pt x="55" y="128"/>
                    <a:pt x="48" y="130"/>
                    <a:pt x="41" y="130"/>
                  </a:cubicBezTo>
                  <a:cubicBezTo>
                    <a:pt x="28" y="130"/>
                    <a:pt x="17" y="127"/>
                    <a:pt x="10" y="122"/>
                  </a:cubicBezTo>
                  <a:cubicBezTo>
                    <a:pt x="2" y="116"/>
                    <a:pt x="0" y="103"/>
                    <a:pt x="0" y="92"/>
                  </a:cubicBezTo>
                  <a:close/>
                  <a:moveTo>
                    <a:pt x="44" y="110"/>
                  </a:moveTo>
                  <a:cubicBezTo>
                    <a:pt x="54" y="110"/>
                    <a:pt x="63" y="107"/>
                    <a:pt x="70" y="101"/>
                  </a:cubicBezTo>
                  <a:lnTo>
                    <a:pt x="38" y="69"/>
                  </a:lnTo>
                  <a:cubicBezTo>
                    <a:pt x="32" y="73"/>
                    <a:pt x="28" y="76"/>
                    <a:pt x="25" y="79"/>
                  </a:cubicBezTo>
                  <a:cubicBezTo>
                    <a:pt x="22" y="82"/>
                    <a:pt x="22" y="87"/>
                    <a:pt x="22" y="91"/>
                  </a:cubicBezTo>
                  <a:cubicBezTo>
                    <a:pt x="22" y="97"/>
                    <a:pt x="23" y="101"/>
                    <a:pt x="28" y="104"/>
                  </a:cubicBezTo>
                  <a:cubicBezTo>
                    <a:pt x="32" y="107"/>
                    <a:pt x="37" y="110"/>
                    <a:pt x="44" y="110"/>
                  </a:cubicBezTo>
                  <a:close/>
                  <a:moveTo>
                    <a:pt x="31" y="27"/>
                  </a:moveTo>
                  <a:cubicBezTo>
                    <a:pt x="31" y="30"/>
                    <a:pt x="32" y="34"/>
                    <a:pt x="34" y="37"/>
                  </a:cubicBezTo>
                  <a:cubicBezTo>
                    <a:pt x="35" y="40"/>
                    <a:pt x="38" y="44"/>
                    <a:pt x="41" y="47"/>
                  </a:cubicBezTo>
                  <a:cubicBezTo>
                    <a:pt x="47" y="44"/>
                    <a:pt x="52" y="40"/>
                    <a:pt x="54" y="37"/>
                  </a:cubicBezTo>
                  <a:cubicBezTo>
                    <a:pt x="55" y="34"/>
                    <a:pt x="58" y="30"/>
                    <a:pt x="58" y="27"/>
                  </a:cubicBezTo>
                  <a:cubicBezTo>
                    <a:pt x="58" y="22"/>
                    <a:pt x="57" y="19"/>
                    <a:pt x="54" y="18"/>
                  </a:cubicBezTo>
                  <a:cubicBezTo>
                    <a:pt x="51" y="17"/>
                    <a:pt x="48" y="15"/>
                    <a:pt x="44" y="15"/>
                  </a:cubicBezTo>
                  <a:cubicBezTo>
                    <a:pt x="39" y="15"/>
                    <a:pt x="35" y="17"/>
                    <a:pt x="34" y="18"/>
                  </a:cubicBezTo>
                  <a:cubicBezTo>
                    <a:pt x="32" y="19"/>
                    <a:pt x="31" y="24"/>
                    <a:pt x="31" y="2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6" name="Freeform 2395"/>
            <p:cNvSpPr>
              <a:spLocks noChangeArrowheads="1"/>
            </p:cNvSpPr>
            <p:nvPr/>
          </p:nvSpPr>
          <p:spPr bwMode="auto">
            <a:xfrm>
              <a:off x="4943261" y="3507023"/>
              <a:ext cx="53429" cy="73422"/>
            </a:xfrm>
            <a:custGeom>
              <a:avLst/>
              <a:gdLst>
                <a:gd name="T0" fmla="*/ 36 w 94"/>
                <a:gd name="T1" fmla="*/ 94 h 95"/>
                <a:gd name="T2" fmla="*/ 0 w 94"/>
                <a:gd name="T3" fmla="*/ 0 h 95"/>
                <a:gd name="T4" fmla="*/ 22 w 94"/>
                <a:gd name="T5" fmla="*/ 0 h 95"/>
                <a:gd name="T6" fmla="*/ 40 w 94"/>
                <a:gd name="T7" fmla="*/ 55 h 95"/>
                <a:gd name="T8" fmla="*/ 46 w 94"/>
                <a:gd name="T9" fmla="*/ 77 h 95"/>
                <a:gd name="T10" fmla="*/ 46 w 94"/>
                <a:gd name="T11" fmla="*/ 77 h 95"/>
                <a:gd name="T12" fmla="*/ 52 w 94"/>
                <a:gd name="T13" fmla="*/ 55 h 95"/>
                <a:gd name="T14" fmla="*/ 71 w 94"/>
                <a:gd name="T15" fmla="*/ 0 h 95"/>
                <a:gd name="T16" fmla="*/ 93 w 94"/>
                <a:gd name="T17" fmla="*/ 0 h 95"/>
                <a:gd name="T18" fmla="*/ 56 w 94"/>
                <a:gd name="T19" fmla="*/ 94 h 95"/>
                <a:gd name="T20" fmla="*/ 36 w 94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36" y="9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40" y="55"/>
                  </a:lnTo>
                  <a:cubicBezTo>
                    <a:pt x="43" y="64"/>
                    <a:pt x="46" y="71"/>
                    <a:pt x="46" y="77"/>
                  </a:cubicBezTo>
                  <a:lnTo>
                    <a:pt x="46" y="77"/>
                  </a:lnTo>
                  <a:cubicBezTo>
                    <a:pt x="46" y="73"/>
                    <a:pt x="49" y="65"/>
                    <a:pt x="52" y="55"/>
                  </a:cubicBezTo>
                  <a:lnTo>
                    <a:pt x="71" y="0"/>
                  </a:lnTo>
                  <a:lnTo>
                    <a:pt x="93" y="0"/>
                  </a:lnTo>
                  <a:lnTo>
                    <a:pt x="56" y="94"/>
                  </a:lnTo>
                  <a:lnTo>
                    <a:pt x="36" y="9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7" name="Freeform 2396"/>
            <p:cNvSpPr>
              <a:spLocks noChangeArrowheads="1"/>
            </p:cNvSpPr>
            <p:nvPr/>
          </p:nvSpPr>
          <p:spPr bwMode="auto">
            <a:xfrm>
              <a:off x="5004705" y="3507023"/>
              <a:ext cx="45415" cy="73422"/>
            </a:xfrm>
            <a:custGeom>
              <a:avLst/>
              <a:gdLst>
                <a:gd name="T0" fmla="*/ 64 w 81"/>
                <a:gd name="T1" fmla="*/ 96 h 99"/>
                <a:gd name="T2" fmla="*/ 60 w 81"/>
                <a:gd name="T3" fmla="*/ 83 h 99"/>
                <a:gd name="T4" fmla="*/ 60 w 81"/>
                <a:gd name="T5" fmla="*/ 83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4 w 81"/>
                <a:gd name="T29" fmla="*/ 22 h 99"/>
                <a:gd name="T30" fmla="*/ 9 w 81"/>
                <a:gd name="T31" fmla="*/ 7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7 h 99"/>
                <a:gd name="T38" fmla="*/ 80 w 81"/>
                <a:gd name="T39" fmla="*/ 32 h 99"/>
                <a:gd name="T40" fmla="*/ 80 w 81"/>
                <a:gd name="T41" fmla="*/ 96 h 99"/>
                <a:gd name="T42" fmla="*/ 64 w 81"/>
                <a:gd name="T43" fmla="*/ 96 h 99"/>
                <a:gd name="T44" fmla="*/ 35 w 81"/>
                <a:gd name="T45" fmla="*/ 83 h 99"/>
                <a:gd name="T46" fmla="*/ 52 w 81"/>
                <a:gd name="T47" fmla="*/ 77 h 99"/>
                <a:gd name="T48" fmla="*/ 60 w 81"/>
                <a:gd name="T49" fmla="*/ 60 h 99"/>
                <a:gd name="T50" fmla="*/ 60 w 81"/>
                <a:gd name="T51" fmla="*/ 51 h 99"/>
                <a:gd name="T52" fmla="*/ 48 w 81"/>
                <a:gd name="T53" fmla="*/ 51 h 99"/>
                <a:gd name="T54" fmla="*/ 28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6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2" y="94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4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8" y="42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4" y="22"/>
                  </a:cubicBezTo>
                  <a:lnTo>
                    <a:pt x="9" y="7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4" y="0"/>
                    <a:pt x="38" y="0"/>
                    <a:pt x="44" y="0"/>
                  </a:cubicBezTo>
                  <a:cubicBezTo>
                    <a:pt x="55" y="0"/>
                    <a:pt x="64" y="2"/>
                    <a:pt x="71" y="7"/>
                  </a:cubicBezTo>
                  <a:cubicBezTo>
                    <a:pt x="79" y="11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close/>
                  <a:moveTo>
                    <a:pt x="35" y="83"/>
                  </a:moveTo>
                  <a:cubicBezTo>
                    <a:pt x="42" y="83"/>
                    <a:pt x="48" y="81"/>
                    <a:pt x="52" y="77"/>
                  </a:cubicBezTo>
                  <a:cubicBezTo>
                    <a:pt x="57" y="72"/>
                    <a:pt x="60" y="67"/>
                    <a:pt x="60" y="60"/>
                  </a:cubicBezTo>
                  <a:lnTo>
                    <a:pt x="60" y="51"/>
                  </a:lnTo>
                  <a:lnTo>
                    <a:pt x="48" y="51"/>
                  </a:lnTo>
                  <a:cubicBezTo>
                    <a:pt x="39" y="51"/>
                    <a:pt x="33" y="53"/>
                    <a:pt x="28" y="56"/>
                  </a:cubicBezTo>
                  <a:cubicBezTo>
                    <a:pt x="24" y="59"/>
                    <a:pt x="22" y="63"/>
                    <a:pt x="22" y="69"/>
                  </a:cubicBezTo>
                  <a:cubicBezTo>
                    <a:pt x="22" y="73"/>
                    <a:pt x="23" y="76"/>
                    <a:pt x="26" y="79"/>
                  </a:cubicBezTo>
                  <a:cubicBezTo>
                    <a:pt x="29" y="82"/>
                    <a:pt x="29" y="83"/>
                    <a:pt x="35" y="8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8" name="Freeform 2397"/>
            <p:cNvSpPr>
              <a:spLocks noChangeArrowheads="1"/>
            </p:cNvSpPr>
            <p:nvPr/>
          </p:nvSpPr>
          <p:spPr bwMode="auto">
            <a:xfrm>
              <a:off x="5068820" y="3479052"/>
              <a:ext cx="10686" cy="101392"/>
            </a:xfrm>
            <a:custGeom>
              <a:avLst/>
              <a:gdLst>
                <a:gd name="T0" fmla="*/ 21 w 22"/>
                <a:gd name="T1" fmla="*/ 132 h 133"/>
                <a:gd name="T2" fmla="*/ 0 w 22"/>
                <a:gd name="T3" fmla="*/ 132 h 133"/>
                <a:gd name="T4" fmla="*/ 0 w 22"/>
                <a:gd name="T5" fmla="*/ 0 h 133"/>
                <a:gd name="T6" fmla="*/ 21 w 22"/>
                <a:gd name="T7" fmla="*/ 0 h 133"/>
                <a:gd name="T8" fmla="*/ 21 w 22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3">
                  <a:moveTo>
                    <a:pt x="21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399" name="Freeform 2398"/>
            <p:cNvSpPr>
              <a:spLocks noChangeArrowheads="1"/>
            </p:cNvSpPr>
            <p:nvPr/>
          </p:nvSpPr>
          <p:spPr bwMode="auto">
            <a:xfrm>
              <a:off x="5098207" y="3510519"/>
              <a:ext cx="50758" cy="73422"/>
            </a:xfrm>
            <a:custGeom>
              <a:avLst/>
              <a:gdLst>
                <a:gd name="T0" fmla="*/ 69 w 86"/>
                <a:gd name="T1" fmla="*/ 93 h 97"/>
                <a:gd name="T2" fmla="*/ 66 w 86"/>
                <a:gd name="T3" fmla="*/ 82 h 97"/>
                <a:gd name="T4" fmla="*/ 65 w 86"/>
                <a:gd name="T5" fmla="*/ 82 h 97"/>
                <a:gd name="T6" fmla="*/ 53 w 86"/>
                <a:gd name="T7" fmla="*/ 92 h 97"/>
                <a:gd name="T8" fmla="*/ 35 w 86"/>
                <a:gd name="T9" fmla="*/ 96 h 97"/>
                <a:gd name="T10" fmla="*/ 9 w 86"/>
                <a:gd name="T11" fmla="*/ 88 h 97"/>
                <a:gd name="T12" fmla="*/ 0 w 86"/>
                <a:gd name="T13" fmla="*/ 61 h 97"/>
                <a:gd name="T14" fmla="*/ 0 w 86"/>
                <a:gd name="T15" fmla="*/ 0 h 97"/>
                <a:gd name="T16" fmla="*/ 21 w 86"/>
                <a:gd name="T17" fmla="*/ 0 h 97"/>
                <a:gd name="T18" fmla="*/ 21 w 86"/>
                <a:gd name="T19" fmla="*/ 58 h 97"/>
                <a:gd name="T20" fmla="*/ 25 w 86"/>
                <a:gd name="T21" fmla="*/ 74 h 97"/>
                <a:gd name="T22" fmla="*/ 40 w 86"/>
                <a:gd name="T23" fmla="*/ 80 h 97"/>
                <a:gd name="T24" fmla="*/ 59 w 86"/>
                <a:gd name="T25" fmla="*/ 73 h 97"/>
                <a:gd name="T26" fmla="*/ 65 w 86"/>
                <a:gd name="T27" fmla="*/ 48 h 97"/>
                <a:gd name="T28" fmla="*/ 65 w 86"/>
                <a:gd name="T29" fmla="*/ 2 h 97"/>
                <a:gd name="T30" fmla="*/ 85 w 86"/>
                <a:gd name="T31" fmla="*/ 2 h 97"/>
                <a:gd name="T32" fmla="*/ 85 w 86"/>
                <a:gd name="T33" fmla="*/ 96 h 97"/>
                <a:gd name="T34" fmla="*/ 69 w 86"/>
                <a:gd name="T35" fmla="*/ 96 h 97"/>
                <a:gd name="T36" fmla="*/ 69 w 86"/>
                <a:gd name="T37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7">
                  <a:moveTo>
                    <a:pt x="69" y="93"/>
                  </a:moveTo>
                  <a:lnTo>
                    <a:pt x="66" y="82"/>
                  </a:lnTo>
                  <a:lnTo>
                    <a:pt x="65" y="82"/>
                  </a:lnTo>
                  <a:cubicBezTo>
                    <a:pt x="62" y="86"/>
                    <a:pt x="57" y="89"/>
                    <a:pt x="53" y="92"/>
                  </a:cubicBezTo>
                  <a:cubicBezTo>
                    <a:pt x="49" y="95"/>
                    <a:pt x="41" y="96"/>
                    <a:pt x="35" y="96"/>
                  </a:cubicBezTo>
                  <a:cubicBezTo>
                    <a:pt x="24" y="96"/>
                    <a:pt x="15" y="93"/>
                    <a:pt x="9" y="88"/>
                  </a:cubicBezTo>
                  <a:cubicBezTo>
                    <a:pt x="3" y="82"/>
                    <a:pt x="0" y="73"/>
                    <a:pt x="0" y="61"/>
                  </a:cubicBezTo>
                  <a:lnTo>
                    <a:pt x="0" y="0"/>
                  </a:lnTo>
                  <a:lnTo>
                    <a:pt x="21" y="0"/>
                  </a:lnTo>
                  <a:lnTo>
                    <a:pt x="21" y="58"/>
                  </a:lnTo>
                  <a:cubicBezTo>
                    <a:pt x="21" y="66"/>
                    <a:pt x="22" y="71"/>
                    <a:pt x="25" y="74"/>
                  </a:cubicBezTo>
                  <a:cubicBezTo>
                    <a:pt x="29" y="76"/>
                    <a:pt x="33" y="80"/>
                    <a:pt x="40" y="80"/>
                  </a:cubicBezTo>
                  <a:cubicBezTo>
                    <a:pt x="49" y="80"/>
                    <a:pt x="55" y="77"/>
                    <a:pt x="59" y="73"/>
                  </a:cubicBezTo>
                  <a:cubicBezTo>
                    <a:pt x="64" y="69"/>
                    <a:pt x="65" y="60"/>
                    <a:pt x="65" y="48"/>
                  </a:cubicBezTo>
                  <a:lnTo>
                    <a:pt x="65" y="2"/>
                  </a:lnTo>
                  <a:lnTo>
                    <a:pt x="85" y="2"/>
                  </a:lnTo>
                  <a:lnTo>
                    <a:pt x="85" y="96"/>
                  </a:lnTo>
                  <a:lnTo>
                    <a:pt x="69" y="96"/>
                  </a:lnTo>
                  <a:lnTo>
                    <a:pt x="69" y="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0" name="Freeform 2399"/>
            <p:cNvSpPr>
              <a:spLocks noChangeArrowheads="1"/>
            </p:cNvSpPr>
            <p:nvPr/>
          </p:nvSpPr>
          <p:spPr bwMode="auto">
            <a:xfrm>
              <a:off x="5162322" y="3507023"/>
              <a:ext cx="48086" cy="73422"/>
            </a:xfrm>
            <a:custGeom>
              <a:avLst/>
              <a:gdLst>
                <a:gd name="T0" fmla="*/ 47 w 84"/>
                <a:gd name="T1" fmla="*/ 97 h 98"/>
                <a:gd name="T2" fmla="*/ 12 w 84"/>
                <a:gd name="T3" fmla="*/ 84 h 98"/>
                <a:gd name="T4" fmla="*/ 0 w 84"/>
                <a:gd name="T5" fmla="*/ 49 h 98"/>
                <a:gd name="T6" fmla="*/ 12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6 w 84"/>
                <a:gd name="T29" fmla="*/ 94 h 98"/>
                <a:gd name="T30" fmla="*/ 47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0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7" y="97"/>
                  </a:moveTo>
                  <a:cubicBezTo>
                    <a:pt x="32" y="97"/>
                    <a:pt x="21" y="93"/>
                    <a:pt x="12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0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4" y="68"/>
                    <a:pt x="28" y="74"/>
                  </a:cubicBezTo>
                  <a:cubicBezTo>
                    <a:pt x="33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1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1" y="94"/>
                    <a:pt x="66" y="94"/>
                  </a:cubicBezTo>
                  <a:cubicBezTo>
                    <a:pt x="62" y="94"/>
                    <a:pt x="54" y="97"/>
                    <a:pt x="47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3" y="16"/>
                    <a:pt x="28" y="20"/>
                  </a:cubicBezTo>
                  <a:cubicBezTo>
                    <a:pt x="24" y="24"/>
                    <a:pt x="22" y="30"/>
                    <a:pt x="20" y="38"/>
                  </a:cubicBezTo>
                  <a:lnTo>
                    <a:pt x="63" y="38"/>
                  </a:lnTo>
                  <a:cubicBezTo>
                    <a:pt x="63" y="30"/>
                    <a:pt x="62" y="24"/>
                    <a:pt x="57" y="20"/>
                  </a:cubicBezTo>
                  <a:cubicBezTo>
                    <a:pt x="53" y="16"/>
                    <a:pt x="49" y="14"/>
                    <a:pt x="44" y="1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1" name="Freeform 2400"/>
            <p:cNvSpPr>
              <a:spLocks noChangeArrowheads="1"/>
            </p:cNvSpPr>
            <p:nvPr/>
          </p:nvSpPr>
          <p:spPr bwMode="auto">
            <a:xfrm>
              <a:off x="5221094" y="3482549"/>
              <a:ext cx="24043" cy="118873"/>
            </a:xfrm>
            <a:custGeom>
              <a:avLst/>
              <a:gdLst>
                <a:gd name="T0" fmla="*/ 43 w 44"/>
                <a:gd name="T1" fmla="*/ 78 h 155"/>
                <a:gd name="T2" fmla="*/ 36 w 44"/>
                <a:gd name="T3" fmla="*/ 120 h 155"/>
                <a:gd name="T4" fmla="*/ 17 w 44"/>
                <a:gd name="T5" fmla="*/ 154 h 155"/>
                <a:gd name="T6" fmla="*/ 0 w 44"/>
                <a:gd name="T7" fmla="*/ 154 h 155"/>
                <a:gd name="T8" fmla="*/ 17 w 44"/>
                <a:gd name="T9" fmla="*/ 119 h 155"/>
                <a:gd name="T10" fmla="*/ 23 w 44"/>
                <a:gd name="T11" fmla="*/ 78 h 155"/>
                <a:gd name="T12" fmla="*/ 17 w 44"/>
                <a:gd name="T13" fmla="*/ 37 h 155"/>
                <a:gd name="T14" fmla="*/ 0 w 44"/>
                <a:gd name="T15" fmla="*/ 0 h 155"/>
                <a:gd name="T16" fmla="*/ 17 w 44"/>
                <a:gd name="T17" fmla="*/ 0 h 155"/>
                <a:gd name="T18" fmla="*/ 36 w 44"/>
                <a:gd name="T19" fmla="*/ 35 h 155"/>
                <a:gd name="T20" fmla="*/ 43 w 44"/>
                <a:gd name="T21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55">
                  <a:moveTo>
                    <a:pt x="43" y="78"/>
                  </a:moveTo>
                  <a:cubicBezTo>
                    <a:pt x="43" y="92"/>
                    <a:pt x="40" y="107"/>
                    <a:pt x="36" y="120"/>
                  </a:cubicBezTo>
                  <a:cubicBezTo>
                    <a:pt x="32" y="133"/>
                    <a:pt x="26" y="145"/>
                    <a:pt x="17" y="154"/>
                  </a:cubicBezTo>
                  <a:lnTo>
                    <a:pt x="0" y="154"/>
                  </a:lnTo>
                  <a:cubicBezTo>
                    <a:pt x="7" y="143"/>
                    <a:pt x="14" y="132"/>
                    <a:pt x="17" y="119"/>
                  </a:cubicBezTo>
                  <a:cubicBezTo>
                    <a:pt x="20" y="105"/>
                    <a:pt x="23" y="92"/>
                    <a:pt x="23" y="78"/>
                  </a:cubicBezTo>
                  <a:cubicBezTo>
                    <a:pt x="23" y="63"/>
                    <a:pt x="21" y="50"/>
                    <a:pt x="17" y="37"/>
                  </a:cubicBezTo>
                  <a:cubicBezTo>
                    <a:pt x="13" y="24"/>
                    <a:pt x="7" y="12"/>
                    <a:pt x="0" y="0"/>
                  </a:cubicBezTo>
                  <a:lnTo>
                    <a:pt x="17" y="0"/>
                  </a:lnTo>
                  <a:cubicBezTo>
                    <a:pt x="26" y="11"/>
                    <a:pt x="32" y="21"/>
                    <a:pt x="36" y="35"/>
                  </a:cubicBezTo>
                  <a:cubicBezTo>
                    <a:pt x="40" y="48"/>
                    <a:pt x="43" y="62"/>
                    <a:pt x="43" y="78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2" name="Line 781"/>
            <p:cNvSpPr>
              <a:spLocks noChangeShapeType="1"/>
            </p:cNvSpPr>
            <p:nvPr/>
          </p:nvSpPr>
          <p:spPr bwMode="auto">
            <a:xfrm>
              <a:off x="4678786" y="4304171"/>
              <a:ext cx="232418" cy="32864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03" name="Freeform 2402"/>
            <p:cNvSpPr>
              <a:spLocks noChangeArrowheads="1"/>
            </p:cNvSpPr>
            <p:nvPr/>
          </p:nvSpPr>
          <p:spPr bwMode="auto">
            <a:xfrm>
              <a:off x="4881818" y="4594361"/>
              <a:ext cx="66787" cy="87407"/>
            </a:xfrm>
            <a:custGeom>
              <a:avLst/>
              <a:gdLst>
                <a:gd name="T0" fmla="*/ 0 w 113"/>
                <a:gd name="T1" fmla="*/ 79 h 114"/>
                <a:gd name="T2" fmla="*/ 86 w 113"/>
                <a:gd name="T3" fmla="*/ 0 h 114"/>
                <a:gd name="T4" fmla="*/ 112 w 113"/>
                <a:gd name="T5" fmla="*/ 113 h 114"/>
                <a:gd name="T6" fmla="*/ 0 w 113"/>
                <a:gd name="T7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14">
                  <a:moveTo>
                    <a:pt x="0" y="79"/>
                  </a:moveTo>
                  <a:lnTo>
                    <a:pt x="86" y="0"/>
                  </a:lnTo>
                  <a:lnTo>
                    <a:pt x="112" y="113"/>
                  </a:lnTo>
                  <a:lnTo>
                    <a:pt x="0" y="7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4" name="Line 783"/>
            <p:cNvSpPr>
              <a:spLocks noChangeShapeType="1"/>
            </p:cNvSpPr>
            <p:nvPr/>
          </p:nvSpPr>
          <p:spPr bwMode="auto">
            <a:xfrm flipH="1">
              <a:off x="4441025" y="4304171"/>
              <a:ext cx="237761" cy="328649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05" name="Freeform 2404"/>
            <p:cNvSpPr>
              <a:spLocks noChangeArrowheads="1"/>
            </p:cNvSpPr>
            <p:nvPr/>
          </p:nvSpPr>
          <p:spPr bwMode="auto">
            <a:xfrm>
              <a:off x="4408968" y="4594361"/>
              <a:ext cx="64115" cy="87407"/>
            </a:xfrm>
            <a:custGeom>
              <a:avLst/>
              <a:gdLst>
                <a:gd name="T0" fmla="*/ 27 w 112"/>
                <a:gd name="T1" fmla="*/ 0 h 114"/>
                <a:gd name="T2" fmla="*/ 111 w 112"/>
                <a:gd name="T3" fmla="*/ 79 h 114"/>
                <a:gd name="T4" fmla="*/ 0 w 112"/>
                <a:gd name="T5" fmla="*/ 113 h 114"/>
                <a:gd name="T6" fmla="*/ 27 w 11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4">
                  <a:moveTo>
                    <a:pt x="27" y="0"/>
                  </a:moveTo>
                  <a:lnTo>
                    <a:pt x="111" y="79"/>
                  </a:lnTo>
                  <a:lnTo>
                    <a:pt x="0" y="113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6" name="Freeform 2405"/>
            <p:cNvSpPr>
              <a:spLocks noChangeArrowheads="1"/>
            </p:cNvSpPr>
            <p:nvPr/>
          </p:nvSpPr>
          <p:spPr bwMode="auto">
            <a:xfrm>
              <a:off x="4475754" y="3961537"/>
              <a:ext cx="42743" cy="69925"/>
            </a:xfrm>
            <a:custGeom>
              <a:avLst/>
              <a:gdLst>
                <a:gd name="T0" fmla="*/ 57 w 75"/>
                <a:gd name="T1" fmla="*/ 77 h 91"/>
                <a:gd name="T2" fmla="*/ 44 w 75"/>
                <a:gd name="T3" fmla="*/ 87 h 91"/>
                <a:gd name="T4" fmla="*/ 28 w 75"/>
                <a:gd name="T5" fmla="*/ 90 h 91"/>
                <a:gd name="T6" fmla="*/ 7 w 75"/>
                <a:gd name="T7" fmla="*/ 83 h 91"/>
                <a:gd name="T8" fmla="*/ 0 w 75"/>
                <a:gd name="T9" fmla="*/ 64 h 91"/>
                <a:gd name="T10" fmla="*/ 10 w 75"/>
                <a:gd name="T11" fmla="*/ 44 h 91"/>
                <a:gd name="T12" fmla="*/ 41 w 75"/>
                <a:gd name="T13" fmla="*/ 36 h 91"/>
                <a:gd name="T14" fmla="*/ 55 w 75"/>
                <a:gd name="T15" fmla="*/ 36 h 91"/>
                <a:gd name="T16" fmla="*/ 55 w 75"/>
                <a:gd name="T17" fmla="*/ 32 h 91"/>
                <a:gd name="T18" fmla="*/ 51 w 75"/>
                <a:gd name="T19" fmla="*/ 19 h 91"/>
                <a:gd name="T20" fmla="*/ 39 w 75"/>
                <a:gd name="T21" fmla="*/ 14 h 91"/>
                <a:gd name="T22" fmla="*/ 26 w 75"/>
                <a:gd name="T23" fmla="*/ 16 h 91"/>
                <a:gd name="T24" fmla="*/ 14 w 75"/>
                <a:gd name="T25" fmla="*/ 20 h 91"/>
                <a:gd name="T26" fmla="*/ 9 w 75"/>
                <a:gd name="T27" fmla="*/ 7 h 91"/>
                <a:gd name="T28" fmla="*/ 25 w 75"/>
                <a:gd name="T29" fmla="*/ 1 h 91"/>
                <a:gd name="T30" fmla="*/ 41 w 75"/>
                <a:gd name="T31" fmla="*/ 0 h 91"/>
                <a:gd name="T32" fmla="*/ 66 w 75"/>
                <a:gd name="T33" fmla="*/ 7 h 91"/>
                <a:gd name="T34" fmla="*/ 74 w 75"/>
                <a:gd name="T35" fmla="*/ 30 h 91"/>
                <a:gd name="T36" fmla="*/ 74 w 75"/>
                <a:gd name="T37" fmla="*/ 89 h 91"/>
                <a:gd name="T38" fmla="*/ 61 w 75"/>
                <a:gd name="T39" fmla="*/ 89 h 91"/>
                <a:gd name="T40" fmla="*/ 57 w 75"/>
                <a:gd name="T41" fmla="*/ 77 h 91"/>
                <a:gd name="T42" fmla="*/ 33 w 75"/>
                <a:gd name="T43" fmla="*/ 76 h 91"/>
                <a:gd name="T44" fmla="*/ 49 w 75"/>
                <a:gd name="T45" fmla="*/ 70 h 91"/>
                <a:gd name="T46" fmla="*/ 55 w 75"/>
                <a:gd name="T47" fmla="*/ 54 h 91"/>
                <a:gd name="T48" fmla="*/ 55 w 75"/>
                <a:gd name="T49" fmla="*/ 46 h 91"/>
                <a:gd name="T50" fmla="*/ 44 w 75"/>
                <a:gd name="T51" fmla="*/ 46 h 91"/>
                <a:gd name="T52" fmla="*/ 25 w 75"/>
                <a:gd name="T53" fmla="*/ 51 h 91"/>
                <a:gd name="T54" fmla="*/ 19 w 75"/>
                <a:gd name="T55" fmla="*/ 62 h 91"/>
                <a:gd name="T56" fmla="*/ 22 w 75"/>
                <a:gd name="T57" fmla="*/ 71 h 91"/>
                <a:gd name="T58" fmla="*/ 33 w 75"/>
                <a:gd name="T59" fmla="*/ 7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1">
                  <a:moveTo>
                    <a:pt x="57" y="77"/>
                  </a:moveTo>
                  <a:cubicBezTo>
                    <a:pt x="52" y="83"/>
                    <a:pt x="48" y="86"/>
                    <a:pt x="44" y="87"/>
                  </a:cubicBezTo>
                  <a:cubicBezTo>
                    <a:pt x="39" y="89"/>
                    <a:pt x="33" y="90"/>
                    <a:pt x="28" y="90"/>
                  </a:cubicBezTo>
                  <a:cubicBezTo>
                    <a:pt x="19" y="90"/>
                    <a:pt x="13" y="87"/>
                    <a:pt x="7" y="83"/>
                  </a:cubicBezTo>
                  <a:cubicBezTo>
                    <a:pt x="3" y="79"/>
                    <a:pt x="0" y="71"/>
                    <a:pt x="0" y="64"/>
                  </a:cubicBezTo>
                  <a:cubicBezTo>
                    <a:pt x="0" y="55"/>
                    <a:pt x="3" y="48"/>
                    <a:pt x="10" y="44"/>
                  </a:cubicBezTo>
                  <a:cubicBezTo>
                    <a:pt x="17" y="39"/>
                    <a:pt x="26" y="36"/>
                    <a:pt x="41" y="36"/>
                  </a:cubicBezTo>
                  <a:lnTo>
                    <a:pt x="55" y="36"/>
                  </a:lnTo>
                  <a:lnTo>
                    <a:pt x="55" y="32"/>
                  </a:lnTo>
                  <a:cubicBezTo>
                    <a:pt x="55" y="26"/>
                    <a:pt x="54" y="22"/>
                    <a:pt x="51" y="19"/>
                  </a:cubicBezTo>
                  <a:cubicBezTo>
                    <a:pt x="48" y="16"/>
                    <a:pt x="43" y="14"/>
                    <a:pt x="39" y="14"/>
                  </a:cubicBezTo>
                  <a:cubicBezTo>
                    <a:pt x="34" y="14"/>
                    <a:pt x="30" y="14"/>
                    <a:pt x="26" y="16"/>
                  </a:cubicBezTo>
                  <a:cubicBezTo>
                    <a:pt x="21" y="17"/>
                    <a:pt x="19" y="19"/>
                    <a:pt x="14" y="20"/>
                  </a:cubicBezTo>
                  <a:lnTo>
                    <a:pt x="9" y="7"/>
                  </a:lnTo>
                  <a:cubicBezTo>
                    <a:pt x="13" y="4"/>
                    <a:pt x="19" y="3"/>
                    <a:pt x="25" y="1"/>
                  </a:cubicBezTo>
                  <a:cubicBezTo>
                    <a:pt x="31" y="0"/>
                    <a:pt x="35" y="0"/>
                    <a:pt x="41" y="0"/>
                  </a:cubicBezTo>
                  <a:cubicBezTo>
                    <a:pt x="52" y="0"/>
                    <a:pt x="60" y="3"/>
                    <a:pt x="66" y="7"/>
                  </a:cubicBezTo>
                  <a:cubicBezTo>
                    <a:pt x="71" y="11"/>
                    <a:pt x="74" y="19"/>
                    <a:pt x="74" y="30"/>
                  </a:cubicBezTo>
                  <a:lnTo>
                    <a:pt x="74" y="89"/>
                  </a:lnTo>
                  <a:lnTo>
                    <a:pt x="61" y="89"/>
                  </a:lnTo>
                  <a:lnTo>
                    <a:pt x="57" y="77"/>
                  </a:lnTo>
                  <a:close/>
                  <a:moveTo>
                    <a:pt x="33" y="76"/>
                  </a:moveTo>
                  <a:cubicBezTo>
                    <a:pt x="41" y="76"/>
                    <a:pt x="45" y="74"/>
                    <a:pt x="49" y="70"/>
                  </a:cubicBezTo>
                  <a:cubicBezTo>
                    <a:pt x="54" y="65"/>
                    <a:pt x="55" y="61"/>
                    <a:pt x="55" y="54"/>
                  </a:cubicBezTo>
                  <a:lnTo>
                    <a:pt x="55" y="46"/>
                  </a:lnTo>
                  <a:lnTo>
                    <a:pt x="44" y="46"/>
                  </a:lnTo>
                  <a:cubicBezTo>
                    <a:pt x="35" y="46"/>
                    <a:pt x="29" y="48"/>
                    <a:pt x="25" y="51"/>
                  </a:cubicBezTo>
                  <a:cubicBezTo>
                    <a:pt x="20" y="54"/>
                    <a:pt x="19" y="57"/>
                    <a:pt x="19" y="62"/>
                  </a:cubicBezTo>
                  <a:cubicBezTo>
                    <a:pt x="19" y="67"/>
                    <a:pt x="20" y="70"/>
                    <a:pt x="22" y="71"/>
                  </a:cubicBezTo>
                  <a:cubicBezTo>
                    <a:pt x="25" y="74"/>
                    <a:pt x="29" y="76"/>
                    <a:pt x="33" y="7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7" name="Freeform 2406"/>
            <p:cNvSpPr>
              <a:spLocks noChangeArrowheads="1"/>
            </p:cNvSpPr>
            <p:nvPr/>
          </p:nvSpPr>
          <p:spPr bwMode="auto">
            <a:xfrm>
              <a:off x="4529184" y="3961537"/>
              <a:ext cx="48086" cy="94399"/>
            </a:xfrm>
            <a:custGeom>
              <a:avLst/>
              <a:gdLst>
                <a:gd name="T0" fmla="*/ 83 w 84"/>
                <a:gd name="T1" fmla="*/ 8 h 125"/>
                <a:gd name="T2" fmla="*/ 68 w 84"/>
                <a:gd name="T3" fmla="*/ 11 h 125"/>
                <a:gd name="T4" fmla="*/ 71 w 84"/>
                <a:gd name="T5" fmla="*/ 19 h 125"/>
                <a:gd name="T6" fmla="*/ 73 w 84"/>
                <a:gd name="T7" fmla="*/ 27 h 125"/>
                <a:gd name="T8" fmla="*/ 64 w 84"/>
                <a:gd name="T9" fmla="*/ 48 h 125"/>
                <a:gd name="T10" fmla="*/ 39 w 84"/>
                <a:gd name="T11" fmla="*/ 55 h 125"/>
                <a:gd name="T12" fmla="*/ 32 w 84"/>
                <a:gd name="T13" fmla="*/ 55 h 125"/>
                <a:gd name="T14" fmla="*/ 26 w 84"/>
                <a:gd name="T15" fmla="*/ 64 h 125"/>
                <a:gd name="T16" fmla="*/ 29 w 84"/>
                <a:gd name="T17" fmla="*/ 68 h 125"/>
                <a:gd name="T18" fmla="*/ 39 w 84"/>
                <a:gd name="T19" fmla="*/ 70 h 125"/>
                <a:gd name="T20" fmla="*/ 54 w 84"/>
                <a:gd name="T21" fmla="*/ 70 h 125"/>
                <a:gd name="T22" fmla="*/ 76 w 84"/>
                <a:gd name="T23" fmla="*/ 76 h 125"/>
                <a:gd name="T24" fmla="*/ 83 w 84"/>
                <a:gd name="T25" fmla="*/ 93 h 125"/>
                <a:gd name="T26" fmla="*/ 71 w 84"/>
                <a:gd name="T27" fmla="*/ 116 h 125"/>
                <a:gd name="T28" fmla="*/ 36 w 84"/>
                <a:gd name="T29" fmla="*/ 124 h 125"/>
                <a:gd name="T30" fmla="*/ 9 w 84"/>
                <a:gd name="T31" fmla="*/ 118 h 125"/>
                <a:gd name="T32" fmla="*/ 0 w 84"/>
                <a:gd name="T33" fmla="*/ 100 h 125"/>
                <a:gd name="T34" fmla="*/ 4 w 84"/>
                <a:gd name="T35" fmla="*/ 87 h 125"/>
                <a:gd name="T36" fmla="*/ 19 w 84"/>
                <a:gd name="T37" fmla="*/ 80 h 125"/>
                <a:gd name="T38" fmla="*/ 13 w 84"/>
                <a:gd name="T39" fmla="*/ 76 h 125"/>
                <a:gd name="T40" fmla="*/ 10 w 84"/>
                <a:gd name="T41" fmla="*/ 68 h 125"/>
                <a:gd name="T42" fmla="*/ 13 w 84"/>
                <a:gd name="T43" fmla="*/ 59 h 125"/>
                <a:gd name="T44" fmla="*/ 22 w 84"/>
                <a:gd name="T45" fmla="*/ 52 h 125"/>
                <a:gd name="T46" fmla="*/ 12 w 84"/>
                <a:gd name="T47" fmla="*/ 43 h 125"/>
                <a:gd name="T48" fmla="*/ 7 w 84"/>
                <a:gd name="T49" fmla="*/ 29 h 125"/>
                <a:gd name="T50" fmla="*/ 16 w 84"/>
                <a:gd name="T51" fmla="*/ 7 h 125"/>
                <a:gd name="T52" fmla="*/ 41 w 84"/>
                <a:gd name="T53" fmla="*/ 0 h 125"/>
                <a:gd name="T54" fmla="*/ 48 w 84"/>
                <a:gd name="T55" fmla="*/ 0 h 125"/>
                <a:gd name="T56" fmla="*/ 54 w 84"/>
                <a:gd name="T57" fmla="*/ 1 h 125"/>
                <a:gd name="T58" fmla="*/ 83 w 84"/>
                <a:gd name="T59" fmla="*/ 1 h 125"/>
                <a:gd name="T60" fmla="*/ 83 w 84"/>
                <a:gd name="T61" fmla="*/ 8 h 125"/>
                <a:gd name="T62" fmla="*/ 16 w 84"/>
                <a:gd name="T63" fmla="*/ 99 h 125"/>
                <a:gd name="T64" fmla="*/ 22 w 84"/>
                <a:gd name="T65" fmla="*/ 108 h 125"/>
                <a:gd name="T66" fmla="*/ 36 w 84"/>
                <a:gd name="T67" fmla="*/ 111 h 125"/>
                <a:gd name="T68" fmla="*/ 58 w 84"/>
                <a:gd name="T69" fmla="*/ 106 h 125"/>
                <a:gd name="T70" fmla="*/ 65 w 84"/>
                <a:gd name="T71" fmla="*/ 94 h 125"/>
                <a:gd name="T72" fmla="*/ 61 w 84"/>
                <a:gd name="T73" fmla="*/ 86 h 125"/>
                <a:gd name="T74" fmla="*/ 47 w 84"/>
                <a:gd name="T75" fmla="*/ 83 h 125"/>
                <a:gd name="T76" fmla="*/ 32 w 84"/>
                <a:gd name="T77" fmla="*/ 83 h 125"/>
                <a:gd name="T78" fmla="*/ 19 w 84"/>
                <a:gd name="T79" fmla="*/ 87 h 125"/>
                <a:gd name="T80" fmla="*/ 16 w 84"/>
                <a:gd name="T81" fmla="*/ 99 h 125"/>
                <a:gd name="T82" fmla="*/ 23 w 84"/>
                <a:gd name="T83" fmla="*/ 26 h 125"/>
                <a:gd name="T84" fmla="*/ 28 w 84"/>
                <a:gd name="T85" fmla="*/ 39 h 125"/>
                <a:gd name="T86" fmla="*/ 39 w 84"/>
                <a:gd name="T87" fmla="*/ 43 h 125"/>
                <a:gd name="T88" fmla="*/ 55 w 84"/>
                <a:gd name="T89" fmla="*/ 26 h 125"/>
                <a:gd name="T90" fmla="*/ 51 w 84"/>
                <a:gd name="T91" fmla="*/ 13 h 125"/>
                <a:gd name="T92" fmla="*/ 39 w 84"/>
                <a:gd name="T93" fmla="*/ 8 h 125"/>
                <a:gd name="T94" fmla="*/ 28 w 84"/>
                <a:gd name="T95" fmla="*/ 13 h 125"/>
                <a:gd name="T96" fmla="*/ 23 w 84"/>
                <a:gd name="T97" fmla="*/ 2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5">
                  <a:moveTo>
                    <a:pt x="83" y="8"/>
                  </a:moveTo>
                  <a:lnTo>
                    <a:pt x="68" y="11"/>
                  </a:lnTo>
                  <a:cubicBezTo>
                    <a:pt x="70" y="13"/>
                    <a:pt x="71" y="16"/>
                    <a:pt x="71" y="19"/>
                  </a:cubicBezTo>
                  <a:cubicBezTo>
                    <a:pt x="71" y="22"/>
                    <a:pt x="73" y="24"/>
                    <a:pt x="73" y="27"/>
                  </a:cubicBezTo>
                  <a:cubicBezTo>
                    <a:pt x="73" y="36"/>
                    <a:pt x="70" y="43"/>
                    <a:pt x="64" y="48"/>
                  </a:cubicBezTo>
                  <a:cubicBezTo>
                    <a:pt x="58" y="52"/>
                    <a:pt x="49" y="55"/>
                    <a:pt x="39" y="55"/>
                  </a:cubicBezTo>
                  <a:lnTo>
                    <a:pt x="32" y="55"/>
                  </a:lnTo>
                  <a:cubicBezTo>
                    <a:pt x="28" y="58"/>
                    <a:pt x="26" y="61"/>
                    <a:pt x="26" y="64"/>
                  </a:cubicBezTo>
                  <a:cubicBezTo>
                    <a:pt x="26" y="65"/>
                    <a:pt x="28" y="66"/>
                    <a:pt x="29" y="68"/>
                  </a:cubicBezTo>
                  <a:cubicBezTo>
                    <a:pt x="30" y="69"/>
                    <a:pt x="35" y="70"/>
                    <a:pt x="39" y="70"/>
                  </a:cubicBezTo>
                  <a:lnTo>
                    <a:pt x="54" y="70"/>
                  </a:lnTo>
                  <a:cubicBezTo>
                    <a:pt x="64" y="70"/>
                    <a:pt x="71" y="71"/>
                    <a:pt x="76" y="76"/>
                  </a:cubicBezTo>
                  <a:cubicBezTo>
                    <a:pt x="80" y="80"/>
                    <a:pt x="83" y="86"/>
                    <a:pt x="83" y="93"/>
                  </a:cubicBezTo>
                  <a:cubicBezTo>
                    <a:pt x="83" y="103"/>
                    <a:pt x="78" y="110"/>
                    <a:pt x="71" y="116"/>
                  </a:cubicBezTo>
                  <a:cubicBezTo>
                    <a:pt x="63" y="121"/>
                    <a:pt x="51" y="124"/>
                    <a:pt x="36" y="124"/>
                  </a:cubicBezTo>
                  <a:cubicBezTo>
                    <a:pt x="25" y="124"/>
                    <a:pt x="16" y="122"/>
                    <a:pt x="9" y="118"/>
                  </a:cubicBezTo>
                  <a:cubicBezTo>
                    <a:pt x="1" y="113"/>
                    <a:pt x="0" y="108"/>
                    <a:pt x="0" y="100"/>
                  </a:cubicBezTo>
                  <a:cubicBezTo>
                    <a:pt x="0" y="94"/>
                    <a:pt x="1" y="90"/>
                    <a:pt x="4" y="87"/>
                  </a:cubicBezTo>
                  <a:cubicBezTo>
                    <a:pt x="7" y="84"/>
                    <a:pt x="13" y="81"/>
                    <a:pt x="19" y="80"/>
                  </a:cubicBezTo>
                  <a:cubicBezTo>
                    <a:pt x="16" y="78"/>
                    <a:pt x="14" y="77"/>
                    <a:pt x="13" y="76"/>
                  </a:cubicBezTo>
                  <a:cubicBezTo>
                    <a:pt x="12" y="73"/>
                    <a:pt x="10" y="71"/>
                    <a:pt x="10" y="68"/>
                  </a:cubicBezTo>
                  <a:cubicBezTo>
                    <a:pt x="10" y="65"/>
                    <a:pt x="12" y="61"/>
                    <a:pt x="13" y="59"/>
                  </a:cubicBezTo>
                  <a:cubicBezTo>
                    <a:pt x="14" y="56"/>
                    <a:pt x="17" y="55"/>
                    <a:pt x="22" y="52"/>
                  </a:cubicBezTo>
                  <a:cubicBezTo>
                    <a:pt x="17" y="51"/>
                    <a:pt x="13" y="48"/>
                    <a:pt x="12" y="43"/>
                  </a:cubicBezTo>
                  <a:cubicBezTo>
                    <a:pt x="9" y="39"/>
                    <a:pt x="7" y="35"/>
                    <a:pt x="7" y="29"/>
                  </a:cubicBezTo>
                  <a:cubicBezTo>
                    <a:pt x="7" y="20"/>
                    <a:pt x="10" y="13"/>
                    <a:pt x="16" y="7"/>
                  </a:cubicBezTo>
                  <a:cubicBezTo>
                    <a:pt x="22" y="1"/>
                    <a:pt x="30" y="0"/>
                    <a:pt x="41" y="0"/>
                  </a:cubicBezTo>
                  <a:lnTo>
                    <a:pt x="48" y="0"/>
                  </a:lnTo>
                  <a:cubicBezTo>
                    <a:pt x="51" y="0"/>
                    <a:pt x="52" y="0"/>
                    <a:pt x="54" y="1"/>
                  </a:cubicBezTo>
                  <a:lnTo>
                    <a:pt x="83" y="1"/>
                  </a:lnTo>
                  <a:lnTo>
                    <a:pt x="83" y="8"/>
                  </a:lnTo>
                  <a:close/>
                  <a:moveTo>
                    <a:pt x="16" y="99"/>
                  </a:moveTo>
                  <a:cubicBezTo>
                    <a:pt x="16" y="103"/>
                    <a:pt x="17" y="106"/>
                    <a:pt x="22" y="108"/>
                  </a:cubicBezTo>
                  <a:cubicBezTo>
                    <a:pt x="25" y="109"/>
                    <a:pt x="30" y="111"/>
                    <a:pt x="36" y="111"/>
                  </a:cubicBezTo>
                  <a:cubicBezTo>
                    <a:pt x="47" y="111"/>
                    <a:pt x="53" y="109"/>
                    <a:pt x="58" y="106"/>
                  </a:cubicBezTo>
                  <a:cubicBezTo>
                    <a:pt x="62" y="103"/>
                    <a:pt x="65" y="98"/>
                    <a:pt x="65" y="94"/>
                  </a:cubicBezTo>
                  <a:cubicBezTo>
                    <a:pt x="65" y="89"/>
                    <a:pt x="64" y="89"/>
                    <a:pt x="61" y="86"/>
                  </a:cubicBezTo>
                  <a:cubicBezTo>
                    <a:pt x="58" y="84"/>
                    <a:pt x="54" y="83"/>
                    <a:pt x="47" y="83"/>
                  </a:cubicBezTo>
                  <a:lnTo>
                    <a:pt x="32" y="83"/>
                  </a:lnTo>
                  <a:cubicBezTo>
                    <a:pt x="26" y="83"/>
                    <a:pt x="23" y="84"/>
                    <a:pt x="19" y="87"/>
                  </a:cubicBezTo>
                  <a:cubicBezTo>
                    <a:pt x="17" y="92"/>
                    <a:pt x="16" y="94"/>
                    <a:pt x="16" y="99"/>
                  </a:cubicBezTo>
                  <a:close/>
                  <a:moveTo>
                    <a:pt x="23" y="26"/>
                  </a:moveTo>
                  <a:cubicBezTo>
                    <a:pt x="23" y="32"/>
                    <a:pt x="25" y="36"/>
                    <a:pt x="28" y="39"/>
                  </a:cubicBezTo>
                  <a:cubicBezTo>
                    <a:pt x="30" y="42"/>
                    <a:pt x="35" y="43"/>
                    <a:pt x="39" y="43"/>
                  </a:cubicBezTo>
                  <a:cubicBezTo>
                    <a:pt x="49" y="43"/>
                    <a:pt x="55" y="38"/>
                    <a:pt x="55" y="26"/>
                  </a:cubicBezTo>
                  <a:cubicBezTo>
                    <a:pt x="55" y="20"/>
                    <a:pt x="54" y="16"/>
                    <a:pt x="51" y="13"/>
                  </a:cubicBezTo>
                  <a:cubicBezTo>
                    <a:pt x="48" y="10"/>
                    <a:pt x="44" y="8"/>
                    <a:pt x="39" y="8"/>
                  </a:cubicBezTo>
                  <a:cubicBezTo>
                    <a:pt x="33" y="8"/>
                    <a:pt x="30" y="10"/>
                    <a:pt x="28" y="13"/>
                  </a:cubicBezTo>
                  <a:cubicBezTo>
                    <a:pt x="25" y="16"/>
                    <a:pt x="23" y="22"/>
                    <a:pt x="23" y="2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8" name="Freeform 2407"/>
            <p:cNvSpPr>
              <a:spLocks noChangeArrowheads="1"/>
            </p:cNvSpPr>
            <p:nvPr/>
          </p:nvSpPr>
          <p:spPr bwMode="auto">
            <a:xfrm>
              <a:off x="4585285" y="3961537"/>
              <a:ext cx="45415" cy="66429"/>
            </a:xfrm>
            <a:custGeom>
              <a:avLst/>
              <a:gdLst>
                <a:gd name="T0" fmla="*/ 44 w 78"/>
                <a:gd name="T1" fmla="*/ 89 h 90"/>
                <a:gd name="T2" fmla="*/ 12 w 78"/>
                <a:gd name="T3" fmla="*/ 78 h 90"/>
                <a:gd name="T4" fmla="*/ 0 w 78"/>
                <a:gd name="T5" fmla="*/ 45 h 90"/>
                <a:gd name="T6" fmla="*/ 10 w 78"/>
                <a:gd name="T7" fmla="*/ 12 h 90"/>
                <a:gd name="T8" fmla="*/ 40 w 78"/>
                <a:gd name="T9" fmla="*/ 0 h 90"/>
                <a:gd name="T10" fmla="*/ 67 w 78"/>
                <a:gd name="T11" fmla="*/ 10 h 90"/>
                <a:gd name="T12" fmla="*/ 77 w 78"/>
                <a:gd name="T13" fmla="*/ 40 h 90"/>
                <a:gd name="T14" fmla="*/ 77 w 78"/>
                <a:gd name="T15" fmla="*/ 50 h 90"/>
                <a:gd name="T16" fmla="*/ 19 w 78"/>
                <a:gd name="T17" fmla="*/ 50 h 90"/>
                <a:gd name="T18" fmla="*/ 26 w 78"/>
                <a:gd name="T19" fmla="*/ 69 h 90"/>
                <a:gd name="T20" fmla="*/ 44 w 78"/>
                <a:gd name="T21" fmla="*/ 76 h 90"/>
                <a:gd name="T22" fmla="*/ 59 w 78"/>
                <a:gd name="T23" fmla="*/ 75 h 90"/>
                <a:gd name="T24" fmla="*/ 73 w 78"/>
                <a:gd name="T25" fmla="*/ 70 h 90"/>
                <a:gd name="T26" fmla="*/ 73 w 78"/>
                <a:gd name="T27" fmla="*/ 85 h 90"/>
                <a:gd name="T28" fmla="*/ 60 w 78"/>
                <a:gd name="T29" fmla="*/ 89 h 90"/>
                <a:gd name="T30" fmla="*/ 44 w 78"/>
                <a:gd name="T31" fmla="*/ 89 h 90"/>
                <a:gd name="T32" fmla="*/ 41 w 78"/>
                <a:gd name="T33" fmla="*/ 13 h 90"/>
                <a:gd name="T34" fmla="*/ 26 w 78"/>
                <a:gd name="T35" fmla="*/ 19 h 90"/>
                <a:gd name="T36" fmla="*/ 21 w 78"/>
                <a:gd name="T37" fmla="*/ 35 h 90"/>
                <a:gd name="T38" fmla="*/ 60 w 78"/>
                <a:gd name="T39" fmla="*/ 35 h 90"/>
                <a:gd name="T40" fmla="*/ 54 w 78"/>
                <a:gd name="T41" fmla="*/ 19 h 90"/>
                <a:gd name="T42" fmla="*/ 41 w 78"/>
                <a:gd name="T43" fmla="*/ 1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90">
                  <a:moveTo>
                    <a:pt x="44" y="89"/>
                  </a:moveTo>
                  <a:cubicBezTo>
                    <a:pt x="31" y="89"/>
                    <a:pt x="21" y="85"/>
                    <a:pt x="12" y="78"/>
                  </a:cubicBezTo>
                  <a:cubicBezTo>
                    <a:pt x="5" y="70"/>
                    <a:pt x="0" y="59"/>
                    <a:pt x="0" y="45"/>
                  </a:cubicBezTo>
                  <a:cubicBezTo>
                    <a:pt x="0" y="31"/>
                    <a:pt x="2" y="21"/>
                    <a:pt x="10" y="12"/>
                  </a:cubicBezTo>
                  <a:cubicBezTo>
                    <a:pt x="17" y="3"/>
                    <a:pt x="26" y="0"/>
                    <a:pt x="40" y="0"/>
                  </a:cubicBezTo>
                  <a:cubicBezTo>
                    <a:pt x="51" y="0"/>
                    <a:pt x="59" y="2"/>
                    <a:pt x="67" y="10"/>
                  </a:cubicBezTo>
                  <a:cubicBezTo>
                    <a:pt x="74" y="17"/>
                    <a:pt x="77" y="26"/>
                    <a:pt x="77" y="40"/>
                  </a:cubicBezTo>
                  <a:lnTo>
                    <a:pt x="77" y="50"/>
                  </a:lnTo>
                  <a:lnTo>
                    <a:pt x="19" y="50"/>
                  </a:lnTo>
                  <a:cubicBezTo>
                    <a:pt x="19" y="59"/>
                    <a:pt x="21" y="64"/>
                    <a:pt x="26" y="69"/>
                  </a:cubicBezTo>
                  <a:cubicBezTo>
                    <a:pt x="30" y="73"/>
                    <a:pt x="37" y="76"/>
                    <a:pt x="44" y="76"/>
                  </a:cubicBezTo>
                  <a:cubicBezTo>
                    <a:pt x="50" y="76"/>
                    <a:pt x="54" y="76"/>
                    <a:pt x="59" y="75"/>
                  </a:cubicBezTo>
                  <a:cubicBezTo>
                    <a:pt x="63" y="73"/>
                    <a:pt x="67" y="72"/>
                    <a:pt x="73" y="70"/>
                  </a:cubicBezTo>
                  <a:lnTo>
                    <a:pt x="73" y="85"/>
                  </a:lnTo>
                  <a:cubicBezTo>
                    <a:pt x="69" y="86"/>
                    <a:pt x="64" y="89"/>
                    <a:pt x="60" y="89"/>
                  </a:cubicBezTo>
                  <a:cubicBezTo>
                    <a:pt x="56" y="89"/>
                    <a:pt x="50" y="89"/>
                    <a:pt x="44" y="89"/>
                  </a:cubicBezTo>
                  <a:close/>
                  <a:moveTo>
                    <a:pt x="41" y="13"/>
                  </a:moveTo>
                  <a:cubicBezTo>
                    <a:pt x="35" y="13"/>
                    <a:pt x="31" y="15"/>
                    <a:pt x="26" y="19"/>
                  </a:cubicBezTo>
                  <a:cubicBezTo>
                    <a:pt x="24" y="24"/>
                    <a:pt x="21" y="28"/>
                    <a:pt x="21" y="35"/>
                  </a:cubicBezTo>
                  <a:lnTo>
                    <a:pt x="60" y="35"/>
                  </a:lnTo>
                  <a:cubicBezTo>
                    <a:pt x="60" y="28"/>
                    <a:pt x="59" y="22"/>
                    <a:pt x="54" y="19"/>
                  </a:cubicBezTo>
                  <a:cubicBezTo>
                    <a:pt x="51" y="15"/>
                    <a:pt x="47" y="13"/>
                    <a:pt x="41" y="1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09" name="Freeform 2408"/>
            <p:cNvSpPr>
              <a:spLocks noChangeArrowheads="1"/>
            </p:cNvSpPr>
            <p:nvPr/>
          </p:nvSpPr>
          <p:spPr bwMode="auto">
            <a:xfrm>
              <a:off x="4668100" y="3975522"/>
              <a:ext cx="42743" cy="59437"/>
            </a:xfrm>
            <a:custGeom>
              <a:avLst/>
              <a:gdLst>
                <a:gd name="T0" fmla="*/ 76 w 77"/>
                <a:gd name="T1" fmla="*/ 80 h 81"/>
                <a:gd name="T2" fmla="*/ 0 w 77"/>
                <a:gd name="T3" fmla="*/ 47 h 81"/>
                <a:gd name="T4" fmla="*/ 0 w 77"/>
                <a:gd name="T5" fmla="*/ 38 h 81"/>
                <a:gd name="T6" fmla="*/ 76 w 77"/>
                <a:gd name="T7" fmla="*/ 0 h 81"/>
                <a:gd name="T8" fmla="*/ 76 w 77"/>
                <a:gd name="T9" fmla="*/ 15 h 81"/>
                <a:gd name="T10" fmla="*/ 19 w 77"/>
                <a:gd name="T11" fmla="*/ 41 h 81"/>
                <a:gd name="T12" fmla="*/ 76 w 77"/>
                <a:gd name="T13" fmla="*/ 64 h 81"/>
                <a:gd name="T14" fmla="*/ 76 w 77"/>
                <a:gd name="T1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81">
                  <a:moveTo>
                    <a:pt x="76" y="80"/>
                  </a:moveTo>
                  <a:lnTo>
                    <a:pt x="0" y="47"/>
                  </a:lnTo>
                  <a:lnTo>
                    <a:pt x="0" y="38"/>
                  </a:lnTo>
                  <a:lnTo>
                    <a:pt x="76" y="0"/>
                  </a:lnTo>
                  <a:lnTo>
                    <a:pt x="76" y="15"/>
                  </a:lnTo>
                  <a:lnTo>
                    <a:pt x="19" y="41"/>
                  </a:lnTo>
                  <a:lnTo>
                    <a:pt x="76" y="64"/>
                  </a:lnTo>
                  <a:lnTo>
                    <a:pt x="76" y="8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0" name="Freeform 2409"/>
            <p:cNvSpPr>
              <a:spLocks noChangeArrowheads="1"/>
            </p:cNvSpPr>
            <p:nvPr/>
          </p:nvSpPr>
          <p:spPr bwMode="auto">
            <a:xfrm>
              <a:off x="4745573" y="3951048"/>
              <a:ext cx="45415" cy="87407"/>
            </a:xfrm>
            <a:custGeom>
              <a:avLst/>
              <a:gdLst>
                <a:gd name="T0" fmla="*/ 2 w 78"/>
                <a:gd name="T1" fmla="*/ 114 h 115"/>
                <a:gd name="T2" fmla="*/ 2 w 78"/>
                <a:gd name="T3" fmla="*/ 100 h 115"/>
                <a:gd name="T4" fmla="*/ 31 w 78"/>
                <a:gd name="T5" fmla="*/ 71 h 115"/>
                <a:gd name="T6" fmla="*/ 48 w 78"/>
                <a:gd name="T7" fmla="*/ 52 h 115"/>
                <a:gd name="T8" fmla="*/ 54 w 78"/>
                <a:gd name="T9" fmla="*/ 41 h 115"/>
                <a:gd name="T10" fmla="*/ 55 w 78"/>
                <a:gd name="T11" fmla="*/ 31 h 115"/>
                <a:gd name="T12" fmla="*/ 51 w 78"/>
                <a:gd name="T13" fmla="*/ 20 h 115"/>
                <a:gd name="T14" fmla="*/ 38 w 78"/>
                <a:gd name="T15" fmla="*/ 15 h 115"/>
                <a:gd name="T16" fmla="*/ 25 w 78"/>
                <a:gd name="T17" fmla="*/ 18 h 115"/>
                <a:gd name="T18" fmla="*/ 10 w 78"/>
                <a:gd name="T19" fmla="*/ 27 h 115"/>
                <a:gd name="T20" fmla="*/ 0 w 78"/>
                <a:gd name="T21" fmla="*/ 15 h 115"/>
                <a:gd name="T22" fmla="*/ 19 w 78"/>
                <a:gd name="T23" fmla="*/ 3 h 115"/>
                <a:gd name="T24" fmla="*/ 38 w 78"/>
                <a:gd name="T25" fmla="*/ 1 h 115"/>
                <a:gd name="T26" fmla="*/ 64 w 78"/>
                <a:gd name="T27" fmla="*/ 9 h 115"/>
                <a:gd name="T28" fmla="*/ 74 w 78"/>
                <a:gd name="T29" fmla="*/ 31 h 115"/>
                <a:gd name="T30" fmla="*/ 72 w 78"/>
                <a:gd name="T31" fmla="*/ 46 h 115"/>
                <a:gd name="T32" fmla="*/ 63 w 78"/>
                <a:gd name="T33" fmla="*/ 60 h 115"/>
                <a:gd name="T34" fmla="*/ 44 w 78"/>
                <a:gd name="T35" fmla="*/ 81 h 115"/>
                <a:gd name="T36" fmla="*/ 23 w 78"/>
                <a:gd name="T37" fmla="*/ 100 h 115"/>
                <a:gd name="T38" fmla="*/ 23 w 78"/>
                <a:gd name="T39" fmla="*/ 101 h 115"/>
                <a:gd name="T40" fmla="*/ 77 w 78"/>
                <a:gd name="T41" fmla="*/ 101 h 115"/>
                <a:gd name="T42" fmla="*/ 77 w 78"/>
                <a:gd name="T43" fmla="*/ 114 h 115"/>
                <a:gd name="T44" fmla="*/ 2 w 78"/>
                <a:gd name="T45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115">
                  <a:moveTo>
                    <a:pt x="2" y="114"/>
                  </a:moveTo>
                  <a:lnTo>
                    <a:pt x="2" y="100"/>
                  </a:lnTo>
                  <a:lnTo>
                    <a:pt x="31" y="71"/>
                  </a:lnTo>
                  <a:cubicBezTo>
                    <a:pt x="39" y="62"/>
                    <a:pt x="45" y="56"/>
                    <a:pt x="48" y="52"/>
                  </a:cubicBezTo>
                  <a:cubicBezTo>
                    <a:pt x="51" y="47"/>
                    <a:pt x="53" y="44"/>
                    <a:pt x="54" y="41"/>
                  </a:cubicBezTo>
                  <a:cubicBezTo>
                    <a:pt x="55" y="38"/>
                    <a:pt x="55" y="34"/>
                    <a:pt x="55" y="31"/>
                  </a:cubicBezTo>
                  <a:cubicBezTo>
                    <a:pt x="55" y="25"/>
                    <a:pt x="54" y="22"/>
                    <a:pt x="51" y="20"/>
                  </a:cubicBezTo>
                  <a:cubicBezTo>
                    <a:pt x="48" y="17"/>
                    <a:pt x="44" y="15"/>
                    <a:pt x="38" y="15"/>
                  </a:cubicBezTo>
                  <a:cubicBezTo>
                    <a:pt x="34" y="15"/>
                    <a:pt x="29" y="17"/>
                    <a:pt x="25" y="18"/>
                  </a:cubicBezTo>
                  <a:cubicBezTo>
                    <a:pt x="20" y="20"/>
                    <a:pt x="16" y="22"/>
                    <a:pt x="10" y="27"/>
                  </a:cubicBezTo>
                  <a:lnTo>
                    <a:pt x="0" y="15"/>
                  </a:lnTo>
                  <a:cubicBezTo>
                    <a:pt x="6" y="9"/>
                    <a:pt x="12" y="5"/>
                    <a:pt x="19" y="3"/>
                  </a:cubicBezTo>
                  <a:cubicBezTo>
                    <a:pt x="25" y="0"/>
                    <a:pt x="32" y="1"/>
                    <a:pt x="38" y="1"/>
                  </a:cubicBezTo>
                  <a:cubicBezTo>
                    <a:pt x="48" y="1"/>
                    <a:pt x="57" y="3"/>
                    <a:pt x="64" y="9"/>
                  </a:cubicBezTo>
                  <a:cubicBezTo>
                    <a:pt x="70" y="15"/>
                    <a:pt x="74" y="22"/>
                    <a:pt x="74" y="31"/>
                  </a:cubicBezTo>
                  <a:cubicBezTo>
                    <a:pt x="74" y="37"/>
                    <a:pt x="73" y="41"/>
                    <a:pt x="72" y="46"/>
                  </a:cubicBezTo>
                  <a:cubicBezTo>
                    <a:pt x="70" y="50"/>
                    <a:pt x="67" y="55"/>
                    <a:pt x="63" y="60"/>
                  </a:cubicBezTo>
                  <a:cubicBezTo>
                    <a:pt x="58" y="65"/>
                    <a:pt x="53" y="72"/>
                    <a:pt x="44" y="81"/>
                  </a:cubicBezTo>
                  <a:lnTo>
                    <a:pt x="23" y="100"/>
                  </a:lnTo>
                  <a:lnTo>
                    <a:pt x="23" y="101"/>
                  </a:lnTo>
                  <a:lnTo>
                    <a:pt x="77" y="101"/>
                  </a:lnTo>
                  <a:lnTo>
                    <a:pt x="77" y="114"/>
                  </a:lnTo>
                  <a:lnTo>
                    <a:pt x="2" y="11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1" name="Freeform 2410"/>
            <p:cNvSpPr>
              <a:spLocks noChangeArrowheads="1"/>
            </p:cNvSpPr>
            <p:nvPr/>
          </p:nvSpPr>
          <p:spPr bwMode="auto">
            <a:xfrm>
              <a:off x="4804345" y="3954545"/>
              <a:ext cx="42743" cy="87407"/>
            </a:xfrm>
            <a:custGeom>
              <a:avLst/>
              <a:gdLst>
                <a:gd name="T0" fmla="*/ 36 w 75"/>
                <a:gd name="T1" fmla="*/ 41 h 115"/>
                <a:gd name="T2" fmla="*/ 64 w 75"/>
                <a:gd name="T3" fmla="*/ 50 h 115"/>
                <a:gd name="T4" fmla="*/ 74 w 75"/>
                <a:gd name="T5" fmla="*/ 74 h 115"/>
                <a:gd name="T6" fmla="*/ 63 w 75"/>
                <a:gd name="T7" fmla="*/ 104 h 115"/>
                <a:gd name="T8" fmla="*/ 30 w 75"/>
                <a:gd name="T9" fmla="*/ 114 h 115"/>
                <a:gd name="T10" fmla="*/ 0 w 75"/>
                <a:gd name="T11" fmla="*/ 108 h 115"/>
                <a:gd name="T12" fmla="*/ 0 w 75"/>
                <a:gd name="T13" fmla="*/ 92 h 115"/>
                <a:gd name="T14" fmla="*/ 14 w 75"/>
                <a:gd name="T15" fmla="*/ 98 h 115"/>
                <a:gd name="T16" fmla="*/ 29 w 75"/>
                <a:gd name="T17" fmla="*/ 99 h 115"/>
                <a:gd name="T18" fmla="*/ 48 w 75"/>
                <a:gd name="T19" fmla="*/ 93 h 115"/>
                <a:gd name="T20" fmla="*/ 54 w 75"/>
                <a:gd name="T21" fmla="*/ 77 h 115"/>
                <a:gd name="T22" fmla="*/ 28 w 75"/>
                <a:gd name="T23" fmla="*/ 57 h 115"/>
                <a:gd name="T24" fmla="*/ 19 w 75"/>
                <a:gd name="T25" fmla="*/ 58 h 115"/>
                <a:gd name="T26" fmla="*/ 10 w 75"/>
                <a:gd name="T27" fmla="*/ 60 h 115"/>
                <a:gd name="T28" fmla="*/ 1 w 75"/>
                <a:gd name="T29" fmla="*/ 55 h 115"/>
                <a:gd name="T30" fmla="*/ 6 w 75"/>
                <a:gd name="T31" fmla="*/ 0 h 115"/>
                <a:gd name="T32" fmla="*/ 65 w 75"/>
                <a:gd name="T33" fmla="*/ 0 h 115"/>
                <a:gd name="T34" fmla="*/ 65 w 75"/>
                <a:gd name="T35" fmla="*/ 16 h 115"/>
                <a:gd name="T36" fmla="*/ 22 w 75"/>
                <a:gd name="T37" fmla="*/ 16 h 115"/>
                <a:gd name="T38" fmla="*/ 19 w 75"/>
                <a:gd name="T39" fmla="*/ 44 h 115"/>
                <a:gd name="T40" fmla="*/ 26 w 75"/>
                <a:gd name="T41" fmla="*/ 42 h 115"/>
                <a:gd name="T42" fmla="*/ 36 w 75"/>
                <a:gd name="T43" fmla="*/ 4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115">
                  <a:moveTo>
                    <a:pt x="36" y="41"/>
                  </a:moveTo>
                  <a:cubicBezTo>
                    <a:pt x="48" y="41"/>
                    <a:pt x="57" y="44"/>
                    <a:pt x="64" y="50"/>
                  </a:cubicBezTo>
                  <a:cubicBezTo>
                    <a:pt x="71" y="55"/>
                    <a:pt x="74" y="64"/>
                    <a:pt x="74" y="74"/>
                  </a:cubicBezTo>
                  <a:cubicBezTo>
                    <a:pt x="74" y="86"/>
                    <a:pt x="70" y="96"/>
                    <a:pt x="63" y="104"/>
                  </a:cubicBezTo>
                  <a:cubicBezTo>
                    <a:pt x="55" y="111"/>
                    <a:pt x="44" y="114"/>
                    <a:pt x="30" y="114"/>
                  </a:cubicBezTo>
                  <a:cubicBezTo>
                    <a:pt x="17" y="114"/>
                    <a:pt x="7" y="112"/>
                    <a:pt x="0" y="108"/>
                  </a:cubicBezTo>
                  <a:lnTo>
                    <a:pt x="0" y="92"/>
                  </a:lnTo>
                  <a:cubicBezTo>
                    <a:pt x="4" y="95"/>
                    <a:pt x="8" y="96"/>
                    <a:pt x="14" y="98"/>
                  </a:cubicBezTo>
                  <a:cubicBezTo>
                    <a:pt x="19" y="99"/>
                    <a:pt x="25" y="99"/>
                    <a:pt x="29" y="99"/>
                  </a:cubicBezTo>
                  <a:cubicBezTo>
                    <a:pt x="38" y="99"/>
                    <a:pt x="44" y="97"/>
                    <a:pt x="48" y="93"/>
                  </a:cubicBezTo>
                  <a:cubicBezTo>
                    <a:pt x="52" y="88"/>
                    <a:pt x="54" y="85"/>
                    <a:pt x="54" y="77"/>
                  </a:cubicBezTo>
                  <a:cubicBezTo>
                    <a:pt x="54" y="64"/>
                    <a:pt x="45" y="57"/>
                    <a:pt x="28" y="57"/>
                  </a:cubicBezTo>
                  <a:cubicBezTo>
                    <a:pt x="25" y="57"/>
                    <a:pt x="22" y="57"/>
                    <a:pt x="19" y="58"/>
                  </a:cubicBezTo>
                  <a:cubicBezTo>
                    <a:pt x="16" y="58"/>
                    <a:pt x="12" y="60"/>
                    <a:pt x="10" y="60"/>
                  </a:cubicBezTo>
                  <a:lnTo>
                    <a:pt x="1" y="55"/>
                  </a:lnTo>
                  <a:lnTo>
                    <a:pt x="6" y="0"/>
                  </a:lnTo>
                  <a:lnTo>
                    <a:pt x="65" y="0"/>
                  </a:lnTo>
                  <a:lnTo>
                    <a:pt x="65" y="16"/>
                  </a:lnTo>
                  <a:lnTo>
                    <a:pt x="22" y="16"/>
                  </a:lnTo>
                  <a:lnTo>
                    <a:pt x="19" y="44"/>
                  </a:lnTo>
                  <a:cubicBezTo>
                    <a:pt x="20" y="44"/>
                    <a:pt x="23" y="44"/>
                    <a:pt x="26" y="42"/>
                  </a:cubicBezTo>
                  <a:cubicBezTo>
                    <a:pt x="29" y="41"/>
                    <a:pt x="32" y="41"/>
                    <a:pt x="36" y="41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2" name="Freeform 2411"/>
            <p:cNvSpPr>
              <a:spLocks noChangeArrowheads="1"/>
            </p:cNvSpPr>
            <p:nvPr/>
          </p:nvSpPr>
          <p:spPr bwMode="auto">
            <a:xfrm>
              <a:off x="4855103" y="3947552"/>
              <a:ext cx="40072" cy="90903"/>
            </a:xfrm>
            <a:custGeom>
              <a:avLst/>
              <a:gdLst>
                <a:gd name="T0" fmla="*/ 21 w 69"/>
                <a:gd name="T1" fmla="*/ 77 h 121"/>
                <a:gd name="T2" fmla="*/ 24 w 69"/>
                <a:gd name="T3" fmla="*/ 63 h 121"/>
                <a:gd name="T4" fmla="*/ 35 w 69"/>
                <a:gd name="T5" fmla="*/ 51 h 121"/>
                <a:gd name="T6" fmla="*/ 47 w 69"/>
                <a:gd name="T7" fmla="*/ 40 h 121"/>
                <a:gd name="T8" fmla="*/ 50 w 69"/>
                <a:gd name="T9" fmla="*/ 29 h 121"/>
                <a:gd name="T10" fmla="*/ 46 w 69"/>
                <a:gd name="T11" fmla="*/ 19 h 121"/>
                <a:gd name="T12" fmla="*/ 33 w 69"/>
                <a:gd name="T13" fmla="*/ 16 h 121"/>
                <a:gd name="T14" fmla="*/ 19 w 69"/>
                <a:gd name="T15" fmla="*/ 18 h 121"/>
                <a:gd name="T16" fmla="*/ 8 w 69"/>
                <a:gd name="T17" fmla="*/ 22 h 121"/>
                <a:gd name="T18" fmla="*/ 0 w 69"/>
                <a:gd name="T19" fmla="*/ 9 h 121"/>
                <a:gd name="T20" fmla="*/ 34 w 69"/>
                <a:gd name="T21" fmla="*/ 0 h 121"/>
                <a:gd name="T22" fmla="*/ 59 w 69"/>
                <a:gd name="T23" fmla="*/ 7 h 121"/>
                <a:gd name="T24" fmla="*/ 68 w 69"/>
                <a:gd name="T25" fmla="*/ 28 h 121"/>
                <a:gd name="T26" fmla="*/ 66 w 69"/>
                <a:gd name="T27" fmla="*/ 38 h 121"/>
                <a:gd name="T28" fmla="*/ 60 w 69"/>
                <a:gd name="T29" fmla="*/ 47 h 121"/>
                <a:gd name="T30" fmla="*/ 49 w 69"/>
                <a:gd name="T31" fmla="*/ 57 h 121"/>
                <a:gd name="T32" fmla="*/ 38 w 69"/>
                <a:gd name="T33" fmla="*/ 66 h 121"/>
                <a:gd name="T34" fmla="*/ 35 w 69"/>
                <a:gd name="T35" fmla="*/ 76 h 121"/>
                <a:gd name="T36" fmla="*/ 35 w 69"/>
                <a:gd name="T37" fmla="*/ 79 h 121"/>
                <a:gd name="T38" fmla="*/ 21 w 69"/>
                <a:gd name="T39" fmla="*/ 79 h 121"/>
                <a:gd name="T40" fmla="*/ 21 w 69"/>
                <a:gd name="T41" fmla="*/ 77 h 121"/>
                <a:gd name="T42" fmla="*/ 16 w 69"/>
                <a:gd name="T43" fmla="*/ 108 h 121"/>
                <a:gd name="T44" fmla="*/ 28 w 69"/>
                <a:gd name="T45" fmla="*/ 96 h 121"/>
                <a:gd name="T46" fmla="*/ 37 w 69"/>
                <a:gd name="T47" fmla="*/ 99 h 121"/>
                <a:gd name="T48" fmla="*/ 40 w 69"/>
                <a:gd name="T49" fmla="*/ 108 h 121"/>
                <a:gd name="T50" fmla="*/ 37 w 69"/>
                <a:gd name="T51" fmla="*/ 117 h 121"/>
                <a:gd name="T52" fmla="*/ 28 w 69"/>
                <a:gd name="T53" fmla="*/ 120 h 121"/>
                <a:gd name="T54" fmla="*/ 19 w 69"/>
                <a:gd name="T55" fmla="*/ 117 h 121"/>
                <a:gd name="T56" fmla="*/ 16 w 69"/>
                <a:gd name="T5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121">
                  <a:moveTo>
                    <a:pt x="21" y="77"/>
                  </a:moveTo>
                  <a:cubicBezTo>
                    <a:pt x="21" y="72"/>
                    <a:pt x="22" y="67"/>
                    <a:pt x="24" y="63"/>
                  </a:cubicBezTo>
                  <a:cubicBezTo>
                    <a:pt x="25" y="59"/>
                    <a:pt x="29" y="55"/>
                    <a:pt x="35" y="51"/>
                  </a:cubicBezTo>
                  <a:cubicBezTo>
                    <a:pt x="40" y="46"/>
                    <a:pt x="46" y="42"/>
                    <a:pt x="47" y="40"/>
                  </a:cubicBezTo>
                  <a:cubicBezTo>
                    <a:pt x="49" y="37"/>
                    <a:pt x="50" y="33"/>
                    <a:pt x="50" y="29"/>
                  </a:cubicBezTo>
                  <a:cubicBezTo>
                    <a:pt x="50" y="24"/>
                    <a:pt x="49" y="22"/>
                    <a:pt x="46" y="19"/>
                  </a:cubicBezTo>
                  <a:cubicBezTo>
                    <a:pt x="43" y="16"/>
                    <a:pt x="38" y="16"/>
                    <a:pt x="33" y="16"/>
                  </a:cubicBezTo>
                  <a:cubicBezTo>
                    <a:pt x="28" y="16"/>
                    <a:pt x="22" y="16"/>
                    <a:pt x="19" y="18"/>
                  </a:cubicBezTo>
                  <a:cubicBezTo>
                    <a:pt x="15" y="19"/>
                    <a:pt x="11" y="21"/>
                    <a:pt x="8" y="22"/>
                  </a:cubicBezTo>
                  <a:lnTo>
                    <a:pt x="0" y="9"/>
                  </a:lnTo>
                  <a:cubicBezTo>
                    <a:pt x="11" y="3"/>
                    <a:pt x="22" y="0"/>
                    <a:pt x="34" y="0"/>
                  </a:cubicBezTo>
                  <a:cubicBezTo>
                    <a:pt x="44" y="0"/>
                    <a:pt x="52" y="2"/>
                    <a:pt x="59" y="7"/>
                  </a:cubicBezTo>
                  <a:cubicBezTo>
                    <a:pt x="65" y="11"/>
                    <a:pt x="68" y="19"/>
                    <a:pt x="68" y="28"/>
                  </a:cubicBezTo>
                  <a:cubicBezTo>
                    <a:pt x="68" y="32"/>
                    <a:pt x="67" y="35"/>
                    <a:pt x="66" y="38"/>
                  </a:cubicBezTo>
                  <a:cubicBezTo>
                    <a:pt x="64" y="41"/>
                    <a:pt x="63" y="44"/>
                    <a:pt x="60" y="47"/>
                  </a:cubicBezTo>
                  <a:cubicBezTo>
                    <a:pt x="57" y="50"/>
                    <a:pt x="54" y="53"/>
                    <a:pt x="49" y="57"/>
                  </a:cubicBezTo>
                  <a:cubicBezTo>
                    <a:pt x="44" y="61"/>
                    <a:pt x="40" y="64"/>
                    <a:pt x="38" y="66"/>
                  </a:cubicBezTo>
                  <a:cubicBezTo>
                    <a:pt x="37" y="69"/>
                    <a:pt x="35" y="72"/>
                    <a:pt x="35" y="76"/>
                  </a:cubicBezTo>
                  <a:lnTo>
                    <a:pt x="35" y="79"/>
                  </a:lnTo>
                  <a:lnTo>
                    <a:pt x="21" y="79"/>
                  </a:lnTo>
                  <a:lnTo>
                    <a:pt x="21" y="77"/>
                  </a:lnTo>
                  <a:close/>
                  <a:moveTo>
                    <a:pt x="16" y="108"/>
                  </a:moveTo>
                  <a:cubicBezTo>
                    <a:pt x="16" y="101"/>
                    <a:pt x="21" y="96"/>
                    <a:pt x="28" y="96"/>
                  </a:cubicBezTo>
                  <a:cubicBezTo>
                    <a:pt x="33" y="96"/>
                    <a:pt x="35" y="98"/>
                    <a:pt x="37" y="99"/>
                  </a:cubicBezTo>
                  <a:cubicBezTo>
                    <a:pt x="38" y="101"/>
                    <a:pt x="40" y="104"/>
                    <a:pt x="40" y="108"/>
                  </a:cubicBezTo>
                  <a:cubicBezTo>
                    <a:pt x="40" y="112"/>
                    <a:pt x="38" y="115"/>
                    <a:pt x="37" y="117"/>
                  </a:cubicBezTo>
                  <a:cubicBezTo>
                    <a:pt x="35" y="118"/>
                    <a:pt x="32" y="120"/>
                    <a:pt x="28" y="120"/>
                  </a:cubicBezTo>
                  <a:cubicBezTo>
                    <a:pt x="23" y="120"/>
                    <a:pt x="22" y="118"/>
                    <a:pt x="19" y="117"/>
                  </a:cubicBezTo>
                  <a:cubicBezTo>
                    <a:pt x="18" y="115"/>
                    <a:pt x="16" y="112"/>
                    <a:pt x="16" y="10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3" name="Freeform 2412"/>
            <p:cNvSpPr>
              <a:spLocks noChangeArrowheads="1"/>
            </p:cNvSpPr>
            <p:nvPr/>
          </p:nvSpPr>
          <p:spPr bwMode="auto">
            <a:xfrm>
              <a:off x="4256694" y="3716798"/>
              <a:ext cx="852198" cy="541921"/>
            </a:xfrm>
            <a:custGeom>
              <a:avLst/>
              <a:gdLst>
                <a:gd name="T0" fmla="*/ 1408 w 1409"/>
                <a:gd name="T1" fmla="*/ 343 h 686"/>
                <a:gd name="T2" fmla="*/ 1314 w 1409"/>
                <a:gd name="T3" fmla="*/ 514 h 686"/>
                <a:gd name="T4" fmla="*/ 1057 w 1409"/>
                <a:gd name="T5" fmla="*/ 639 h 686"/>
                <a:gd name="T6" fmla="*/ 705 w 1409"/>
                <a:gd name="T7" fmla="*/ 685 h 686"/>
                <a:gd name="T8" fmla="*/ 352 w 1409"/>
                <a:gd name="T9" fmla="*/ 639 h 686"/>
                <a:gd name="T10" fmla="*/ 95 w 1409"/>
                <a:gd name="T11" fmla="*/ 514 h 686"/>
                <a:gd name="T12" fmla="*/ 0 w 1409"/>
                <a:gd name="T13" fmla="*/ 343 h 686"/>
                <a:gd name="T14" fmla="*/ 95 w 1409"/>
                <a:gd name="T15" fmla="*/ 171 h 686"/>
                <a:gd name="T16" fmla="*/ 352 w 1409"/>
                <a:gd name="T17" fmla="*/ 46 h 686"/>
                <a:gd name="T18" fmla="*/ 705 w 1409"/>
                <a:gd name="T19" fmla="*/ 0 h 686"/>
                <a:gd name="T20" fmla="*/ 1057 w 1409"/>
                <a:gd name="T21" fmla="*/ 46 h 686"/>
                <a:gd name="T22" fmla="*/ 1314 w 1409"/>
                <a:gd name="T23" fmla="*/ 171 h 686"/>
                <a:gd name="T24" fmla="*/ 1408 w 1409"/>
                <a:gd name="T25" fmla="*/ 343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86">
                  <a:moveTo>
                    <a:pt x="1408" y="343"/>
                  </a:moveTo>
                  <a:cubicBezTo>
                    <a:pt x="1408" y="406"/>
                    <a:pt x="1379" y="459"/>
                    <a:pt x="1314" y="514"/>
                  </a:cubicBezTo>
                  <a:cubicBezTo>
                    <a:pt x="1250" y="569"/>
                    <a:pt x="1169" y="607"/>
                    <a:pt x="1057" y="639"/>
                  </a:cubicBezTo>
                  <a:cubicBezTo>
                    <a:pt x="944" y="670"/>
                    <a:pt x="834" y="685"/>
                    <a:pt x="705" y="685"/>
                  </a:cubicBezTo>
                  <a:cubicBezTo>
                    <a:pt x="575" y="685"/>
                    <a:pt x="464" y="670"/>
                    <a:pt x="352" y="639"/>
                  </a:cubicBezTo>
                  <a:cubicBezTo>
                    <a:pt x="239" y="607"/>
                    <a:pt x="159" y="569"/>
                    <a:pt x="95" y="514"/>
                  </a:cubicBezTo>
                  <a:cubicBezTo>
                    <a:pt x="30" y="459"/>
                    <a:pt x="0" y="406"/>
                    <a:pt x="0" y="343"/>
                  </a:cubicBezTo>
                  <a:cubicBezTo>
                    <a:pt x="0" y="280"/>
                    <a:pt x="30" y="225"/>
                    <a:pt x="95" y="171"/>
                  </a:cubicBezTo>
                  <a:cubicBezTo>
                    <a:pt x="159" y="116"/>
                    <a:pt x="239" y="77"/>
                    <a:pt x="352" y="46"/>
                  </a:cubicBezTo>
                  <a:cubicBezTo>
                    <a:pt x="464" y="14"/>
                    <a:pt x="575" y="0"/>
                    <a:pt x="705" y="0"/>
                  </a:cubicBezTo>
                  <a:cubicBezTo>
                    <a:pt x="834" y="0"/>
                    <a:pt x="944" y="14"/>
                    <a:pt x="1057" y="46"/>
                  </a:cubicBezTo>
                  <a:cubicBezTo>
                    <a:pt x="1169" y="77"/>
                    <a:pt x="1250" y="116"/>
                    <a:pt x="1314" y="171"/>
                  </a:cubicBezTo>
                  <a:cubicBezTo>
                    <a:pt x="1379" y="225"/>
                    <a:pt x="1408" y="280"/>
                    <a:pt x="1408" y="343"/>
                  </a:cubicBezTo>
                </a:path>
              </a:pathLst>
            </a:custGeom>
            <a:noFill/>
            <a:ln w="10440" cap="flat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4" name="Freeform 2413"/>
            <p:cNvSpPr>
              <a:spLocks noChangeArrowheads="1"/>
            </p:cNvSpPr>
            <p:nvPr/>
          </p:nvSpPr>
          <p:spPr bwMode="auto">
            <a:xfrm>
              <a:off x="4513155" y="4311164"/>
              <a:ext cx="50758" cy="80414"/>
            </a:xfrm>
            <a:custGeom>
              <a:avLst/>
              <a:gdLst>
                <a:gd name="T0" fmla="*/ 44 w 89"/>
                <a:gd name="T1" fmla="*/ 48 h 106"/>
                <a:gd name="T2" fmla="*/ 69 w 89"/>
                <a:gd name="T3" fmla="*/ 0 h 106"/>
                <a:gd name="T4" fmla="*/ 88 w 89"/>
                <a:gd name="T5" fmla="*/ 0 h 106"/>
                <a:gd name="T6" fmla="*/ 53 w 89"/>
                <a:gd name="T7" fmla="*/ 64 h 106"/>
                <a:gd name="T8" fmla="*/ 53 w 89"/>
                <a:gd name="T9" fmla="*/ 105 h 106"/>
                <a:gd name="T10" fmla="*/ 35 w 89"/>
                <a:gd name="T11" fmla="*/ 105 h 106"/>
                <a:gd name="T12" fmla="*/ 35 w 89"/>
                <a:gd name="T13" fmla="*/ 65 h 106"/>
                <a:gd name="T14" fmla="*/ 0 w 89"/>
                <a:gd name="T15" fmla="*/ 1 h 106"/>
                <a:gd name="T16" fmla="*/ 19 w 89"/>
                <a:gd name="T17" fmla="*/ 1 h 106"/>
                <a:gd name="T18" fmla="*/ 44 w 89"/>
                <a:gd name="T1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6">
                  <a:moveTo>
                    <a:pt x="44" y="48"/>
                  </a:moveTo>
                  <a:lnTo>
                    <a:pt x="69" y="0"/>
                  </a:lnTo>
                  <a:lnTo>
                    <a:pt x="88" y="0"/>
                  </a:lnTo>
                  <a:lnTo>
                    <a:pt x="53" y="64"/>
                  </a:lnTo>
                  <a:lnTo>
                    <a:pt x="53" y="105"/>
                  </a:lnTo>
                  <a:lnTo>
                    <a:pt x="35" y="105"/>
                  </a:lnTo>
                  <a:lnTo>
                    <a:pt x="35" y="65"/>
                  </a:lnTo>
                  <a:lnTo>
                    <a:pt x="0" y="1"/>
                  </a:lnTo>
                  <a:lnTo>
                    <a:pt x="19" y="1"/>
                  </a:lnTo>
                  <a:lnTo>
                    <a:pt x="44" y="4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5" name="Freeform 2414"/>
            <p:cNvSpPr>
              <a:spLocks noChangeArrowheads="1"/>
            </p:cNvSpPr>
            <p:nvPr/>
          </p:nvSpPr>
          <p:spPr bwMode="auto">
            <a:xfrm>
              <a:off x="4785645" y="4311164"/>
              <a:ext cx="50758" cy="80414"/>
            </a:xfrm>
            <a:custGeom>
              <a:avLst/>
              <a:gdLst>
                <a:gd name="T0" fmla="*/ 86 w 89"/>
                <a:gd name="T1" fmla="*/ 104 h 105"/>
                <a:gd name="T2" fmla="*/ 66 w 89"/>
                <a:gd name="T3" fmla="*/ 104 h 105"/>
                <a:gd name="T4" fmla="*/ 15 w 89"/>
                <a:gd name="T5" fmla="*/ 20 h 105"/>
                <a:gd name="T6" fmla="*/ 15 w 89"/>
                <a:gd name="T7" fmla="*/ 20 h 105"/>
                <a:gd name="T8" fmla="*/ 15 w 89"/>
                <a:gd name="T9" fmla="*/ 25 h 105"/>
                <a:gd name="T10" fmla="*/ 16 w 89"/>
                <a:gd name="T11" fmla="*/ 50 h 105"/>
                <a:gd name="T12" fmla="*/ 16 w 89"/>
                <a:gd name="T13" fmla="*/ 104 h 105"/>
                <a:gd name="T14" fmla="*/ 0 w 89"/>
                <a:gd name="T15" fmla="*/ 104 h 105"/>
                <a:gd name="T16" fmla="*/ 0 w 89"/>
                <a:gd name="T17" fmla="*/ 0 h 105"/>
                <a:gd name="T18" fmla="*/ 21 w 89"/>
                <a:gd name="T19" fmla="*/ 0 h 105"/>
                <a:gd name="T20" fmla="*/ 72 w 89"/>
                <a:gd name="T21" fmla="*/ 83 h 105"/>
                <a:gd name="T22" fmla="*/ 72 w 89"/>
                <a:gd name="T23" fmla="*/ 83 h 105"/>
                <a:gd name="T24" fmla="*/ 72 w 89"/>
                <a:gd name="T25" fmla="*/ 72 h 105"/>
                <a:gd name="T26" fmla="*/ 72 w 89"/>
                <a:gd name="T27" fmla="*/ 55 h 105"/>
                <a:gd name="T28" fmla="*/ 72 w 89"/>
                <a:gd name="T29" fmla="*/ 2 h 105"/>
                <a:gd name="T30" fmla="*/ 88 w 89"/>
                <a:gd name="T31" fmla="*/ 2 h 105"/>
                <a:gd name="T32" fmla="*/ 88 w 89"/>
                <a:gd name="T33" fmla="*/ 104 h 105"/>
                <a:gd name="T34" fmla="*/ 86 w 89"/>
                <a:gd name="T3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86" y="104"/>
                  </a:moveTo>
                  <a:lnTo>
                    <a:pt x="66" y="104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5"/>
                  </a:lnTo>
                  <a:cubicBezTo>
                    <a:pt x="15" y="34"/>
                    <a:pt x="16" y="42"/>
                    <a:pt x="16" y="50"/>
                  </a:cubicBezTo>
                  <a:lnTo>
                    <a:pt x="16" y="104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72" y="83"/>
                  </a:lnTo>
                  <a:lnTo>
                    <a:pt x="72" y="83"/>
                  </a:lnTo>
                  <a:cubicBezTo>
                    <a:pt x="72" y="82"/>
                    <a:pt x="72" y="79"/>
                    <a:pt x="72" y="72"/>
                  </a:cubicBezTo>
                  <a:cubicBezTo>
                    <a:pt x="72" y="64"/>
                    <a:pt x="72" y="60"/>
                    <a:pt x="72" y="55"/>
                  </a:cubicBezTo>
                  <a:lnTo>
                    <a:pt x="72" y="2"/>
                  </a:lnTo>
                  <a:lnTo>
                    <a:pt x="88" y="2"/>
                  </a:lnTo>
                  <a:lnTo>
                    <a:pt x="88" y="104"/>
                  </a:lnTo>
                  <a:lnTo>
                    <a:pt x="86" y="10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F81B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16" name="Freeform 2415"/>
            <p:cNvSpPr>
              <a:spLocks noChangeArrowheads="1"/>
            </p:cNvSpPr>
            <p:nvPr/>
          </p:nvSpPr>
          <p:spPr bwMode="auto">
            <a:xfrm>
              <a:off x="5207737" y="2923146"/>
              <a:ext cx="259132" cy="1010421"/>
            </a:xfrm>
            <a:custGeom>
              <a:avLst/>
              <a:gdLst>
                <a:gd name="T0" fmla="*/ 0 w 430"/>
                <a:gd name="T1" fmla="*/ 0 h 1281"/>
                <a:gd name="T2" fmla="*/ 57 w 430"/>
                <a:gd name="T3" fmla="*/ 128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0" h="1281">
                  <a:moveTo>
                    <a:pt x="0" y="0"/>
                  </a:moveTo>
                  <a:cubicBezTo>
                    <a:pt x="410" y="427"/>
                    <a:pt x="429" y="853"/>
                    <a:pt x="57" y="1280"/>
                  </a:cubicBezTo>
                </a:path>
              </a:pathLst>
            </a:cu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17" name="Freeform 2416"/>
            <p:cNvSpPr>
              <a:spLocks noChangeArrowheads="1"/>
            </p:cNvSpPr>
            <p:nvPr/>
          </p:nvSpPr>
          <p:spPr bwMode="auto">
            <a:xfrm>
              <a:off x="5207737" y="3895108"/>
              <a:ext cx="64115" cy="87407"/>
            </a:xfrm>
            <a:custGeom>
              <a:avLst/>
              <a:gdLst>
                <a:gd name="T0" fmla="*/ 25 w 112"/>
                <a:gd name="T1" fmla="*/ 0 h 114"/>
                <a:gd name="T2" fmla="*/ 111 w 112"/>
                <a:gd name="T3" fmla="*/ 77 h 114"/>
                <a:gd name="T4" fmla="*/ 0 w 112"/>
                <a:gd name="T5" fmla="*/ 113 h 114"/>
                <a:gd name="T6" fmla="*/ 25 w 11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4">
                  <a:moveTo>
                    <a:pt x="25" y="0"/>
                  </a:moveTo>
                  <a:lnTo>
                    <a:pt x="111" y="77"/>
                  </a:lnTo>
                  <a:lnTo>
                    <a:pt x="0" y="113"/>
                  </a:lnTo>
                  <a:lnTo>
                    <a:pt x="25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grpSp>
        <p:nvGrpSpPr>
          <p:cNvPr id="2418" name="Group 2417"/>
          <p:cNvGrpSpPr/>
          <p:nvPr/>
        </p:nvGrpSpPr>
        <p:grpSpPr>
          <a:xfrm>
            <a:off x="9717714" y="8312451"/>
            <a:ext cx="2147860" cy="3244534"/>
            <a:chOff x="5576399" y="2800777"/>
            <a:chExt cx="1073930" cy="1622267"/>
          </a:xfrm>
        </p:grpSpPr>
        <p:sp>
          <p:nvSpPr>
            <p:cNvPr id="2419" name="Freeform 2418"/>
            <p:cNvSpPr>
              <a:spLocks noChangeArrowheads="1"/>
            </p:cNvSpPr>
            <p:nvPr/>
          </p:nvSpPr>
          <p:spPr bwMode="auto">
            <a:xfrm>
              <a:off x="5693944" y="4286690"/>
              <a:ext cx="50758" cy="104888"/>
            </a:xfrm>
            <a:custGeom>
              <a:avLst/>
              <a:gdLst>
                <a:gd name="T0" fmla="*/ 48 w 87"/>
                <a:gd name="T1" fmla="*/ 37 h 137"/>
                <a:gd name="T2" fmla="*/ 76 w 87"/>
                <a:gd name="T3" fmla="*/ 50 h 137"/>
                <a:gd name="T4" fmla="*/ 86 w 87"/>
                <a:gd name="T5" fmla="*/ 86 h 137"/>
                <a:gd name="T6" fmla="*/ 76 w 87"/>
                <a:gd name="T7" fmla="*/ 123 h 137"/>
                <a:gd name="T8" fmla="*/ 48 w 87"/>
                <a:gd name="T9" fmla="*/ 136 h 137"/>
                <a:gd name="T10" fmla="*/ 21 w 87"/>
                <a:gd name="T11" fmla="*/ 123 h 137"/>
                <a:gd name="T12" fmla="*/ 19 w 87"/>
                <a:gd name="T13" fmla="*/ 123 h 137"/>
                <a:gd name="T14" fmla="*/ 15 w 87"/>
                <a:gd name="T15" fmla="*/ 135 h 137"/>
                <a:gd name="T16" fmla="*/ 0 w 87"/>
                <a:gd name="T17" fmla="*/ 135 h 137"/>
                <a:gd name="T18" fmla="*/ 0 w 87"/>
                <a:gd name="T19" fmla="*/ 0 h 137"/>
                <a:gd name="T20" fmla="*/ 21 w 87"/>
                <a:gd name="T21" fmla="*/ 0 h 137"/>
                <a:gd name="T22" fmla="*/ 21 w 87"/>
                <a:gd name="T23" fmla="*/ 33 h 137"/>
                <a:gd name="T24" fmla="*/ 21 w 87"/>
                <a:gd name="T25" fmla="*/ 43 h 137"/>
                <a:gd name="T26" fmla="*/ 21 w 87"/>
                <a:gd name="T27" fmla="*/ 51 h 137"/>
                <a:gd name="T28" fmla="*/ 22 w 87"/>
                <a:gd name="T29" fmla="*/ 51 h 137"/>
                <a:gd name="T30" fmla="*/ 48 w 87"/>
                <a:gd name="T31" fmla="*/ 37 h 137"/>
                <a:gd name="T32" fmla="*/ 43 w 87"/>
                <a:gd name="T33" fmla="*/ 53 h 137"/>
                <a:gd name="T34" fmla="*/ 25 w 87"/>
                <a:gd name="T35" fmla="*/ 60 h 137"/>
                <a:gd name="T36" fmla="*/ 19 w 87"/>
                <a:gd name="T37" fmla="*/ 84 h 137"/>
                <a:gd name="T38" fmla="*/ 19 w 87"/>
                <a:gd name="T39" fmla="*/ 85 h 137"/>
                <a:gd name="T40" fmla="*/ 25 w 87"/>
                <a:gd name="T41" fmla="*/ 110 h 137"/>
                <a:gd name="T42" fmla="*/ 43 w 87"/>
                <a:gd name="T43" fmla="*/ 117 h 137"/>
                <a:gd name="T44" fmla="*/ 59 w 87"/>
                <a:gd name="T45" fmla="*/ 108 h 137"/>
                <a:gd name="T46" fmla="*/ 64 w 87"/>
                <a:gd name="T47" fmla="*/ 84 h 137"/>
                <a:gd name="T48" fmla="*/ 43 w 87"/>
                <a:gd name="T49" fmla="*/ 5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7">
                  <a:moveTo>
                    <a:pt x="48" y="37"/>
                  </a:moveTo>
                  <a:cubicBezTo>
                    <a:pt x="60" y="37"/>
                    <a:pt x="69" y="41"/>
                    <a:pt x="76" y="50"/>
                  </a:cubicBezTo>
                  <a:cubicBezTo>
                    <a:pt x="83" y="59"/>
                    <a:pt x="86" y="69"/>
                    <a:pt x="86" y="86"/>
                  </a:cubicBezTo>
                  <a:cubicBezTo>
                    <a:pt x="86" y="102"/>
                    <a:pt x="83" y="114"/>
                    <a:pt x="76" y="123"/>
                  </a:cubicBezTo>
                  <a:cubicBezTo>
                    <a:pt x="69" y="132"/>
                    <a:pt x="60" y="136"/>
                    <a:pt x="48" y="136"/>
                  </a:cubicBezTo>
                  <a:cubicBezTo>
                    <a:pt x="37" y="136"/>
                    <a:pt x="26" y="132"/>
                    <a:pt x="21" y="123"/>
                  </a:cubicBezTo>
                  <a:lnTo>
                    <a:pt x="19" y="123"/>
                  </a:lnTo>
                  <a:lnTo>
                    <a:pt x="15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cubicBezTo>
                    <a:pt x="21" y="35"/>
                    <a:pt x="21" y="38"/>
                    <a:pt x="21" y="43"/>
                  </a:cubicBezTo>
                  <a:cubicBezTo>
                    <a:pt x="21" y="47"/>
                    <a:pt x="21" y="50"/>
                    <a:pt x="21" y="51"/>
                  </a:cubicBezTo>
                  <a:lnTo>
                    <a:pt x="22" y="51"/>
                  </a:lnTo>
                  <a:cubicBezTo>
                    <a:pt x="26" y="41"/>
                    <a:pt x="35" y="37"/>
                    <a:pt x="48" y="37"/>
                  </a:cubicBezTo>
                  <a:close/>
                  <a:moveTo>
                    <a:pt x="43" y="53"/>
                  </a:moveTo>
                  <a:cubicBezTo>
                    <a:pt x="34" y="53"/>
                    <a:pt x="28" y="55"/>
                    <a:pt x="25" y="60"/>
                  </a:cubicBezTo>
                  <a:cubicBezTo>
                    <a:pt x="22" y="64"/>
                    <a:pt x="19" y="73"/>
                    <a:pt x="19" y="84"/>
                  </a:cubicBezTo>
                  <a:lnTo>
                    <a:pt x="19" y="85"/>
                  </a:lnTo>
                  <a:cubicBezTo>
                    <a:pt x="19" y="97"/>
                    <a:pt x="21" y="105"/>
                    <a:pt x="25" y="110"/>
                  </a:cubicBezTo>
                  <a:cubicBezTo>
                    <a:pt x="29" y="114"/>
                    <a:pt x="36" y="117"/>
                    <a:pt x="43" y="117"/>
                  </a:cubicBezTo>
                  <a:cubicBezTo>
                    <a:pt x="51" y="117"/>
                    <a:pt x="57" y="113"/>
                    <a:pt x="59" y="108"/>
                  </a:cubicBezTo>
                  <a:cubicBezTo>
                    <a:pt x="62" y="102"/>
                    <a:pt x="64" y="95"/>
                    <a:pt x="64" y="84"/>
                  </a:cubicBezTo>
                  <a:cubicBezTo>
                    <a:pt x="64" y="65"/>
                    <a:pt x="57" y="53"/>
                    <a:pt x="43" y="5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0" name="Freeform 2419"/>
            <p:cNvSpPr>
              <a:spLocks noChangeArrowheads="1"/>
            </p:cNvSpPr>
            <p:nvPr/>
          </p:nvSpPr>
          <p:spPr bwMode="auto">
            <a:xfrm>
              <a:off x="5758059" y="4314660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4 h 99"/>
                <a:gd name="T4" fmla="*/ 0 w 84"/>
                <a:gd name="T5" fmla="*/ 49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2 h 99"/>
                <a:gd name="T16" fmla="*/ 21 w 84"/>
                <a:gd name="T17" fmla="*/ 52 h 99"/>
                <a:gd name="T18" fmla="*/ 28 w 84"/>
                <a:gd name="T19" fmla="*/ 74 h 99"/>
                <a:gd name="T20" fmla="*/ 48 w 84"/>
                <a:gd name="T21" fmla="*/ 82 h 99"/>
                <a:gd name="T22" fmla="*/ 64 w 84"/>
                <a:gd name="T23" fmla="*/ 80 h 99"/>
                <a:gd name="T24" fmla="*/ 81 w 84"/>
                <a:gd name="T25" fmla="*/ 74 h 99"/>
                <a:gd name="T26" fmla="*/ 81 w 84"/>
                <a:gd name="T27" fmla="*/ 90 h 99"/>
                <a:gd name="T28" fmla="*/ 66 w 84"/>
                <a:gd name="T29" fmla="*/ 95 h 99"/>
                <a:gd name="T30" fmla="*/ 48 w 84"/>
                <a:gd name="T31" fmla="*/ 98 h 99"/>
                <a:gd name="T32" fmla="*/ 44 w 84"/>
                <a:gd name="T33" fmla="*/ 16 h 99"/>
                <a:gd name="T34" fmla="*/ 28 w 84"/>
                <a:gd name="T35" fmla="*/ 22 h 99"/>
                <a:gd name="T36" fmla="*/ 21 w 84"/>
                <a:gd name="T37" fmla="*/ 39 h 99"/>
                <a:gd name="T38" fmla="*/ 63 w 84"/>
                <a:gd name="T39" fmla="*/ 39 h 99"/>
                <a:gd name="T40" fmla="*/ 57 w 84"/>
                <a:gd name="T41" fmla="*/ 22 h 99"/>
                <a:gd name="T42" fmla="*/ 44 w 84"/>
                <a:gd name="T43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2"/>
                    <a:pt x="13" y="84"/>
                  </a:cubicBezTo>
                  <a:cubicBezTo>
                    <a:pt x="5" y="75"/>
                    <a:pt x="0" y="64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4"/>
                    <a:pt x="73" y="12"/>
                  </a:cubicBezTo>
                  <a:cubicBezTo>
                    <a:pt x="81" y="19"/>
                    <a:pt x="83" y="29"/>
                    <a:pt x="83" y="42"/>
                  </a:cubicBezTo>
                  <a:lnTo>
                    <a:pt x="83" y="52"/>
                  </a:lnTo>
                  <a:lnTo>
                    <a:pt x="21" y="52"/>
                  </a:lnTo>
                  <a:cubicBezTo>
                    <a:pt x="21" y="61"/>
                    <a:pt x="24" y="68"/>
                    <a:pt x="28" y="74"/>
                  </a:cubicBezTo>
                  <a:cubicBezTo>
                    <a:pt x="32" y="80"/>
                    <a:pt x="40" y="82"/>
                    <a:pt x="48" y="82"/>
                  </a:cubicBezTo>
                  <a:cubicBezTo>
                    <a:pt x="54" y="82"/>
                    <a:pt x="59" y="81"/>
                    <a:pt x="64" y="80"/>
                  </a:cubicBezTo>
                  <a:cubicBezTo>
                    <a:pt x="70" y="78"/>
                    <a:pt x="75" y="77"/>
                    <a:pt x="81" y="74"/>
                  </a:cubicBezTo>
                  <a:lnTo>
                    <a:pt x="81" y="90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4" y="98"/>
                    <a:pt x="48" y="98"/>
                  </a:cubicBezTo>
                  <a:close/>
                  <a:moveTo>
                    <a:pt x="44" y="16"/>
                  </a:moveTo>
                  <a:cubicBezTo>
                    <a:pt x="38" y="16"/>
                    <a:pt x="32" y="17"/>
                    <a:pt x="28" y="22"/>
                  </a:cubicBezTo>
                  <a:cubicBezTo>
                    <a:pt x="24" y="26"/>
                    <a:pt x="22" y="32"/>
                    <a:pt x="21" y="39"/>
                  </a:cubicBezTo>
                  <a:lnTo>
                    <a:pt x="63" y="39"/>
                  </a:lnTo>
                  <a:cubicBezTo>
                    <a:pt x="63" y="32"/>
                    <a:pt x="62" y="26"/>
                    <a:pt x="57" y="22"/>
                  </a:cubicBezTo>
                  <a:cubicBezTo>
                    <a:pt x="53" y="17"/>
                    <a:pt x="50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1" name="Freeform 2420"/>
            <p:cNvSpPr>
              <a:spLocks noChangeArrowheads="1"/>
            </p:cNvSpPr>
            <p:nvPr/>
          </p:nvSpPr>
          <p:spPr bwMode="auto">
            <a:xfrm>
              <a:off x="5816832" y="4314660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6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5" y="99"/>
                    <a:pt x="31" y="99"/>
                  </a:cubicBezTo>
                  <a:cubicBezTo>
                    <a:pt x="18" y="99"/>
                    <a:pt x="7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2" y="83"/>
                    <a:pt x="50" y="79"/>
                    <a:pt x="50" y="71"/>
                  </a:cubicBezTo>
                  <a:cubicBezTo>
                    <a:pt x="50" y="68"/>
                    <a:pt x="50" y="67"/>
                    <a:pt x="48" y="66"/>
                  </a:cubicBezTo>
                  <a:cubicBezTo>
                    <a:pt x="47" y="64"/>
                    <a:pt x="46" y="62"/>
                    <a:pt x="41" y="61"/>
                  </a:cubicBezTo>
                  <a:cubicBezTo>
                    <a:pt x="37" y="59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2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2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2" y="31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6" y="55"/>
                    <a:pt x="67" y="58"/>
                  </a:cubicBezTo>
                  <a:cubicBezTo>
                    <a:pt x="68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2" name="Freeform 2421"/>
            <p:cNvSpPr>
              <a:spLocks noChangeArrowheads="1"/>
            </p:cNvSpPr>
            <p:nvPr/>
          </p:nvSpPr>
          <p:spPr bwMode="auto">
            <a:xfrm>
              <a:off x="5867589" y="4300675"/>
              <a:ext cx="34729" cy="90903"/>
            </a:xfrm>
            <a:custGeom>
              <a:avLst/>
              <a:gdLst>
                <a:gd name="T0" fmla="*/ 47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3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1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7 h 120"/>
                <a:gd name="T34" fmla="*/ 35 w 62"/>
                <a:gd name="T35" fmla="*/ 97 h 120"/>
                <a:gd name="T36" fmla="*/ 47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7" y="103"/>
                  </a:moveTo>
                  <a:cubicBezTo>
                    <a:pt x="51" y="103"/>
                    <a:pt x="57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8" y="115"/>
                    <a:pt x="53" y="117"/>
                  </a:cubicBezTo>
                  <a:cubicBezTo>
                    <a:pt x="49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7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3"/>
                    <a:pt x="47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3" name="Freeform 2422"/>
            <p:cNvSpPr>
              <a:spLocks noChangeArrowheads="1"/>
            </p:cNvSpPr>
            <p:nvPr/>
          </p:nvSpPr>
          <p:spPr bwMode="auto">
            <a:xfrm>
              <a:off x="5939719" y="4314660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0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0 w 71"/>
                <a:gd name="T11" fmla="*/ 83 h 100"/>
                <a:gd name="T12" fmla="*/ 49 w 71"/>
                <a:gd name="T13" fmla="*/ 71 h 100"/>
                <a:gd name="T14" fmla="*/ 48 w 71"/>
                <a:gd name="T15" fmla="*/ 66 h 100"/>
                <a:gd name="T16" fmla="*/ 41 w 71"/>
                <a:gd name="T17" fmla="*/ 61 h 100"/>
                <a:gd name="T18" fmla="*/ 27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2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3" y="99"/>
                    <a:pt x="30" y="99"/>
                  </a:cubicBezTo>
                  <a:cubicBezTo>
                    <a:pt x="17" y="99"/>
                    <a:pt x="7" y="98"/>
                    <a:pt x="0" y="93"/>
                  </a:cubicBezTo>
                  <a:lnTo>
                    <a:pt x="0" y="76"/>
                  </a:lnTo>
                  <a:cubicBezTo>
                    <a:pt x="11" y="82"/>
                    <a:pt x="22" y="83"/>
                    <a:pt x="30" y="83"/>
                  </a:cubicBezTo>
                  <a:cubicBezTo>
                    <a:pt x="42" y="83"/>
                    <a:pt x="49" y="79"/>
                    <a:pt x="49" y="71"/>
                  </a:cubicBezTo>
                  <a:cubicBezTo>
                    <a:pt x="49" y="68"/>
                    <a:pt x="50" y="67"/>
                    <a:pt x="48" y="66"/>
                  </a:cubicBezTo>
                  <a:cubicBezTo>
                    <a:pt x="47" y="64"/>
                    <a:pt x="46" y="62"/>
                    <a:pt x="41" y="61"/>
                  </a:cubicBezTo>
                  <a:cubicBezTo>
                    <a:pt x="37" y="59"/>
                    <a:pt x="33" y="58"/>
                    <a:pt x="27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4" y="37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2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2" y="22"/>
                  </a:lnTo>
                  <a:cubicBezTo>
                    <a:pt x="52" y="17"/>
                    <a:pt x="43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8"/>
                    <a:pt x="23" y="31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49" y="44"/>
                    <a:pt x="56" y="46"/>
                    <a:pt x="60" y="49"/>
                  </a:cubicBezTo>
                  <a:cubicBezTo>
                    <a:pt x="65" y="51"/>
                    <a:pt x="66" y="54"/>
                    <a:pt x="67" y="58"/>
                  </a:cubicBezTo>
                  <a:cubicBezTo>
                    <a:pt x="69" y="61"/>
                    <a:pt x="70" y="66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4" name="Freeform 2423"/>
            <p:cNvSpPr>
              <a:spLocks noChangeArrowheads="1"/>
            </p:cNvSpPr>
            <p:nvPr/>
          </p:nvSpPr>
          <p:spPr bwMode="auto">
            <a:xfrm>
              <a:off x="5993148" y="4314660"/>
              <a:ext cx="50758" cy="108384"/>
            </a:xfrm>
            <a:custGeom>
              <a:avLst/>
              <a:gdLst>
                <a:gd name="T0" fmla="*/ 48 w 87"/>
                <a:gd name="T1" fmla="*/ 98 h 139"/>
                <a:gd name="T2" fmla="*/ 21 w 87"/>
                <a:gd name="T3" fmla="*/ 84 h 139"/>
                <a:gd name="T4" fmla="*/ 19 w 87"/>
                <a:gd name="T5" fmla="*/ 84 h 139"/>
                <a:gd name="T6" fmla="*/ 21 w 87"/>
                <a:gd name="T7" fmla="*/ 99 h 139"/>
                <a:gd name="T8" fmla="*/ 21 w 87"/>
                <a:gd name="T9" fmla="*/ 138 h 139"/>
                <a:gd name="T10" fmla="*/ 0 w 87"/>
                <a:gd name="T11" fmla="*/ 138 h 139"/>
                <a:gd name="T12" fmla="*/ 0 w 87"/>
                <a:gd name="T13" fmla="*/ 1 h 139"/>
                <a:gd name="T14" fmla="*/ 16 w 87"/>
                <a:gd name="T15" fmla="*/ 1 h 139"/>
                <a:gd name="T16" fmla="*/ 19 w 87"/>
                <a:gd name="T17" fmla="*/ 14 h 139"/>
                <a:gd name="T18" fmla="*/ 21 w 87"/>
                <a:gd name="T19" fmla="*/ 14 h 139"/>
                <a:gd name="T20" fmla="*/ 48 w 87"/>
                <a:gd name="T21" fmla="*/ 0 h 139"/>
                <a:gd name="T22" fmla="*/ 76 w 87"/>
                <a:gd name="T23" fmla="*/ 13 h 139"/>
                <a:gd name="T24" fmla="*/ 86 w 87"/>
                <a:gd name="T25" fmla="*/ 49 h 139"/>
                <a:gd name="T26" fmla="*/ 76 w 87"/>
                <a:gd name="T27" fmla="*/ 86 h 139"/>
                <a:gd name="T28" fmla="*/ 48 w 87"/>
                <a:gd name="T29" fmla="*/ 98 h 139"/>
                <a:gd name="T30" fmla="*/ 44 w 87"/>
                <a:gd name="T31" fmla="*/ 16 h 139"/>
                <a:gd name="T32" fmla="*/ 26 w 87"/>
                <a:gd name="T33" fmla="*/ 23 h 139"/>
                <a:gd name="T34" fmla="*/ 21 w 87"/>
                <a:gd name="T35" fmla="*/ 45 h 139"/>
                <a:gd name="T36" fmla="*/ 21 w 87"/>
                <a:gd name="T37" fmla="*/ 48 h 139"/>
                <a:gd name="T38" fmla="*/ 26 w 87"/>
                <a:gd name="T39" fmla="*/ 73 h 139"/>
                <a:gd name="T40" fmla="*/ 44 w 87"/>
                <a:gd name="T41" fmla="*/ 80 h 139"/>
                <a:gd name="T42" fmla="*/ 60 w 87"/>
                <a:gd name="T43" fmla="*/ 71 h 139"/>
                <a:gd name="T44" fmla="*/ 66 w 87"/>
                <a:gd name="T45" fmla="*/ 47 h 139"/>
                <a:gd name="T46" fmla="*/ 60 w 87"/>
                <a:gd name="T47" fmla="*/ 23 h 139"/>
                <a:gd name="T48" fmla="*/ 44 w 87"/>
                <a:gd name="T4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9">
                  <a:moveTo>
                    <a:pt x="48" y="98"/>
                  </a:moveTo>
                  <a:cubicBezTo>
                    <a:pt x="37" y="98"/>
                    <a:pt x="26" y="93"/>
                    <a:pt x="21" y="84"/>
                  </a:cubicBezTo>
                  <a:lnTo>
                    <a:pt x="19" y="84"/>
                  </a:lnTo>
                  <a:cubicBezTo>
                    <a:pt x="21" y="92"/>
                    <a:pt x="21" y="98"/>
                    <a:pt x="21" y="99"/>
                  </a:cubicBezTo>
                  <a:lnTo>
                    <a:pt x="21" y="138"/>
                  </a:lnTo>
                  <a:lnTo>
                    <a:pt x="0" y="138"/>
                  </a:lnTo>
                  <a:lnTo>
                    <a:pt x="0" y="1"/>
                  </a:lnTo>
                  <a:lnTo>
                    <a:pt x="16" y="1"/>
                  </a:lnTo>
                  <a:cubicBezTo>
                    <a:pt x="16" y="3"/>
                    <a:pt x="18" y="7"/>
                    <a:pt x="19" y="14"/>
                  </a:cubicBezTo>
                  <a:lnTo>
                    <a:pt x="21" y="14"/>
                  </a:lnTo>
                  <a:cubicBezTo>
                    <a:pt x="26" y="4"/>
                    <a:pt x="37" y="0"/>
                    <a:pt x="48" y="0"/>
                  </a:cubicBezTo>
                  <a:cubicBezTo>
                    <a:pt x="60" y="0"/>
                    <a:pt x="69" y="4"/>
                    <a:pt x="76" y="13"/>
                  </a:cubicBezTo>
                  <a:cubicBezTo>
                    <a:pt x="83" y="22"/>
                    <a:pt x="86" y="32"/>
                    <a:pt x="86" y="49"/>
                  </a:cubicBezTo>
                  <a:cubicBezTo>
                    <a:pt x="86" y="65"/>
                    <a:pt x="83" y="77"/>
                    <a:pt x="76" y="86"/>
                  </a:cubicBezTo>
                  <a:cubicBezTo>
                    <a:pt x="69" y="95"/>
                    <a:pt x="61" y="98"/>
                    <a:pt x="48" y="98"/>
                  </a:cubicBezTo>
                  <a:close/>
                  <a:moveTo>
                    <a:pt x="44" y="16"/>
                  </a:moveTo>
                  <a:cubicBezTo>
                    <a:pt x="37" y="16"/>
                    <a:pt x="31" y="18"/>
                    <a:pt x="26" y="23"/>
                  </a:cubicBezTo>
                  <a:cubicBezTo>
                    <a:pt x="22" y="27"/>
                    <a:pt x="21" y="35"/>
                    <a:pt x="21" y="45"/>
                  </a:cubicBezTo>
                  <a:lnTo>
                    <a:pt x="21" y="48"/>
                  </a:lnTo>
                  <a:cubicBezTo>
                    <a:pt x="21" y="60"/>
                    <a:pt x="22" y="68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1" y="80"/>
                    <a:pt x="56" y="76"/>
                    <a:pt x="60" y="71"/>
                  </a:cubicBezTo>
                  <a:cubicBezTo>
                    <a:pt x="64" y="65"/>
                    <a:pt x="66" y="58"/>
                    <a:pt x="66" y="47"/>
                  </a:cubicBezTo>
                  <a:cubicBezTo>
                    <a:pt x="66" y="36"/>
                    <a:pt x="64" y="27"/>
                    <a:pt x="60" y="23"/>
                  </a:cubicBezTo>
                  <a:cubicBezTo>
                    <a:pt x="56" y="18"/>
                    <a:pt x="51" y="16"/>
                    <a:pt x="44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5" name="Freeform 2424"/>
            <p:cNvSpPr>
              <a:spLocks noChangeArrowheads="1"/>
            </p:cNvSpPr>
            <p:nvPr/>
          </p:nvSpPr>
          <p:spPr bwMode="auto">
            <a:xfrm>
              <a:off x="6059935" y="4286690"/>
              <a:ext cx="10686" cy="101392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6" name="Freeform 2425"/>
            <p:cNvSpPr>
              <a:spLocks noChangeArrowheads="1"/>
            </p:cNvSpPr>
            <p:nvPr/>
          </p:nvSpPr>
          <p:spPr bwMode="auto">
            <a:xfrm>
              <a:off x="6089321" y="4286690"/>
              <a:ext cx="10686" cy="101392"/>
            </a:xfrm>
            <a:custGeom>
              <a:avLst/>
              <a:gdLst>
                <a:gd name="T0" fmla="*/ 0 w 24"/>
                <a:gd name="T1" fmla="*/ 13 h 133"/>
                <a:gd name="T2" fmla="*/ 3 w 24"/>
                <a:gd name="T3" fmla="*/ 4 h 133"/>
                <a:gd name="T4" fmla="*/ 11 w 24"/>
                <a:gd name="T5" fmla="*/ 1 h 133"/>
                <a:gd name="T6" fmla="*/ 20 w 24"/>
                <a:gd name="T7" fmla="*/ 4 h 133"/>
                <a:gd name="T8" fmla="*/ 23 w 24"/>
                <a:gd name="T9" fmla="*/ 13 h 133"/>
                <a:gd name="T10" fmla="*/ 20 w 24"/>
                <a:gd name="T11" fmla="*/ 21 h 133"/>
                <a:gd name="T12" fmla="*/ 11 w 24"/>
                <a:gd name="T13" fmla="*/ 24 h 133"/>
                <a:gd name="T14" fmla="*/ 3 w 24"/>
                <a:gd name="T15" fmla="*/ 21 h 133"/>
                <a:gd name="T16" fmla="*/ 0 w 24"/>
                <a:gd name="T17" fmla="*/ 13 h 133"/>
                <a:gd name="T18" fmla="*/ 22 w 24"/>
                <a:gd name="T19" fmla="*/ 132 h 133"/>
                <a:gd name="T20" fmla="*/ 1 w 24"/>
                <a:gd name="T21" fmla="*/ 132 h 133"/>
                <a:gd name="T22" fmla="*/ 1 w 24"/>
                <a:gd name="T23" fmla="*/ 37 h 133"/>
                <a:gd name="T24" fmla="*/ 22 w 24"/>
                <a:gd name="T25" fmla="*/ 37 h 133"/>
                <a:gd name="T26" fmla="*/ 22 w 2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3">
                  <a:moveTo>
                    <a:pt x="0" y="13"/>
                  </a:moveTo>
                  <a:cubicBezTo>
                    <a:pt x="0" y="10"/>
                    <a:pt x="2" y="7"/>
                    <a:pt x="3" y="4"/>
                  </a:cubicBezTo>
                  <a:cubicBezTo>
                    <a:pt x="5" y="0"/>
                    <a:pt x="7" y="1"/>
                    <a:pt x="11" y="1"/>
                  </a:cubicBezTo>
                  <a:cubicBezTo>
                    <a:pt x="14" y="1"/>
                    <a:pt x="17" y="2"/>
                    <a:pt x="20" y="4"/>
                  </a:cubicBezTo>
                  <a:cubicBezTo>
                    <a:pt x="23" y="5"/>
                    <a:pt x="23" y="8"/>
                    <a:pt x="23" y="13"/>
                  </a:cubicBezTo>
                  <a:cubicBezTo>
                    <a:pt x="23" y="15"/>
                    <a:pt x="22" y="17"/>
                    <a:pt x="20" y="21"/>
                  </a:cubicBezTo>
                  <a:cubicBezTo>
                    <a:pt x="19" y="24"/>
                    <a:pt x="16" y="24"/>
                    <a:pt x="11" y="24"/>
                  </a:cubicBezTo>
                  <a:cubicBezTo>
                    <a:pt x="8" y="24"/>
                    <a:pt x="6" y="22"/>
                    <a:pt x="3" y="21"/>
                  </a:cubicBezTo>
                  <a:cubicBezTo>
                    <a:pt x="1" y="19"/>
                    <a:pt x="0" y="17"/>
                    <a:pt x="0" y="13"/>
                  </a:cubicBezTo>
                  <a:close/>
                  <a:moveTo>
                    <a:pt x="22" y="132"/>
                  </a:moveTo>
                  <a:lnTo>
                    <a:pt x="1" y="132"/>
                  </a:lnTo>
                  <a:lnTo>
                    <a:pt x="1" y="37"/>
                  </a:lnTo>
                  <a:lnTo>
                    <a:pt x="22" y="37"/>
                  </a:lnTo>
                  <a:lnTo>
                    <a:pt x="22" y="1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7" name="Freeform 2426"/>
            <p:cNvSpPr>
              <a:spLocks noChangeArrowheads="1"/>
            </p:cNvSpPr>
            <p:nvPr/>
          </p:nvSpPr>
          <p:spPr bwMode="auto">
            <a:xfrm>
              <a:off x="6113365" y="4300675"/>
              <a:ext cx="34729" cy="90903"/>
            </a:xfrm>
            <a:custGeom>
              <a:avLst/>
              <a:gdLst>
                <a:gd name="T0" fmla="*/ 46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2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0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7 h 120"/>
                <a:gd name="T34" fmla="*/ 35 w 62"/>
                <a:gd name="T35" fmla="*/ 97 h 120"/>
                <a:gd name="T36" fmla="*/ 46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6" y="103"/>
                  </a:moveTo>
                  <a:cubicBezTo>
                    <a:pt x="51" y="103"/>
                    <a:pt x="56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6" y="115"/>
                    <a:pt x="52" y="117"/>
                  </a:cubicBezTo>
                  <a:cubicBezTo>
                    <a:pt x="48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7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3" y="103"/>
                    <a:pt x="46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8" name="Freeform 2427"/>
            <p:cNvSpPr>
              <a:spLocks noChangeArrowheads="1"/>
            </p:cNvSpPr>
            <p:nvPr/>
          </p:nvSpPr>
          <p:spPr bwMode="auto">
            <a:xfrm>
              <a:off x="6158780" y="4314660"/>
              <a:ext cx="13357" cy="73422"/>
            </a:xfrm>
            <a:custGeom>
              <a:avLst/>
              <a:gdLst>
                <a:gd name="T0" fmla="*/ 0 w 27"/>
                <a:gd name="T1" fmla="*/ 13 h 99"/>
                <a:gd name="T2" fmla="*/ 13 w 27"/>
                <a:gd name="T3" fmla="*/ 0 h 99"/>
                <a:gd name="T4" fmla="*/ 23 w 27"/>
                <a:gd name="T5" fmla="*/ 3 h 99"/>
                <a:gd name="T6" fmla="*/ 26 w 27"/>
                <a:gd name="T7" fmla="*/ 13 h 99"/>
                <a:gd name="T8" fmla="*/ 23 w 27"/>
                <a:gd name="T9" fmla="*/ 23 h 99"/>
                <a:gd name="T10" fmla="*/ 14 w 27"/>
                <a:gd name="T11" fmla="*/ 26 h 99"/>
                <a:gd name="T12" fmla="*/ 6 w 27"/>
                <a:gd name="T13" fmla="*/ 23 h 99"/>
                <a:gd name="T14" fmla="*/ 0 w 27"/>
                <a:gd name="T15" fmla="*/ 13 h 99"/>
                <a:gd name="T16" fmla="*/ 0 w 27"/>
                <a:gd name="T17" fmla="*/ 86 h 99"/>
                <a:gd name="T18" fmla="*/ 3 w 27"/>
                <a:gd name="T19" fmla="*/ 76 h 99"/>
                <a:gd name="T20" fmla="*/ 12 w 27"/>
                <a:gd name="T21" fmla="*/ 73 h 99"/>
                <a:gd name="T22" fmla="*/ 22 w 27"/>
                <a:gd name="T23" fmla="*/ 76 h 99"/>
                <a:gd name="T24" fmla="*/ 25 w 27"/>
                <a:gd name="T25" fmla="*/ 84 h 99"/>
                <a:gd name="T26" fmla="*/ 22 w 27"/>
                <a:gd name="T27" fmla="*/ 95 h 99"/>
                <a:gd name="T28" fmla="*/ 13 w 27"/>
                <a:gd name="T29" fmla="*/ 98 h 99"/>
                <a:gd name="T30" fmla="*/ 4 w 27"/>
                <a:gd name="T31" fmla="*/ 95 h 99"/>
                <a:gd name="T32" fmla="*/ 0 w 27"/>
                <a:gd name="T33" fmla="*/ 8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99">
                  <a:moveTo>
                    <a:pt x="0" y="13"/>
                  </a:moveTo>
                  <a:cubicBezTo>
                    <a:pt x="0" y="4"/>
                    <a:pt x="4" y="0"/>
                    <a:pt x="13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6" y="9"/>
                    <a:pt x="26" y="13"/>
                  </a:cubicBezTo>
                  <a:cubicBezTo>
                    <a:pt x="26" y="17"/>
                    <a:pt x="25" y="19"/>
                    <a:pt x="23" y="23"/>
                  </a:cubicBezTo>
                  <a:cubicBezTo>
                    <a:pt x="22" y="26"/>
                    <a:pt x="17" y="26"/>
                    <a:pt x="14" y="26"/>
                  </a:cubicBezTo>
                  <a:cubicBezTo>
                    <a:pt x="12" y="26"/>
                    <a:pt x="8" y="24"/>
                    <a:pt x="6" y="23"/>
                  </a:cubicBezTo>
                  <a:cubicBezTo>
                    <a:pt x="5" y="21"/>
                    <a:pt x="0" y="17"/>
                    <a:pt x="0" y="13"/>
                  </a:cubicBezTo>
                  <a:close/>
                  <a:moveTo>
                    <a:pt x="0" y="86"/>
                  </a:moveTo>
                  <a:cubicBezTo>
                    <a:pt x="0" y="82"/>
                    <a:pt x="2" y="79"/>
                    <a:pt x="3" y="76"/>
                  </a:cubicBezTo>
                  <a:cubicBezTo>
                    <a:pt x="5" y="72"/>
                    <a:pt x="9" y="73"/>
                    <a:pt x="12" y="73"/>
                  </a:cubicBezTo>
                  <a:cubicBezTo>
                    <a:pt x="16" y="73"/>
                    <a:pt x="19" y="74"/>
                    <a:pt x="22" y="76"/>
                  </a:cubicBezTo>
                  <a:cubicBezTo>
                    <a:pt x="25" y="77"/>
                    <a:pt x="25" y="82"/>
                    <a:pt x="25" y="84"/>
                  </a:cubicBezTo>
                  <a:cubicBezTo>
                    <a:pt x="25" y="89"/>
                    <a:pt x="24" y="91"/>
                    <a:pt x="22" y="95"/>
                  </a:cubicBezTo>
                  <a:cubicBezTo>
                    <a:pt x="21" y="98"/>
                    <a:pt x="16" y="98"/>
                    <a:pt x="13" y="98"/>
                  </a:cubicBezTo>
                  <a:cubicBezTo>
                    <a:pt x="10" y="98"/>
                    <a:pt x="6" y="96"/>
                    <a:pt x="4" y="95"/>
                  </a:cubicBezTo>
                  <a:cubicBezTo>
                    <a:pt x="3" y="93"/>
                    <a:pt x="0" y="90"/>
                    <a:pt x="0" y="8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29" name="Freeform 2428"/>
            <p:cNvSpPr>
              <a:spLocks noChangeArrowheads="1"/>
            </p:cNvSpPr>
            <p:nvPr/>
          </p:nvSpPr>
          <p:spPr bwMode="auto">
            <a:xfrm>
              <a:off x="6214880" y="4314660"/>
              <a:ext cx="45415" cy="76918"/>
            </a:xfrm>
            <a:custGeom>
              <a:avLst/>
              <a:gdLst>
                <a:gd name="T0" fmla="*/ 60 w 81"/>
                <a:gd name="T1" fmla="*/ 84 h 100"/>
                <a:gd name="T2" fmla="*/ 46 w 81"/>
                <a:gd name="T3" fmla="*/ 96 h 100"/>
                <a:gd name="T4" fmla="*/ 29 w 81"/>
                <a:gd name="T5" fmla="*/ 99 h 100"/>
                <a:gd name="T6" fmla="*/ 7 w 81"/>
                <a:gd name="T7" fmla="*/ 91 h 100"/>
                <a:gd name="T8" fmla="*/ 0 w 81"/>
                <a:gd name="T9" fmla="*/ 69 h 100"/>
                <a:gd name="T10" fmla="*/ 10 w 81"/>
                <a:gd name="T11" fmla="*/ 48 h 100"/>
                <a:gd name="T12" fmla="*/ 43 w 81"/>
                <a:gd name="T13" fmla="*/ 39 h 100"/>
                <a:gd name="T14" fmla="*/ 60 w 81"/>
                <a:gd name="T15" fmla="*/ 39 h 100"/>
                <a:gd name="T16" fmla="*/ 60 w 81"/>
                <a:gd name="T17" fmla="*/ 34 h 100"/>
                <a:gd name="T18" fmla="*/ 55 w 81"/>
                <a:gd name="T19" fmla="*/ 21 h 100"/>
                <a:gd name="T20" fmla="*/ 42 w 81"/>
                <a:gd name="T21" fmla="*/ 17 h 100"/>
                <a:gd name="T22" fmla="*/ 27 w 81"/>
                <a:gd name="T23" fmla="*/ 18 h 100"/>
                <a:gd name="T24" fmla="*/ 14 w 81"/>
                <a:gd name="T25" fmla="*/ 23 h 100"/>
                <a:gd name="T26" fmla="*/ 8 w 81"/>
                <a:gd name="T27" fmla="*/ 8 h 100"/>
                <a:gd name="T28" fmla="*/ 26 w 81"/>
                <a:gd name="T29" fmla="*/ 2 h 100"/>
                <a:gd name="T30" fmla="*/ 43 w 81"/>
                <a:gd name="T31" fmla="*/ 1 h 100"/>
                <a:gd name="T32" fmla="*/ 71 w 81"/>
                <a:gd name="T33" fmla="*/ 8 h 100"/>
                <a:gd name="T34" fmla="*/ 80 w 81"/>
                <a:gd name="T35" fmla="*/ 33 h 100"/>
                <a:gd name="T36" fmla="*/ 80 w 81"/>
                <a:gd name="T37" fmla="*/ 97 h 100"/>
                <a:gd name="T38" fmla="*/ 64 w 81"/>
                <a:gd name="T39" fmla="*/ 97 h 100"/>
                <a:gd name="T40" fmla="*/ 60 w 81"/>
                <a:gd name="T41" fmla="*/ 84 h 100"/>
                <a:gd name="T42" fmla="*/ 35 w 81"/>
                <a:gd name="T43" fmla="*/ 84 h 100"/>
                <a:gd name="T44" fmla="*/ 52 w 81"/>
                <a:gd name="T45" fmla="*/ 78 h 100"/>
                <a:gd name="T46" fmla="*/ 60 w 81"/>
                <a:gd name="T47" fmla="*/ 61 h 100"/>
                <a:gd name="T48" fmla="*/ 60 w 81"/>
                <a:gd name="T49" fmla="*/ 52 h 100"/>
                <a:gd name="T50" fmla="*/ 48 w 81"/>
                <a:gd name="T51" fmla="*/ 52 h 100"/>
                <a:gd name="T52" fmla="*/ 27 w 81"/>
                <a:gd name="T53" fmla="*/ 56 h 100"/>
                <a:gd name="T54" fmla="*/ 22 w 81"/>
                <a:gd name="T55" fmla="*/ 69 h 100"/>
                <a:gd name="T56" fmla="*/ 26 w 81"/>
                <a:gd name="T57" fmla="*/ 80 h 100"/>
                <a:gd name="T58" fmla="*/ 35 w 81"/>
                <a:gd name="T59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00">
                  <a:moveTo>
                    <a:pt x="60" y="84"/>
                  </a:moveTo>
                  <a:cubicBezTo>
                    <a:pt x="55" y="90"/>
                    <a:pt x="51" y="94"/>
                    <a:pt x="46" y="96"/>
                  </a:cubicBezTo>
                  <a:cubicBezTo>
                    <a:pt x="42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3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7"/>
                    <a:pt x="27" y="18"/>
                  </a:cubicBezTo>
                  <a:lnTo>
                    <a:pt x="14" y="23"/>
                  </a:ln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lnTo>
                    <a:pt x="60" y="84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7" y="73"/>
                    <a:pt x="60" y="68"/>
                    <a:pt x="60" y="61"/>
                  </a:cubicBezTo>
                  <a:lnTo>
                    <a:pt x="60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2" y="64"/>
                    <a:pt x="22" y="69"/>
                  </a:cubicBezTo>
                  <a:cubicBezTo>
                    <a:pt x="22" y="74"/>
                    <a:pt x="23" y="77"/>
                    <a:pt x="26" y="80"/>
                  </a:cubicBezTo>
                  <a:cubicBezTo>
                    <a:pt x="29" y="83"/>
                    <a:pt x="29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0" name="Freeform 2429"/>
            <p:cNvSpPr>
              <a:spLocks noChangeArrowheads="1"/>
            </p:cNvSpPr>
            <p:nvPr/>
          </p:nvSpPr>
          <p:spPr bwMode="auto">
            <a:xfrm>
              <a:off x="6273653" y="4318156"/>
              <a:ext cx="53429" cy="104888"/>
            </a:xfrm>
            <a:custGeom>
              <a:avLst/>
              <a:gdLst>
                <a:gd name="T0" fmla="*/ 90 w 91"/>
                <a:gd name="T1" fmla="*/ 12 h 138"/>
                <a:gd name="T2" fmla="*/ 74 w 91"/>
                <a:gd name="T3" fmla="*/ 15 h 138"/>
                <a:gd name="T4" fmla="*/ 79 w 91"/>
                <a:gd name="T5" fmla="*/ 22 h 138"/>
                <a:gd name="T6" fmla="*/ 80 w 91"/>
                <a:gd name="T7" fmla="*/ 31 h 138"/>
                <a:gd name="T8" fmla="*/ 70 w 91"/>
                <a:gd name="T9" fmla="*/ 54 h 138"/>
                <a:gd name="T10" fmla="*/ 42 w 91"/>
                <a:gd name="T11" fmla="*/ 63 h 138"/>
                <a:gd name="T12" fmla="*/ 34 w 91"/>
                <a:gd name="T13" fmla="*/ 63 h 138"/>
                <a:gd name="T14" fmla="*/ 28 w 91"/>
                <a:gd name="T15" fmla="*/ 72 h 138"/>
                <a:gd name="T16" fmla="*/ 31 w 91"/>
                <a:gd name="T17" fmla="*/ 76 h 138"/>
                <a:gd name="T18" fmla="*/ 42 w 91"/>
                <a:gd name="T19" fmla="*/ 78 h 138"/>
                <a:gd name="T20" fmla="*/ 58 w 91"/>
                <a:gd name="T21" fmla="*/ 78 h 138"/>
                <a:gd name="T22" fmla="*/ 82 w 91"/>
                <a:gd name="T23" fmla="*/ 85 h 138"/>
                <a:gd name="T24" fmla="*/ 90 w 91"/>
                <a:gd name="T25" fmla="*/ 104 h 138"/>
                <a:gd name="T26" fmla="*/ 77 w 91"/>
                <a:gd name="T27" fmla="*/ 129 h 138"/>
                <a:gd name="T28" fmla="*/ 39 w 91"/>
                <a:gd name="T29" fmla="*/ 137 h 138"/>
                <a:gd name="T30" fmla="*/ 10 w 91"/>
                <a:gd name="T31" fmla="*/ 130 h 138"/>
                <a:gd name="T32" fmla="*/ 0 w 91"/>
                <a:gd name="T33" fmla="*/ 111 h 138"/>
                <a:gd name="T34" fmla="*/ 6 w 91"/>
                <a:gd name="T35" fmla="*/ 97 h 138"/>
                <a:gd name="T36" fmla="*/ 22 w 91"/>
                <a:gd name="T37" fmla="*/ 88 h 138"/>
                <a:gd name="T38" fmla="*/ 15 w 91"/>
                <a:gd name="T39" fmla="*/ 82 h 138"/>
                <a:gd name="T40" fmla="*/ 12 w 91"/>
                <a:gd name="T41" fmla="*/ 75 h 138"/>
                <a:gd name="T42" fmla="*/ 15 w 91"/>
                <a:gd name="T43" fmla="*/ 66 h 138"/>
                <a:gd name="T44" fmla="*/ 23 w 91"/>
                <a:gd name="T45" fmla="*/ 59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9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2 h 138"/>
                <a:gd name="T58" fmla="*/ 90 w 91"/>
                <a:gd name="T59" fmla="*/ 2 h 138"/>
                <a:gd name="T60" fmla="*/ 90 w 91"/>
                <a:gd name="T61" fmla="*/ 12 h 138"/>
                <a:gd name="T62" fmla="*/ 16 w 91"/>
                <a:gd name="T63" fmla="*/ 110 h 138"/>
                <a:gd name="T64" fmla="*/ 22 w 91"/>
                <a:gd name="T65" fmla="*/ 120 h 138"/>
                <a:gd name="T66" fmla="*/ 38 w 91"/>
                <a:gd name="T67" fmla="*/ 123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7 h 138"/>
                <a:gd name="T74" fmla="*/ 51 w 91"/>
                <a:gd name="T75" fmla="*/ 94 h 138"/>
                <a:gd name="T76" fmla="*/ 36 w 91"/>
                <a:gd name="T77" fmla="*/ 94 h 138"/>
                <a:gd name="T78" fmla="*/ 23 w 91"/>
                <a:gd name="T79" fmla="*/ 98 h 138"/>
                <a:gd name="T80" fmla="*/ 16 w 91"/>
                <a:gd name="T81" fmla="*/ 110 h 138"/>
                <a:gd name="T82" fmla="*/ 25 w 91"/>
                <a:gd name="T83" fmla="*/ 31 h 138"/>
                <a:gd name="T84" fmla="*/ 29 w 91"/>
                <a:gd name="T85" fmla="*/ 44 h 138"/>
                <a:gd name="T86" fmla="*/ 42 w 91"/>
                <a:gd name="T87" fmla="*/ 48 h 138"/>
                <a:gd name="T88" fmla="*/ 60 w 91"/>
                <a:gd name="T89" fmla="*/ 30 h 138"/>
                <a:gd name="T90" fmla="*/ 55 w 91"/>
                <a:gd name="T91" fmla="*/ 15 h 138"/>
                <a:gd name="T92" fmla="*/ 42 w 91"/>
                <a:gd name="T93" fmla="*/ 11 h 138"/>
                <a:gd name="T94" fmla="*/ 29 w 91"/>
                <a:gd name="T95" fmla="*/ 15 h 138"/>
                <a:gd name="T96" fmla="*/ 25 w 91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2"/>
                  </a:moveTo>
                  <a:lnTo>
                    <a:pt x="74" y="15"/>
                  </a:lnTo>
                  <a:cubicBezTo>
                    <a:pt x="76" y="16"/>
                    <a:pt x="78" y="18"/>
                    <a:pt x="79" y="22"/>
                  </a:cubicBezTo>
                  <a:cubicBezTo>
                    <a:pt x="81" y="25"/>
                    <a:pt x="80" y="28"/>
                    <a:pt x="80" y="31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4" y="63"/>
                  </a:lnTo>
                  <a:cubicBezTo>
                    <a:pt x="29" y="66"/>
                    <a:pt x="28" y="69"/>
                    <a:pt x="28" y="72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6" y="78"/>
                    <a:pt x="42" y="78"/>
                  </a:cubicBezTo>
                  <a:lnTo>
                    <a:pt x="58" y="78"/>
                  </a:lnTo>
                  <a:cubicBezTo>
                    <a:pt x="69" y="78"/>
                    <a:pt x="78" y="80"/>
                    <a:pt x="82" y="85"/>
                  </a:cubicBezTo>
                  <a:cubicBezTo>
                    <a:pt x="87" y="89"/>
                    <a:pt x="90" y="95"/>
                    <a:pt x="90" y="104"/>
                  </a:cubicBezTo>
                  <a:cubicBezTo>
                    <a:pt x="90" y="114"/>
                    <a:pt x="86" y="122"/>
                    <a:pt x="77" y="129"/>
                  </a:cubicBezTo>
                  <a:cubicBezTo>
                    <a:pt x="69" y="135"/>
                    <a:pt x="55" y="137"/>
                    <a:pt x="39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4" y="125"/>
                    <a:pt x="0" y="118"/>
                    <a:pt x="0" y="111"/>
                  </a:cubicBezTo>
                  <a:cubicBezTo>
                    <a:pt x="0" y="105"/>
                    <a:pt x="2" y="101"/>
                    <a:pt x="6" y="97"/>
                  </a:cubicBezTo>
                  <a:cubicBezTo>
                    <a:pt x="11" y="92"/>
                    <a:pt x="15" y="89"/>
                    <a:pt x="22" y="88"/>
                  </a:cubicBezTo>
                  <a:cubicBezTo>
                    <a:pt x="19" y="86"/>
                    <a:pt x="18" y="85"/>
                    <a:pt x="15" y="82"/>
                  </a:cubicBezTo>
                  <a:cubicBezTo>
                    <a:pt x="13" y="78"/>
                    <a:pt x="12" y="76"/>
                    <a:pt x="12" y="75"/>
                  </a:cubicBezTo>
                  <a:cubicBezTo>
                    <a:pt x="12" y="72"/>
                    <a:pt x="14" y="69"/>
                    <a:pt x="15" y="66"/>
                  </a:cubicBezTo>
                  <a:cubicBezTo>
                    <a:pt x="17" y="62"/>
                    <a:pt x="19" y="62"/>
                    <a:pt x="23" y="59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0" y="15"/>
                    <a:pt x="17" y="9"/>
                  </a:cubicBezTo>
                  <a:cubicBezTo>
                    <a:pt x="25" y="3"/>
                    <a:pt x="34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2"/>
                    <a:pt x="61" y="2"/>
                  </a:cubicBezTo>
                  <a:lnTo>
                    <a:pt x="90" y="2"/>
                  </a:lnTo>
                  <a:lnTo>
                    <a:pt x="90" y="12"/>
                  </a:lnTo>
                  <a:close/>
                  <a:moveTo>
                    <a:pt x="16" y="110"/>
                  </a:moveTo>
                  <a:cubicBezTo>
                    <a:pt x="16" y="114"/>
                    <a:pt x="18" y="116"/>
                    <a:pt x="22" y="120"/>
                  </a:cubicBezTo>
                  <a:cubicBezTo>
                    <a:pt x="27" y="123"/>
                    <a:pt x="31" y="123"/>
                    <a:pt x="38" y="123"/>
                  </a:cubicBezTo>
                  <a:cubicBezTo>
                    <a:pt x="50" y="123"/>
                    <a:pt x="57" y="120"/>
                    <a:pt x="63" y="118"/>
                  </a:cubicBezTo>
                  <a:cubicBezTo>
                    <a:pt x="69" y="115"/>
                    <a:pt x="71" y="111"/>
                    <a:pt x="71" y="105"/>
                  </a:cubicBezTo>
                  <a:cubicBezTo>
                    <a:pt x="71" y="101"/>
                    <a:pt x="70" y="98"/>
                    <a:pt x="67" y="97"/>
                  </a:cubicBezTo>
                  <a:cubicBezTo>
                    <a:pt x="64" y="95"/>
                    <a:pt x="58" y="94"/>
                    <a:pt x="51" y="94"/>
                  </a:cubicBezTo>
                  <a:lnTo>
                    <a:pt x="36" y="94"/>
                  </a:lnTo>
                  <a:cubicBezTo>
                    <a:pt x="31" y="94"/>
                    <a:pt x="26" y="95"/>
                    <a:pt x="23" y="98"/>
                  </a:cubicBezTo>
                  <a:cubicBezTo>
                    <a:pt x="20" y="101"/>
                    <a:pt x="16" y="105"/>
                    <a:pt x="16" y="110"/>
                  </a:cubicBezTo>
                  <a:close/>
                  <a:moveTo>
                    <a:pt x="25" y="31"/>
                  </a:moveTo>
                  <a:cubicBezTo>
                    <a:pt x="25" y="37"/>
                    <a:pt x="26" y="41"/>
                    <a:pt x="29" y="44"/>
                  </a:cubicBezTo>
                  <a:cubicBezTo>
                    <a:pt x="32" y="47"/>
                    <a:pt x="36" y="48"/>
                    <a:pt x="42" y="48"/>
                  </a:cubicBezTo>
                  <a:cubicBezTo>
                    <a:pt x="54" y="48"/>
                    <a:pt x="60" y="43"/>
                    <a:pt x="60" y="30"/>
                  </a:cubicBezTo>
                  <a:cubicBezTo>
                    <a:pt x="60" y="24"/>
                    <a:pt x="58" y="19"/>
                    <a:pt x="55" y="15"/>
                  </a:cubicBezTo>
                  <a:cubicBezTo>
                    <a:pt x="52" y="11"/>
                    <a:pt x="48" y="11"/>
                    <a:pt x="42" y="11"/>
                  </a:cubicBezTo>
                  <a:cubicBezTo>
                    <a:pt x="36" y="11"/>
                    <a:pt x="32" y="12"/>
                    <a:pt x="29" y="15"/>
                  </a:cubicBezTo>
                  <a:cubicBezTo>
                    <a:pt x="26" y="18"/>
                    <a:pt x="25" y="25"/>
                    <a:pt x="25" y="3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1" name="Freeform 2430"/>
            <p:cNvSpPr>
              <a:spLocks noChangeArrowheads="1"/>
            </p:cNvSpPr>
            <p:nvPr/>
          </p:nvSpPr>
          <p:spPr bwMode="auto">
            <a:xfrm>
              <a:off x="6335096" y="4314660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4 h 99"/>
                <a:gd name="T4" fmla="*/ 0 w 84"/>
                <a:gd name="T5" fmla="*/ 49 h 99"/>
                <a:gd name="T6" fmla="*/ 11 w 84"/>
                <a:gd name="T7" fmla="*/ 13 h 99"/>
                <a:gd name="T8" fmla="*/ 43 w 84"/>
                <a:gd name="T9" fmla="*/ 0 h 99"/>
                <a:gd name="T10" fmla="*/ 72 w 84"/>
                <a:gd name="T11" fmla="*/ 12 h 99"/>
                <a:gd name="T12" fmla="*/ 83 w 84"/>
                <a:gd name="T13" fmla="*/ 42 h 99"/>
                <a:gd name="T14" fmla="*/ 83 w 84"/>
                <a:gd name="T15" fmla="*/ 52 h 99"/>
                <a:gd name="T16" fmla="*/ 20 w 84"/>
                <a:gd name="T17" fmla="*/ 52 h 99"/>
                <a:gd name="T18" fmla="*/ 27 w 84"/>
                <a:gd name="T19" fmla="*/ 74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4 h 99"/>
                <a:gd name="T26" fmla="*/ 80 w 84"/>
                <a:gd name="T27" fmla="*/ 90 h 99"/>
                <a:gd name="T28" fmla="*/ 65 w 84"/>
                <a:gd name="T29" fmla="*/ 95 h 99"/>
                <a:gd name="T30" fmla="*/ 48 w 84"/>
                <a:gd name="T31" fmla="*/ 98 h 99"/>
                <a:gd name="T32" fmla="*/ 45 w 84"/>
                <a:gd name="T33" fmla="*/ 16 h 99"/>
                <a:gd name="T34" fmla="*/ 29 w 84"/>
                <a:gd name="T35" fmla="*/ 22 h 99"/>
                <a:gd name="T36" fmla="*/ 21 w 84"/>
                <a:gd name="T37" fmla="*/ 39 h 99"/>
                <a:gd name="T38" fmla="*/ 64 w 84"/>
                <a:gd name="T39" fmla="*/ 39 h 99"/>
                <a:gd name="T40" fmla="*/ 58 w 84"/>
                <a:gd name="T41" fmla="*/ 22 h 99"/>
                <a:gd name="T42" fmla="*/ 45 w 84"/>
                <a:gd name="T43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2"/>
                    <a:pt x="13" y="84"/>
                  </a:cubicBezTo>
                  <a:cubicBezTo>
                    <a:pt x="5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6" y="0"/>
                    <a:pt x="65" y="4"/>
                    <a:pt x="72" y="12"/>
                  </a:cubicBezTo>
                  <a:cubicBezTo>
                    <a:pt x="80" y="19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3" y="67"/>
                    <a:pt x="27" y="74"/>
                  </a:cubicBezTo>
                  <a:cubicBezTo>
                    <a:pt x="32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5" y="98"/>
                    <a:pt x="48" y="98"/>
                  </a:cubicBezTo>
                  <a:close/>
                  <a:moveTo>
                    <a:pt x="45" y="16"/>
                  </a:moveTo>
                  <a:cubicBezTo>
                    <a:pt x="39" y="16"/>
                    <a:pt x="34" y="17"/>
                    <a:pt x="29" y="22"/>
                  </a:cubicBezTo>
                  <a:cubicBezTo>
                    <a:pt x="25" y="26"/>
                    <a:pt x="23" y="32"/>
                    <a:pt x="21" y="39"/>
                  </a:cubicBezTo>
                  <a:lnTo>
                    <a:pt x="64" y="39"/>
                  </a:lnTo>
                  <a:cubicBezTo>
                    <a:pt x="64" y="32"/>
                    <a:pt x="62" y="26"/>
                    <a:pt x="58" y="22"/>
                  </a:cubicBezTo>
                  <a:cubicBezTo>
                    <a:pt x="54" y="17"/>
                    <a:pt x="51" y="16"/>
                    <a:pt x="45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2" name="Freeform 2431"/>
            <p:cNvSpPr>
              <a:spLocks noChangeArrowheads="1"/>
            </p:cNvSpPr>
            <p:nvPr/>
          </p:nvSpPr>
          <p:spPr bwMode="auto">
            <a:xfrm>
              <a:off x="6423255" y="4293682"/>
              <a:ext cx="48086" cy="97895"/>
            </a:xfrm>
            <a:custGeom>
              <a:avLst/>
              <a:gdLst>
                <a:gd name="T0" fmla="*/ 0 w 85"/>
                <a:gd name="T1" fmla="*/ 125 h 126"/>
                <a:gd name="T2" fmla="*/ 0 w 85"/>
                <a:gd name="T3" fmla="*/ 111 h 126"/>
                <a:gd name="T4" fmla="*/ 32 w 85"/>
                <a:gd name="T5" fmla="*/ 78 h 126"/>
                <a:gd name="T6" fmla="*/ 51 w 85"/>
                <a:gd name="T7" fmla="*/ 58 h 126"/>
                <a:gd name="T8" fmla="*/ 58 w 85"/>
                <a:gd name="T9" fmla="*/ 46 h 126"/>
                <a:gd name="T10" fmla="*/ 60 w 85"/>
                <a:gd name="T11" fmla="*/ 35 h 126"/>
                <a:gd name="T12" fmla="*/ 55 w 85"/>
                <a:gd name="T13" fmla="*/ 22 h 126"/>
                <a:gd name="T14" fmla="*/ 41 w 85"/>
                <a:gd name="T15" fmla="*/ 17 h 126"/>
                <a:gd name="T16" fmla="*/ 26 w 85"/>
                <a:gd name="T17" fmla="*/ 20 h 126"/>
                <a:gd name="T18" fmla="*/ 10 w 85"/>
                <a:gd name="T19" fmla="*/ 30 h 126"/>
                <a:gd name="T20" fmla="*/ 0 w 85"/>
                <a:gd name="T21" fmla="*/ 17 h 126"/>
                <a:gd name="T22" fmla="*/ 20 w 85"/>
                <a:gd name="T23" fmla="*/ 4 h 126"/>
                <a:gd name="T24" fmla="*/ 41 w 85"/>
                <a:gd name="T25" fmla="*/ 0 h 126"/>
                <a:gd name="T26" fmla="*/ 68 w 85"/>
                <a:gd name="T27" fmla="*/ 8 h 126"/>
                <a:gd name="T28" fmla="*/ 79 w 85"/>
                <a:gd name="T29" fmla="*/ 33 h 126"/>
                <a:gd name="T30" fmla="*/ 76 w 85"/>
                <a:gd name="T31" fmla="*/ 49 h 126"/>
                <a:gd name="T32" fmla="*/ 67 w 85"/>
                <a:gd name="T33" fmla="*/ 65 h 126"/>
                <a:gd name="T34" fmla="*/ 47 w 85"/>
                <a:gd name="T35" fmla="*/ 87 h 126"/>
                <a:gd name="T36" fmla="*/ 25 w 85"/>
                <a:gd name="T37" fmla="*/ 108 h 126"/>
                <a:gd name="T38" fmla="*/ 25 w 85"/>
                <a:gd name="T39" fmla="*/ 109 h 126"/>
                <a:gd name="T40" fmla="*/ 84 w 85"/>
                <a:gd name="T41" fmla="*/ 109 h 126"/>
                <a:gd name="T42" fmla="*/ 84 w 85"/>
                <a:gd name="T43" fmla="*/ 125 h 126"/>
                <a:gd name="T44" fmla="*/ 0 w 85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126">
                  <a:moveTo>
                    <a:pt x="0" y="125"/>
                  </a:moveTo>
                  <a:lnTo>
                    <a:pt x="0" y="111"/>
                  </a:lnTo>
                  <a:lnTo>
                    <a:pt x="32" y="78"/>
                  </a:lnTo>
                  <a:cubicBezTo>
                    <a:pt x="42" y="68"/>
                    <a:pt x="48" y="62"/>
                    <a:pt x="51" y="58"/>
                  </a:cubicBezTo>
                  <a:cubicBezTo>
                    <a:pt x="54" y="54"/>
                    <a:pt x="57" y="50"/>
                    <a:pt x="58" y="46"/>
                  </a:cubicBezTo>
                  <a:cubicBezTo>
                    <a:pt x="60" y="41"/>
                    <a:pt x="60" y="39"/>
                    <a:pt x="60" y="35"/>
                  </a:cubicBezTo>
                  <a:cubicBezTo>
                    <a:pt x="60" y="29"/>
                    <a:pt x="58" y="25"/>
                    <a:pt x="55" y="22"/>
                  </a:cubicBezTo>
                  <a:cubicBezTo>
                    <a:pt x="52" y="19"/>
                    <a:pt x="47" y="17"/>
                    <a:pt x="41" y="17"/>
                  </a:cubicBezTo>
                  <a:cubicBezTo>
                    <a:pt x="36" y="17"/>
                    <a:pt x="32" y="18"/>
                    <a:pt x="26" y="20"/>
                  </a:cubicBezTo>
                  <a:cubicBezTo>
                    <a:pt x="20" y="21"/>
                    <a:pt x="16" y="25"/>
                    <a:pt x="10" y="30"/>
                  </a:cubicBezTo>
                  <a:lnTo>
                    <a:pt x="0" y="17"/>
                  </a:lnTo>
                  <a:cubicBezTo>
                    <a:pt x="7" y="11"/>
                    <a:pt x="13" y="7"/>
                    <a:pt x="20" y="4"/>
                  </a:cubicBezTo>
                  <a:cubicBezTo>
                    <a:pt x="28" y="1"/>
                    <a:pt x="33" y="0"/>
                    <a:pt x="41" y="0"/>
                  </a:cubicBezTo>
                  <a:cubicBezTo>
                    <a:pt x="52" y="0"/>
                    <a:pt x="61" y="2"/>
                    <a:pt x="68" y="8"/>
                  </a:cubicBezTo>
                  <a:cubicBezTo>
                    <a:pt x="76" y="13"/>
                    <a:pt x="79" y="23"/>
                    <a:pt x="79" y="33"/>
                  </a:cubicBezTo>
                  <a:cubicBezTo>
                    <a:pt x="79" y="39"/>
                    <a:pt x="78" y="44"/>
                    <a:pt x="76" y="49"/>
                  </a:cubicBezTo>
                  <a:cubicBezTo>
                    <a:pt x="75" y="53"/>
                    <a:pt x="70" y="59"/>
                    <a:pt x="67" y="65"/>
                  </a:cubicBezTo>
                  <a:cubicBezTo>
                    <a:pt x="64" y="70"/>
                    <a:pt x="55" y="78"/>
                    <a:pt x="47" y="87"/>
                  </a:cubicBezTo>
                  <a:lnTo>
                    <a:pt x="25" y="108"/>
                  </a:lnTo>
                  <a:lnTo>
                    <a:pt x="25" y="109"/>
                  </a:lnTo>
                  <a:lnTo>
                    <a:pt x="84" y="109"/>
                  </a:lnTo>
                  <a:lnTo>
                    <a:pt x="84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3" name="Freeform 2432"/>
            <p:cNvSpPr>
              <a:spLocks noChangeArrowheads="1"/>
            </p:cNvSpPr>
            <p:nvPr/>
          </p:nvSpPr>
          <p:spPr bwMode="auto">
            <a:xfrm>
              <a:off x="6484699" y="4293682"/>
              <a:ext cx="48086" cy="97895"/>
            </a:xfrm>
            <a:custGeom>
              <a:avLst/>
              <a:gdLst>
                <a:gd name="T0" fmla="*/ 39 w 83"/>
                <a:gd name="T1" fmla="*/ 47 h 128"/>
                <a:gd name="T2" fmla="*/ 70 w 83"/>
                <a:gd name="T3" fmla="*/ 57 h 128"/>
                <a:gd name="T4" fmla="*/ 82 w 83"/>
                <a:gd name="T5" fmla="*/ 85 h 128"/>
                <a:gd name="T6" fmla="*/ 68 w 83"/>
                <a:gd name="T7" fmla="*/ 115 h 128"/>
                <a:gd name="T8" fmla="*/ 33 w 83"/>
                <a:gd name="T9" fmla="*/ 127 h 128"/>
                <a:gd name="T10" fmla="*/ 0 w 83"/>
                <a:gd name="T11" fmla="*/ 120 h 128"/>
                <a:gd name="T12" fmla="*/ 0 w 83"/>
                <a:gd name="T13" fmla="*/ 102 h 128"/>
                <a:gd name="T14" fmla="*/ 16 w 83"/>
                <a:gd name="T15" fmla="*/ 108 h 128"/>
                <a:gd name="T16" fmla="*/ 32 w 83"/>
                <a:gd name="T17" fmla="*/ 110 h 128"/>
                <a:gd name="T18" fmla="*/ 52 w 83"/>
                <a:gd name="T19" fmla="*/ 104 h 128"/>
                <a:gd name="T20" fmla="*/ 60 w 83"/>
                <a:gd name="T21" fmla="*/ 86 h 128"/>
                <a:gd name="T22" fmla="*/ 31 w 83"/>
                <a:gd name="T23" fmla="*/ 64 h 128"/>
                <a:gd name="T24" fmla="*/ 20 w 83"/>
                <a:gd name="T25" fmla="*/ 66 h 128"/>
                <a:gd name="T26" fmla="*/ 10 w 83"/>
                <a:gd name="T27" fmla="*/ 67 h 128"/>
                <a:gd name="T28" fmla="*/ 1 w 83"/>
                <a:gd name="T29" fmla="*/ 61 h 128"/>
                <a:gd name="T30" fmla="*/ 6 w 83"/>
                <a:gd name="T31" fmla="*/ 0 h 128"/>
                <a:gd name="T32" fmla="*/ 71 w 83"/>
                <a:gd name="T33" fmla="*/ 0 h 128"/>
                <a:gd name="T34" fmla="*/ 71 w 83"/>
                <a:gd name="T35" fmla="*/ 18 h 128"/>
                <a:gd name="T36" fmla="*/ 25 w 83"/>
                <a:gd name="T37" fmla="*/ 18 h 128"/>
                <a:gd name="T38" fmla="*/ 22 w 83"/>
                <a:gd name="T39" fmla="*/ 48 h 128"/>
                <a:gd name="T40" fmla="*/ 29 w 83"/>
                <a:gd name="T41" fmla="*/ 47 h 128"/>
                <a:gd name="T42" fmla="*/ 39 w 83"/>
                <a:gd name="T4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28">
                  <a:moveTo>
                    <a:pt x="39" y="47"/>
                  </a:moveTo>
                  <a:cubicBezTo>
                    <a:pt x="52" y="47"/>
                    <a:pt x="61" y="50"/>
                    <a:pt x="70" y="57"/>
                  </a:cubicBezTo>
                  <a:cubicBezTo>
                    <a:pt x="79" y="64"/>
                    <a:pt x="82" y="73"/>
                    <a:pt x="82" y="85"/>
                  </a:cubicBezTo>
                  <a:cubicBezTo>
                    <a:pt x="82" y="98"/>
                    <a:pt x="77" y="107"/>
                    <a:pt x="68" y="115"/>
                  </a:cubicBezTo>
                  <a:cubicBezTo>
                    <a:pt x="60" y="122"/>
                    <a:pt x="48" y="127"/>
                    <a:pt x="33" y="127"/>
                  </a:cubicBezTo>
                  <a:cubicBezTo>
                    <a:pt x="19" y="127"/>
                    <a:pt x="9" y="124"/>
                    <a:pt x="0" y="120"/>
                  </a:cubicBezTo>
                  <a:lnTo>
                    <a:pt x="0" y="102"/>
                  </a:lnTo>
                  <a:cubicBezTo>
                    <a:pt x="4" y="105"/>
                    <a:pt x="10" y="106"/>
                    <a:pt x="16" y="108"/>
                  </a:cubicBezTo>
                  <a:cubicBezTo>
                    <a:pt x="22" y="109"/>
                    <a:pt x="28" y="110"/>
                    <a:pt x="32" y="110"/>
                  </a:cubicBezTo>
                  <a:cubicBezTo>
                    <a:pt x="41" y="110"/>
                    <a:pt x="48" y="108"/>
                    <a:pt x="52" y="104"/>
                  </a:cubicBezTo>
                  <a:cubicBezTo>
                    <a:pt x="57" y="99"/>
                    <a:pt x="60" y="94"/>
                    <a:pt x="60" y="86"/>
                  </a:cubicBezTo>
                  <a:cubicBezTo>
                    <a:pt x="60" y="72"/>
                    <a:pt x="50" y="64"/>
                    <a:pt x="31" y="64"/>
                  </a:cubicBezTo>
                  <a:cubicBezTo>
                    <a:pt x="28" y="64"/>
                    <a:pt x="25" y="64"/>
                    <a:pt x="20" y="66"/>
                  </a:cubicBezTo>
                  <a:cubicBezTo>
                    <a:pt x="16" y="67"/>
                    <a:pt x="13" y="67"/>
                    <a:pt x="10" y="67"/>
                  </a:cubicBezTo>
                  <a:lnTo>
                    <a:pt x="1" y="61"/>
                  </a:lnTo>
                  <a:lnTo>
                    <a:pt x="6" y="0"/>
                  </a:lnTo>
                  <a:lnTo>
                    <a:pt x="71" y="0"/>
                  </a:lnTo>
                  <a:lnTo>
                    <a:pt x="71" y="18"/>
                  </a:lnTo>
                  <a:lnTo>
                    <a:pt x="25" y="18"/>
                  </a:lnTo>
                  <a:lnTo>
                    <a:pt x="22" y="48"/>
                  </a:lnTo>
                  <a:cubicBezTo>
                    <a:pt x="23" y="48"/>
                    <a:pt x="26" y="47"/>
                    <a:pt x="29" y="47"/>
                  </a:cubicBezTo>
                  <a:cubicBezTo>
                    <a:pt x="32" y="47"/>
                    <a:pt x="35" y="47"/>
                    <a:pt x="39" y="47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4" name="Line 812"/>
            <p:cNvSpPr>
              <a:spLocks noChangeShapeType="1"/>
            </p:cNvSpPr>
            <p:nvPr/>
          </p:nvSpPr>
          <p:spPr bwMode="auto">
            <a:xfrm flipH="1" flipV="1">
              <a:off x="6041235" y="4038455"/>
              <a:ext cx="26715" cy="15733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5" name="Freeform 2434"/>
            <p:cNvSpPr>
              <a:spLocks noChangeArrowheads="1"/>
            </p:cNvSpPr>
            <p:nvPr/>
          </p:nvSpPr>
          <p:spPr bwMode="auto">
            <a:xfrm>
              <a:off x="6011849" y="3975522"/>
              <a:ext cx="66787" cy="83910"/>
            </a:xfrm>
            <a:custGeom>
              <a:avLst/>
              <a:gdLst>
                <a:gd name="T0" fmla="*/ 114 w 115"/>
                <a:gd name="T1" fmla="*/ 88 h 112"/>
                <a:gd name="T2" fmla="*/ 0 w 115"/>
                <a:gd name="T3" fmla="*/ 111 h 112"/>
                <a:gd name="T4" fmla="*/ 35 w 115"/>
                <a:gd name="T5" fmla="*/ 0 h 112"/>
                <a:gd name="T6" fmla="*/ 114 w 115"/>
                <a:gd name="T7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2">
                  <a:moveTo>
                    <a:pt x="114" y="88"/>
                  </a:moveTo>
                  <a:lnTo>
                    <a:pt x="0" y="111"/>
                  </a:lnTo>
                  <a:lnTo>
                    <a:pt x="35" y="0"/>
                  </a:lnTo>
                  <a:lnTo>
                    <a:pt x="114" y="8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6" name="Freeform 2435"/>
            <p:cNvSpPr>
              <a:spLocks noChangeArrowheads="1"/>
            </p:cNvSpPr>
            <p:nvPr/>
          </p:nvSpPr>
          <p:spPr bwMode="auto">
            <a:xfrm>
              <a:off x="5576399" y="3381157"/>
              <a:ext cx="1068587" cy="384589"/>
            </a:xfrm>
            <a:custGeom>
              <a:avLst/>
              <a:gdLst>
                <a:gd name="T0" fmla="*/ 0 w 1767"/>
                <a:gd name="T1" fmla="*/ 166 h 489"/>
                <a:gd name="T2" fmla="*/ 261 w 1767"/>
                <a:gd name="T3" fmla="*/ 325 h 489"/>
                <a:gd name="T4" fmla="*/ 870 w 1767"/>
                <a:gd name="T5" fmla="*/ 97 h 489"/>
                <a:gd name="T6" fmla="*/ 1077 w 1767"/>
                <a:gd name="T7" fmla="*/ 160 h 489"/>
                <a:gd name="T8" fmla="*/ 1287 w 1767"/>
                <a:gd name="T9" fmla="*/ 122 h 489"/>
                <a:gd name="T10" fmla="*/ 1766 w 1767"/>
                <a:gd name="T11" fmla="*/ 1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7" h="489">
                  <a:moveTo>
                    <a:pt x="0" y="166"/>
                  </a:moveTo>
                  <a:cubicBezTo>
                    <a:pt x="59" y="172"/>
                    <a:pt x="184" y="160"/>
                    <a:pt x="261" y="325"/>
                  </a:cubicBezTo>
                  <a:cubicBezTo>
                    <a:pt x="337" y="488"/>
                    <a:pt x="695" y="344"/>
                    <a:pt x="870" y="97"/>
                  </a:cubicBezTo>
                  <a:cubicBezTo>
                    <a:pt x="940" y="0"/>
                    <a:pt x="995" y="143"/>
                    <a:pt x="1077" y="160"/>
                  </a:cubicBezTo>
                  <a:cubicBezTo>
                    <a:pt x="1158" y="178"/>
                    <a:pt x="1193" y="84"/>
                    <a:pt x="1287" y="122"/>
                  </a:cubicBezTo>
                  <a:cubicBezTo>
                    <a:pt x="1380" y="160"/>
                    <a:pt x="1670" y="160"/>
                    <a:pt x="1766" y="135"/>
                  </a:cubicBezTo>
                </a:path>
              </a:pathLst>
            </a:custGeom>
            <a:noFill/>
            <a:ln w="3132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7" name="Freeform 2436"/>
            <p:cNvSpPr>
              <a:spLocks noChangeArrowheads="1"/>
            </p:cNvSpPr>
            <p:nvPr/>
          </p:nvSpPr>
          <p:spPr bwMode="auto">
            <a:xfrm>
              <a:off x="5576399" y="3468564"/>
              <a:ext cx="1073930" cy="360115"/>
            </a:xfrm>
            <a:custGeom>
              <a:avLst/>
              <a:gdLst>
                <a:gd name="T0" fmla="*/ 0 w 1775"/>
                <a:gd name="T1" fmla="*/ 181 h 460"/>
                <a:gd name="T2" fmla="*/ 250 w 1775"/>
                <a:gd name="T3" fmla="*/ 330 h 460"/>
                <a:gd name="T4" fmla="*/ 568 w 1775"/>
                <a:gd name="T5" fmla="*/ 18 h 460"/>
                <a:gd name="T6" fmla="*/ 676 w 1775"/>
                <a:gd name="T7" fmla="*/ 459 h 460"/>
                <a:gd name="T8" fmla="*/ 816 w 1775"/>
                <a:gd name="T9" fmla="*/ 120 h 460"/>
                <a:gd name="T10" fmla="*/ 941 w 1775"/>
                <a:gd name="T11" fmla="*/ 319 h 460"/>
                <a:gd name="T12" fmla="*/ 1055 w 1775"/>
                <a:gd name="T13" fmla="*/ 42 h 460"/>
                <a:gd name="T14" fmla="*/ 1144 w 1775"/>
                <a:gd name="T15" fmla="*/ 118 h 460"/>
                <a:gd name="T16" fmla="*/ 1263 w 1775"/>
                <a:gd name="T17" fmla="*/ 48 h 460"/>
                <a:gd name="T18" fmla="*/ 1406 w 1775"/>
                <a:gd name="T19" fmla="*/ 265 h 460"/>
                <a:gd name="T20" fmla="*/ 1561 w 1775"/>
                <a:gd name="T21" fmla="*/ 181 h 460"/>
                <a:gd name="T22" fmla="*/ 1708 w 1775"/>
                <a:gd name="T23" fmla="*/ 268 h 460"/>
                <a:gd name="T24" fmla="*/ 1774 w 1775"/>
                <a:gd name="T25" fmla="*/ 21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5" h="460">
                  <a:moveTo>
                    <a:pt x="0" y="181"/>
                  </a:moveTo>
                  <a:cubicBezTo>
                    <a:pt x="0" y="181"/>
                    <a:pt x="185" y="331"/>
                    <a:pt x="250" y="330"/>
                  </a:cubicBezTo>
                  <a:cubicBezTo>
                    <a:pt x="316" y="328"/>
                    <a:pt x="531" y="0"/>
                    <a:pt x="568" y="18"/>
                  </a:cubicBezTo>
                  <a:cubicBezTo>
                    <a:pt x="604" y="35"/>
                    <a:pt x="639" y="459"/>
                    <a:pt x="676" y="459"/>
                  </a:cubicBezTo>
                  <a:cubicBezTo>
                    <a:pt x="714" y="459"/>
                    <a:pt x="748" y="108"/>
                    <a:pt x="816" y="120"/>
                  </a:cubicBezTo>
                  <a:cubicBezTo>
                    <a:pt x="884" y="130"/>
                    <a:pt x="903" y="314"/>
                    <a:pt x="941" y="319"/>
                  </a:cubicBezTo>
                  <a:cubicBezTo>
                    <a:pt x="979" y="323"/>
                    <a:pt x="1020" y="70"/>
                    <a:pt x="1055" y="42"/>
                  </a:cubicBezTo>
                  <a:cubicBezTo>
                    <a:pt x="1090" y="16"/>
                    <a:pt x="1123" y="109"/>
                    <a:pt x="1144" y="118"/>
                  </a:cubicBezTo>
                  <a:cubicBezTo>
                    <a:pt x="1164" y="127"/>
                    <a:pt x="1253" y="47"/>
                    <a:pt x="1263" y="48"/>
                  </a:cubicBezTo>
                  <a:cubicBezTo>
                    <a:pt x="1273" y="50"/>
                    <a:pt x="1342" y="295"/>
                    <a:pt x="1406" y="265"/>
                  </a:cubicBezTo>
                  <a:cubicBezTo>
                    <a:pt x="1470" y="234"/>
                    <a:pt x="1511" y="160"/>
                    <a:pt x="1561" y="181"/>
                  </a:cubicBezTo>
                  <a:cubicBezTo>
                    <a:pt x="1610" y="200"/>
                    <a:pt x="1683" y="290"/>
                    <a:pt x="1708" y="268"/>
                  </a:cubicBezTo>
                  <a:cubicBezTo>
                    <a:pt x="1733" y="246"/>
                    <a:pt x="1774" y="212"/>
                    <a:pt x="1774" y="212"/>
                  </a:cubicBezTo>
                </a:path>
              </a:pathLst>
            </a:custGeom>
            <a:noFill/>
            <a:ln w="3132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38" name="Freeform 2437"/>
            <p:cNvSpPr>
              <a:spLocks noChangeArrowheads="1"/>
            </p:cNvSpPr>
            <p:nvPr/>
          </p:nvSpPr>
          <p:spPr bwMode="auto">
            <a:xfrm>
              <a:off x="5734016" y="3241306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60 w 81"/>
                <a:gd name="T3" fmla="*/ 83 h 99"/>
                <a:gd name="T4" fmla="*/ 60 w 81"/>
                <a:gd name="T5" fmla="*/ 83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8 h 99"/>
                <a:gd name="T18" fmla="*/ 60 w 81"/>
                <a:gd name="T19" fmla="*/ 38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6 h 99"/>
                <a:gd name="T26" fmla="*/ 28 w 81"/>
                <a:gd name="T27" fmla="*/ 18 h 99"/>
                <a:gd name="T28" fmla="*/ 15 w 81"/>
                <a:gd name="T29" fmla="*/ 22 h 99"/>
                <a:gd name="T30" fmla="*/ 9 w 81"/>
                <a:gd name="T31" fmla="*/ 8 h 99"/>
                <a:gd name="T32" fmla="*/ 26 w 81"/>
                <a:gd name="T33" fmla="*/ 2 h 99"/>
                <a:gd name="T34" fmla="*/ 44 w 81"/>
                <a:gd name="T35" fmla="*/ 0 h 99"/>
                <a:gd name="T36" fmla="*/ 71 w 81"/>
                <a:gd name="T37" fmla="*/ 8 h 99"/>
                <a:gd name="T38" fmla="*/ 80 w 81"/>
                <a:gd name="T39" fmla="*/ 32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3 h 99"/>
                <a:gd name="T46" fmla="*/ 51 w 81"/>
                <a:gd name="T47" fmla="*/ 78 h 99"/>
                <a:gd name="T48" fmla="*/ 58 w 81"/>
                <a:gd name="T49" fmla="*/ 60 h 99"/>
                <a:gd name="T50" fmla="*/ 58 w 81"/>
                <a:gd name="T51" fmla="*/ 51 h 99"/>
                <a:gd name="T52" fmla="*/ 47 w 81"/>
                <a:gd name="T53" fmla="*/ 51 h 99"/>
                <a:gd name="T54" fmla="*/ 26 w 81"/>
                <a:gd name="T55" fmla="*/ 56 h 99"/>
                <a:gd name="T56" fmla="*/ 20 w 81"/>
                <a:gd name="T57" fmla="*/ 69 h 99"/>
                <a:gd name="T58" fmla="*/ 25 w 81"/>
                <a:gd name="T59" fmla="*/ 79 h 99"/>
                <a:gd name="T60" fmla="*/ 33 w 81"/>
                <a:gd name="T61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60" y="83"/>
                  </a:lnTo>
                  <a:lnTo>
                    <a:pt x="60" y="83"/>
                  </a:lnTo>
                  <a:cubicBezTo>
                    <a:pt x="55" y="89"/>
                    <a:pt x="52" y="93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4" y="38"/>
                  </a:cubicBezTo>
                  <a:lnTo>
                    <a:pt x="60" y="38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3" y="16"/>
                    <a:pt x="28" y="18"/>
                  </a:cubicBezTo>
                  <a:cubicBezTo>
                    <a:pt x="24" y="19"/>
                    <a:pt x="19" y="21"/>
                    <a:pt x="15" y="22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3" y="0"/>
                    <a:pt x="38" y="0"/>
                    <a:pt x="44" y="0"/>
                  </a:cubicBezTo>
                  <a:cubicBezTo>
                    <a:pt x="55" y="0"/>
                    <a:pt x="64" y="3"/>
                    <a:pt x="71" y="8"/>
                  </a:cubicBezTo>
                  <a:cubicBezTo>
                    <a:pt x="79" y="12"/>
                    <a:pt x="80" y="21"/>
                    <a:pt x="80" y="32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3"/>
                  </a:moveTo>
                  <a:cubicBezTo>
                    <a:pt x="41" y="83"/>
                    <a:pt x="47" y="82"/>
                    <a:pt x="51" y="78"/>
                  </a:cubicBezTo>
                  <a:cubicBezTo>
                    <a:pt x="55" y="73"/>
                    <a:pt x="58" y="67"/>
                    <a:pt x="58" y="60"/>
                  </a:cubicBezTo>
                  <a:lnTo>
                    <a:pt x="58" y="51"/>
                  </a:lnTo>
                  <a:lnTo>
                    <a:pt x="47" y="51"/>
                  </a:lnTo>
                  <a:cubicBezTo>
                    <a:pt x="38" y="51"/>
                    <a:pt x="31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3"/>
                    <a:pt x="22" y="76"/>
                    <a:pt x="25" y="79"/>
                  </a:cubicBezTo>
                  <a:cubicBezTo>
                    <a:pt x="28" y="82"/>
                    <a:pt x="29" y="83"/>
                    <a:pt x="33" y="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39" name="Freeform 2438"/>
            <p:cNvSpPr>
              <a:spLocks noChangeArrowheads="1"/>
            </p:cNvSpPr>
            <p:nvPr/>
          </p:nvSpPr>
          <p:spPr bwMode="auto">
            <a:xfrm>
              <a:off x="5790117" y="3244803"/>
              <a:ext cx="53429" cy="104888"/>
            </a:xfrm>
            <a:custGeom>
              <a:avLst/>
              <a:gdLst>
                <a:gd name="T0" fmla="*/ 91 w 92"/>
                <a:gd name="T1" fmla="*/ 12 h 138"/>
                <a:gd name="T2" fmla="*/ 75 w 92"/>
                <a:gd name="T3" fmla="*/ 15 h 138"/>
                <a:gd name="T4" fmla="*/ 79 w 92"/>
                <a:gd name="T5" fmla="*/ 22 h 138"/>
                <a:gd name="T6" fmla="*/ 80 w 92"/>
                <a:gd name="T7" fmla="*/ 31 h 138"/>
                <a:gd name="T8" fmla="*/ 70 w 92"/>
                <a:gd name="T9" fmla="*/ 54 h 138"/>
                <a:gd name="T10" fmla="*/ 42 w 92"/>
                <a:gd name="T11" fmla="*/ 63 h 138"/>
                <a:gd name="T12" fmla="*/ 34 w 92"/>
                <a:gd name="T13" fmla="*/ 63 h 138"/>
                <a:gd name="T14" fmla="*/ 28 w 92"/>
                <a:gd name="T15" fmla="*/ 72 h 138"/>
                <a:gd name="T16" fmla="*/ 31 w 92"/>
                <a:gd name="T17" fmla="*/ 76 h 138"/>
                <a:gd name="T18" fmla="*/ 42 w 92"/>
                <a:gd name="T19" fmla="*/ 77 h 138"/>
                <a:gd name="T20" fmla="*/ 59 w 92"/>
                <a:gd name="T21" fmla="*/ 77 h 138"/>
                <a:gd name="T22" fmla="*/ 82 w 92"/>
                <a:gd name="T23" fmla="*/ 85 h 138"/>
                <a:gd name="T24" fmla="*/ 91 w 92"/>
                <a:gd name="T25" fmla="*/ 104 h 138"/>
                <a:gd name="T26" fmla="*/ 77 w 92"/>
                <a:gd name="T27" fmla="*/ 129 h 138"/>
                <a:gd name="T28" fmla="*/ 40 w 92"/>
                <a:gd name="T29" fmla="*/ 137 h 138"/>
                <a:gd name="T30" fmla="*/ 10 w 92"/>
                <a:gd name="T31" fmla="*/ 130 h 138"/>
                <a:gd name="T32" fmla="*/ 0 w 92"/>
                <a:gd name="T33" fmla="*/ 111 h 138"/>
                <a:gd name="T34" fmla="*/ 6 w 92"/>
                <a:gd name="T35" fmla="*/ 96 h 138"/>
                <a:gd name="T36" fmla="*/ 22 w 92"/>
                <a:gd name="T37" fmla="*/ 88 h 138"/>
                <a:gd name="T38" fmla="*/ 15 w 92"/>
                <a:gd name="T39" fmla="*/ 82 h 138"/>
                <a:gd name="T40" fmla="*/ 12 w 92"/>
                <a:gd name="T41" fmla="*/ 75 h 138"/>
                <a:gd name="T42" fmla="*/ 15 w 92"/>
                <a:gd name="T43" fmla="*/ 66 h 138"/>
                <a:gd name="T44" fmla="*/ 24 w 92"/>
                <a:gd name="T45" fmla="*/ 59 h 138"/>
                <a:gd name="T46" fmla="*/ 12 w 92"/>
                <a:gd name="T47" fmla="*/ 48 h 138"/>
                <a:gd name="T48" fmla="*/ 7 w 92"/>
                <a:gd name="T49" fmla="*/ 32 h 138"/>
                <a:gd name="T50" fmla="*/ 18 w 92"/>
                <a:gd name="T51" fmla="*/ 9 h 138"/>
                <a:gd name="T52" fmla="*/ 45 w 92"/>
                <a:gd name="T53" fmla="*/ 0 h 138"/>
                <a:gd name="T54" fmla="*/ 54 w 92"/>
                <a:gd name="T55" fmla="*/ 0 h 138"/>
                <a:gd name="T56" fmla="*/ 61 w 92"/>
                <a:gd name="T57" fmla="*/ 2 h 138"/>
                <a:gd name="T58" fmla="*/ 91 w 92"/>
                <a:gd name="T59" fmla="*/ 2 h 138"/>
                <a:gd name="T60" fmla="*/ 91 w 92"/>
                <a:gd name="T61" fmla="*/ 12 h 138"/>
                <a:gd name="T62" fmla="*/ 16 w 92"/>
                <a:gd name="T63" fmla="*/ 108 h 138"/>
                <a:gd name="T64" fmla="*/ 22 w 92"/>
                <a:gd name="T65" fmla="*/ 118 h 138"/>
                <a:gd name="T66" fmla="*/ 38 w 92"/>
                <a:gd name="T67" fmla="*/ 121 h 138"/>
                <a:gd name="T68" fmla="*/ 63 w 92"/>
                <a:gd name="T69" fmla="*/ 117 h 138"/>
                <a:gd name="T70" fmla="*/ 72 w 92"/>
                <a:gd name="T71" fmla="*/ 104 h 138"/>
                <a:gd name="T72" fmla="*/ 67 w 92"/>
                <a:gd name="T73" fmla="*/ 95 h 138"/>
                <a:gd name="T74" fmla="*/ 51 w 92"/>
                <a:gd name="T75" fmla="*/ 92 h 138"/>
                <a:gd name="T76" fmla="*/ 37 w 92"/>
                <a:gd name="T77" fmla="*/ 92 h 138"/>
                <a:gd name="T78" fmla="*/ 24 w 92"/>
                <a:gd name="T79" fmla="*/ 96 h 138"/>
                <a:gd name="T80" fmla="*/ 16 w 92"/>
                <a:gd name="T81" fmla="*/ 108 h 138"/>
                <a:gd name="T82" fmla="*/ 25 w 92"/>
                <a:gd name="T83" fmla="*/ 31 h 138"/>
                <a:gd name="T84" fmla="*/ 29 w 92"/>
                <a:gd name="T85" fmla="*/ 44 h 138"/>
                <a:gd name="T86" fmla="*/ 42 w 92"/>
                <a:gd name="T87" fmla="*/ 48 h 138"/>
                <a:gd name="T88" fmla="*/ 60 w 92"/>
                <a:gd name="T89" fmla="*/ 29 h 138"/>
                <a:gd name="T90" fmla="*/ 56 w 92"/>
                <a:gd name="T91" fmla="*/ 15 h 138"/>
                <a:gd name="T92" fmla="*/ 42 w 92"/>
                <a:gd name="T93" fmla="*/ 10 h 138"/>
                <a:gd name="T94" fmla="*/ 29 w 92"/>
                <a:gd name="T95" fmla="*/ 15 h 138"/>
                <a:gd name="T96" fmla="*/ 25 w 92"/>
                <a:gd name="T97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" h="138">
                  <a:moveTo>
                    <a:pt x="91" y="12"/>
                  </a:moveTo>
                  <a:lnTo>
                    <a:pt x="75" y="15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5"/>
                    <a:pt x="80" y="28"/>
                    <a:pt x="80" y="31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60"/>
                    <a:pt x="54" y="63"/>
                    <a:pt x="42" y="63"/>
                  </a:cubicBezTo>
                  <a:lnTo>
                    <a:pt x="34" y="63"/>
                  </a:lnTo>
                  <a:cubicBezTo>
                    <a:pt x="29" y="66"/>
                    <a:pt x="28" y="69"/>
                    <a:pt x="28" y="72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7" y="77"/>
                    <a:pt x="42" y="77"/>
                  </a:cubicBezTo>
                  <a:lnTo>
                    <a:pt x="59" y="77"/>
                  </a:lnTo>
                  <a:cubicBezTo>
                    <a:pt x="69" y="77"/>
                    <a:pt x="78" y="80"/>
                    <a:pt x="82" y="85"/>
                  </a:cubicBezTo>
                  <a:cubicBezTo>
                    <a:pt x="87" y="89"/>
                    <a:pt x="91" y="95"/>
                    <a:pt x="91" y="104"/>
                  </a:cubicBezTo>
                  <a:cubicBezTo>
                    <a:pt x="91" y="114"/>
                    <a:pt x="86" y="123"/>
                    <a:pt x="77" y="129"/>
                  </a:cubicBezTo>
                  <a:cubicBezTo>
                    <a:pt x="69" y="134"/>
                    <a:pt x="56" y="137"/>
                    <a:pt x="40" y="137"/>
                  </a:cubicBezTo>
                  <a:cubicBezTo>
                    <a:pt x="26" y="137"/>
                    <a:pt x="16" y="134"/>
                    <a:pt x="10" y="130"/>
                  </a:cubicBezTo>
                  <a:cubicBezTo>
                    <a:pt x="5" y="126"/>
                    <a:pt x="0" y="118"/>
                    <a:pt x="0" y="111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0" y="91"/>
                    <a:pt x="15" y="89"/>
                    <a:pt x="22" y="88"/>
                  </a:cubicBezTo>
                  <a:cubicBezTo>
                    <a:pt x="19" y="86"/>
                    <a:pt x="18" y="85"/>
                    <a:pt x="15" y="82"/>
                  </a:cubicBezTo>
                  <a:cubicBezTo>
                    <a:pt x="12" y="79"/>
                    <a:pt x="12" y="76"/>
                    <a:pt x="12" y="75"/>
                  </a:cubicBezTo>
                  <a:cubicBezTo>
                    <a:pt x="12" y="72"/>
                    <a:pt x="14" y="69"/>
                    <a:pt x="15" y="66"/>
                  </a:cubicBezTo>
                  <a:cubicBezTo>
                    <a:pt x="17" y="63"/>
                    <a:pt x="19" y="61"/>
                    <a:pt x="24" y="59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9" y="43"/>
                    <a:pt x="7" y="38"/>
                    <a:pt x="7" y="32"/>
                  </a:cubicBezTo>
                  <a:cubicBezTo>
                    <a:pt x="7" y="22"/>
                    <a:pt x="11" y="15"/>
                    <a:pt x="18" y="9"/>
                  </a:cubicBezTo>
                  <a:cubicBezTo>
                    <a:pt x="26" y="3"/>
                    <a:pt x="34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2"/>
                    <a:pt x="61" y="2"/>
                  </a:cubicBezTo>
                  <a:lnTo>
                    <a:pt x="91" y="2"/>
                  </a:lnTo>
                  <a:lnTo>
                    <a:pt x="91" y="12"/>
                  </a:lnTo>
                  <a:close/>
                  <a:moveTo>
                    <a:pt x="16" y="108"/>
                  </a:moveTo>
                  <a:cubicBezTo>
                    <a:pt x="16" y="112"/>
                    <a:pt x="18" y="115"/>
                    <a:pt x="22" y="118"/>
                  </a:cubicBezTo>
                  <a:cubicBezTo>
                    <a:pt x="26" y="121"/>
                    <a:pt x="31" y="121"/>
                    <a:pt x="38" y="121"/>
                  </a:cubicBezTo>
                  <a:cubicBezTo>
                    <a:pt x="50" y="121"/>
                    <a:pt x="57" y="120"/>
                    <a:pt x="63" y="117"/>
                  </a:cubicBezTo>
                  <a:cubicBezTo>
                    <a:pt x="69" y="114"/>
                    <a:pt x="72" y="110"/>
                    <a:pt x="72" y="104"/>
                  </a:cubicBezTo>
                  <a:cubicBezTo>
                    <a:pt x="72" y="99"/>
                    <a:pt x="70" y="96"/>
                    <a:pt x="67" y="95"/>
                  </a:cubicBezTo>
                  <a:cubicBezTo>
                    <a:pt x="64" y="94"/>
                    <a:pt x="59" y="92"/>
                    <a:pt x="51" y="92"/>
                  </a:cubicBezTo>
                  <a:lnTo>
                    <a:pt x="37" y="92"/>
                  </a:lnTo>
                  <a:cubicBezTo>
                    <a:pt x="31" y="92"/>
                    <a:pt x="27" y="93"/>
                    <a:pt x="24" y="96"/>
                  </a:cubicBezTo>
                  <a:cubicBezTo>
                    <a:pt x="22" y="98"/>
                    <a:pt x="16" y="104"/>
                    <a:pt x="16" y="108"/>
                  </a:cubicBezTo>
                  <a:close/>
                  <a:moveTo>
                    <a:pt x="25" y="31"/>
                  </a:moveTo>
                  <a:cubicBezTo>
                    <a:pt x="25" y="37"/>
                    <a:pt x="26" y="41"/>
                    <a:pt x="29" y="44"/>
                  </a:cubicBezTo>
                  <a:cubicBezTo>
                    <a:pt x="32" y="47"/>
                    <a:pt x="37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4"/>
                    <a:pt x="59" y="19"/>
                    <a:pt x="56" y="15"/>
                  </a:cubicBezTo>
                  <a:cubicBezTo>
                    <a:pt x="53" y="10"/>
                    <a:pt x="48" y="10"/>
                    <a:pt x="42" y="10"/>
                  </a:cubicBezTo>
                  <a:cubicBezTo>
                    <a:pt x="37" y="10"/>
                    <a:pt x="32" y="12"/>
                    <a:pt x="29" y="15"/>
                  </a:cubicBezTo>
                  <a:cubicBezTo>
                    <a:pt x="26" y="18"/>
                    <a:pt x="25" y="24"/>
                    <a:pt x="25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0" name="Freeform 2439"/>
            <p:cNvSpPr>
              <a:spLocks noChangeArrowheads="1"/>
            </p:cNvSpPr>
            <p:nvPr/>
          </p:nvSpPr>
          <p:spPr bwMode="auto">
            <a:xfrm>
              <a:off x="5851561" y="324480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1 w 84"/>
                <a:gd name="T7" fmla="*/ 13 h 98"/>
                <a:gd name="T8" fmla="*/ 44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8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5 w 84"/>
                <a:gd name="T29" fmla="*/ 95 h 98"/>
                <a:gd name="T30" fmla="*/ 48 w 84"/>
                <a:gd name="T31" fmla="*/ 97 h 98"/>
                <a:gd name="T32" fmla="*/ 44 w 84"/>
                <a:gd name="T33" fmla="*/ 14 h 98"/>
                <a:gd name="T34" fmla="*/ 28 w 84"/>
                <a:gd name="T35" fmla="*/ 20 h 98"/>
                <a:gd name="T36" fmla="*/ 20 w 84"/>
                <a:gd name="T37" fmla="*/ 38 h 98"/>
                <a:gd name="T38" fmla="*/ 63 w 84"/>
                <a:gd name="T39" fmla="*/ 38 h 98"/>
                <a:gd name="T40" fmla="*/ 57 w 84"/>
                <a:gd name="T41" fmla="*/ 20 h 98"/>
                <a:gd name="T42" fmla="*/ 44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3" y="97"/>
                    <a:pt x="22" y="92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8" y="0"/>
                    <a:pt x="66" y="3"/>
                    <a:pt x="73" y="11"/>
                  </a:cubicBezTo>
                  <a:cubicBezTo>
                    <a:pt x="81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4" y="68"/>
                    <a:pt x="28" y="74"/>
                  </a:cubicBezTo>
                  <a:cubicBezTo>
                    <a:pt x="33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6" y="93"/>
                    <a:pt x="70" y="95"/>
                    <a:pt x="65" y="95"/>
                  </a:cubicBezTo>
                  <a:cubicBezTo>
                    <a:pt x="61" y="95"/>
                    <a:pt x="54" y="97"/>
                    <a:pt x="48" y="97"/>
                  </a:cubicBezTo>
                  <a:close/>
                  <a:moveTo>
                    <a:pt x="44" y="14"/>
                  </a:moveTo>
                  <a:cubicBezTo>
                    <a:pt x="38" y="14"/>
                    <a:pt x="33" y="15"/>
                    <a:pt x="28" y="20"/>
                  </a:cubicBezTo>
                  <a:cubicBezTo>
                    <a:pt x="24" y="24"/>
                    <a:pt x="22" y="30"/>
                    <a:pt x="20" y="38"/>
                  </a:cubicBezTo>
                  <a:lnTo>
                    <a:pt x="63" y="38"/>
                  </a:lnTo>
                  <a:cubicBezTo>
                    <a:pt x="63" y="30"/>
                    <a:pt x="62" y="24"/>
                    <a:pt x="57" y="20"/>
                  </a:cubicBezTo>
                  <a:cubicBezTo>
                    <a:pt x="53" y="15"/>
                    <a:pt x="51" y="14"/>
                    <a:pt x="44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1" name="Freeform 2440"/>
            <p:cNvSpPr>
              <a:spLocks noChangeArrowheads="1"/>
            </p:cNvSpPr>
            <p:nvPr/>
          </p:nvSpPr>
          <p:spPr bwMode="auto">
            <a:xfrm>
              <a:off x="6148094" y="3213336"/>
              <a:ext cx="10686" cy="101392"/>
            </a:xfrm>
            <a:custGeom>
              <a:avLst/>
              <a:gdLst>
                <a:gd name="T0" fmla="*/ 0 w 24"/>
                <a:gd name="T1" fmla="*/ 12 h 133"/>
                <a:gd name="T2" fmla="*/ 3 w 24"/>
                <a:gd name="T3" fmla="*/ 3 h 133"/>
                <a:gd name="T4" fmla="*/ 12 w 24"/>
                <a:gd name="T5" fmla="*/ 0 h 133"/>
                <a:gd name="T6" fmla="*/ 20 w 24"/>
                <a:gd name="T7" fmla="*/ 3 h 133"/>
                <a:gd name="T8" fmla="*/ 23 w 24"/>
                <a:gd name="T9" fmla="*/ 12 h 133"/>
                <a:gd name="T10" fmla="*/ 20 w 24"/>
                <a:gd name="T11" fmla="*/ 21 h 133"/>
                <a:gd name="T12" fmla="*/ 12 w 24"/>
                <a:gd name="T13" fmla="*/ 24 h 133"/>
                <a:gd name="T14" fmla="*/ 3 w 24"/>
                <a:gd name="T15" fmla="*/ 21 h 133"/>
                <a:gd name="T16" fmla="*/ 0 w 24"/>
                <a:gd name="T17" fmla="*/ 12 h 133"/>
                <a:gd name="T18" fmla="*/ 20 w 24"/>
                <a:gd name="T19" fmla="*/ 132 h 133"/>
                <a:gd name="T20" fmla="*/ 0 w 24"/>
                <a:gd name="T21" fmla="*/ 132 h 133"/>
                <a:gd name="T22" fmla="*/ 0 w 24"/>
                <a:gd name="T23" fmla="*/ 37 h 133"/>
                <a:gd name="T24" fmla="*/ 20 w 24"/>
                <a:gd name="T25" fmla="*/ 37 h 133"/>
                <a:gd name="T26" fmla="*/ 20 w 24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3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8"/>
                    <a:pt x="23" y="12"/>
                  </a:cubicBezTo>
                  <a:cubicBezTo>
                    <a:pt x="23" y="15"/>
                    <a:pt x="22" y="18"/>
                    <a:pt x="20" y="21"/>
                  </a:cubicBezTo>
                  <a:cubicBezTo>
                    <a:pt x="19" y="24"/>
                    <a:pt x="16" y="24"/>
                    <a:pt x="12" y="24"/>
                  </a:cubicBezTo>
                  <a:cubicBezTo>
                    <a:pt x="9" y="24"/>
                    <a:pt x="6" y="22"/>
                    <a:pt x="3" y="21"/>
                  </a:cubicBezTo>
                  <a:cubicBezTo>
                    <a:pt x="0" y="19"/>
                    <a:pt x="0" y="16"/>
                    <a:pt x="0" y="12"/>
                  </a:cubicBezTo>
                  <a:close/>
                  <a:moveTo>
                    <a:pt x="20" y="132"/>
                  </a:moveTo>
                  <a:lnTo>
                    <a:pt x="0" y="132"/>
                  </a:lnTo>
                  <a:lnTo>
                    <a:pt x="0" y="37"/>
                  </a:lnTo>
                  <a:lnTo>
                    <a:pt x="20" y="37"/>
                  </a:lnTo>
                  <a:lnTo>
                    <a:pt x="20" y="1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2" name="Freeform 2441"/>
            <p:cNvSpPr>
              <a:spLocks noChangeArrowheads="1"/>
            </p:cNvSpPr>
            <p:nvPr/>
          </p:nvSpPr>
          <p:spPr bwMode="auto">
            <a:xfrm>
              <a:off x="6177480" y="3237810"/>
              <a:ext cx="48086" cy="76918"/>
            </a:xfrm>
            <a:custGeom>
              <a:avLst/>
              <a:gdLst>
                <a:gd name="T0" fmla="*/ 64 w 84"/>
                <a:gd name="T1" fmla="*/ 100 h 101"/>
                <a:gd name="T2" fmla="*/ 64 w 84"/>
                <a:gd name="T3" fmla="*/ 41 h 101"/>
                <a:gd name="T4" fmla="*/ 60 w 84"/>
                <a:gd name="T5" fmla="*/ 25 h 101"/>
                <a:gd name="T6" fmla="*/ 45 w 84"/>
                <a:gd name="T7" fmla="*/ 19 h 101"/>
                <a:gd name="T8" fmla="*/ 26 w 84"/>
                <a:gd name="T9" fmla="*/ 27 h 101"/>
                <a:gd name="T10" fmla="*/ 20 w 84"/>
                <a:gd name="T11" fmla="*/ 51 h 101"/>
                <a:gd name="T12" fmla="*/ 20 w 84"/>
                <a:gd name="T13" fmla="*/ 98 h 101"/>
                <a:gd name="T14" fmla="*/ 0 w 84"/>
                <a:gd name="T15" fmla="*/ 98 h 101"/>
                <a:gd name="T16" fmla="*/ 0 w 84"/>
                <a:gd name="T17" fmla="*/ 3 h 101"/>
                <a:gd name="T18" fmla="*/ 16 w 84"/>
                <a:gd name="T19" fmla="*/ 3 h 101"/>
                <a:gd name="T20" fmla="*/ 19 w 84"/>
                <a:gd name="T21" fmla="*/ 15 h 101"/>
                <a:gd name="T22" fmla="*/ 20 w 84"/>
                <a:gd name="T23" fmla="*/ 15 h 101"/>
                <a:gd name="T24" fmla="*/ 32 w 84"/>
                <a:gd name="T25" fmla="*/ 5 h 101"/>
                <a:gd name="T26" fmla="*/ 50 w 84"/>
                <a:gd name="T27" fmla="*/ 0 h 101"/>
                <a:gd name="T28" fmla="*/ 83 w 84"/>
                <a:gd name="T29" fmla="*/ 35 h 101"/>
                <a:gd name="T30" fmla="*/ 83 w 84"/>
                <a:gd name="T31" fmla="*/ 100 h 101"/>
                <a:gd name="T32" fmla="*/ 64 w 84"/>
                <a:gd name="T3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1">
                  <a:moveTo>
                    <a:pt x="64" y="100"/>
                  </a:moveTo>
                  <a:lnTo>
                    <a:pt x="64" y="41"/>
                  </a:lnTo>
                  <a:cubicBezTo>
                    <a:pt x="64" y="34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6" y="19"/>
                    <a:pt x="31" y="22"/>
                    <a:pt x="26" y="27"/>
                  </a:cubicBezTo>
                  <a:cubicBezTo>
                    <a:pt x="22" y="31"/>
                    <a:pt x="20" y="40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1"/>
                    <a:pt x="28" y="8"/>
                    <a:pt x="32" y="5"/>
                  </a:cubicBezTo>
                  <a:cubicBezTo>
                    <a:pt x="36" y="2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100"/>
                  </a:lnTo>
                  <a:lnTo>
                    <a:pt x="64" y="10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3" name="Freeform 2442"/>
            <p:cNvSpPr>
              <a:spLocks noChangeArrowheads="1"/>
            </p:cNvSpPr>
            <p:nvPr/>
          </p:nvSpPr>
          <p:spPr bwMode="auto">
            <a:xfrm>
              <a:off x="6241595" y="3241306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50 h 100"/>
                <a:gd name="T6" fmla="*/ 12 w 73"/>
                <a:gd name="T7" fmla="*/ 13 h 100"/>
                <a:gd name="T8" fmla="*/ 46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6 w 73"/>
                <a:gd name="T15" fmla="*/ 18 h 100"/>
                <a:gd name="T16" fmla="*/ 21 w 73"/>
                <a:gd name="T17" fmla="*/ 50 h 100"/>
                <a:gd name="T18" fmla="*/ 27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1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30" y="99"/>
                    <a:pt x="19" y="94"/>
                    <a:pt x="12" y="86"/>
                  </a:cubicBezTo>
                  <a:cubicBezTo>
                    <a:pt x="5" y="77"/>
                    <a:pt x="0" y="66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6" y="0"/>
                    <a:pt x="65" y="2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8"/>
                    <a:pt x="46" y="18"/>
                  </a:cubicBezTo>
                  <a:cubicBezTo>
                    <a:pt x="30" y="18"/>
                    <a:pt x="21" y="28"/>
                    <a:pt x="21" y="50"/>
                  </a:cubicBezTo>
                  <a:cubicBezTo>
                    <a:pt x="21" y="60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3" y="80"/>
                    <a:pt x="62" y="78"/>
                    <a:pt x="69" y="73"/>
                  </a:cubicBezTo>
                  <a:lnTo>
                    <a:pt x="69" y="91"/>
                  </a:lnTo>
                  <a:cubicBezTo>
                    <a:pt x="66" y="92"/>
                    <a:pt x="62" y="93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4" name="Freeform 2443"/>
            <p:cNvSpPr>
              <a:spLocks noChangeArrowheads="1"/>
            </p:cNvSpPr>
            <p:nvPr/>
          </p:nvSpPr>
          <p:spPr bwMode="auto">
            <a:xfrm>
              <a:off x="6292353" y="3241306"/>
              <a:ext cx="53429" cy="76918"/>
            </a:xfrm>
            <a:custGeom>
              <a:avLst/>
              <a:gdLst>
                <a:gd name="T0" fmla="*/ 90 w 91"/>
                <a:gd name="T1" fmla="*/ 50 h 100"/>
                <a:gd name="T2" fmla="*/ 78 w 91"/>
                <a:gd name="T3" fmla="*/ 86 h 100"/>
                <a:gd name="T4" fmla="*/ 45 w 91"/>
                <a:gd name="T5" fmla="*/ 99 h 100"/>
                <a:gd name="T6" fmla="*/ 21 w 91"/>
                <a:gd name="T7" fmla="*/ 94 h 100"/>
                <a:gd name="T8" fmla="*/ 5 w 91"/>
                <a:gd name="T9" fmla="*/ 76 h 100"/>
                <a:gd name="T10" fmla="*/ 0 w 91"/>
                <a:gd name="T11" fmla="*/ 50 h 100"/>
                <a:gd name="T12" fmla="*/ 11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50 h 100"/>
                <a:gd name="T20" fmla="*/ 21 w 91"/>
                <a:gd name="T21" fmla="*/ 50 h 100"/>
                <a:gd name="T22" fmla="*/ 46 w 91"/>
                <a:gd name="T23" fmla="*/ 82 h 100"/>
                <a:gd name="T24" fmla="*/ 70 w 91"/>
                <a:gd name="T25" fmla="*/ 50 h 100"/>
                <a:gd name="T26" fmla="*/ 45 w 91"/>
                <a:gd name="T27" fmla="*/ 18 h 100"/>
                <a:gd name="T28" fmla="*/ 26 w 91"/>
                <a:gd name="T29" fmla="*/ 27 h 100"/>
                <a:gd name="T30" fmla="*/ 21 w 91"/>
                <a:gd name="T31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50"/>
                  </a:moveTo>
                  <a:cubicBezTo>
                    <a:pt x="90" y="66"/>
                    <a:pt x="86" y="77"/>
                    <a:pt x="78" y="86"/>
                  </a:cubicBezTo>
                  <a:cubicBezTo>
                    <a:pt x="71" y="94"/>
                    <a:pt x="59" y="99"/>
                    <a:pt x="45" y="99"/>
                  </a:cubicBezTo>
                  <a:cubicBezTo>
                    <a:pt x="36" y="99"/>
                    <a:pt x="29" y="98"/>
                    <a:pt x="21" y="94"/>
                  </a:cubicBezTo>
                  <a:cubicBezTo>
                    <a:pt x="14" y="89"/>
                    <a:pt x="10" y="83"/>
                    <a:pt x="5" y="76"/>
                  </a:cubicBezTo>
                  <a:cubicBezTo>
                    <a:pt x="1" y="69"/>
                    <a:pt x="0" y="60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8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1"/>
                    <a:pt x="90" y="35"/>
                    <a:pt x="90" y="50"/>
                  </a:cubicBezTo>
                  <a:close/>
                  <a:moveTo>
                    <a:pt x="21" y="50"/>
                  </a:moveTo>
                  <a:cubicBezTo>
                    <a:pt x="21" y="72"/>
                    <a:pt x="30" y="82"/>
                    <a:pt x="46" y="82"/>
                  </a:cubicBezTo>
                  <a:cubicBezTo>
                    <a:pt x="62" y="82"/>
                    <a:pt x="70" y="72"/>
                    <a:pt x="70" y="50"/>
                  </a:cubicBezTo>
                  <a:cubicBezTo>
                    <a:pt x="70" y="28"/>
                    <a:pt x="61" y="18"/>
                    <a:pt x="45" y="18"/>
                  </a:cubicBezTo>
                  <a:cubicBezTo>
                    <a:pt x="36" y="18"/>
                    <a:pt x="31" y="21"/>
                    <a:pt x="26" y="27"/>
                  </a:cubicBezTo>
                  <a:cubicBezTo>
                    <a:pt x="22" y="32"/>
                    <a:pt x="21" y="40"/>
                    <a:pt x="21" y="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5" name="Freeform 2444"/>
            <p:cNvSpPr>
              <a:spLocks noChangeArrowheads="1"/>
            </p:cNvSpPr>
            <p:nvPr/>
          </p:nvSpPr>
          <p:spPr bwMode="auto">
            <a:xfrm>
              <a:off x="6359140" y="3237810"/>
              <a:ext cx="82816" cy="76918"/>
            </a:xfrm>
            <a:custGeom>
              <a:avLst/>
              <a:gdLst>
                <a:gd name="T0" fmla="*/ 62 w 141"/>
                <a:gd name="T1" fmla="*/ 101 h 102"/>
                <a:gd name="T2" fmla="*/ 62 w 141"/>
                <a:gd name="T3" fmla="*/ 42 h 102"/>
                <a:gd name="T4" fmla="*/ 57 w 141"/>
                <a:gd name="T5" fmla="*/ 26 h 102"/>
                <a:gd name="T6" fmla="*/ 44 w 141"/>
                <a:gd name="T7" fmla="*/ 20 h 102"/>
                <a:gd name="T8" fmla="*/ 27 w 141"/>
                <a:gd name="T9" fmla="*/ 28 h 102"/>
                <a:gd name="T10" fmla="*/ 21 w 141"/>
                <a:gd name="T11" fmla="*/ 52 h 102"/>
                <a:gd name="T12" fmla="*/ 21 w 141"/>
                <a:gd name="T13" fmla="*/ 99 h 102"/>
                <a:gd name="T14" fmla="*/ 0 w 141"/>
                <a:gd name="T15" fmla="*/ 99 h 102"/>
                <a:gd name="T16" fmla="*/ 0 w 141"/>
                <a:gd name="T17" fmla="*/ 4 h 102"/>
                <a:gd name="T18" fmla="*/ 16 w 141"/>
                <a:gd name="T19" fmla="*/ 4 h 102"/>
                <a:gd name="T20" fmla="*/ 19 w 141"/>
                <a:gd name="T21" fmla="*/ 16 h 102"/>
                <a:gd name="T22" fmla="*/ 21 w 141"/>
                <a:gd name="T23" fmla="*/ 16 h 102"/>
                <a:gd name="T24" fmla="*/ 32 w 141"/>
                <a:gd name="T25" fmla="*/ 6 h 102"/>
                <a:gd name="T26" fmla="*/ 48 w 141"/>
                <a:gd name="T27" fmla="*/ 1 h 102"/>
                <a:gd name="T28" fmla="*/ 78 w 141"/>
                <a:gd name="T29" fmla="*/ 16 h 102"/>
                <a:gd name="T30" fmla="*/ 79 w 141"/>
                <a:gd name="T31" fmla="*/ 16 h 102"/>
                <a:gd name="T32" fmla="*/ 91 w 141"/>
                <a:gd name="T33" fmla="*/ 4 h 102"/>
                <a:gd name="T34" fmla="*/ 108 w 141"/>
                <a:gd name="T35" fmla="*/ 0 h 102"/>
                <a:gd name="T36" fmla="*/ 133 w 141"/>
                <a:gd name="T37" fmla="*/ 9 h 102"/>
                <a:gd name="T38" fmla="*/ 140 w 141"/>
                <a:gd name="T39" fmla="*/ 35 h 102"/>
                <a:gd name="T40" fmla="*/ 140 w 141"/>
                <a:gd name="T41" fmla="*/ 96 h 102"/>
                <a:gd name="T42" fmla="*/ 120 w 141"/>
                <a:gd name="T43" fmla="*/ 96 h 102"/>
                <a:gd name="T44" fmla="*/ 120 w 141"/>
                <a:gd name="T45" fmla="*/ 38 h 102"/>
                <a:gd name="T46" fmla="*/ 116 w 141"/>
                <a:gd name="T47" fmla="*/ 22 h 102"/>
                <a:gd name="T48" fmla="*/ 102 w 141"/>
                <a:gd name="T49" fmla="*/ 16 h 102"/>
                <a:gd name="T50" fmla="*/ 85 w 141"/>
                <a:gd name="T51" fmla="*/ 23 h 102"/>
                <a:gd name="T52" fmla="*/ 79 w 141"/>
                <a:gd name="T53" fmla="*/ 45 h 102"/>
                <a:gd name="T54" fmla="*/ 79 w 141"/>
                <a:gd name="T55" fmla="*/ 101 h 102"/>
                <a:gd name="T56" fmla="*/ 62 w 141"/>
                <a:gd name="T5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2">
                  <a:moveTo>
                    <a:pt x="62" y="101"/>
                  </a:moveTo>
                  <a:lnTo>
                    <a:pt x="62" y="42"/>
                  </a:lnTo>
                  <a:cubicBezTo>
                    <a:pt x="62" y="35"/>
                    <a:pt x="60" y="29"/>
                    <a:pt x="57" y="26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7" y="20"/>
                    <a:pt x="32" y="23"/>
                    <a:pt x="27" y="28"/>
                  </a:cubicBezTo>
                  <a:cubicBezTo>
                    <a:pt x="23" y="32"/>
                    <a:pt x="21" y="41"/>
                    <a:pt x="21" y="52"/>
                  </a:cubicBezTo>
                  <a:lnTo>
                    <a:pt x="21" y="99"/>
                  </a:lnTo>
                  <a:lnTo>
                    <a:pt x="0" y="99"/>
                  </a:lnTo>
                  <a:lnTo>
                    <a:pt x="0" y="4"/>
                  </a:lnTo>
                  <a:lnTo>
                    <a:pt x="16" y="4"/>
                  </a:lnTo>
                  <a:lnTo>
                    <a:pt x="19" y="16"/>
                  </a:lnTo>
                  <a:lnTo>
                    <a:pt x="21" y="16"/>
                  </a:lnTo>
                  <a:cubicBezTo>
                    <a:pt x="24" y="12"/>
                    <a:pt x="27" y="9"/>
                    <a:pt x="32" y="6"/>
                  </a:cubicBezTo>
                  <a:cubicBezTo>
                    <a:pt x="38" y="3"/>
                    <a:pt x="43" y="1"/>
                    <a:pt x="48" y="1"/>
                  </a:cubicBezTo>
                  <a:cubicBezTo>
                    <a:pt x="63" y="1"/>
                    <a:pt x="73" y="6"/>
                    <a:pt x="78" y="16"/>
                  </a:cubicBezTo>
                  <a:lnTo>
                    <a:pt x="79" y="16"/>
                  </a:lnTo>
                  <a:cubicBezTo>
                    <a:pt x="82" y="12"/>
                    <a:pt x="87" y="7"/>
                    <a:pt x="91" y="4"/>
                  </a:cubicBezTo>
                  <a:cubicBezTo>
                    <a:pt x="96" y="1"/>
                    <a:pt x="101" y="0"/>
                    <a:pt x="108" y="0"/>
                  </a:cubicBezTo>
                  <a:cubicBezTo>
                    <a:pt x="120" y="0"/>
                    <a:pt x="127" y="3"/>
                    <a:pt x="133" y="9"/>
                  </a:cubicBezTo>
                  <a:cubicBezTo>
                    <a:pt x="139" y="14"/>
                    <a:pt x="140" y="23"/>
                    <a:pt x="140" y="35"/>
                  </a:cubicBezTo>
                  <a:lnTo>
                    <a:pt x="140" y="96"/>
                  </a:lnTo>
                  <a:lnTo>
                    <a:pt x="120" y="96"/>
                  </a:lnTo>
                  <a:lnTo>
                    <a:pt x="120" y="38"/>
                  </a:lnTo>
                  <a:cubicBezTo>
                    <a:pt x="120" y="31"/>
                    <a:pt x="119" y="25"/>
                    <a:pt x="116" y="22"/>
                  </a:cubicBezTo>
                  <a:cubicBezTo>
                    <a:pt x="114" y="19"/>
                    <a:pt x="108" y="16"/>
                    <a:pt x="102" y="16"/>
                  </a:cubicBezTo>
                  <a:cubicBezTo>
                    <a:pt x="95" y="16"/>
                    <a:pt x="89" y="18"/>
                    <a:pt x="85" y="23"/>
                  </a:cubicBezTo>
                  <a:cubicBezTo>
                    <a:pt x="81" y="27"/>
                    <a:pt x="79" y="35"/>
                    <a:pt x="79" y="45"/>
                  </a:cubicBezTo>
                  <a:lnTo>
                    <a:pt x="79" y="101"/>
                  </a:lnTo>
                  <a:lnTo>
                    <a:pt x="62" y="10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6" name="Freeform 2445"/>
            <p:cNvSpPr>
              <a:spLocks noChangeArrowheads="1"/>
            </p:cNvSpPr>
            <p:nvPr/>
          </p:nvSpPr>
          <p:spPr bwMode="auto">
            <a:xfrm>
              <a:off x="6460655" y="3244803"/>
              <a:ext cx="48086" cy="73422"/>
            </a:xfrm>
            <a:custGeom>
              <a:avLst/>
              <a:gdLst>
                <a:gd name="T0" fmla="*/ 48 w 84"/>
                <a:gd name="T1" fmla="*/ 97 h 98"/>
                <a:gd name="T2" fmla="*/ 13 w 84"/>
                <a:gd name="T3" fmla="*/ 84 h 98"/>
                <a:gd name="T4" fmla="*/ 0 w 84"/>
                <a:gd name="T5" fmla="*/ 49 h 98"/>
                <a:gd name="T6" fmla="*/ 11 w 84"/>
                <a:gd name="T7" fmla="*/ 13 h 98"/>
                <a:gd name="T8" fmla="*/ 43 w 84"/>
                <a:gd name="T9" fmla="*/ 0 h 98"/>
                <a:gd name="T10" fmla="*/ 73 w 84"/>
                <a:gd name="T11" fmla="*/ 11 h 98"/>
                <a:gd name="T12" fmla="*/ 83 w 84"/>
                <a:gd name="T13" fmla="*/ 42 h 98"/>
                <a:gd name="T14" fmla="*/ 83 w 84"/>
                <a:gd name="T15" fmla="*/ 52 h 98"/>
                <a:gd name="T16" fmla="*/ 20 w 84"/>
                <a:gd name="T17" fmla="*/ 52 h 98"/>
                <a:gd name="T18" fmla="*/ 27 w 84"/>
                <a:gd name="T19" fmla="*/ 74 h 98"/>
                <a:gd name="T20" fmla="*/ 48 w 84"/>
                <a:gd name="T21" fmla="*/ 81 h 98"/>
                <a:gd name="T22" fmla="*/ 64 w 84"/>
                <a:gd name="T23" fmla="*/ 80 h 98"/>
                <a:gd name="T24" fmla="*/ 80 w 84"/>
                <a:gd name="T25" fmla="*/ 74 h 98"/>
                <a:gd name="T26" fmla="*/ 80 w 84"/>
                <a:gd name="T27" fmla="*/ 90 h 98"/>
                <a:gd name="T28" fmla="*/ 65 w 84"/>
                <a:gd name="T29" fmla="*/ 95 h 98"/>
                <a:gd name="T30" fmla="*/ 48 w 84"/>
                <a:gd name="T31" fmla="*/ 97 h 98"/>
                <a:gd name="T32" fmla="*/ 43 w 84"/>
                <a:gd name="T33" fmla="*/ 14 h 98"/>
                <a:gd name="T34" fmla="*/ 27 w 84"/>
                <a:gd name="T35" fmla="*/ 20 h 98"/>
                <a:gd name="T36" fmla="*/ 20 w 84"/>
                <a:gd name="T37" fmla="*/ 38 h 98"/>
                <a:gd name="T38" fmla="*/ 62 w 84"/>
                <a:gd name="T39" fmla="*/ 38 h 98"/>
                <a:gd name="T40" fmla="*/ 57 w 84"/>
                <a:gd name="T41" fmla="*/ 20 h 98"/>
                <a:gd name="T42" fmla="*/ 43 w 84"/>
                <a:gd name="T4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8">
                  <a:moveTo>
                    <a:pt x="48" y="97"/>
                  </a:moveTo>
                  <a:cubicBezTo>
                    <a:pt x="33" y="97"/>
                    <a:pt x="22" y="92"/>
                    <a:pt x="13" y="84"/>
                  </a:cubicBezTo>
                  <a:cubicBezTo>
                    <a:pt x="4" y="75"/>
                    <a:pt x="0" y="64"/>
                    <a:pt x="0" y="49"/>
                  </a:cubicBezTo>
                  <a:cubicBezTo>
                    <a:pt x="0" y="33"/>
                    <a:pt x="4" y="22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7" y="0"/>
                    <a:pt x="66" y="3"/>
                    <a:pt x="73" y="11"/>
                  </a:cubicBezTo>
                  <a:cubicBezTo>
                    <a:pt x="81" y="18"/>
                    <a:pt x="83" y="29"/>
                    <a:pt x="83" y="42"/>
                  </a:cubicBezTo>
                  <a:lnTo>
                    <a:pt x="83" y="52"/>
                  </a:lnTo>
                  <a:lnTo>
                    <a:pt x="20" y="52"/>
                  </a:lnTo>
                  <a:cubicBezTo>
                    <a:pt x="20" y="61"/>
                    <a:pt x="23" y="68"/>
                    <a:pt x="27" y="74"/>
                  </a:cubicBezTo>
                  <a:cubicBezTo>
                    <a:pt x="32" y="80"/>
                    <a:pt x="39" y="81"/>
                    <a:pt x="48" y="81"/>
                  </a:cubicBezTo>
                  <a:cubicBezTo>
                    <a:pt x="54" y="81"/>
                    <a:pt x="58" y="81"/>
                    <a:pt x="64" y="80"/>
                  </a:cubicBezTo>
                  <a:cubicBezTo>
                    <a:pt x="70" y="78"/>
                    <a:pt x="74" y="77"/>
                    <a:pt x="80" y="74"/>
                  </a:cubicBezTo>
                  <a:lnTo>
                    <a:pt x="80" y="90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4" y="97"/>
                    <a:pt x="48" y="97"/>
                  </a:cubicBezTo>
                  <a:close/>
                  <a:moveTo>
                    <a:pt x="43" y="14"/>
                  </a:moveTo>
                  <a:cubicBezTo>
                    <a:pt x="38" y="14"/>
                    <a:pt x="32" y="15"/>
                    <a:pt x="27" y="20"/>
                  </a:cubicBezTo>
                  <a:cubicBezTo>
                    <a:pt x="23" y="24"/>
                    <a:pt x="22" y="30"/>
                    <a:pt x="20" y="38"/>
                  </a:cubicBezTo>
                  <a:lnTo>
                    <a:pt x="62" y="38"/>
                  </a:lnTo>
                  <a:cubicBezTo>
                    <a:pt x="62" y="30"/>
                    <a:pt x="62" y="24"/>
                    <a:pt x="57" y="20"/>
                  </a:cubicBezTo>
                  <a:cubicBezTo>
                    <a:pt x="53" y="15"/>
                    <a:pt x="51" y="14"/>
                    <a:pt x="43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7" name="Freeform 2446"/>
            <p:cNvSpPr>
              <a:spLocks noChangeArrowheads="1"/>
            </p:cNvSpPr>
            <p:nvPr/>
          </p:nvSpPr>
          <p:spPr bwMode="auto">
            <a:xfrm>
              <a:off x="5715316" y="2807769"/>
              <a:ext cx="66787" cy="97895"/>
            </a:xfrm>
            <a:custGeom>
              <a:avLst/>
              <a:gdLst>
                <a:gd name="T0" fmla="*/ 95 w 116"/>
                <a:gd name="T1" fmla="*/ 125 h 126"/>
                <a:gd name="T2" fmla="*/ 82 w 116"/>
                <a:gd name="T3" fmla="*/ 90 h 126"/>
                <a:gd name="T4" fmla="*/ 34 w 116"/>
                <a:gd name="T5" fmla="*/ 90 h 126"/>
                <a:gd name="T6" fmla="*/ 22 w 116"/>
                <a:gd name="T7" fmla="*/ 125 h 126"/>
                <a:gd name="T8" fmla="*/ 0 w 116"/>
                <a:gd name="T9" fmla="*/ 125 h 126"/>
                <a:gd name="T10" fmla="*/ 47 w 116"/>
                <a:gd name="T11" fmla="*/ 0 h 126"/>
                <a:gd name="T12" fmla="*/ 69 w 116"/>
                <a:gd name="T13" fmla="*/ 0 h 126"/>
                <a:gd name="T14" fmla="*/ 115 w 116"/>
                <a:gd name="T15" fmla="*/ 125 h 126"/>
                <a:gd name="T16" fmla="*/ 95 w 116"/>
                <a:gd name="T17" fmla="*/ 125 h 126"/>
                <a:gd name="T18" fmla="*/ 78 w 116"/>
                <a:gd name="T19" fmla="*/ 74 h 126"/>
                <a:gd name="T20" fmla="*/ 66 w 116"/>
                <a:gd name="T21" fmla="*/ 40 h 126"/>
                <a:gd name="T22" fmla="*/ 63 w 116"/>
                <a:gd name="T23" fmla="*/ 30 h 126"/>
                <a:gd name="T24" fmla="*/ 60 w 116"/>
                <a:gd name="T25" fmla="*/ 20 h 126"/>
                <a:gd name="T26" fmla="*/ 53 w 116"/>
                <a:gd name="T27" fmla="*/ 43 h 126"/>
                <a:gd name="T28" fmla="*/ 41 w 116"/>
                <a:gd name="T29" fmla="*/ 75 h 126"/>
                <a:gd name="T30" fmla="*/ 78 w 116"/>
                <a:gd name="T31" fmla="*/ 75 h 126"/>
                <a:gd name="T32" fmla="*/ 78 w 116"/>
                <a:gd name="T33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26">
                  <a:moveTo>
                    <a:pt x="95" y="125"/>
                  </a:moveTo>
                  <a:lnTo>
                    <a:pt x="82" y="90"/>
                  </a:lnTo>
                  <a:lnTo>
                    <a:pt x="34" y="90"/>
                  </a:lnTo>
                  <a:lnTo>
                    <a:pt x="22" y="125"/>
                  </a:lnTo>
                  <a:lnTo>
                    <a:pt x="0" y="125"/>
                  </a:lnTo>
                  <a:lnTo>
                    <a:pt x="47" y="0"/>
                  </a:lnTo>
                  <a:lnTo>
                    <a:pt x="69" y="0"/>
                  </a:lnTo>
                  <a:lnTo>
                    <a:pt x="115" y="125"/>
                  </a:lnTo>
                  <a:lnTo>
                    <a:pt x="95" y="125"/>
                  </a:lnTo>
                  <a:close/>
                  <a:moveTo>
                    <a:pt x="78" y="74"/>
                  </a:moveTo>
                  <a:lnTo>
                    <a:pt x="66" y="40"/>
                  </a:lnTo>
                  <a:cubicBezTo>
                    <a:pt x="64" y="37"/>
                    <a:pt x="65" y="34"/>
                    <a:pt x="63" y="30"/>
                  </a:cubicBezTo>
                  <a:cubicBezTo>
                    <a:pt x="62" y="25"/>
                    <a:pt x="60" y="21"/>
                    <a:pt x="60" y="20"/>
                  </a:cubicBezTo>
                  <a:cubicBezTo>
                    <a:pt x="59" y="27"/>
                    <a:pt x="56" y="35"/>
                    <a:pt x="53" y="43"/>
                  </a:cubicBezTo>
                  <a:lnTo>
                    <a:pt x="41" y="75"/>
                  </a:lnTo>
                  <a:lnTo>
                    <a:pt x="78" y="75"/>
                  </a:lnTo>
                  <a:lnTo>
                    <a:pt x="78" y="7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8" name="Freeform 2447"/>
            <p:cNvSpPr>
              <a:spLocks noChangeArrowheads="1"/>
            </p:cNvSpPr>
            <p:nvPr/>
          </p:nvSpPr>
          <p:spPr bwMode="auto">
            <a:xfrm>
              <a:off x="5795460" y="2825251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7 h 100"/>
                <a:gd name="T14" fmla="*/ 0 w 84"/>
                <a:gd name="T15" fmla="*/ 97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4 h 100"/>
                <a:gd name="T22" fmla="*/ 20 w 84"/>
                <a:gd name="T23" fmla="*/ 14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6" y="19"/>
                    <a:pt x="31" y="22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7"/>
                  </a:lnTo>
                  <a:lnTo>
                    <a:pt x="0" y="97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4"/>
                  </a:lnTo>
                  <a:lnTo>
                    <a:pt x="20" y="14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1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49" name="Freeform 2448"/>
            <p:cNvSpPr>
              <a:spLocks noChangeArrowheads="1"/>
            </p:cNvSpPr>
            <p:nvPr/>
          </p:nvSpPr>
          <p:spPr bwMode="auto">
            <a:xfrm>
              <a:off x="5859575" y="2828747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60 w 81"/>
                <a:gd name="T3" fmla="*/ 84 h 99"/>
                <a:gd name="T4" fmla="*/ 60 w 81"/>
                <a:gd name="T5" fmla="*/ 84 h 99"/>
                <a:gd name="T6" fmla="*/ 47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4 w 81"/>
                <a:gd name="T17" fmla="*/ 39 h 99"/>
                <a:gd name="T18" fmla="*/ 60 w 81"/>
                <a:gd name="T19" fmla="*/ 39 h 99"/>
                <a:gd name="T20" fmla="*/ 60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8 w 81"/>
                <a:gd name="T27" fmla="*/ 18 h 99"/>
                <a:gd name="T28" fmla="*/ 15 w 81"/>
                <a:gd name="T29" fmla="*/ 23 h 99"/>
                <a:gd name="T30" fmla="*/ 9 w 81"/>
                <a:gd name="T31" fmla="*/ 8 h 99"/>
                <a:gd name="T32" fmla="*/ 26 w 81"/>
                <a:gd name="T33" fmla="*/ 2 h 99"/>
                <a:gd name="T34" fmla="*/ 44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3 w 81"/>
                <a:gd name="T45" fmla="*/ 84 h 99"/>
                <a:gd name="T46" fmla="*/ 51 w 81"/>
                <a:gd name="T47" fmla="*/ 78 h 99"/>
                <a:gd name="T48" fmla="*/ 58 w 81"/>
                <a:gd name="T49" fmla="*/ 61 h 99"/>
                <a:gd name="T50" fmla="*/ 58 w 81"/>
                <a:gd name="T51" fmla="*/ 52 h 99"/>
                <a:gd name="T52" fmla="*/ 47 w 81"/>
                <a:gd name="T53" fmla="*/ 52 h 99"/>
                <a:gd name="T54" fmla="*/ 26 w 81"/>
                <a:gd name="T55" fmla="*/ 56 h 99"/>
                <a:gd name="T56" fmla="*/ 20 w 81"/>
                <a:gd name="T57" fmla="*/ 69 h 99"/>
                <a:gd name="T58" fmla="*/ 25 w 81"/>
                <a:gd name="T59" fmla="*/ 79 h 99"/>
                <a:gd name="T60" fmla="*/ 33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60" y="84"/>
                  </a:lnTo>
                  <a:lnTo>
                    <a:pt x="60" y="84"/>
                  </a:lnTo>
                  <a:cubicBezTo>
                    <a:pt x="55" y="90"/>
                    <a:pt x="52" y="93"/>
                    <a:pt x="47" y="95"/>
                  </a:cubicBezTo>
                  <a:cubicBezTo>
                    <a:pt x="43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4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3" y="16"/>
                    <a:pt x="28" y="18"/>
                  </a:cubicBezTo>
                  <a:cubicBezTo>
                    <a:pt x="24" y="19"/>
                    <a:pt x="19" y="21"/>
                    <a:pt x="15" y="23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3" y="0"/>
                    <a:pt x="38" y="1"/>
                    <a:pt x="44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9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3" y="84"/>
                  </a:moveTo>
                  <a:cubicBezTo>
                    <a:pt x="41" y="84"/>
                    <a:pt x="47" y="82"/>
                    <a:pt x="51" y="78"/>
                  </a:cubicBezTo>
                  <a:cubicBezTo>
                    <a:pt x="55" y="74"/>
                    <a:pt x="58" y="68"/>
                    <a:pt x="58" y="61"/>
                  </a:cubicBezTo>
                  <a:lnTo>
                    <a:pt x="58" y="52"/>
                  </a:lnTo>
                  <a:lnTo>
                    <a:pt x="47" y="52"/>
                  </a:lnTo>
                  <a:cubicBezTo>
                    <a:pt x="38" y="52"/>
                    <a:pt x="31" y="53"/>
                    <a:pt x="26" y="56"/>
                  </a:cubicBezTo>
                  <a:cubicBezTo>
                    <a:pt x="22" y="59"/>
                    <a:pt x="20" y="63"/>
                    <a:pt x="20" y="69"/>
                  </a:cubicBezTo>
                  <a:cubicBezTo>
                    <a:pt x="20" y="74"/>
                    <a:pt x="22" y="76"/>
                    <a:pt x="25" y="79"/>
                  </a:cubicBezTo>
                  <a:cubicBezTo>
                    <a:pt x="28" y="81"/>
                    <a:pt x="29" y="84"/>
                    <a:pt x="33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0" name="Freeform 2449"/>
            <p:cNvSpPr>
              <a:spLocks noChangeArrowheads="1"/>
            </p:cNvSpPr>
            <p:nvPr/>
          </p:nvSpPr>
          <p:spPr bwMode="auto">
            <a:xfrm>
              <a:off x="5923690" y="2800777"/>
              <a:ext cx="10686" cy="101392"/>
            </a:xfrm>
            <a:custGeom>
              <a:avLst/>
              <a:gdLst>
                <a:gd name="T0" fmla="*/ 21 w 22"/>
                <a:gd name="T1" fmla="*/ 133 h 134"/>
                <a:gd name="T2" fmla="*/ 0 w 22"/>
                <a:gd name="T3" fmla="*/ 133 h 134"/>
                <a:gd name="T4" fmla="*/ 0 w 22"/>
                <a:gd name="T5" fmla="*/ 0 h 134"/>
                <a:gd name="T6" fmla="*/ 21 w 22"/>
                <a:gd name="T7" fmla="*/ 0 h 134"/>
                <a:gd name="T8" fmla="*/ 21 w 22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4">
                  <a:moveTo>
                    <a:pt x="21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1" name="Freeform 2450"/>
            <p:cNvSpPr>
              <a:spLocks noChangeArrowheads="1"/>
            </p:cNvSpPr>
            <p:nvPr/>
          </p:nvSpPr>
          <p:spPr bwMode="auto">
            <a:xfrm>
              <a:off x="5945062" y="2832243"/>
              <a:ext cx="53429" cy="104888"/>
            </a:xfrm>
            <a:custGeom>
              <a:avLst/>
              <a:gdLst>
                <a:gd name="T0" fmla="*/ 0 w 94"/>
                <a:gd name="T1" fmla="*/ 0 h 136"/>
                <a:gd name="T2" fmla="*/ 22 w 94"/>
                <a:gd name="T3" fmla="*/ 0 h 136"/>
                <a:gd name="T4" fmla="*/ 41 w 94"/>
                <a:gd name="T5" fmla="*/ 54 h 136"/>
                <a:gd name="T6" fmla="*/ 47 w 94"/>
                <a:gd name="T7" fmla="*/ 75 h 136"/>
                <a:gd name="T8" fmla="*/ 47 w 94"/>
                <a:gd name="T9" fmla="*/ 75 h 136"/>
                <a:gd name="T10" fmla="*/ 50 w 94"/>
                <a:gd name="T11" fmla="*/ 64 h 136"/>
                <a:gd name="T12" fmla="*/ 71 w 94"/>
                <a:gd name="T13" fmla="*/ 0 h 136"/>
                <a:gd name="T14" fmla="*/ 93 w 94"/>
                <a:gd name="T15" fmla="*/ 0 h 136"/>
                <a:gd name="T16" fmla="*/ 52 w 94"/>
                <a:gd name="T17" fmla="*/ 106 h 136"/>
                <a:gd name="T18" fmla="*/ 16 w 94"/>
                <a:gd name="T19" fmla="*/ 135 h 136"/>
                <a:gd name="T20" fmla="*/ 3 w 94"/>
                <a:gd name="T21" fmla="*/ 134 h 136"/>
                <a:gd name="T22" fmla="*/ 3 w 94"/>
                <a:gd name="T23" fmla="*/ 118 h 136"/>
                <a:gd name="T24" fmla="*/ 13 w 94"/>
                <a:gd name="T25" fmla="*/ 119 h 136"/>
                <a:gd name="T26" fmla="*/ 33 w 94"/>
                <a:gd name="T27" fmla="*/ 102 h 136"/>
                <a:gd name="T28" fmla="*/ 36 w 94"/>
                <a:gd name="T29" fmla="*/ 93 h 136"/>
                <a:gd name="T30" fmla="*/ 0 w 94"/>
                <a:gd name="T3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6">
                  <a:moveTo>
                    <a:pt x="0" y="0"/>
                  </a:moveTo>
                  <a:lnTo>
                    <a:pt x="22" y="0"/>
                  </a:lnTo>
                  <a:lnTo>
                    <a:pt x="41" y="54"/>
                  </a:lnTo>
                  <a:cubicBezTo>
                    <a:pt x="44" y="61"/>
                    <a:pt x="45" y="68"/>
                    <a:pt x="47" y="75"/>
                  </a:cubicBezTo>
                  <a:lnTo>
                    <a:pt x="47" y="75"/>
                  </a:lnTo>
                  <a:cubicBezTo>
                    <a:pt x="47" y="73"/>
                    <a:pt x="49" y="68"/>
                    <a:pt x="50" y="64"/>
                  </a:cubicBezTo>
                  <a:cubicBezTo>
                    <a:pt x="52" y="59"/>
                    <a:pt x="58" y="38"/>
                    <a:pt x="71" y="0"/>
                  </a:cubicBezTo>
                  <a:lnTo>
                    <a:pt x="93" y="0"/>
                  </a:lnTo>
                  <a:lnTo>
                    <a:pt x="52" y="106"/>
                  </a:lnTo>
                  <a:cubicBezTo>
                    <a:pt x="45" y="125"/>
                    <a:pt x="33" y="135"/>
                    <a:pt x="16" y="135"/>
                  </a:cubicBezTo>
                  <a:cubicBezTo>
                    <a:pt x="12" y="135"/>
                    <a:pt x="7" y="135"/>
                    <a:pt x="3" y="134"/>
                  </a:cubicBezTo>
                  <a:lnTo>
                    <a:pt x="3" y="118"/>
                  </a:lnTo>
                  <a:cubicBezTo>
                    <a:pt x="6" y="118"/>
                    <a:pt x="9" y="119"/>
                    <a:pt x="13" y="119"/>
                  </a:cubicBezTo>
                  <a:cubicBezTo>
                    <a:pt x="23" y="119"/>
                    <a:pt x="29" y="113"/>
                    <a:pt x="33" y="102"/>
                  </a:cubicBezTo>
                  <a:lnTo>
                    <a:pt x="36" y="93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2" name="Freeform 2451"/>
            <p:cNvSpPr>
              <a:spLocks noChangeArrowheads="1"/>
            </p:cNvSpPr>
            <p:nvPr/>
          </p:nvSpPr>
          <p:spPr bwMode="auto">
            <a:xfrm>
              <a:off x="6003834" y="2811266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7 h 119"/>
                <a:gd name="T8" fmla="*/ 42 w 62"/>
                <a:gd name="T9" fmla="*/ 118 h 119"/>
                <a:gd name="T10" fmla="*/ 13 w 62"/>
                <a:gd name="T11" fmla="*/ 88 h 119"/>
                <a:gd name="T12" fmla="*/ 13 w 62"/>
                <a:gd name="T13" fmla="*/ 37 h 119"/>
                <a:gd name="T14" fmla="*/ 0 w 62"/>
                <a:gd name="T15" fmla="*/ 37 h 119"/>
                <a:gd name="T16" fmla="*/ 0 w 62"/>
                <a:gd name="T17" fmla="*/ 28 h 119"/>
                <a:gd name="T18" fmla="*/ 13 w 62"/>
                <a:gd name="T19" fmla="*/ 21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1 h 119"/>
                <a:gd name="T26" fmla="*/ 58 w 62"/>
                <a:gd name="T27" fmla="*/ 21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7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1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5"/>
                    <a:pt x="52" y="117"/>
                  </a:cubicBezTo>
                  <a:cubicBezTo>
                    <a:pt x="48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3" name="Freeform 2452"/>
            <p:cNvSpPr>
              <a:spLocks noChangeArrowheads="1"/>
            </p:cNvSpPr>
            <p:nvPr/>
          </p:nvSpPr>
          <p:spPr bwMode="auto">
            <a:xfrm>
              <a:off x="6051921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6 h 132"/>
                <a:gd name="T24" fmla="*/ 22 w 25"/>
                <a:gd name="T25" fmla="*/ 36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6"/>
                  </a:lnTo>
                  <a:lnTo>
                    <a:pt x="22" y="36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4" name="Freeform 2453"/>
            <p:cNvSpPr>
              <a:spLocks noChangeArrowheads="1"/>
            </p:cNvSpPr>
            <p:nvPr/>
          </p:nvSpPr>
          <p:spPr bwMode="auto">
            <a:xfrm>
              <a:off x="6078635" y="2828747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49 h 100"/>
                <a:gd name="T6" fmla="*/ 12 w 73"/>
                <a:gd name="T7" fmla="*/ 13 h 100"/>
                <a:gd name="T8" fmla="*/ 45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5 w 73"/>
                <a:gd name="T15" fmla="*/ 17 h 100"/>
                <a:gd name="T16" fmla="*/ 21 w 73"/>
                <a:gd name="T17" fmla="*/ 49 h 100"/>
                <a:gd name="T18" fmla="*/ 26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0 h 100"/>
                <a:gd name="T26" fmla="*/ 57 w 73"/>
                <a:gd name="T27" fmla="*/ 94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29" y="99"/>
                    <a:pt x="19" y="94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5" y="0"/>
                  </a:cubicBezTo>
                  <a:cubicBezTo>
                    <a:pt x="56" y="0"/>
                    <a:pt x="64" y="1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5" y="17"/>
                  </a:cubicBezTo>
                  <a:cubicBezTo>
                    <a:pt x="29" y="17"/>
                    <a:pt x="21" y="27"/>
                    <a:pt x="21" y="49"/>
                  </a:cubicBezTo>
                  <a:cubicBezTo>
                    <a:pt x="21" y="59"/>
                    <a:pt x="22" y="68"/>
                    <a:pt x="26" y="73"/>
                  </a:cubicBezTo>
                  <a:cubicBezTo>
                    <a:pt x="31" y="77"/>
                    <a:pt x="37" y="80"/>
                    <a:pt x="44" y="80"/>
                  </a:cubicBezTo>
                  <a:cubicBezTo>
                    <a:pt x="53" y="80"/>
                    <a:pt x="61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1" y="92"/>
                    <a:pt x="57" y="94"/>
                  </a:cubicBezTo>
                  <a:cubicBezTo>
                    <a:pt x="53" y="95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5" name="Freeform 2454"/>
            <p:cNvSpPr>
              <a:spLocks noChangeArrowheads="1"/>
            </p:cNvSpPr>
            <p:nvPr/>
          </p:nvSpPr>
          <p:spPr bwMode="auto">
            <a:xfrm>
              <a:off x="6132065" y="2828747"/>
              <a:ext cx="45415" cy="73422"/>
            </a:xfrm>
            <a:custGeom>
              <a:avLst/>
              <a:gdLst>
                <a:gd name="T0" fmla="*/ 64 w 81"/>
                <a:gd name="T1" fmla="*/ 97 h 99"/>
                <a:gd name="T2" fmla="*/ 59 w 81"/>
                <a:gd name="T3" fmla="*/ 84 h 99"/>
                <a:gd name="T4" fmla="*/ 59 w 81"/>
                <a:gd name="T5" fmla="*/ 84 h 99"/>
                <a:gd name="T6" fmla="*/ 46 w 81"/>
                <a:gd name="T7" fmla="*/ 95 h 99"/>
                <a:gd name="T8" fmla="*/ 29 w 81"/>
                <a:gd name="T9" fmla="*/ 98 h 99"/>
                <a:gd name="T10" fmla="*/ 7 w 81"/>
                <a:gd name="T11" fmla="*/ 91 h 99"/>
                <a:gd name="T12" fmla="*/ 0 w 81"/>
                <a:gd name="T13" fmla="*/ 69 h 99"/>
                <a:gd name="T14" fmla="*/ 10 w 81"/>
                <a:gd name="T15" fmla="*/ 47 h 99"/>
                <a:gd name="T16" fmla="*/ 43 w 81"/>
                <a:gd name="T17" fmla="*/ 39 h 99"/>
                <a:gd name="T18" fmla="*/ 59 w 81"/>
                <a:gd name="T19" fmla="*/ 39 h 99"/>
                <a:gd name="T20" fmla="*/ 59 w 81"/>
                <a:gd name="T21" fmla="*/ 34 h 99"/>
                <a:gd name="T22" fmla="*/ 55 w 81"/>
                <a:gd name="T23" fmla="*/ 21 h 99"/>
                <a:gd name="T24" fmla="*/ 42 w 81"/>
                <a:gd name="T25" fmla="*/ 17 h 99"/>
                <a:gd name="T26" fmla="*/ 27 w 81"/>
                <a:gd name="T27" fmla="*/ 18 h 99"/>
                <a:gd name="T28" fmla="*/ 14 w 81"/>
                <a:gd name="T29" fmla="*/ 23 h 99"/>
                <a:gd name="T30" fmla="*/ 8 w 81"/>
                <a:gd name="T31" fmla="*/ 8 h 99"/>
                <a:gd name="T32" fmla="*/ 26 w 81"/>
                <a:gd name="T33" fmla="*/ 2 h 99"/>
                <a:gd name="T34" fmla="*/ 43 w 81"/>
                <a:gd name="T35" fmla="*/ 1 h 99"/>
                <a:gd name="T36" fmla="*/ 71 w 81"/>
                <a:gd name="T37" fmla="*/ 8 h 99"/>
                <a:gd name="T38" fmla="*/ 80 w 81"/>
                <a:gd name="T39" fmla="*/ 33 h 99"/>
                <a:gd name="T40" fmla="*/ 80 w 81"/>
                <a:gd name="T41" fmla="*/ 97 h 99"/>
                <a:gd name="T42" fmla="*/ 64 w 81"/>
                <a:gd name="T43" fmla="*/ 97 h 99"/>
                <a:gd name="T44" fmla="*/ 35 w 81"/>
                <a:gd name="T45" fmla="*/ 84 h 99"/>
                <a:gd name="T46" fmla="*/ 52 w 81"/>
                <a:gd name="T47" fmla="*/ 78 h 99"/>
                <a:gd name="T48" fmla="*/ 59 w 81"/>
                <a:gd name="T49" fmla="*/ 61 h 99"/>
                <a:gd name="T50" fmla="*/ 59 w 81"/>
                <a:gd name="T51" fmla="*/ 52 h 99"/>
                <a:gd name="T52" fmla="*/ 48 w 81"/>
                <a:gd name="T53" fmla="*/ 52 h 99"/>
                <a:gd name="T54" fmla="*/ 27 w 81"/>
                <a:gd name="T55" fmla="*/ 56 h 99"/>
                <a:gd name="T56" fmla="*/ 22 w 81"/>
                <a:gd name="T57" fmla="*/ 69 h 99"/>
                <a:gd name="T58" fmla="*/ 26 w 81"/>
                <a:gd name="T59" fmla="*/ 79 h 99"/>
                <a:gd name="T60" fmla="*/ 35 w 81"/>
                <a:gd name="T61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99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3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7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2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4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7" y="74"/>
                    <a:pt x="59" y="68"/>
                    <a:pt x="59" y="61"/>
                  </a:cubicBezTo>
                  <a:lnTo>
                    <a:pt x="59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2" y="63"/>
                    <a:pt x="22" y="69"/>
                  </a:cubicBezTo>
                  <a:cubicBezTo>
                    <a:pt x="22" y="74"/>
                    <a:pt x="23" y="76"/>
                    <a:pt x="26" y="79"/>
                  </a:cubicBezTo>
                  <a:cubicBezTo>
                    <a:pt x="29" y="81"/>
                    <a:pt x="29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6" name="Freeform 2455"/>
            <p:cNvSpPr>
              <a:spLocks noChangeArrowheads="1"/>
            </p:cNvSpPr>
            <p:nvPr/>
          </p:nvSpPr>
          <p:spPr bwMode="auto">
            <a:xfrm>
              <a:off x="6196180" y="2800777"/>
              <a:ext cx="10686" cy="101392"/>
            </a:xfrm>
            <a:custGeom>
              <a:avLst/>
              <a:gdLst>
                <a:gd name="T0" fmla="*/ 21 w 22"/>
                <a:gd name="T1" fmla="*/ 133 h 134"/>
                <a:gd name="T2" fmla="*/ 0 w 22"/>
                <a:gd name="T3" fmla="*/ 133 h 134"/>
                <a:gd name="T4" fmla="*/ 0 w 22"/>
                <a:gd name="T5" fmla="*/ 0 h 134"/>
                <a:gd name="T6" fmla="*/ 21 w 22"/>
                <a:gd name="T7" fmla="*/ 0 h 134"/>
                <a:gd name="T8" fmla="*/ 21 w 22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4">
                  <a:moveTo>
                    <a:pt x="21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7" name="Freeform 2456"/>
            <p:cNvSpPr>
              <a:spLocks noChangeArrowheads="1"/>
            </p:cNvSpPr>
            <p:nvPr/>
          </p:nvSpPr>
          <p:spPr bwMode="auto">
            <a:xfrm>
              <a:off x="6249609" y="2828747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1 w 84"/>
                <a:gd name="T7" fmla="*/ 13 h 99"/>
                <a:gd name="T8" fmla="*/ 43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3 h 99"/>
                <a:gd name="T16" fmla="*/ 20 w 84"/>
                <a:gd name="T17" fmla="*/ 53 h 99"/>
                <a:gd name="T18" fmla="*/ 27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5 w 84"/>
                <a:gd name="T29" fmla="*/ 95 h 99"/>
                <a:gd name="T30" fmla="*/ 48 w 84"/>
                <a:gd name="T31" fmla="*/ 98 h 99"/>
                <a:gd name="T32" fmla="*/ 45 w 84"/>
                <a:gd name="T33" fmla="*/ 15 h 99"/>
                <a:gd name="T34" fmla="*/ 29 w 84"/>
                <a:gd name="T35" fmla="*/ 21 h 99"/>
                <a:gd name="T36" fmla="*/ 21 w 84"/>
                <a:gd name="T37" fmla="*/ 38 h 99"/>
                <a:gd name="T38" fmla="*/ 64 w 84"/>
                <a:gd name="T39" fmla="*/ 38 h 99"/>
                <a:gd name="T40" fmla="*/ 58 w 84"/>
                <a:gd name="T41" fmla="*/ 21 h 99"/>
                <a:gd name="T42" fmla="*/ 45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3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9" y="4"/>
                    <a:pt x="30" y="0"/>
                    <a:pt x="43" y="0"/>
                  </a:cubicBezTo>
                  <a:cubicBezTo>
                    <a:pt x="56" y="0"/>
                    <a:pt x="66" y="5"/>
                    <a:pt x="73" y="12"/>
                  </a:cubicBezTo>
                  <a:cubicBezTo>
                    <a:pt x="81" y="19"/>
                    <a:pt x="83" y="29"/>
                    <a:pt x="83" y="42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1"/>
                    <a:pt x="23" y="69"/>
                    <a:pt x="27" y="75"/>
                  </a:cubicBezTo>
                  <a:cubicBezTo>
                    <a:pt x="32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7"/>
                    <a:pt x="80" y="75"/>
                  </a:cubicBezTo>
                  <a:lnTo>
                    <a:pt x="80" y="91"/>
                  </a:lnTo>
                  <a:cubicBezTo>
                    <a:pt x="75" y="93"/>
                    <a:pt x="70" y="95"/>
                    <a:pt x="65" y="95"/>
                  </a:cubicBezTo>
                  <a:cubicBezTo>
                    <a:pt x="61" y="95"/>
                    <a:pt x="55" y="98"/>
                    <a:pt x="48" y="98"/>
                  </a:cubicBezTo>
                  <a:close/>
                  <a:moveTo>
                    <a:pt x="45" y="15"/>
                  </a:moveTo>
                  <a:cubicBezTo>
                    <a:pt x="39" y="15"/>
                    <a:pt x="34" y="16"/>
                    <a:pt x="29" y="21"/>
                  </a:cubicBezTo>
                  <a:cubicBezTo>
                    <a:pt x="25" y="25"/>
                    <a:pt x="23" y="31"/>
                    <a:pt x="21" y="38"/>
                  </a:cubicBezTo>
                  <a:lnTo>
                    <a:pt x="64" y="38"/>
                  </a:lnTo>
                  <a:cubicBezTo>
                    <a:pt x="64" y="31"/>
                    <a:pt x="62" y="25"/>
                    <a:pt x="58" y="21"/>
                  </a:cubicBezTo>
                  <a:cubicBezTo>
                    <a:pt x="54" y="16"/>
                    <a:pt x="51" y="15"/>
                    <a:pt x="45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8" name="Freeform 2457"/>
            <p:cNvSpPr>
              <a:spLocks noChangeArrowheads="1"/>
            </p:cNvSpPr>
            <p:nvPr/>
          </p:nvSpPr>
          <p:spPr bwMode="auto">
            <a:xfrm>
              <a:off x="6316396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2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6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59" name="Freeform 2458"/>
            <p:cNvSpPr>
              <a:spLocks noChangeArrowheads="1"/>
            </p:cNvSpPr>
            <p:nvPr/>
          </p:nvSpPr>
          <p:spPr bwMode="auto">
            <a:xfrm>
              <a:off x="6361811" y="2828747"/>
              <a:ext cx="32058" cy="73422"/>
            </a:xfrm>
            <a:custGeom>
              <a:avLst/>
              <a:gdLst>
                <a:gd name="T0" fmla="*/ 46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6 w 58"/>
                <a:gd name="T7" fmla="*/ 19 h 97"/>
                <a:gd name="T8" fmla="*/ 27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6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6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2" y="20"/>
                    <a:pt x="49" y="19"/>
                    <a:pt x="46" y="19"/>
                  </a:cubicBezTo>
                  <a:cubicBezTo>
                    <a:pt x="38" y="19"/>
                    <a:pt x="32" y="22"/>
                    <a:pt x="27" y="26"/>
                  </a:cubicBezTo>
                  <a:cubicBezTo>
                    <a:pt x="23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7" y="1"/>
                    <a:pt x="41" y="0"/>
                    <a:pt x="46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0" name="Freeform 2459"/>
            <p:cNvSpPr>
              <a:spLocks noChangeArrowheads="1"/>
            </p:cNvSpPr>
            <p:nvPr/>
          </p:nvSpPr>
          <p:spPr bwMode="auto">
            <a:xfrm>
              <a:off x="6401883" y="2828747"/>
              <a:ext cx="53429" cy="76918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1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4"/>
                    <a:pt x="60" y="99"/>
                    <a:pt x="45" y="99"/>
                  </a:cubicBezTo>
                  <a:cubicBezTo>
                    <a:pt x="36" y="99"/>
                    <a:pt x="30" y="97"/>
                    <a:pt x="22" y="93"/>
                  </a:cubicBezTo>
                  <a:cubicBezTo>
                    <a:pt x="15" y="89"/>
                    <a:pt x="11" y="83"/>
                    <a:pt x="6" y="76"/>
                  </a:cubicBezTo>
                  <a:cubicBezTo>
                    <a:pt x="2" y="68"/>
                    <a:pt x="0" y="59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0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4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0" y="81"/>
                    <a:pt x="47" y="81"/>
                  </a:cubicBezTo>
                  <a:cubicBezTo>
                    <a:pt x="63" y="81"/>
                    <a:pt x="70" y="71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2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1" name="Freeform 2460"/>
            <p:cNvSpPr>
              <a:spLocks noChangeArrowheads="1"/>
            </p:cNvSpPr>
            <p:nvPr/>
          </p:nvSpPr>
          <p:spPr bwMode="auto">
            <a:xfrm>
              <a:off x="6471341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5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0 w 58"/>
                <a:gd name="T11" fmla="*/ 46 h 97"/>
                <a:gd name="T12" fmla="*/ 20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0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5" y="20"/>
                  </a:lnTo>
                  <a:cubicBezTo>
                    <a:pt x="53" y="20"/>
                    <a:pt x="50" y="19"/>
                    <a:pt x="47" y="19"/>
                  </a:cubicBezTo>
                  <a:cubicBezTo>
                    <a:pt x="38" y="19"/>
                    <a:pt x="33" y="22"/>
                    <a:pt x="28" y="26"/>
                  </a:cubicBezTo>
                  <a:cubicBezTo>
                    <a:pt x="24" y="30"/>
                    <a:pt x="20" y="38"/>
                    <a:pt x="20" y="46"/>
                  </a:cubicBezTo>
                  <a:lnTo>
                    <a:pt x="20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0" y="17"/>
                  </a:lnTo>
                  <a:cubicBezTo>
                    <a:pt x="23" y="11"/>
                    <a:pt x="28" y="7"/>
                    <a:pt x="32" y="4"/>
                  </a:cubicBezTo>
                  <a:cubicBezTo>
                    <a:pt x="37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2" name="Freeform 2461"/>
            <p:cNvSpPr>
              <a:spLocks noChangeArrowheads="1"/>
            </p:cNvSpPr>
            <p:nvPr/>
          </p:nvSpPr>
          <p:spPr bwMode="auto">
            <a:xfrm>
              <a:off x="5862247" y="2961605"/>
              <a:ext cx="10686" cy="101392"/>
            </a:xfrm>
            <a:custGeom>
              <a:avLst/>
              <a:gdLst>
                <a:gd name="T0" fmla="*/ 20 w 21"/>
                <a:gd name="T1" fmla="*/ 133 h 134"/>
                <a:gd name="T2" fmla="*/ 0 w 21"/>
                <a:gd name="T3" fmla="*/ 133 h 134"/>
                <a:gd name="T4" fmla="*/ 0 w 21"/>
                <a:gd name="T5" fmla="*/ 0 h 134"/>
                <a:gd name="T6" fmla="*/ 20 w 21"/>
                <a:gd name="T7" fmla="*/ 0 h 134"/>
                <a:gd name="T8" fmla="*/ 20 w 21"/>
                <a:gd name="T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4">
                  <a:moveTo>
                    <a:pt x="20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3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3" name="Freeform 2462"/>
            <p:cNvSpPr>
              <a:spLocks noChangeArrowheads="1"/>
            </p:cNvSpPr>
            <p:nvPr/>
          </p:nvSpPr>
          <p:spPr bwMode="auto">
            <a:xfrm>
              <a:off x="5888961" y="2989575"/>
              <a:ext cx="45415" cy="76918"/>
            </a:xfrm>
            <a:custGeom>
              <a:avLst/>
              <a:gdLst>
                <a:gd name="T0" fmla="*/ 64 w 81"/>
                <a:gd name="T1" fmla="*/ 97 h 100"/>
                <a:gd name="T2" fmla="*/ 59 w 81"/>
                <a:gd name="T3" fmla="*/ 84 h 100"/>
                <a:gd name="T4" fmla="*/ 59 w 81"/>
                <a:gd name="T5" fmla="*/ 84 h 100"/>
                <a:gd name="T6" fmla="*/ 46 w 81"/>
                <a:gd name="T7" fmla="*/ 96 h 100"/>
                <a:gd name="T8" fmla="*/ 29 w 81"/>
                <a:gd name="T9" fmla="*/ 99 h 100"/>
                <a:gd name="T10" fmla="*/ 7 w 81"/>
                <a:gd name="T11" fmla="*/ 91 h 100"/>
                <a:gd name="T12" fmla="*/ 0 w 81"/>
                <a:gd name="T13" fmla="*/ 69 h 100"/>
                <a:gd name="T14" fmla="*/ 10 w 81"/>
                <a:gd name="T15" fmla="*/ 48 h 100"/>
                <a:gd name="T16" fmla="*/ 43 w 81"/>
                <a:gd name="T17" fmla="*/ 39 h 100"/>
                <a:gd name="T18" fmla="*/ 59 w 81"/>
                <a:gd name="T19" fmla="*/ 39 h 100"/>
                <a:gd name="T20" fmla="*/ 59 w 81"/>
                <a:gd name="T21" fmla="*/ 34 h 100"/>
                <a:gd name="T22" fmla="*/ 55 w 81"/>
                <a:gd name="T23" fmla="*/ 21 h 100"/>
                <a:gd name="T24" fmla="*/ 42 w 81"/>
                <a:gd name="T25" fmla="*/ 17 h 100"/>
                <a:gd name="T26" fmla="*/ 27 w 81"/>
                <a:gd name="T27" fmla="*/ 18 h 100"/>
                <a:gd name="T28" fmla="*/ 14 w 81"/>
                <a:gd name="T29" fmla="*/ 23 h 100"/>
                <a:gd name="T30" fmla="*/ 8 w 81"/>
                <a:gd name="T31" fmla="*/ 8 h 100"/>
                <a:gd name="T32" fmla="*/ 26 w 81"/>
                <a:gd name="T33" fmla="*/ 2 h 100"/>
                <a:gd name="T34" fmla="*/ 43 w 81"/>
                <a:gd name="T35" fmla="*/ 1 h 100"/>
                <a:gd name="T36" fmla="*/ 71 w 81"/>
                <a:gd name="T37" fmla="*/ 8 h 100"/>
                <a:gd name="T38" fmla="*/ 80 w 81"/>
                <a:gd name="T39" fmla="*/ 33 h 100"/>
                <a:gd name="T40" fmla="*/ 80 w 81"/>
                <a:gd name="T41" fmla="*/ 97 h 100"/>
                <a:gd name="T42" fmla="*/ 64 w 81"/>
                <a:gd name="T43" fmla="*/ 97 h 100"/>
                <a:gd name="T44" fmla="*/ 35 w 81"/>
                <a:gd name="T45" fmla="*/ 84 h 100"/>
                <a:gd name="T46" fmla="*/ 52 w 81"/>
                <a:gd name="T47" fmla="*/ 78 h 100"/>
                <a:gd name="T48" fmla="*/ 59 w 81"/>
                <a:gd name="T49" fmla="*/ 61 h 100"/>
                <a:gd name="T50" fmla="*/ 59 w 81"/>
                <a:gd name="T51" fmla="*/ 52 h 100"/>
                <a:gd name="T52" fmla="*/ 48 w 81"/>
                <a:gd name="T53" fmla="*/ 52 h 100"/>
                <a:gd name="T54" fmla="*/ 27 w 81"/>
                <a:gd name="T55" fmla="*/ 56 h 100"/>
                <a:gd name="T56" fmla="*/ 21 w 81"/>
                <a:gd name="T57" fmla="*/ 69 h 100"/>
                <a:gd name="T58" fmla="*/ 26 w 81"/>
                <a:gd name="T59" fmla="*/ 80 h 100"/>
                <a:gd name="T60" fmla="*/ 35 w 81"/>
                <a:gd name="T61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00">
                  <a:moveTo>
                    <a:pt x="64" y="97"/>
                  </a:moveTo>
                  <a:lnTo>
                    <a:pt x="59" y="84"/>
                  </a:lnTo>
                  <a:lnTo>
                    <a:pt x="59" y="84"/>
                  </a:lnTo>
                  <a:cubicBezTo>
                    <a:pt x="55" y="90"/>
                    <a:pt x="51" y="94"/>
                    <a:pt x="46" y="96"/>
                  </a:cubicBezTo>
                  <a:cubicBezTo>
                    <a:pt x="42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3" y="39"/>
                  </a:cubicBezTo>
                  <a:lnTo>
                    <a:pt x="59" y="39"/>
                  </a:lnTo>
                  <a:lnTo>
                    <a:pt x="59" y="34"/>
                  </a:lnTo>
                  <a:cubicBezTo>
                    <a:pt x="59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2" y="16"/>
                    <a:pt x="27" y="18"/>
                  </a:cubicBezTo>
                  <a:cubicBezTo>
                    <a:pt x="23" y="19"/>
                    <a:pt x="19" y="21"/>
                    <a:pt x="14" y="23"/>
                  </a:cubicBez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1"/>
                    <a:pt x="43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8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5" y="84"/>
                  </a:moveTo>
                  <a:cubicBezTo>
                    <a:pt x="42" y="84"/>
                    <a:pt x="48" y="82"/>
                    <a:pt x="52" y="78"/>
                  </a:cubicBezTo>
                  <a:cubicBezTo>
                    <a:pt x="56" y="73"/>
                    <a:pt x="59" y="68"/>
                    <a:pt x="59" y="61"/>
                  </a:cubicBezTo>
                  <a:lnTo>
                    <a:pt x="59" y="52"/>
                  </a:lnTo>
                  <a:lnTo>
                    <a:pt x="48" y="52"/>
                  </a:lnTo>
                  <a:cubicBezTo>
                    <a:pt x="39" y="52"/>
                    <a:pt x="32" y="53"/>
                    <a:pt x="27" y="56"/>
                  </a:cubicBezTo>
                  <a:cubicBezTo>
                    <a:pt x="23" y="59"/>
                    <a:pt x="21" y="64"/>
                    <a:pt x="21" y="69"/>
                  </a:cubicBezTo>
                  <a:cubicBezTo>
                    <a:pt x="21" y="74"/>
                    <a:pt x="23" y="77"/>
                    <a:pt x="26" y="80"/>
                  </a:cubicBezTo>
                  <a:cubicBezTo>
                    <a:pt x="29" y="83"/>
                    <a:pt x="30" y="84"/>
                    <a:pt x="35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4" name="Freeform 2463"/>
            <p:cNvSpPr>
              <a:spLocks noChangeArrowheads="1"/>
            </p:cNvSpPr>
            <p:nvPr/>
          </p:nvSpPr>
          <p:spPr bwMode="auto">
            <a:xfrm>
              <a:off x="5953076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3" y="19"/>
                    <a:pt x="45" y="19"/>
                  </a:cubicBezTo>
                  <a:cubicBezTo>
                    <a:pt x="37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7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5" name="Freeform 2464"/>
            <p:cNvSpPr>
              <a:spLocks noChangeArrowheads="1"/>
            </p:cNvSpPr>
            <p:nvPr/>
          </p:nvSpPr>
          <p:spPr bwMode="auto">
            <a:xfrm>
              <a:off x="6017192" y="2961605"/>
              <a:ext cx="50758" cy="104888"/>
            </a:xfrm>
            <a:custGeom>
              <a:avLst/>
              <a:gdLst>
                <a:gd name="T0" fmla="*/ 37 w 87"/>
                <a:gd name="T1" fmla="*/ 137 h 138"/>
                <a:gd name="T2" fmla="*/ 10 w 87"/>
                <a:gd name="T3" fmla="*/ 124 h 138"/>
                <a:gd name="T4" fmla="*/ 0 w 87"/>
                <a:gd name="T5" fmla="*/ 87 h 138"/>
                <a:gd name="T6" fmla="*/ 10 w 87"/>
                <a:gd name="T7" fmla="*/ 51 h 138"/>
                <a:gd name="T8" fmla="*/ 37 w 87"/>
                <a:gd name="T9" fmla="*/ 38 h 138"/>
                <a:gd name="T10" fmla="*/ 65 w 87"/>
                <a:gd name="T11" fmla="*/ 51 h 138"/>
                <a:gd name="T12" fmla="*/ 67 w 87"/>
                <a:gd name="T13" fmla="*/ 51 h 138"/>
                <a:gd name="T14" fmla="*/ 65 w 87"/>
                <a:gd name="T15" fmla="*/ 35 h 138"/>
                <a:gd name="T16" fmla="*/ 65 w 87"/>
                <a:gd name="T17" fmla="*/ 0 h 138"/>
                <a:gd name="T18" fmla="*/ 86 w 87"/>
                <a:gd name="T19" fmla="*/ 0 h 138"/>
                <a:gd name="T20" fmla="*/ 86 w 87"/>
                <a:gd name="T21" fmla="*/ 133 h 138"/>
                <a:gd name="T22" fmla="*/ 70 w 87"/>
                <a:gd name="T23" fmla="*/ 133 h 138"/>
                <a:gd name="T24" fmla="*/ 67 w 87"/>
                <a:gd name="T25" fmla="*/ 121 h 138"/>
                <a:gd name="T26" fmla="*/ 65 w 87"/>
                <a:gd name="T27" fmla="*/ 121 h 138"/>
                <a:gd name="T28" fmla="*/ 37 w 87"/>
                <a:gd name="T29" fmla="*/ 137 h 138"/>
                <a:gd name="T30" fmla="*/ 42 w 87"/>
                <a:gd name="T31" fmla="*/ 120 h 138"/>
                <a:gd name="T32" fmla="*/ 59 w 87"/>
                <a:gd name="T33" fmla="*/ 112 h 138"/>
                <a:gd name="T34" fmla="*/ 65 w 87"/>
                <a:gd name="T35" fmla="*/ 90 h 138"/>
                <a:gd name="T36" fmla="*/ 65 w 87"/>
                <a:gd name="T37" fmla="*/ 87 h 138"/>
                <a:gd name="T38" fmla="*/ 59 w 87"/>
                <a:gd name="T39" fmla="*/ 63 h 138"/>
                <a:gd name="T40" fmla="*/ 42 w 87"/>
                <a:gd name="T41" fmla="*/ 55 h 138"/>
                <a:gd name="T42" fmla="*/ 26 w 87"/>
                <a:gd name="T43" fmla="*/ 64 h 138"/>
                <a:gd name="T44" fmla="*/ 20 w 87"/>
                <a:gd name="T45" fmla="*/ 89 h 138"/>
                <a:gd name="T46" fmla="*/ 26 w 87"/>
                <a:gd name="T47" fmla="*/ 112 h 138"/>
                <a:gd name="T48" fmla="*/ 42 w 87"/>
                <a:gd name="T49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7" y="137"/>
                  </a:moveTo>
                  <a:cubicBezTo>
                    <a:pt x="26" y="137"/>
                    <a:pt x="18" y="133"/>
                    <a:pt x="10" y="124"/>
                  </a:cubicBezTo>
                  <a:cubicBezTo>
                    <a:pt x="3" y="115"/>
                    <a:pt x="0" y="103"/>
                    <a:pt x="0" y="87"/>
                  </a:cubicBezTo>
                  <a:cubicBezTo>
                    <a:pt x="0" y="71"/>
                    <a:pt x="3" y="60"/>
                    <a:pt x="10" y="51"/>
                  </a:cubicBezTo>
                  <a:cubicBezTo>
                    <a:pt x="18" y="42"/>
                    <a:pt x="26" y="38"/>
                    <a:pt x="37" y="38"/>
                  </a:cubicBezTo>
                  <a:cubicBezTo>
                    <a:pt x="51" y="38"/>
                    <a:pt x="59" y="42"/>
                    <a:pt x="65" y="51"/>
                  </a:cubicBezTo>
                  <a:lnTo>
                    <a:pt x="67" y="51"/>
                  </a:lnTo>
                  <a:cubicBezTo>
                    <a:pt x="65" y="44"/>
                    <a:pt x="65" y="39"/>
                    <a:pt x="65" y="35"/>
                  </a:cubicBezTo>
                  <a:lnTo>
                    <a:pt x="65" y="0"/>
                  </a:lnTo>
                  <a:lnTo>
                    <a:pt x="86" y="0"/>
                  </a:lnTo>
                  <a:lnTo>
                    <a:pt x="86" y="133"/>
                  </a:lnTo>
                  <a:lnTo>
                    <a:pt x="70" y="133"/>
                  </a:lnTo>
                  <a:lnTo>
                    <a:pt x="67" y="121"/>
                  </a:lnTo>
                  <a:lnTo>
                    <a:pt x="65" y="121"/>
                  </a:lnTo>
                  <a:cubicBezTo>
                    <a:pt x="59" y="131"/>
                    <a:pt x="49" y="137"/>
                    <a:pt x="37" y="137"/>
                  </a:cubicBezTo>
                  <a:close/>
                  <a:moveTo>
                    <a:pt x="42" y="120"/>
                  </a:moveTo>
                  <a:cubicBezTo>
                    <a:pt x="51" y="120"/>
                    <a:pt x="56" y="116"/>
                    <a:pt x="59" y="112"/>
                  </a:cubicBezTo>
                  <a:cubicBezTo>
                    <a:pt x="62" y="107"/>
                    <a:pt x="65" y="101"/>
                    <a:pt x="65" y="90"/>
                  </a:cubicBezTo>
                  <a:lnTo>
                    <a:pt x="65" y="87"/>
                  </a:lnTo>
                  <a:cubicBezTo>
                    <a:pt x="65" y="76"/>
                    <a:pt x="64" y="67"/>
                    <a:pt x="59" y="63"/>
                  </a:cubicBezTo>
                  <a:cubicBezTo>
                    <a:pt x="55" y="58"/>
                    <a:pt x="49" y="55"/>
                    <a:pt x="42" y="55"/>
                  </a:cubicBezTo>
                  <a:cubicBezTo>
                    <a:pt x="35" y="55"/>
                    <a:pt x="29" y="58"/>
                    <a:pt x="26" y="64"/>
                  </a:cubicBezTo>
                  <a:cubicBezTo>
                    <a:pt x="23" y="70"/>
                    <a:pt x="20" y="79"/>
                    <a:pt x="20" y="89"/>
                  </a:cubicBezTo>
                  <a:cubicBezTo>
                    <a:pt x="20" y="99"/>
                    <a:pt x="22" y="107"/>
                    <a:pt x="26" y="112"/>
                  </a:cubicBezTo>
                  <a:cubicBezTo>
                    <a:pt x="31" y="116"/>
                    <a:pt x="35" y="120"/>
                    <a:pt x="42" y="12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6" name="Freeform 2465"/>
            <p:cNvSpPr>
              <a:spLocks noChangeArrowheads="1"/>
            </p:cNvSpPr>
            <p:nvPr/>
          </p:nvSpPr>
          <p:spPr bwMode="auto">
            <a:xfrm>
              <a:off x="6083978" y="2989575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9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1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8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8" y="86"/>
                    <a:pt x="60" y="92"/>
                  </a:cubicBezTo>
                  <a:cubicBezTo>
                    <a:pt x="53" y="98"/>
                    <a:pt x="44" y="99"/>
                    <a:pt x="31" y="99"/>
                  </a:cubicBezTo>
                  <a:cubicBezTo>
                    <a:pt x="18" y="99"/>
                    <a:pt x="8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3" y="83"/>
                    <a:pt x="50" y="79"/>
                    <a:pt x="50" y="71"/>
                  </a:cubicBezTo>
                  <a:cubicBezTo>
                    <a:pt x="50" y="68"/>
                    <a:pt x="51" y="66"/>
                    <a:pt x="49" y="65"/>
                  </a:cubicBezTo>
                  <a:cubicBezTo>
                    <a:pt x="48" y="63"/>
                    <a:pt x="46" y="62"/>
                    <a:pt x="41" y="61"/>
                  </a:cubicBezTo>
                  <a:cubicBezTo>
                    <a:pt x="37" y="59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4" y="11"/>
                    <a:pt x="11" y="7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9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8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7" y="55"/>
                    <a:pt x="68" y="58"/>
                  </a:cubicBezTo>
                  <a:cubicBezTo>
                    <a:pt x="70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7" name="Freeform 2466"/>
            <p:cNvSpPr>
              <a:spLocks noChangeArrowheads="1"/>
            </p:cNvSpPr>
            <p:nvPr/>
          </p:nvSpPr>
          <p:spPr bwMode="auto">
            <a:xfrm>
              <a:off x="6134736" y="2989575"/>
              <a:ext cx="42743" cy="76918"/>
            </a:xfrm>
            <a:custGeom>
              <a:avLst/>
              <a:gdLst>
                <a:gd name="T0" fmla="*/ 44 w 73"/>
                <a:gd name="T1" fmla="*/ 99 h 100"/>
                <a:gd name="T2" fmla="*/ 12 w 73"/>
                <a:gd name="T3" fmla="*/ 86 h 100"/>
                <a:gd name="T4" fmla="*/ 0 w 73"/>
                <a:gd name="T5" fmla="*/ 49 h 100"/>
                <a:gd name="T6" fmla="*/ 12 w 73"/>
                <a:gd name="T7" fmla="*/ 13 h 100"/>
                <a:gd name="T8" fmla="*/ 46 w 73"/>
                <a:gd name="T9" fmla="*/ 0 h 100"/>
                <a:gd name="T10" fmla="*/ 72 w 73"/>
                <a:gd name="T11" fmla="*/ 6 h 100"/>
                <a:gd name="T12" fmla="*/ 66 w 73"/>
                <a:gd name="T13" fmla="*/ 22 h 100"/>
                <a:gd name="T14" fmla="*/ 46 w 73"/>
                <a:gd name="T15" fmla="*/ 17 h 100"/>
                <a:gd name="T16" fmla="*/ 21 w 73"/>
                <a:gd name="T17" fmla="*/ 49 h 100"/>
                <a:gd name="T18" fmla="*/ 27 w 73"/>
                <a:gd name="T19" fmla="*/ 73 h 100"/>
                <a:gd name="T20" fmla="*/ 44 w 73"/>
                <a:gd name="T21" fmla="*/ 80 h 100"/>
                <a:gd name="T22" fmla="*/ 69 w 73"/>
                <a:gd name="T23" fmla="*/ 73 h 100"/>
                <a:gd name="T24" fmla="*/ 69 w 73"/>
                <a:gd name="T25" fmla="*/ 90 h 100"/>
                <a:gd name="T26" fmla="*/ 57 w 73"/>
                <a:gd name="T27" fmla="*/ 95 h 100"/>
                <a:gd name="T28" fmla="*/ 44 w 73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00">
                  <a:moveTo>
                    <a:pt x="44" y="99"/>
                  </a:moveTo>
                  <a:cubicBezTo>
                    <a:pt x="30" y="99"/>
                    <a:pt x="19" y="95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19" y="4"/>
                    <a:pt x="31" y="0"/>
                    <a:pt x="46" y="0"/>
                  </a:cubicBezTo>
                  <a:cubicBezTo>
                    <a:pt x="56" y="0"/>
                    <a:pt x="65" y="1"/>
                    <a:pt x="72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6" y="17"/>
                  </a:cubicBezTo>
                  <a:cubicBezTo>
                    <a:pt x="30" y="17"/>
                    <a:pt x="21" y="28"/>
                    <a:pt x="21" y="49"/>
                  </a:cubicBezTo>
                  <a:cubicBezTo>
                    <a:pt x="21" y="60"/>
                    <a:pt x="23" y="68"/>
                    <a:pt x="27" y="73"/>
                  </a:cubicBezTo>
                  <a:cubicBezTo>
                    <a:pt x="32" y="77"/>
                    <a:pt x="37" y="80"/>
                    <a:pt x="44" y="80"/>
                  </a:cubicBezTo>
                  <a:cubicBezTo>
                    <a:pt x="53" y="80"/>
                    <a:pt x="62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2" y="93"/>
                    <a:pt x="57" y="95"/>
                  </a:cubicBezTo>
                  <a:cubicBezTo>
                    <a:pt x="53" y="96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8" name="Freeform 2467"/>
            <p:cNvSpPr>
              <a:spLocks noChangeArrowheads="1"/>
            </p:cNvSpPr>
            <p:nvPr/>
          </p:nvSpPr>
          <p:spPr bwMode="auto">
            <a:xfrm>
              <a:off x="6188166" y="2989575"/>
              <a:ext cx="45415" cy="76918"/>
            </a:xfrm>
            <a:custGeom>
              <a:avLst/>
              <a:gdLst>
                <a:gd name="T0" fmla="*/ 64 w 81"/>
                <a:gd name="T1" fmla="*/ 97 h 100"/>
                <a:gd name="T2" fmla="*/ 60 w 81"/>
                <a:gd name="T3" fmla="*/ 84 h 100"/>
                <a:gd name="T4" fmla="*/ 60 w 81"/>
                <a:gd name="T5" fmla="*/ 84 h 100"/>
                <a:gd name="T6" fmla="*/ 47 w 81"/>
                <a:gd name="T7" fmla="*/ 96 h 100"/>
                <a:gd name="T8" fmla="*/ 29 w 81"/>
                <a:gd name="T9" fmla="*/ 99 h 100"/>
                <a:gd name="T10" fmla="*/ 7 w 81"/>
                <a:gd name="T11" fmla="*/ 91 h 100"/>
                <a:gd name="T12" fmla="*/ 0 w 81"/>
                <a:gd name="T13" fmla="*/ 69 h 100"/>
                <a:gd name="T14" fmla="*/ 10 w 81"/>
                <a:gd name="T15" fmla="*/ 48 h 100"/>
                <a:gd name="T16" fmla="*/ 44 w 81"/>
                <a:gd name="T17" fmla="*/ 39 h 100"/>
                <a:gd name="T18" fmla="*/ 60 w 81"/>
                <a:gd name="T19" fmla="*/ 39 h 100"/>
                <a:gd name="T20" fmla="*/ 60 w 81"/>
                <a:gd name="T21" fmla="*/ 34 h 100"/>
                <a:gd name="T22" fmla="*/ 55 w 81"/>
                <a:gd name="T23" fmla="*/ 21 h 100"/>
                <a:gd name="T24" fmla="*/ 42 w 81"/>
                <a:gd name="T25" fmla="*/ 17 h 100"/>
                <a:gd name="T26" fmla="*/ 28 w 81"/>
                <a:gd name="T27" fmla="*/ 18 h 100"/>
                <a:gd name="T28" fmla="*/ 15 w 81"/>
                <a:gd name="T29" fmla="*/ 23 h 100"/>
                <a:gd name="T30" fmla="*/ 9 w 81"/>
                <a:gd name="T31" fmla="*/ 8 h 100"/>
                <a:gd name="T32" fmla="*/ 26 w 81"/>
                <a:gd name="T33" fmla="*/ 2 h 100"/>
                <a:gd name="T34" fmla="*/ 44 w 81"/>
                <a:gd name="T35" fmla="*/ 1 h 100"/>
                <a:gd name="T36" fmla="*/ 71 w 81"/>
                <a:gd name="T37" fmla="*/ 8 h 100"/>
                <a:gd name="T38" fmla="*/ 80 w 81"/>
                <a:gd name="T39" fmla="*/ 33 h 100"/>
                <a:gd name="T40" fmla="*/ 80 w 81"/>
                <a:gd name="T41" fmla="*/ 97 h 100"/>
                <a:gd name="T42" fmla="*/ 64 w 81"/>
                <a:gd name="T43" fmla="*/ 97 h 100"/>
                <a:gd name="T44" fmla="*/ 34 w 81"/>
                <a:gd name="T45" fmla="*/ 84 h 100"/>
                <a:gd name="T46" fmla="*/ 51 w 81"/>
                <a:gd name="T47" fmla="*/ 78 h 100"/>
                <a:gd name="T48" fmla="*/ 58 w 81"/>
                <a:gd name="T49" fmla="*/ 61 h 100"/>
                <a:gd name="T50" fmla="*/ 58 w 81"/>
                <a:gd name="T51" fmla="*/ 52 h 100"/>
                <a:gd name="T52" fmla="*/ 47 w 81"/>
                <a:gd name="T53" fmla="*/ 52 h 100"/>
                <a:gd name="T54" fmla="*/ 26 w 81"/>
                <a:gd name="T55" fmla="*/ 56 h 100"/>
                <a:gd name="T56" fmla="*/ 20 w 81"/>
                <a:gd name="T57" fmla="*/ 69 h 100"/>
                <a:gd name="T58" fmla="*/ 25 w 81"/>
                <a:gd name="T59" fmla="*/ 80 h 100"/>
                <a:gd name="T60" fmla="*/ 34 w 81"/>
                <a:gd name="T61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00">
                  <a:moveTo>
                    <a:pt x="64" y="97"/>
                  </a:moveTo>
                  <a:lnTo>
                    <a:pt x="60" y="84"/>
                  </a:lnTo>
                  <a:lnTo>
                    <a:pt x="60" y="84"/>
                  </a:lnTo>
                  <a:cubicBezTo>
                    <a:pt x="55" y="90"/>
                    <a:pt x="52" y="94"/>
                    <a:pt x="47" y="96"/>
                  </a:cubicBezTo>
                  <a:cubicBezTo>
                    <a:pt x="43" y="97"/>
                    <a:pt x="36" y="99"/>
                    <a:pt x="29" y="99"/>
                  </a:cubicBezTo>
                  <a:cubicBezTo>
                    <a:pt x="20" y="99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8"/>
                    <a:pt x="3" y="52"/>
                    <a:pt x="10" y="48"/>
                  </a:cubicBezTo>
                  <a:cubicBezTo>
                    <a:pt x="17" y="43"/>
                    <a:pt x="29" y="40"/>
                    <a:pt x="44" y="39"/>
                  </a:cubicBezTo>
                  <a:lnTo>
                    <a:pt x="60" y="39"/>
                  </a:lnTo>
                  <a:lnTo>
                    <a:pt x="60" y="34"/>
                  </a:lnTo>
                  <a:cubicBezTo>
                    <a:pt x="60" y="29"/>
                    <a:pt x="58" y="24"/>
                    <a:pt x="55" y="21"/>
                  </a:cubicBezTo>
                  <a:cubicBezTo>
                    <a:pt x="52" y="18"/>
                    <a:pt x="48" y="17"/>
                    <a:pt x="42" y="17"/>
                  </a:cubicBezTo>
                  <a:cubicBezTo>
                    <a:pt x="38" y="17"/>
                    <a:pt x="33" y="16"/>
                    <a:pt x="28" y="18"/>
                  </a:cubicBezTo>
                  <a:cubicBezTo>
                    <a:pt x="24" y="19"/>
                    <a:pt x="19" y="21"/>
                    <a:pt x="15" y="23"/>
                  </a:cubicBezTo>
                  <a:lnTo>
                    <a:pt x="9" y="8"/>
                  </a:lnTo>
                  <a:cubicBezTo>
                    <a:pt x="15" y="5"/>
                    <a:pt x="19" y="3"/>
                    <a:pt x="26" y="2"/>
                  </a:cubicBezTo>
                  <a:cubicBezTo>
                    <a:pt x="34" y="0"/>
                    <a:pt x="38" y="1"/>
                    <a:pt x="44" y="1"/>
                  </a:cubicBezTo>
                  <a:cubicBezTo>
                    <a:pt x="55" y="1"/>
                    <a:pt x="64" y="3"/>
                    <a:pt x="71" y="8"/>
                  </a:cubicBezTo>
                  <a:cubicBezTo>
                    <a:pt x="79" y="12"/>
                    <a:pt x="80" y="21"/>
                    <a:pt x="80" y="33"/>
                  </a:cubicBezTo>
                  <a:lnTo>
                    <a:pt x="80" y="97"/>
                  </a:lnTo>
                  <a:lnTo>
                    <a:pt x="64" y="97"/>
                  </a:lnTo>
                  <a:close/>
                  <a:moveTo>
                    <a:pt x="34" y="84"/>
                  </a:moveTo>
                  <a:cubicBezTo>
                    <a:pt x="41" y="84"/>
                    <a:pt x="47" y="82"/>
                    <a:pt x="51" y="78"/>
                  </a:cubicBezTo>
                  <a:cubicBezTo>
                    <a:pt x="55" y="73"/>
                    <a:pt x="58" y="68"/>
                    <a:pt x="58" y="61"/>
                  </a:cubicBezTo>
                  <a:lnTo>
                    <a:pt x="58" y="52"/>
                  </a:lnTo>
                  <a:lnTo>
                    <a:pt x="47" y="52"/>
                  </a:lnTo>
                  <a:cubicBezTo>
                    <a:pt x="38" y="52"/>
                    <a:pt x="31" y="53"/>
                    <a:pt x="26" y="56"/>
                  </a:cubicBezTo>
                  <a:cubicBezTo>
                    <a:pt x="22" y="59"/>
                    <a:pt x="20" y="64"/>
                    <a:pt x="20" y="69"/>
                  </a:cubicBezTo>
                  <a:cubicBezTo>
                    <a:pt x="20" y="74"/>
                    <a:pt x="22" y="77"/>
                    <a:pt x="25" y="80"/>
                  </a:cubicBezTo>
                  <a:cubicBezTo>
                    <a:pt x="28" y="83"/>
                    <a:pt x="29" y="84"/>
                    <a:pt x="34" y="8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69" name="Freeform 2468"/>
            <p:cNvSpPr>
              <a:spLocks noChangeArrowheads="1"/>
            </p:cNvSpPr>
            <p:nvPr/>
          </p:nvSpPr>
          <p:spPr bwMode="auto">
            <a:xfrm>
              <a:off x="6252281" y="2993071"/>
              <a:ext cx="50758" cy="108384"/>
            </a:xfrm>
            <a:custGeom>
              <a:avLst/>
              <a:gdLst>
                <a:gd name="T0" fmla="*/ 49 w 87"/>
                <a:gd name="T1" fmla="*/ 98 h 140"/>
                <a:gd name="T2" fmla="*/ 21 w 87"/>
                <a:gd name="T3" fmla="*/ 85 h 140"/>
                <a:gd name="T4" fmla="*/ 19 w 87"/>
                <a:gd name="T5" fmla="*/ 85 h 140"/>
                <a:gd name="T6" fmla="*/ 21 w 87"/>
                <a:gd name="T7" fmla="*/ 99 h 140"/>
                <a:gd name="T8" fmla="*/ 21 w 87"/>
                <a:gd name="T9" fmla="*/ 139 h 140"/>
                <a:gd name="T10" fmla="*/ 0 w 87"/>
                <a:gd name="T11" fmla="*/ 139 h 140"/>
                <a:gd name="T12" fmla="*/ 0 w 87"/>
                <a:gd name="T13" fmla="*/ 2 h 140"/>
                <a:gd name="T14" fmla="*/ 16 w 87"/>
                <a:gd name="T15" fmla="*/ 2 h 140"/>
                <a:gd name="T16" fmla="*/ 19 w 87"/>
                <a:gd name="T17" fmla="*/ 15 h 140"/>
                <a:gd name="T18" fmla="*/ 21 w 87"/>
                <a:gd name="T19" fmla="*/ 15 h 140"/>
                <a:gd name="T20" fmla="*/ 49 w 87"/>
                <a:gd name="T21" fmla="*/ 0 h 140"/>
                <a:gd name="T22" fmla="*/ 76 w 87"/>
                <a:gd name="T23" fmla="*/ 13 h 140"/>
                <a:gd name="T24" fmla="*/ 86 w 87"/>
                <a:gd name="T25" fmla="*/ 50 h 140"/>
                <a:gd name="T26" fmla="*/ 76 w 87"/>
                <a:gd name="T27" fmla="*/ 86 h 140"/>
                <a:gd name="T28" fmla="*/ 49 w 87"/>
                <a:gd name="T29" fmla="*/ 98 h 140"/>
                <a:gd name="T30" fmla="*/ 43 w 87"/>
                <a:gd name="T31" fmla="*/ 16 h 140"/>
                <a:gd name="T32" fmla="*/ 25 w 87"/>
                <a:gd name="T33" fmla="*/ 24 h 140"/>
                <a:gd name="T34" fmla="*/ 19 w 87"/>
                <a:gd name="T35" fmla="*/ 46 h 140"/>
                <a:gd name="T36" fmla="*/ 19 w 87"/>
                <a:gd name="T37" fmla="*/ 48 h 140"/>
                <a:gd name="T38" fmla="*/ 25 w 87"/>
                <a:gd name="T39" fmla="*/ 73 h 140"/>
                <a:gd name="T40" fmla="*/ 43 w 87"/>
                <a:gd name="T41" fmla="*/ 81 h 140"/>
                <a:gd name="T42" fmla="*/ 59 w 87"/>
                <a:gd name="T43" fmla="*/ 72 h 140"/>
                <a:gd name="T44" fmla="*/ 65 w 87"/>
                <a:gd name="T45" fmla="*/ 47 h 140"/>
                <a:gd name="T46" fmla="*/ 59 w 87"/>
                <a:gd name="T47" fmla="*/ 24 h 140"/>
                <a:gd name="T48" fmla="*/ 43 w 87"/>
                <a:gd name="T49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40">
                  <a:moveTo>
                    <a:pt x="49" y="98"/>
                  </a:moveTo>
                  <a:cubicBezTo>
                    <a:pt x="37" y="98"/>
                    <a:pt x="27" y="94"/>
                    <a:pt x="21" y="85"/>
                  </a:cubicBezTo>
                  <a:lnTo>
                    <a:pt x="19" y="85"/>
                  </a:lnTo>
                  <a:cubicBezTo>
                    <a:pt x="21" y="92"/>
                    <a:pt x="21" y="98"/>
                    <a:pt x="21" y="99"/>
                  </a:cubicBezTo>
                  <a:lnTo>
                    <a:pt x="21" y="139"/>
                  </a:lnTo>
                  <a:lnTo>
                    <a:pt x="0" y="139"/>
                  </a:lnTo>
                  <a:lnTo>
                    <a:pt x="0" y="2"/>
                  </a:lnTo>
                  <a:lnTo>
                    <a:pt x="16" y="2"/>
                  </a:lnTo>
                  <a:cubicBezTo>
                    <a:pt x="16" y="3"/>
                    <a:pt x="18" y="8"/>
                    <a:pt x="19" y="15"/>
                  </a:cubicBezTo>
                  <a:lnTo>
                    <a:pt x="21" y="15"/>
                  </a:lnTo>
                  <a:cubicBezTo>
                    <a:pt x="27" y="5"/>
                    <a:pt x="37" y="0"/>
                    <a:pt x="49" y="0"/>
                  </a:cubicBezTo>
                  <a:cubicBezTo>
                    <a:pt x="60" y="0"/>
                    <a:pt x="69" y="4"/>
                    <a:pt x="76" y="13"/>
                  </a:cubicBezTo>
                  <a:cubicBezTo>
                    <a:pt x="84" y="21"/>
                    <a:pt x="86" y="34"/>
                    <a:pt x="86" y="50"/>
                  </a:cubicBezTo>
                  <a:cubicBezTo>
                    <a:pt x="86" y="66"/>
                    <a:pt x="84" y="77"/>
                    <a:pt x="76" y="86"/>
                  </a:cubicBezTo>
                  <a:cubicBezTo>
                    <a:pt x="69" y="94"/>
                    <a:pt x="60" y="98"/>
                    <a:pt x="49" y="98"/>
                  </a:cubicBezTo>
                  <a:close/>
                  <a:moveTo>
                    <a:pt x="43" y="16"/>
                  </a:moveTo>
                  <a:cubicBezTo>
                    <a:pt x="35" y="16"/>
                    <a:pt x="30" y="19"/>
                    <a:pt x="25" y="24"/>
                  </a:cubicBezTo>
                  <a:cubicBezTo>
                    <a:pt x="21" y="28"/>
                    <a:pt x="19" y="35"/>
                    <a:pt x="19" y="46"/>
                  </a:cubicBezTo>
                  <a:lnTo>
                    <a:pt x="19" y="48"/>
                  </a:lnTo>
                  <a:cubicBezTo>
                    <a:pt x="19" y="60"/>
                    <a:pt x="21" y="68"/>
                    <a:pt x="25" y="73"/>
                  </a:cubicBezTo>
                  <a:cubicBezTo>
                    <a:pt x="30" y="77"/>
                    <a:pt x="36" y="81"/>
                    <a:pt x="43" y="81"/>
                  </a:cubicBezTo>
                  <a:cubicBezTo>
                    <a:pt x="51" y="81"/>
                    <a:pt x="55" y="78"/>
                    <a:pt x="59" y="72"/>
                  </a:cubicBezTo>
                  <a:cubicBezTo>
                    <a:pt x="64" y="66"/>
                    <a:pt x="65" y="59"/>
                    <a:pt x="65" y="47"/>
                  </a:cubicBezTo>
                  <a:cubicBezTo>
                    <a:pt x="65" y="37"/>
                    <a:pt x="64" y="28"/>
                    <a:pt x="59" y="24"/>
                  </a:cubicBezTo>
                  <a:cubicBezTo>
                    <a:pt x="55" y="19"/>
                    <a:pt x="50" y="16"/>
                    <a:pt x="43" y="1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0" name="Freeform 2469"/>
            <p:cNvSpPr>
              <a:spLocks noChangeArrowheads="1"/>
            </p:cNvSpPr>
            <p:nvPr/>
          </p:nvSpPr>
          <p:spPr bwMode="auto">
            <a:xfrm>
              <a:off x="6313725" y="2993071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1 w 84"/>
                <a:gd name="T7" fmla="*/ 13 h 99"/>
                <a:gd name="T8" fmla="*/ 43 w 84"/>
                <a:gd name="T9" fmla="*/ 0 h 99"/>
                <a:gd name="T10" fmla="*/ 72 w 84"/>
                <a:gd name="T11" fmla="*/ 12 h 99"/>
                <a:gd name="T12" fmla="*/ 83 w 84"/>
                <a:gd name="T13" fmla="*/ 43 h 99"/>
                <a:gd name="T14" fmla="*/ 83 w 84"/>
                <a:gd name="T15" fmla="*/ 53 h 99"/>
                <a:gd name="T16" fmla="*/ 20 w 84"/>
                <a:gd name="T17" fmla="*/ 53 h 99"/>
                <a:gd name="T18" fmla="*/ 27 w 84"/>
                <a:gd name="T19" fmla="*/ 75 h 99"/>
                <a:gd name="T20" fmla="*/ 48 w 84"/>
                <a:gd name="T21" fmla="*/ 82 h 99"/>
                <a:gd name="T22" fmla="*/ 64 w 84"/>
                <a:gd name="T23" fmla="*/ 81 h 99"/>
                <a:gd name="T24" fmla="*/ 80 w 84"/>
                <a:gd name="T25" fmla="*/ 75 h 99"/>
                <a:gd name="T26" fmla="*/ 80 w 84"/>
                <a:gd name="T27" fmla="*/ 91 h 99"/>
                <a:gd name="T28" fmla="*/ 65 w 84"/>
                <a:gd name="T29" fmla="*/ 95 h 99"/>
                <a:gd name="T30" fmla="*/ 48 w 84"/>
                <a:gd name="T31" fmla="*/ 98 h 99"/>
                <a:gd name="T32" fmla="*/ 43 w 84"/>
                <a:gd name="T33" fmla="*/ 15 h 99"/>
                <a:gd name="T34" fmla="*/ 27 w 84"/>
                <a:gd name="T35" fmla="*/ 21 h 99"/>
                <a:gd name="T36" fmla="*/ 20 w 84"/>
                <a:gd name="T37" fmla="*/ 38 h 99"/>
                <a:gd name="T38" fmla="*/ 62 w 84"/>
                <a:gd name="T39" fmla="*/ 38 h 99"/>
                <a:gd name="T40" fmla="*/ 56 w 84"/>
                <a:gd name="T41" fmla="*/ 21 h 99"/>
                <a:gd name="T42" fmla="*/ 43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3" y="98"/>
                    <a:pt x="22" y="94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4" y="21"/>
                    <a:pt x="11" y="13"/>
                  </a:cubicBezTo>
                  <a:cubicBezTo>
                    <a:pt x="18" y="4"/>
                    <a:pt x="30" y="0"/>
                    <a:pt x="43" y="0"/>
                  </a:cubicBezTo>
                  <a:cubicBezTo>
                    <a:pt x="56" y="0"/>
                    <a:pt x="65" y="5"/>
                    <a:pt x="72" y="12"/>
                  </a:cubicBezTo>
                  <a:cubicBezTo>
                    <a:pt x="80" y="19"/>
                    <a:pt x="83" y="29"/>
                    <a:pt x="83" y="43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2"/>
                    <a:pt x="23" y="69"/>
                    <a:pt x="27" y="75"/>
                  </a:cubicBezTo>
                  <a:cubicBezTo>
                    <a:pt x="32" y="81"/>
                    <a:pt x="39" y="82"/>
                    <a:pt x="48" y="82"/>
                  </a:cubicBezTo>
                  <a:cubicBezTo>
                    <a:pt x="53" y="82"/>
                    <a:pt x="58" y="82"/>
                    <a:pt x="64" y="81"/>
                  </a:cubicBezTo>
                  <a:cubicBezTo>
                    <a:pt x="70" y="79"/>
                    <a:pt x="74" y="78"/>
                    <a:pt x="80" y="75"/>
                  </a:cubicBezTo>
                  <a:lnTo>
                    <a:pt x="80" y="91"/>
                  </a:lnTo>
                  <a:cubicBezTo>
                    <a:pt x="75" y="94"/>
                    <a:pt x="70" y="95"/>
                    <a:pt x="65" y="95"/>
                  </a:cubicBezTo>
                  <a:cubicBezTo>
                    <a:pt x="61" y="95"/>
                    <a:pt x="53" y="98"/>
                    <a:pt x="48" y="98"/>
                  </a:cubicBezTo>
                  <a:close/>
                  <a:moveTo>
                    <a:pt x="43" y="15"/>
                  </a:moveTo>
                  <a:cubicBezTo>
                    <a:pt x="37" y="15"/>
                    <a:pt x="32" y="16"/>
                    <a:pt x="27" y="21"/>
                  </a:cubicBezTo>
                  <a:cubicBezTo>
                    <a:pt x="23" y="25"/>
                    <a:pt x="21" y="31"/>
                    <a:pt x="20" y="38"/>
                  </a:cubicBezTo>
                  <a:lnTo>
                    <a:pt x="62" y="38"/>
                  </a:lnTo>
                  <a:cubicBezTo>
                    <a:pt x="62" y="31"/>
                    <a:pt x="61" y="25"/>
                    <a:pt x="56" y="21"/>
                  </a:cubicBezTo>
                  <a:cubicBezTo>
                    <a:pt x="52" y="16"/>
                    <a:pt x="51" y="15"/>
                    <a:pt x="43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12389517" y="8449623"/>
            <a:ext cx="2222662" cy="3223558"/>
            <a:chOff x="6823975" y="2800777"/>
            <a:chExt cx="1111331" cy="1611779"/>
          </a:xfrm>
        </p:grpSpPr>
        <p:sp>
          <p:nvSpPr>
            <p:cNvPr id="2472" name="Freeform 2471"/>
            <p:cNvSpPr>
              <a:spLocks noChangeArrowheads="1"/>
            </p:cNvSpPr>
            <p:nvPr/>
          </p:nvSpPr>
          <p:spPr bwMode="auto">
            <a:xfrm>
              <a:off x="6823975" y="3244803"/>
              <a:ext cx="50758" cy="643313"/>
            </a:xfrm>
            <a:custGeom>
              <a:avLst/>
              <a:gdLst>
                <a:gd name="T0" fmla="*/ 44 w 89"/>
                <a:gd name="T1" fmla="*/ 815 h 816"/>
                <a:gd name="T2" fmla="*/ 0 w 89"/>
                <a:gd name="T3" fmla="*/ 815 h 816"/>
                <a:gd name="T4" fmla="*/ 0 w 89"/>
                <a:gd name="T5" fmla="*/ 0 h 816"/>
                <a:gd name="T6" fmla="*/ 88 w 89"/>
                <a:gd name="T7" fmla="*/ 0 h 816"/>
                <a:gd name="T8" fmla="*/ 88 w 89"/>
                <a:gd name="T9" fmla="*/ 815 h 816"/>
                <a:gd name="T10" fmla="*/ 44 w 89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16">
                  <a:moveTo>
                    <a:pt x="44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815"/>
                  </a:lnTo>
                  <a:lnTo>
                    <a:pt x="44" y="81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3" name="Freeform 2472"/>
            <p:cNvSpPr>
              <a:spLocks noChangeArrowheads="1"/>
            </p:cNvSpPr>
            <p:nvPr/>
          </p:nvSpPr>
          <p:spPr bwMode="auto">
            <a:xfrm>
              <a:off x="6912134" y="3360179"/>
              <a:ext cx="50758" cy="527936"/>
            </a:xfrm>
            <a:custGeom>
              <a:avLst/>
              <a:gdLst>
                <a:gd name="T0" fmla="*/ 44 w 89"/>
                <a:gd name="T1" fmla="*/ 669 h 670"/>
                <a:gd name="T2" fmla="*/ 0 w 89"/>
                <a:gd name="T3" fmla="*/ 669 h 670"/>
                <a:gd name="T4" fmla="*/ 0 w 89"/>
                <a:gd name="T5" fmla="*/ 0 h 670"/>
                <a:gd name="T6" fmla="*/ 88 w 89"/>
                <a:gd name="T7" fmla="*/ 0 h 670"/>
                <a:gd name="T8" fmla="*/ 88 w 89"/>
                <a:gd name="T9" fmla="*/ 669 h 670"/>
                <a:gd name="T10" fmla="*/ 44 w 89"/>
                <a:gd name="T11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70">
                  <a:moveTo>
                    <a:pt x="44" y="669"/>
                  </a:moveTo>
                  <a:lnTo>
                    <a:pt x="0" y="669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69"/>
                  </a:lnTo>
                  <a:lnTo>
                    <a:pt x="44" y="6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4" name="Freeform 2473"/>
            <p:cNvSpPr>
              <a:spLocks noChangeArrowheads="1"/>
            </p:cNvSpPr>
            <p:nvPr/>
          </p:nvSpPr>
          <p:spPr bwMode="auto">
            <a:xfrm>
              <a:off x="7088451" y="3244803"/>
              <a:ext cx="50758" cy="643313"/>
            </a:xfrm>
            <a:custGeom>
              <a:avLst/>
              <a:gdLst>
                <a:gd name="T0" fmla="*/ 44 w 88"/>
                <a:gd name="T1" fmla="*/ 815 h 816"/>
                <a:gd name="T2" fmla="*/ 0 w 88"/>
                <a:gd name="T3" fmla="*/ 815 h 816"/>
                <a:gd name="T4" fmla="*/ 0 w 88"/>
                <a:gd name="T5" fmla="*/ 0 h 816"/>
                <a:gd name="T6" fmla="*/ 87 w 88"/>
                <a:gd name="T7" fmla="*/ 0 h 816"/>
                <a:gd name="T8" fmla="*/ 87 w 88"/>
                <a:gd name="T9" fmla="*/ 815 h 816"/>
                <a:gd name="T10" fmla="*/ 44 w 88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16">
                  <a:moveTo>
                    <a:pt x="44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815"/>
                  </a:lnTo>
                  <a:lnTo>
                    <a:pt x="44" y="81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5" name="Freeform 2474"/>
            <p:cNvSpPr>
              <a:spLocks noChangeArrowheads="1"/>
            </p:cNvSpPr>
            <p:nvPr/>
          </p:nvSpPr>
          <p:spPr bwMode="auto">
            <a:xfrm>
              <a:off x="7176609" y="3181870"/>
              <a:ext cx="50758" cy="706246"/>
            </a:xfrm>
            <a:custGeom>
              <a:avLst/>
              <a:gdLst>
                <a:gd name="T0" fmla="*/ 44 w 88"/>
                <a:gd name="T1" fmla="*/ 895 h 896"/>
                <a:gd name="T2" fmla="*/ 0 w 88"/>
                <a:gd name="T3" fmla="*/ 895 h 896"/>
                <a:gd name="T4" fmla="*/ 0 w 88"/>
                <a:gd name="T5" fmla="*/ 0 h 896"/>
                <a:gd name="T6" fmla="*/ 87 w 88"/>
                <a:gd name="T7" fmla="*/ 0 h 896"/>
                <a:gd name="T8" fmla="*/ 87 w 88"/>
                <a:gd name="T9" fmla="*/ 895 h 896"/>
                <a:gd name="T10" fmla="*/ 44 w 88"/>
                <a:gd name="T11" fmla="*/ 89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96">
                  <a:moveTo>
                    <a:pt x="44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895"/>
                  </a:lnTo>
                  <a:lnTo>
                    <a:pt x="44" y="89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6" name="Freeform 2475"/>
            <p:cNvSpPr>
              <a:spLocks noChangeArrowheads="1"/>
            </p:cNvSpPr>
            <p:nvPr/>
          </p:nvSpPr>
          <p:spPr bwMode="auto">
            <a:xfrm>
              <a:off x="7000292" y="3409127"/>
              <a:ext cx="50758" cy="478988"/>
            </a:xfrm>
            <a:custGeom>
              <a:avLst/>
              <a:gdLst>
                <a:gd name="T0" fmla="*/ 44 w 89"/>
                <a:gd name="T1" fmla="*/ 606 h 607"/>
                <a:gd name="T2" fmla="*/ 0 w 89"/>
                <a:gd name="T3" fmla="*/ 606 h 607"/>
                <a:gd name="T4" fmla="*/ 0 w 89"/>
                <a:gd name="T5" fmla="*/ 0 h 607"/>
                <a:gd name="T6" fmla="*/ 88 w 89"/>
                <a:gd name="T7" fmla="*/ 0 h 607"/>
                <a:gd name="T8" fmla="*/ 88 w 89"/>
                <a:gd name="T9" fmla="*/ 606 h 607"/>
                <a:gd name="T10" fmla="*/ 44 w 89"/>
                <a:gd name="T11" fmla="*/ 60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07">
                  <a:moveTo>
                    <a:pt x="44" y="606"/>
                  </a:moveTo>
                  <a:lnTo>
                    <a:pt x="0" y="606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06"/>
                  </a:lnTo>
                  <a:lnTo>
                    <a:pt x="44" y="606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7" name="Freeform 2476"/>
            <p:cNvSpPr>
              <a:spLocks noChangeArrowheads="1"/>
            </p:cNvSpPr>
            <p:nvPr/>
          </p:nvSpPr>
          <p:spPr bwMode="auto">
            <a:xfrm>
              <a:off x="7441084" y="3206344"/>
              <a:ext cx="50758" cy="681772"/>
            </a:xfrm>
            <a:custGeom>
              <a:avLst/>
              <a:gdLst>
                <a:gd name="T0" fmla="*/ 44 w 89"/>
                <a:gd name="T1" fmla="*/ 863 h 864"/>
                <a:gd name="T2" fmla="*/ 0 w 89"/>
                <a:gd name="T3" fmla="*/ 863 h 864"/>
                <a:gd name="T4" fmla="*/ 0 w 89"/>
                <a:gd name="T5" fmla="*/ 0 h 864"/>
                <a:gd name="T6" fmla="*/ 88 w 89"/>
                <a:gd name="T7" fmla="*/ 0 h 864"/>
                <a:gd name="T8" fmla="*/ 88 w 89"/>
                <a:gd name="T9" fmla="*/ 863 h 864"/>
                <a:gd name="T10" fmla="*/ 44 w 89"/>
                <a:gd name="T11" fmla="*/ 86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64">
                  <a:moveTo>
                    <a:pt x="44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863"/>
                  </a:lnTo>
                  <a:lnTo>
                    <a:pt x="44" y="86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8" name="Freeform 2477"/>
            <p:cNvSpPr>
              <a:spLocks noChangeArrowheads="1"/>
            </p:cNvSpPr>
            <p:nvPr/>
          </p:nvSpPr>
          <p:spPr bwMode="auto">
            <a:xfrm>
              <a:off x="7264767" y="3262284"/>
              <a:ext cx="50758" cy="625832"/>
            </a:xfrm>
            <a:custGeom>
              <a:avLst/>
              <a:gdLst>
                <a:gd name="T0" fmla="*/ 43 w 88"/>
                <a:gd name="T1" fmla="*/ 791 h 792"/>
                <a:gd name="T2" fmla="*/ 0 w 88"/>
                <a:gd name="T3" fmla="*/ 791 h 792"/>
                <a:gd name="T4" fmla="*/ 0 w 88"/>
                <a:gd name="T5" fmla="*/ 0 h 792"/>
                <a:gd name="T6" fmla="*/ 87 w 88"/>
                <a:gd name="T7" fmla="*/ 0 h 792"/>
                <a:gd name="T8" fmla="*/ 87 w 88"/>
                <a:gd name="T9" fmla="*/ 791 h 792"/>
                <a:gd name="T10" fmla="*/ 43 w 88"/>
                <a:gd name="T11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92">
                  <a:moveTo>
                    <a:pt x="43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91"/>
                  </a:lnTo>
                  <a:lnTo>
                    <a:pt x="43" y="7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79" name="Freeform 2478"/>
            <p:cNvSpPr>
              <a:spLocks noChangeArrowheads="1"/>
            </p:cNvSpPr>
            <p:nvPr/>
          </p:nvSpPr>
          <p:spPr bwMode="auto">
            <a:xfrm>
              <a:off x="7529243" y="3164388"/>
              <a:ext cx="50758" cy="720231"/>
            </a:xfrm>
            <a:custGeom>
              <a:avLst/>
              <a:gdLst>
                <a:gd name="T0" fmla="*/ 44 w 89"/>
                <a:gd name="T1" fmla="*/ 914 h 915"/>
                <a:gd name="T2" fmla="*/ 0 w 89"/>
                <a:gd name="T3" fmla="*/ 914 h 915"/>
                <a:gd name="T4" fmla="*/ 0 w 89"/>
                <a:gd name="T5" fmla="*/ 0 h 915"/>
                <a:gd name="T6" fmla="*/ 88 w 89"/>
                <a:gd name="T7" fmla="*/ 0 h 915"/>
                <a:gd name="T8" fmla="*/ 88 w 89"/>
                <a:gd name="T9" fmla="*/ 914 h 915"/>
                <a:gd name="T10" fmla="*/ 44 w 89"/>
                <a:gd name="T11" fmla="*/ 91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15">
                  <a:moveTo>
                    <a:pt x="44" y="914"/>
                  </a:moveTo>
                  <a:lnTo>
                    <a:pt x="0" y="91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914"/>
                  </a:lnTo>
                  <a:lnTo>
                    <a:pt x="44" y="9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0" name="Freeform 2479"/>
            <p:cNvSpPr>
              <a:spLocks noChangeArrowheads="1"/>
            </p:cNvSpPr>
            <p:nvPr/>
          </p:nvSpPr>
          <p:spPr bwMode="auto">
            <a:xfrm>
              <a:off x="7617401" y="3290254"/>
              <a:ext cx="50758" cy="594365"/>
            </a:xfrm>
            <a:custGeom>
              <a:avLst/>
              <a:gdLst>
                <a:gd name="T0" fmla="*/ 44 w 88"/>
                <a:gd name="T1" fmla="*/ 755 h 756"/>
                <a:gd name="T2" fmla="*/ 0 w 88"/>
                <a:gd name="T3" fmla="*/ 755 h 756"/>
                <a:gd name="T4" fmla="*/ 0 w 88"/>
                <a:gd name="T5" fmla="*/ 0 h 756"/>
                <a:gd name="T6" fmla="*/ 87 w 88"/>
                <a:gd name="T7" fmla="*/ 0 h 756"/>
                <a:gd name="T8" fmla="*/ 87 w 88"/>
                <a:gd name="T9" fmla="*/ 755 h 756"/>
                <a:gd name="T10" fmla="*/ 44 w 88"/>
                <a:gd name="T11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56">
                  <a:moveTo>
                    <a:pt x="44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55"/>
                  </a:lnTo>
                  <a:lnTo>
                    <a:pt x="44" y="75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1" name="Freeform 2480"/>
            <p:cNvSpPr>
              <a:spLocks noChangeArrowheads="1"/>
            </p:cNvSpPr>
            <p:nvPr/>
          </p:nvSpPr>
          <p:spPr bwMode="auto">
            <a:xfrm>
              <a:off x="7796390" y="3314728"/>
              <a:ext cx="50758" cy="569891"/>
            </a:xfrm>
            <a:custGeom>
              <a:avLst/>
              <a:gdLst>
                <a:gd name="T0" fmla="*/ 43 w 88"/>
                <a:gd name="T1" fmla="*/ 724 h 725"/>
                <a:gd name="T2" fmla="*/ 0 w 88"/>
                <a:gd name="T3" fmla="*/ 724 h 725"/>
                <a:gd name="T4" fmla="*/ 0 w 88"/>
                <a:gd name="T5" fmla="*/ 0 h 725"/>
                <a:gd name="T6" fmla="*/ 87 w 88"/>
                <a:gd name="T7" fmla="*/ 0 h 725"/>
                <a:gd name="T8" fmla="*/ 87 w 88"/>
                <a:gd name="T9" fmla="*/ 724 h 725"/>
                <a:gd name="T10" fmla="*/ 43 w 88"/>
                <a:gd name="T11" fmla="*/ 7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5">
                  <a:moveTo>
                    <a:pt x="43" y="724"/>
                  </a:moveTo>
                  <a:lnTo>
                    <a:pt x="0" y="724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724"/>
                  </a:lnTo>
                  <a:lnTo>
                    <a:pt x="43" y="72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2" name="Freeform 2481"/>
            <p:cNvSpPr>
              <a:spLocks noChangeArrowheads="1"/>
            </p:cNvSpPr>
            <p:nvPr/>
          </p:nvSpPr>
          <p:spPr bwMode="auto">
            <a:xfrm>
              <a:off x="7881877" y="3342698"/>
              <a:ext cx="50758" cy="545418"/>
            </a:xfrm>
            <a:custGeom>
              <a:avLst/>
              <a:gdLst>
                <a:gd name="T0" fmla="*/ 44 w 89"/>
                <a:gd name="T1" fmla="*/ 691 h 692"/>
                <a:gd name="T2" fmla="*/ 0 w 89"/>
                <a:gd name="T3" fmla="*/ 691 h 692"/>
                <a:gd name="T4" fmla="*/ 0 w 89"/>
                <a:gd name="T5" fmla="*/ 0 h 692"/>
                <a:gd name="T6" fmla="*/ 88 w 89"/>
                <a:gd name="T7" fmla="*/ 0 h 692"/>
                <a:gd name="T8" fmla="*/ 88 w 89"/>
                <a:gd name="T9" fmla="*/ 691 h 692"/>
                <a:gd name="T10" fmla="*/ 44 w 89"/>
                <a:gd name="T11" fmla="*/ 69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92">
                  <a:moveTo>
                    <a:pt x="4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91"/>
                  </a:lnTo>
                  <a:lnTo>
                    <a:pt x="44" y="6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3" name="Freeform 2482"/>
            <p:cNvSpPr>
              <a:spLocks noChangeArrowheads="1"/>
            </p:cNvSpPr>
            <p:nvPr/>
          </p:nvSpPr>
          <p:spPr bwMode="auto">
            <a:xfrm>
              <a:off x="7705560" y="3342698"/>
              <a:ext cx="50758" cy="545418"/>
            </a:xfrm>
            <a:custGeom>
              <a:avLst/>
              <a:gdLst>
                <a:gd name="T0" fmla="*/ 44 w 88"/>
                <a:gd name="T1" fmla="*/ 691 h 692"/>
                <a:gd name="T2" fmla="*/ 0 w 88"/>
                <a:gd name="T3" fmla="*/ 691 h 692"/>
                <a:gd name="T4" fmla="*/ 0 w 88"/>
                <a:gd name="T5" fmla="*/ 0 h 692"/>
                <a:gd name="T6" fmla="*/ 87 w 88"/>
                <a:gd name="T7" fmla="*/ 0 h 692"/>
                <a:gd name="T8" fmla="*/ 87 w 88"/>
                <a:gd name="T9" fmla="*/ 691 h 692"/>
                <a:gd name="T10" fmla="*/ 44 w 88"/>
                <a:gd name="T11" fmla="*/ 69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92">
                  <a:moveTo>
                    <a:pt x="44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691"/>
                  </a:lnTo>
                  <a:lnTo>
                    <a:pt x="44" y="69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4" name="Freeform 2483"/>
            <p:cNvSpPr>
              <a:spLocks noChangeArrowheads="1"/>
            </p:cNvSpPr>
            <p:nvPr/>
          </p:nvSpPr>
          <p:spPr bwMode="auto">
            <a:xfrm>
              <a:off x="7352926" y="3360179"/>
              <a:ext cx="50758" cy="527936"/>
            </a:xfrm>
            <a:custGeom>
              <a:avLst/>
              <a:gdLst>
                <a:gd name="T0" fmla="*/ 44 w 89"/>
                <a:gd name="T1" fmla="*/ 669 h 670"/>
                <a:gd name="T2" fmla="*/ 0 w 89"/>
                <a:gd name="T3" fmla="*/ 669 h 670"/>
                <a:gd name="T4" fmla="*/ 0 w 89"/>
                <a:gd name="T5" fmla="*/ 0 h 670"/>
                <a:gd name="T6" fmla="*/ 88 w 89"/>
                <a:gd name="T7" fmla="*/ 0 h 670"/>
                <a:gd name="T8" fmla="*/ 88 w 89"/>
                <a:gd name="T9" fmla="*/ 669 h 670"/>
                <a:gd name="T10" fmla="*/ 44 w 89"/>
                <a:gd name="T11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670">
                  <a:moveTo>
                    <a:pt x="44" y="669"/>
                  </a:moveTo>
                  <a:lnTo>
                    <a:pt x="0" y="669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669"/>
                  </a:lnTo>
                  <a:lnTo>
                    <a:pt x="44" y="66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5" name="Freeform 2484"/>
            <p:cNvSpPr>
              <a:spLocks noChangeArrowheads="1"/>
            </p:cNvSpPr>
            <p:nvPr/>
          </p:nvSpPr>
          <p:spPr bwMode="auto">
            <a:xfrm>
              <a:off x="6823975" y="3216832"/>
              <a:ext cx="1111331" cy="360115"/>
            </a:xfrm>
            <a:custGeom>
              <a:avLst/>
              <a:gdLst>
                <a:gd name="T0" fmla="*/ 0 w 1840"/>
                <a:gd name="T1" fmla="*/ 181 h 460"/>
                <a:gd name="T2" fmla="*/ 259 w 1840"/>
                <a:gd name="T3" fmla="*/ 329 h 460"/>
                <a:gd name="T4" fmla="*/ 588 w 1840"/>
                <a:gd name="T5" fmla="*/ 17 h 460"/>
                <a:gd name="T6" fmla="*/ 700 w 1840"/>
                <a:gd name="T7" fmla="*/ 459 h 460"/>
                <a:gd name="T8" fmla="*/ 846 w 1840"/>
                <a:gd name="T9" fmla="*/ 119 h 460"/>
                <a:gd name="T10" fmla="*/ 976 w 1840"/>
                <a:gd name="T11" fmla="*/ 319 h 460"/>
                <a:gd name="T12" fmla="*/ 1094 w 1840"/>
                <a:gd name="T13" fmla="*/ 42 h 460"/>
                <a:gd name="T14" fmla="*/ 1186 w 1840"/>
                <a:gd name="T15" fmla="*/ 118 h 460"/>
                <a:gd name="T16" fmla="*/ 1310 w 1840"/>
                <a:gd name="T17" fmla="*/ 48 h 460"/>
                <a:gd name="T18" fmla="*/ 1459 w 1840"/>
                <a:gd name="T19" fmla="*/ 265 h 460"/>
                <a:gd name="T20" fmla="*/ 1619 w 1840"/>
                <a:gd name="T21" fmla="*/ 181 h 460"/>
                <a:gd name="T22" fmla="*/ 1772 w 1840"/>
                <a:gd name="T23" fmla="*/ 268 h 460"/>
                <a:gd name="T24" fmla="*/ 1839 w 1840"/>
                <a:gd name="T25" fmla="*/ 21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0" h="460">
                  <a:moveTo>
                    <a:pt x="0" y="181"/>
                  </a:moveTo>
                  <a:cubicBezTo>
                    <a:pt x="0" y="181"/>
                    <a:pt x="192" y="330"/>
                    <a:pt x="259" y="329"/>
                  </a:cubicBezTo>
                  <a:cubicBezTo>
                    <a:pt x="326" y="327"/>
                    <a:pt x="550" y="0"/>
                    <a:pt x="588" y="17"/>
                  </a:cubicBezTo>
                  <a:cubicBezTo>
                    <a:pt x="626" y="35"/>
                    <a:pt x="661" y="459"/>
                    <a:pt x="700" y="459"/>
                  </a:cubicBezTo>
                  <a:cubicBezTo>
                    <a:pt x="740" y="459"/>
                    <a:pt x="775" y="107"/>
                    <a:pt x="846" y="119"/>
                  </a:cubicBezTo>
                  <a:cubicBezTo>
                    <a:pt x="918" y="130"/>
                    <a:pt x="937" y="315"/>
                    <a:pt x="976" y="319"/>
                  </a:cubicBezTo>
                  <a:cubicBezTo>
                    <a:pt x="1015" y="323"/>
                    <a:pt x="1058" y="70"/>
                    <a:pt x="1094" y="42"/>
                  </a:cubicBezTo>
                  <a:cubicBezTo>
                    <a:pt x="1131" y="14"/>
                    <a:pt x="1166" y="109"/>
                    <a:pt x="1186" y="118"/>
                  </a:cubicBezTo>
                  <a:cubicBezTo>
                    <a:pt x="1206" y="127"/>
                    <a:pt x="1298" y="46"/>
                    <a:pt x="1310" y="48"/>
                  </a:cubicBezTo>
                  <a:cubicBezTo>
                    <a:pt x="1322" y="49"/>
                    <a:pt x="1392" y="296"/>
                    <a:pt x="1459" y="265"/>
                  </a:cubicBezTo>
                  <a:cubicBezTo>
                    <a:pt x="1526" y="234"/>
                    <a:pt x="1568" y="160"/>
                    <a:pt x="1619" y="181"/>
                  </a:cubicBezTo>
                  <a:cubicBezTo>
                    <a:pt x="1670" y="201"/>
                    <a:pt x="1746" y="290"/>
                    <a:pt x="1772" y="268"/>
                  </a:cubicBezTo>
                  <a:cubicBezTo>
                    <a:pt x="1799" y="246"/>
                    <a:pt x="1839" y="211"/>
                    <a:pt x="1839" y="211"/>
                  </a:cubicBezTo>
                </a:path>
              </a:pathLst>
            </a:custGeom>
            <a:noFill/>
            <a:ln w="3132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86" name="Freeform 2485"/>
            <p:cNvSpPr>
              <a:spLocks noChangeArrowheads="1"/>
            </p:cNvSpPr>
            <p:nvPr/>
          </p:nvSpPr>
          <p:spPr bwMode="auto">
            <a:xfrm>
              <a:off x="7211338" y="4307668"/>
              <a:ext cx="45415" cy="73422"/>
            </a:xfrm>
            <a:custGeom>
              <a:avLst/>
              <a:gdLst>
                <a:gd name="T0" fmla="*/ 59 w 81"/>
                <a:gd name="T1" fmla="*/ 83 h 99"/>
                <a:gd name="T2" fmla="*/ 46 w 81"/>
                <a:gd name="T3" fmla="*/ 95 h 99"/>
                <a:gd name="T4" fmla="*/ 29 w 81"/>
                <a:gd name="T5" fmla="*/ 98 h 99"/>
                <a:gd name="T6" fmla="*/ 7 w 81"/>
                <a:gd name="T7" fmla="*/ 91 h 99"/>
                <a:gd name="T8" fmla="*/ 0 w 81"/>
                <a:gd name="T9" fmla="*/ 69 h 99"/>
                <a:gd name="T10" fmla="*/ 10 w 81"/>
                <a:gd name="T11" fmla="*/ 47 h 99"/>
                <a:gd name="T12" fmla="*/ 43 w 81"/>
                <a:gd name="T13" fmla="*/ 38 h 99"/>
                <a:gd name="T14" fmla="*/ 59 w 81"/>
                <a:gd name="T15" fmla="*/ 38 h 99"/>
                <a:gd name="T16" fmla="*/ 59 w 81"/>
                <a:gd name="T17" fmla="*/ 34 h 99"/>
                <a:gd name="T18" fmla="*/ 55 w 81"/>
                <a:gd name="T19" fmla="*/ 21 h 99"/>
                <a:gd name="T20" fmla="*/ 42 w 81"/>
                <a:gd name="T21" fmla="*/ 16 h 99"/>
                <a:gd name="T22" fmla="*/ 27 w 81"/>
                <a:gd name="T23" fmla="*/ 18 h 99"/>
                <a:gd name="T24" fmla="*/ 14 w 81"/>
                <a:gd name="T25" fmla="*/ 22 h 99"/>
                <a:gd name="T26" fmla="*/ 8 w 81"/>
                <a:gd name="T27" fmla="*/ 8 h 99"/>
                <a:gd name="T28" fmla="*/ 26 w 81"/>
                <a:gd name="T29" fmla="*/ 2 h 99"/>
                <a:gd name="T30" fmla="*/ 43 w 81"/>
                <a:gd name="T31" fmla="*/ 0 h 99"/>
                <a:gd name="T32" fmla="*/ 71 w 81"/>
                <a:gd name="T33" fmla="*/ 8 h 99"/>
                <a:gd name="T34" fmla="*/ 80 w 81"/>
                <a:gd name="T35" fmla="*/ 32 h 99"/>
                <a:gd name="T36" fmla="*/ 80 w 81"/>
                <a:gd name="T37" fmla="*/ 96 h 99"/>
                <a:gd name="T38" fmla="*/ 64 w 81"/>
                <a:gd name="T39" fmla="*/ 96 h 99"/>
                <a:gd name="T40" fmla="*/ 59 w 81"/>
                <a:gd name="T41" fmla="*/ 83 h 99"/>
                <a:gd name="T42" fmla="*/ 35 w 81"/>
                <a:gd name="T43" fmla="*/ 82 h 99"/>
                <a:gd name="T44" fmla="*/ 52 w 81"/>
                <a:gd name="T45" fmla="*/ 76 h 99"/>
                <a:gd name="T46" fmla="*/ 59 w 81"/>
                <a:gd name="T47" fmla="*/ 59 h 99"/>
                <a:gd name="T48" fmla="*/ 59 w 81"/>
                <a:gd name="T49" fmla="*/ 50 h 99"/>
                <a:gd name="T50" fmla="*/ 48 w 81"/>
                <a:gd name="T51" fmla="*/ 50 h 99"/>
                <a:gd name="T52" fmla="*/ 27 w 81"/>
                <a:gd name="T53" fmla="*/ 54 h 99"/>
                <a:gd name="T54" fmla="*/ 22 w 81"/>
                <a:gd name="T55" fmla="*/ 67 h 99"/>
                <a:gd name="T56" fmla="*/ 26 w 81"/>
                <a:gd name="T57" fmla="*/ 78 h 99"/>
                <a:gd name="T58" fmla="*/ 35 w 81"/>
                <a:gd name="T59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99">
                  <a:moveTo>
                    <a:pt x="59" y="83"/>
                  </a:moveTo>
                  <a:cubicBezTo>
                    <a:pt x="55" y="89"/>
                    <a:pt x="51" y="94"/>
                    <a:pt x="46" y="95"/>
                  </a:cubicBezTo>
                  <a:cubicBezTo>
                    <a:pt x="42" y="96"/>
                    <a:pt x="36" y="98"/>
                    <a:pt x="29" y="98"/>
                  </a:cubicBezTo>
                  <a:cubicBezTo>
                    <a:pt x="20" y="98"/>
                    <a:pt x="13" y="95"/>
                    <a:pt x="7" y="91"/>
                  </a:cubicBezTo>
                  <a:cubicBezTo>
                    <a:pt x="1" y="86"/>
                    <a:pt x="0" y="79"/>
                    <a:pt x="0" y="69"/>
                  </a:cubicBezTo>
                  <a:cubicBezTo>
                    <a:pt x="0" y="59"/>
                    <a:pt x="3" y="51"/>
                    <a:pt x="10" y="47"/>
                  </a:cubicBezTo>
                  <a:cubicBezTo>
                    <a:pt x="17" y="43"/>
                    <a:pt x="29" y="40"/>
                    <a:pt x="43" y="38"/>
                  </a:cubicBezTo>
                  <a:lnTo>
                    <a:pt x="59" y="38"/>
                  </a:lnTo>
                  <a:lnTo>
                    <a:pt x="59" y="34"/>
                  </a:lnTo>
                  <a:cubicBezTo>
                    <a:pt x="59" y="28"/>
                    <a:pt x="58" y="24"/>
                    <a:pt x="55" y="21"/>
                  </a:cubicBezTo>
                  <a:cubicBezTo>
                    <a:pt x="52" y="18"/>
                    <a:pt x="48" y="16"/>
                    <a:pt x="42" y="16"/>
                  </a:cubicBezTo>
                  <a:cubicBezTo>
                    <a:pt x="38" y="16"/>
                    <a:pt x="32" y="16"/>
                    <a:pt x="27" y="18"/>
                  </a:cubicBezTo>
                  <a:lnTo>
                    <a:pt x="14" y="22"/>
                  </a:lnTo>
                  <a:lnTo>
                    <a:pt x="8" y="8"/>
                  </a:lnTo>
                  <a:cubicBezTo>
                    <a:pt x="14" y="5"/>
                    <a:pt x="19" y="3"/>
                    <a:pt x="26" y="2"/>
                  </a:cubicBezTo>
                  <a:cubicBezTo>
                    <a:pt x="33" y="0"/>
                    <a:pt x="38" y="0"/>
                    <a:pt x="43" y="0"/>
                  </a:cubicBezTo>
                  <a:cubicBezTo>
                    <a:pt x="55" y="0"/>
                    <a:pt x="64" y="3"/>
                    <a:pt x="71" y="8"/>
                  </a:cubicBezTo>
                  <a:cubicBezTo>
                    <a:pt x="78" y="12"/>
                    <a:pt x="80" y="21"/>
                    <a:pt x="80" y="32"/>
                  </a:cubicBezTo>
                  <a:lnTo>
                    <a:pt x="80" y="96"/>
                  </a:lnTo>
                  <a:lnTo>
                    <a:pt x="64" y="96"/>
                  </a:lnTo>
                  <a:lnTo>
                    <a:pt x="59" y="83"/>
                  </a:lnTo>
                  <a:close/>
                  <a:moveTo>
                    <a:pt x="35" y="82"/>
                  </a:moveTo>
                  <a:cubicBezTo>
                    <a:pt x="42" y="82"/>
                    <a:pt x="48" y="80"/>
                    <a:pt x="52" y="76"/>
                  </a:cubicBezTo>
                  <a:cubicBezTo>
                    <a:pt x="57" y="71"/>
                    <a:pt x="59" y="66"/>
                    <a:pt x="59" y="59"/>
                  </a:cubicBezTo>
                  <a:lnTo>
                    <a:pt x="59" y="50"/>
                  </a:lnTo>
                  <a:lnTo>
                    <a:pt x="48" y="50"/>
                  </a:lnTo>
                  <a:cubicBezTo>
                    <a:pt x="39" y="50"/>
                    <a:pt x="32" y="51"/>
                    <a:pt x="27" y="54"/>
                  </a:cubicBezTo>
                  <a:cubicBezTo>
                    <a:pt x="23" y="57"/>
                    <a:pt x="22" y="61"/>
                    <a:pt x="22" y="67"/>
                  </a:cubicBezTo>
                  <a:cubicBezTo>
                    <a:pt x="22" y="72"/>
                    <a:pt x="23" y="75"/>
                    <a:pt x="26" y="78"/>
                  </a:cubicBezTo>
                  <a:cubicBezTo>
                    <a:pt x="29" y="80"/>
                    <a:pt x="30" y="82"/>
                    <a:pt x="35" y="8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7" name="Freeform 2486"/>
            <p:cNvSpPr>
              <a:spLocks noChangeArrowheads="1"/>
            </p:cNvSpPr>
            <p:nvPr/>
          </p:nvSpPr>
          <p:spPr bwMode="auto">
            <a:xfrm>
              <a:off x="7270110" y="4307668"/>
              <a:ext cx="53429" cy="104888"/>
            </a:xfrm>
            <a:custGeom>
              <a:avLst/>
              <a:gdLst>
                <a:gd name="T0" fmla="*/ 90 w 91"/>
                <a:gd name="T1" fmla="*/ 11 h 138"/>
                <a:gd name="T2" fmla="*/ 74 w 91"/>
                <a:gd name="T3" fmla="*/ 14 h 138"/>
                <a:gd name="T4" fmla="*/ 79 w 91"/>
                <a:gd name="T5" fmla="*/ 22 h 138"/>
                <a:gd name="T6" fmla="*/ 80 w 91"/>
                <a:gd name="T7" fmla="*/ 30 h 138"/>
                <a:gd name="T8" fmla="*/ 70 w 91"/>
                <a:gd name="T9" fmla="*/ 54 h 138"/>
                <a:gd name="T10" fmla="*/ 42 w 91"/>
                <a:gd name="T11" fmla="*/ 62 h 138"/>
                <a:gd name="T12" fmla="*/ 33 w 91"/>
                <a:gd name="T13" fmla="*/ 62 h 138"/>
                <a:gd name="T14" fmla="*/ 28 w 91"/>
                <a:gd name="T15" fmla="*/ 71 h 138"/>
                <a:gd name="T16" fmla="*/ 31 w 91"/>
                <a:gd name="T17" fmla="*/ 76 h 138"/>
                <a:gd name="T18" fmla="*/ 42 w 91"/>
                <a:gd name="T19" fmla="*/ 77 h 138"/>
                <a:gd name="T20" fmla="*/ 58 w 91"/>
                <a:gd name="T21" fmla="*/ 77 h 138"/>
                <a:gd name="T22" fmla="*/ 82 w 91"/>
                <a:gd name="T23" fmla="*/ 84 h 138"/>
                <a:gd name="T24" fmla="*/ 90 w 91"/>
                <a:gd name="T25" fmla="*/ 103 h 138"/>
                <a:gd name="T26" fmla="*/ 77 w 91"/>
                <a:gd name="T27" fmla="*/ 128 h 138"/>
                <a:gd name="T28" fmla="*/ 39 w 91"/>
                <a:gd name="T29" fmla="*/ 137 h 138"/>
                <a:gd name="T30" fmla="*/ 10 w 91"/>
                <a:gd name="T31" fmla="*/ 129 h 138"/>
                <a:gd name="T32" fmla="*/ 0 w 91"/>
                <a:gd name="T33" fmla="*/ 111 h 138"/>
                <a:gd name="T34" fmla="*/ 6 w 91"/>
                <a:gd name="T35" fmla="*/ 96 h 138"/>
                <a:gd name="T36" fmla="*/ 22 w 91"/>
                <a:gd name="T37" fmla="*/ 87 h 138"/>
                <a:gd name="T38" fmla="*/ 14 w 91"/>
                <a:gd name="T39" fmla="*/ 81 h 138"/>
                <a:gd name="T40" fmla="*/ 12 w 91"/>
                <a:gd name="T41" fmla="*/ 74 h 138"/>
                <a:gd name="T42" fmla="*/ 14 w 91"/>
                <a:gd name="T43" fmla="*/ 65 h 138"/>
                <a:gd name="T44" fmla="*/ 23 w 91"/>
                <a:gd name="T45" fmla="*/ 58 h 138"/>
                <a:gd name="T46" fmla="*/ 12 w 91"/>
                <a:gd name="T47" fmla="*/ 48 h 138"/>
                <a:gd name="T48" fmla="*/ 7 w 91"/>
                <a:gd name="T49" fmla="*/ 32 h 138"/>
                <a:gd name="T50" fmla="*/ 17 w 91"/>
                <a:gd name="T51" fmla="*/ 8 h 138"/>
                <a:gd name="T52" fmla="*/ 45 w 91"/>
                <a:gd name="T53" fmla="*/ 0 h 138"/>
                <a:gd name="T54" fmla="*/ 54 w 91"/>
                <a:gd name="T55" fmla="*/ 0 h 138"/>
                <a:gd name="T56" fmla="*/ 61 w 91"/>
                <a:gd name="T57" fmla="*/ 1 h 138"/>
                <a:gd name="T58" fmla="*/ 90 w 91"/>
                <a:gd name="T59" fmla="*/ 1 h 138"/>
                <a:gd name="T60" fmla="*/ 90 w 91"/>
                <a:gd name="T61" fmla="*/ 11 h 138"/>
                <a:gd name="T62" fmla="*/ 16 w 91"/>
                <a:gd name="T63" fmla="*/ 109 h 138"/>
                <a:gd name="T64" fmla="*/ 22 w 91"/>
                <a:gd name="T65" fmla="*/ 119 h 138"/>
                <a:gd name="T66" fmla="*/ 38 w 91"/>
                <a:gd name="T67" fmla="*/ 122 h 138"/>
                <a:gd name="T68" fmla="*/ 63 w 91"/>
                <a:gd name="T69" fmla="*/ 118 h 138"/>
                <a:gd name="T70" fmla="*/ 71 w 91"/>
                <a:gd name="T71" fmla="*/ 105 h 138"/>
                <a:gd name="T72" fmla="*/ 67 w 91"/>
                <a:gd name="T73" fmla="*/ 96 h 138"/>
                <a:gd name="T74" fmla="*/ 51 w 91"/>
                <a:gd name="T75" fmla="*/ 93 h 138"/>
                <a:gd name="T76" fmla="*/ 36 w 91"/>
                <a:gd name="T77" fmla="*/ 93 h 138"/>
                <a:gd name="T78" fmla="*/ 23 w 91"/>
                <a:gd name="T79" fmla="*/ 97 h 138"/>
                <a:gd name="T80" fmla="*/ 16 w 91"/>
                <a:gd name="T81" fmla="*/ 109 h 138"/>
                <a:gd name="T82" fmla="*/ 25 w 91"/>
                <a:gd name="T83" fmla="*/ 30 h 138"/>
                <a:gd name="T84" fmla="*/ 29 w 91"/>
                <a:gd name="T85" fmla="*/ 43 h 138"/>
                <a:gd name="T86" fmla="*/ 42 w 91"/>
                <a:gd name="T87" fmla="*/ 48 h 138"/>
                <a:gd name="T88" fmla="*/ 60 w 91"/>
                <a:gd name="T89" fmla="*/ 29 h 138"/>
                <a:gd name="T90" fmla="*/ 55 w 91"/>
                <a:gd name="T91" fmla="*/ 14 h 138"/>
                <a:gd name="T92" fmla="*/ 42 w 91"/>
                <a:gd name="T93" fmla="*/ 10 h 138"/>
                <a:gd name="T94" fmla="*/ 29 w 91"/>
                <a:gd name="T95" fmla="*/ 14 h 138"/>
                <a:gd name="T96" fmla="*/ 25 w 91"/>
                <a:gd name="T97" fmla="*/ 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138">
                  <a:moveTo>
                    <a:pt x="90" y="11"/>
                  </a:moveTo>
                  <a:lnTo>
                    <a:pt x="74" y="14"/>
                  </a:lnTo>
                  <a:cubicBezTo>
                    <a:pt x="76" y="16"/>
                    <a:pt x="78" y="19"/>
                    <a:pt x="79" y="22"/>
                  </a:cubicBezTo>
                  <a:cubicBezTo>
                    <a:pt x="81" y="24"/>
                    <a:pt x="80" y="27"/>
                    <a:pt x="80" y="30"/>
                  </a:cubicBezTo>
                  <a:cubicBezTo>
                    <a:pt x="80" y="41"/>
                    <a:pt x="77" y="48"/>
                    <a:pt x="70" y="54"/>
                  </a:cubicBezTo>
                  <a:cubicBezTo>
                    <a:pt x="63" y="59"/>
                    <a:pt x="54" y="62"/>
                    <a:pt x="42" y="62"/>
                  </a:cubicBezTo>
                  <a:lnTo>
                    <a:pt x="33" y="62"/>
                  </a:lnTo>
                  <a:cubicBezTo>
                    <a:pt x="29" y="65"/>
                    <a:pt x="28" y="68"/>
                    <a:pt x="28" y="71"/>
                  </a:cubicBezTo>
                  <a:cubicBezTo>
                    <a:pt x="28" y="73"/>
                    <a:pt x="30" y="76"/>
                    <a:pt x="31" y="76"/>
                  </a:cubicBezTo>
                  <a:cubicBezTo>
                    <a:pt x="33" y="76"/>
                    <a:pt x="36" y="77"/>
                    <a:pt x="42" y="77"/>
                  </a:cubicBezTo>
                  <a:lnTo>
                    <a:pt x="58" y="77"/>
                  </a:lnTo>
                  <a:cubicBezTo>
                    <a:pt x="68" y="77"/>
                    <a:pt x="78" y="79"/>
                    <a:pt x="82" y="84"/>
                  </a:cubicBezTo>
                  <a:cubicBezTo>
                    <a:pt x="87" y="88"/>
                    <a:pt x="90" y="94"/>
                    <a:pt x="90" y="103"/>
                  </a:cubicBezTo>
                  <a:cubicBezTo>
                    <a:pt x="90" y="113"/>
                    <a:pt x="86" y="122"/>
                    <a:pt x="77" y="128"/>
                  </a:cubicBezTo>
                  <a:cubicBezTo>
                    <a:pt x="68" y="134"/>
                    <a:pt x="55" y="137"/>
                    <a:pt x="39" y="137"/>
                  </a:cubicBezTo>
                  <a:cubicBezTo>
                    <a:pt x="26" y="137"/>
                    <a:pt x="16" y="133"/>
                    <a:pt x="10" y="129"/>
                  </a:cubicBezTo>
                  <a:cubicBezTo>
                    <a:pt x="4" y="124"/>
                    <a:pt x="0" y="118"/>
                    <a:pt x="0" y="111"/>
                  </a:cubicBezTo>
                  <a:cubicBezTo>
                    <a:pt x="0" y="105"/>
                    <a:pt x="2" y="100"/>
                    <a:pt x="6" y="96"/>
                  </a:cubicBezTo>
                  <a:cubicBezTo>
                    <a:pt x="11" y="91"/>
                    <a:pt x="14" y="89"/>
                    <a:pt x="22" y="87"/>
                  </a:cubicBezTo>
                  <a:cubicBezTo>
                    <a:pt x="19" y="86"/>
                    <a:pt x="17" y="84"/>
                    <a:pt x="14" y="81"/>
                  </a:cubicBezTo>
                  <a:cubicBezTo>
                    <a:pt x="12" y="77"/>
                    <a:pt x="12" y="76"/>
                    <a:pt x="12" y="74"/>
                  </a:cubicBezTo>
                  <a:cubicBezTo>
                    <a:pt x="12" y="71"/>
                    <a:pt x="13" y="68"/>
                    <a:pt x="14" y="65"/>
                  </a:cubicBezTo>
                  <a:cubicBezTo>
                    <a:pt x="16" y="61"/>
                    <a:pt x="19" y="61"/>
                    <a:pt x="23" y="58"/>
                  </a:cubicBezTo>
                  <a:cubicBezTo>
                    <a:pt x="19" y="57"/>
                    <a:pt x="15" y="52"/>
                    <a:pt x="12" y="48"/>
                  </a:cubicBezTo>
                  <a:cubicBezTo>
                    <a:pt x="10" y="43"/>
                    <a:pt x="7" y="38"/>
                    <a:pt x="7" y="32"/>
                  </a:cubicBezTo>
                  <a:cubicBezTo>
                    <a:pt x="7" y="22"/>
                    <a:pt x="10" y="13"/>
                    <a:pt x="17" y="8"/>
                  </a:cubicBezTo>
                  <a:cubicBezTo>
                    <a:pt x="25" y="2"/>
                    <a:pt x="33" y="0"/>
                    <a:pt x="45" y="0"/>
                  </a:cubicBezTo>
                  <a:lnTo>
                    <a:pt x="54" y="0"/>
                  </a:lnTo>
                  <a:cubicBezTo>
                    <a:pt x="57" y="0"/>
                    <a:pt x="60" y="1"/>
                    <a:pt x="61" y="1"/>
                  </a:cubicBezTo>
                  <a:lnTo>
                    <a:pt x="90" y="1"/>
                  </a:lnTo>
                  <a:lnTo>
                    <a:pt x="90" y="11"/>
                  </a:lnTo>
                  <a:close/>
                  <a:moveTo>
                    <a:pt x="16" y="109"/>
                  </a:moveTo>
                  <a:cubicBezTo>
                    <a:pt x="16" y="113"/>
                    <a:pt x="18" y="115"/>
                    <a:pt x="22" y="119"/>
                  </a:cubicBezTo>
                  <a:cubicBezTo>
                    <a:pt x="27" y="122"/>
                    <a:pt x="31" y="122"/>
                    <a:pt x="38" y="122"/>
                  </a:cubicBezTo>
                  <a:cubicBezTo>
                    <a:pt x="49" y="122"/>
                    <a:pt x="58" y="121"/>
                    <a:pt x="63" y="118"/>
                  </a:cubicBezTo>
                  <a:cubicBezTo>
                    <a:pt x="69" y="115"/>
                    <a:pt x="71" y="111"/>
                    <a:pt x="71" y="105"/>
                  </a:cubicBezTo>
                  <a:cubicBezTo>
                    <a:pt x="71" y="100"/>
                    <a:pt x="70" y="97"/>
                    <a:pt x="67" y="96"/>
                  </a:cubicBezTo>
                  <a:cubicBezTo>
                    <a:pt x="64" y="94"/>
                    <a:pt x="58" y="93"/>
                    <a:pt x="51" y="93"/>
                  </a:cubicBezTo>
                  <a:lnTo>
                    <a:pt x="36" y="93"/>
                  </a:lnTo>
                  <a:cubicBezTo>
                    <a:pt x="31" y="93"/>
                    <a:pt x="26" y="94"/>
                    <a:pt x="23" y="97"/>
                  </a:cubicBezTo>
                  <a:cubicBezTo>
                    <a:pt x="20" y="100"/>
                    <a:pt x="16" y="103"/>
                    <a:pt x="16" y="109"/>
                  </a:cubicBezTo>
                  <a:close/>
                  <a:moveTo>
                    <a:pt x="25" y="30"/>
                  </a:moveTo>
                  <a:cubicBezTo>
                    <a:pt x="25" y="36"/>
                    <a:pt x="26" y="40"/>
                    <a:pt x="29" y="43"/>
                  </a:cubicBezTo>
                  <a:cubicBezTo>
                    <a:pt x="32" y="45"/>
                    <a:pt x="36" y="48"/>
                    <a:pt x="42" y="48"/>
                  </a:cubicBezTo>
                  <a:cubicBezTo>
                    <a:pt x="54" y="48"/>
                    <a:pt x="60" y="42"/>
                    <a:pt x="60" y="29"/>
                  </a:cubicBezTo>
                  <a:cubicBezTo>
                    <a:pt x="60" y="23"/>
                    <a:pt x="58" y="18"/>
                    <a:pt x="55" y="14"/>
                  </a:cubicBezTo>
                  <a:cubicBezTo>
                    <a:pt x="52" y="9"/>
                    <a:pt x="48" y="10"/>
                    <a:pt x="42" y="10"/>
                  </a:cubicBezTo>
                  <a:cubicBezTo>
                    <a:pt x="36" y="10"/>
                    <a:pt x="32" y="11"/>
                    <a:pt x="29" y="14"/>
                  </a:cubicBezTo>
                  <a:cubicBezTo>
                    <a:pt x="26" y="17"/>
                    <a:pt x="25" y="23"/>
                    <a:pt x="25" y="3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8" name="Freeform 2487"/>
            <p:cNvSpPr>
              <a:spLocks noChangeArrowheads="1"/>
            </p:cNvSpPr>
            <p:nvPr/>
          </p:nvSpPr>
          <p:spPr bwMode="auto">
            <a:xfrm>
              <a:off x="7331554" y="4307668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3 h 99"/>
                <a:gd name="T14" fmla="*/ 83 w 84"/>
                <a:gd name="T15" fmla="*/ 53 h 99"/>
                <a:gd name="T16" fmla="*/ 20 w 84"/>
                <a:gd name="T17" fmla="*/ 53 h 99"/>
                <a:gd name="T18" fmla="*/ 28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6 w 84"/>
                <a:gd name="T29" fmla="*/ 95 h 99"/>
                <a:gd name="T30" fmla="*/ 48 w 84"/>
                <a:gd name="T31" fmla="*/ 98 h 99"/>
                <a:gd name="T32" fmla="*/ 44 w 84"/>
                <a:gd name="T33" fmla="*/ 15 h 99"/>
                <a:gd name="T34" fmla="*/ 28 w 84"/>
                <a:gd name="T35" fmla="*/ 21 h 99"/>
                <a:gd name="T36" fmla="*/ 20 w 84"/>
                <a:gd name="T37" fmla="*/ 38 h 99"/>
                <a:gd name="T38" fmla="*/ 63 w 84"/>
                <a:gd name="T39" fmla="*/ 38 h 99"/>
                <a:gd name="T40" fmla="*/ 57 w 84"/>
                <a:gd name="T41" fmla="*/ 21 h 99"/>
                <a:gd name="T42" fmla="*/ 44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4"/>
                    <a:pt x="13" y="85"/>
                  </a:cubicBezTo>
                  <a:cubicBezTo>
                    <a:pt x="4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0" y="19"/>
                    <a:pt x="83" y="29"/>
                    <a:pt x="83" y="43"/>
                  </a:cubicBezTo>
                  <a:lnTo>
                    <a:pt x="83" y="53"/>
                  </a:lnTo>
                  <a:lnTo>
                    <a:pt x="20" y="53"/>
                  </a:lnTo>
                  <a:cubicBezTo>
                    <a:pt x="20" y="61"/>
                    <a:pt x="24" y="69"/>
                    <a:pt x="28" y="75"/>
                  </a:cubicBezTo>
                  <a:cubicBezTo>
                    <a:pt x="33" y="80"/>
                    <a:pt x="39" y="82"/>
                    <a:pt x="48" y="82"/>
                  </a:cubicBezTo>
                  <a:cubicBezTo>
                    <a:pt x="54" y="82"/>
                    <a:pt x="58" y="81"/>
                    <a:pt x="64" y="80"/>
                  </a:cubicBezTo>
                  <a:cubicBezTo>
                    <a:pt x="70" y="78"/>
                    <a:pt x="74" y="78"/>
                    <a:pt x="80" y="75"/>
                  </a:cubicBezTo>
                  <a:lnTo>
                    <a:pt x="80" y="91"/>
                  </a:lnTo>
                  <a:cubicBezTo>
                    <a:pt x="76" y="94"/>
                    <a:pt x="71" y="95"/>
                    <a:pt x="66" y="95"/>
                  </a:cubicBezTo>
                  <a:cubicBezTo>
                    <a:pt x="62" y="95"/>
                    <a:pt x="54" y="98"/>
                    <a:pt x="48" y="98"/>
                  </a:cubicBezTo>
                  <a:close/>
                  <a:moveTo>
                    <a:pt x="44" y="15"/>
                  </a:moveTo>
                  <a:cubicBezTo>
                    <a:pt x="38" y="15"/>
                    <a:pt x="33" y="16"/>
                    <a:pt x="28" y="21"/>
                  </a:cubicBezTo>
                  <a:cubicBezTo>
                    <a:pt x="24" y="25"/>
                    <a:pt x="22" y="31"/>
                    <a:pt x="20" y="38"/>
                  </a:cubicBezTo>
                  <a:lnTo>
                    <a:pt x="63" y="38"/>
                  </a:lnTo>
                  <a:cubicBezTo>
                    <a:pt x="63" y="31"/>
                    <a:pt x="62" y="25"/>
                    <a:pt x="57" y="21"/>
                  </a:cubicBezTo>
                  <a:cubicBezTo>
                    <a:pt x="53" y="16"/>
                    <a:pt x="50" y="15"/>
                    <a:pt x="44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89" name="Freeform 2488"/>
            <p:cNvSpPr>
              <a:spLocks noChangeArrowheads="1"/>
            </p:cNvSpPr>
            <p:nvPr/>
          </p:nvSpPr>
          <p:spPr bwMode="auto">
            <a:xfrm>
              <a:off x="7419713" y="4283194"/>
              <a:ext cx="48086" cy="97895"/>
            </a:xfrm>
            <a:custGeom>
              <a:avLst/>
              <a:gdLst>
                <a:gd name="T0" fmla="*/ 0 w 85"/>
                <a:gd name="T1" fmla="*/ 125 h 126"/>
                <a:gd name="T2" fmla="*/ 0 w 85"/>
                <a:gd name="T3" fmla="*/ 111 h 126"/>
                <a:gd name="T4" fmla="*/ 32 w 85"/>
                <a:gd name="T5" fmla="*/ 79 h 126"/>
                <a:gd name="T6" fmla="*/ 51 w 85"/>
                <a:gd name="T7" fmla="*/ 58 h 126"/>
                <a:gd name="T8" fmla="*/ 58 w 85"/>
                <a:gd name="T9" fmla="*/ 47 h 126"/>
                <a:gd name="T10" fmla="*/ 60 w 85"/>
                <a:gd name="T11" fmla="*/ 35 h 126"/>
                <a:gd name="T12" fmla="*/ 55 w 85"/>
                <a:gd name="T13" fmla="*/ 22 h 126"/>
                <a:gd name="T14" fmla="*/ 41 w 85"/>
                <a:gd name="T15" fmla="*/ 18 h 126"/>
                <a:gd name="T16" fmla="*/ 26 w 85"/>
                <a:gd name="T17" fmla="*/ 20 h 126"/>
                <a:gd name="T18" fmla="*/ 10 w 85"/>
                <a:gd name="T19" fmla="*/ 31 h 126"/>
                <a:gd name="T20" fmla="*/ 0 w 85"/>
                <a:gd name="T21" fmla="*/ 18 h 126"/>
                <a:gd name="T22" fmla="*/ 20 w 85"/>
                <a:gd name="T23" fmla="*/ 4 h 126"/>
                <a:gd name="T24" fmla="*/ 41 w 85"/>
                <a:gd name="T25" fmla="*/ 0 h 126"/>
                <a:gd name="T26" fmla="*/ 68 w 85"/>
                <a:gd name="T27" fmla="*/ 9 h 126"/>
                <a:gd name="T28" fmla="*/ 79 w 85"/>
                <a:gd name="T29" fmla="*/ 34 h 126"/>
                <a:gd name="T30" fmla="*/ 76 w 85"/>
                <a:gd name="T31" fmla="*/ 50 h 126"/>
                <a:gd name="T32" fmla="*/ 67 w 85"/>
                <a:gd name="T33" fmla="*/ 66 h 126"/>
                <a:gd name="T34" fmla="*/ 46 w 85"/>
                <a:gd name="T35" fmla="*/ 88 h 126"/>
                <a:gd name="T36" fmla="*/ 25 w 85"/>
                <a:gd name="T37" fmla="*/ 108 h 126"/>
                <a:gd name="T38" fmla="*/ 25 w 85"/>
                <a:gd name="T39" fmla="*/ 109 h 126"/>
                <a:gd name="T40" fmla="*/ 84 w 85"/>
                <a:gd name="T41" fmla="*/ 109 h 126"/>
                <a:gd name="T42" fmla="*/ 84 w 85"/>
                <a:gd name="T43" fmla="*/ 125 h 126"/>
                <a:gd name="T44" fmla="*/ 0 w 85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126">
                  <a:moveTo>
                    <a:pt x="0" y="125"/>
                  </a:moveTo>
                  <a:lnTo>
                    <a:pt x="0" y="111"/>
                  </a:lnTo>
                  <a:lnTo>
                    <a:pt x="32" y="79"/>
                  </a:lnTo>
                  <a:cubicBezTo>
                    <a:pt x="42" y="69"/>
                    <a:pt x="48" y="62"/>
                    <a:pt x="51" y="58"/>
                  </a:cubicBezTo>
                  <a:cubicBezTo>
                    <a:pt x="54" y="53"/>
                    <a:pt x="57" y="51"/>
                    <a:pt x="58" y="47"/>
                  </a:cubicBezTo>
                  <a:cubicBezTo>
                    <a:pt x="60" y="42"/>
                    <a:pt x="60" y="39"/>
                    <a:pt x="60" y="35"/>
                  </a:cubicBezTo>
                  <a:cubicBezTo>
                    <a:pt x="60" y="29"/>
                    <a:pt x="58" y="25"/>
                    <a:pt x="55" y="22"/>
                  </a:cubicBezTo>
                  <a:cubicBezTo>
                    <a:pt x="52" y="19"/>
                    <a:pt x="46" y="18"/>
                    <a:pt x="41" y="18"/>
                  </a:cubicBezTo>
                  <a:cubicBezTo>
                    <a:pt x="36" y="18"/>
                    <a:pt x="32" y="18"/>
                    <a:pt x="26" y="20"/>
                  </a:cubicBezTo>
                  <a:cubicBezTo>
                    <a:pt x="20" y="21"/>
                    <a:pt x="16" y="25"/>
                    <a:pt x="10" y="31"/>
                  </a:cubicBezTo>
                  <a:lnTo>
                    <a:pt x="0" y="18"/>
                  </a:lnTo>
                  <a:cubicBezTo>
                    <a:pt x="7" y="12"/>
                    <a:pt x="13" y="6"/>
                    <a:pt x="20" y="4"/>
                  </a:cubicBezTo>
                  <a:cubicBezTo>
                    <a:pt x="28" y="1"/>
                    <a:pt x="33" y="0"/>
                    <a:pt x="41" y="0"/>
                  </a:cubicBezTo>
                  <a:cubicBezTo>
                    <a:pt x="52" y="0"/>
                    <a:pt x="61" y="3"/>
                    <a:pt x="68" y="9"/>
                  </a:cubicBezTo>
                  <a:cubicBezTo>
                    <a:pt x="76" y="15"/>
                    <a:pt x="79" y="23"/>
                    <a:pt x="79" y="34"/>
                  </a:cubicBezTo>
                  <a:cubicBezTo>
                    <a:pt x="79" y="39"/>
                    <a:pt x="78" y="45"/>
                    <a:pt x="76" y="50"/>
                  </a:cubicBezTo>
                  <a:cubicBezTo>
                    <a:pt x="75" y="54"/>
                    <a:pt x="70" y="60"/>
                    <a:pt x="67" y="66"/>
                  </a:cubicBezTo>
                  <a:cubicBezTo>
                    <a:pt x="64" y="72"/>
                    <a:pt x="55" y="79"/>
                    <a:pt x="46" y="88"/>
                  </a:cubicBezTo>
                  <a:lnTo>
                    <a:pt x="25" y="108"/>
                  </a:lnTo>
                  <a:lnTo>
                    <a:pt x="25" y="109"/>
                  </a:lnTo>
                  <a:lnTo>
                    <a:pt x="84" y="109"/>
                  </a:lnTo>
                  <a:lnTo>
                    <a:pt x="84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0" name="Freeform 2489"/>
            <p:cNvSpPr>
              <a:spLocks noChangeArrowheads="1"/>
            </p:cNvSpPr>
            <p:nvPr/>
          </p:nvSpPr>
          <p:spPr bwMode="auto">
            <a:xfrm>
              <a:off x="7481156" y="4283194"/>
              <a:ext cx="48086" cy="97895"/>
            </a:xfrm>
            <a:custGeom>
              <a:avLst/>
              <a:gdLst>
                <a:gd name="T0" fmla="*/ 40 w 83"/>
                <a:gd name="T1" fmla="*/ 47 h 128"/>
                <a:gd name="T2" fmla="*/ 70 w 83"/>
                <a:gd name="T3" fmla="*/ 57 h 128"/>
                <a:gd name="T4" fmla="*/ 82 w 83"/>
                <a:gd name="T5" fmla="*/ 85 h 128"/>
                <a:gd name="T6" fmla="*/ 69 w 83"/>
                <a:gd name="T7" fmla="*/ 115 h 128"/>
                <a:gd name="T8" fmla="*/ 34 w 83"/>
                <a:gd name="T9" fmla="*/ 127 h 128"/>
                <a:gd name="T10" fmla="*/ 0 w 83"/>
                <a:gd name="T11" fmla="*/ 120 h 128"/>
                <a:gd name="T12" fmla="*/ 0 w 83"/>
                <a:gd name="T13" fmla="*/ 102 h 128"/>
                <a:gd name="T14" fmla="*/ 16 w 83"/>
                <a:gd name="T15" fmla="*/ 108 h 128"/>
                <a:gd name="T16" fmla="*/ 32 w 83"/>
                <a:gd name="T17" fmla="*/ 109 h 128"/>
                <a:gd name="T18" fmla="*/ 53 w 83"/>
                <a:gd name="T19" fmla="*/ 104 h 128"/>
                <a:gd name="T20" fmla="*/ 60 w 83"/>
                <a:gd name="T21" fmla="*/ 86 h 128"/>
                <a:gd name="T22" fmla="*/ 31 w 83"/>
                <a:gd name="T23" fmla="*/ 64 h 128"/>
                <a:gd name="T24" fmla="*/ 21 w 83"/>
                <a:gd name="T25" fmla="*/ 66 h 128"/>
                <a:gd name="T26" fmla="*/ 11 w 83"/>
                <a:gd name="T27" fmla="*/ 67 h 128"/>
                <a:gd name="T28" fmla="*/ 2 w 83"/>
                <a:gd name="T29" fmla="*/ 61 h 128"/>
                <a:gd name="T30" fmla="*/ 6 w 83"/>
                <a:gd name="T31" fmla="*/ 0 h 128"/>
                <a:gd name="T32" fmla="*/ 72 w 83"/>
                <a:gd name="T33" fmla="*/ 0 h 128"/>
                <a:gd name="T34" fmla="*/ 72 w 83"/>
                <a:gd name="T35" fmla="*/ 18 h 128"/>
                <a:gd name="T36" fmla="*/ 25 w 83"/>
                <a:gd name="T37" fmla="*/ 18 h 128"/>
                <a:gd name="T38" fmla="*/ 22 w 83"/>
                <a:gd name="T39" fmla="*/ 48 h 128"/>
                <a:gd name="T40" fmla="*/ 30 w 83"/>
                <a:gd name="T41" fmla="*/ 47 h 128"/>
                <a:gd name="T42" fmla="*/ 40 w 83"/>
                <a:gd name="T4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28">
                  <a:moveTo>
                    <a:pt x="40" y="47"/>
                  </a:moveTo>
                  <a:cubicBezTo>
                    <a:pt x="53" y="47"/>
                    <a:pt x="62" y="50"/>
                    <a:pt x="70" y="57"/>
                  </a:cubicBezTo>
                  <a:cubicBezTo>
                    <a:pt x="79" y="64"/>
                    <a:pt x="82" y="73"/>
                    <a:pt x="82" y="85"/>
                  </a:cubicBezTo>
                  <a:cubicBezTo>
                    <a:pt x="82" y="98"/>
                    <a:pt x="78" y="107"/>
                    <a:pt x="69" y="115"/>
                  </a:cubicBezTo>
                  <a:cubicBezTo>
                    <a:pt x="60" y="122"/>
                    <a:pt x="49" y="127"/>
                    <a:pt x="34" y="127"/>
                  </a:cubicBezTo>
                  <a:cubicBezTo>
                    <a:pt x="20" y="127"/>
                    <a:pt x="9" y="124"/>
                    <a:pt x="0" y="120"/>
                  </a:cubicBezTo>
                  <a:lnTo>
                    <a:pt x="0" y="102"/>
                  </a:lnTo>
                  <a:cubicBezTo>
                    <a:pt x="5" y="105"/>
                    <a:pt x="11" y="107"/>
                    <a:pt x="16" y="108"/>
                  </a:cubicBezTo>
                  <a:cubicBezTo>
                    <a:pt x="22" y="109"/>
                    <a:pt x="28" y="109"/>
                    <a:pt x="32" y="109"/>
                  </a:cubicBezTo>
                  <a:cubicBezTo>
                    <a:pt x="41" y="109"/>
                    <a:pt x="49" y="108"/>
                    <a:pt x="53" y="104"/>
                  </a:cubicBezTo>
                  <a:cubicBezTo>
                    <a:pt x="58" y="99"/>
                    <a:pt x="60" y="93"/>
                    <a:pt x="60" y="86"/>
                  </a:cubicBezTo>
                  <a:cubicBezTo>
                    <a:pt x="60" y="72"/>
                    <a:pt x="50" y="64"/>
                    <a:pt x="31" y="64"/>
                  </a:cubicBezTo>
                  <a:cubicBezTo>
                    <a:pt x="28" y="64"/>
                    <a:pt x="26" y="64"/>
                    <a:pt x="21" y="66"/>
                  </a:cubicBezTo>
                  <a:cubicBezTo>
                    <a:pt x="17" y="67"/>
                    <a:pt x="13" y="67"/>
                    <a:pt x="11" y="67"/>
                  </a:cubicBezTo>
                  <a:lnTo>
                    <a:pt x="2" y="61"/>
                  </a:lnTo>
                  <a:lnTo>
                    <a:pt x="6" y="0"/>
                  </a:lnTo>
                  <a:lnTo>
                    <a:pt x="72" y="0"/>
                  </a:lnTo>
                  <a:lnTo>
                    <a:pt x="72" y="18"/>
                  </a:lnTo>
                  <a:lnTo>
                    <a:pt x="25" y="18"/>
                  </a:lnTo>
                  <a:lnTo>
                    <a:pt x="22" y="48"/>
                  </a:lnTo>
                  <a:cubicBezTo>
                    <a:pt x="24" y="48"/>
                    <a:pt x="28" y="47"/>
                    <a:pt x="30" y="47"/>
                  </a:cubicBezTo>
                  <a:cubicBezTo>
                    <a:pt x="33" y="47"/>
                    <a:pt x="35" y="47"/>
                    <a:pt x="40" y="47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FDF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1" name="Line 835"/>
            <p:cNvSpPr>
              <a:spLocks noChangeShapeType="1"/>
            </p:cNvSpPr>
            <p:nvPr/>
          </p:nvSpPr>
          <p:spPr bwMode="auto">
            <a:xfrm flipH="1" flipV="1">
              <a:off x="7302168" y="4062929"/>
              <a:ext cx="26715" cy="157332"/>
            </a:xfrm>
            <a:prstGeom prst="line">
              <a:avLst/>
            </a:prstGeom>
            <a:noFill/>
            <a:ln w="10440" cap="rnd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600"/>
            </a:p>
          </p:txBody>
        </p:sp>
        <p:sp>
          <p:nvSpPr>
            <p:cNvPr id="2492" name="Freeform 2491"/>
            <p:cNvSpPr>
              <a:spLocks noChangeArrowheads="1"/>
            </p:cNvSpPr>
            <p:nvPr/>
          </p:nvSpPr>
          <p:spPr bwMode="auto">
            <a:xfrm>
              <a:off x="7270110" y="3999996"/>
              <a:ext cx="66787" cy="83910"/>
            </a:xfrm>
            <a:custGeom>
              <a:avLst/>
              <a:gdLst>
                <a:gd name="T0" fmla="*/ 114 w 115"/>
                <a:gd name="T1" fmla="*/ 86 h 111"/>
                <a:gd name="T2" fmla="*/ 0 w 115"/>
                <a:gd name="T3" fmla="*/ 110 h 111"/>
                <a:gd name="T4" fmla="*/ 37 w 115"/>
                <a:gd name="T5" fmla="*/ 0 h 111"/>
                <a:gd name="T6" fmla="*/ 114 w 115"/>
                <a:gd name="T7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1">
                  <a:moveTo>
                    <a:pt x="114" y="86"/>
                  </a:moveTo>
                  <a:lnTo>
                    <a:pt x="0" y="110"/>
                  </a:lnTo>
                  <a:lnTo>
                    <a:pt x="37" y="0"/>
                  </a:lnTo>
                  <a:lnTo>
                    <a:pt x="114" y="8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3" name="Freeform 2492"/>
            <p:cNvSpPr>
              <a:spLocks noChangeArrowheads="1"/>
            </p:cNvSpPr>
            <p:nvPr/>
          </p:nvSpPr>
          <p:spPr bwMode="auto">
            <a:xfrm>
              <a:off x="6973577" y="2807769"/>
              <a:ext cx="56101" cy="94399"/>
            </a:xfrm>
            <a:custGeom>
              <a:avLst/>
              <a:gdLst>
                <a:gd name="T0" fmla="*/ 98 w 99"/>
                <a:gd name="T1" fmla="*/ 124 h 125"/>
                <a:gd name="T2" fmla="*/ 77 w 99"/>
                <a:gd name="T3" fmla="*/ 124 h 125"/>
                <a:gd name="T4" fmla="*/ 77 w 99"/>
                <a:gd name="T5" fmla="*/ 67 h 125"/>
                <a:gd name="T6" fmla="*/ 20 w 99"/>
                <a:gd name="T7" fmla="*/ 67 h 125"/>
                <a:gd name="T8" fmla="*/ 20 w 99"/>
                <a:gd name="T9" fmla="*/ 124 h 125"/>
                <a:gd name="T10" fmla="*/ 0 w 99"/>
                <a:gd name="T11" fmla="*/ 124 h 125"/>
                <a:gd name="T12" fmla="*/ 0 w 99"/>
                <a:gd name="T13" fmla="*/ 0 h 125"/>
                <a:gd name="T14" fmla="*/ 20 w 99"/>
                <a:gd name="T15" fmla="*/ 0 h 125"/>
                <a:gd name="T16" fmla="*/ 20 w 99"/>
                <a:gd name="T17" fmla="*/ 51 h 125"/>
                <a:gd name="T18" fmla="*/ 77 w 99"/>
                <a:gd name="T19" fmla="*/ 51 h 125"/>
                <a:gd name="T20" fmla="*/ 77 w 99"/>
                <a:gd name="T21" fmla="*/ 0 h 125"/>
                <a:gd name="T22" fmla="*/ 98 w 99"/>
                <a:gd name="T23" fmla="*/ 0 h 125"/>
                <a:gd name="T24" fmla="*/ 98 w 99"/>
                <a:gd name="T2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25">
                  <a:moveTo>
                    <a:pt x="98" y="124"/>
                  </a:moveTo>
                  <a:lnTo>
                    <a:pt x="77" y="124"/>
                  </a:lnTo>
                  <a:lnTo>
                    <a:pt x="77" y="67"/>
                  </a:lnTo>
                  <a:lnTo>
                    <a:pt x="20" y="67"/>
                  </a:lnTo>
                  <a:lnTo>
                    <a:pt x="20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51"/>
                  </a:lnTo>
                  <a:lnTo>
                    <a:pt x="77" y="51"/>
                  </a:lnTo>
                  <a:lnTo>
                    <a:pt x="77" y="0"/>
                  </a:lnTo>
                  <a:lnTo>
                    <a:pt x="98" y="0"/>
                  </a:lnTo>
                  <a:lnTo>
                    <a:pt x="98" y="12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4" name="Freeform 2493"/>
            <p:cNvSpPr>
              <a:spLocks noChangeArrowheads="1"/>
            </p:cNvSpPr>
            <p:nvPr/>
          </p:nvSpPr>
          <p:spPr bwMode="auto">
            <a:xfrm>
              <a:off x="7045707" y="2807769"/>
              <a:ext cx="50758" cy="97895"/>
            </a:xfrm>
            <a:custGeom>
              <a:avLst/>
              <a:gdLst>
                <a:gd name="T0" fmla="*/ 0 w 86"/>
                <a:gd name="T1" fmla="*/ 125 h 126"/>
                <a:gd name="T2" fmla="*/ 0 w 86"/>
                <a:gd name="T3" fmla="*/ 110 h 126"/>
                <a:gd name="T4" fmla="*/ 32 w 86"/>
                <a:gd name="T5" fmla="*/ 78 h 126"/>
                <a:gd name="T6" fmla="*/ 51 w 86"/>
                <a:gd name="T7" fmla="*/ 58 h 126"/>
                <a:gd name="T8" fmla="*/ 58 w 86"/>
                <a:gd name="T9" fmla="*/ 46 h 126"/>
                <a:gd name="T10" fmla="*/ 60 w 86"/>
                <a:gd name="T11" fmla="*/ 35 h 126"/>
                <a:gd name="T12" fmla="*/ 55 w 86"/>
                <a:gd name="T13" fmla="*/ 21 h 126"/>
                <a:gd name="T14" fmla="*/ 41 w 86"/>
                <a:gd name="T15" fmla="*/ 17 h 126"/>
                <a:gd name="T16" fmla="*/ 26 w 86"/>
                <a:gd name="T17" fmla="*/ 20 h 126"/>
                <a:gd name="T18" fmla="*/ 10 w 86"/>
                <a:gd name="T19" fmla="*/ 30 h 126"/>
                <a:gd name="T20" fmla="*/ 0 w 86"/>
                <a:gd name="T21" fmla="*/ 17 h 126"/>
                <a:gd name="T22" fmla="*/ 20 w 86"/>
                <a:gd name="T23" fmla="*/ 4 h 126"/>
                <a:gd name="T24" fmla="*/ 41 w 86"/>
                <a:gd name="T25" fmla="*/ 0 h 126"/>
                <a:gd name="T26" fmla="*/ 68 w 86"/>
                <a:gd name="T27" fmla="*/ 8 h 126"/>
                <a:gd name="T28" fmla="*/ 79 w 86"/>
                <a:gd name="T29" fmla="*/ 33 h 126"/>
                <a:gd name="T30" fmla="*/ 76 w 86"/>
                <a:gd name="T31" fmla="*/ 49 h 126"/>
                <a:gd name="T32" fmla="*/ 67 w 86"/>
                <a:gd name="T33" fmla="*/ 65 h 126"/>
                <a:gd name="T34" fmla="*/ 47 w 86"/>
                <a:gd name="T35" fmla="*/ 87 h 126"/>
                <a:gd name="T36" fmla="*/ 25 w 86"/>
                <a:gd name="T37" fmla="*/ 107 h 126"/>
                <a:gd name="T38" fmla="*/ 25 w 86"/>
                <a:gd name="T39" fmla="*/ 109 h 126"/>
                <a:gd name="T40" fmla="*/ 85 w 86"/>
                <a:gd name="T41" fmla="*/ 109 h 126"/>
                <a:gd name="T42" fmla="*/ 85 w 86"/>
                <a:gd name="T43" fmla="*/ 125 h 126"/>
                <a:gd name="T44" fmla="*/ 0 w 86"/>
                <a:gd name="T4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6">
                  <a:moveTo>
                    <a:pt x="0" y="125"/>
                  </a:moveTo>
                  <a:lnTo>
                    <a:pt x="0" y="110"/>
                  </a:lnTo>
                  <a:lnTo>
                    <a:pt x="32" y="78"/>
                  </a:lnTo>
                  <a:cubicBezTo>
                    <a:pt x="42" y="68"/>
                    <a:pt x="48" y="62"/>
                    <a:pt x="51" y="58"/>
                  </a:cubicBezTo>
                  <a:cubicBezTo>
                    <a:pt x="54" y="54"/>
                    <a:pt x="57" y="50"/>
                    <a:pt x="58" y="46"/>
                  </a:cubicBezTo>
                  <a:cubicBezTo>
                    <a:pt x="60" y="41"/>
                    <a:pt x="60" y="39"/>
                    <a:pt x="60" y="35"/>
                  </a:cubicBezTo>
                  <a:cubicBezTo>
                    <a:pt x="60" y="29"/>
                    <a:pt x="58" y="23"/>
                    <a:pt x="55" y="21"/>
                  </a:cubicBezTo>
                  <a:cubicBezTo>
                    <a:pt x="52" y="18"/>
                    <a:pt x="47" y="17"/>
                    <a:pt x="41" y="17"/>
                  </a:cubicBezTo>
                  <a:cubicBezTo>
                    <a:pt x="36" y="17"/>
                    <a:pt x="32" y="19"/>
                    <a:pt x="26" y="20"/>
                  </a:cubicBezTo>
                  <a:cubicBezTo>
                    <a:pt x="20" y="21"/>
                    <a:pt x="16" y="24"/>
                    <a:pt x="10" y="30"/>
                  </a:cubicBezTo>
                  <a:lnTo>
                    <a:pt x="0" y="17"/>
                  </a:lnTo>
                  <a:cubicBezTo>
                    <a:pt x="7" y="11"/>
                    <a:pt x="13" y="7"/>
                    <a:pt x="20" y="4"/>
                  </a:cubicBezTo>
                  <a:cubicBezTo>
                    <a:pt x="28" y="1"/>
                    <a:pt x="34" y="0"/>
                    <a:pt x="41" y="0"/>
                  </a:cubicBezTo>
                  <a:cubicBezTo>
                    <a:pt x="52" y="0"/>
                    <a:pt x="61" y="2"/>
                    <a:pt x="68" y="8"/>
                  </a:cubicBezTo>
                  <a:cubicBezTo>
                    <a:pt x="76" y="14"/>
                    <a:pt x="79" y="23"/>
                    <a:pt x="79" y="33"/>
                  </a:cubicBezTo>
                  <a:cubicBezTo>
                    <a:pt x="79" y="39"/>
                    <a:pt x="78" y="44"/>
                    <a:pt x="76" y="49"/>
                  </a:cubicBezTo>
                  <a:cubicBezTo>
                    <a:pt x="75" y="53"/>
                    <a:pt x="70" y="59"/>
                    <a:pt x="67" y="65"/>
                  </a:cubicBezTo>
                  <a:cubicBezTo>
                    <a:pt x="64" y="71"/>
                    <a:pt x="55" y="78"/>
                    <a:pt x="47" y="87"/>
                  </a:cubicBezTo>
                  <a:lnTo>
                    <a:pt x="25" y="107"/>
                  </a:lnTo>
                  <a:lnTo>
                    <a:pt x="25" y="109"/>
                  </a:lnTo>
                  <a:lnTo>
                    <a:pt x="85" y="109"/>
                  </a:lnTo>
                  <a:lnTo>
                    <a:pt x="85" y="125"/>
                  </a:lnTo>
                  <a:lnTo>
                    <a:pt x="0" y="1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5" name="Freeform 2494"/>
            <p:cNvSpPr>
              <a:spLocks noChangeArrowheads="1"/>
            </p:cNvSpPr>
            <p:nvPr/>
          </p:nvSpPr>
          <p:spPr bwMode="auto">
            <a:xfrm>
              <a:off x="7107151" y="2804273"/>
              <a:ext cx="69458" cy="101392"/>
            </a:xfrm>
            <a:custGeom>
              <a:avLst/>
              <a:gdLst>
                <a:gd name="T0" fmla="*/ 117 w 118"/>
                <a:gd name="T1" fmla="*/ 64 h 131"/>
                <a:gd name="T2" fmla="*/ 103 w 118"/>
                <a:gd name="T3" fmla="*/ 112 h 131"/>
                <a:gd name="T4" fmla="*/ 59 w 118"/>
                <a:gd name="T5" fmla="*/ 130 h 131"/>
                <a:gd name="T6" fmla="*/ 15 w 118"/>
                <a:gd name="T7" fmla="*/ 112 h 131"/>
                <a:gd name="T8" fmla="*/ 0 w 118"/>
                <a:gd name="T9" fmla="*/ 64 h 131"/>
                <a:gd name="T10" fmla="*/ 15 w 118"/>
                <a:gd name="T11" fmla="*/ 16 h 131"/>
                <a:gd name="T12" fmla="*/ 59 w 118"/>
                <a:gd name="T13" fmla="*/ 0 h 131"/>
                <a:gd name="T14" fmla="*/ 103 w 118"/>
                <a:gd name="T15" fmla="*/ 18 h 131"/>
                <a:gd name="T16" fmla="*/ 117 w 118"/>
                <a:gd name="T17" fmla="*/ 64 h 131"/>
                <a:gd name="T18" fmla="*/ 21 w 118"/>
                <a:gd name="T19" fmla="*/ 64 h 131"/>
                <a:gd name="T20" fmla="*/ 30 w 118"/>
                <a:gd name="T21" fmla="*/ 99 h 131"/>
                <a:gd name="T22" fmla="*/ 57 w 118"/>
                <a:gd name="T23" fmla="*/ 111 h 131"/>
                <a:gd name="T24" fmla="*/ 85 w 118"/>
                <a:gd name="T25" fmla="*/ 99 h 131"/>
                <a:gd name="T26" fmla="*/ 94 w 118"/>
                <a:gd name="T27" fmla="*/ 64 h 131"/>
                <a:gd name="T28" fmla="*/ 85 w 118"/>
                <a:gd name="T29" fmla="*/ 29 h 131"/>
                <a:gd name="T30" fmla="*/ 57 w 118"/>
                <a:gd name="T31" fmla="*/ 18 h 131"/>
                <a:gd name="T32" fmla="*/ 30 w 118"/>
                <a:gd name="T33" fmla="*/ 29 h 131"/>
                <a:gd name="T34" fmla="*/ 21 w 118"/>
                <a:gd name="T35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31">
                  <a:moveTo>
                    <a:pt x="117" y="64"/>
                  </a:moveTo>
                  <a:cubicBezTo>
                    <a:pt x="117" y="85"/>
                    <a:pt x="114" y="100"/>
                    <a:pt x="103" y="112"/>
                  </a:cubicBezTo>
                  <a:cubicBezTo>
                    <a:pt x="93" y="123"/>
                    <a:pt x="78" y="130"/>
                    <a:pt x="59" y="130"/>
                  </a:cubicBezTo>
                  <a:cubicBezTo>
                    <a:pt x="40" y="130"/>
                    <a:pt x="25" y="123"/>
                    <a:pt x="15" y="112"/>
                  </a:cubicBezTo>
                  <a:cubicBezTo>
                    <a:pt x="5" y="100"/>
                    <a:pt x="0" y="84"/>
                    <a:pt x="0" y="64"/>
                  </a:cubicBezTo>
                  <a:cubicBezTo>
                    <a:pt x="0" y="43"/>
                    <a:pt x="5" y="28"/>
                    <a:pt x="15" y="16"/>
                  </a:cubicBezTo>
                  <a:cubicBezTo>
                    <a:pt x="25" y="4"/>
                    <a:pt x="40" y="0"/>
                    <a:pt x="59" y="0"/>
                  </a:cubicBezTo>
                  <a:cubicBezTo>
                    <a:pt x="78" y="0"/>
                    <a:pt x="93" y="6"/>
                    <a:pt x="103" y="18"/>
                  </a:cubicBezTo>
                  <a:cubicBezTo>
                    <a:pt x="114" y="29"/>
                    <a:pt x="117" y="44"/>
                    <a:pt x="117" y="64"/>
                  </a:cubicBezTo>
                  <a:close/>
                  <a:moveTo>
                    <a:pt x="21" y="64"/>
                  </a:moveTo>
                  <a:cubicBezTo>
                    <a:pt x="21" y="80"/>
                    <a:pt x="25" y="91"/>
                    <a:pt x="30" y="99"/>
                  </a:cubicBezTo>
                  <a:cubicBezTo>
                    <a:pt x="36" y="106"/>
                    <a:pt x="46" y="111"/>
                    <a:pt x="57" y="111"/>
                  </a:cubicBezTo>
                  <a:cubicBezTo>
                    <a:pt x="69" y="111"/>
                    <a:pt x="79" y="106"/>
                    <a:pt x="85" y="99"/>
                  </a:cubicBezTo>
                  <a:cubicBezTo>
                    <a:pt x="91" y="91"/>
                    <a:pt x="94" y="80"/>
                    <a:pt x="94" y="64"/>
                  </a:cubicBezTo>
                  <a:cubicBezTo>
                    <a:pt x="94" y="48"/>
                    <a:pt x="91" y="37"/>
                    <a:pt x="85" y="29"/>
                  </a:cubicBezTo>
                  <a:cubicBezTo>
                    <a:pt x="79" y="20"/>
                    <a:pt x="70" y="18"/>
                    <a:pt x="57" y="18"/>
                  </a:cubicBezTo>
                  <a:cubicBezTo>
                    <a:pt x="46" y="18"/>
                    <a:pt x="36" y="21"/>
                    <a:pt x="30" y="29"/>
                  </a:cubicBezTo>
                  <a:cubicBezTo>
                    <a:pt x="25" y="36"/>
                    <a:pt x="21" y="50"/>
                    <a:pt x="21" y="6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6" name="Freeform 2495"/>
            <p:cNvSpPr>
              <a:spLocks noChangeArrowheads="1"/>
            </p:cNvSpPr>
            <p:nvPr/>
          </p:nvSpPr>
          <p:spPr bwMode="auto">
            <a:xfrm>
              <a:off x="7192638" y="2828747"/>
              <a:ext cx="13357" cy="73422"/>
            </a:xfrm>
            <a:custGeom>
              <a:avLst/>
              <a:gdLst>
                <a:gd name="T0" fmla="*/ 0 w 27"/>
                <a:gd name="T1" fmla="*/ 13 h 98"/>
                <a:gd name="T2" fmla="*/ 13 w 27"/>
                <a:gd name="T3" fmla="*/ 0 h 98"/>
                <a:gd name="T4" fmla="*/ 23 w 27"/>
                <a:gd name="T5" fmla="*/ 3 h 98"/>
                <a:gd name="T6" fmla="*/ 26 w 27"/>
                <a:gd name="T7" fmla="*/ 13 h 98"/>
                <a:gd name="T8" fmla="*/ 23 w 27"/>
                <a:gd name="T9" fmla="*/ 23 h 98"/>
                <a:gd name="T10" fmla="*/ 15 w 27"/>
                <a:gd name="T11" fmla="*/ 26 h 98"/>
                <a:gd name="T12" fmla="*/ 6 w 27"/>
                <a:gd name="T13" fmla="*/ 23 h 98"/>
                <a:gd name="T14" fmla="*/ 0 w 27"/>
                <a:gd name="T15" fmla="*/ 13 h 98"/>
                <a:gd name="T16" fmla="*/ 0 w 27"/>
                <a:gd name="T17" fmla="*/ 86 h 98"/>
                <a:gd name="T18" fmla="*/ 3 w 27"/>
                <a:gd name="T19" fmla="*/ 76 h 98"/>
                <a:gd name="T20" fmla="*/ 12 w 27"/>
                <a:gd name="T21" fmla="*/ 73 h 98"/>
                <a:gd name="T22" fmla="*/ 22 w 27"/>
                <a:gd name="T23" fmla="*/ 76 h 98"/>
                <a:gd name="T24" fmla="*/ 25 w 27"/>
                <a:gd name="T25" fmla="*/ 84 h 98"/>
                <a:gd name="T26" fmla="*/ 22 w 27"/>
                <a:gd name="T27" fmla="*/ 94 h 98"/>
                <a:gd name="T28" fmla="*/ 13 w 27"/>
                <a:gd name="T29" fmla="*/ 97 h 98"/>
                <a:gd name="T30" fmla="*/ 4 w 27"/>
                <a:gd name="T31" fmla="*/ 94 h 98"/>
                <a:gd name="T32" fmla="*/ 0 w 27"/>
                <a:gd name="T33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98">
                  <a:moveTo>
                    <a:pt x="0" y="13"/>
                  </a:moveTo>
                  <a:cubicBezTo>
                    <a:pt x="0" y="4"/>
                    <a:pt x="4" y="0"/>
                    <a:pt x="13" y="0"/>
                  </a:cubicBezTo>
                  <a:cubicBezTo>
                    <a:pt x="18" y="0"/>
                    <a:pt x="20" y="1"/>
                    <a:pt x="23" y="3"/>
                  </a:cubicBezTo>
                  <a:cubicBezTo>
                    <a:pt x="26" y="4"/>
                    <a:pt x="26" y="8"/>
                    <a:pt x="26" y="13"/>
                  </a:cubicBezTo>
                  <a:cubicBezTo>
                    <a:pt x="26" y="17"/>
                    <a:pt x="25" y="20"/>
                    <a:pt x="23" y="23"/>
                  </a:cubicBezTo>
                  <a:cubicBezTo>
                    <a:pt x="22" y="26"/>
                    <a:pt x="18" y="26"/>
                    <a:pt x="15" y="26"/>
                  </a:cubicBezTo>
                  <a:cubicBezTo>
                    <a:pt x="12" y="26"/>
                    <a:pt x="8" y="24"/>
                    <a:pt x="6" y="23"/>
                  </a:cubicBezTo>
                  <a:cubicBezTo>
                    <a:pt x="5" y="21"/>
                    <a:pt x="0" y="17"/>
                    <a:pt x="0" y="13"/>
                  </a:cubicBezTo>
                  <a:close/>
                  <a:moveTo>
                    <a:pt x="0" y="86"/>
                  </a:moveTo>
                  <a:cubicBezTo>
                    <a:pt x="0" y="81"/>
                    <a:pt x="2" y="78"/>
                    <a:pt x="3" y="76"/>
                  </a:cubicBezTo>
                  <a:cubicBezTo>
                    <a:pt x="5" y="73"/>
                    <a:pt x="9" y="73"/>
                    <a:pt x="12" y="73"/>
                  </a:cubicBezTo>
                  <a:cubicBezTo>
                    <a:pt x="16" y="73"/>
                    <a:pt x="19" y="74"/>
                    <a:pt x="22" y="76"/>
                  </a:cubicBezTo>
                  <a:cubicBezTo>
                    <a:pt x="25" y="77"/>
                    <a:pt x="25" y="81"/>
                    <a:pt x="25" y="84"/>
                  </a:cubicBezTo>
                  <a:cubicBezTo>
                    <a:pt x="25" y="89"/>
                    <a:pt x="24" y="91"/>
                    <a:pt x="22" y="94"/>
                  </a:cubicBezTo>
                  <a:cubicBezTo>
                    <a:pt x="21" y="96"/>
                    <a:pt x="16" y="97"/>
                    <a:pt x="13" y="97"/>
                  </a:cubicBezTo>
                  <a:cubicBezTo>
                    <a:pt x="10" y="97"/>
                    <a:pt x="6" y="95"/>
                    <a:pt x="4" y="94"/>
                  </a:cubicBezTo>
                  <a:cubicBezTo>
                    <a:pt x="3" y="92"/>
                    <a:pt x="0" y="90"/>
                    <a:pt x="0" y="8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7" name="Freeform 2496"/>
            <p:cNvSpPr>
              <a:spLocks noChangeArrowheads="1"/>
            </p:cNvSpPr>
            <p:nvPr/>
          </p:nvSpPr>
          <p:spPr bwMode="auto">
            <a:xfrm>
              <a:off x="7246067" y="2800777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7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8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2 h 138"/>
                <a:gd name="T22" fmla="*/ 70 w 87"/>
                <a:gd name="T23" fmla="*/ 132 h 138"/>
                <a:gd name="T24" fmla="*/ 68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3 w 87"/>
                <a:gd name="T31" fmla="*/ 119 h 138"/>
                <a:gd name="T32" fmla="*/ 60 w 87"/>
                <a:gd name="T33" fmla="*/ 112 h 138"/>
                <a:gd name="T34" fmla="*/ 66 w 87"/>
                <a:gd name="T35" fmla="*/ 90 h 138"/>
                <a:gd name="T36" fmla="*/ 66 w 87"/>
                <a:gd name="T37" fmla="*/ 87 h 138"/>
                <a:gd name="T38" fmla="*/ 60 w 87"/>
                <a:gd name="T39" fmla="*/ 63 h 138"/>
                <a:gd name="T40" fmla="*/ 43 w 87"/>
                <a:gd name="T41" fmla="*/ 55 h 138"/>
                <a:gd name="T42" fmla="*/ 27 w 87"/>
                <a:gd name="T43" fmla="*/ 64 h 138"/>
                <a:gd name="T44" fmla="*/ 21 w 87"/>
                <a:gd name="T45" fmla="*/ 89 h 138"/>
                <a:gd name="T46" fmla="*/ 27 w 87"/>
                <a:gd name="T47" fmla="*/ 112 h 138"/>
                <a:gd name="T48" fmla="*/ 43 w 87"/>
                <a:gd name="T49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9" y="132"/>
                    <a:pt x="11" y="124"/>
                  </a:cubicBezTo>
                  <a:cubicBezTo>
                    <a:pt x="4" y="115"/>
                    <a:pt x="0" y="103"/>
                    <a:pt x="0" y="87"/>
                  </a:cubicBezTo>
                  <a:cubicBezTo>
                    <a:pt x="0" y="71"/>
                    <a:pt x="4" y="60"/>
                    <a:pt x="11" y="51"/>
                  </a:cubicBezTo>
                  <a:cubicBezTo>
                    <a:pt x="19" y="42"/>
                    <a:pt x="27" y="38"/>
                    <a:pt x="38" y="38"/>
                  </a:cubicBezTo>
                  <a:cubicBezTo>
                    <a:pt x="51" y="38"/>
                    <a:pt x="60" y="42"/>
                    <a:pt x="66" y="51"/>
                  </a:cubicBezTo>
                  <a:lnTo>
                    <a:pt x="68" y="51"/>
                  </a:lnTo>
                  <a:cubicBezTo>
                    <a:pt x="66" y="44"/>
                    <a:pt x="66" y="39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2"/>
                  </a:lnTo>
                  <a:lnTo>
                    <a:pt x="70" y="132"/>
                  </a:lnTo>
                  <a:lnTo>
                    <a:pt x="68" y="121"/>
                  </a:lnTo>
                  <a:lnTo>
                    <a:pt x="66" y="121"/>
                  </a:lnTo>
                  <a:cubicBezTo>
                    <a:pt x="60" y="131"/>
                    <a:pt x="50" y="137"/>
                    <a:pt x="38" y="137"/>
                  </a:cubicBezTo>
                  <a:close/>
                  <a:moveTo>
                    <a:pt x="43" y="119"/>
                  </a:moveTo>
                  <a:cubicBezTo>
                    <a:pt x="51" y="119"/>
                    <a:pt x="57" y="116"/>
                    <a:pt x="60" y="112"/>
                  </a:cubicBezTo>
                  <a:cubicBezTo>
                    <a:pt x="63" y="108"/>
                    <a:pt x="66" y="100"/>
                    <a:pt x="66" y="90"/>
                  </a:cubicBezTo>
                  <a:lnTo>
                    <a:pt x="66" y="87"/>
                  </a:lnTo>
                  <a:cubicBezTo>
                    <a:pt x="66" y="76"/>
                    <a:pt x="65" y="67"/>
                    <a:pt x="60" y="63"/>
                  </a:cubicBezTo>
                  <a:cubicBezTo>
                    <a:pt x="56" y="58"/>
                    <a:pt x="51" y="55"/>
                    <a:pt x="43" y="55"/>
                  </a:cubicBezTo>
                  <a:cubicBezTo>
                    <a:pt x="36" y="55"/>
                    <a:pt x="30" y="58"/>
                    <a:pt x="27" y="64"/>
                  </a:cubicBezTo>
                  <a:cubicBezTo>
                    <a:pt x="24" y="70"/>
                    <a:pt x="21" y="79"/>
                    <a:pt x="21" y="89"/>
                  </a:cubicBezTo>
                  <a:cubicBezTo>
                    <a:pt x="21" y="99"/>
                    <a:pt x="23" y="108"/>
                    <a:pt x="27" y="112"/>
                  </a:cubicBezTo>
                  <a:cubicBezTo>
                    <a:pt x="32" y="116"/>
                    <a:pt x="35" y="119"/>
                    <a:pt x="43" y="1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8" name="Freeform 2497"/>
            <p:cNvSpPr>
              <a:spLocks noChangeArrowheads="1"/>
            </p:cNvSpPr>
            <p:nvPr/>
          </p:nvSpPr>
          <p:spPr bwMode="auto">
            <a:xfrm>
              <a:off x="7315525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1 w 25"/>
                <a:gd name="T19" fmla="*/ 131 h 132"/>
                <a:gd name="T20" fmla="*/ 0 w 25"/>
                <a:gd name="T21" fmla="*/ 131 h 132"/>
                <a:gd name="T22" fmla="*/ 0 w 25"/>
                <a:gd name="T23" fmla="*/ 36 h 132"/>
                <a:gd name="T24" fmla="*/ 21 w 25"/>
                <a:gd name="T25" fmla="*/ 36 h 132"/>
                <a:gd name="T26" fmla="*/ 21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7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1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499" name="Freeform 2498"/>
            <p:cNvSpPr>
              <a:spLocks noChangeArrowheads="1"/>
            </p:cNvSpPr>
            <p:nvPr/>
          </p:nvSpPr>
          <p:spPr bwMode="auto">
            <a:xfrm>
              <a:off x="7342240" y="2828747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8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0 w 71"/>
                <a:gd name="T25" fmla="*/ 7 h 100"/>
                <a:gd name="T26" fmla="*/ 36 w 71"/>
                <a:gd name="T27" fmla="*/ 0 h 100"/>
                <a:gd name="T28" fmla="*/ 68 w 71"/>
                <a:gd name="T29" fmla="*/ 7 h 100"/>
                <a:gd name="T30" fmla="*/ 63 w 71"/>
                <a:gd name="T31" fmla="*/ 22 h 100"/>
                <a:gd name="T32" fmla="*/ 36 w 71"/>
                <a:gd name="T33" fmla="*/ 16 h 100"/>
                <a:gd name="T34" fmla="*/ 20 w 71"/>
                <a:gd name="T35" fmla="*/ 25 h 100"/>
                <a:gd name="T36" fmla="*/ 25 w 71"/>
                <a:gd name="T37" fmla="*/ 32 h 100"/>
                <a:gd name="T38" fmla="*/ 42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8"/>
                    <a:pt x="68" y="86"/>
                    <a:pt x="60" y="92"/>
                  </a:cubicBezTo>
                  <a:cubicBezTo>
                    <a:pt x="53" y="97"/>
                    <a:pt x="45" y="99"/>
                    <a:pt x="31" y="99"/>
                  </a:cubicBezTo>
                  <a:cubicBezTo>
                    <a:pt x="18" y="99"/>
                    <a:pt x="7" y="97"/>
                    <a:pt x="0" y="93"/>
                  </a:cubicBezTo>
                  <a:lnTo>
                    <a:pt x="0" y="76"/>
                  </a:lnTo>
                  <a:cubicBezTo>
                    <a:pt x="12" y="81"/>
                    <a:pt x="22" y="83"/>
                    <a:pt x="31" y="83"/>
                  </a:cubicBezTo>
                  <a:cubicBezTo>
                    <a:pt x="42" y="83"/>
                    <a:pt x="50" y="78"/>
                    <a:pt x="50" y="71"/>
                  </a:cubicBezTo>
                  <a:cubicBezTo>
                    <a:pt x="50" y="68"/>
                    <a:pt x="50" y="66"/>
                    <a:pt x="48" y="65"/>
                  </a:cubicBezTo>
                  <a:cubicBezTo>
                    <a:pt x="47" y="63"/>
                    <a:pt x="46" y="62"/>
                    <a:pt x="41" y="61"/>
                  </a:cubicBezTo>
                  <a:cubicBezTo>
                    <a:pt x="37" y="59"/>
                    <a:pt x="33" y="58"/>
                    <a:pt x="28" y="55"/>
                  </a:cubicBezTo>
                  <a:cubicBezTo>
                    <a:pt x="17" y="51"/>
                    <a:pt x="9" y="46"/>
                    <a:pt x="6" y="42"/>
                  </a:cubicBezTo>
                  <a:cubicBezTo>
                    <a:pt x="3" y="38"/>
                    <a:pt x="0" y="32"/>
                    <a:pt x="0" y="26"/>
                  </a:cubicBezTo>
                  <a:cubicBezTo>
                    <a:pt x="0" y="17"/>
                    <a:pt x="3" y="11"/>
                    <a:pt x="10" y="7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8" y="0"/>
                    <a:pt x="58" y="3"/>
                    <a:pt x="68" y="7"/>
                  </a:cubicBezTo>
                  <a:lnTo>
                    <a:pt x="63" y="22"/>
                  </a:lnTo>
                  <a:cubicBezTo>
                    <a:pt x="52" y="17"/>
                    <a:pt x="44" y="16"/>
                    <a:pt x="36" y="16"/>
                  </a:cubicBezTo>
                  <a:cubicBezTo>
                    <a:pt x="26" y="16"/>
                    <a:pt x="20" y="19"/>
                    <a:pt x="20" y="25"/>
                  </a:cubicBezTo>
                  <a:cubicBezTo>
                    <a:pt x="20" y="27"/>
                    <a:pt x="22" y="30"/>
                    <a:pt x="25" y="32"/>
                  </a:cubicBezTo>
                  <a:cubicBezTo>
                    <a:pt x="28" y="33"/>
                    <a:pt x="33" y="36"/>
                    <a:pt x="42" y="41"/>
                  </a:cubicBezTo>
                  <a:cubicBezTo>
                    <a:pt x="50" y="43"/>
                    <a:pt x="56" y="46"/>
                    <a:pt x="60" y="49"/>
                  </a:cubicBezTo>
                  <a:cubicBezTo>
                    <a:pt x="65" y="52"/>
                    <a:pt x="66" y="55"/>
                    <a:pt x="67" y="58"/>
                  </a:cubicBezTo>
                  <a:cubicBezTo>
                    <a:pt x="68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0" name="Freeform 2499"/>
            <p:cNvSpPr>
              <a:spLocks noChangeArrowheads="1"/>
            </p:cNvSpPr>
            <p:nvPr/>
          </p:nvSpPr>
          <p:spPr bwMode="auto">
            <a:xfrm>
              <a:off x="7395669" y="2828747"/>
              <a:ext cx="40072" cy="76918"/>
            </a:xfrm>
            <a:custGeom>
              <a:avLst/>
              <a:gdLst>
                <a:gd name="T0" fmla="*/ 44 w 72"/>
                <a:gd name="T1" fmla="*/ 99 h 100"/>
                <a:gd name="T2" fmla="*/ 12 w 72"/>
                <a:gd name="T3" fmla="*/ 86 h 100"/>
                <a:gd name="T4" fmla="*/ 0 w 72"/>
                <a:gd name="T5" fmla="*/ 49 h 100"/>
                <a:gd name="T6" fmla="*/ 12 w 72"/>
                <a:gd name="T7" fmla="*/ 13 h 100"/>
                <a:gd name="T8" fmla="*/ 45 w 72"/>
                <a:gd name="T9" fmla="*/ 0 h 100"/>
                <a:gd name="T10" fmla="*/ 71 w 72"/>
                <a:gd name="T11" fmla="*/ 6 h 100"/>
                <a:gd name="T12" fmla="*/ 66 w 72"/>
                <a:gd name="T13" fmla="*/ 22 h 100"/>
                <a:gd name="T14" fmla="*/ 45 w 72"/>
                <a:gd name="T15" fmla="*/ 17 h 100"/>
                <a:gd name="T16" fmla="*/ 20 w 72"/>
                <a:gd name="T17" fmla="*/ 49 h 100"/>
                <a:gd name="T18" fmla="*/ 26 w 72"/>
                <a:gd name="T19" fmla="*/ 73 h 100"/>
                <a:gd name="T20" fmla="*/ 44 w 72"/>
                <a:gd name="T21" fmla="*/ 80 h 100"/>
                <a:gd name="T22" fmla="*/ 69 w 72"/>
                <a:gd name="T23" fmla="*/ 73 h 100"/>
                <a:gd name="T24" fmla="*/ 69 w 72"/>
                <a:gd name="T25" fmla="*/ 90 h 100"/>
                <a:gd name="T26" fmla="*/ 57 w 72"/>
                <a:gd name="T27" fmla="*/ 94 h 100"/>
                <a:gd name="T28" fmla="*/ 44 w 72"/>
                <a:gd name="T29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100">
                  <a:moveTo>
                    <a:pt x="44" y="99"/>
                  </a:moveTo>
                  <a:cubicBezTo>
                    <a:pt x="29" y="99"/>
                    <a:pt x="20" y="94"/>
                    <a:pt x="12" y="86"/>
                  </a:cubicBezTo>
                  <a:cubicBezTo>
                    <a:pt x="5" y="77"/>
                    <a:pt x="0" y="65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5" y="0"/>
                    <a:pt x="64" y="1"/>
                    <a:pt x="71" y="6"/>
                  </a:cubicBezTo>
                  <a:lnTo>
                    <a:pt x="66" y="22"/>
                  </a:lnTo>
                  <a:cubicBezTo>
                    <a:pt x="57" y="19"/>
                    <a:pt x="50" y="17"/>
                    <a:pt x="45" y="17"/>
                  </a:cubicBezTo>
                  <a:cubicBezTo>
                    <a:pt x="29" y="17"/>
                    <a:pt x="20" y="27"/>
                    <a:pt x="20" y="49"/>
                  </a:cubicBezTo>
                  <a:cubicBezTo>
                    <a:pt x="20" y="59"/>
                    <a:pt x="22" y="68"/>
                    <a:pt x="26" y="73"/>
                  </a:cubicBezTo>
                  <a:cubicBezTo>
                    <a:pt x="31" y="77"/>
                    <a:pt x="36" y="80"/>
                    <a:pt x="44" y="80"/>
                  </a:cubicBezTo>
                  <a:cubicBezTo>
                    <a:pt x="52" y="80"/>
                    <a:pt x="61" y="77"/>
                    <a:pt x="69" y="73"/>
                  </a:cubicBezTo>
                  <a:lnTo>
                    <a:pt x="69" y="90"/>
                  </a:lnTo>
                  <a:cubicBezTo>
                    <a:pt x="66" y="92"/>
                    <a:pt x="62" y="92"/>
                    <a:pt x="57" y="94"/>
                  </a:cubicBezTo>
                  <a:cubicBezTo>
                    <a:pt x="53" y="95"/>
                    <a:pt x="50" y="99"/>
                    <a:pt x="44" y="99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1" name="Freeform 2500"/>
            <p:cNvSpPr>
              <a:spLocks noChangeArrowheads="1"/>
            </p:cNvSpPr>
            <p:nvPr/>
          </p:nvSpPr>
          <p:spPr bwMode="auto">
            <a:xfrm>
              <a:off x="7451770" y="2828747"/>
              <a:ext cx="32058" cy="73422"/>
            </a:xfrm>
            <a:custGeom>
              <a:avLst/>
              <a:gdLst>
                <a:gd name="T0" fmla="*/ 47 w 58"/>
                <a:gd name="T1" fmla="*/ 0 h 97"/>
                <a:gd name="T2" fmla="*/ 57 w 58"/>
                <a:gd name="T3" fmla="*/ 1 h 97"/>
                <a:gd name="T4" fmla="*/ 56 w 58"/>
                <a:gd name="T5" fmla="*/ 20 h 97"/>
                <a:gd name="T6" fmla="*/ 47 w 58"/>
                <a:gd name="T7" fmla="*/ 19 h 97"/>
                <a:gd name="T8" fmla="*/ 28 w 58"/>
                <a:gd name="T9" fmla="*/ 26 h 97"/>
                <a:gd name="T10" fmla="*/ 21 w 58"/>
                <a:gd name="T11" fmla="*/ 46 h 97"/>
                <a:gd name="T12" fmla="*/ 21 w 58"/>
                <a:gd name="T13" fmla="*/ 96 h 97"/>
                <a:gd name="T14" fmla="*/ 0 w 58"/>
                <a:gd name="T15" fmla="*/ 96 h 97"/>
                <a:gd name="T16" fmla="*/ 0 w 58"/>
                <a:gd name="T17" fmla="*/ 1 h 97"/>
                <a:gd name="T18" fmla="*/ 16 w 58"/>
                <a:gd name="T19" fmla="*/ 1 h 97"/>
                <a:gd name="T20" fmla="*/ 19 w 58"/>
                <a:gd name="T21" fmla="*/ 17 h 97"/>
                <a:gd name="T22" fmla="*/ 21 w 58"/>
                <a:gd name="T23" fmla="*/ 17 h 97"/>
                <a:gd name="T24" fmla="*/ 32 w 58"/>
                <a:gd name="T25" fmla="*/ 4 h 97"/>
                <a:gd name="T26" fmla="*/ 47 w 58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97">
                  <a:moveTo>
                    <a:pt x="47" y="0"/>
                  </a:moveTo>
                  <a:cubicBezTo>
                    <a:pt x="51" y="0"/>
                    <a:pt x="54" y="0"/>
                    <a:pt x="57" y="1"/>
                  </a:cubicBezTo>
                  <a:lnTo>
                    <a:pt x="56" y="20"/>
                  </a:lnTo>
                  <a:cubicBezTo>
                    <a:pt x="53" y="20"/>
                    <a:pt x="50" y="19"/>
                    <a:pt x="47" y="19"/>
                  </a:cubicBezTo>
                  <a:cubicBezTo>
                    <a:pt x="38" y="19"/>
                    <a:pt x="32" y="22"/>
                    <a:pt x="28" y="26"/>
                  </a:cubicBezTo>
                  <a:cubicBezTo>
                    <a:pt x="24" y="30"/>
                    <a:pt x="21" y="38"/>
                    <a:pt x="21" y="46"/>
                  </a:cubicBezTo>
                  <a:lnTo>
                    <a:pt x="21" y="96"/>
                  </a:lnTo>
                  <a:lnTo>
                    <a:pt x="0" y="96"/>
                  </a:lnTo>
                  <a:lnTo>
                    <a:pt x="0" y="1"/>
                  </a:lnTo>
                  <a:lnTo>
                    <a:pt x="16" y="1"/>
                  </a:lnTo>
                  <a:lnTo>
                    <a:pt x="19" y="17"/>
                  </a:lnTo>
                  <a:lnTo>
                    <a:pt x="21" y="17"/>
                  </a:lnTo>
                  <a:cubicBezTo>
                    <a:pt x="24" y="11"/>
                    <a:pt x="28" y="7"/>
                    <a:pt x="32" y="4"/>
                  </a:cubicBezTo>
                  <a:cubicBezTo>
                    <a:pt x="37" y="1"/>
                    <a:pt x="41" y="0"/>
                    <a:pt x="47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2" name="Freeform 2501"/>
            <p:cNvSpPr>
              <a:spLocks noChangeArrowheads="1"/>
            </p:cNvSpPr>
            <p:nvPr/>
          </p:nvSpPr>
          <p:spPr bwMode="auto">
            <a:xfrm>
              <a:off x="7491842" y="2828747"/>
              <a:ext cx="48086" cy="73422"/>
            </a:xfrm>
            <a:custGeom>
              <a:avLst/>
              <a:gdLst>
                <a:gd name="T0" fmla="*/ 49 w 85"/>
                <a:gd name="T1" fmla="*/ 98 h 99"/>
                <a:gd name="T2" fmla="*/ 14 w 85"/>
                <a:gd name="T3" fmla="*/ 85 h 99"/>
                <a:gd name="T4" fmla="*/ 0 w 85"/>
                <a:gd name="T5" fmla="*/ 50 h 99"/>
                <a:gd name="T6" fmla="*/ 12 w 85"/>
                <a:gd name="T7" fmla="*/ 13 h 99"/>
                <a:gd name="T8" fmla="*/ 44 w 85"/>
                <a:gd name="T9" fmla="*/ 0 h 99"/>
                <a:gd name="T10" fmla="*/ 73 w 85"/>
                <a:gd name="T11" fmla="*/ 12 h 99"/>
                <a:gd name="T12" fmla="*/ 84 w 85"/>
                <a:gd name="T13" fmla="*/ 42 h 99"/>
                <a:gd name="T14" fmla="*/ 84 w 85"/>
                <a:gd name="T15" fmla="*/ 53 h 99"/>
                <a:gd name="T16" fmla="*/ 21 w 85"/>
                <a:gd name="T17" fmla="*/ 53 h 99"/>
                <a:gd name="T18" fmla="*/ 28 w 85"/>
                <a:gd name="T19" fmla="*/ 75 h 99"/>
                <a:gd name="T20" fmla="*/ 49 w 85"/>
                <a:gd name="T21" fmla="*/ 82 h 99"/>
                <a:gd name="T22" fmla="*/ 65 w 85"/>
                <a:gd name="T23" fmla="*/ 80 h 99"/>
                <a:gd name="T24" fmla="*/ 81 w 85"/>
                <a:gd name="T25" fmla="*/ 75 h 99"/>
                <a:gd name="T26" fmla="*/ 81 w 85"/>
                <a:gd name="T27" fmla="*/ 91 h 99"/>
                <a:gd name="T28" fmla="*/ 66 w 85"/>
                <a:gd name="T29" fmla="*/ 95 h 99"/>
                <a:gd name="T30" fmla="*/ 49 w 85"/>
                <a:gd name="T31" fmla="*/ 98 h 99"/>
                <a:gd name="T32" fmla="*/ 46 w 85"/>
                <a:gd name="T33" fmla="*/ 15 h 99"/>
                <a:gd name="T34" fmla="*/ 30 w 85"/>
                <a:gd name="T35" fmla="*/ 21 h 99"/>
                <a:gd name="T36" fmla="*/ 22 w 85"/>
                <a:gd name="T37" fmla="*/ 38 h 99"/>
                <a:gd name="T38" fmla="*/ 65 w 85"/>
                <a:gd name="T39" fmla="*/ 38 h 99"/>
                <a:gd name="T40" fmla="*/ 59 w 85"/>
                <a:gd name="T41" fmla="*/ 21 h 99"/>
                <a:gd name="T42" fmla="*/ 46 w 85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99">
                  <a:moveTo>
                    <a:pt x="49" y="98"/>
                  </a:moveTo>
                  <a:cubicBezTo>
                    <a:pt x="34" y="98"/>
                    <a:pt x="23" y="93"/>
                    <a:pt x="14" y="85"/>
                  </a:cubicBezTo>
                  <a:cubicBezTo>
                    <a:pt x="6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1" y="19"/>
                    <a:pt x="84" y="29"/>
                    <a:pt x="84" y="42"/>
                  </a:cubicBezTo>
                  <a:lnTo>
                    <a:pt x="84" y="53"/>
                  </a:lnTo>
                  <a:lnTo>
                    <a:pt x="21" y="53"/>
                  </a:lnTo>
                  <a:cubicBezTo>
                    <a:pt x="21" y="61"/>
                    <a:pt x="24" y="69"/>
                    <a:pt x="28" y="75"/>
                  </a:cubicBezTo>
                  <a:cubicBezTo>
                    <a:pt x="32" y="80"/>
                    <a:pt x="40" y="82"/>
                    <a:pt x="49" y="82"/>
                  </a:cubicBezTo>
                  <a:cubicBezTo>
                    <a:pt x="54" y="82"/>
                    <a:pt x="60" y="81"/>
                    <a:pt x="65" y="80"/>
                  </a:cubicBezTo>
                  <a:cubicBezTo>
                    <a:pt x="71" y="78"/>
                    <a:pt x="75" y="77"/>
                    <a:pt x="81" y="75"/>
                  </a:cubicBezTo>
                  <a:lnTo>
                    <a:pt x="81" y="91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4" y="98"/>
                    <a:pt x="49" y="98"/>
                  </a:cubicBezTo>
                  <a:close/>
                  <a:moveTo>
                    <a:pt x="46" y="15"/>
                  </a:moveTo>
                  <a:cubicBezTo>
                    <a:pt x="40" y="15"/>
                    <a:pt x="35" y="16"/>
                    <a:pt x="30" y="21"/>
                  </a:cubicBezTo>
                  <a:cubicBezTo>
                    <a:pt x="26" y="25"/>
                    <a:pt x="24" y="31"/>
                    <a:pt x="22" y="38"/>
                  </a:cubicBezTo>
                  <a:lnTo>
                    <a:pt x="65" y="38"/>
                  </a:lnTo>
                  <a:cubicBezTo>
                    <a:pt x="65" y="31"/>
                    <a:pt x="64" y="25"/>
                    <a:pt x="59" y="21"/>
                  </a:cubicBezTo>
                  <a:cubicBezTo>
                    <a:pt x="55" y="16"/>
                    <a:pt x="51" y="15"/>
                    <a:pt x="46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3" name="Freeform 2502"/>
            <p:cNvSpPr>
              <a:spLocks noChangeArrowheads="1"/>
            </p:cNvSpPr>
            <p:nvPr/>
          </p:nvSpPr>
          <p:spPr bwMode="auto">
            <a:xfrm>
              <a:off x="7550615" y="2811266"/>
              <a:ext cx="34729" cy="90903"/>
            </a:xfrm>
            <a:custGeom>
              <a:avLst/>
              <a:gdLst>
                <a:gd name="T0" fmla="*/ 46 w 62"/>
                <a:gd name="T1" fmla="*/ 102 h 119"/>
                <a:gd name="T2" fmla="*/ 61 w 62"/>
                <a:gd name="T3" fmla="*/ 99 h 119"/>
                <a:gd name="T4" fmla="*/ 61 w 62"/>
                <a:gd name="T5" fmla="*/ 114 h 119"/>
                <a:gd name="T6" fmla="*/ 52 w 62"/>
                <a:gd name="T7" fmla="*/ 117 h 119"/>
                <a:gd name="T8" fmla="*/ 42 w 62"/>
                <a:gd name="T9" fmla="*/ 118 h 119"/>
                <a:gd name="T10" fmla="*/ 13 w 62"/>
                <a:gd name="T11" fmla="*/ 88 h 119"/>
                <a:gd name="T12" fmla="*/ 13 w 62"/>
                <a:gd name="T13" fmla="*/ 37 h 119"/>
                <a:gd name="T14" fmla="*/ 0 w 62"/>
                <a:gd name="T15" fmla="*/ 37 h 119"/>
                <a:gd name="T16" fmla="*/ 0 w 62"/>
                <a:gd name="T17" fmla="*/ 28 h 119"/>
                <a:gd name="T18" fmla="*/ 13 w 62"/>
                <a:gd name="T19" fmla="*/ 21 h 119"/>
                <a:gd name="T20" fmla="*/ 20 w 62"/>
                <a:gd name="T21" fmla="*/ 0 h 119"/>
                <a:gd name="T22" fmla="*/ 32 w 62"/>
                <a:gd name="T23" fmla="*/ 0 h 119"/>
                <a:gd name="T24" fmla="*/ 32 w 62"/>
                <a:gd name="T25" fmla="*/ 21 h 119"/>
                <a:gd name="T26" fmla="*/ 58 w 62"/>
                <a:gd name="T27" fmla="*/ 21 h 119"/>
                <a:gd name="T28" fmla="*/ 58 w 62"/>
                <a:gd name="T29" fmla="*/ 35 h 119"/>
                <a:gd name="T30" fmla="*/ 32 w 62"/>
                <a:gd name="T31" fmla="*/ 35 h 119"/>
                <a:gd name="T32" fmla="*/ 32 w 62"/>
                <a:gd name="T33" fmla="*/ 86 h 119"/>
                <a:gd name="T34" fmla="*/ 35 w 62"/>
                <a:gd name="T35" fmla="*/ 97 h 119"/>
                <a:gd name="T36" fmla="*/ 46 w 62"/>
                <a:gd name="T37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9">
                  <a:moveTo>
                    <a:pt x="46" y="102"/>
                  </a:moveTo>
                  <a:cubicBezTo>
                    <a:pt x="51" y="102"/>
                    <a:pt x="57" y="101"/>
                    <a:pt x="61" y="99"/>
                  </a:cubicBezTo>
                  <a:lnTo>
                    <a:pt x="61" y="114"/>
                  </a:lnTo>
                  <a:cubicBezTo>
                    <a:pt x="58" y="115"/>
                    <a:pt x="57" y="115"/>
                    <a:pt x="52" y="117"/>
                  </a:cubicBezTo>
                  <a:cubicBezTo>
                    <a:pt x="48" y="118"/>
                    <a:pt x="45" y="118"/>
                    <a:pt x="42" y="118"/>
                  </a:cubicBezTo>
                  <a:cubicBezTo>
                    <a:pt x="23" y="118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2" y="102"/>
                    <a:pt x="46" y="102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4" name="Freeform 2503"/>
            <p:cNvSpPr>
              <a:spLocks noChangeArrowheads="1"/>
            </p:cNvSpPr>
            <p:nvPr/>
          </p:nvSpPr>
          <p:spPr bwMode="auto">
            <a:xfrm>
              <a:off x="7598701" y="2800777"/>
              <a:ext cx="13357" cy="101392"/>
            </a:xfrm>
            <a:custGeom>
              <a:avLst/>
              <a:gdLst>
                <a:gd name="T0" fmla="*/ 0 w 25"/>
                <a:gd name="T1" fmla="*/ 11 h 132"/>
                <a:gd name="T2" fmla="*/ 3 w 25"/>
                <a:gd name="T3" fmla="*/ 3 h 132"/>
                <a:gd name="T4" fmla="*/ 12 w 25"/>
                <a:gd name="T5" fmla="*/ 0 h 132"/>
                <a:gd name="T6" fmla="*/ 21 w 25"/>
                <a:gd name="T7" fmla="*/ 3 h 132"/>
                <a:gd name="T8" fmla="*/ 24 w 25"/>
                <a:gd name="T9" fmla="*/ 11 h 132"/>
                <a:gd name="T10" fmla="*/ 21 w 25"/>
                <a:gd name="T11" fmla="*/ 20 h 132"/>
                <a:gd name="T12" fmla="*/ 12 w 25"/>
                <a:gd name="T13" fmla="*/ 23 h 132"/>
                <a:gd name="T14" fmla="*/ 3 w 25"/>
                <a:gd name="T15" fmla="*/ 20 h 132"/>
                <a:gd name="T16" fmla="*/ 0 w 25"/>
                <a:gd name="T17" fmla="*/ 11 h 132"/>
                <a:gd name="T18" fmla="*/ 22 w 25"/>
                <a:gd name="T19" fmla="*/ 131 h 132"/>
                <a:gd name="T20" fmla="*/ 2 w 25"/>
                <a:gd name="T21" fmla="*/ 131 h 132"/>
                <a:gd name="T22" fmla="*/ 2 w 25"/>
                <a:gd name="T23" fmla="*/ 36 h 132"/>
                <a:gd name="T24" fmla="*/ 22 w 25"/>
                <a:gd name="T25" fmla="*/ 36 h 132"/>
                <a:gd name="T26" fmla="*/ 22 w 25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2">
                  <a:moveTo>
                    <a:pt x="0" y="11"/>
                  </a:moveTo>
                  <a:cubicBezTo>
                    <a:pt x="0" y="8"/>
                    <a:pt x="2" y="6"/>
                    <a:pt x="3" y="3"/>
                  </a:cubicBezTo>
                  <a:cubicBezTo>
                    <a:pt x="5" y="0"/>
                    <a:pt x="8" y="0"/>
                    <a:pt x="12" y="0"/>
                  </a:cubicBezTo>
                  <a:cubicBezTo>
                    <a:pt x="15" y="0"/>
                    <a:pt x="18" y="1"/>
                    <a:pt x="21" y="3"/>
                  </a:cubicBezTo>
                  <a:cubicBezTo>
                    <a:pt x="24" y="4"/>
                    <a:pt x="24" y="7"/>
                    <a:pt x="24" y="11"/>
                  </a:cubicBezTo>
                  <a:cubicBezTo>
                    <a:pt x="24" y="14"/>
                    <a:pt x="23" y="17"/>
                    <a:pt x="21" y="20"/>
                  </a:cubicBezTo>
                  <a:cubicBezTo>
                    <a:pt x="20" y="23"/>
                    <a:pt x="16" y="23"/>
                    <a:pt x="12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1"/>
                  </a:cubicBezTo>
                  <a:close/>
                  <a:moveTo>
                    <a:pt x="22" y="131"/>
                  </a:moveTo>
                  <a:lnTo>
                    <a:pt x="2" y="131"/>
                  </a:lnTo>
                  <a:lnTo>
                    <a:pt x="2" y="36"/>
                  </a:lnTo>
                  <a:lnTo>
                    <a:pt x="22" y="36"/>
                  </a:lnTo>
                  <a:lnTo>
                    <a:pt x="22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5" name="Freeform 2504"/>
            <p:cNvSpPr>
              <a:spLocks noChangeArrowheads="1"/>
            </p:cNvSpPr>
            <p:nvPr/>
          </p:nvSpPr>
          <p:spPr bwMode="auto">
            <a:xfrm>
              <a:off x="7622744" y="2828747"/>
              <a:ext cx="40072" cy="73422"/>
            </a:xfrm>
            <a:custGeom>
              <a:avLst/>
              <a:gdLst>
                <a:gd name="T0" fmla="*/ 0 w 72"/>
                <a:gd name="T1" fmla="*/ 95 h 96"/>
                <a:gd name="T2" fmla="*/ 0 w 72"/>
                <a:gd name="T3" fmla="*/ 83 h 96"/>
                <a:gd name="T4" fmla="*/ 48 w 72"/>
                <a:gd name="T5" fmla="*/ 16 h 96"/>
                <a:gd name="T6" fmla="*/ 3 w 72"/>
                <a:gd name="T7" fmla="*/ 16 h 96"/>
                <a:gd name="T8" fmla="*/ 3 w 72"/>
                <a:gd name="T9" fmla="*/ 0 h 96"/>
                <a:gd name="T10" fmla="*/ 70 w 72"/>
                <a:gd name="T11" fmla="*/ 0 h 96"/>
                <a:gd name="T12" fmla="*/ 70 w 72"/>
                <a:gd name="T13" fmla="*/ 15 h 96"/>
                <a:gd name="T14" fmla="*/ 23 w 72"/>
                <a:gd name="T15" fmla="*/ 80 h 96"/>
                <a:gd name="T16" fmla="*/ 71 w 72"/>
                <a:gd name="T17" fmla="*/ 80 h 96"/>
                <a:gd name="T18" fmla="*/ 71 w 72"/>
                <a:gd name="T19" fmla="*/ 95 h 96"/>
                <a:gd name="T20" fmla="*/ 0 w 72"/>
                <a:gd name="T21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6">
                  <a:moveTo>
                    <a:pt x="0" y="95"/>
                  </a:moveTo>
                  <a:lnTo>
                    <a:pt x="0" y="83"/>
                  </a:lnTo>
                  <a:lnTo>
                    <a:pt x="48" y="16"/>
                  </a:lnTo>
                  <a:lnTo>
                    <a:pt x="3" y="16"/>
                  </a:lnTo>
                  <a:lnTo>
                    <a:pt x="3" y="0"/>
                  </a:lnTo>
                  <a:lnTo>
                    <a:pt x="70" y="0"/>
                  </a:lnTo>
                  <a:lnTo>
                    <a:pt x="70" y="15"/>
                  </a:lnTo>
                  <a:lnTo>
                    <a:pt x="23" y="80"/>
                  </a:lnTo>
                  <a:lnTo>
                    <a:pt x="71" y="80"/>
                  </a:lnTo>
                  <a:lnTo>
                    <a:pt x="71" y="95"/>
                  </a:lnTo>
                  <a:lnTo>
                    <a:pt x="0" y="9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6" name="Freeform 2505"/>
            <p:cNvSpPr>
              <a:spLocks noChangeArrowheads="1"/>
            </p:cNvSpPr>
            <p:nvPr/>
          </p:nvSpPr>
          <p:spPr bwMode="auto">
            <a:xfrm>
              <a:off x="7673502" y="2828747"/>
              <a:ext cx="48086" cy="73422"/>
            </a:xfrm>
            <a:custGeom>
              <a:avLst/>
              <a:gdLst>
                <a:gd name="T0" fmla="*/ 48 w 84"/>
                <a:gd name="T1" fmla="*/ 98 h 99"/>
                <a:gd name="T2" fmla="*/ 13 w 84"/>
                <a:gd name="T3" fmla="*/ 85 h 99"/>
                <a:gd name="T4" fmla="*/ 0 w 84"/>
                <a:gd name="T5" fmla="*/ 50 h 99"/>
                <a:gd name="T6" fmla="*/ 12 w 84"/>
                <a:gd name="T7" fmla="*/ 13 h 99"/>
                <a:gd name="T8" fmla="*/ 44 w 84"/>
                <a:gd name="T9" fmla="*/ 0 h 99"/>
                <a:gd name="T10" fmla="*/ 73 w 84"/>
                <a:gd name="T11" fmla="*/ 12 h 99"/>
                <a:gd name="T12" fmla="*/ 83 w 84"/>
                <a:gd name="T13" fmla="*/ 42 h 99"/>
                <a:gd name="T14" fmla="*/ 83 w 84"/>
                <a:gd name="T15" fmla="*/ 53 h 99"/>
                <a:gd name="T16" fmla="*/ 21 w 84"/>
                <a:gd name="T17" fmla="*/ 53 h 99"/>
                <a:gd name="T18" fmla="*/ 28 w 84"/>
                <a:gd name="T19" fmla="*/ 75 h 99"/>
                <a:gd name="T20" fmla="*/ 48 w 84"/>
                <a:gd name="T21" fmla="*/ 82 h 99"/>
                <a:gd name="T22" fmla="*/ 64 w 84"/>
                <a:gd name="T23" fmla="*/ 80 h 99"/>
                <a:gd name="T24" fmla="*/ 80 w 84"/>
                <a:gd name="T25" fmla="*/ 75 h 99"/>
                <a:gd name="T26" fmla="*/ 80 w 84"/>
                <a:gd name="T27" fmla="*/ 91 h 99"/>
                <a:gd name="T28" fmla="*/ 66 w 84"/>
                <a:gd name="T29" fmla="*/ 95 h 99"/>
                <a:gd name="T30" fmla="*/ 48 w 84"/>
                <a:gd name="T31" fmla="*/ 98 h 99"/>
                <a:gd name="T32" fmla="*/ 45 w 84"/>
                <a:gd name="T33" fmla="*/ 15 h 99"/>
                <a:gd name="T34" fmla="*/ 29 w 84"/>
                <a:gd name="T35" fmla="*/ 21 h 99"/>
                <a:gd name="T36" fmla="*/ 22 w 84"/>
                <a:gd name="T37" fmla="*/ 38 h 99"/>
                <a:gd name="T38" fmla="*/ 64 w 84"/>
                <a:gd name="T39" fmla="*/ 38 h 99"/>
                <a:gd name="T40" fmla="*/ 59 w 84"/>
                <a:gd name="T41" fmla="*/ 21 h 99"/>
                <a:gd name="T42" fmla="*/ 45 w 84"/>
                <a:gd name="T4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9">
                  <a:moveTo>
                    <a:pt x="48" y="98"/>
                  </a:moveTo>
                  <a:cubicBezTo>
                    <a:pt x="34" y="98"/>
                    <a:pt x="22" y="93"/>
                    <a:pt x="13" y="85"/>
                  </a:cubicBezTo>
                  <a:cubicBezTo>
                    <a:pt x="5" y="76"/>
                    <a:pt x="0" y="64"/>
                    <a:pt x="0" y="50"/>
                  </a:cubicBezTo>
                  <a:cubicBezTo>
                    <a:pt x="0" y="34"/>
                    <a:pt x="5" y="21"/>
                    <a:pt x="12" y="13"/>
                  </a:cubicBezTo>
                  <a:cubicBezTo>
                    <a:pt x="19" y="4"/>
                    <a:pt x="31" y="0"/>
                    <a:pt x="44" y="0"/>
                  </a:cubicBezTo>
                  <a:cubicBezTo>
                    <a:pt x="57" y="0"/>
                    <a:pt x="66" y="5"/>
                    <a:pt x="73" y="12"/>
                  </a:cubicBezTo>
                  <a:cubicBezTo>
                    <a:pt x="80" y="19"/>
                    <a:pt x="83" y="29"/>
                    <a:pt x="83" y="42"/>
                  </a:cubicBezTo>
                  <a:lnTo>
                    <a:pt x="83" y="53"/>
                  </a:lnTo>
                  <a:lnTo>
                    <a:pt x="21" y="53"/>
                  </a:lnTo>
                  <a:cubicBezTo>
                    <a:pt x="21" y="61"/>
                    <a:pt x="24" y="69"/>
                    <a:pt x="28" y="75"/>
                  </a:cubicBezTo>
                  <a:cubicBezTo>
                    <a:pt x="32" y="80"/>
                    <a:pt x="40" y="82"/>
                    <a:pt x="48" y="82"/>
                  </a:cubicBezTo>
                  <a:cubicBezTo>
                    <a:pt x="54" y="82"/>
                    <a:pt x="59" y="81"/>
                    <a:pt x="64" y="80"/>
                  </a:cubicBezTo>
                  <a:cubicBezTo>
                    <a:pt x="70" y="78"/>
                    <a:pt x="75" y="77"/>
                    <a:pt x="80" y="75"/>
                  </a:cubicBezTo>
                  <a:lnTo>
                    <a:pt x="80" y="91"/>
                  </a:lnTo>
                  <a:cubicBezTo>
                    <a:pt x="76" y="93"/>
                    <a:pt x="70" y="95"/>
                    <a:pt x="66" y="95"/>
                  </a:cubicBezTo>
                  <a:cubicBezTo>
                    <a:pt x="62" y="95"/>
                    <a:pt x="56" y="98"/>
                    <a:pt x="48" y="98"/>
                  </a:cubicBezTo>
                  <a:close/>
                  <a:moveTo>
                    <a:pt x="45" y="15"/>
                  </a:moveTo>
                  <a:cubicBezTo>
                    <a:pt x="40" y="15"/>
                    <a:pt x="34" y="16"/>
                    <a:pt x="29" y="21"/>
                  </a:cubicBezTo>
                  <a:cubicBezTo>
                    <a:pt x="25" y="25"/>
                    <a:pt x="24" y="31"/>
                    <a:pt x="22" y="38"/>
                  </a:cubicBezTo>
                  <a:lnTo>
                    <a:pt x="64" y="38"/>
                  </a:lnTo>
                  <a:cubicBezTo>
                    <a:pt x="64" y="31"/>
                    <a:pt x="64" y="25"/>
                    <a:pt x="59" y="21"/>
                  </a:cubicBezTo>
                  <a:cubicBezTo>
                    <a:pt x="55" y="16"/>
                    <a:pt x="51" y="15"/>
                    <a:pt x="45" y="1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7" name="Freeform 2506"/>
            <p:cNvSpPr>
              <a:spLocks noChangeArrowheads="1"/>
            </p:cNvSpPr>
            <p:nvPr/>
          </p:nvSpPr>
          <p:spPr bwMode="auto">
            <a:xfrm>
              <a:off x="7737617" y="2800777"/>
              <a:ext cx="50758" cy="104888"/>
            </a:xfrm>
            <a:custGeom>
              <a:avLst/>
              <a:gdLst>
                <a:gd name="T0" fmla="*/ 38 w 87"/>
                <a:gd name="T1" fmla="*/ 137 h 138"/>
                <a:gd name="T2" fmla="*/ 11 w 87"/>
                <a:gd name="T3" fmla="*/ 124 h 138"/>
                <a:gd name="T4" fmla="*/ 0 w 87"/>
                <a:gd name="T5" fmla="*/ 87 h 138"/>
                <a:gd name="T6" fmla="*/ 11 w 87"/>
                <a:gd name="T7" fmla="*/ 51 h 138"/>
                <a:gd name="T8" fmla="*/ 38 w 87"/>
                <a:gd name="T9" fmla="*/ 38 h 138"/>
                <a:gd name="T10" fmla="*/ 66 w 87"/>
                <a:gd name="T11" fmla="*/ 51 h 138"/>
                <a:gd name="T12" fmla="*/ 67 w 87"/>
                <a:gd name="T13" fmla="*/ 51 h 138"/>
                <a:gd name="T14" fmla="*/ 66 w 87"/>
                <a:gd name="T15" fmla="*/ 35 h 138"/>
                <a:gd name="T16" fmla="*/ 66 w 87"/>
                <a:gd name="T17" fmla="*/ 0 h 138"/>
                <a:gd name="T18" fmla="*/ 86 w 87"/>
                <a:gd name="T19" fmla="*/ 0 h 138"/>
                <a:gd name="T20" fmla="*/ 86 w 87"/>
                <a:gd name="T21" fmla="*/ 132 h 138"/>
                <a:gd name="T22" fmla="*/ 70 w 87"/>
                <a:gd name="T23" fmla="*/ 132 h 138"/>
                <a:gd name="T24" fmla="*/ 67 w 87"/>
                <a:gd name="T25" fmla="*/ 121 h 138"/>
                <a:gd name="T26" fmla="*/ 66 w 87"/>
                <a:gd name="T27" fmla="*/ 121 h 138"/>
                <a:gd name="T28" fmla="*/ 38 w 87"/>
                <a:gd name="T29" fmla="*/ 137 h 138"/>
                <a:gd name="T30" fmla="*/ 44 w 87"/>
                <a:gd name="T31" fmla="*/ 119 h 138"/>
                <a:gd name="T32" fmla="*/ 62 w 87"/>
                <a:gd name="T33" fmla="*/ 112 h 138"/>
                <a:gd name="T34" fmla="*/ 67 w 87"/>
                <a:gd name="T35" fmla="*/ 90 h 138"/>
                <a:gd name="T36" fmla="*/ 67 w 87"/>
                <a:gd name="T37" fmla="*/ 87 h 138"/>
                <a:gd name="T38" fmla="*/ 62 w 87"/>
                <a:gd name="T39" fmla="*/ 63 h 138"/>
                <a:gd name="T40" fmla="*/ 44 w 87"/>
                <a:gd name="T41" fmla="*/ 55 h 138"/>
                <a:gd name="T42" fmla="*/ 28 w 87"/>
                <a:gd name="T43" fmla="*/ 64 h 138"/>
                <a:gd name="T44" fmla="*/ 22 w 87"/>
                <a:gd name="T45" fmla="*/ 89 h 138"/>
                <a:gd name="T46" fmla="*/ 28 w 87"/>
                <a:gd name="T47" fmla="*/ 112 h 138"/>
                <a:gd name="T48" fmla="*/ 44 w 87"/>
                <a:gd name="T49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8">
                  <a:moveTo>
                    <a:pt x="38" y="137"/>
                  </a:moveTo>
                  <a:cubicBezTo>
                    <a:pt x="27" y="137"/>
                    <a:pt x="19" y="132"/>
                    <a:pt x="11" y="124"/>
                  </a:cubicBezTo>
                  <a:cubicBezTo>
                    <a:pt x="4" y="115"/>
                    <a:pt x="0" y="103"/>
                    <a:pt x="0" y="87"/>
                  </a:cubicBezTo>
                  <a:cubicBezTo>
                    <a:pt x="0" y="71"/>
                    <a:pt x="4" y="60"/>
                    <a:pt x="11" y="51"/>
                  </a:cubicBezTo>
                  <a:cubicBezTo>
                    <a:pt x="19" y="42"/>
                    <a:pt x="27" y="38"/>
                    <a:pt x="38" y="38"/>
                  </a:cubicBezTo>
                  <a:cubicBezTo>
                    <a:pt x="51" y="38"/>
                    <a:pt x="60" y="42"/>
                    <a:pt x="66" y="51"/>
                  </a:cubicBezTo>
                  <a:lnTo>
                    <a:pt x="67" y="51"/>
                  </a:lnTo>
                  <a:cubicBezTo>
                    <a:pt x="66" y="44"/>
                    <a:pt x="66" y="39"/>
                    <a:pt x="66" y="35"/>
                  </a:cubicBezTo>
                  <a:lnTo>
                    <a:pt x="66" y="0"/>
                  </a:lnTo>
                  <a:lnTo>
                    <a:pt x="86" y="0"/>
                  </a:lnTo>
                  <a:lnTo>
                    <a:pt x="86" y="132"/>
                  </a:lnTo>
                  <a:lnTo>
                    <a:pt x="70" y="132"/>
                  </a:lnTo>
                  <a:lnTo>
                    <a:pt x="67" y="121"/>
                  </a:lnTo>
                  <a:lnTo>
                    <a:pt x="66" y="121"/>
                  </a:lnTo>
                  <a:cubicBezTo>
                    <a:pt x="60" y="131"/>
                    <a:pt x="50" y="137"/>
                    <a:pt x="38" y="137"/>
                  </a:cubicBezTo>
                  <a:close/>
                  <a:moveTo>
                    <a:pt x="44" y="119"/>
                  </a:moveTo>
                  <a:cubicBezTo>
                    <a:pt x="53" y="119"/>
                    <a:pt x="59" y="116"/>
                    <a:pt x="62" y="112"/>
                  </a:cubicBezTo>
                  <a:cubicBezTo>
                    <a:pt x="65" y="108"/>
                    <a:pt x="67" y="100"/>
                    <a:pt x="67" y="90"/>
                  </a:cubicBezTo>
                  <a:lnTo>
                    <a:pt x="67" y="87"/>
                  </a:lnTo>
                  <a:cubicBezTo>
                    <a:pt x="67" y="76"/>
                    <a:pt x="67" y="67"/>
                    <a:pt x="62" y="63"/>
                  </a:cubicBezTo>
                  <a:cubicBezTo>
                    <a:pt x="58" y="58"/>
                    <a:pt x="51" y="55"/>
                    <a:pt x="44" y="55"/>
                  </a:cubicBezTo>
                  <a:cubicBezTo>
                    <a:pt x="37" y="55"/>
                    <a:pt x="31" y="58"/>
                    <a:pt x="28" y="64"/>
                  </a:cubicBezTo>
                  <a:cubicBezTo>
                    <a:pt x="25" y="70"/>
                    <a:pt x="22" y="79"/>
                    <a:pt x="22" y="89"/>
                  </a:cubicBezTo>
                  <a:cubicBezTo>
                    <a:pt x="22" y="99"/>
                    <a:pt x="24" y="108"/>
                    <a:pt x="28" y="112"/>
                  </a:cubicBezTo>
                  <a:cubicBezTo>
                    <a:pt x="32" y="116"/>
                    <a:pt x="35" y="119"/>
                    <a:pt x="44" y="1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8" name="Freeform 2507"/>
            <p:cNvSpPr>
              <a:spLocks noChangeArrowheads="1"/>
            </p:cNvSpPr>
            <p:nvPr/>
          </p:nvSpPr>
          <p:spPr bwMode="auto">
            <a:xfrm>
              <a:off x="7165923" y="2965101"/>
              <a:ext cx="10686" cy="101392"/>
            </a:xfrm>
            <a:custGeom>
              <a:avLst/>
              <a:gdLst>
                <a:gd name="T0" fmla="*/ 0 w 24"/>
                <a:gd name="T1" fmla="*/ 12 h 132"/>
                <a:gd name="T2" fmla="*/ 3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0 h 132"/>
                <a:gd name="T12" fmla="*/ 11 w 24"/>
                <a:gd name="T13" fmla="*/ 23 h 132"/>
                <a:gd name="T14" fmla="*/ 3 w 24"/>
                <a:gd name="T15" fmla="*/ 20 h 132"/>
                <a:gd name="T16" fmla="*/ 0 w 24"/>
                <a:gd name="T17" fmla="*/ 12 h 132"/>
                <a:gd name="T18" fmla="*/ 20 w 24"/>
                <a:gd name="T19" fmla="*/ 131 h 132"/>
                <a:gd name="T20" fmla="*/ 0 w 24"/>
                <a:gd name="T21" fmla="*/ 131 h 132"/>
                <a:gd name="T22" fmla="*/ 0 w 24"/>
                <a:gd name="T23" fmla="*/ 36 h 132"/>
                <a:gd name="T24" fmla="*/ 20 w 24"/>
                <a:gd name="T25" fmla="*/ 36 h 132"/>
                <a:gd name="T26" fmla="*/ 20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7"/>
                    <a:pt x="23" y="12"/>
                  </a:cubicBezTo>
                  <a:cubicBezTo>
                    <a:pt x="23" y="14"/>
                    <a:pt x="22" y="17"/>
                    <a:pt x="20" y="20"/>
                  </a:cubicBezTo>
                  <a:cubicBezTo>
                    <a:pt x="19" y="23"/>
                    <a:pt x="16" y="23"/>
                    <a:pt x="11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0" y="36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09" name="Freeform 2508"/>
            <p:cNvSpPr>
              <a:spLocks noChangeArrowheads="1"/>
            </p:cNvSpPr>
            <p:nvPr/>
          </p:nvSpPr>
          <p:spPr bwMode="auto">
            <a:xfrm>
              <a:off x="7195309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0" name="Freeform 2509"/>
            <p:cNvSpPr>
              <a:spLocks noChangeArrowheads="1"/>
            </p:cNvSpPr>
            <p:nvPr/>
          </p:nvSpPr>
          <p:spPr bwMode="auto">
            <a:xfrm>
              <a:off x="7256753" y="2975590"/>
              <a:ext cx="34729" cy="90903"/>
            </a:xfrm>
            <a:custGeom>
              <a:avLst/>
              <a:gdLst>
                <a:gd name="T0" fmla="*/ 46 w 62"/>
                <a:gd name="T1" fmla="*/ 103 h 120"/>
                <a:gd name="T2" fmla="*/ 61 w 62"/>
                <a:gd name="T3" fmla="*/ 100 h 120"/>
                <a:gd name="T4" fmla="*/ 61 w 62"/>
                <a:gd name="T5" fmla="*/ 114 h 120"/>
                <a:gd name="T6" fmla="*/ 52 w 62"/>
                <a:gd name="T7" fmla="*/ 117 h 120"/>
                <a:gd name="T8" fmla="*/ 42 w 62"/>
                <a:gd name="T9" fmla="*/ 119 h 120"/>
                <a:gd name="T10" fmla="*/ 13 w 62"/>
                <a:gd name="T11" fmla="*/ 88 h 120"/>
                <a:gd name="T12" fmla="*/ 13 w 62"/>
                <a:gd name="T13" fmla="*/ 37 h 120"/>
                <a:gd name="T14" fmla="*/ 0 w 62"/>
                <a:gd name="T15" fmla="*/ 37 h 120"/>
                <a:gd name="T16" fmla="*/ 0 w 62"/>
                <a:gd name="T17" fmla="*/ 28 h 120"/>
                <a:gd name="T18" fmla="*/ 13 w 62"/>
                <a:gd name="T19" fmla="*/ 21 h 120"/>
                <a:gd name="T20" fmla="*/ 20 w 62"/>
                <a:gd name="T21" fmla="*/ 0 h 120"/>
                <a:gd name="T22" fmla="*/ 32 w 62"/>
                <a:gd name="T23" fmla="*/ 0 h 120"/>
                <a:gd name="T24" fmla="*/ 32 w 62"/>
                <a:gd name="T25" fmla="*/ 21 h 120"/>
                <a:gd name="T26" fmla="*/ 58 w 62"/>
                <a:gd name="T27" fmla="*/ 21 h 120"/>
                <a:gd name="T28" fmla="*/ 58 w 62"/>
                <a:gd name="T29" fmla="*/ 35 h 120"/>
                <a:gd name="T30" fmla="*/ 32 w 62"/>
                <a:gd name="T31" fmla="*/ 35 h 120"/>
                <a:gd name="T32" fmla="*/ 32 w 62"/>
                <a:gd name="T33" fmla="*/ 86 h 120"/>
                <a:gd name="T34" fmla="*/ 35 w 62"/>
                <a:gd name="T35" fmla="*/ 97 h 120"/>
                <a:gd name="T36" fmla="*/ 46 w 62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20">
                  <a:moveTo>
                    <a:pt x="46" y="103"/>
                  </a:moveTo>
                  <a:cubicBezTo>
                    <a:pt x="51" y="103"/>
                    <a:pt x="56" y="101"/>
                    <a:pt x="61" y="100"/>
                  </a:cubicBezTo>
                  <a:lnTo>
                    <a:pt x="61" y="114"/>
                  </a:lnTo>
                  <a:cubicBezTo>
                    <a:pt x="58" y="116"/>
                    <a:pt x="56" y="115"/>
                    <a:pt x="52" y="117"/>
                  </a:cubicBezTo>
                  <a:cubicBezTo>
                    <a:pt x="48" y="118"/>
                    <a:pt x="45" y="119"/>
                    <a:pt x="42" y="119"/>
                  </a:cubicBezTo>
                  <a:cubicBezTo>
                    <a:pt x="23" y="119"/>
                    <a:pt x="13" y="108"/>
                    <a:pt x="13" y="88"/>
                  </a:cubicBezTo>
                  <a:lnTo>
                    <a:pt x="13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13" y="21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32" y="21"/>
                  </a:lnTo>
                  <a:lnTo>
                    <a:pt x="58" y="21"/>
                  </a:lnTo>
                  <a:lnTo>
                    <a:pt x="58" y="35"/>
                  </a:lnTo>
                  <a:lnTo>
                    <a:pt x="32" y="35"/>
                  </a:lnTo>
                  <a:lnTo>
                    <a:pt x="32" y="86"/>
                  </a:lnTo>
                  <a:cubicBezTo>
                    <a:pt x="32" y="91"/>
                    <a:pt x="34" y="95"/>
                    <a:pt x="35" y="97"/>
                  </a:cubicBezTo>
                  <a:cubicBezTo>
                    <a:pt x="37" y="98"/>
                    <a:pt x="43" y="103"/>
                    <a:pt x="46" y="103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1" name="Freeform 2510"/>
            <p:cNvSpPr>
              <a:spLocks noChangeArrowheads="1"/>
            </p:cNvSpPr>
            <p:nvPr/>
          </p:nvSpPr>
          <p:spPr bwMode="auto">
            <a:xfrm>
              <a:off x="7299497" y="2989575"/>
              <a:ext cx="53429" cy="76918"/>
            </a:xfrm>
            <a:custGeom>
              <a:avLst/>
              <a:gdLst>
                <a:gd name="T0" fmla="*/ 90 w 91"/>
                <a:gd name="T1" fmla="*/ 49 h 100"/>
                <a:gd name="T2" fmla="*/ 79 w 91"/>
                <a:gd name="T3" fmla="*/ 86 h 100"/>
                <a:gd name="T4" fmla="*/ 45 w 91"/>
                <a:gd name="T5" fmla="*/ 99 h 100"/>
                <a:gd name="T6" fmla="*/ 22 w 91"/>
                <a:gd name="T7" fmla="*/ 93 h 100"/>
                <a:gd name="T8" fmla="*/ 6 w 91"/>
                <a:gd name="T9" fmla="*/ 76 h 100"/>
                <a:gd name="T10" fmla="*/ 0 w 91"/>
                <a:gd name="T11" fmla="*/ 49 h 100"/>
                <a:gd name="T12" fmla="*/ 12 w 91"/>
                <a:gd name="T13" fmla="*/ 13 h 100"/>
                <a:gd name="T14" fmla="*/ 45 w 91"/>
                <a:gd name="T15" fmla="*/ 0 h 100"/>
                <a:gd name="T16" fmla="*/ 77 w 91"/>
                <a:gd name="T17" fmla="*/ 13 h 100"/>
                <a:gd name="T18" fmla="*/ 90 w 91"/>
                <a:gd name="T19" fmla="*/ 49 h 100"/>
                <a:gd name="T20" fmla="*/ 22 w 91"/>
                <a:gd name="T21" fmla="*/ 49 h 100"/>
                <a:gd name="T22" fmla="*/ 47 w 91"/>
                <a:gd name="T23" fmla="*/ 82 h 100"/>
                <a:gd name="T24" fmla="*/ 70 w 91"/>
                <a:gd name="T25" fmla="*/ 49 h 100"/>
                <a:gd name="T26" fmla="*/ 45 w 91"/>
                <a:gd name="T27" fmla="*/ 17 h 100"/>
                <a:gd name="T28" fmla="*/ 26 w 91"/>
                <a:gd name="T29" fmla="*/ 26 h 100"/>
                <a:gd name="T30" fmla="*/ 22 w 91"/>
                <a:gd name="T31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00">
                  <a:moveTo>
                    <a:pt x="90" y="49"/>
                  </a:moveTo>
                  <a:cubicBezTo>
                    <a:pt x="90" y="65"/>
                    <a:pt x="87" y="77"/>
                    <a:pt x="79" y="86"/>
                  </a:cubicBezTo>
                  <a:cubicBezTo>
                    <a:pt x="72" y="95"/>
                    <a:pt x="60" y="99"/>
                    <a:pt x="45" y="99"/>
                  </a:cubicBezTo>
                  <a:cubicBezTo>
                    <a:pt x="36" y="99"/>
                    <a:pt x="29" y="97"/>
                    <a:pt x="22" y="93"/>
                  </a:cubicBezTo>
                  <a:cubicBezTo>
                    <a:pt x="15" y="88"/>
                    <a:pt x="11" y="83"/>
                    <a:pt x="6" y="76"/>
                  </a:cubicBezTo>
                  <a:cubicBezTo>
                    <a:pt x="2" y="68"/>
                    <a:pt x="0" y="60"/>
                    <a:pt x="0" y="49"/>
                  </a:cubicBezTo>
                  <a:cubicBezTo>
                    <a:pt x="0" y="33"/>
                    <a:pt x="5" y="22"/>
                    <a:pt x="12" y="13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8" y="0"/>
                    <a:pt x="70" y="4"/>
                    <a:pt x="77" y="13"/>
                  </a:cubicBezTo>
                  <a:cubicBezTo>
                    <a:pt x="85" y="22"/>
                    <a:pt x="90" y="35"/>
                    <a:pt x="90" y="49"/>
                  </a:cubicBezTo>
                  <a:close/>
                  <a:moveTo>
                    <a:pt x="22" y="49"/>
                  </a:moveTo>
                  <a:cubicBezTo>
                    <a:pt x="22" y="71"/>
                    <a:pt x="31" y="82"/>
                    <a:pt x="47" y="82"/>
                  </a:cubicBezTo>
                  <a:cubicBezTo>
                    <a:pt x="63" y="82"/>
                    <a:pt x="70" y="70"/>
                    <a:pt x="70" y="49"/>
                  </a:cubicBezTo>
                  <a:cubicBezTo>
                    <a:pt x="70" y="27"/>
                    <a:pt x="61" y="17"/>
                    <a:pt x="45" y="17"/>
                  </a:cubicBezTo>
                  <a:cubicBezTo>
                    <a:pt x="36" y="17"/>
                    <a:pt x="31" y="20"/>
                    <a:pt x="26" y="26"/>
                  </a:cubicBezTo>
                  <a:cubicBezTo>
                    <a:pt x="22" y="32"/>
                    <a:pt x="22" y="39"/>
                    <a:pt x="22" y="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2" name="Freeform 2511"/>
            <p:cNvSpPr>
              <a:spLocks noChangeArrowheads="1"/>
            </p:cNvSpPr>
            <p:nvPr/>
          </p:nvSpPr>
          <p:spPr bwMode="auto">
            <a:xfrm>
              <a:off x="7395669" y="2965101"/>
              <a:ext cx="50758" cy="104888"/>
            </a:xfrm>
            <a:custGeom>
              <a:avLst/>
              <a:gdLst>
                <a:gd name="T0" fmla="*/ 48 w 87"/>
                <a:gd name="T1" fmla="*/ 35 h 135"/>
                <a:gd name="T2" fmla="*/ 76 w 87"/>
                <a:gd name="T3" fmla="*/ 48 h 135"/>
                <a:gd name="T4" fmla="*/ 86 w 87"/>
                <a:gd name="T5" fmla="*/ 84 h 135"/>
                <a:gd name="T6" fmla="*/ 76 w 87"/>
                <a:gd name="T7" fmla="*/ 121 h 135"/>
                <a:gd name="T8" fmla="*/ 48 w 87"/>
                <a:gd name="T9" fmla="*/ 134 h 135"/>
                <a:gd name="T10" fmla="*/ 20 w 87"/>
                <a:gd name="T11" fmla="*/ 121 h 135"/>
                <a:gd name="T12" fmla="*/ 19 w 87"/>
                <a:gd name="T13" fmla="*/ 121 h 135"/>
                <a:gd name="T14" fmla="*/ 14 w 87"/>
                <a:gd name="T15" fmla="*/ 133 h 135"/>
                <a:gd name="T16" fmla="*/ 0 w 87"/>
                <a:gd name="T17" fmla="*/ 133 h 135"/>
                <a:gd name="T18" fmla="*/ 0 w 87"/>
                <a:gd name="T19" fmla="*/ 0 h 135"/>
                <a:gd name="T20" fmla="*/ 20 w 87"/>
                <a:gd name="T21" fmla="*/ 0 h 135"/>
                <a:gd name="T22" fmla="*/ 20 w 87"/>
                <a:gd name="T23" fmla="*/ 32 h 135"/>
                <a:gd name="T24" fmla="*/ 20 w 87"/>
                <a:gd name="T25" fmla="*/ 42 h 135"/>
                <a:gd name="T26" fmla="*/ 20 w 87"/>
                <a:gd name="T27" fmla="*/ 51 h 135"/>
                <a:gd name="T28" fmla="*/ 22 w 87"/>
                <a:gd name="T29" fmla="*/ 51 h 135"/>
                <a:gd name="T30" fmla="*/ 48 w 87"/>
                <a:gd name="T31" fmla="*/ 35 h 135"/>
                <a:gd name="T32" fmla="*/ 42 w 87"/>
                <a:gd name="T33" fmla="*/ 52 h 135"/>
                <a:gd name="T34" fmla="*/ 25 w 87"/>
                <a:gd name="T35" fmla="*/ 60 h 135"/>
                <a:gd name="T36" fmla="*/ 19 w 87"/>
                <a:gd name="T37" fmla="*/ 83 h 135"/>
                <a:gd name="T38" fmla="*/ 19 w 87"/>
                <a:gd name="T39" fmla="*/ 84 h 135"/>
                <a:gd name="T40" fmla="*/ 25 w 87"/>
                <a:gd name="T41" fmla="*/ 109 h 135"/>
                <a:gd name="T42" fmla="*/ 42 w 87"/>
                <a:gd name="T43" fmla="*/ 117 h 135"/>
                <a:gd name="T44" fmla="*/ 58 w 87"/>
                <a:gd name="T45" fmla="*/ 108 h 135"/>
                <a:gd name="T46" fmla="*/ 64 w 87"/>
                <a:gd name="T47" fmla="*/ 83 h 135"/>
                <a:gd name="T48" fmla="*/ 42 w 87"/>
                <a:gd name="T49" fmla="*/ 5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135">
                  <a:moveTo>
                    <a:pt x="48" y="35"/>
                  </a:moveTo>
                  <a:cubicBezTo>
                    <a:pt x="60" y="35"/>
                    <a:pt x="69" y="39"/>
                    <a:pt x="76" y="48"/>
                  </a:cubicBezTo>
                  <a:cubicBezTo>
                    <a:pt x="84" y="57"/>
                    <a:pt x="86" y="68"/>
                    <a:pt x="86" y="84"/>
                  </a:cubicBezTo>
                  <a:cubicBezTo>
                    <a:pt x="86" y="100"/>
                    <a:pt x="84" y="112"/>
                    <a:pt x="76" y="121"/>
                  </a:cubicBezTo>
                  <a:cubicBezTo>
                    <a:pt x="69" y="130"/>
                    <a:pt x="60" y="134"/>
                    <a:pt x="48" y="134"/>
                  </a:cubicBezTo>
                  <a:cubicBezTo>
                    <a:pt x="36" y="134"/>
                    <a:pt x="26" y="130"/>
                    <a:pt x="20" y="121"/>
                  </a:cubicBezTo>
                  <a:lnTo>
                    <a:pt x="19" y="121"/>
                  </a:lnTo>
                  <a:lnTo>
                    <a:pt x="14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2"/>
                  </a:lnTo>
                  <a:cubicBezTo>
                    <a:pt x="20" y="35"/>
                    <a:pt x="20" y="37"/>
                    <a:pt x="20" y="42"/>
                  </a:cubicBezTo>
                  <a:cubicBezTo>
                    <a:pt x="20" y="46"/>
                    <a:pt x="20" y="49"/>
                    <a:pt x="20" y="51"/>
                  </a:cubicBezTo>
                  <a:lnTo>
                    <a:pt x="22" y="51"/>
                  </a:lnTo>
                  <a:cubicBezTo>
                    <a:pt x="26" y="41"/>
                    <a:pt x="36" y="35"/>
                    <a:pt x="48" y="35"/>
                  </a:cubicBezTo>
                  <a:close/>
                  <a:moveTo>
                    <a:pt x="42" y="52"/>
                  </a:moveTo>
                  <a:cubicBezTo>
                    <a:pt x="33" y="52"/>
                    <a:pt x="28" y="55"/>
                    <a:pt x="25" y="60"/>
                  </a:cubicBezTo>
                  <a:cubicBezTo>
                    <a:pt x="22" y="64"/>
                    <a:pt x="19" y="73"/>
                    <a:pt x="19" y="83"/>
                  </a:cubicBezTo>
                  <a:lnTo>
                    <a:pt x="19" y="84"/>
                  </a:lnTo>
                  <a:cubicBezTo>
                    <a:pt x="19" y="96"/>
                    <a:pt x="21" y="104"/>
                    <a:pt x="25" y="109"/>
                  </a:cubicBezTo>
                  <a:cubicBezTo>
                    <a:pt x="30" y="113"/>
                    <a:pt x="35" y="117"/>
                    <a:pt x="42" y="117"/>
                  </a:cubicBezTo>
                  <a:cubicBezTo>
                    <a:pt x="49" y="117"/>
                    <a:pt x="55" y="114"/>
                    <a:pt x="58" y="108"/>
                  </a:cubicBezTo>
                  <a:cubicBezTo>
                    <a:pt x="61" y="102"/>
                    <a:pt x="64" y="95"/>
                    <a:pt x="64" y="83"/>
                  </a:cubicBezTo>
                  <a:cubicBezTo>
                    <a:pt x="66" y="63"/>
                    <a:pt x="58" y="52"/>
                    <a:pt x="42" y="5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3" name="Freeform 2512"/>
            <p:cNvSpPr>
              <a:spLocks noChangeArrowheads="1"/>
            </p:cNvSpPr>
            <p:nvPr/>
          </p:nvSpPr>
          <p:spPr bwMode="auto">
            <a:xfrm>
              <a:off x="7462456" y="2965101"/>
              <a:ext cx="10686" cy="101392"/>
            </a:xfrm>
            <a:custGeom>
              <a:avLst/>
              <a:gdLst>
                <a:gd name="T0" fmla="*/ 0 w 24"/>
                <a:gd name="T1" fmla="*/ 12 h 132"/>
                <a:gd name="T2" fmla="*/ 3 w 24"/>
                <a:gd name="T3" fmla="*/ 3 h 132"/>
                <a:gd name="T4" fmla="*/ 11 w 24"/>
                <a:gd name="T5" fmla="*/ 0 h 132"/>
                <a:gd name="T6" fmla="*/ 20 w 24"/>
                <a:gd name="T7" fmla="*/ 3 h 132"/>
                <a:gd name="T8" fmla="*/ 23 w 24"/>
                <a:gd name="T9" fmla="*/ 12 h 132"/>
                <a:gd name="T10" fmla="*/ 20 w 24"/>
                <a:gd name="T11" fmla="*/ 20 h 132"/>
                <a:gd name="T12" fmla="*/ 11 w 24"/>
                <a:gd name="T13" fmla="*/ 23 h 132"/>
                <a:gd name="T14" fmla="*/ 3 w 24"/>
                <a:gd name="T15" fmla="*/ 20 h 132"/>
                <a:gd name="T16" fmla="*/ 0 w 24"/>
                <a:gd name="T17" fmla="*/ 12 h 132"/>
                <a:gd name="T18" fmla="*/ 20 w 24"/>
                <a:gd name="T19" fmla="*/ 131 h 132"/>
                <a:gd name="T20" fmla="*/ 0 w 24"/>
                <a:gd name="T21" fmla="*/ 131 h 132"/>
                <a:gd name="T22" fmla="*/ 0 w 24"/>
                <a:gd name="T23" fmla="*/ 36 h 132"/>
                <a:gd name="T24" fmla="*/ 20 w 24"/>
                <a:gd name="T25" fmla="*/ 36 h 132"/>
                <a:gd name="T26" fmla="*/ 20 w 24"/>
                <a:gd name="T27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2">
                  <a:moveTo>
                    <a:pt x="0" y="12"/>
                  </a:moveTo>
                  <a:cubicBezTo>
                    <a:pt x="0" y="9"/>
                    <a:pt x="2" y="6"/>
                    <a:pt x="3" y="3"/>
                  </a:cubicBezTo>
                  <a:cubicBezTo>
                    <a:pt x="5" y="0"/>
                    <a:pt x="7" y="0"/>
                    <a:pt x="11" y="0"/>
                  </a:cubicBezTo>
                  <a:cubicBezTo>
                    <a:pt x="14" y="0"/>
                    <a:pt x="17" y="1"/>
                    <a:pt x="20" y="3"/>
                  </a:cubicBezTo>
                  <a:cubicBezTo>
                    <a:pt x="23" y="4"/>
                    <a:pt x="23" y="7"/>
                    <a:pt x="23" y="12"/>
                  </a:cubicBezTo>
                  <a:cubicBezTo>
                    <a:pt x="23" y="14"/>
                    <a:pt x="22" y="17"/>
                    <a:pt x="20" y="20"/>
                  </a:cubicBezTo>
                  <a:cubicBezTo>
                    <a:pt x="19" y="23"/>
                    <a:pt x="16" y="23"/>
                    <a:pt x="11" y="23"/>
                  </a:cubicBezTo>
                  <a:cubicBezTo>
                    <a:pt x="9" y="23"/>
                    <a:pt x="6" y="21"/>
                    <a:pt x="3" y="20"/>
                  </a:cubicBezTo>
                  <a:cubicBezTo>
                    <a:pt x="0" y="18"/>
                    <a:pt x="0" y="16"/>
                    <a:pt x="0" y="12"/>
                  </a:cubicBezTo>
                  <a:close/>
                  <a:moveTo>
                    <a:pt x="20" y="131"/>
                  </a:moveTo>
                  <a:lnTo>
                    <a:pt x="0" y="131"/>
                  </a:lnTo>
                  <a:lnTo>
                    <a:pt x="0" y="36"/>
                  </a:lnTo>
                  <a:lnTo>
                    <a:pt x="20" y="36"/>
                  </a:lnTo>
                  <a:lnTo>
                    <a:pt x="20" y="1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4" name="Freeform 2513"/>
            <p:cNvSpPr>
              <a:spLocks noChangeArrowheads="1"/>
            </p:cNvSpPr>
            <p:nvPr/>
          </p:nvSpPr>
          <p:spPr bwMode="auto">
            <a:xfrm>
              <a:off x="7491842" y="2989575"/>
              <a:ext cx="48086" cy="76918"/>
            </a:xfrm>
            <a:custGeom>
              <a:avLst/>
              <a:gdLst>
                <a:gd name="T0" fmla="*/ 64 w 84"/>
                <a:gd name="T1" fmla="*/ 99 h 100"/>
                <a:gd name="T2" fmla="*/ 64 w 84"/>
                <a:gd name="T3" fmla="*/ 41 h 100"/>
                <a:gd name="T4" fmla="*/ 60 w 84"/>
                <a:gd name="T5" fmla="*/ 25 h 100"/>
                <a:gd name="T6" fmla="*/ 45 w 84"/>
                <a:gd name="T7" fmla="*/ 19 h 100"/>
                <a:gd name="T8" fmla="*/ 26 w 84"/>
                <a:gd name="T9" fmla="*/ 26 h 100"/>
                <a:gd name="T10" fmla="*/ 20 w 84"/>
                <a:gd name="T11" fmla="*/ 51 h 100"/>
                <a:gd name="T12" fmla="*/ 20 w 84"/>
                <a:gd name="T13" fmla="*/ 98 h 100"/>
                <a:gd name="T14" fmla="*/ 0 w 84"/>
                <a:gd name="T15" fmla="*/ 98 h 100"/>
                <a:gd name="T16" fmla="*/ 0 w 84"/>
                <a:gd name="T17" fmla="*/ 3 h 100"/>
                <a:gd name="T18" fmla="*/ 16 w 84"/>
                <a:gd name="T19" fmla="*/ 3 h 100"/>
                <a:gd name="T20" fmla="*/ 19 w 84"/>
                <a:gd name="T21" fmla="*/ 15 h 100"/>
                <a:gd name="T22" fmla="*/ 20 w 84"/>
                <a:gd name="T23" fmla="*/ 15 h 100"/>
                <a:gd name="T24" fmla="*/ 32 w 84"/>
                <a:gd name="T25" fmla="*/ 4 h 100"/>
                <a:gd name="T26" fmla="*/ 50 w 84"/>
                <a:gd name="T27" fmla="*/ 0 h 100"/>
                <a:gd name="T28" fmla="*/ 83 w 84"/>
                <a:gd name="T29" fmla="*/ 35 h 100"/>
                <a:gd name="T30" fmla="*/ 83 w 84"/>
                <a:gd name="T31" fmla="*/ 99 h 100"/>
                <a:gd name="T32" fmla="*/ 64 w 84"/>
                <a:gd name="T3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00">
                  <a:moveTo>
                    <a:pt x="64" y="99"/>
                  </a:moveTo>
                  <a:lnTo>
                    <a:pt x="64" y="41"/>
                  </a:lnTo>
                  <a:cubicBezTo>
                    <a:pt x="64" y="33"/>
                    <a:pt x="63" y="28"/>
                    <a:pt x="60" y="25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6" y="19"/>
                    <a:pt x="31" y="21"/>
                    <a:pt x="26" y="26"/>
                  </a:cubicBezTo>
                  <a:cubicBezTo>
                    <a:pt x="22" y="30"/>
                    <a:pt x="20" y="39"/>
                    <a:pt x="20" y="51"/>
                  </a:cubicBezTo>
                  <a:lnTo>
                    <a:pt x="20" y="98"/>
                  </a:lnTo>
                  <a:lnTo>
                    <a:pt x="0" y="98"/>
                  </a:lnTo>
                  <a:lnTo>
                    <a:pt x="0" y="3"/>
                  </a:lnTo>
                  <a:lnTo>
                    <a:pt x="16" y="3"/>
                  </a:lnTo>
                  <a:lnTo>
                    <a:pt x="19" y="15"/>
                  </a:lnTo>
                  <a:lnTo>
                    <a:pt x="20" y="15"/>
                  </a:lnTo>
                  <a:cubicBezTo>
                    <a:pt x="23" y="10"/>
                    <a:pt x="28" y="7"/>
                    <a:pt x="32" y="4"/>
                  </a:cubicBezTo>
                  <a:cubicBezTo>
                    <a:pt x="36" y="1"/>
                    <a:pt x="44" y="0"/>
                    <a:pt x="50" y="0"/>
                  </a:cubicBezTo>
                  <a:cubicBezTo>
                    <a:pt x="73" y="0"/>
                    <a:pt x="83" y="12"/>
                    <a:pt x="83" y="35"/>
                  </a:cubicBezTo>
                  <a:lnTo>
                    <a:pt x="83" y="99"/>
                  </a:lnTo>
                  <a:lnTo>
                    <a:pt x="64" y="9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  <p:sp>
          <p:nvSpPr>
            <p:cNvPr id="2515" name="Freeform 2514"/>
            <p:cNvSpPr>
              <a:spLocks noChangeArrowheads="1"/>
            </p:cNvSpPr>
            <p:nvPr/>
          </p:nvSpPr>
          <p:spPr bwMode="auto">
            <a:xfrm>
              <a:off x="7555957" y="2989575"/>
              <a:ext cx="40072" cy="76918"/>
            </a:xfrm>
            <a:custGeom>
              <a:avLst/>
              <a:gdLst>
                <a:gd name="T0" fmla="*/ 70 w 71"/>
                <a:gd name="T1" fmla="*/ 70 h 100"/>
                <a:gd name="T2" fmla="*/ 60 w 71"/>
                <a:gd name="T3" fmla="*/ 92 h 100"/>
                <a:gd name="T4" fmla="*/ 31 w 71"/>
                <a:gd name="T5" fmla="*/ 99 h 100"/>
                <a:gd name="T6" fmla="*/ 0 w 71"/>
                <a:gd name="T7" fmla="*/ 93 h 100"/>
                <a:gd name="T8" fmla="*/ 0 w 71"/>
                <a:gd name="T9" fmla="*/ 76 h 100"/>
                <a:gd name="T10" fmla="*/ 31 w 71"/>
                <a:gd name="T11" fmla="*/ 83 h 100"/>
                <a:gd name="T12" fmla="*/ 50 w 71"/>
                <a:gd name="T13" fmla="*/ 71 h 100"/>
                <a:gd name="T14" fmla="*/ 49 w 71"/>
                <a:gd name="T15" fmla="*/ 65 h 100"/>
                <a:gd name="T16" fmla="*/ 41 w 71"/>
                <a:gd name="T17" fmla="*/ 61 h 100"/>
                <a:gd name="T18" fmla="*/ 28 w 71"/>
                <a:gd name="T19" fmla="*/ 55 h 100"/>
                <a:gd name="T20" fmla="*/ 6 w 71"/>
                <a:gd name="T21" fmla="*/ 42 h 100"/>
                <a:gd name="T22" fmla="*/ 0 w 71"/>
                <a:gd name="T23" fmla="*/ 26 h 100"/>
                <a:gd name="T24" fmla="*/ 11 w 71"/>
                <a:gd name="T25" fmla="*/ 7 h 100"/>
                <a:gd name="T26" fmla="*/ 37 w 71"/>
                <a:gd name="T27" fmla="*/ 0 h 100"/>
                <a:gd name="T28" fmla="*/ 69 w 71"/>
                <a:gd name="T29" fmla="*/ 7 h 100"/>
                <a:gd name="T30" fmla="*/ 63 w 71"/>
                <a:gd name="T31" fmla="*/ 22 h 100"/>
                <a:gd name="T32" fmla="*/ 37 w 71"/>
                <a:gd name="T33" fmla="*/ 16 h 100"/>
                <a:gd name="T34" fmla="*/ 21 w 71"/>
                <a:gd name="T35" fmla="*/ 25 h 100"/>
                <a:gd name="T36" fmla="*/ 25 w 71"/>
                <a:gd name="T37" fmla="*/ 32 h 100"/>
                <a:gd name="T38" fmla="*/ 43 w 71"/>
                <a:gd name="T39" fmla="*/ 41 h 100"/>
                <a:gd name="T40" fmla="*/ 60 w 71"/>
                <a:gd name="T41" fmla="*/ 49 h 100"/>
                <a:gd name="T42" fmla="*/ 67 w 71"/>
                <a:gd name="T43" fmla="*/ 58 h 100"/>
                <a:gd name="T44" fmla="*/ 70 w 71"/>
                <a:gd name="T4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0">
                  <a:moveTo>
                    <a:pt x="70" y="70"/>
                  </a:moveTo>
                  <a:cubicBezTo>
                    <a:pt x="70" y="79"/>
                    <a:pt x="67" y="86"/>
                    <a:pt x="60" y="92"/>
                  </a:cubicBezTo>
                  <a:cubicBezTo>
                    <a:pt x="53" y="98"/>
                    <a:pt x="44" y="99"/>
                    <a:pt x="31" y="99"/>
                  </a:cubicBezTo>
                  <a:cubicBezTo>
                    <a:pt x="18" y="99"/>
                    <a:pt x="8" y="98"/>
                    <a:pt x="0" y="93"/>
                  </a:cubicBezTo>
                  <a:lnTo>
                    <a:pt x="0" y="76"/>
                  </a:lnTo>
                  <a:cubicBezTo>
                    <a:pt x="12" y="82"/>
                    <a:pt x="22" y="83"/>
                    <a:pt x="31" y="83"/>
                  </a:cubicBezTo>
                  <a:cubicBezTo>
                    <a:pt x="43" y="83"/>
                    <a:pt x="50" y="79"/>
                    <a:pt x="50" y="71"/>
                  </a:cubicBezTo>
                  <a:cubicBezTo>
                    <a:pt x="50" y="68"/>
                    <a:pt x="51" y="66"/>
                    <a:pt x="49" y="65"/>
                  </a:cubicBezTo>
                  <a:cubicBezTo>
                    <a:pt x="48" y="63"/>
                    <a:pt x="46" y="62"/>
                    <a:pt x="41" y="61"/>
                  </a:cubicBezTo>
                  <a:cubicBezTo>
                    <a:pt x="37" y="59"/>
                    <a:pt x="34" y="58"/>
                    <a:pt x="28" y="55"/>
                  </a:cubicBezTo>
                  <a:cubicBezTo>
                    <a:pt x="18" y="51"/>
                    <a:pt x="9" y="46"/>
                    <a:pt x="6" y="42"/>
                  </a:cubicBezTo>
                  <a:cubicBezTo>
                    <a:pt x="3" y="37"/>
                    <a:pt x="0" y="32"/>
                    <a:pt x="0" y="26"/>
                  </a:cubicBezTo>
                  <a:cubicBezTo>
                    <a:pt x="0" y="17"/>
                    <a:pt x="4" y="11"/>
                    <a:pt x="11" y="7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9" y="0"/>
                    <a:pt x="59" y="3"/>
                    <a:pt x="69" y="7"/>
                  </a:cubicBezTo>
                  <a:lnTo>
                    <a:pt x="63" y="22"/>
                  </a:lnTo>
                  <a:cubicBezTo>
                    <a:pt x="53" y="17"/>
                    <a:pt x="44" y="16"/>
                    <a:pt x="37" y="16"/>
                  </a:cubicBezTo>
                  <a:cubicBezTo>
                    <a:pt x="27" y="16"/>
                    <a:pt x="21" y="19"/>
                    <a:pt x="21" y="25"/>
                  </a:cubicBezTo>
                  <a:cubicBezTo>
                    <a:pt x="21" y="28"/>
                    <a:pt x="22" y="30"/>
                    <a:pt x="25" y="32"/>
                  </a:cubicBezTo>
                  <a:cubicBezTo>
                    <a:pt x="28" y="33"/>
                    <a:pt x="34" y="36"/>
                    <a:pt x="43" y="41"/>
                  </a:cubicBezTo>
                  <a:cubicBezTo>
                    <a:pt x="50" y="44"/>
                    <a:pt x="56" y="46"/>
                    <a:pt x="60" y="49"/>
                  </a:cubicBezTo>
                  <a:cubicBezTo>
                    <a:pt x="65" y="51"/>
                    <a:pt x="66" y="55"/>
                    <a:pt x="67" y="58"/>
                  </a:cubicBezTo>
                  <a:cubicBezTo>
                    <a:pt x="69" y="61"/>
                    <a:pt x="70" y="65"/>
                    <a:pt x="70" y="7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600"/>
            </a:p>
          </p:txBody>
        </p:sp>
      </p:grpSp>
      <p:cxnSp>
        <p:nvCxnSpPr>
          <p:cNvPr id="2516" name="Straight Connector 2515"/>
          <p:cNvCxnSpPr/>
          <p:nvPr/>
        </p:nvCxnSpPr>
        <p:spPr>
          <a:xfrm>
            <a:off x="22622437" y="9773254"/>
            <a:ext cx="880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6154400" y="11747500"/>
            <a:ext cx="625492" cy="615551"/>
          </a:xfrm>
          <a:prstGeom prst="rect">
            <a:avLst/>
          </a:prstGeom>
        </p:spPr>
        <p:txBody>
          <a:bodyPr/>
          <a:lstStyle/>
          <a:p>
            <a:fld id="{AA86B56C-D57F-B34A-875F-BB0FA4F633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5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729</Words>
  <Application>Microsoft Macintosh PowerPoint</Application>
  <PresentationFormat>Custom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Corbel</vt:lpstr>
      <vt:lpstr>Futura</vt:lpstr>
      <vt:lpstr>Futura Medium</vt:lpstr>
      <vt:lpstr>Helvetica</vt:lpstr>
      <vt:lpstr>Lucida Grande</vt:lpstr>
      <vt:lpstr>Times New Roman</vt:lpstr>
      <vt:lpstr>Wingdings</vt:lpstr>
      <vt:lpstr>Arial</vt:lpstr>
      <vt:lpstr>White</vt:lpstr>
      <vt:lpstr>1_White</vt:lpstr>
      <vt:lpstr>H2O Algorithms: Tree Models Deep Dives</vt:lpstr>
      <vt:lpstr>Tree Algorithms</vt:lpstr>
      <vt:lpstr>What is a Decision Tree?</vt:lpstr>
      <vt:lpstr>What is Random Forest?</vt:lpstr>
      <vt:lpstr>What is a Gradient Boosting Machine?</vt:lpstr>
      <vt:lpstr>What is GBM?</vt:lpstr>
      <vt:lpstr>When to use GBM?</vt:lpstr>
      <vt:lpstr>H2O Implementation of GBM</vt:lpstr>
      <vt:lpstr>Scalable Implementation in H2O</vt:lpstr>
      <vt:lpstr>Scalable Distributed Histogram Calculation</vt:lpstr>
      <vt:lpstr>GBM Functionalities in H2O</vt:lpstr>
      <vt:lpstr>GBM: Best Practices</vt:lpstr>
      <vt:lpstr>Establish a Validation Schema</vt:lpstr>
      <vt:lpstr>Establish a Baseline</vt:lpstr>
      <vt:lpstr>Use Early Stopping</vt:lpstr>
      <vt:lpstr>PowerPoint Presentation</vt:lpstr>
      <vt:lpstr>Choose the Correct Distribution Function</vt:lpstr>
      <vt:lpstr>Perform Hyperparameter Search</vt:lpstr>
      <vt:lpstr>Perform Hyperparameter Search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Auto ML</dc:title>
  <cp:lastModifiedBy>Megan Kurka</cp:lastModifiedBy>
  <cp:revision>191</cp:revision>
  <dcterms:modified xsi:type="dcterms:W3CDTF">2017-09-14T03:20:49Z</dcterms:modified>
</cp:coreProperties>
</file>