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352" r:id="rId4"/>
    <p:sldId id="351" r:id="rId5"/>
    <p:sldId id="353" r:id="rId6"/>
    <p:sldId id="355" r:id="rId7"/>
    <p:sldId id="356" r:id="rId8"/>
    <p:sldId id="358" r:id="rId9"/>
    <p:sldId id="331" r:id="rId10"/>
    <p:sldId id="354" r:id="rId11"/>
    <p:sldId id="371" r:id="rId12"/>
    <p:sldId id="360" r:id="rId13"/>
    <p:sldId id="361" r:id="rId14"/>
    <p:sldId id="362" r:id="rId15"/>
    <p:sldId id="363" r:id="rId16"/>
    <p:sldId id="364" r:id="rId17"/>
    <p:sldId id="365" r:id="rId18"/>
    <p:sldId id="370" r:id="rId19"/>
    <p:sldId id="359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7998"/>
    <a:srgbClr val="FFC101"/>
    <a:srgbClr val="FBE91E"/>
    <a:srgbClr val="FAE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CD6"/>
          </a:solidFill>
        </a:fill>
      </a:tcStyle>
    </a:wholeTbl>
    <a:band2H>
      <a:tcTxStyle/>
      <a:tcStyle>
        <a:tcBdr/>
        <a:fill>
          <a:solidFill>
            <a:srgbClr val="E6E7EB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762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7377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73779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73779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87"/>
  </p:normalViewPr>
  <p:slideViewPr>
    <p:cSldViewPr snapToGrid="0" snapToObjects="1">
      <p:cViewPr>
        <p:scale>
          <a:sx n="50" d="100"/>
          <a:sy n="50" d="100"/>
        </p:scale>
        <p:origin x="46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7" name="Shape 23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95650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457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457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457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457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457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457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457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457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824414">
            <a:off x="-1197694" y="10356760"/>
            <a:ext cx="18288001" cy="7968679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464076" y="428725"/>
            <a:ext cx="23460851" cy="141437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12194502" y="5723809"/>
            <a:ext cx="8133010" cy="2474149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000000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000000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000000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000000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11887200" y="12080145"/>
            <a:ext cx="4267200" cy="528510"/>
          </a:xfrm>
          <a:prstGeom prst="rect">
            <a:avLst/>
          </a:prstGeom>
        </p:spPr>
        <p:txBody>
          <a:bodyPr wrap="square" anchor="ctr"/>
          <a:lstStyle>
            <a:lvl1pPr algn="r"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613565" y="-18933"/>
            <a:ext cx="23156870" cy="17630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/>
          <a:lstStyle>
            <a:lvl1pPr algn="ctr" defTabSz="914400">
              <a:defRPr sz="6400" spc="600"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r>
              <a:t>H2O World 2015</a:t>
            </a:r>
          </a:p>
        </p:txBody>
      </p:sp>
      <p:pic>
        <p:nvPicPr>
          <p:cNvPr id="122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45288" y="11842214"/>
            <a:ext cx="1563699" cy="1642491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hape 123"/>
          <p:cNvSpPr>
            <a:spLocks noGrp="1"/>
          </p:cNvSpPr>
          <p:nvPr>
            <p:ph type="body" idx="1"/>
          </p:nvPr>
        </p:nvSpPr>
        <p:spPr>
          <a:xfrm>
            <a:off x="872898" y="3200400"/>
            <a:ext cx="22638204" cy="9051926"/>
          </a:xfrm>
          <a:prstGeom prst="rect">
            <a:avLst/>
          </a:prstGeom>
        </p:spPr>
        <p:txBody>
          <a:bodyPr/>
          <a:lstStyle>
            <a:lvl1pPr>
              <a:spcBef>
                <a:spcPts val="1500"/>
              </a:spcBef>
              <a:defRPr sz="6400"/>
            </a:lvl1pPr>
            <a:lvl2pPr marL="1110342" indent="-653142">
              <a:spcBef>
                <a:spcPts val="1500"/>
              </a:spcBef>
              <a:defRPr sz="6400"/>
            </a:lvl2pPr>
            <a:lvl3pPr marL="1524000" indent="-609600">
              <a:spcBef>
                <a:spcPts val="1500"/>
              </a:spcBef>
              <a:defRPr sz="6400"/>
            </a:lvl3pPr>
            <a:lvl4pPr marL="2103120" indent="-731520">
              <a:spcBef>
                <a:spcPts val="1500"/>
              </a:spcBef>
              <a:defRPr sz="6400"/>
            </a:lvl4pPr>
            <a:lvl5pPr marL="2560320" indent="-731520">
              <a:spcBef>
                <a:spcPts val="1500"/>
              </a:spcBef>
              <a:defRPr sz="6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hape 1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45288" y="11842214"/>
            <a:ext cx="1563699" cy="1642491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xfrm>
            <a:off x="16306800" y="549276"/>
            <a:ext cx="7318637" cy="1170305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3" name="Shape 133"/>
          <p:cNvSpPr>
            <a:spLocks noGrp="1"/>
          </p:cNvSpPr>
          <p:nvPr>
            <p:ph type="body" idx="1"/>
          </p:nvPr>
        </p:nvSpPr>
        <p:spPr>
          <a:xfrm>
            <a:off x="1095697" y="549276"/>
            <a:ext cx="14906303" cy="11703051"/>
          </a:xfrm>
          <a:prstGeom prst="rect">
            <a:avLst/>
          </a:prstGeom>
        </p:spPr>
        <p:txBody>
          <a:bodyPr/>
          <a:lstStyle>
            <a:lvl1pPr>
              <a:spcBef>
                <a:spcPts val="1500"/>
              </a:spcBef>
              <a:defRPr sz="6400"/>
            </a:lvl1pPr>
            <a:lvl2pPr marL="1110342" indent="-653142">
              <a:spcBef>
                <a:spcPts val="1500"/>
              </a:spcBef>
              <a:defRPr sz="6400"/>
            </a:lvl2pPr>
            <a:lvl3pPr marL="1524000" indent="-609600">
              <a:spcBef>
                <a:spcPts val="1500"/>
              </a:spcBef>
              <a:defRPr sz="6400"/>
            </a:lvl3pPr>
            <a:lvl4pPr marL="2103120" indent="-731520">
              <a:spcBef>
                <a:spcPts val="1500"/>
              </a:spcBef>
              <a:defRPr sz="6400"/>
            </a:lvl4pPr>
            <a:lvl5pPr marL="2560320" indent="-731520">
              <a:spcBef>
                <a:spcPts val="1500"/>
              </a:spcBef>
              <a:defRPr sz="6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4" name="Shape 1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-68739" y="0"/>
            <a:ext cx="24521478" cy="1744130"/>
          </a:xfrm>
          <a:prstGeom prst="rect">
            <a:avLst/>
          </a:prstGeom>
          <a:solidFill>
            <a:srgbClr val="FAE807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pic>
        <p:nvPicPr>
          <p:cNvPr id="142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45288" y="11842214"/>
            <a:ext cx="1563699" cy="1642491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Shape 143"/>
          <p:cNvSpPr>
            <a:spLocks noGrp="1"/>
          </p:cNvSpPr>
          <p:nvPr>
            <p:ph type="title"/>
          </p:nvPr>
        </p:nvSpPr>
        <p:spPr>
          <a:xfrm>
            <a:off x="3962400" y="0"/>
            <a:ext cx="16459200" cy="1516667"/>
          </a:xfrm>
          <a:prstGeom prst="rect">
            <a:avLst/>
          </a:prstGeom>
        </p:spPr>
        <p:txBody>
          <a:bodyPr lIns="182849" tIns="182849" rIns="182849" bIns="182849" anchor="b"/>
          <a:lstStyle>
            <a:lvl1pPr>
              <a:lnSpc>
                <a:spcPct val="207142"/>
              </a:lnSpc>
              <a:defRPr sz="5600">
                <a:solidFill>
                  <a:srgbClr val="262626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44" name="Shape 144"/>
          <p:cNvSpPr>
            <a:spLocks noGrp="1"/>
          </p:cNvSpPr>
          <p:nvPr>
            <p:ph type="body" idx="1"/>
          </p:nvPr>
        </p:nvSpPr>
        <p:spPr>
          <a:xfrm>
            <a:off x="646022" y="2565765"/>
            <a:ext cx="23091956" cy="9686561"/>
          </a:xfrm>
          <a:prstGeom prst="rect">
            <a:avLst/>
          </a:prstGeom>
        </p:spPr>
        <p:txBody>
          <a:bodyPr lIns="182849" tIns="182849" rIns="182849" bIns="182849"/>
          <a:lstStyle>
            <a:lvl1pPr>
              <a:spcBef>
                <a:spcPts val="0"/>
              </a:spcBef>
              <a:defRPr sz="6400"/>
            </a:lvl1pPr>
            <a:lvl2pPr marL="1110342" indent="-653142">
              <a:spcBef>
                <a:spcPts val="0"/>
              </a:spcBef>
              <a:defRPr sz="6400"/>
            </a:lvl2pPr>
            <a:lvl3pPr marL="1524000" indent="-609600">
              <a:spcBef>
                <a:spcPts val="0"/>
              </a:spcBef>
              <a:defRPr sz="6400"/>
            </a:lvl3pPr>
            <a:lvl4pPr marL="2103120" indent="-731520">
              <a:spcBef>
                <a:spcPts val="0"/>
              </a:spcBef>
              <a:defRPr sz="6400"/>
            </a:lvl4pPr>
            <a:lvl5pPr marL="2560320" indent="-731520">
              <a:spcBef>
                <a:spcPts val="0"/>
              </a:spcBef>
              <a:defRPr sz="6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Shape 145"/>
          <p:cNvSpPr>
            <a:spLocks noGrp="1"/>
          </p:cNvSpPr>
          <p:nvPr>
            <p:ph type="sldNum" sz="quarter" idx="2"/>
          </p:nvPr>
        </p:nvSpPr>
        <p:spPr>
          <a:xfrm>
            <a:off x="20134555" y="12712700"/>
            <a:ext cx="652781" cy="696858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-36282" y="-9465"/>
            <a:ext cx="24384003" cy="1744131"/>
          </a:xfrm>
          <a:prstGeom prst="rect">
            <a:avLst/>
          </a:prstGeom>
          <a:solidFill>
            <a:srgbClr val="FAE807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5" name="Shape 1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2047" y="-9465"/>
            <a:ext cx="24379906" cy="1744131"/>
          </a:xfrm>
          <a:prstGeom prst="rect">
            <a:avLst/>
          </a:prstGeom>
          <a:solidFill>
            <a:srgbClr val="FAE807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63" name="Shape 163"/>
          <p:cNvSpPr/>
          <p:nvPr/>
        </p:nvSpPr>
        <p:spPr>
          <a:xfrm flipH="1">
            <a:off x="8798317" y="2494890"/>
            <a:ext cx="1" cy="10217810"/>
          </a:xfrm>
          <a:prstGeom prst="line">
            <a:avLst/>
          </a:prstGeom>
          <a:ln w="114300">
            <a:solidFill>
              <a:srgbClr val="FBE91F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9385300" y="5793711"/>
            <a:ext cx="13925858" cy="1"/>
          </a:xfrm>
          <a:prstGeom prst="line">
            <a:avLst/>
          </a:prstGeom>
          <a:ln w="50800">
            <a:solidFill>
              <a:srgbClr val="BFBFBF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9385300" y="9383521"/>
            <a:ext cx="13925858" cy="1"/>
          </a:xfrm>
          <a:prstGeom prst="line">
            <a:avLst/>
          </a:prstGeom>
          <a:ln w="50800">
            <a:solidFill>
              <a:srgbClr val="BFBFBF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6" name="Shape 166"/>
          <p:cNvSpPr>
            <a:spLocks noGrp="1"/>
          </p:cNvSpPr>
          <p:nvPr>
            <p:ph type="body" sz="quarter" idx="13"/>
          </p:nvPr>
        </p:nvSpPr>
        <p:spPr>
          <a:xfrm>
            <a:off x="9385297" y="6008896"/>
            <a:ext cx="13925864" cy="3103097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ts val="1500"/>
              </a:spcBef>
              <a:defRPr sz="6400"/>
            </a:pPr>
            <a:endParaRPr/>
          </a:p>
        </p:txBody>
      </p:sp>
      <p:sp>
        <p:nvSpPr>
          <p:cNvPr id="167" name="Shape 167"/>
          <p:cNvSpPr>
            <a:spLocks noGrp="1"/>
          </p:cNvSpPr>
          <p:nvPr>
            <p:ph type="body" sz="quarter" idx="14"/>
          </p:nvPr>
        </p:nvSpPr>
        <p:spPr>
          <a:xfrm>
            <a:off x="9385300" y="9609604"/>
            <a:ext cx="13925859" cy="3103097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ts val="1500"/>
              </a:spcBef>
              <a:defRPr sz="6400"/>
            </a:pPr>
            <a:endParaRPr/>
          </a:p>
        </p:txBody>
      </p:sp>
      <p:sp>
        <p:nvSpPr>
          <p:cNvPr id="168" name="Shape 168"/>
          <p:cNvSpPr>
            <a:spLocks noGrp="1"/>
          </p:cNvSpPr>
          <p:nvPr>
            <p:ph type="body" sz="quarter" idx="15"/>
          </p:nvPr>
        </p:nvSpPr>
        <p:spPr>
          <a:xfrm>
            <a:off x="842454" y="2473040"/>
            <a:ext cx="7552247" cy="310309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spcBef>
                <a:spcPts val="1900"/>
              </a:spcBef>
              <a:buSzTx/>
              <a:buFontTx/>
              <a:buNone/>
              <a:defRPr sz="8000"/>
            </a:pPr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6"/>
          </p:nvPr>
        </p:nvSpPr>
        <p:spPr>
          <a:xfrm>
            <a:off x="842455" y="6014808"/>
            <a:ext cx="7552246" cy="310379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spcBef>
                <a:spcPts val="1900"/>
              </a:spcBef>
              <a:buSzTx/>
              <a:buFontTx/>
              <a:buNone/>
              <a:defRPr sz="8000"/>
            </a:pPr>
            <a:endParaRPr/>
          </a:p>
        </p:txBody>
      </p:sp>
      <p:sp>
        <p:nvSpPr>
          <p:cNvPr id="170" name="Shape 170"/>
          <p:cNvSpPr>
            <a:spLocks noGrp="1"/>
          </p:cNvSpPr>
          <p:nvPr>
            <p:ph type="body" sz="quarter" idx="17"/>
          </p:nvPr>
        </p:nvSpPr>
        <p:spPr>
          <a:xfrm>
            <a:off x="842454" y="9609604"/>
            <a:ext cx="7552247" cy="310309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spcBef>
                <a:spcPts val="1900"/>
              </a:spcBef>
              <a:buSzTx/>
              <a:buFontTx/>
              <a:buNone/>
              <a:defRPr sz="8000"/>
            </a:pPr>
            <a:endParaRPr/>
          </a:p>
        </p:txBody>
      </p:sp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xfrm>
            <a:off x="816627" y="-18933"/>
            <a:ext cx="22750746" cy="176306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2" name="Shape 1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/>
        </p:nvSpPr>
        <p:spPr>
          <a:xfrm>
            <a:off x="-12632" y="0"/>
            <a:ext cx="24409264" cy="1744130"/>
          </a:xfrm>
          <a:prstGeom prst="rect">
            <a:avLst/>
          </a:prstGeom>
          <a:solidFill>
            <a:srgbClr val="FAE807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xfrm>
            <a:off x="544735" y="-9468"/>
            <a:ext cx="23189491" cy="176306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81" name="Shape 181"/>
          <p:cNvSpPr>
            <a:spLocks noGrp="1"/>
          </p:cNvSpPr>
          <p:nvPr>
            <p:ph type="body" idx="1"/>
          </p:nvPr>
        </p:nvSpPr>
        <p:spPr>
          <a:xfrm>
            <a:off x="807494" y="3071548"/>
            <a:ext cx="22663973" cy="9906098"/>
          </a:xfrm>
          <a:prstGeom prst="rect">
            <a:avLst/>
          </a:prstGeom>
        </p:spPr>
        <p:txBody>
          <a:bodyPr/>
          <a:lstStyle>
            <a:lvl1pPr>
              <a:spcBef>
                <a:spcPts val="1500"/>
              </a:spcBef>
              <a:defRPr sz="4000"/>
            </a:lvl1pPr>
            <a:lvl2pPr marL="1567542" indent="-653142">
              <a:spcBef>
                <a:spcPts val="1500"/>
              </a:spcBef>
              <a:buChar char="–"/>
              <a:defRPr sz="4000"/>
            </a:lvl2pPr>
            <a:lvl3pPr marL="2133600" indent="-609600">
              <a:spcBef>
                <a:spcPts val="1500"/>
              </a:spcBef>
              <a:defRPr sz="4000"/>
            </a:lvl3pPr>
            <a:lvl4pPr marL="2865120" indent="-731520">
              <a:spcBef>
                <a:spcPts val="1500"/>
              </a:spcBef>
              <a:buChar char="»"/>
              <a:defRPr sz="4000"/>
            </a:lvl4pPr>
            <a:lvl5pPr marL="3525520" indent="-731520">
              <a:spcBef>
                <a:spcPts val="1500"/>
              </a:spcBef>
              <a:buChar char="✦"/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82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90568" y="12892430"/>
            <a:ext cx="1016001" cy="406401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Shape 18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/>
        </p:nvSpPr>
        <p:spPr>
          <a:xfrm>
            <a:off x="-12632" y="0"/>
            <a:ext cx="24409264" cy="1744130"/>
          </a:xfrm>
          <a:prstGeom prst="rect">
            <a:avLst/>
          </a:prstGeom>
          <a:solidFill>
            <a:srgbClr val="FAE807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xfrm>
            <a:off x="544735" y="-9468"/>
            <a:ext cx="23189491" cy="176306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92" name="Shape 192"/>
          <p:cNvSpPr>
            <a:spLocks noGrp="1"/>
          </p:cNvSpPr>
          <p:nvPr>
            <p:ph type="body" idx="1"/>
          </p:nvPr>
        </p:nvSpPr>
        <p:spPr>
          <a:xfrm>
            <a:off x="807494" y="3071548"/>
            <a:ext cx="22663973" cy="9906098"/>
          </a:xfrm>
          <a:prstGeom prst="rect">
            <a:avLst/>
          </a:prstGeom>
        </p:spPr>
        <p:txBody>
          <a:bodyPr/>
          <a:lstStyle>
            <a:lvl1pPr>
              <a:spcBef>
                <a:spcPts val="1500"/>
              </a:spcBef>
              <a:defRPr sz="6400"/>
            </a:lvl1pPr>
            <a:lvl2pPr marL="1110342" indent="-653142">
              <a:spcBef>
                <a:spcPts val="1500"/>
              </a:spcBef>
              <a:defRPr sz="6400"/>
            </a:lvl2pPr>
            <a:lvl3pPr marL="1524000" indent="-609600">
              <a:spcBef>
                <a:spcPts val="1500"/>
              </a:spcBef>
              <a:defRPr sz="6400"/>
            </a:lvl3pPr>
            <a:lvl4pPr marL="2103120" indent="-731520">
              <a:spcBef>
                <a:spcPts val="1500"/>
              </a:spcBef>
              <a:defRPr sz="6400"/>
            </a:lvl4pPr>
            <a:lvl5pPr marL="2560320" indent="-731520">
              <a:spcBef>
                <a:spcPts val="1500"/>
              </a:spcBef>
              <a:defRPr sz="6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93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90568" y="12892430"/>
            <a:ext cx="1016001" cy="406401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Shape 1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/>
          <a:lstStyle>
            <a:lvl1pPr algn="l" defTabSz="1828800">
              <a:lnSpc>
                <a:spcPct val="90000"/>
              </a:lnSpc>
              <a:defRPr sz="8800" spc="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202" name="Shape 202"/>
          <p:cNvSpPr>
            <a:spLocks noGrp="1"/>
          </p:cNvSpPr>
          <p:nvPr>
            <p:ph type="sldNum" sz="quarter" idx="2"/>
          </p:nvPr>
        </p:nvSpPr>
        <p:spPr>
          <a:xfrm>
            <a:off x="11939726" y="12802235"/>
            <a:ext cx="504548" cy="551181"/>
          </a:xfrm>
          <a:prstGeom prst="rect">
            <a:avLst/>
          </a:prstGeom>
        </p:spPr>
        <p:txBody>
          <a:bodyPr anchor="ctr"/>
          <a:lstStyle>
            <a:lvl1pPr algn="ctr">
              <a:defRPr sz="2400" b="1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>
            <a:off x="0" y="1676400"/>
            <a:ext cx="24384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91437" tIns="91437" rIns="91437" bIns="91437"/>
          <a:lstStyle/>
          <a:p>
            <a:pPr defTabSz="1828580"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10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50400" y="12496800"/>
            <a:ext cx="1117600" cy="1079500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Shape 211"/>
          <p:cNvSpPr>
            <a:spLocks noGrp="1"/>
          </p:cNvSpPr>
          <p:nvPr>
            <p:ph type="title"/>
          </p:nvPr>
        </p:nvSpPr>
        <p:spPr>
          <a:xfrm>
            <a:off x="1006680" y="609604"/>
            <a:ext cx="22294210" cy="1041637"/>
          </a:xfrm>
          <a:prstGeom prst="rect">
            <a:avLst/>
          </a:prstGeom>
        </p:spPr>
        <p:txBody>
          <a:bodyPr lIns="91428" tIns="91428" rIns="91428" bIns="91428"/>
          <a:lstStyle>
            <a:lvl1pPr algn="l" defTabSz="1828580">
              <a:defRPr sz="5600" spc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212" name="Shape 212"/>
          <p:cNvSpPr>
            <a:spLocks noGrp="1"/>
          </p:cNvSpPr>
          <p:nvPr>
            <p:ph type="body" idx="1"/>
          </p:nvPr>
        </p:nvSpPr>
        <p:spPr>
          <a:xfrm>
            <a:off x="1016000" y="2133604"/>
            <a:ext cx="22352000" cy="9905998"/>
          </a:xfrm>
          <a:prstGeom prst="rect">
            <a:avLst/>
          </a:prstGeom>
        </p:spPr>
        <p:txBody>
          <a:bodyPr lIns="91428" tIns="91428" rIns="91428" bIns="91428"/>
          <a:lstStyle>
            <a:lvl1pPr marL="685715" indent="-685715" defTabSz="1828580">
              <a:spcBef>
                <a:spcPts val="1600"/>
              </a:spcBef>
              <a:buFont typeface="Wingdings"/>
              <a:buChar char="▪"/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28574" indent="-571430" defTabSz="1828580">
              <a:spcBef>
                <a:spcPts val="1600"/>
              </a:spcBef>
              <a:buFont typeface="Wingdings"/>
              <a:buChar char="–"/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434" indent="-457143" defTabSz="1828580">
              <a:spcBef>
                <a:spcPts val="1600"/>
              </a:spcBef>
              <a:buFont typeface="Wingdings"/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579" indent="-457144" defTabSz="1828580">
              <a:spcBef>
                <a:spcPts val="1600"/>
              </a:spcBef>
              <a:buFont typeface="Wingdings"/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724" indent="-457146" defTabSz="1828580">
              <a:spcBef>
                <a:spcPts val="1600"/>
              </a:spcBef>
              <a:buFont typeface="Wingdings"/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3" name="Shape 213"/>
          <p:cNvSpPr/>
          <p:nvPr/>
        </p:nvSpPr>
        <p:spPr>
          <a:xfrm>
            <a:off x="11038736" y="13316638"/>
            <a:ext cx="2279171" cy="538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37" tIns="91437" rIns="91437" bIns="91437">
            <a:spAutoFit/>
          </a:bodyPr>
          <a:lstStyle>
            <a:lvl1pPr defTabSz="1828580">
              <a:defRPr sz="240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r>
              <a:t>CONFIDENTIAL</a:t>
            </a:r>
          </a:p>
        </p:txBody>
      </p:sp>
      <p:sp>
        <p:nvSpPr>
          <p:cNvPr id="214" name="Shape 214"/>
          <p:cNvSpPr>
            <a:spLocks noGrp="1"/>
          </p:cNvSpPr>
          <p:nvPr>
            <p:ph type="sldNum" sz="quarter" idx="2"/>
          </p:nvPr>
        </p:nvSpPr>
        <p:spPr>
          <a:xfrm>
            <a:off x="11858239" y="12739013"/>
            <a:ext cx="591093" cy="577624"/>
          </a:xfrm>
          <a:prstGeom prst="rect">
            <a:avLst/>
          </a:prstGeom>
        </p:spPr>
        <p:txBody>
          <a:bodyPr lIns="91428" tIns="91428" rIns="91428" bIns="91428" anchor="ctr"/>
          <a:lstStyle>
            <a:lvl1pPr algn="ctr" defTabSz="1828580">
              <a:defRPr b="1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/>
          </p:cNvSpPr>
          <p:nvPr>
            <p:ph type="title"/>
          </p:nvPr>
        </p:nvSpPr>
        <p:spPr>
          <a:xfrm>
            <a:off x="3048000" y="2244725"/>
            <a:ext cx="18288000" cy="4775201"/>
          </a:xfrm>
          <a:prstGeom prst="rect">
            <a:avLst/>
          </a:prstGeom>
        </p:spPr>
        <p:txBody>
          <a:bodyPr anchor="b"/>
          <a:lstStyle>
            <a:lvl1pPr defTabSz="1828800">
              <a:lnSpc>
                <a:spcPct val="90000"/>
              </a:lnSpc>
              <a:defRPr sz="12000" spc="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222" name="Shape 222"/>
          <p:cNvSpPr>
            <a:spLocks noGrp="1"/>
          </p:cNvSpPr>
          <p:nvPr>
            <p:ph type="body" sz="quarter" idx="1"/>
          </p:nvPr>
        </p:nvSpPr>
        <p:spPr>
          <a:xfrm>
            <a:off x="3048000" y="7204075"/>
            <a:ext cx="18288000" cy="3311525"/>
          </a:xfrm>
          <a:prstGeom prst="rect">
            <a:avLst/>
          </a:prstGeom>
        </p:spPr>
        <p:txBody>
          <a:bodyPr/>
          <a:lstStyle>
            <a:lvl1pPr marL="0" indent="0" algn="ctr" defTabSz="1828800">
              <a:lnSpc>
                <a:spcPct val="90000"/>
              </a:lnSpc>
              <a:spcBef>
                <a:spcPts val="2000"/>
              </a:spcBef>
              <a:buSzTx/>
              <a:buFontTx/>
              <a:buNone/>
              <a:defRPr sz="4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  <a:lvl2pPr marL="0" indent="457200" algn="ctr" defTabSz="1828800">
              <a:lnSpc>
                <a:spcPct val="90000"/>
              </a:lnSpc>
              <a:spcBef>
                <a:spcPts val="2000"/>
              </a:spcBef>
              <a:buSzTx/>
              <a:buFontTx/>
              <a:buNone/>
              <a:defRPr sz="4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marL="0" indent="914400" algn="ctr" defTabSz="1828800">
              <a:lnSpc>
                <a:spcPct val="90000"/>
              </a:lnSpc>
              <a:spcBef>
                <a:spcPts val="2000"/>
              </a:spcBef>
              <a:buSzTx/>
              <a:buFontTx/>
              <a:buNone/>
              <a:defRPr sz="4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marL="0" indent="1371600" algn="ctr" defTabSz="1828800">
              <a:lnSpc>
                <a:spcPct val="90000"/>
              </a:lnSpc>
              <a:spcBef>
                <a:spcPts val="2000"/>
              </a:spcBef>
              <a:buSzTx/>
              <a:buFontTx/>
              <a:buNone/>
              <a:defRPr sz="4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marL="0" indent="1828800" algn="ctr" defTabSz="1828800">
              <a:lnSpc>
                <a:spcPct val="90000"/>
              </a:lnSpc>
              <a:spcBef>
                <a:spcPts val="2000"/>
              </a:spcBef>
              <a:buSzTx/>
              <a:buFontTx/>
              <a:buNone/>
              <a:defRPr sz="4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3" name="Shape 223"/>
          <p:cNvSpPr>
            <a:spLocks noGrp="1"/>
          </p:cNvSpPr>
          <p:nvPr>
            <p:ph type="sldNum" sz="quarter" idx="2"/>
          </p:nvPr>
        </p:nvSpPr>
        <p:spPr>
          <a:xfrm>
            <a:off x="22203052" y="12802235"/>
            <a:ext cx="504548" cy="551181"/>
          </a:xfrm>
          <a:prstGeom prst="rect">
            <a:avLst/>
          </a:prstGeom>
        </p:spPr>
        <p:txBody>
          <a:bodyPr anchor="ctr"/>
          <a:lstStyle>
            <a:lvl1pPr algn="r">
              <a:defRPr sz="24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12632" y="0"/>
            <a:ext cx="24409264" cy="1744130"/>
          </a:xfrm>
          <a:prstGeom prst="rect">
            <a:avLst/>
          </a:prstGeom>
          <a:solidFill>
            <a:srgbClr val="FAE807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544735" y="-9468"/>
            <a:ext cx="23189491" cy="176306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807494" y="3071548"/>
            <a:ext cx="22663973" cy="9906098"/>
          </a:xfrm>
          <a:prstGeom prst="rect">
            <a:avLst/>
          </a:prstGeom>
        </p:spPr>
        <p:txBody>
          <a:bodyPr/>
          <a:lstStyle>
            <a:lvl1pPr>
              <a:spcBef>
                <a:spcPts val="1500"/>
              </a:spcBef>
              <a:defRPr sz="4000"/>
            </a:lvl1pPr>
            <a:lvl2pPr marL="1567542" indent="-653142">
              <a:spcBef>
                <a:spcPts val="1500"/>
              </a:spcBef>
              <a:buChar char="–"/>
              <a:defRPr sz="4000"/>
            </a:lvl2pPr>
            <a:lvl3pPr marL="2133600" indent="-609600">
              <a:spcBef>
                <a:spcPts val="1500"/>
              </a:spcBef>
              <a:defRPr sz="4000"/>
            </a:lvl3pPr>
            <a:lvl4pPr marL="2865120" indent="-731520">
              <a:spcBef>
                <a:spcPts val="1500"/>
              </a:spcBef>
              <a:buChar char="»"/>
              <a:defRPr sz="4000"/>
            </a:lvl4pPr>
            <a:lvl5pPr marL="3525520" indent="-731520">
              <a:spcBef>
                <a:spcPts val="1500"/>
              </a:spcBef>
              <a:buChar char="✦"/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5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90568" y="12892430"/>
            <a:ext cx="1016001" cy="406401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047" y="-9465"/>
            <a:ext cx="24379906" cy="1744131"/>
          </a:xfrm>
          <a:prstGeom prst="rect">
            <a:avLst/>
          </a:prstGeom>
          <a:solidFill>
            <a:srgbClr val="FAE807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4" name="Shape 34"/>
          <p:cNvSpPr/>
          <p:nvPr/>
        </p:nvSpPr>
        <p:spPr>
          <a:xfrm flipH="1">
            <a:off x="8798317" y="2494890"/>
            <a:ext cx="1" cy="10217810"/>
          </a:xfrm>
          <a:prstGeom prst="line">
            <a:avLst/>
          </a:prstGeom>
          <a:ln w="114300">
            <a:solidFill>
              <a:srgbClr val="FBE91F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9385300" y="5793711"/>
            <a:ext cx="13925858" cy="1"/>
          </a:xfrm>
          <a:prstGeom prst="line">
            <a:avLst/>
          </a:prstGeom>
          <a:ln w="50800">
            <a:solidFill>
              <a:srgbClr val="BFBFBF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9385300" y="9383521"/>
            <a:ext cx="13925858" cy="1"/>
          </a:xfrm>
          <a:prstGeom prst="line">
            <a:avLst/>
          </a:prstGeom>
          <a:ln w="50800">
            <a:solidFill>
              <a:srgbClr val="BFBFBF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7" name="Shape 37"/>
          <p:cNvSpPr>
            <a:spLocks noGrp="1"/>
          </p:cNvSpPr>
          <p:nvPr>
            <p:ph type="body" sz="quarter" idx="13"/>
          </p:nvPr>
        </p:nvSpPr>
        <p:spPr>
          <a:xfrm>
            <a:off x="9385297" y="6008896"/>
            <a:ext cx="13925864" cy="3103097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ts val="1500"/>
              </a:spcBef>
              <a:defRPr sz="6400"/>
            </a:pPr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4"/>
          </p:nvPr>
        </p:nvSpPr>
        <p:spPr>
          <a:xfrm>
            <a:off x="9385300" y="9609604"/>
            <a:ext cx="13925859" cy="3103097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ts val="1500"/>
              </a:spcBef>
              <a:defRPr sz="6400"/>
            </a:pPr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body" sz="quarter" idx="15"/>
          </p:nvPr>
        </p:nvSpPr>
        <p:spPr>
          <a:xfrm>
            <a:off x="842454" y="2473040"/>
            <a:ext cx="7552247" cy="310309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spcBef>
                <a:spcPts val="1900"/>
              </a:spcBef>
              <a:buSzTx/>
              <a:buFontTx/>
              <a:buNone/>
              <a:defRPr sz="8000"/>
            </a:pPr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body" sz="quarter" idx="16"/>
          </p:nvPr>
        </p:nvSpPr>
        <p:spPr>
          <a:xfrm>
            <a:off x="842455" y="6014808"/>
            <a:ext cx="7552246" cy="310379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spcBef>
                <a:spcPts val="1900"/>
              </a:spcBef>
              <a:buSzTx/>
              <a:buFontTx/>
              <a:buNone/>
              <a:defRPr sz="8000"/>
            </a:pPr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body" sz="quarter" idx="17"/>
          </p:nvPr>
        </p:nvSpPr>
        <p:spPr>
          <a:xfrm>
            <a:off x="842454" y="9609604"/>
            <a:ext cx="7552247" cy="310309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spcBef>
                <a:spcPts val="1900"/>
              </a:spcBef>
              <a:buSzTx/>
              <a:buFontTx/>
              <a:buNone/>
              <a:defRPr sz="8000"/>
            </a:pPr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816627" y="-18933"/>
            <a:ext cx="22750746" cy="176306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pic>
        <p:nvPicPr>
          <p:cNvPr id="43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90568" y="12892430"/>
            <a:ext cx="1016001" cy="406401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4492625" y="8813800"/>
            <a:ext cx="15544801" cy="2724150"/>
          </a:xfrm>
          <a:prstGeom prst="rect">
            <a:avLst/>
          </a:prstGeom>
        </p:spPr>
        <p:txBody>
          <a:bodyPr anchor="t"/>
          <a:lstStyle>
            <a:lvl1pPr algn="l">
              <a:defRPr sz="8000" cap="all"/>
            </a:lvl1pPr>
          </a:lstStyle>
          <a:p>
            <a:r>
              <a:t>Title Text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sz="quarter" idx="1"/>
          </p:nvPr>
        </p:nvSpPr>
        <p:spPr>
          <a:xfrm>
            <a:off x="4492625" y="5813426"/>
            <a:ext cx="15544801" cy="300037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900"/>
              </a:spcBef>
              <a:buSzTx/>
              <a:buFontTx/>
              <a:buNone/>
              <a:defRPr sz="4000">
                <a:solidFill>
                  <a:srgbClr val="888888"/>
                </a:solidFill>
              </a:defRPr>
            </a:lvl1pPr>
            <a:lvl2pPr marL="0" indent="457200">
              <a:spcBef>
                <a:spcPts val="900"/>
              </a:spcBef>
              <a:buSzTx/>
              <a:buFontTx/>
              <a:buNone/>
              <a:defRPr sz="4000">
                <a:solidFill>
                  <a:srgbClr val="888888"/>
                </a:solidFill>
              </a:defRPr>
            </a:lvl2pPr>
            <a:lvl3pPr marL="0" indent="914400">
              <a:spcBef>
                <a:spcPts val="900"/>
              </a:spcBef>
              <a:buSzTx/>
              <a:buFontTx/>
              <a:buNone/>
              <a:defRPr sz="4000">
                <a:solidFill>
                  <a:srgbClr val="888888"/>
                </a:solidFill>
              </a:defRPr>
            </a:lvl3pPr>
            <a:lvl4pPr marL="0" indent="1371600">
              <a:spcBef>
                <a:spcPts val="900"/>
              </a:spcBef>
              <a:buSzTx/>
              <a:buFontTx/>
              <a:buNone/>
              <a:defRPr sz="4000">
                <a:solidFill>
                  <a:srgbClr val="888888"/>
                </a:solidFill>
              </a:defRPr>
            </a:lvl4pPr>
            <a:lvl5pPr marL="0" indent="1828800">
              <a:spcBef>
                <a:spcPts val="900"/>
              </a:spcBef>
              <a:buSzTx/>
              <a:buFontTx/>
              <a:buNone/>
              <a:defRPr sz="4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1" name="Shape 6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3677" y="-9465"/>
            <a:ext cx="24376645" cy="1744131"/>
          </a:xfrm>
          <a:prstGeom prst="rect">
            <a:avLst/>
          </a:prstGeom>
          <a:solidFill>
            <a:srgbClr val="FAE807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pic>
        <p:nvPicPr>
          <p:cNvPr id="70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45288" y="11842214"/>
            <a:ext cx="1563699" cy="1642491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Shape 71"/>
          <p:cNvSpPr/>
          <p:nvPr/>
        </p:nvSpPr>
        <p:spPr>
          <a:xfrm>
            <a:off x="613565" y="-18933"/>
            <a:ext cx="23156870" cy="17630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/>
          <a:lstStyle>
            <a:lvl1pPr algn="ctr" defTabSz="914400">
              <a:defRPr sz="6400" spc="600"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r>
              <a:t>Title Text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sz="half" idx="13"/>
          </p:nvPr>
        </p:nvSpPr>
        <p:spPr>
          <a:xfrm>
            <a:off x="12338050" y="2390248"/>
            <a:ext cx="11098839" cy="10713415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indent="0">
              <a:spcBef>
                <a:spcPts val="1100"/>
              </a:spcBef>
              <a:buSzTx/>
              <a:buFontTx/>
              <a:buNone/>
              <a:defRPr sz="4800"/>
            </a:pPr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body" sz="half" idx="1"/>
          </p:nvPr>
        </p:nvSpPr>
        <p:spPr>
          <a:xfrm>
            <a:off x="774874" y="2432003"/>
            <a:ext cx="11267902" cy="1062990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1100"/>
              </a:spcBef>
              <a:buSzTx/>
              <a:buFontTx/>
              <a:buNone/>
              <a:defRPr sz="4800"/>
            </a:lvl1pPr>
            <a:lvl2pPr marL="0" indent="457200">
              <a:spcBef>
                <a:spcPts val="1100"/>
              </a:spcBef>
              <a:buSzTx/>
              <a:buFontTx/>
              <a:buNone/>
              <a:defRPr sz="4800"/>
            </a:lvl2pPr>
            <a:lvl3pPr marL="0" indent="914400">
              <a:spcBef>
                <a:spcPts val="1100"/>
              </a:spcBef>
              <a:buSzTx/>
              <a:buFontTx/>
              <a:buNone/>
              <a:defRPr sz="4800"/>
            </a:lvl3pPr>
            <a:lvl4pPr marL="0" indent="1371600">
              <a:spcBef>
                <a:spcPts val="1100"/>
              </a:spcBef>
              <a:buSzTx/>
              <a:buFontTx/>
              <a:buNone/>
              <a:defRPr sz="4800"/>
            </a:lvl4pPr>
            <a:lvl5pPr marL="0" indent="1828800">
              <a:spcBef>
                <a:spcPts val="1100"/>
              </a:spcBef>
              <a:buSzTx/>
              <a:buFontTx/>
              <a:buNone/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-12632" y="-9465"/>
            <a:ext cx="24383999" cy="1744131"/>
          </a:xfrm>
          <a:prstGeom prst="rect">
            <a:avLst/>
          </a:prstGeom>
          <a:solidFill>
            <a:srgbClr val="FAE807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613565" y="-18933"/>
            <a:ext cx="23156870" cy="17630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/>
          <a:lstStyle>
            <a:lvl1pPr algn="ctr" defTabSz="914400">
              <a:defRPr sz="6400" spc="600"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r>
              <a:t>Title Text</a:t>
            </a:r>
          </a:p>
        </p:txBody>
      </p:sp>
      <p:pic>
        <p:nvPicPr>
          <p:cNvPr id="83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90568" y="12892430"/>
            <a:ext cx="1016001" cy="406401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45288" y="11842214"/>
            <a:ext cx="1563699" cy="1642491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Shape 100"/>
          <p:cNvSpPr>
            <a:spLocks noGrp="1"/>
          </p:cNvSpPr>
          <p:nvPr>
            <p:ph type="body" sz="half" idx="13"/>
          </p:nvPr>
        </p:nvSpPr>
        <p:spPr>
          <a:xfrm>
            <a:off x="1409671" y="2870200"/>
            <a:ext cx="8569356" cy="9382126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SzTx/>
              <a:buFontTx/>
              <a:buNone/>
              <a:defRPr sz="2800"/>
            </a:pPr>
            <a:endParaRPr/>
          </a:p>
        </p:txBody>
      </p:sp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1409671" y="546100"/>
            <a:ext cx="8569356" cy="2324100"/>
          </a:xfrm>
          <a:prstGeom prst="rect">
            <a:avLst/>
          </a:prstGeom>
        </p:spPr>
        <p:txBody>
          <a:bodyPr anchor="b"/>
          <a:lstStyle>
            <a:lvl1pPr algn="l"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10198100" y="546100"/>
            <a:ext cx="13296854" cy="11706226"/>
          </a:xfrm>
          <a:prstGeom prst="rect">
            <a:avLst/>
          </a:prstGeom>
        </p:spPr>
        <p:txBody>
          <a:bodyPr/>
          <a:lstStyle>
            <a:lvl1pPr>
              <a:spcBef>
                <a:spcPts val="1500"/>
              </a:spcBef>
              <a:defRPr sz="6400"/>
            </a:lvl1pPr>
            <a:lvl2pPr marL="1110342" indent="-653142">
              <a:spcBef>
                <a:spcPts val="1500"/>
              </a:spcBef>
              <a:defRPr sz="6400"/>
            </a:lvl2pPr>
            <a:lvl3pPr marL="1524000" indent="-609600">
              <a:spcBef>
                <a:spcPts val="1500"/>
              </a:spcBef>
              <a:defRPr sz="6400"/>
            </a:lvl3pPr>
            <a:lvl4pPr marL="2103120" indent="-731520">
              <a:spcBef>
                <a:spcPts val="1500"/>
              </a:spcBef>
              <a:defRPr sz="6400"/>
            </a:lvl4pPr>
            <a:lvl5pPr marL="2560320" indent="-731520">
              <a:spcBef>
                <a:spcPts val="1500"/>
              </a:spcBef>
              <a:defRPr sz="6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45288" y="11842214"/>
            <a:ext cx="1563699" cy="1642491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Shape 111"/>
          <p:cNvSpPr>
            <a:spLocks noGrp="1"/>
          </p:cNvSpPr>
          <p:nvPr>
            <p:ph type="pic" sz="half" idx="13"/>
          </p:nvPr>
        </p:nvSpPr>
        <p:spPr>
          <a:xfrm>
            <a:off x="6632576" y="1225550"/>
            <a:ext cx="10972801" cy="8229600"/>
          </a:xfrm>
          <a:prstGeom prst="rect">
            <a:avLst/>
          </a:prstGeom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title"/>
          </p:nvPr>
        </p:nvSpPr>
        <p:spPr>
          <a:xfrm>
            <a:off x="6632576" y="9601200"/>
            <a:ext cx="10972801" cy="1133476"/>
          </a:xfrm>
          <a:prstGeom prst="rect">
            <a:avLst/>
          </a:prstGeom>
        </p:spPr>
        <p:txBody>
          <a:bodyPr anchor="b"/>
          <a:lstStyle>
            <a:lvl1pPr algn="l"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6632576" y="10734675"/>
            <a:ext cx="10972801" cy="16097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800"/>
            </a:lvl1pPr>
            <a:lvl2pPr marL="0" indent="457200">
              <a:spcBef>
                <a:spcPts val="600"/>
              </a:spcBef>
              <a:buSzTx/>
              <a:buFontTx/>
              <a:buNone/>
              <a:defRPr sz="2800"/>
            </a:lvl2pPr>
            <a:lvl3pPr marL="0" indent="914400">
              <a:spcBef>
                <a:spcPts val="600"/>
              </a:spcBef>
              <a:buSzTx/>
              <a:buFontTx/>
              <a:buNone/>
              <a:defRPr sz="2800"/>
            </a:lvl3pPr>
            <a:lvl4pPr marL="0" indent="1371600">
              <a:spcBef>
                <a:spcPts val="600"/>
              </a:spcBef>
              <a:buSzTx/>
              <a:buFontTx/>
              <a:buNone/>
              <a:defRPr sz="2800"/>
            </a:lvl4pPr>
            <a:lvl5pPr marL="0" indent="1828800">
              <a:spcBef>
                <a:spcPts val="600"/>
              </a:spcBef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818" y="-9465"/>
            <a:ext cx="24384003" cy="1744131"/>
          </a:xfrm>
          <a:prstGeom prst="rect">
            <a:avLst/>
          </a:prstGeom>
          <a:noFill/>
          <a:ln w="12700">
            <a:miter lim="400000"/>
          </a:ln>
        </p:spPr>
        <p:txBody>
          <a:bodyPr tIns="91439" bIns="91439" anchor="ctr"/>
          <a:lstStyle/>
          <a:p>
            <a:pPr algn="ctr">
              <a:defRPr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613565" y="-18933"/>
            <a:ext cx="23156870" cy="17630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976143" y="3200400"/>
            <a:ext cx="22179920" cy="9051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normAutofit/>
          </a:bodyPr>
          <a:lstStyle>
            <a:lvl2pPr>
              <a:buChar char="o"/>
            </a:lvl2pPr>
            <a:lvl4pPr>
              <a:buChar char="–"/>
            </a:lvl4pPr>
            <a:lvl5pPr>
              <a:buChar char="»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6154400" y="12712700"/>
            <a:ext cx="591116" cy="577647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</p:sldLayoutIdLst>
  <p:transition spd="med"/>
  <p:txStyles>
    <p:titleStyle>
      <a:lvl1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600" baseline="0">
          <a:ln>
            <a:noFill/>
          </a:ln>
          <a:solidFill>
            <a:srgbClr val="000000"/>
          </a:solidFill>
          <a:uFillTx/>
          <a:latin typeface="Futura"/>
          <a:ea typeface="Futura"/>
          <a:cs typeface="Futura"/>
          <a:sym typeface="Futura"/>
        </a:defRPr>
      </a:lvl1pPr>
      <a:lvl2pPr marL="0" marR="0" indent="2286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600" baseline="0">
          <a:ln>
            <a:noFill/>
          </a:ln>
          <a:solidFill>
            <a:srgbClr val="000000"/>
          </a:solidFill>
          <a:uFillTx/>
          <a:latin typeface="Futura"/>
          <a:ea typeface="Futura"/>
          <a:cs typeface="Futura"/>
          <a:sym typeface="Futura"/>
        </a:defRPr>
      </a:lvl2pPr>
      <a:lvl3pPr marL="0" marR="0" indent="4572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600" baseline="0">
          <a:ln>
            <a:noFill/>
          </a:ln>
          <a:solidFill>
            <a:srgbClr val="000000"/>
          </a:solidFill>
          <a:uFillTx/>
          <a:latin typeface="Futura"/>
          <a:ea typeface="Futura"/>
          <a:cs typeface="Futura"/>
          <a:sym typeface="Futura"/>
        </a:defRPr>
      </a:lvl3pPr>
      <a:lvl4pPr marL="0" marR="0" indent="6858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600" baseline="0">
          <a:ln>
            <a:noFill/>
          </a:ln>
          <a:solidFill>
            <a:srgbClr val="000000"/>
          </a:solidFill>
          <a:uFillTx/>
          <a:latin typeface="Futura"/>
          <a:ea typeface="Futura"/>
          <a:cs typeface="Futura"/>
          <a:sym typeface="Futura"/>
        </a:defRPr>
      </a:lvl4pPr>
      <a:lvl5pPr marL="0" marR="0" indent="9144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600" baseline="0">
          <a:ln>
            <a:noFill/>
          </a:ln>
          <a:solidFill>
            <a:srgbClr val="000000"/>
          </a:solidFill>
          <a:uFillTx/>
          <a:latin typeface="Futura"/>
          <a:ea typeface="Futura"/>
          <a:cs typeface="Futura"/>
          <a:sym typeface="Futura"/>
        </a:defRPr>
      </a:lvl5pPr>
      <a:lvl6pPr marL="0" marR="0" indent="11430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600" baseline="0">
          <a:ln>
            <a:noFill/>
          </a:ln>
          <a:solidFill>
            <a:srgbClr val="000000"/>
          </a:solidFill>
          <a:uFillTx/>
          <a:latin typeface="Futura"/>
          <a:ea typeface="Futura"/>
          <a:cs typeface="Futura"/>
          <a:sym typeface="Futura"/>
        </a:defRPr>
      </a:lvl6pPr>
      <a:lvl7pPr marL="0" marR="0" indent="13716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600" baseline="0">
          <a:ln>
            <a:noFill/>
          </a:ln>
          <a:solidFill>
            <a:srgbClr val="000000"/>
          </a:solidFill>
          <a:uFillTx/>
          <a:latin typeface="Futura"/>
          <a:ea typeface="Futura"/>
          <a:cs typeface="Futura"/>
          <a:sym typeface="Futura"/>
        </a:defRPr>
      </a:lvl7pPr>
      <a:lvl8pPr marL="0" marR="0" indent="16002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600" baseline="0">
          <a:ln>
            <a:noFill/>
          </a:ln>
          <a:solidFill>
            <a:srgbClr val="000000"/>
          </a:solidFill>
          <a:uFillTx/>
          <a:latin typeface="Futura"/>
          <a:ea typeface="Futura"/>
          <a:cs typeface="Futura"/>
          <a:sym typeface="Futura"/>
        </a:defRPr>
      </a:lvl8pPr>
      <a:lvl9pPr marL="0" marR="0" indent="18288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600" baseline="0">
          <a:ln>
            <a:noFill/>
          </a:ln>
          <a:solidFill>
            <a:srgbClr val="000000"/>
          </a:solidFill>
          <a:uFillTx/>
          <a:latin typeface="Futura"/>
          <a:ea typeface="Futura"/>
          <a:cs typeface="Futura"/>
          <a:sym typeface="Futura"/>
        </a:defRPr>
      </a:lvl9pPr>
    </p:titleStyle>
    <p:bodyStyle>
      <a:lvl1pPr marL="685800" marR="0" indent="-685800" algn="l" defTabSz="91440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595959"/>
          </a:solidFill>
          <a:uFillTx/>
          <a:latin typeface="Futura"/>
          <a:ea typeface="Futura"/>
          <a:cs typeface="Futura"/>
          <a:sym typeface="Futura"/>
        </a:defRPr>
      </a:lvl1pPr>
      <a:lvl2pPr marL="1123950" marR="0" indent="-666750" algn="l" defTabSz="91440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595959"/>
          </a:solidFill>
          <a:uFillTx/>
          <a:latin typeface="Futura"/>
          <a:ea typeface="Futura"/>
          <a:cs typeface="Futura"/>
          <a:sym typeface="Futura"/>
        </a:defRPr>
      </a:lvl2pPr>
      <a:lvl3pPr marL="1554480" marR="0" indent="-640080" algn="l" defTabSz="91440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595959"/>
          </a:solidFill>
          <a:uFillTx/>
          <a:latin typeface="Futura"/>
          <a:ea typeface="Futura"/>
          <a:cs typeface="Futura"/>
          <a:sym typeface="Futura"/>
        </a:defRPr>
      </a:lvl3pPr>
      <a:lvl4pPr marL="2082800" marR="0" indent="-711200" algn="l" defTabSz="91440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595959"/>
          </a:solidFill>
          <a:uFillTx/>
          <a:latin typeface="Futura"/>
          <a:ea typeface="Futura"/>
          <a:cs typeface="Futura"/>
          <a:sym typeface="Futura"/>
        </a:defRPr>
      </a:lvl4pPr>
      <a:lvl5pPr marL="2540000" marR="0" indent="-711200" algn="l" defTabSz="91440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595959"/>
          </a:solidFill>
          <a:uFillTx/>
          <a:latin typeface="Futura"/>
          <a:ea typeface="Futura"/>
          <a:cs typeface="Futura"/>
          <a:sym typeface="Futura"/>
        </a:defRPr>
      </a:lvl5pPr>
      <a:lvl6pPr marL="2997200" marR="0" indent="-711200" algn="l" defTabSz="91440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595959"/>
          </a:solidFill>
          <a:uFillTx/>
          <a:latin typeface="Futura"/>
          <a:ea typeface="Futura"/>
          <a:cs typeface="Futura"/>
          <a:sym typeface="Futura"/>
        </a:defRPr>
      </a:lvl6pPr>
      <a:lvl7pPr marL="3454400" marR="0" indent="-711200" algn="l" defTabSz="91440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595959"/>
          </a:solidFill>
          <a:uFillTx/>
          <a:latin typeface="Futura"/>
          <a:ea typeface="Futura"/>
          <a:cs typeface="Futura"/>
          <a:sym typeface="Futura"/>
        </a:defRPr>
      </a:lvl7pPr>
      <a:lvl8pPr marL="3911600" marR="0" indent="-711200" algn="l" defTabSz="91440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595959"/>
          </a:solidFill>
          <a:uFillTx/>
          <a:latin typeface="Futura"/>
          <a:ea typeface="Futura"/>
          <a:cs typeface="Futura"/>
          <a:sym typeface="Futura"/>
        </a:defRPr>
      </a:lvl8pPr>
      <a:lvl9pPr marL="4368800" marR="0" indent="-711200" algn="l" defTabSz="91440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595959"/>
          </a:solidFill>
          <a:uFillTx/>
          <a:latin typeface="Futura"/>
          <a:ea typeface="Futura"/>
          <a:cs typeface="Futura"/>
          <a:sym typeface="Futura"/>
        </a:defRPr>
      </a:lvl9pPr>
    </p:bodyStyle>
    <p:otherStyle>
      <a:lvl1pPr marL="0" marR="0" indent="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22860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45720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68580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91440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114300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137160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60020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quora.com/What-is-the-intuitive-explanation-of-feature-engineering-in-machine-learning" TargetMode="External"/><Relationship Id="rId3" Type="http://schemas.openxmlformats.org/officeDocument/2006/relationships/hyperlink" Target="http://homes.cs.washington.edu/~pedrod/papers/cacm12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/>
          </p:cNvSpPr>
          <p:nvPr>
            <p:ph type="ctrTitle"/>
          </p:nvPr>
        </p:nvSpPr>
        <p:spPr>
          <a:xfrm>
            <a:off x="0" y="5223712"/>
            <a:ext cx="24384000" cy="32685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9000" spc="843">
                <a:solidFill>
                  <a:srgbClr val="A6AAA9"/>
                </a:solidFill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Feature Engineering with H2O</a:t>
            </a:r>
            <a:endParaRPr sz="6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graphicFrame>
        <p:nvGraphicFramePr>
          <p:cNvPr id="4" name="Table 1113"/>
          <p:cNvGraphicFramePr/>
          <p:nvPr>
            <p:extLst>
              <p:ext uri="{D42A27DB-BD31-4B8C-83A1-F6EECF244321}">
                <p14:modId xmlns:p14="http://schemas.microsoft.com/office/powerpoint/2010/main" val="1651313331"/>
              </p:ext>
            </p:extLst>
          </p:nvPr>
        </p:nvGraphicFramePr>
        <p:xfrm>
          <a:off x="1295400" y="3365997"/>
          <a:ext cx="20828000" cy="6413002"/>
        </p:xfrm>
        <a:graphic>
          <a:graphicData uri="http://schemas.openxmlformats.org/drawingml/2006/table">
            <a:tbl>
              <a:tblPr firstRow="1" bandRow="1">
                <a:tableStyleId>{8F44A2F1-9E1F-4B54-A3A2-5F16C0AD49E2}</a:tableStyleId>
              </a:tblPr>
              <a:tblGrid>
                <a:gridCol w="8051800"/>
                <a:gridCol w="12776200"/>
              </a:tblGrid>
              <a:tr h="1094162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4800" b="0" dirty="0" smtClean="0">
                          <a:solidFill>
                            <a:srgbClr val="FFFFFF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Type</a:t>
                      </a:r>
                      <a:endParaRPr sz="4800" b="0" dirty="0">
                        <a:solidFill>
                          <a:srgbClr val="FFFFFF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>
                    <a:lnL w="38100">
                      <a:noFill/>
                      <a:miter lim="400000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noFill/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7998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4800" b="0" dirty="0" smtClean="0">
                          <a:solidFill>
                            <a:srgbClr val="FFFFFF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Features</a:t>
                      </a:r>
                      <a:endParaRPr sz="4800" b="0" dirty="0">
                        <a:solidFill>
                          <a:srgbClr val="FFFFFF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>
                      <a:solidFill>
                        <a:srgbClr val="477998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7998"/>
                    </a:solidFill>
                  </a:tcPr>
                </a:tc>
              </a:tr>
              <a:tr h="1063768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4800" dirty="0" smtClean="0">
                          <a:solidFill>
                            <a:srgbClr val="181D2D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Physician Identifier</a:t>
                      </a:r>
                      <a:endParaRPr sz="4800" dirty="0">
                        <a:solidFill>
                          <a:srgbClr val="181D2D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>
                    <a:lnL w="38100">
                      <a:noFill/>
                      <a:miter lim="400000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4800" dirty="0" smtClean="0">
                          <a:solidFill>
                            <a:srgbClr val="181D2D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NPI, </a:t>
                      </a:r>
                      <a:endParaRPr sz="4800" dirty="0">
                        <a:solidFill>
                          <a:srgbClr val="181D2D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3768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4800" dirty="0" smtClean="0">
                          <a:solidFill>
                            <a:srgbClr val="181D2D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Demographic</a:t>
                      </a:r>
                      <a:r>
                        <a:rPr lang="en-US" sz="4800" baseline="0" dirty="0" smtClean="0">
                          <a:solidFill>
                            <a:srgbClr val="181D2D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  Information</a:t>
                      </a:r>
                      <a:endParaRPr lang="en-US" sz="4800" dirty="0">
                        <a:solidFill>
                          <a:srgbClr val="181D2D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>
                    <a:lnL w="38100">
                      <a:noFill/>
                      <a:miter lim="400000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4800" dirty="0" smtClean="0">
                          <a:solidFill>
                            <a:srgbClr val="181D2D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City,</a:t>
                      </a:r>
                      <a:r>
                        <a:rPr lang="en-US" sz="4800" baseline="0" dirty="0" smtClean="0">
                          <a:solidFill>
                            <a:srgbClr val="181D2D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 State, Specialty</a:t>
                      </a:r>
                      <a:endParaRPr sz="4800" dirty="0">
                        <a:solidFill>
                          <a:srgbClr val="181D2D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3768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4800" dirty="0" smtClean="0">
                          <a:solidFill>
                            <a:srgbClr val="181D2D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Drug Information</a:t>
                      </a:r>
                      <a:endParaRPr sz="4800" dirty="0">
                        <a:solidFill>
                          <a:srgbClr val="181D2D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>
                    <a:lnL w="38100">
                      <a:noFill/>
                      <a:miter lim="400000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4800" dirty="0" smtClean="0">
                          <a:solidFill>
                            <a:srgbClr val="181D2D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Drug Name, Generic</a:t>
                      </a:r>
                      <a:r>
                        <a:rPr lang="en-US" sz="4800" baseline="0" dirty="0" smtClean="0">
                          <a:solidFill>
                            <a:srgbClr val="181D2D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 </a:t>
                      </a:r>
                      <a:r>
                        <a:rPr lang="en-US" sz="4800" dirty="0" smtClean="0">
                          <a:solidFill>
                            <a:srgbClr val="181D2D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Name</a:t>
                      </a:r>
                      <a:endParaRPr sz="4800" dirty="0">
                        <a:solidFill>
                          <a:srgbClr val="181D2D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3768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4800" dirty="0" smtClean="0">
                          <a:solidFill>
                            <a:srgbClr val="181D2D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Drug Statistics</a:t>
                      </a:r>
                      <a:endParaRPr sz="4800" dirty="0">
                        <a:solidFill>
                          <a:srgbClr val="181D2D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>
                    <a:lnL w="38100">
                      <a:noFill/>
                      <a:miter lim="400000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4800" dirty="0" smtClean="0">
                          <a:solidFill>
                            <a:srgbClr val="181D2D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Number of Beneficiaries,</a:t>
                      </a:r>
                      <a:r>
                        <a:rPr lang="en-US" sz="4800" baseline="0" dirty="0" smtClean="0">
                          <a:solidFill>
                            <a:srgbClr val="181D2D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 Total Cost of Claims</a:t>
                      </a:r>
                      <a:endParaRPr sz="4800" dirty="0">
                        <a:solidFill>
                          <a:srgbClr val="181D2D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3768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4800" dirty="0" smtClean="0">
                          <a:solidFill>
                            <a:srgbClr val="181D2D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Response Column</a:t>
                      </a:r>
                      <a:endParaRPr sz="4800" dirty="0">
                        <a:solidFill>
                          <a:srgbClr val="181D2D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>
                    <a:lnL w="38100">
                      <a:noFill/>
                      <a:miter lim="400000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4800" dirty="0" smtClean="0">
                          <a:solidFill>
                            <a:srgbClr val="181D2D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Physician</a:t>
                      </a:r>
                      <a:r>
                        <a:rPr lang="en-US" sz="4800" baseline="0" dirty="0" smtClean="0">
                          <a:solidFill>
                            <a:srgbClr val="181D2D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 Lost License (our proxy for fraud)</a:t>
                      </a:r>
                      <a:endParaRPr sz="4800" dirty="0">
                        <a:solidFill>
                          <a:srgbClr val="181D2D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8105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/>
          </p:cNvSpPr>
          <p:nvPr>
            <p:ph type="ctrTitle"/>
          </p:nvPr>
        </p:nvSpPr>
        <p:spPr>
          <a:xfrm>
            <a:off x="4512874" y="5223712"/>
            <a:ext cx="15358251" cy="32685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9000" spc="843">
                <a:solidFill>
                  <a:srgbClr val="A6AAA9"/>
                </a:solidFill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Target Encoding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12996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Target Mean Encoding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2495" y="3071548"/>
            <a:ext cx="21138106" cy="9906098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latin typeface="Futura Medium" charset="0"/>
              <a:ea typeface="Futura Medium" charset="0"/>
              <a:cs typeface="Futura Medium" charset="0"/>
            </a:endParaRPr>
          </a:p>
          <a:p>
            <a:endParaRPr lang="en-US" dirty="0" smtClean="0">
              <a:latin typeface="Futura Medium" charset="0"/>
              <a:ea typeface="Futura Medium" charset="0"/>
              <a:cs typeface="Futura Medium" charset="0"/>
            </a:endParaRPr>
          </a:p>
          <a:p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Replace categorical variables with the mean of the response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  <a:p>
            <a:pPr marL="0" indent="0">
              <a:buNone/>
            </a:pPr>
            <a:endParaRPr lang="en-US" dirty="0" smtClean="0">
              <a:latin typeface="Futura Medium" charset="0"/>
              <a:ea typeface="Futura Medium" charset="0"/>
              <a:cs typeface="Futura Medium" charset="0"/>
            </a:endParaRPr>
          </a:p>
          <a:p>
            <a:pPr marL="0" indent="0">
              <a:buNone/>
            </a:pPr>
            <a:endParaRPr lang="en-US" u="sng" dirty="0" smtClean="0">
              <a:latin typeface="Futura Medium" charset="0"/>
              <a:ea typeface="Futura Medium" charset="0"/>
              <a:cs typeface="Futura Medium" charset="0"/>
            </a:endParaRPr>
          </a:p>
          <a:p>
            <a:endParaRPr lang="en-US" dirty="0" smtClean="0">
              <a:latin typeface="Futura Medium" charset="0"/>
              <a:ea typeface="Futura Medium" charset="0"/>
              <a:cs typeface="Futura Medium" charset="0"/>
            </a:endParaRPr>
          </a:p>
          <a:p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  <a:p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Categorical variables increase the number of features (dummy encoding) and can cause us to </a:t>
            </a:r>
            <a:r>
              <a:rPr lang="en-US" dirty="0" err="1" smtClean="0">
                <a:latin typeface="Futura Medium" charset="0"/>
                <a:ea typeface="Futura Medium" charset="0"/>
                <a:cs typeface="Futura Medium" charset="0"/>
              </a:rPr>
              <a:t>overfit</a:t>
            </a:r>
            <a:endParaRPr lang="en-US" dirty="0" smtClean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7494" y="3493851"/>
            <a:ext cx="5876544" cy="731520"/>
          </a:xfrm>
          <a:prstGeom prst="rect">
            <a:avLst/>
          </a:prstGeom>
          <a:solidFill>
            <a:srgbClr val="44546A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utura Medium" charset="0"/>
                <a:ea typeface="Futura Medium" charset="0"/>
                <a:cs typeface="Futura Medium" charset="0"/>
              </a:rPr>
              <a:t>What?</a:t>
            </a:r>
          </a:p>
        </p:txBody>
      </p:sp>
      <p:sp>
        <p:nvSpPr>
          <p:cNvPr id="7" name="Rectangle 6"/>
          <p:cNvSpPr/>
          <p:nvPr/>
        </p:nvSpPr>
        <p:spPr>
          <a:xfrm>
            <a:off x="807494" y="7504228"/>
            <a:ext cx="5876544" cy="731520"/>
          </a:xfrm>
          <a:prstGeom prst="rect">
            <a:avLst/>
          </a:prstGeom>
          <a:solidFill>
            <a:srgbClr val="44546A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utura Medium" charset="0"/>
                <a:ea typeface="Futura Medium" charset="0"/>
                <a:cs typeface="Futura Medium" charset="0"/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412087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Target Mean Encoding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graphicFrame>
        <p:nvGraphicFramePr>
          <p:cNvPr id="4" name="Table 1113"/>
          <p:cNvGraphicFramePr/>
          <p:nvPr>
            <p:extLst>
              <p:ext uri="{D42A27DB-BD31-4B8C-83A1-F6EECF244321}">
                <p14:modId xmlns:p14="http://schemas.microsoft.com/office/powerpoint/2010/main" val="1710961459"/>
              </p:ext>
            </p:extLst>
          </p:nvPr>
        </p:nvGraphicFramePr>
        <p:xfrm>
          <a:off x="544735" y="3464147"/>
          <a:ext cx="10885171" cy="7723006"/>
        </p:xfrm>
        <a:graphic>
          <a:graphicData uri="http://schemas.openxmlformats.org/drawingml/2006/table">
            <a:tbl>
              <a:tblPr firstRow="1" bandRow="1">
                <a:tableStyleId>{8F44A2F1-9E1F-4B54-A3A2-5F16C0AD49E2}</a:tableStyleId>
              </a:tblPr>
              <a:tblGrid>
                <a:gridCol w="5729065"/>
                <a:gridCol w="5156106"/>
              </a:tblGrid>
              <a:tr h="985916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4800" b="0" dirty="0" smtClean="0">
                          <a:solidFill>
                            <a:srgbClr val="FFFFFF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CITY</a:t>
                      </a:r>
                      <a:endParaRPr sz="4800" b="0" dirty="0">
                        <a:solidFill>
                          <a:srgbClr val="FFFFFF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>
                    <a:lnL w="38100">
                      <a:solidFill>
                        <a:srgbClr val="477998"/>
                      </a:solidFill>
                      <a:miter lim="400000"/>
                    </a:lnL>
                    <a:lnT w="38100">
                      <a:solidFill>
                        <a:srgbClr val="477998"/>
                      </a:solidFill>
                      <a:miter lim="400000"/>
                    </a:lnT>
                    <a:solidFill>
                      <a:srgbClr val="477998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4800" b="0" dirty="0" smtClean="0">
                          <a:solidFill>
                            <a:srgbClr val="FFFFFF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FRAUD</a:t>
                      </a:r>
                      <a:endParaRPr sz="4800" b="0" dirty="0">
                        <a:solidFill>
                          <a:srgbClr val="FFFFFF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>
                    <a:lnT w="38100">
                      <a:solidFill>
                        <a:srgbClr val="477998"/>
                      </a:solidFill>
                      <a:miter lim="400000"/>
                    </a:lnT>
                    <a:solidFill>
                      <a:srgbClr val="477998"/>
                    </a:solidFill>
                  </a:tcPr>
                </a:tc>
              </a:tr>
              <a:tr h="985916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4800" dirty="0" smtClean="0">
                          <a:solidFill>
                            <a:srgbClr val="181D2D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LAKE TAHOE</a:t>
                      </a:r>
                      <a:endParaRPr sz="4800" dirty="0">
                        <a:solidFill>
                          <a:srgbClr val="181D2D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>
                    <a:lnL w="38100">
                      <a:solidFill>
                        <a:srgbClr val="477998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4800" dirty="0" smtClean="0">
                          <a:solidFill>
                            <a:srgbClr val="181D2D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0</a:t>
                      </a:r>
                      <a:endParaRPr sz="4800" dirty="0">
                        <a:solidFill>
                          <a:srgbClr val="181D2D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/>
                </a:tc>
              </a:tr>
              <a:tr h="958529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4800" dirty="0" smtClean="0">
                          <a:solidFill>
                            <a:srgbClr val="181D2D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LAKE TAHOE</a:t>
                      </a:r>
                      <a:endParaRPr lang="en-US" sz="4800" dirty="0">
                        <a:solidFill>
                          <a:srgbClr val="181D2D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>
                    <a:lnL w="38100">
                      <a:solidFill>
                        <a:srgbClr val="477998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4800" dirty="0" smtClean="0">
                          <a:solidFill>
                            <a:srgbClr val="181D2D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0</a:t>
                      </a:r>
                      <a:endParaRPr sz="4800" dirty="0">
                        <a:solidFill>
                          <a:srgbClr val="181D2D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/>
                </a:tc>
              </a:tr>
              <a:tr h="958529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4800" dirty="0" smtClean="0">
                          <a:solidFill>
                            <a:srgbClr val="181D2D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LAKE TAHOE</a:t>
                      </a:r>
                      <a:endParaRPr lang="en-US" sz="4800" dirty="0">
                        <a:solidFill>
                          <a:srgbClr val="181D2D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>
                    <a:lnL w="38100">
                      <a:solidFill>
                        <a:srgbClr val="477998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4800" dirty="0" smtClean="0">
                          <a:solidFill>
                            <a:srgbClr val="181D2D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0</a:t>
                      </a:r>
                      <a:endParaRPr sz="4800" dirty="0">
                        <a:solidFill>
                          <a:srgbClr val="181D2D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/>
                </a:tc>
              </a:tr>
              <a:tr h="958529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4800" dirty="0" smtClean="0">
                          <a:solidFill>
                            <a:srgbClr val="181D2D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NEW</a:t>
                      </a:r>
                      <a:r>
                        <a:rPr lang="en-US" sz="4800" baseline="0" dirty="0" smtClean="0">
                          <a:solidFill>
                            <a:srgbClr val="181D2D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 YORK</a:t>
                      </a:r>
                      <a:endParaRPr sz="4800" dirty="0">
                        <a:solidFill>
                          <a:srgbClr val="181D2D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>
                    <a:lnL w="38100">
                      <a:solidFill>
                        <a:srgbClr val="477998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4800" dirty="0" smtClean="0">
                          <a:solidFill>
                            <a:srgbClr val="181D2D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1</a:t>
                      </a:r>
                      <a:endParaRPr sz="4800" dirty="0">
                        <a:solidFill>
                          <a:srgbClr val="181D2D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/>
                </a:tc>
              </a:tr>
              <a:tr h="958529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4800" dirty="0" smtClean="0">
                          <a:solidFill>
                            <a:srgbClr val="181D2D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NEW YORK</a:t>
                      </a:r>
                      <a:endParaRPr lang="en-US" sz="4800" dirty="0">
                        <a:solidFill>
                          <a:srgbClr val="181D2D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>
                    <a:lnL w="38100">
                      <a:solidFill>
                        <a:srgbClr val="477998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4800" dirty="0" smtClean="0">
                          <a:solidFill>
                            <a:srgbClr val="181D2D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0</a:t>
                      </a:r>
                      <a:endParaRPr sz="4800" dirty="0">
                        <a:solidFill>
                          <a:srgbClr val="181D2D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/>
                </a:tc>
              </a:tr>
              <a:tr h="958529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4800" dirty="0" smtClean="0">
                          <a:solidFill>
                            <a:srgbClr val="181D2D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NEW YORK</a:t>
                      </a:r>
                      <a:endParaRPr lang="en-US" sz="4800" dirty="0">
                        <a:solidFill>
                          <a:srgbClr val="181D2D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>
                    <a:lnL w="38100">
                      <a:solidFill>
                        <a:srgbClr val="477998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4800" dirty="0" smtClean="0">
                          <a:solidFill>
                            <a:srgbClr val="181D2D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0</a:t>
                      </a:r>
                      <a:endParaRPr sz="4800" dirty="0">
                        <a:solidFill>
                          <a:srgbClr val="181D2D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/>
                </a:tc>
              </a:tr>
              <a:tr h="958529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4800" dirty="0" smtClean="0">
                          <a:solidFill>
                            <a:srgbClr val="181D2D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TILTONSVILLE</a:t>
                      </a:r>
                      <a:endParaRPr lang="en-US" sz="4800" dirty="0">
                        <a:solidFill>
                          <a:srgbClr val="181D2D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>
                    <a:lnL w="38100">
                      <a:solidFill>
                        <a:srgbClr val="477998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4800" dirty="0" smtClean="0">
                          <a:solidFill>
                            <a:srgbClr val="181D2D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1</a:t>
                      </a:r>
                      <a:endParaRPr sz="4800" dirty="0">
                        <a:solidFill>
                          <a:srgbClr val="181D2D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811000" y="4902190"/>
            <a:ext cx="6955430" cy="11798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457200" marR="0" indent="-45720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3500" dirty="0" smtClean="0">
                <a:latin typeface="Futura Medium" charset="0"/>
                <a:ea typeface="Futura Medium" charset="0"/>
                <a:cs typeface="Futura Medium" charset="0"/>
              </a:rPr>
              <a:t>Physicians based in Lake Tahoe</a:t>
            </a:r>
            <a:endParaRPr lang="en-US" sz="3500" dirty="0">
              <a:latin typeface="Futura Medium" charset="0"/>
              <a:ea typeface="Futura Medium" charset="0"/>
              <a:cs typeface="Futura Medium" charset="0"/>
            </a:endParaRPr>
          </a:p>
          <a:p>
            <a:pPr marL="457200" marR="0" indent="-45720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3500" dirty="0" smtClean="0">
                <a:latin typeface="Futura Medium" charset="0"/>
                <a:ea typeface="Futura Medium" charset="0"/>
                <a:cs typeface="Futura Medium" charset="0"/>
              </a:rPr>
              <a:t>No occurrence of </a:t>
            </a:r>
            <a:r>
              <a:rPr lang="en-US" sz="3500" dirty="0" smtClean="0">
                <a:latin typeface="Futura Medium" charset="0"/>
                <a:ea typeface="Futura Medium" charset="0"/>
                <a:cs typeface="Futura Medium" charset="0"/>
              </a:rPr>
              <a:t>Fraud</a:t>
            </a:r>
            <a:endParaRPr lang="en-US" sz="3500" dirty="0" smtClean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988800" y="7594954"/>
            <a:ext cx="11745426" cy="11798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marR="0" indent="-45720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3500" dirty="0" smtClean="0">
                <a:latin typeface="Futura Medium" charset="0"/>
                <a:ea typeface="Futura Medium" charset="0"/>
                <a:cs typeface="Futura Medium" charset="0"/>
              </a:rPr>
              <a:t>Physicians based in New York</a:t>
            </a:r>
            <a:endParaRPr lang="en-US" sz="3500" dirty="0">
              <a:latin typeface="Futura Medium" charset="0"/>
              <a:ea typeface="Futura Medium" charset="0"/>
              <a:cs typeface="Futura Medium" charset="0"/>
            </a:endParaRPr>
          </a:p>
          <a:p>
            <a:pPr marL="457200" marR="0" indent="-45720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3500" dirty="0" smtClean="0">
                <a:latin typeface="Futura Medium" charset="0"/>
                <a:ea typeface="Futura Medium" charset="0"/>
                <a:cs typeface="Futura Medium" charset="0"/>
              </a:rPr>
              <a:t>Some occurrence of </a:t>
            </a:r>
            <a:r>
              <a:rPr lang="en-US" sz="3500" dirty="0" smtClean="0">
                <a:latin typeface="Futura Medium" charset="0"/>
                <a:ea typeface="Futura Medium" charset="0"/>
                <a:cs typeface="Futura Medium" charset="0"/>
              </a:rPr>
              <a:t>Fraud</a:t>
            </a:r>
            <a:endParaRPr lang="en-US" sz="3500" dirty="0" smtClean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988800" y="9936089"/>
            <a:ext cx="11288226" cy="11798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marR="0" indent="-45720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3500" dirty="0" smtClean="0">
                <a:latin typeface="Futura Medium" charset="0"/>
                <a:ea typeface="Futura Medium" charset="0"/>
                <a:cs typeface="Futura Medium" charset="0"/>
              </a:rPr>
              <a:t>Physicians based in </a:t>
            </a:r>
            <a:r>
              <a:rPr lang="en-US" sz="3500" dirty="0" err="1" smtClean="0">
                <a:latin typeface="Futura Medium" charset="0"/>
                <a:ea typeface="Futura Medium" charset="0"/>
                <a:cs typeface="Futura Medium" charset="0"/>
              </a:rPr>
              <a:t>Tiltonsville</a:t>
            </a:r>
            <a:endParaRPr lang="en-US" sz="3500" dirty="0">
              <a:latin typeface="Futura Medium" charset="0"/>
              <a:ea typeface="Futura Medium" charset="0"/>
              <a:cs typeface="Futura Medium" charset="0"/>
            </a:endParaRPr>
          </a:p>
          <a:p>
            <a:pPr marL="457200" marR="0" indent="-45720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3500" dirty="0" smtClean="0">
                <a:latin typeface="Futura Medium" charset="0"/>
                <a:ea typeface="Futura Medium" charset="0"/>
                <a:cs typeface="Futura Medium" charset="0"/>
              </a:rPr>
              <a:t>Always occurrence of </a:t>
            </a:r>
            <a:r>
              <a:rPr lang="en-US" sz="3500" dirty="0" smtClean="0">
                <a:latin typeface="Futura Medium" charset="0"/>
                <a:ea typeface="Futura Medium" charset="0"/>
                <a:cs typeface="Futura Medium" charset="0"/>
              </a:rPr>
              <a:t>Fraud</a:t>
            </a:r>
            <a:endParaRPr lang="en-US" sz="3500" dirty="0" smtClean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4734" y="10216378"/>
            <a:ext cx="10885171" cy="970775"/>
          </a:xfrm>
          <a:prstGeom prst="rect">
            <a:avLst/>
          </a:prstGeom>
          <a:noFill/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4733" y="7325650"/>
            <a:ext cx="10885172" cy="2890728"/>
          </a:xfrm>
          <a:prstGeom prst="rect">
            <a:avLst/>
          </a:prstGeom>
          <a:noFill/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4733" y="4448474"/>
            <a:ext cx="10885172" cy="2890728"/>
          </a:xfrm>
          <a:prstGeom prst="rect">
            <a:avLst/>
          </a:prstGeom>
          <a:noFill/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59286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Target Mean Encoding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graphicFrame>
        <p:nvGraphicFramePr>
          <p:cNvPr id="8" name="Table 1113"/>
          <p:cNvGraphicFramePr/>
          <p:nvPr>
            <p:extLst>
              <p:ext uri="{D42A27DB-BD31-4B8C-83A1-F6EECF244321}">
                <p14:modId xmlns:p14="http://schemas.microsoft.com/office/powerpoint/2010/main" val="1931333011"/>
              </p:ext>
            </p:extLst>
          </p:nvPr>
        </p:nvGraphicFramePr>
        <p:xfrm>
          <a:off x="1611533" y="3489547"/>
          <a:ext cx="20689666" cy="7723006"/>
        </p:xfrm>
        <a:graphic>
          <a:graphicData uri="http://schemas.openxmlformats.org/drawingml/2006/table">
            <a:tbl>
              <a:tblPr firstRow="1" bandRow="1">
                <a:tableStyleId>{8F44A2F1-9E1F-4B54-A3A2-5F16C0AD49E2}</a:tableStyleId>
              </a:tblPr>
              <a:tblGrid>
                <a:gridCol w="7389216"/>
                <a:gridCol w="6650225"/>
                <a:gridCol w="6650225"/>
              </a:tblGrid>
              <a:tr h="985916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4800" b="0" dirty="0" smtClean="0">
                          <a:solidFill>
                            <a:srgbClr val="FFFFFF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CITY</a:t>
                      </a:r>
                      <a:endParaRPr sz="4800" b="0" dirty="0">
                        <a:solidFill>
                          <a:srgbClr val="FFFFFF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>
                    <a:lnL w="38100">
                      <a:solidFill>
                        <a:srgbClr val="477998"/>
                      </a:solidFill>
                      <a:miter lim="400000"/>
                    </a:lnL>
                    <a:lnT w="38100">
                      <a:solidFill>
                        <a:srgbClr val="477998"/>
                      </a:solidFill>
                      <a:miter lim="400000"/>
                    </a:lnT>
                    <a:solidFill>
                      <a:srgbClr val="477998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4800" b="0" dirty="0" smtClean="0">
                          <a:solidFill>
                            <a:srgbClr val="FFFFFF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FRAUD</a:t>
                      </a:r>
                      <a:endParaRPr sz="4800" b="0" dirty="0">
                        <a:solidFill>
                          <a:srgbClr val="FFFFFF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>
                    <a:lnT w="38100">
                      <a:solidFill>
                        <a:srgbClr val="477998"/>
                      </a:solidFill>
                      <a:miter lim="400000"/>
                    </a:lnT>
                    <a:solidFill>
                      <a:srgbClr val="477998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4800" b="0" dirty="0" smtClean="0">
                          <a:solidFill>
                            <a:srgbClr val="FFFFFF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Mean Target Encoding</a:t>
                      </a:r>
                      <a:endParaRPr sz="4800" b="0" dirty="0">
                        <a:solidFill>
                          <a:srgbClr val="FFFFFF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>
                    <a:lnT w="38100">
                      <a:solidFill>
                        <a:srgbClr val="477998"/>
                      </a:solidFill>
                      <a:miter lim="400000"/>
                    </a:lnT>
                    <a:solidFill>
                      <a:srgbClr val="477998"/>
                    </a:solidFill>
                  </a:tcPr>
                </a:tc>
              </a:tr>
              <a:tr h="985916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4800" dirty="0" smtClean="0">
                          <a:solidFill>
                            <a:srgbClr val="181D2D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LAKE TAHOE</a:t>
                      </a:r>
                      <a:endParaRPr sz="4800" dirty="0">
                        <a:solidFill>
                          <a:srgbClr val="181D2D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>
                    <a:lnL w="38100">
                      <a:solidFill>
                        <a:srgbClr val="477998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4800" dirty="0" smtClean="0">
                          <a:solidFill>
                            <a:srgbClr val="181D2D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0</a:t>
                      </a:r>
                      <a:endParaRPr sz="4800" dirty="0">
                        <a:solidFill>
                          <a:srgbClr val="181D2D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4800" dirty="0" smtClean="0">
                          <a:solidFill>
                            <a:srgbClr val="181D2D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0</a:t>
                      </a:r>
                      <a:endParaRPr sz="4800" dirty="0">
                        <a:solidFill>
                          <a:srgbClr val="181D2D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/>
                </a:tc>
              </a:tr>
              <a:tr h="958529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4800" dirty="0" smtClean="0">
                          <a:solidFill>
                            <a:srgbClr val="181D2D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LAKE TAHOE</a:t>
                      </a:r>
                      <a:endParaRPr lang="en-US" sz="4800" dirty="0">
                        <a:solidFill>
                          <a:srgbClr val="181D2D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>
                    <a:lnL w="38100">
                      <a:solidFill>
                        <a:srgbClr val="477998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4800" dirty="0" smtClean="0">
                          <a:solidFill>
                            <a:srgbClr val="181D2D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0</a:t>
                      </a:r>
                      <a:endParaRPr sz="4800" dirty="0">
                        <a:solidFill>
                          <a:srgbClr val="181D2D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4800" dirty="0" smtClean="0">
                          <a:solidFill>
                            <a:srgbClr val="181D2D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0</a:t>
                      </a:r>
                      <a:endParaRPr sz="4800" dirty="0">
                        <a:solidFill>
                          <a:srgbClr val="181D2D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/>
                </a:tc>
              </a:tr>
              <a:tr h="958529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4800" dirty="0" smtClean="0">
                          <a:solidFill>
                            <a:srgbClr val="181D2D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LAKE TAHOE</a:t>
                      </a:r>
                      <a:endParaRPr lang="en-US" sz="4800" dirty="0">
                        <a:solidFill>
                          <a:srgbClr val="181D2D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>
                    <a:lnL w="38100">
                      <a:solidFill>
                        <a:srgbClr val="477998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4800" dirty="0" smtClean="0">
                          <a:solidFill>
                            <a:srgbClr val="181D2D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0</a:t>
                      </a:r>
                      <a:endParaRPr sz="4800" dirty="0">
                        <a:solidFill>
                          <a:srgbClr val="181D2D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4800" dirty="0" smtClean="0">
                          <a:solidFill>
                            <a:srgbClr val="181D2D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0</a:t>
                      </a:r>
                      <a:endParaRPr sz="4800" dirty="0">
                        <a:solidFill>
                          <a:srgbClr val="181D2D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/>
                </a:tc>
              </a:tr>
              <a:tr h="958529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4800" dirty="0" smtClean="0">
                          <a:solidFill>
                            <a:srgbClr val="181D2D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NEW</a:t>
                      </a:r>
                      <a:r>
                        <a:rPr lang="en-US" sz="4800" baseline="0" dirty="0" smtClean="0">
                          <a:solidFill>
                            <a:srgbClr val="181D2D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 YORK</a:t>
                      </a:r>
                      <a:endParaRPr sz="4800" dirty="0">
                        <a:solidFill>
                          <a:srgbClr val="181D2D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>
                    <a:lnL w="38100">
                      <a:solidFill>
                        <a:srgbClr val="477998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4800" dirty="0" smtClean="0">
                          <a:solidFill>
                            <a:srgbClr val="181D2D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1</a:t>
                      </a:r>
                      <a:endParaRPr sz="4800" dirty="0">
                        <a:solidFill>
                          <a:srgbClr val="181D2D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4800" dirty="0" smtClean="0">
                          <a:solidFill>
                            <a:srgbClr val="181D2D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0.33</a:t>
                      </a:r>
                      <a:endParaRPr sz="4800" dirty="0">
                        <a:solidFill>
                          <a:srgbClr val="181D2D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/>
                </a:tc>
              </a:tr>
              <a:tr h="958529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4800" dirty="0" smtClean="0">
                          <a:solidFill>
                            <a:srgbClr val="181D2D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NEW YORK</a:t>
                      </a:r>
                      <a:endParaRPr lang="en-US" sz="4800" dirty="0">
                        <a:solidFill>
                          <a:srgbClr val="181D2D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>
                    <a:lnL w="38100">
                      <a:solidFill>
                        <a:srgbClr val="477998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4800" dirty="0" smtClean="0">
                          <a:solidFill>
                            <a:srgbClr val="181D2D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0</a:t>
                      </a:r>
                      <a:endParaRPr sz="4800" dirty="0">
                        <a:solidFill>
                          <a:srgbClr val="181D2D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4800" dirty="0" smtClean="0">
                          <a:solidFill>
                            <a:srgbClr val="181D2D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0.33</a:t>
                      </a:r>
                      <a:endParaRPr sz="4800" dirty="0">
                        <a:solidFill>
                          <a:srgbClr val="181D2D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/>
                </a:tc>
              </a:tr>
              <a:tr h="958529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4800" dirty="0" smtClean="0">
                          <a:solidFill>
                            <a:srgbClr val="181D2D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NEW YORK</a:t>
                      </a:r>
                      <a:endParaRPr lang="en-US" sz="4800" dirty="0">
                        <a:solidFill>
                          <a:srgbClr val="181D2D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>
                    <a:lnL w="38100">
                      <a:solidFill>
                        <a:srgbClr val="477998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4800" dirty="0" smtClean="0">
                          <a:solidFill>
                            <a:srgbClr val="181D2D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0</a:t>
                      </a:r>
                      <a:endParaRPr sz="4800" dirty="0">
                        <a:solidFill>
                          <a:srgbClr val="181D2D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4800" dirty="0" smtClean="0">
                          <a:solidFill>
                            <a:srgbClr val="181D2D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0.33</a:t>
                      </a:r>
                      <a:endParaRPr sz="4800" dirty="0">
                        <a:solidFill>
                          <a:srgbClr val="181D2D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/>
                </a:tc>
              </a:tr>
              <a:tr h="958529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4800" dirty="0" smtClean="0">
                          <a:solidFill>
                            <a:srgbClr val="181D2D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TILTONSVILLE</a:t>
                      </a:r>
                      <a:endParaRPr lang="en-US" sz="4800" dirty="0">
                        <a:solidFill>
                          <a:srgbClr val="181D2D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>
                    <a:lnL w="38100">
                      <a:solidFill>
                        <a:srgbClr val="477998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4800" dirty="0" smtClean="0">
                          <a:solidFill>
                            <a:srgbClr val="181D2D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1</a:t>
                      </a:r>
                      <a:endParaRPr sz="4800" dirty="0">
                        <a:solidFill>
                          <a:srgbClr val="181D2D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4800" dirty="0" smtClean="0">
                          <a:solidFill>
                            <a:srgbClr val="181D2D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1</a:t>
                      </a:r>
                      <a:endParaRPr sz="4800" dirty="0">
                        <a:solidFill>
                          <a:srgbClr val="181D2D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611534" y="10241778"/>
            <a:ext cx="20689665" cy="970775"/>
          </a:xfrm>
          <a:prstGeom prst="rect">
            <a:avLst/>
          </a:prstGeom>
          <a:noFill/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11533" y="7351050"/>
            <a:ext cx="20689666" cy="2890728"/>
          </a:xfrm>
          <a:prstGeom prst="rect">
            <a:avLst/>
          </a:prstGeom>
          <a:noFill/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11533" y="4473874"/>
            <a:ext cx="20689666" cy="2890728"/>
          </a:xfrm>
          <a:prstGeom prst="rect">
            <a:avLst/>
          </a:prstGeom>
          <a:noFill/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10154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Data Leakage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graphicFrame>
        <p:nvGraphicFramePr>
          <p:cNvPr id="4" name="Table 1113"/>
          <p:cNvGraphicFramePr/>
          <p:nvPr>
            <p:extLst>
              <p:ext uri="{D42A27DB-BD31-4B8C-83A1-F6EECF244321}">
                <p14:modId xmlns:p14="http://schemas.microsoft.com/office/powerpoint/2010/main" val="1779617520"/>
              </p:ext>
            </p:extLst>
          </p:nvPr>
        </p:nvGraphicFramePr>
        <p:xfrm>
          <a:off x="2639879" y="5603904"/>
          <a:ext cx="18543721" cy="1944445"/>
        </p:xfrm>
        <a:graphic>
          <a:graphicData uri="http://schemas.openxmlformats.org/drawingml/2006/table">
            <a:tbl>
              <a:tblPr firstRow="1" bandRow="1">
                <a:tableStyleId>{8F44A2F1-9E1F-4B54-A3A2-5F16C0AD49E2}</a:tableStyleId>
              </a:tblPr>
              <a:tblGrid>
                <a:gridCol w="5030921"/>
                <a:gridCol w="5156106"/>
                <a:gridCol w="8356694"/>
              </a:tblGrid>
              <a:tr h="985916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4800" b="0" dirty="0" smtClean="0">
                          <a:solidFill>
                            <a:srgbClr val="FFFFFF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CITY</a:t>
                      </a:r>
                      <a:endParaRPr sz="4800" b="0" dirty="0">
                        <a:solidFill>
                          <a:srgbClr val="FFFFFF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>
                    <a:lnL w="38100">
                      <a:solidFill>
                        <a:srgbClr val="477998"/>
                      </a:solidFill>
                      <a:miter lim="400000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477998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7998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4800" b="0" dirty="0" smtClean="0">
                          <a:solidFill>
                            <a:srgbClr val="FFFFFF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FRAUD</a:t>
                      </a:r>
                      <a:endParaRPr sz="4800" b="0" dirty="0">
                        <a:solidFill>
                          <a:srgbClr val="FFFFFF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477998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7998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4800" b="0" dirty="0" smtClean="0">
                          <a:solidFill>
                            <a:srgbClr val="FFFFFF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Mean</a:t>
                      </a:r>
                      <a:r>
                        <a:rPr lang="en-US" sz="4800" b="0" baseline="0" dirty="0" smtClean="0">
                          <a:solidFill>
                            <a:srgbClr val="FFFFFF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 Target Encoding</a:t>
                      </a:r>
                      <a:endParaRPr sz="4800" b="0" dirty="0">
                        <a:solidFill>
                          <a:srgbClr val="FFFFFF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>
                      <a:solidFill>
                        <a:srgbClr val="477998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7998"/>
                    </a:solidFill>
                  </a:tcPr>
                </a:tc>
              </a:tr>
              <a:tr h="958529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4800" dirty="0" smtClean="0">
                          <a:solidFill>
                            <a:srgbClr val="181D2D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TILTONSVILLE</a:t>
                      </a:r>
                      <a:endParaRPr lang="en-US" sz="4800" dirty="0" smtClean="0">
                        <a:solidFill>
                          <a:srgbClr val="181D2D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>
                    <a:lnL w="38100">
                      <a:solidFill>
                        <a:srgbClr val="477998"/>
                      </a:solidFill>
                      <a:miter lim="400000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4800" dirty="0" smtClean="0">
                          <a:solidFill>
                            <a:srgbClr val="181D2D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1</a:t>
                      </a:r>
                      <a:endParaRPr sz="4800" dirty="0">
                        <a:solidFill>
                          <a:srgbClr val="181D2D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4800" dirty="0" smtClean="0">
                          <a:solidFill>
                            <a:srgbClr val="181D2D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1</a:t>
                      </a:r>
                      <a:endParaRPr sz="4800" dirty="0">
                        <a:solidFill>
                          <a:srgbClr val="181D2D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61879" y="2588709"/>
            <a:ext cx="22556921" cy="21800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marR="0" indent="-45720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45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utura Medium" charset="0"/>
                <a:ea typeface="Futura Medium" charset="0"/>
                <a:cs typeface="Futura Medium" charset="0"/>
                <a:sym typeface="Calibri"/>
              </a:rPr>
              <a:t>Mean Target Encoding</a:t>
            </a:r>
            <a:r>
              <a:rPr kumimoji="0" lang="en-US" sz="45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utura Medium" charset="0"/>
                <a:ea typeface="Futura Medium" charset="0"/>
                <a:cs typeface="Futura Medium" charset="0"/>
                <a:sym typeface="Calibri"/>
              </a:rPr>
              <a:t> is based on the response column of the rows</a:t>
            </a:r>
          </a:p>
          <a:p>
            <a:pPr marL="457200" marR="0" indent="-45720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45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utura Medium" charset="0"/>
                <a:ea typeface="Futura Medium" charset="0"/>
                <a:cs typeface="Futura Medium" charset="0"/>
                <a:sym typeface="Calibri"/>
              </a:rPr>
              <a:t>The lower the number of rows</a:t>
            </a:r>
            <a:r>
              <a:rPr kumimoji="0" lang="en-US" sz="45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utura Medium" charset="0"/>
                <a:ea typeface="Futura Medium" charset="0"/>
                <a:cs typeface="Futura Medium" charset="0"/>
                <a:sym typeface="Calibri"/>
              </a:rPr>
              <a:t> in the group, the more it reveals the response column value</a:t>
            </a:r>
            <a:endParaRPr kumimoji="0" lang="en-US" sz="4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Futura Medium" charset="0"/>
              <a:ea typeface="Futura Medium" charset="0"/>
              <a:cs typeface="Futura Medium" charset="0"/>
              <a:sym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35479" y="7861662"/>
            <a:ext cx="13500491" cy="6412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R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3500" b="0" i="1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utura Medium" charset="0"/>
                <a:ea typeface="Futura Medium" charset="0"/>
                <a:cs typeface="Futura Medium" charset="0"/>
                <a:sym typeface="Calibri"/>
              </a:rPr>
              <a:t>Worst Case Scenario: Response</a:t>
            </a:r>
            <a:r>
              <a:rPr kumimoji="0" lang="en-US" sz="3500" b="0" i="1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utura Medium" charset="0"/>
                <a:ea typeface="Futura Medium" charset="0"/>
                <a:cs typeface="Futura Medium" charset="0"/>
                <a:sym typeface="Calibri"/>
              </a:rPr>
              <a:t> Column = Mean Target Encoding</a:t>
            </a:r>
            <a:endParaRPr kumimoji="0" lang="en-US" sz="35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Futura Medium" charset="0"/>
              <a:ea typeface="Futura Medium" charset="0"/>
              <a:cs typeface="Futura Medium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75419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078" y="5113402"/>
            <a:ext cx="8369300" cy="73576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Overfitting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1878" y="2934957"/>
            <a:ext cx="22872347" cy="14875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marR="0" indent="-45720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45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utura Medium" charset="0"/>
                <a:ea typeface="Futura Medium" charset="0"/>
                <a:cs typeface="Futura Medium" charset="0"/>
                <a:sym typeface="Calibri"/>
              </a:rPr>
              <a:t>Data Leakage</a:t>
            </a:r>
            <a:r>
              <a:rPr kumimoji="0" lang="en-US" sz="45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utura Medium" charset="0"/>
                <a:ea typeface="Futura Medium" charset="0"/>
                <a:cs typeface="Futura Medium" charset="0"/>
                <a:sym typeface="Calibri"/>
              </a:rPr>
              <a:t> causes overfitting</a:t>
            </a:r>
          </a:p>
          <a:p>
            <a:pPr marL="457200" marR="0" indent="-45720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45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utura Medium" charset="0"/>
                <a:ea typeface="Futura Medium" charset="0"/>
                <a:cs typeface="Futura Medium" charset="0"/>
                <a:sym typeface="Calibri"/>
              </a:rPr>
              <a:t>Great results on the training, bad results on</a:t>
            </a:r>
            <a:r>
              <a:rPr kumimoji="0" lang="en-US" sz="45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utura Medium" charset="0"/>
                <a:ea typeface="Futura Medium" charset="0"/>
                <a:cs typeface="Futura Medium" charset="0"/>
                <a:sym typeface="Calibri"/>
              </a:rPr>
              <a:t> </a:t>
            </a:r>
            <a:r>
              <a:rPr kumimoji="0" lang="en-US" sz="45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utura Medium" charset="0"/>
                <a:ea typeface="Futura Medium" charset="0"/>
                <a:cs typeface="Futura Medium" charset="0"/>
                <a:sym typeface="Calibri"/>
              </a:rPr>
              <a:t>hold out data</a:t>
            </a:r>
            <a:endParaRPr kumimoji="0" lang="en-US" sz="4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Futura Medium" charset="0"/>
              <a:ea typeface="Futura Medium" charset="0"/>
              <a:cs typeface="Futura Medium" charset="0"/>
              <a:sym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46899" y="12245971"/>
            <a:ext cx="7226337" cy="6412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R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3500" b="0" i="1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utura Medium" charset="0"/>
                <a:ea typeface="Futura Medium" charset="0"/>
                <a:cs typeface="Futura Medium" charset="0"/>
                <a:sym typeface="Calibri"/>
              </a:rPr>
              <a:t>Scoring History:</a:t>
            </a:r>
            <a:r>
              <a:rPr kumimoji="0" lang="en-US" sz="3500" b="0" i="1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utura Medium" charset="0"/>
                <a:ea typeface="Futura Medium" charset="0"/>
                <a:cs typeface="Futura Medium" charset="0"/>
                <a:sym typeface="Calibri"/>
              </a:rPr>
              <a:t> Training vs Testing</a:t>
            </a:r>
            <a:endParaRPr kumimoji="0" lang="en-US" sz="35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Futura Medium" charset="0"/>
              <a:ea typeface="Futura Medium" charset="0"/>
              <a:cs typeface="Futura Medium" charset="0"/>
              <a:sym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1600" y="4860557"/>
            <a:ext cx="9521544" cy="761047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602517" y="12245970"/>
            <a:ext cx="10573407" cy="6412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R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3500" b="0" i="1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utura Medium" charset="0"/>
                <a:ea typeface="Futura Medium" charset="0"/>
                <a:cs typeface="Futura Medium" charset="0"/>
                <a:sym typeface="Calibri"/>
              </a:rPr>
              <a:t>Data Leakage Feature is the only important feature</a:t>
            </a:r>
            <a:endParaRPr kumimoji="0" lang="en-US" sz="35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Futura Medium" charset="0"/>
              <a:ea typeface="Futura Medium" charset="0"/>
              <a:cs typeface="Futura Medium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2380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Known Issues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Anything we don’t know when scoring, shouldn’t be used as training features</a:t>
            </a:r>
          </a:p>
          <a:p>
            <a:pPr marL="1624692" lvl="1" indent="-742950"/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Mean Target Encoding incorporates the response value</a:t>
            </a:r>
          </a:p>
          <a:p>
            <a:pPr marL="1624692" lvl="1" indent="-742950"/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We would not know the response value when scoring</a:t>
            </a:r>
            <a:b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</a:br>
            <a:endParaRPr lang="en-US" dirty="0" smtClean="0">
              <a:latin typeface="Futura Medium" charset="0"/>
              <a:ea typeface="Futura Medium" charset="0"/>
              <a:cs typeface="Futura Medium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The less frequent the categorical value is, the more the mean target encoding is overfitting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graphicFrame>
        <p:nvGraphicFramePr>
          <p:cNvPr id="4" name="Table 1113"/>
          <p:cNvGraphicFramePr/>
          <p:nvPr>
            <p:extLst>
              <p:ext uri="{D42A27DB-BD31-4B8C-83A1-F6EECF244321}">
                <p14:modId xmlns:p14="http://schemas.microsoft.com/office/powerpoint/2010/main" val="123161448"/>
              </p:ext>
            </p:extLst>
          </p:nvPr>
        </p:nvGraphicFramePr>
        <p:xfrm>
          <a:off x="1600201" y="7494858"/>
          <a:ext cx="19532600" cy="1944445"/>
        </p:xfrm>
        <a:graphic>
          <a:graphicData uri="http://schemas.openxmlformats.org/drawingml/2006/table">
            <a:tbl>
              <a:tblPr firstRow="1" bandRow="1">
                <a:tableStyleId>{8F44A2F1-9E1F-4B54-A3A2-5F16C0AD49E2}</a:tableStyleId>
              </a:tblPr>
              <a:tblGrid>
                <a:gridCol w="5079999"/>
                <a:gridCol w="5650270"/>
                <a:gridCol w="8802331"/>
              </a:tblGrid>
              <a:tr h="985916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4800" b="0" dirty="0" smtClean="0">
                          <a:solidFill>
                            <a:srgbClr val="FFFFFF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CITY</a:t>
                      </a:r>
                      <a:endParaRPr sz="4800" b="0" dirty="0">
                        <a:solidFill>
                          <a:srgbClr val="FFFFFF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>
                    <a:lnL w="38100">
                      <a:noFill/>
                      <a:miter lim="400000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noFill/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7998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4800" b="0" dirty="0" smtClean="0">
                          <a:solidFill>
                            <a:srgbClr val="FFFFFF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FRAUD</a:t>
                      </a:r>
                      <a:endParaRPr sz="4800" b="0" dirty="0">
                        <a:solidFill>
                          <a:srgbClr val="FFFFFF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477998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7998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4800" b="0" dirty="0" smtClean="0">
                          <a:solidFill>
                            <a:srgbClr val="FFFFFF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Mean</a:t>
                      </a:r>
                      <a:r>
                        <a:rPr lang="en-US" sz="4800" b="0" baseline="0" dirty="0" smtClean="0">
                          <a:solidFill>
                            <a:srgbClr val="FFFFFF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 Target Encoding</a:t>
                      </a:r>
                      <a:endParaRPr sz="4800" b="0" dirty="0">
                        <a:solidFill>
                          <a:srgbClr val="FFFFFF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>
                      <a:solidFill>
                        <a:srgbClr val="477998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7998"/>
                    </a:solidFill>
                  </a:tcPr>
                </a:tc>
              </a:tr>
              <a:tr h="958529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4800" dirty="0" smtClean="0">
                          <a:solidFill>
                            <a:srgbClr val="181D2D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TILTONSVILLE</a:t>
                      </a:r>
                      <a:endParaRPr lang="en-US" sz="4800" dirty="0" smtClean="0">
                        <a:solidFill>
                          <a:srgbClr val="181D2D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>
                    <a:lnL w="38100">
                      <a:noFill/>
                      <a:miter lim="400000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4800" dirty="0" smtClean="0">
                          <a:solidFill>
                            <a:srgbClr val="181D2D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1</a:t>
                      </a:r>
                      <a:endParaRPr sz="4800" dirty="0">
                        <a:solidFill>
                          <a:srgbClr val="181D2D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4800" dirty="0" smtClean="0">
                          <a:solidFill>
                            <a:srgbClr val="181D2D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1</a:t>
                      </a:r>
                      <a:endParaRPr sz="4800" dirty="0">
                        <a:solidFill>
                          <a:srgbClr val="181D2D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84679" y="9752616"/>
            <a:ext cx="13500491" cy="6412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R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3500" b="0" i="1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utura Medium" charset="0"/>
                <a:ea typeface="Futura Medium" charset="0"/>
                <a:cs typeface="Futura Medium" charset="0"/>
                <a:sym typeface="Calibri"/>
              </a:rPr>
              <a:t>Worst Case Scenario: Response</a:t>
            </a:r>
            <a:r>
              <a:rPr kumimoji="0" lang="en-US" sz="3500" b="0" i="1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utura Medium" charset="0"/>
                <a:ea typeface="Futura Medium" charset="0"/>
                <a:cs typeface="Futura Medium" charset="0"/>
                <a:sym typeface="Calibri"/>
              </a:rPr>
              <a:t> Column = Mean Target Encoding</a:t>
            </a:r>
            <a:endParaRPr kumimoji="0" lang="en-US" sz="35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Futura Medium" charset="0"/>
              <a:ea typeface="Futura Medium" charset="0"/>
              <a:cs typeface="Futura Medium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82939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Weighted Target Encoding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Calculate Weighted Mean instead of Mean: </a:t>
            </a:r>
          </a:p>
          <a:p>
            <a:pPr marL="0" indent="0" algn="ctr">
              <a:buNone/>
            </a:pPr>
            <a:r>
              <a:rPr lang="en-US" i="1" dirty="0" smtClean="0">
                <a:latin typeface="Futura Medium" charset="0"/>
                <a:ea typeface="Futura Medium" charset="0"/>
                <a:cs typeface="Futura Medium" charset="0"/>
              </a:rPr>
              <a:t>weight</a:t>
            </a:r>
            <a:r>
              <a:rPr lang="en-US" i="1" baseline="-25000" dirty="0" smtClean="0">
                <a:latin typeface="Futura Medium" charset="0"/>
                <a:ea typeface="Futura Medium" charset="0"/>
                <a:cs typeface="Futura Medium" charset="0"/>
              </a:rPr>
              <a:t>1</a:t>
            </a:r>
            <a:r>
              <a:rPr lang="en-US" i="1" dirty="0" smtClean="0">
                <a:latin typeface="Futura Medium" charset="0"/>
                <a:ea typeface="Futura Medium" charset="0"/>
                <a:cs typeface="Futura Medium" charset="0"/>
              </a:rPr>
              <a:t> * mean(level) + weight</a:t>
            </a:r>
            <a:r>
              <a:rPr lang="en-US" i="1" baseline="-25000" dirty="0" smtClean="0">
                <a:latin typeface="Futura Medium" charset="0"/>
                <a:ea typeface="Futura Medium" charset="0"/>
                <a:cs typeface="Futura Medium" charset="0"/>
              </a:rPr>
              <a:t>2</a:t>
            </a:r>
            <a:r>
              <a:rPr lang="en-US" i="1" dirty="0" smtClean="0">
                <a:latin typeface="Futura Medium" charset="0"/>
                <a:ea typeface="Futura Medium" charset="0"/>
                <a:cs typeface="Futura Medium" charset="0"/>
              </a:rPr>
              <a:t>*mean(dataset)</a:t>
            </a:r>
          </a:p>
          <a:p>
            <a:pPr marL="0" indent="0" algn="ctr">
              <a:buNone/>
            </a:pPr>
            <a:endParaRPr lang="en-US" i="1" dirty="0" smtClean="0">
              <a:latin typeface="Futura Medium" charset="0"/>
              <a:ea typeface="Futura Medium" charset="0"/>
              <a:cs typeface="Futura Medium" charset="0"/>
            </a:endParaRPr>
          </a:p>
          <a:p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The less frequent the level is, the greater the weight of the overall mean is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graphicFrame>
        <p:nvGraphicFramePr>
          <p:cNvPr id="6" name="Table 1113"/>
          <p:cNvGraphicFramePr/>
          <p:nvPr>
            <p:extLst>
              <p:ext uri="{D42A27DB-BD31-4B8C-83A1-F6EECF244321}">
                <p14:modId xmlns:p14="http://schemas.microsoft.com/office/powerpoint/2010/main" val="373455511"/>
              </p:ext>
            </p:extLst>
          </p:nvPr>
        </p:nvGraphicFramePr>
        <p:xfrm>
          <a:off x="1877879" y="6953590"/>
          <a:ext cx="20931322" cy="3942387"/>
        </p:xfrm>
        <a:graphic>
          <a:graphicData uri="http://schemas.openxmlformats.org/drawingml/2006/table">
            <a:tbl>
              <a:tblPr firstRow="1" bandRow="1">
                <a:tableStyleId>{8F44A2F1-9E1F-4B54-A3A2-5F16C0AD49E2}</a:tableStyleId>
              </a:tblPr>
              <a:tblGrid>
                <a:gridCol w="3837121"/>
                <a:gridCol w="2743200"/>
                <a:gridCol w="4428653"/>
                <a:gridCol w="4961174"/>
                <a:gridCol w="4961174"/>
              </a:tblGrid>
              <a:tr h="985916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500" b="0" dirty="0" smtClean="0">
                          <a:solidFill>
                            <a:srgbClr val="FFFFFF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CITY</a:t>
                      </a:r>
                      <a:endParaRPr sz="3500" b="0" dirty="0">
                        <a:solidFill>
                          <a:srgbClr val="FFFFFF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>
                    <a:lnL w="38100">
                      <a:noFill/>
                      <a:miter lim="400000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noFill/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7998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500" b="0" dirty="0" smtClean="0">
                          <a:solidFill>
                            <a:srgbClr val="FFFFFF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Count</a:t>
                      </a:r>
                      <a:endParaRPr sz="3500" b="0" dirty="0">
                        <a:solidFill>
                          <a:srgbClr val="FFFFFF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477998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7998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500" b="0" dirty="0" smtClean="0">
                          <a:solidFill>
                            <a:srgbClr val="FFFFFF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Weight of Overall Mean</a:t>
                      </a:r>
                      <a:endParaRPr sz="3500" b="0" dirty="0">
                        <a:solidFill>
                          <a:srgbClr val="FFFFFF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477998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7998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500" b="0" dirty="0" smtClean="0">
                          <a:solidFill>
                            <a:srgbClr val="FFFFFF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Mean</a:t>
                      </a:r>
                      <a:r>
                        <a:rPr lang="en-US" sz="3500" b="0" baseline="0" dirty="0" smtClean="0">
                          <a:solidFill>
                            <a:srgbClr val="FFFFFF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 Target Encoding</a:t>
                      </a:r>
                      <a:endParaRPr sz="3500" b="0" dirty="0">
                        <a:solidFill>
                          <a:srgbClr val="FFFFFF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477998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7998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500" b="0" dirty="0" smtClean="0">
                          <a:solidFill>
                            <a:srgbClr val="FFFFFF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Weighted Mean Target Encoding</a:t>
                      </a:r>
                      <a:endParaRPr sz="3500" b="0" dirty="0">
                        <a:solidFill>
                          <a:srgbClr val="FFFFFF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>
                      <a:solidFill>
                        <a:srgbClr val="477998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7998"/>
                    </a:solidFill>
                  </a:tcPr>
                </a:tc>
              </a:tr>
              <a:tr h="958529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3500" b="0" dirty="0" smtClean="0">
                          <a:solidFill>
                            <a:srgbClr val="181D2D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LAKE TAHOE</a:t>
                      </a:r>
                      <a:endParaRPr sz="3500" b="0" dirty="0">
                        <a:solidFill>
                          <a:srgbClr val="181D2D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>
                    <a:lnL w="38100">
                      <a:noFill/>
                      <a:miter lim="400000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3500" b="0" dirty="0" smtClean="0">
                          <a:solidFill>
                            <a:srgbClr val="181D2D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3</a:t>
                      </a:r>
                      <a:endParaRPr sz="3500" b="0" dirty="0">
                        <a:solidFill>
                          <a:srgbClr val="181D2D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3500" b="0" dirty="0" smtClean="0">
                          <a:solidFill>
                            <a:srgbClr val="181D2D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0.5</a:t>
                      </a:r>
                      <a:endParaRPr sz="3500" b="0" dirty="0">
                        <a:solidFill>
                          <a:srgbClr val="181D2D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3500" b="0" dirty="0" smtClean="0">
                          <a:solidFill>
                            <a:srgbClr val="181D2D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0</a:t>
                      </a:r>
                      <a:endParaRPr sz="3500" b="0" dirty="0">
                        <a:solidFill>
                          <a:srgbClr val="181D2D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3500" b="0" dirty="0" smtClean="0">
                          <a:solidFill>
                            <a:srgbClr val="181D2D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0.0002</a:t>
                      </a:r>
                      <a:endParaRPr sz="3500" b="0" dirty="0">
                        <a:solidFill>
                          <a:srgbClr val="181D2D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8529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3500" b="0" dirty="0" smtClean="0">
                          <a:solidFill>
                            <a:srgbClr val="181D2D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NEW</a:t>
                      </a:r>
                      <a:r>
                        <a:rPr lang="en-US" sz="3500" b="0" baseline="0" dirty="0" smtClean="0">
                          <a:solidFill>
                            <a:srgbClr val="181D2D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 YORK</a:t>
                      </a:r>
                      <a:endParaRPr sz="3500" b="0" dirty="0">
                        <a:solidFill>
                          <a:srgbClr val="181D2D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>
                    <a:lnL w="38100">
                      <a:noFill/>
                      <a:miter lim="400000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3500" b="0" dirty="0" smtClean="0">
                          <a:solidFill>
                            <a:srgbClr val="181D2D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3</a:t>
                      </a:r>
                      <a:endParaRPr sz="3500" b="0" dirty="0">
                        <a:solidFill>
                          <a:srgbClr val="181D2D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3500" b="0" dirty="0" smtClean="0">
                          <a:solidFill>
                            <a:srgbClr val="181D2D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0.5</a:t>
                      </a:r>
                      <a:endParaRPr sz="3500" b="0" dirty="0">
                        <a:solidFill>
                          <a:srgbClr val="181D2D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3500" b="0" dirty="0" smtClean="0">
                          <a:solidFill>
                            <a:srgbClr val="181D2D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0.33</a:t>
                      </a:r>
                      <a:endParaRPr sz="3500" b="0" dirty="0">
                        <a:solidFill>
                          <a:srgbClr val="181D2D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3500" b="0" dirty="0" smtClean="0">
                          <a:solidFill>
                            <a:srgbClr val="181D2D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0.165</a:t>
                      </a:r>
                      <a:endParaRPr sz="3500" b="0" dirty="0">
                        <a:solidFill>
                          <a:srgbClr val="181D2D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8529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3600" dirty="0" smtClean="0">
                          <a:solidFill>
                            <a:srgbClr val="181D2D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TILTONSVILLE</a:t>
                      </a:r>
                      <a:endParaRPr sz="3500" b="0" dirty="0">
                        <a:solidFill>
                          <a:srgbClr val="181D2D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>
                    <a:lnL w="38100">
                      <a:noFill/>
                      <a:miter lim="400000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3500" b="0" dirty="0" smtClean="0">
                          <a:solidFill>
                            <a:srgbClr val="181D2D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1</a:t>
                      </a:r>
                      <a:endParaRPr sz="3500" b="0" dirty="0">
                        <a:solidFill>
                          <a:srgbClr val="181D2D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3500" b="0" dirty="0" smtClean="0">
                          <a:solidFill>
                            <a:srgbClr val="181D2D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0.9</a:t>
                      </a:r>
                      <a:endParaRPr sz="3500" b="0" dirty="0">
                        <a:solidFill>
                          <a:srgbClr val="181D2D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3500" b="0" dirty="0" smtClean="0">
                          <a:solidFill>
                            <a:srgbClr val="181D2D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1</a:t>
                      </a:r>
                      <a:endParaRPr sz="3500" b="0" dirty="0">
                        <a:solidFill>
                          <a:srgbClr val="181D2D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3500" b="0" dirty="0" smtClean="0">
                          <a:solidFill>
                            <a:srgbClr val="181D2D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0.10</a:t>
                      </a:r>
                      <a:endParaRPr sz="3500" b="0" dirty="0">
                        <a:solidFill>
                          <a:srgbClr val="181D2D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888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/>
          </p:cNvSpPr>
          <p:nvPr>
            <p:ph type="ctrTitle"/>
          </p:nvPr>
        </p:nvSpPr>
        <p:spPr>
          <a:xfrm>
            <a:off x="4512874" y="5223712"/>
            <a:ext cx="15358251" cy="32685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9000" spc="843">
                <a:solidFill>
                  <a:srgbClr val="A6AAA9"/>
                </a:solidFill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Questions?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98393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Typical Enterprise Machine Learning Workflow</a:t>
            </a:r>
            <a:endParaRPr dirty="0"/>
          </a:p>
        </p:txBody>
      </p:sp>
      <p:grpSp>
        <p:nvGrpSpPr>
          <p:cNvPr id="281" name="Group 281"/>
          <p:cNvGrpSpPr/>
          <p:nvPr/>
        </p:nvGrpSpPr>
        <p:grpSpPr>
          <a:xfrm>
            <a:off x="20518784" y="6611044"/>
            <a:ext cx="3387785" cy="3660292"/>
            <a:chOff x="0" y="0"/>
            <a:chExt cx="3387783" cy="3660290"/>
          </a:xfrm>
        </p:grpSpPr>
        <p:pic>
          <p:nvPicPr>
            <p:cNvPr id="278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68065" y="0"/>
              <a:ext cx="2119719" cy="2046625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76200" dist="38100" dir="5400000" rotWithShape="0">
                <a:srgbClr val="000000">
                  <a:alpha val="38000"/>
                </a:srgbClr>
              </a:outerShdw>
            </a:effectLst>
          </p:spPr>
        </p:pic>
        <p:sp>
          <p:nvSpPr>
            <p:cNvPr id="279" name="Shape 279"/>
            <p:cNvSpPr/>
            <p:nvPr/>
          </p:nvSpPr>
          <p:spPr>
            <a:xfrm>
              <a:off x="1492507" y="2809390"/>
              <a:ext cx="1758554" cy="850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800" b="1">
                  <a:solidFill>
                    <a:srgbClr val="477998"/>
                  </a:solidFill>
                </a:defRPr>
              </a:lvl1pPr>
            </a:lstStyle>
            <a:p>
              <a:r>
                <a:t>Model</a:t>
              </a:r>
            </a:p>
          </p:txBody>
        </p:sp>
        <p:sp>
          <p:nvSpPr>
            <p:cNvPr id="280" name="Shape 280"/>
            <p:cNvSpPr/>
            <p:nvPr/>
          </p:nvSpPr>
          <p:spPr>
            <a:xfrm>
              <a:off x="0" y="1023312"/>
              <a:ext cx="1016001" cy="1"/>
            </a:xfrm>
            <a:prstGeom prst="line">
              <a:avLst/>
            </a:prstGeom>
            <a:noFill/>
            <a:ln w="63500" cap="flat">
              <a:solidFill>
                <a:srgbClr val="47799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84" name="Group 284"/>
          <p:cNvGrpSpPr/>
          <p:nvPr/>
        </p:nvGrpSpPr>
        <p:grpSpPr>
          <a:xfrm>
            <a:off x="11989563" y="3226536"/>
            <a:ext cx="4822111" cy="8418599"/>
            <a:chOff x="-1026886" y="69861"/>
            <a:chExt cx="5224184" cy="7116860"/>
          </a:xfrm>
        </p:grpSpPr>
        <p:sp>
          <p:nvSpPr>
            <p:cNvPr id="282" name="Shape 282"/>
            <p:cNvSpPr/>
            <p:nvPr/>
          </p:nvSpPr>
          <p:spPr>
            <a:xfrm>
              <a:off x="-870021" y="1009112"/>
              <a:ext cx="5067319" cy="6177609"/>
            </a:xfrm>
            <a:prstGeom prst="rect">
              <a:avLst/>
            </a:prstGeom>
            <a:noFill/>
            <a:ln w="25400" cap="flat">
              <a:solidFill>
                <a:srgbClr val="00B05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E67F00"/>
                  </a:solidFill>
                </a:defRPr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-1026886" y="69861"/>
              <a:ext cx="5224184" cy="711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>
                <a:defRPr sz="4800" b="1">
                  <a:solidFill>
                    <a:srgbClr val="E67F00"/>
                  </a:solidFill>
                </a:defRPr>
              </a:lvl1pPr>
            </a:lstStyle>
            <a:p>
              <a:r>
                <a:rPr lang="en-US" dirty="0" smtClean="0">
                  <a:solidFill>
                    <a:srgbClr val="00B050"/>
                  </a:solidFill>
                </a:rPr>
                <a:t>Feature Engineering</a:t>
              </a:r>
              <a:endParaRPr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88" name="Group 288"/>
          <p:cNvGrpSpPr/>
          <p:nvPr/>
        </p:nvGrpSpPr>
        <p:grpSpPr>
          <a:xfrm>
            <a:off x="16050107" y="6454985"/>
            <a:ext cx="4021865" cy="4565651"/>
            <a:chOff x="0" y="0"/>
            <a:chExt cx="4021864" cy="4565650"/>
          </a:xfrm>
        </p:grpSpPr>
        <p:pic>
          <p:nvPicPr>
            <p:cNvPr id="285" name="pasted-imag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481864" y="0"/>
              <a:ext cx="2540001" cy="254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6" name="Shape 286"/>
            <p:cNvSpPr/>
            <p:nvPr/>
          </p:nvSpPr>
          <p:spPr>
            <a:xfrm>
              <a:off x="1664079" y="2965450"/>
              <a:ext cx="2175571" cy="160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ctr">
                <a:defRPr sz="4800" b="1">
                  <a:solidFill>
                    <a:srgbClr val="477998"/>
                  </a:solidFill>
                </a:defRPr>
              </a:pPr>
              <a:r>
                <a:t>Model</a:t>
              </a:r>
            </a:p>
            <a:p>
              <a:pPr algn="ctr">
                <a:defRPr sz="4800" b="1">
                  <a:solidFill>
                    <a:srgbClr val="477998"/>
                  </a:solidFill>
                </a:defRPr>
              </a:pPr>
              <a:r>
                <a:t>Building</a:t>
              </a:r>
            </a:p>
          </p:txBody>
        </p:sp>
        <p:sp>
          <p:nvSpPr>
            <p:cNvPr id="287" name="Shape 287"/>
            <p:cNvSpPr/>
            <p:nvPr/>
          </p:nvSpPr>
          <p:spPr>
            <a:xfrm>
              <a:off x="0" y="1179372"/>
              <a:ext cx="1016001" cy="1"/>
            </a:xfrm>
            <a:prstGeom prst="line">
              <a:avLst/>
            </a:prstGeom>
            <a:noFill/>
            <a:ln w="63500" cap="flat">
              <a:solidFill>
                <a:srgbClr val="47799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93" name="Group 293"/>
          <p:cNvGrpSpPr/>
          <p:nvPr/>
        </p:nvGrpSpPr>
        <p:grpSpPr>
          <a:xfrm>
            <a:off x="12463183" y="4572570"/>
            <a:ext cx="3846572" cy="1841563"/>
            <a:chOff x="0" y="0"/>
            <a:chExt cx="3846571" cy="1841562"/>
          </a:xfrm>
        </p:grpSpPr>
        <p:sp>
          <p:nvSpPr>
            <p:cNvPr id="289" name="Shape 289"/>
            <p:cNvSpPr/>
            <p:nvPr/>
          </p:nvSpPr>
          <p:spPr>
            <a:xfrm>
              <a:off x="0" y="-1"/>
              <a:ext cx="2285703" cy="850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>
                <a:defRPr sz="4800" b="1">
                  <a:solidFill>
                    <a:srgbClr val="477998"/>
                  </a:solidFill>
                </a:defRPr>
              </a:lvl1pPr>
            </a:lstStyle>
            <a:p>
              <a:r>
                <a:rPr dirty="0"/>
                <a:t>Features</a:t>
              </a:r>
            </a:p>
          </p:txBody>
        </p:sp>
        <p:sp>
          <p:nvSpPr>
            <p:cNvPr id="290" name="Shape 290"/>
            <p:cNvSpPr/>
            <p:nvPr/>
          </p:nvSpPr>
          <p:spPr>
            <a:xfrm>
              <a:off x="2169576" y="584262"/>
              <a:ext cx="1676996" cy="850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>
                <a:defRPr sz="4800" b="1">
                  <a:solidFill>
                    <a:srgbClr val="477998"/>
                  </a:solidFill>
                </a:defRPr>
              </a:lvl1pPr>
            </a:lstStyle>
            <a:p>
              <a:r>
                <a:t>Target</a:t>
              </a:r>
            </a:p>
          </p:txBody>
        </p:sp>
        <p:sp>
          <p:nvSpPr>
            <p:cNvPr id="291" name="Shape 291"/>
            <p:cNvSpPr/>
            <p:nvPr/>
          </p:nvSpPr>
          <p:spPr>
            <a:xfrm>
              <a:off x="3008073" y="1435162"/>
              <a:ext cx="1" cy="406401"/>
            </a:xfrm>
            <a:prstGeom prst="line">
              <a:avLst/>
            </a:prstGeom>
            <a:noFill/>
            <a:ln w="25400" cap="flat">
              <a:solidFill>
                <a:srgbClr val="47799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 flipH="1">
              <a:off x="1284413" y="850900"/>
              <a:ext cx="1" cy="990662"/>
            </a:xfrm>
            <a:prstGeom prst="line">
              <a:avLst/>
            </a:prstGeom>
            <a:noFill/>
            <a:ln w="25400" cap="flat">
              <a:solidFill>
                <a:srgbClr val="47799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97" name="Group 297"/>
          <p:cNvGrpSpPr/>
          <p:nvPr/>
        </p:nvGrpSpPr>
        <p:grpSpPr>
          <a:xfrm>
            <a:off x="11214167" y="6611044"/>
            <a:ext cx="4583871" cy="4409593"/>
            <a:chOff x="0" y="38100"/>
            <a:chExt cx="4583869" cy="4409591"/>
          </a:xfrm>
        </p:grpSpPr>
        <p:graphicFrame>
          <p:nvGraphicFramePr>
            <p:cNvPr id="294" name="Table 294"/>
            <p:cNvGraphicFramePr/>
            <p:nvPr/>
          </p:nvGraphicFramePr>
          <p:xfrm>
            <a:off x="1268065" y="38100"/>
            <a:ext cx="3315804" cy="2189777"/>
          </p:xfrm>
          <a:graphic>
            <a:graphicData uri="http://schemas.openxmlformats.org/drawingml/2006/table">
              <a:tbl>
                <a:tblPr firstRow="1" bandRow="1">
                  <a:tableStyleId>{8F44A2F1-9E1F-4B54-A3A2-5F16C0AD49E2}</a:tableStyleId>
                </a:tblPr>
                <a:tblGrid>
                  <a:gridCol w="663161"/>
                  <a:gridCol w="663161"/>
                  <a:gridCol w="663161"/>
                  <a:gridCol w="663161"/>
                  <a:gridCol w="663161"/>
                </a:tblGrid>
                <a:tr h="555155">
                  <a:tc>
                    <a:txBody>
                      <a:bodyPr/>
                      <a:lstStyle/>
                      <a:p>
                        <a:pPr defTabSz="914400">
                          <a:defRPr sz="1100"/>
                        </a:pPr>
                        <a:endParaRPr/>
                      </a:p>
                    </a:txBody>
                    <a:tcPr marL="0" marR="0" marT="0" marB="0" horzOverflow="overflow">
                      <a:lnL w="38100">
                        <a:solidFill>
                          <a:srgbClr val="477998"/>
                        </a:solidFill>
                        <a:miter lim="400000"/>
                      </a:lnL>
                      <a:lnT w="38100">
                        <a:solidFill>
                          <a:srgbClr val="477998"/>
                        </a:solidFill>
                        <a:miter lim="400000"/>
                      </a:lnT>
                      <a:solidFill>
                        <a:srgbClr val="47799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100"/>
                        </a:pPr>
                        <a:endParaRPr/>
                      </a:p>
                    </a:txBody>
                    <a:tcPr marL="0" marR="0" marT="0" marB="0" horzOverflow="overflow">
                      <a:lnT w="38100">
                        <a:solidFill>
                          <a:srgbClr val="477998"/>
                        </a:solidFill>
                        <a:miter lim="400000"/>
                      </a:lnT>
                      <a:solidFill>
                        <a:srgbClr val="47799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100"/>
                        </a:pPr>
                        <a:endParaRPr/>
                      </a:p>
                    </a:txBody>
                    <a:tcPr marL="0" marR="0" marT="0" marB="0" horzOverflow="overflow">
                      <a:lnT w="38100">
                        <a:solidFill>
                          <a:srgbClr val="477998"/>
                        </a:solidFill>
                        <a:miter lim="400000"/>
                      </a:lnT>
                      <a:solidFill>
                        <a:srgbClr val="47799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100"/>
                        </a:pPr>
                        <a:endParaRPr/>
                      </a:p>
                    </a:txBody>
                    <a:tcPr marL="0" marR="0" marT="0" marB="0" horzOverflow="overflow">
                      <a:lnT w="38100">
                        <a:solidFill>
                          <a:srgbClr val="477998"/>
                        </a:solidFill>
                        <a:miter lim="400000"/>
                      </a:lnT>
                      <a:solidFill>
                        <a:srgbClr val="47799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100"/>
                        </a:pPr>
                        <a:endParaRPr/>
                      </a:p>
                    </a:txBody>
                    <a:tcPr marL="0" marR="0" marT="0" marB="0" horzOverflow="overflow">
                      <a:lnR w="38100">
                        <a:solidFill>
                          <a:srgbClr val="477998"/>
                        </a:solidFill>
                        <a:miter lim="400000"/>
                      </a:lnR>
                      <a:lnT w="38100">
                        <a:solidFill>
                          <a:srgbClr val="477998"/>
                        </a:solidFill>
                        <a:miter lim="400000"/>
                      </a:lnT>
                      <a:solidFill>
                        <a:srgbClr val="477998"/>
                      </a:solidFill>
                    </a:tcPr>
                  </a:tc>
                </a:tr>
                <a:tr h="555155">
                  <a:tc>
                    <a:txBody>
                      <a:bodyPr/>
                      <a:lstStyle/>
                      <a:p>
                        <a:pPr defTabSz="914400">
                          <a:defRPr sz="1100"/>
                        </a:pPr>
                        <a:endParaRPr/>
                      </a:p>
                    </a:txBody>
                    <a:tcPr marL="0" marR="0" marT="0" marB="0" horzOverflow="overflow">
                      <a:lnL w="38100">
                        <a:solidFill>
                          <a:srgbClr val="477998"/>
                        </a:solidFill>
                        <a:miter lim="400000"/>
                      </a:ln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100"/>
                        </a:pPr>
                        <a:endParaRPr/>
                      </a:p>
                    </a:txBody>
                    <a:tcPr marL="0" marR="0" marT="0" marB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100"/>
                        </a:pPr>
                        <a:endParaRPr/>
                      </a:p>
                    </a:txBody>
                    <a:tcPr marL="0" marR="0" marT="0" marB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100"/>
                        </a:pPr>
                        <a:endParaRPr/>
                      </a:p>
                    </a:txBody>
                    <a:tcPr marL="0" marR="0" marT="0" marB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100"/>
                        </a:pPr>
                        <a:endParaRPr/>
                      </a:p>
                    </a:txBody>
                    <a:tcPr marL="0" marR="0" marT="0" marB="0" horzOverflow="overflow">
                      <a:lnR w="38100">
                        <a:solidFill>
                          <a:srgbClr val="477998"/>
                        </a:solidFill>
                        <a:miter lim="400000"/>
                      </a:lnR>
                    </a:tcPr>
                  </a:tc>
                </a:tr>
                <a:tr h="539734">
                  <a:tc>
                    <a:txBody>
                      <a:bodyPr/>
                      <a:lstStyle/>
                      <a:p>
                        <a:pPr defTabSz="914400">
                          <a:defRPr sz="1100"/>
                        </a:pPr>
                        <a:endParaRPr/>
                      </a:p>
                    </a:txBody>
                    <a:tcPr marL="0" marR="0" marT="0" marB="0" horzOverflow="overflow">
                      <a:lnL w="38100">
                        <a:solidFill>
                          <a:srgbClr val="477998"/>
                        </a:solidFill>
                        <a:miter lim="400000"/>
                      </a:ln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100"/>
                        </a:pPr>
                        <a:endParaRPr/>
                      </a:p>
                    </a:txBody>
                    <a:tcPr marL="0" marR="0" marT="0" marB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100"/>
                        </a:pPr>
                        <a:endParaRPr/>
                      </a:p>
                    </a:txBody>
                    <a:tcPr marL="0" marR="0" marT="0" marB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100"/>
                        </a:pPr>
                        <a:endParaRPr/>
                      </a:p>
                    </a:txBody>
                    <a:tcPr marL="0" marR="0" marT="0" marB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100"/>
                        </a:pPr>
                        <a:endParaRPr/>
                      </a:p>
                    </a:txBody>
                    <a:tcPr marL="0" marR="0" marT="0" marB="0" horzOverflow="overflow">
                      <a:lnR w="38100">
                        <a:solidFill>
                          <a:srgbClr val="477998"/>
                        </a:solidFill>
                        <a:miter lim="400000"/>
                      </a:lnR>
                    </a:tcPr>
                  </a:tc>
                </a:tr>
                <a:tr h="539734">
                  <a:tc>
                    <a:txBody>
                      <a:bodyPr/>
                      <a:lstStyle/>
                      <a:p>
                        <a:pPr defTabSz="914400">
                          <a:defRPr sz="1100"/>
                        </a:pPr>
                        <a:endParaRPr/>
                      </a:p>
                    </a:txBody>
                    <a:tcPr marL="0" marR="0" marT="0" marB="0" horzOverflow="overflow">
                      <a:lnL w="38100">
                        <a:solidFill>
                          <a:srgbClr val="477998"/>
                        </a:solidFill>
                        <a:miter lim="400000"/>
                      </a:lnL>
                      <a:lnB w="38100">
                        <a:solidFill>
                          <a:srgbClr val="477998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100"/>
                        </a:pPr>
                        <a:endParaRPr/>
                      </a:p>
                    </a:txBody>
                    <a:tcPr marL="0" marR="0" marT="0" marB="0" horzOverflow="overflow">
                      <a:lnB w="38100">
                        <a:solidFill>
                          <a:srgbClr val="477998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100"/>
                        </a:pPr>
                        <a:endParaRPr/>
                      </a:p>
                    </a:txBody>
                    <a:tcPr marL="0" marR="0" marT="0" marB="0" horzOverflow="overflow">
                      <a:lnB w="38100">
                        <a:solidFill>
                          <a:srgbClr val="477998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100"/>
                        </a:pPr>
                        <a:endParaRPr/>
                      </a:p>
                    </a:txBody>
                    <a:tcPr marL="0" marR="0" marT="0" marB="0" horzOverflow="overflow">
                      <a:lnB w="38100">
                        <a:solidFill>
                          <a:srgbClr val="477998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100"/>
                        </a:pPr>
                        <a:endParaRPr dirty="0"/>
                      </a:p>
                    </a:txBody>
                    <a:tcPr marL="0" marR="0" marT="0" marB="0" horzOverflow="overflow">
                      <a:lnR w="38100">
                        <a:solidFill>
                          <a:srgbClr val="477998"/>
                        </a:solidFill>
                        <a:miter lim="400000"/>
                      </a:lnR>
                      <a:lnB w="38100">
                        <a:solidFill>
                          <a:srgbClr val="477998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295" name="Shape 295"/>
            <p:cNvSpPr/>
            <p:nvPr/>
          </p:nvSpPr>
          <p:spPr>
            <a:xfrm>
              <a:off x="1594852" y="2847490"/>
              <a:ext cx="2662238" cy="160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ctr">
                <a:defRPr sz="4800" b="1">
                  <a:solidFill>
                    <a:srgbClr val="477998"/>
                  </a:solidFill>
                </a:defRPr>
              </a:pPr>
              <a:r>
                <a:t>Modeling</a:t>
              </a:r>
            </a:p>
            <a:p>
              <a:pPr algn="ctr">
                <a:defRPr sz="4800" b="1">
                  <a:solidFill>
                    <a:srgbClr val="477998"/>
                  </a:solidFill>
                </a:defRPr>
              </a:pPr>
              <a:r>
                <a:t>Table</a:t>
              </a:r>
            </a:p>
          </p:txBody>
        </p:sp>
        <p:sp>
          <p:nvSpPr>
            <p:cNvPr id="296" name="Shape 296"/>
            <p:cNvSpPr/>
            <p:nvPr/>
          </p:nvSpPr>
          <p:spPr>
            <a:xfrm>
              <a:off x="0" y="1061412"/>
              <a:ext cx="1016001" cy="1"/>
            </a:xfrm>
            <a:prstGeom prst="line">
              <a:avLst/>
            </a:prstGeom>
            <a:noFill/>
            <a:ln w="63500" cap="flat">
              <a:solidFill>
                <a:srgbClr val="47799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01" name="Group 301"/>
          <p:cNvGrpSpPr/>
          <p:nvPr/>
        </p:nvGrpSpPr>
        <p:grpSpPr>
          <a:xfrm>
            <a:off x="7153343" y="6454985"/>
            <a:ext cx="4836220" cy="4565651"/>
            <a:chOff x="0" y="0"/>
            <a:chExt cx="4836219" cy="4565650"/>
          </a:xfrm>
        </p:grpSpPr>
        <p:pic>
          <p:nvPicPr>
            <p:cNvPr id="298" name="pasted-imag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287809" y="0"/>
              <a:ext cx="2540001" cy="254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99" name="Shape 299"/>
            <p:cNvSpPr/>
            <p:nvPr/>
          </p:nvSpPr>
          <p:spPr>
            <a:xfrm>
              <a:off x="279400" y="2965450"/>
              <a:ext cx="4556820" cy="160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ctr">
                <a:defRPr sz="4800" b="1">
                  <a:solidFill>
                    <a:srgbClr val="477998"/>
                  </a:solidFill>
                </a:defRPr>
              </a:pPr>
              <a:r>
                <a:t>Data Quality</a:t>
              </a:r>
            </a:p>
            <a:p>
              <a:pPr algn="ctr">
                <a:defRPr sz="4800" b="1">
                  <a:solidFill>
                    <a:srgbClr val="477998"/>
                  </a:solidFill>
                </a:defRPr>
              </a:pPr>
              <a:r>
                <a:t>&amp; Transformation</a:t>
              </a:r>
            </a:p>
          </p:txBody>
        </p:sp>
        <p:sp>
          <p:nvSpPr>
            <p:cNvPr id="300" name="Shape 300"/>
            <p:cNvSpPr/>
            <p:nvPr/>
          </p:nvSpPr>
          <p:spPr>
            <a:xfrm>
              <a:off x="0" y="1179372"/>
              <a:ext cx="1295401" cy="1"/>
            </a:xfrm>
            <a:prstGeom prst="line">
              <a:avLst/>
            </a:prstGeom>
            <a:noFill/>
            <a:ln w="63500" cap="flat">
              <a:solidFill>
                <a:srgbClr val="47799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graphicFrame>
        <p:nvGraphicFramePr>
          <p:cNvPr id="302" name="Table 302"/>
          <p:cNvGraphicFramePr/>
          <p:nvPr/>
        </p:nvGraphicFramePr>
        <p:xfrm>
          <a:off x="1250395" y="2967051"/>
          <a:ext cx="1657900" cy="1088494"/>
        </p:xfrm>
        <a:graphic>
          <a:graphicData uri="http://schemas.openxmlformats.org/drawingml/2006/table">
            <a:tbl>
              <a:tblPr firstRow="1" bandRow="1">
                <a:tableStyleId>{8F44A2F1-9E1F-4B54-A3A2-5F16C0AD49E2}</a:tableStyleId>
              </a:tblPr>
              <a:tblGrid>
                <a:gridCol w="331580"/>
                <a:gridCol w="331580"/>
                <a:gridCol w="331580"/>
                <a:gridCol w="331580"/>
                <a:gridCol w="331580"/>
              </a:tblGrid>
              <a:tr h="275956">
                <a:tc>
                  <a:txBody>
                    <a:bodyPr/>
                    <a:lstStyle/>
                    <a:p>
                      <a:pPr defTabSz="914400">
                        <a:defRPr sz="1100">
                          <a:sym typeface="Calibri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38100">
                      <a:solidFill>
                        <a:srgbClr val="477998"/>
                      </a:solidFill>
                      <a:miter lim="400000"/>
                    </a:lnL>
                    <a:lnT w="38100">
                      <a:solidFill>
                        <a:srgbClr val="477998"/>
                      </a:solidFill>
                      <a:miter lim="400000"/>
                    </a:lnT>
                    <a:solidFill>
                      <a:srgbClr val="47799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100">
                          <a:sym typeface="Calibri"/>
                        </a:defRPr>
                      </a:pPr>
                      <a:endParaRPr/>
                    </a:p>
                  </a:txBody>
                  <a:tcPr marL="0" marR="0" marT="0" marB="0" horzOverflow="overflow">
                    <a:lnT w="38100">
                      <a:solidFill>
                        <a:srgbClr val="477998"/>
                      </a:solidFill>
                      <a:miter lim="400000"/>
                    </a:lnT>
                    <a:solidFill>
                      <a:srgbClr val="47799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100">
                          <a:sym typeface="Calibri"/>
                        </a:defRPr>
                      </a:pPr>
                      <a:endParaRPr/>
                    </a:p>
                  </a:txBody>
                  <a:tcPr marL="0" marR="0" marT="0" marB="0" horzOverflow="overflow">
                    <a:lnT w="38100">
                      <a:solidFill>
                        <a:srgbClr val="477998"/>
                      </a:solidFill>
                      <a:miter lim="400000"/>
                    </a:lnT>
                    <a:solidFill>
                      <a:srgbClr val="47799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100">
                          <a:sym typeface="Calibri"/>
                        </a:defRPr>
                      </a:pPr>
                      <a:endParaRPr/>
                    </a:p>
                  </a:txBody>
                  <a:tcPr marL="0" marR="0" marT="0" marB="0" horzOverflow="overflow">
                    <a:lnT w="38100">
                      <a:solidFill>
                        <a:srgbClr val="477998"/>
                      </a:solidFill>
                      <a:miter lim="400000"/>
                    </a:lnT>
                    <a:solidFill>
                      <a:srgbClr val="47799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100">
                          <a:sym typeface="Calibri"/>
                        </a:defRPr>
                      </a:pPr>
                      <a:endParaRPr/>
                    </a:p>
                  </a:txBody>
                  <a:tcPr marL="0" marR="0" marT="0" marB="0" horzOverflow="overflow">
                    <a:lnR w="38100">
                      <a:solidFill>
                        <a:srgbClr val="477998"/>
                      </a:solidFill>
                      <a:miter lim="400000"/>
                    </a:lnR>
                    <a:lnT w="38100">
                      <a:solidFill>
                        <a:srgbClr val="477998"/>
                      </a:solidFill>
                      <a:miter lim="400000"/>
                    </a:lnT>
                    <a:solidFill>
                      <a:srgbClr val="477998"/>
                    </a:solidFill>
                  </a:tcPr>
                </a:tc>
              </a:tr>
              <a:tr h="275956">
                <a:tc>
                  <a:txBody>
                    <a:bodyPr/>
                    <a:lstStyle/>
                    <a:p>
                      <a:pPr defTabSz="914400">
                        <a:defRPr sz="1100">
                          <a:sym typeface="Calibri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38100">
                      <a:solidFill>
                        <a:srgbClr val="477998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100">
                          <a:sym typeface="Calibri"/>
                        </a:defRPr>
                      </a:pPr>
                      <a:endParaRPr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100">
                          <a:sym typeface="Calibri"/>
                        </a:defRPr>
                      </a:pPr>
                      <a:endParaRPr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100">
                          <a:sym typeface="Calibri"/>
                        </a:defRPr>
                      </a:pPr>
                      <a:endParaRPr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100">
                          <a:sym typeface="Calibri"/>
                        </a:defRPr>
                      </a:pPr>
                      <a:endParaRPr/>
                    </a:p>
                  </a:txBody>
                  <a:tcPr marL="0" marR="0" marT="0" marB="0" horzOverflow="overflow">
                    <a:lnR w="38100">
                      <a:solidFill>
                        <a:srgbClr val="477998"/>
                      </a:solidFill>
                      <a:miter lim="400000"/>
                    </a:lnR>
                  </a:tcPr>
                </a:tc>
              </a:tr>
              <a:tr h="268291">
                <a:tc>
                  <a:txBody>
                    <a:bodyPr/>
                    <a:lstStyle/>
                    <a:p>
                      <a:pPr defTabSz="914400">
                        <a:defRPr sz="1100">
                          <a:sym typeface="Calibri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38100">
                      <a:solidFill>
                        <a:srgbClr val="477998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100">
                          <a:sym typeface="Calibri"/>
                        </a:defRPr>
                      </a:pPr>
                      <a:endParaRPr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100">
                          <a:sym typeface="Calibri"/>
                        </a:defRPr>
                      </a:pPr>
                      <a:endParaRPr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100">
                          <a:sym typeface="Calibri"/>
                        </a:defRPr>
                      </a:pPr>
                      <a:endParaRPr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100">
                          <a:sym typeface="Calibri"/>
                        </a:defRPr>
                      </a:pPr>
                      <a:endParaRPr/>
                    </a:p>
                  </a:txBody>
                  <a:tcPr marL="0" marR="0" marT="0" marB="0" horzOverflow="overflow">
                    <a:lnR w="38100">
                      <a:solidFill>
                        <a:srgbClr val="477998"/>
                      </a:solidFill>
                      <a:miter lim="400000"/>
                    </a:lnR>
                  </a:tcPr>
                </a:tc>
              </a:tr>
              <a:tr h="268291">
                <a:tc>
                  <a:txBody>
                    <a:bodyPr/>
                    <a:lstStyle/>
                    <a:p>
                      <a:pPr defTabSz="914400">
                        <a:defRPr sz="1100">
                          <a:sym typeface="Calibri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38100">
                      <a:solidFill>
                        <a:srgbClr val="477998"/>
                      </a:solidFill>
                      <a:miter lim="400000"/>
                    </a:lnL>
                    <a:lnB w="38100">
                      <a:solidFill>
                        <a:srgbClr val="47799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100">
                          <a:sym typeface="Calibri"/>
                        </a:defRPr>
                      </a:pPr>
                      <a:endParaRPr/>
                    </a:p>
                  </a:txBody>
                  <a:tcPr marL="0" marR="0" marT="0" marB="0" horzOverflow="overflow">
                    <a:lnB w="38100">
                      <a:solidFill>
                        <a:srgbClr val="47799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100">
                          <a:sym typeface="Calibri"/>
                        </a:defRPr>
                      </a:pPr>
                      <a:endParaRPr/>
                    </a:p>
                  </a:txBody>
                  <a:tcPr marL="0" marR="0" marT="0" marB="0" horzOverflow="overflow">
                    <a:lnB w="38100">
                      <a:solidFill>
                        <a:srgbClr val="47799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100">
                          <a:sym typeface="Calibri"/>
                        </a:defRPr>
                      </a:pPr>
                      <a:endParaRPr/>
                    </a:p>
                  </a:txBody>
                  <a:tcPr marL="0" marR="0" marT="0" marB="0" horzOverflow="overflow">
                    <a:lnB w="38100">
                      <a:solidFill>
                        <a:srgbClr val="47799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100">
                          <a:sym typeface="Calibri"/>
                        </a:defRPr>
                      </a:pPr>
                      <a:endParaRPr/>
                    </a:p>
                  </a:txBody>
                  <a:tcPr marL="0" marR="0" marT="0" marB="0" horzOverflow="overflow">
                    <a:lnR w="38100">
                      <a:solidFill>
                        <a:srgbClr val="477998"/>
                      </a:solidFill>
                      <a:miter lim="400000"/>
                    </a:lnR>
                    <a:lnB w="38100">
                      <a:solidFill>
                        <a:srgbClr val="477998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303" name="Table 303"/>
          <p:cNvGraphicFramePr/>
          <p:nvPr/>
        </p:nvGraphicFramePr>
        <p:xfrm>
          <a:off x="2576719" y="4879223"/>
          <a:ext cx="1657900" cy="1088494"/>
        </p:xfrm>
        <a:graphic>
          <a:graphicData uri="http://schemas.openxmlformats.org/drawingml/2006/table">
            <a:tbl>
              <a:tblPr firstRow="1" bandRow="1">
                <a:tableStyleId>{8F44A2F1-9E1F-4B54-A3A2-5F16C0AD49E2}</a:tableStyleId>
              </a:tblPr>
              <a:tblGrid>
                <a:gridCol w="331580"/>
                <a:gridCol w="331580"/>
                <a:gridCol w="331580"/>
                <a:gridCol w="331580"/>
                <a:gridCol w="331580"/>
              </a:tblGrid>
              <a:tr h="275956">
                <a:tc>
                  <a:txBody>
                    <a:bodyPr/>
                    <a:lstStyle/>
                    <a:p>
                      <a:pPr defTabSz="914400">
                        <a:defRPr sz="1100">
                          <a:sym typeface="Calibri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38100">
                      <a:solidFill>
                        <a:srgbClr val="477998"/>
                      </a:solidFill>
                      <a:miter lim="400000"/>
                    </a:lnL>
                    <a:lnT w="38100">
                      <a:solidFill>
                        <a:srgbClr val="477998"/>
                      </a:solidFill>
                      <a:miter lim="400000"/>
                    </a:lnT>
                    <a:solidFill>
                      <a:srgbClr val="47799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100">
                          <a:sym typeface="Calibri"/>
                        </a:defRPr>
                      </a:pPr>
                      <a:endParaRPr/>
                    </a:p>
                  </a:txBody>
                  <a:tcPr marL="0" marR="0" marT="0" marB="0" horzOverflow="overflow">
                    <a:lnT w="38100">
                      <a:solidFill>
                        <a:srgbClr val="477998"/>
                      </a:solidFill>
                      <a:miter lim="400000"/>
                    </a:lnT>
                    <a:solidFill>
                      <a:srgbClr val="47799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100">
                          <a:sym typeface="Calibri"/>
                        </a:defRPr>
                      </a:pPr>
                      <a:endParaRPr/>
                    </a:p>
                  </a:txBody>
                  <a:tcPr marL="0" marR="0" marT="0" marB="0" horzOverflow="overflow">
                    <a:lnT w="38100">
                      <a:solidFill>
                        <a:srgbClr val="477998"/>
                      </a:solidFill>
                      <a:miter lim="400000"/>
                    </a:lnT>
                    <a:solidFill>
                      <a:srgbClr val="47799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100">
                          <a:sym typeface="Calibri"/>
                        </a:defRPr>
                      </a:pPr>
                      <a:endParaRPr/>
                    </a:p>
                  </a:txBody>
                  <a:tcPr marL="0" marR="0" marT="0" marB="0" horzOverflow="overflow">
                    <a:lnT w="38100">
                      <a:solidFill>
                        <a:srgbClr val="477998"/>
                      </a:solidFill>
                      <a:miter lim="400000"/>
                    </a:lnT>
                    <a:solidFill>
                      <a:srgbClr val="47799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100">
                          <a:sym typeface="Calibri"/>
                        </a:defRPr>
                      </a:pPr>
                      <a:endParaRPr/>
                    </a:p>
                  </a:txBody>
                  <a:tcPr marL="0" marR="0" marT="0" marB="0" horzOverflow="overflow">
                    <a:lnR w="38100">
                      <a:solidFill>
                        <a:srgbClr val="477998"/>
                      </a:solidFill>
                      <a:miter lim="400000"/>
                    </a:lnR>
                    <a:lnT w="38100">
                      <a:solidFill>
                        <a:srgbClr val="477998"/>
                      </a:solidFill>
                      <a:miter lim="400000"/>
                    </a:lnT>
                    <a:solidFill>
                      <a:srgbClr val="477998"/>
                    </a:solidFill>
                  </a:tcPr>
                </a:tc>
              </a:tr>
              <a:tr h="275956">
                <a:tc>
                  <a:txBody>
                    <a:bodyPr/>
                    <a:lstStyle/>
                    <a:p>
                      <a:pPr defTabSz="914400">
                        <a:defRPr sz="1100">
                          <a:sym typeface="Calibri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38100">
                      <a:solidFill>
                        <a:srgbClr val="477998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100">
                          <a:sym typeface="Calibri"/>
                        </a:defRPr>
                      </a:pPr>
                      <a:endParaRPr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100">
                          <a:sym typeface="Calibri"/>
                        </a:defRPr>
                      </a:pPr>
                      <a:endParaRPr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100">
                          <a:sym typeface="Calibri"/>
                        </a:defRPr>
                      </a:pPr>
                      <a:endParaRPr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100">
                          <a:sym typeface="Calibri"/>
                        </a:defRPr>
                      </a:pPr>
                      <a:endParaRPr/>
                    </a:p>
                  </a:txBody>
                  <a:tcPr marL="0" marR="0" marT="0" marB="0" horzOverflow="overflow">
                    <a:lnR w="38100">
                      <a:solidFill>
                        <a:srgbClr val="477998"/>
                      </a:solidFill>
                      <a:miter lim="400000"/>
                    </a:lnR>
                  </a:tcPr>
                </a:tc>
              </a:tr>
              <a:tr h="268291">
                <a:tc>
                  <a:txBody>
                    <a:bodyPr/>
                    <a:lstStyle/>
                    <a:p>
                      <a:pPr defTabSz="914400">
                        <a:defRPr sz="1100">
                          <a:sym typeface="Calibri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38100">
                      <a:solidFill>
                        <a:srgbClr val="477998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100">
                          <a:sym typeface="Calibri"/>
                        </a:defRPr>
                      </a:pPr>
                      <a:endParaRPr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100">
                          <a:sym typeface="Calibri"/>
                        </a:defRPr>
                      </a:pPr>
                      <a:endParaRPr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100">
                          <a:sym typeface="Calibri"/>
                        </a:defRPr>
                      </a:pPr>
                      <a:endParaRPr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100">
                          <a:sym typeface="Calibri"/>
                        </a:defRPr>
                      </a:pPr>
                      <a:endParaRPr/>
                    </a:p>
                  </a:txBody>
                  <a:tcPr marL="0" marR="0" marT="0" marB="0" horzOverflow="overflow">
                    <a:lnR w="38100">
                      <a:solidFill>
                        <a:srgbClr val="477998"/>
                      </a:solidFill>
                      <a:miter lim="400000"/>
                    </a:lnR>
                  </a:tcPr>
                </a:tc>
              </a:tr>
              <a:tr h="268291">
                <a:tc>
                  <a:txBody>
                    <a:bodyPr/>
                    <a:lstStyle/>
                    <a:p>
                      <a:pPr defTabSz="914400">
                        <a:defRPr sz="1100">
                          <a:sym typeface="Calibri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38100">
                      <a:solidFill>
                        <a:srgbClr val="477998"/>
                      </a:solidFill>
                      <a:miter lim="400000"/>
                    </a:lnL>
                    <a:lnB w="38100">
                      <a:solidFill>
                        <a:srgbClr val="47799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100">
                          <a:sym typeface="Calibri"/>
                        </a:defRPr>
                      </a:pPr>
                      <a:endParaRPr/>
                    </a:p>
                  </a:txBody>
                  <a:tcPr marL="0" marR="0" marT="0" marB="0" horzOverflow="overflow">
                    <a:lnB w="38100">
                      <a:solidFill>
                        <a:srgbClr val="47799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100">
                          <a:sym typeface="Calibri"/>
                        </a:defRPr>
                      </a:pPr>
                      <a:endParaRPr/>
                    </a:p>
                  </a:txBody>
                  <a:tcPr marL="0" marR="0" marT="0" marB="0" horzOverflow="overflow">
                    <a:lnB w="38100">
                      <a:solidFill>
                        <a:srgbClr val="47799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100">
                          <a:sym typeface="Calibri"/>
                        </a:defRPr>
                      </a:pPr>
                      <a:endParaRPr/>
                    </a:p>
                  </a:txBody>
                  <a:tcPr marL="0" marR="0" marT="0" marB="0" horzOverflow="overflow">
                    <a:lnB w="38100">
                      <a:solidFill>
                        <a:srgbClr val="47799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100">
                          <a:sym typeface="Calibri"/>
                        </a:defRPr>
                      </a:pPr>
                      <a:endParaRPr/>
                    </a:p>
                  </a:txBody>
                  <a:tcPr marL="0" marR="0" marT="0" marB="0" horzOverflow="overflow">
                    <a:lnR w="38100">
                      <a:solidFill>
                        <a:srgbClr val="477998"/>
                      </a:solidFill>
                      <a:miter lim="400000"/>
                    </a:lnR>
                    <a:lnB w="38100">
                      <a:solidFill>
                        <a:srgbClr val="477998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304" name="Table 304"/>
          <p:cNvGraphicFramePr/>
          <p:nvPr/>
        </p:nvGraphicFramePr>
        <p:xfrm>
          <a:off x="663448" y="6965691"/>
          <a:ext cx="1657900" cy="1088494"/>
        </p:xfrm>
        <a:graphic>
          <a:graphicData uri="http://schemas.openxmlformats.org/drawingml/2006/table">
            <a:tbl>
              <a:tblPr firstRow="1" bandRow="1">
                <a:tableStyleId>{8F44A2F1-9E1F-4B54-A3A2-5F16C0AD49E2}</a:tableStyleId>
              </a:tblPr>
              <a:tblGrid>
                <a:gridCol w="331580"/>
                <a:gridCol w="331580"/>
                <a:gridCol w="331580"/>
                <a:gridCol w="331580"/>
                <a:gridCol w="331580"/>
              </a:tblGrid>
              <a:tr h="275956">
                <a:tc>
                  <a:txBody>
                    <a:bodyPr/>
                    <a:lstStyle/>
                    <a:p>
                      <a:pPr defTabSz="914400">
                        <a:defRPr sz="1100">
                          <a:sym typeface="Calibri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38100">
                      <a:solidFill>
                        <a:srgbClr val="477998"/>
                      </a:solidFill>
                      <a:miter lim="400000"/>
                    </a:lnL>
                    <a:lnT w="38100">
                      <a:solidFill>
                        <a:srgbClr val="477998"/>
                      </a:solidFill>
                      <a:miter lim="400000"/>
                    </a:lnT>
                    <a:solidFill>
                      <a:srgbClr val="47799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100">
                          <a:sym typeface="Calibri"/>
                        </a:defRPr>
                      </a:pPr>
                      <a:endParaRPr/>
                    </a:p>
                  </a:txBody>
                  <a:tcPr marL="0" marR="0" marT="0" marB="0" horzOverflow="overflow">
                    <a:lnT w="38100">
                      <a:solidFill>
                        <a:srgbClr val="477998"/>
                      </a:solidFill>
                      <a:miter lim="400000"/>
                    </a:lnT>
                    <a:solidFill>
                      <a:srgbClr val="47799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100">
                          <a:sym typeface="Calibri"/>
                        </a:defRPr>
                      </a:pPr>
                      <a:endParaRPr/>
                    </a:p>
                  </a:txBody>
                  <a:tcPr marL="0" marR="0" marT="0" marB="0" horzOverflow="overflow">
                    <a:lnT w="38100">
                      <a:solidFill>
                        <a:srgbClr val="477998"/>
                      </a:solidFill>
                      <a:miter lim="400000"/>
                    </a:lnT>
                    <a:solidFill>
                      <a:srgbClr val="47799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100">
                          <a:sym typeface="Calibri"/>
                        </a:defRPr>
                      </a:pPr>
                      <a:endParaRPr/>
                    </a:p>
                  </a:txBody>
                  <a:tcPr marL="0" marR="0" marT="0" marB="0" horzOverflow="overflow">
                    <a:lnT w="38100">
                      <a:solidFill>
                        <a:srgbClr val="477998"/>
                      </a:solidFill>
                      <a:miter lim="400000"/>
                    </a:lnT>
                    <a:solidFill>
                      <a:srgbClr val="47799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100">
                          <a:sym typeface="Calibri"/>
                        </a:defRPr>
                      </a:pPr>
                      <a:endParaRPr/>
                    </a:p>
                  </a:txBody>
                  <a:tcPr marL="0" marR="0" marT="0" marB="0" horzOverflow="overflow">
                    <a:lnR w="38100">
                      <a:solidFill>
                        <a:srgbClr val="477998"/>
                      </a:solidFill>
                      <a:miter lim="400000"/>
                    </a:lnR>
                    <a:lnT w="38100">
                      <a:solidFill>
                        <a:srgbClr val="477998"/>
                      </a:solidFill>
                      <a:miter lim="400000"/>
                    </a:lnT>
                    <a:solidFill>
                      <a:srgbClr val="477998"/>
                    </a:solidFill>
                  </a:tcPr>
                </a:tc>
              </a:tr>
              <a:tr h="275956">
                <a:tc>
                  <a:txBody>
                    <a:bodyPr/>
                    <a:lstStyle/>
                    <a:p>
                      <a:pPr defTabSz="914400">
                        <a:defRPr sz="1100">
                          <a:sym typeface="Calibri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38100">
                      <a:solidFill>
                        <a:srgbClr val="477998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100">
                          <a:sym typeface="Calibri"/>
                        </a:defRPr>
                      </a:pPr>
                      <a:endParaRPr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100">
                          <a:sym typeface="Calibri"/>
                        </a:defRPr>
                      </a:pPr>
                      <a:endParaRPr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100">
                          <a:sym typeface="Calibri"/>
                        </a:defRPr>
                      </a:pPr>
                      <a:endParaRPr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100">
                          <a:sym typeface="Calibri"/>
                        </a:defRPr>
                      </a:pPr>
                      <a:endParaRPr/>
                    </a:p>
                  </a:txBody>
                  <a:tcPr marL="0" marR="0" marT="0" marB="0" horzOverflow="overflow">
                    <a:lnR w="38100">
                      <a:solidFill>
                        <a:srgbClr val="477998"/>
                      </a:solidFill>
                      <a:miter lim="400000"/>
                    </a:lnR>
                  </a:tcPr>
                </a:tc>
              </a:tr>
              <a:tr h="268291">
                <a:tc>
                  <a:txBody>
                    <a:bodyPr/>
                    <a:lstStyle/>
                    <a:p>
                      <a:pPr defTabSz="914400">
                        <a:defRPr sz="1100">
                          <a:sym typeface="Calibri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38100">
                      <a:solidFill>
                        <a:srgbClr val="477998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100">
                          <a:sym typeface="Calibri"/>
                        </a:defRPr>
                      </a:pPr>
                      <a:endParaRPr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100">
                          <a:sym typeface="Calibri"/>
                        </a:defRPr>
                      </a:pPr>
                      <a:endParaRPr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100">
                          <a:sym typeface="Calibri"/>
                        </a:defRPr>
                      </a:pPr>
                      <a:endParaRPr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100">
                          <a:sym typeface="Calibri"/>
                        </a:defRPr>
                      </a:pPr>
                      <a:endParaRPr/>
                    </a:p>
                  </a:txBody>
                  <a:tcPr marL="0" marR="0" marT="0" marB="0" horzOverflow="overflow">
                    <a:lnR w="38100">
                      <a:solidFill>
                        <a:srgbClr val="477998"/>
                      </a:solidFill>
                      <a:miter lim="400000"/>
                    </a:lnR>
                  </a:tcPr>
                </a:tc>
              </a:tr>
              <a:tr h="268291">
                <a:tc>
                  <a:txBody>
                    <a:bodyPr/>
                    <a:lstStyle/>
                    <a:p>
                      <a:pPr defTabSz="914400">
                        <a:defRPr sz="1100">
                          <a:sym typeface="Calibri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38100">
                      <a:solidFill>
                        <a:srgbClr val="477998"/>
                      </a:solidFill>
                      <a:miter lim="400000"/>
                    </a:lnL>
                    <a:lnB w="38100">
                      <a:solidFill>
                        <a:srgbClr val="47799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100">
                          <a:sym typeface="Calibri"/>
                        </a:defRPr>
                      </a:pPr>
                      <a:endParaRPr/>
                    </a:p>
                  </a:txBody>
                  <a:tcPr marL="0" marR="0" marT="0" marB="0" horzOverflow="overflow">
                    <a:lnB w="38100">
                      <a:solidFill>
                        <a:srgbClr val="47799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100">
                          <a:sym typeface="Calibri"/>
                        </a:defRPr>
                      </a:pPr>
                      <a:endParaRPr/>
                    </a:p>
                  </a:txBody>
                  <a:tcPr marL="0" marR="0" marT="0" marB="0" horzOverflow="overflow">
                    <a:lnB w="38100">
                      <a:solidFill>
                        <a:srgbClr val="47799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100">
                          <a:sym typeface="Calibri"/>
                        </a:defRPr>
                      </a:pPr>
                      <a:endParaRPr/>
                    </a:p>
                  </a:txBody>
                  <a:tcPr marL="0" marR="0" marT="0" marB="0" horzOverflow="overflow">
                    <a:lnB w="38100">
                      <a:solidFill>
                        <a:srgbClr val="47799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100">
                          <a:sym typeface="Calibri"/>
                        </a:defRPr>
                      </a:pPr>
                      <a:endParaRPr/>
                    </a:p>
                  </a:txBody>
                  <a:tcPr marL="0" marR="0" marT="0" marB="0" horzOverflow="overflow">
                    <a:lnR w="38100">
                      <a:solidFill>
                        <a:srgbClr val="477998"/>
                      </a:solidFill>
                      <a:miter lim="400000"/>
                    </a:lnR>
                    <a:lnB w="38100">
                      <a:solidFill>
                        <a:srgbClr val="477998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305" name="Table 305"/>
          <p:cNvGraphicFramePr/>
          <p:nvPr/>
        </p:nvGraphicFramePr>
        <p:xfrm>
          <a:off x="2742509" y="8994985"/>
          <a:ext cx="1657900" cy="1088494"/>
        </p:xfrm>
        <a:graphic>
          <a:graphicData uri="http://schemas.openxmlformats.org/drawingml/2006/table">
            <a:tbl>
              <a:tblPr firstRow="1" bandRow="1">
                <a:tableStyleId>{8F44A2F1-9E1F-4B54-A3A2-5F16C0AD49E2}</a:tableStyleId>
              </a:tblPr>
              <a:tblGrid>
                <a:gridCol w="331580"/>
                <a:gridCol w="331580"/>
                <a:gridCol w="331580"/>
                <a:gridCol w="331580"/>
                <a:gridCol w="331580"/>
              </a:tblGrid>
              <a:tr h="275956">
                <a:tc>
                  <a:txBody>
                    <a:bodyPr/>
                    <a:lstStyle/>
                    <a:p>
                      <a:pPr defTabSz="914400">
                        <a:defRPr sz="1100">
                          <a:sym typeface="Calibri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38100">
                      <a:solidFill>
                        <a:srgbClr val="477998"/>
                      </a:solidFill>
                      <a:miter lim="400000"/>
                    </a:lnL>
                    <a:lnT w="38100">
                      <a:solidFill>
                        <a:srgbClr val="477998"/>
                      </a:solidFill>
                      <a:miter lim="400000"/>
                    </a:lnT>
                    <a:solidFill>
                      <a:srgbClr val="47799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100">
                          <a:sym typeface="Calibri"/>
                        </a:defRPr>
                      </a:pPr>
                      <a:endParaRPr/>
                    </a:p>
                  </a:txBody>
                  <a:tcPr marL="0" marR="0" marT="0" marB="0" horzOverflow="overflow">
                    <a:lnT w="38100">
                      <a:solidFill>
                        <a:srgbClr val="477998"/>
                      </a:solidFill>
                      <a:miter lim="400000"/>
                    </a:lnT>
                    <a:solidFill>
                      <a:srgbClr val="47799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100">
                          <a:sym typeface="Calibri"/>
                        </a:defRPr>
                      </a:pPr>
                      <a:endParaRPr/>
                    </a:p>
                  </a:txBody>
                  <a:tcPr marL="0" marR="0" marT="0" marB="0" horzOverflow="overflow">
                    <a:lnT w="38100">
                      <a:solidFill>
                        <a:srgbClr val="477998"/>
                      </a:solidFill>
                      <a:miter lim="400000"/>
                    </a:lnT>
                    <a:solidFill>
                      <a:srgbClr val="47799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100">
                          <a:sym typeface="Calibri"/>
                        </a:defRPr>
                      </a:pPr>
                      <a:endParaRPr/>
                    </a:p>
                  </a:txBody>
                  <a:tcPr marL="0" marR="0" marT="0" marB="0" horzOverflow="overflow">
                    <a:lnT w="38100">
                      <a:solidFill>
                        <a:srgbClr val="477998"/>
                      </a:solidFill>
                      <a:miter lim="400000"/>
                    </a:lnT>
                    <a:solidFill>
                      <a:srgbClr val="47799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100">
                          <a:sym typeface="Calibri"/>
                        </a:defRPr>
                      </a:pPr>
                      <a:endParaRPr/>
                    </a:p>
                  </a:txBody>
                  <a:tcPr marL="0" marR="0" marT="0" marB="0" horzOverflow="overflow">
                    <a:lnR w="38100">
                      <a:solidFill>
                        <a:srgbClr val="477998"/>
                      </a:solidFill>
                      <a:miter lim="400000"/>
                    </a:lnR>
                    <a:lnT w="38100">
                      <a:solidFill>
                        <a:srgbClr val="477998"/>
                      </a:solidFill>
                      <a:miter lim="400000"/>
                    </a:lnT>
                    <a:solidFill>
                      <a:srgbClr val="477998"/>
                    </a:solidFill>
                  </a:tcPr>
                </a:tc>
              </a:tr>
              <a:tr h="275956">
                <a:tc>
                  <a:txBody>
                    <a:bodyPr/>
                    <a:lstStyle/>
                    <a:p>
                      <a:pPr defTabSz="914400">
                        <a:defRPr sz="1100">
                          <a:sym typeface="Calibri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38100">
                      <a:solidFill>
                        <a:srgbClr val="477998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100">
                          <a:sym typeface="Calibri"/>
                        </a:defRPr>
                      </a:pPr>
                      <a:endParaRPr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100">
                          <a:sym typeface="Calibri"/>
                        </a:defRPr>
                      </a:pPr>
                      <a:endParaRPr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100">
                          <a:sym typeface="Calibri"/>
                        </a:defRPr>
                      </a:pPr>
                      <a:endParaRPr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100">
                          <a:sym typeface="Calibri"/>
                        </a:defRPr>
                      </a:pPr>
                      <a:endParaRPr/>
                    </a:p>
                  </a:txBody>
                  <a:tcPr marL="0" marR="0" marT="0" marB="0" horzOverflow="overflow">
                    <a:lnR w="38100">
                      <a:solidFill>
                        <a:srgbClr val="477998"/>
                      </a:solidFill>
                      <a:miter lim="400000"/>
                    </a:lnR>
                  </a:tcPr>
                </a:tc>
              </a:tr>
              <a:tr h="268291">
                <a:tc>
                  <a:txBody>
                    <a:bodyPr/>
                    <a:lstStyle/>
                    <a:p>
                      <a:pPr defTabSz="914400">
                        <a:defRPr sz="1100">
                          <a:sym typeface="Calibri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38100">
                      <a:solidFill>
                        <a:srgbClr val="477998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100">
                          <a:sym typeface="Calibri"/>
                        </a:defRPr>
                      </a:pPr>
                      <a:endParaRPr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100">
                          <a:sym typeface="Calibri"/>
                        </a:defRPr>
                      </a:pPr>
                      <a:endParaRPr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100">
                          <a:sym typeface="Calibri"/>
                        </a:defRPr>
                      </a:pPr>
                      <a:endParaRPr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100">
                          <a:sym typeface="Calibri"/>
                        </a:defRPr>
                      </a:pPr>
                      <a:endParaRPr/>
                    </a:p>
                  </a:txBody>
                  <a:tcPr marL="0" marR="0" marT="0" marB="0" horzOverflow="overflow">
                    <a:lnR w="38100">
                      <a:solidFill>
                        <a:srgbClr val="477998"/>
                      </a:solidFill>
                      <a:miter lim="400000"/>
                    </a:lnR>
                  </a:tcPr>
                </a:tc>
              </a:tr>
              <a:tr h="268291">
                <a:tc>
                  <a:txBody>
                    <a:bodyPr/>
                    <a:lstStyle/>
                    <a:p>
                      <a:pPr defTabSz="914400">
                        <a:defRPr sz="1100">
                          <a:sym typeface="Calibri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38100">
                      <a:solidFill>
                        <a:srgbClr val="477998"/>
                      </a:solidFill>
                      <a:miter lim="400000"/>
                    </a:lnL>
                    <a:lnB w="38100">
                      <a:solidFill>
                        <a:srgbClr val="47799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100">
                          <a:sym typeface="Calibri"/>
                        </a:defRPr>
                      </a:pPr>
                      <a:endParaRPr/>
                    </a:p>
                  </a:txBody>
                  <a:tcPr marL="0" marR="0" marT="0" marB="0" horzOverflow="overflow">
                    <a:lnB w="38100">
                      <a:solidFill>
                        <a:srgbClr val="47799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100">
                          <a:sym typeface="Calibri"/>
                        </a:defRPr>
                      </a:pPr>
                      <a:endParaRPr/>
                    </a:p>
                  </a:txBody>
                  <a:tcPr marL="0" marR="0" marT="0" marB="0" horzOverflow="overflow">
                    <a:lnB w="38100">
                      <a:solidFill>
                        <a:srgbClr val="47799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100">
                          <a:sym typeface="Calibri"/>
                        </a:defRPr>
                      </a:pPr>
                      <a:endParaRPr/>
                    </a:p>
                  </a:txBody>
                  <a:tcPr marL="0" marR="0" marT="0" marB="0" horzOverflow="overflow">
                    <a:lnB w="38100">
                      <a:solidFill>
                        <a:srgbClr val="47799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100">
                          <a:sym typeface="Calibri"/>
                        </a:defRPr>
                      </a:pPr>
                      <a:endParaRPr/>
                    </a:p>
                  </a:txBody>
                  <a:tcPr marL="0" marR="0" marT="0" marB="0" horzOverflow="overflow">
                    <a:lnR w="38100">
                      <a:solidFill>
                        <a:srgbClr val="477998"/>
                      </a:solidFill>
                      <a:miter lim="400000"/>
                    </a:lnR>
                    <a:lnB w="38100">
                      <a:solidFill>
                        <a:srgbClr val="477998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pSp>
        <p:nvGrpSpPr>
          <p:cNvPr id="315" name="Group 315"/>
          <p:cNvGrpSpPr/>
          <p:nvPr/>
        </p:nvGrpSpPr>
        <p:grpSpPr>
          <a:xfrm>
            <a:off x="2280969" y="3479548"/>
            <a:ext cx="4665454" cy="8760288"/>
            <a:chOff x="0" y="0"/>
            <a:chExt cx="4665452" cy="8760286"/>
          </a:xfrm>
        </p:grpSpPr>
        <p:sp>
          <p:nvSpPr>
            <p:cNvPr id="306" name="Shape 306"/>
            <p:cNvSpPr/>
            <p:nvPr/>
          </p:nvSpPr>
          <p:spPr>
            <a:xfrm>
              <a:off x="-1" y="7160086"/>
              <a:ext cx="2912568" cy="160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ctr">
                <a:defRPr sz="4800" b="1">
                  <a:solidFill>
                    <a:srgbClr val="477998"/>
                  </a:solidFill>
                </a:defRPr>
              </a:pPr>
              <a:r>
                <a:t>Data</a:t>
              </a:r>
            </a:p>
            <a:p>
              <a:pPr algn="ctr">
                <a:defRPr sz="4800" b="1">
                  <a:solidFill>
                    <a:srgbClr val="477998"/>
                  </a:solidFill>
                </a:defRPr>
              </a:pPr>
              <a:r>
                <a:t>Integration</a:t>
              </a:r>
            </a:p>
          </p:txBody>
        </p:sp>
        <p:sp>
          <p:nvSpPr>
            <p:cNvPr id="307" name="Shape 307"/>
            <p:cNvSpPr/>
            <p:nvPr/>
          </p:nvSpPr>
          <p:spPr>
            <a:xfrm>
              <a:off x="3395452" y="3498842"/>
              <a:ext cx="1270001" cy="1270001"/>
            </a:xfrm>
            <a:prstGeom prst="ellipse">
              <a:avLst/>
            </a:prstGeom>
            <a:solidFill>
              <a:srgbClr val="477998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6400" b="1">
                  <a:solidFill>
                    <a:srgbClr val="FFFFFF"/>
                  </a:solidFill>
                </a:defRPr>
              </a:lvl1pPr>
            </a:lstStyle>
            <a:p>
              <a:r>
                <a:t>+</a:t>
              </a:r>
            </a:p>
          </p:txBody>
        </p:sp>
        <p:sp>
          <p:nvSpPr>
            <p:cNvPr id="308" name="Shape 308"/>
            <p:cNvSpPr/>
            <p:nvPr/>
          </p:nvSpPr>
          <p:spPr>
            <a:xfrm>
              <a:off x="3382672" y="1955716"/>
              <a:ext cx="623106" cy="1647843"/>
            </a:xfrm>
            <a:prstGeom prst="line">
              <a:avLst/>
            </a:prstGeom>
            <a:noFill/>
            <a:ln w="63500" cap="flat">
              <a:solidFill>
                <a:srgbClr val="47799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2138495" y="1983337"/>
              <a:ext cx="1244258" cy="1"/>
            </a:xfrm>
            <a:prstGeom prst="line">
              <a:avLst/>
            </a:prstGeom>
            <a:noFill/>
            <a:ln w="63500" cap="flat">
              <a:solidFill>
                <a:srgbClr val="477998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3313720" y="6915"/>
              <a:ext cx="721835" cy="3554005"/>
            </a:xfrm>
            <a:prstGeom prst="line">
              <a:avLst/>
            </a:prstGeom>
            <a:noFill/>
            <a:ln w="63500" cap="flat">
              <a:solidFill>
                <a:srgbClr val="47799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758004" y="0"/>
              <a:ext cx="2594972" cy="0"/>
            </a:xfrm>
            <a:prstGeom prst="line">
              <a:avLst/>
            </a:prstGeom>
            <a:noFill/>
            <a:ln w="63500" cap="flat">
              <a:solidFill>
                <a:srgbClr val="477998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89132" y="4049284"/>
              <a:ext cx="3293622" cy="1"/>
            </a:xfrm>
            <a:prstGeom prst="line">
              <a:avLst/>
            </a:prstGeom>
            <a:noFill/>
            <a:ln w="63500" cap="flat">
              <a:solidFill>
                <a:srgbClr val="47799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 flipV="1">
              <a:off x="3613522" y="4766137"/>
              <a:ext cx="362629" cy="1284923"/>
            </a:xfrm>
            <a:prstGeom prst="line">
              <a:avLst/>
            </a:prstGeom>
            <a:noFill/>
            <a:ln w="63500" cap="flat">
              <a:solidFill>
                <a:srgbClr val="47799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2253380" y="6027933"/>
              <a:ext cx="1440763" cy="1"/>
            </a:xfrm>
            <a:prstGeom prst="line">
              <a:avLst/>
            </a:prstGeom>
            <a:noFill/>
            <a:ln w="63500" cap="flat">
              <a:solidFill>
                <a:srgbClr val="477998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99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499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499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499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499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499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499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" grpId="6" animBg="1" advAuto="0"/>
      <p:bldP spid="284" grpId="7" animBg="1" advAuto="0"/>
      <p:bldP spid="288" grpId="5" animBg="1" advAuto="0"/>
      <p:bldP spid="293" grpId="4" animBg="1" advAuto="0"/>
      <p:bldP spid="297" grpId="3" animBg="1" advAuto="0"/>
      <p:bldP spid="301" grpId="2" animBg="1" advAuto="0"/>
      <p:bldP spid="315" grpId="1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Feature Engineering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i="1" dirty="0">
                <a:latin typeface="Futura Medium" charset="0"/>
                <a:ea typeface="Futura Medium" charset="0"/>
                <a:cs typeface="Futura Medium" charset="0"/>
              </a:rPr>
              <a:t>you have to turn your inputs into things the algorithm can </a:t>
            </a:r>
            <a:r>
              <a:rPr lang="en-US" i="1" dirty="0" smtClean="0">
                <a:latin typeface="Futura Medium" charset="0"/>
                <a:ea typeface="Futura Medium" charset="0"/>
                <a:cs typeface="Futura Medium" charset="0"/>
              </a:rPr>
              <a:t>understand</a:t>
            </a:r>
            <a:br>
              <a:rPr lang="en-US" i="1" dirty="0" smtClean="0">
                <a:latin typeface="Futura Medium" charset="0"/>
                <a:ea typeface="Futura Medium" charset="0"/>
                <a:cs typeface="Futura Medium" charset="0"/>
              </a:rPr>
            </a:br>
            <a:r>
              <a:rPr lang="en-US" i="1" dirty="0" smtClean="0">
                <a:latin typeface="Futura Medium" charset="0"/>
                <a:ea typeface="Futura Medium" charset="0"/>
                <a:cs typeface="Futura Medium" charset="0"/>
              </a:rPr>
              <a:t>	</a:t>
            </a:r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— </a:t>
            </a:r>
            <a:r>
              <a:rPr lang="en-US" dirty="0">
                <a:latin typeface="Futura Medium" charset="0"/>
                <a:ea typeface="Futura Medium" charset="0"/>
                <a:cs typeface="Futura Medium" charset="0"/>
              </a:rPr>
              <a:t>Shayne Miel, answer to “</a:t>
            </a:r>
            <a:r>
              <a:rPr lang="en-US" dirty="0">
                <a:latin typeface="Futura Medium" charset="0"/>
                <a:ea typeface="Futura Medium" charset="0"/>
                <a:cs typeface="Futura Medium" charset="0"/>
                <a:hlinkClick r:id="rId2"/>
              </a:rPr>
              <a:t>What is the intuitive explanation of feature engineering in machine learning?</a:t>
            </a:r>
            <a:r>
              <a:rPr lang="en-US" dirty="0">
                <a:latin typeface="Futura Medium" charset="0"/>
                <a:ea typeface="Futura Medium" charset="0"/>
                <a:cs typeface="Futura Medium" charset="0"/>
              </a:rPr>
              <a:t>”</a:t>
            </a:r>
          </a:p>
          <a:p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  <a:p>
            <a:pPr fontAlgn="base"/>
            <a:r>
              <a:rPr lang="en-US" i="1" dirty="0">
                <a:latin typeface="Futura Medium" charset="0"/>
                <a:ea typeface="Futura Medium" charset="0"/>
                <a:cs typeface="Futura Medium" charset="0"/>
              </a:rPr>
              <a:t>…some machine learning projects succeed and some fail. What makes the difference? Easily the most important factor is the features used</a:t>
            </a:r>
            <a:r>
              <a:rPr lang="en-US" i="1" dirty="0" smtClean="0">
                <a:latin typeface="Futura Medium" charset="0"/>
                <a:ea typeface="Futura Medium" charset="0"/>
                <a:cs typeface="Futura Medium" charset="0"/>
              </a:rPr>
              <a:t>.</a:t>
            </a:r>
            <a:br>
              <a:rPr lang="en-US" i="1" dirty="0" smtClean="0">
                <a:latin typeface="Futura Medium" charset="0"/>
                <a:ea typeface="Futura Medium" charset="0"/>
                <a:cs typeface="Futura Medium" charset="0"/>
              </a:rPr>
            </a:br>
            <a:r>
              <a:rPr lang="en-US" i="1" dirty="0" smtClean="0">
                <a:latin typeface="Futura Medium" charset="0"/>
                <a:ea typeface="Futura Medium" charset="0"/>
                <a:cs typeface="Futura Medium" charset="0"/>
              </a:rPr>
              <a:t>	</a:t>
            </a:r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— </a:t>
            </a:r>
            <a:r>
              <a:rPr lang="en-US" dirty="0">
                <a:latin typeface="Futura Medium" charset="0"/>
                <a:ea typeface="Futura Medium" charset="0"/>
                <a:cs typeface="Futura Medium" charset="0"/>
              </a:rPr>
              <a:t>Pedro Domingos, in “</a:t>
            </a:r>
            <a:r>
              <a:rPr lang="en-US" dirty="0">
                <a:latin typeface="Futura Medium" charset="0"/>
                <a:ea typeface="Futura Medium" charset="0"/>
                <a:cs typeface="Futura Medium" charset="0"/>
                <a:hlinkClick r:id="rId3"/>
              </a:rPr>
              <a:t>A Few Useful Things to Know about Machine Learning</a:t>
            </a:r>
            <a:r>
              <a:rPr lang="en-US" dirty="0">
                <a:latin typeface="Futura Medium" charset="0"/>
                <a:ea typeface="Futura Medium" charset="0"/>
                <a:cs typeface="Futura Medium" charset="0"/>
              </a:rPr>
              <a:t>”</a:t>
            </a:r>
          </a:p>
          <a:p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1781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Feature Engineering?</a:t>
            </a:r>
            <a:endParaRPr lang="en-US" dirty="0"/>
          </a:p>
        </p:txBody>
      </p:sp>
      <p:graphicFrame>
        <p:nvGraphicFramePr>
          <p:cNvPr id="4" name="Table 1113"/>
          <p:cNvGraphicFramePr/>
          <p:nvPr>
            <p:extLst>
              <p:ext uri="{D42A27DB-BD31-4B8C-83A1-F6EECF244321}">
                <p14:modId xmlns:p14="http://schemas.microsoft.com/office/powerpoint/2010/main" val="2070636951"/>
              </p:ext>
            </p:extLst>
          </p:nvPr>
        </p:nvGraphicFramePr>
        <p:xfrm>
          <a:off x="7164256" y="4195052"/>
          <a:ext cx="9950448" cy="3888890"/>
        </p:xfrm>
        <a:graphic>
          <a:graphicData uri="http://schemas.openxmlformats.org/drawingml/2006/table">
            <a:tbl>
              <a:tblPr firstRow="1" bandRow="1">
                <a:tableStyleId>{8F44A2F1-9E1F-4B54-A3A2-5F16C0AD49E2}</a:tableStyleId>
              </a:tblPr>
              <a:tblGrid>
                <a:gridCol w="2635247"/>
                <a:gridCol w="4013200"/>
                <a:gridCol w="3302001"/>
              </a:tblGrid>
              <a:tr h="985916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4800" b="0" dirty="0" smtClean="0">
                          <a:solidFill>
                            <a:srgbClr val="FFFFFF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Store</a:t>
                      </a:r>
                      <a:endParaRPr sz="4800" b="0" dirty="0">
                        <a:solidFill>
                          <a:srgbClr val="FFFFFF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>
                    <a:lnL w="38100">
                      <a:noFill/>
                      <a:miter lim="400000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noFill/>
                      <a:miter lim="4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7998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4800" b="0" dirty="0" smtClean="0">
                          <a:solidFill>
                            <a:srgbClr val="FFFFFF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Date</a:t>
                      </a:r>
                      <a:endParaRPr sz="4800" b="0" dirty="0">
                        <a:solidFill>
                          <a:srgbClr val="FFFFFF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477998"/>
                      </a:solidFill>
                      <a:miter lim="4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7998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4800" b="0" dirty="0" smtClean="0">
                          <a:solidFill>
                            <a:srgbClr val="FFFFFF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Sales</a:t>
                      </a:r>
                      <a:endParaRPr sz="4800" b="0" dirty="0">
                        <a:solidFill>
                          <a:srgbClr val="FFFFFF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>
                      <a:solidFill>
                        <a:srgbClr val="477998"/>
                      </a:solidFill>
                      <a:miter lim="400000"/>
                    </a:lnR>
                    <a:lnT w="38100">
                      <a:solidFill>
                        <a:srgbClr val="477998"/>
                      </a:solidFill>
                      <a:miter lim="4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7998"/>
                    </a:solidFill>
                  </a:tcPr>
                </a:tc>
              </a:tr>
              <a:tr h="985916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4800" dirty="0" smtClean="0">
                          <a:solidFill>
                            <a:srgbClr val="181D2D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1</a:t>
                      </a:r>
                      <a:endParaRPr sz="4800" dirty="0">
                        <a:solidFill>
                          <a:srgbClr val="181D2D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>
                    <a:lnL w="38100">
                      <a:noFill/>
                      <a:miter lim="400000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4800" dirty="0" smtClean="0">
                          <a:solidFill>
                            <a:srgbClr val="181D2D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2015-07-31</a:t>
                      </a:r>
                      <a:endParaRPr sz="4800" dirty="0">
                        <a:solidFill>
                          <a:srgbClr val="181D2D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4800" dirty="0" smtClean="0">
                          <a:solidFill>
                            <a:srgbClr val="181D2D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$5,263</a:t>
                      </a:r>
                      <a:endParaRPr sz="4800" dirty="0">
                        <a:solidFill>
                          <a:srgbClr val="181D2D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>
                      <a:solidFill>
                        <a:srgbClr val="477998"/>
                      </a:solidFill>
                      <a:miter lim="4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8529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4800" dirty="0" smtClean="0">
                          <a:solidFill>
                            <a:srgbClr val="181D2D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1</a:t>
                      </a:r>
                      <a:endParaRPr sz="4800" dirty="0">
                        <a:solidFill>
                          <a:srgbClr val="181D2D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>
                    <a:lnL w="38100">
                      <a:noFill/>
                      <a:miter lim="400000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4800" dirty="0" smtClean="0">
                          <a:solidFill>
                            <a:srgbClr val="181D2D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2015-08-01</a:t>
                      </a:r>
                      <a:endParaRPr sz="4800" dirty="0">
                        <a:solidFill>
                          <a:srgbClr val="181D2D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4800" dirty="0" smtClean="0">
                          <a:solidFill>
                            <a:srgbClr val="181D2D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$6,064</a:t>
                      </a:r>
                      <a:endParaRPr sz="4800" dirty="0">
                        <a:solidFill>
                          <a:srgbClr val="181D2D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>
                      <a:solidFill>
                        <a:srgbClr val="477998"/>
                      </a:solidFill>
                      <a:miter lim="400000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8529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4800" dirty="0" smtClean="0">
                          <a:solidFill>
                            <a:srgbClr val="181D2D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2</a:t>
                      </a:r>
                      <a:endParaRPr sz="4800" dirty="0">
                        <a:solidFill>
                          <a:srgbClr val="181D2D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>
                    <a:lnL w="38100">
                      <a:noFill/>
                      <a:miter lim="400000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4800" dirty="0" smtClean="0">
                          <a:solidFill>
                            <a:srgbClr val="181D2D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2015-07-29</a:t>
                      </a:r>
                      <a:endParaRPr sz="4800" dirty="0">
                        <a:solidFill>
                          <a:srgbClr val="181D2D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4800" dirty="0" smtClean="0">
                          <a:solidFill>
                            <a:srgbClr val="181D2D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$15,344</a:t>
                      </a:r>
                      <a:endParaRPr sz="4800" dirty="0">
                        <a:solidFill>
                          <a:srgbClr val="181D2D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>
                      <a:solidFill>
                        <a:srgbClr val="477998"/>
                      </a:solidFill>
                      <a:miter lim="400000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854399" y="2530636"/>
            <a:ext cx="5156861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utura Medium" charset="0"/>
                <a:ea typeface="Futura Medium" charset="0"/>
                <a:cs typeface="Futura Medium" charset="0"/>
                <a:sym typeface="Calibri"/>
              </a:rPr>
              <a:t>Sales Forecasting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Futura Medium" charset="0"/>
              <a:ea typeface="Futura Medium" charset="0"/>
              <a:cs typeface="Futura Medium" charset="0"/>
              <a:sym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59608" y="8850924"/>
            <a:ext cx="8598508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utura Medium" charset="0"/>
                <a:ea typeface="Futura Medium" charset="0"/>
                <a:cs typeface="Futura Medium" charset="0"/>
                <a:sym typeface="Calibri"/>
              </a:rPr>
              <a:t>Mean Absolute</a:t>
            </a:r>
            <a:r>
              <a:rPr kumimoji="0" lang="en-US" sz="4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utura Medium" charset="0"/>
                <a:ea typeface="Futura Medium" charset="0"/>
                <a:cs typeface="Futura Medium" charset="0"/>
                <a:sym typeface="Calibri"/>
              </a:rPr>
              <a:t> Percent Error = 37%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Futura Medium" charset="0"/>
              <a:ea typeface="Futura Medium" charset="0"/>
              <a:cs typeface="Futura Medium" charset="0"/>
              <a:sym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72400" y="8610600"/>
            <a:ext cx="8885716" cy="1270000"/>
          </a:xfrm>
          <a:prstGeom prst="rect">
            <a:avLst/>
          </a:prstGeom>
          <a:noFill/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00865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Feature Engineering?</a:t>
            </a:r>
            <a:endParaRPr lang="en-US" dirty="0"/>
          </a:p>
        </p:txBody>
      </p:sp>
      <p:graphicFrame>
        <p:nvGraphicFramePr>
          <p:cNvPr id="4" name="Table 1113"/>
          <p:cNvGraphicFramePr/>
          <p:nvPr>
            <p:extLst>
              <p:ext uri="{D42A27DB-BD31-4B8C-83A1-F6EECF244321}">
                <p14:modId xmlns:p14="http://schemas.microsoft.com/office/powerpoint/2010/main" val="1954630286"/>
              </p:ext>
            </p:extLst>
          </p:nvPr>
        </p:nvGraphicFramePr>
        <p:xfrm>
          <a:off x="1600200" y="4195052"/>
          <a:ext cx="20396200" cy="3888890"/>
        </p:xfrm>
        <a:graphic>
          <a:graphicData uri="http://schemas.openxmlformats.org/drawingml/2006/table">
            <a:tbl>
              <a:tblPr firstRow="1" bandRow="1">
                <a:tableStyleId>{8F44A2F1-9E1F-4B54-A3A2-5F16C0AD49E2}</a:tableStyleId>
              </a:tblPr>
              <a:tblGrid>
                <a:gridCol w="2768063"/>
                <a:gridCol w="4215468"/>
                <a:gridCol w="4215468"/>
                <a:gridCol w="5728778"/>
                <a:gridCol w="3468423"/>
              </a:tblGrid>
              <a:tr h="985916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4800" b="0" dirty="0" smtClean="0">
                          <a:solidFill>
                            <a:srgbClr val="FFFFFF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Store</a:t>
                      </a:r>
                      <a:endParaRPr sz="4800" b="0" dirty="0">
                        <a:solidFill>
                          <a:srgbClr val="FFFFFF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>
                    <a:lnL w="38100">
                      <a:noFill/>
                      <a:miter lim="400000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noFill/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7998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4800" b="0" dirty="0" smtClean="0">
                          <a:solidFill>
                            <a:srgbClr val="FFFFFF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Month</a:t>
                      </a:r>
                      <a:endParaRPr sz="4800" b="0" dirty="0">
                        <a:solidFill>
                          <a:srgbClr val="FFFFFF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477998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7998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4800" b="0" dirty="0" smtClean="0">
                          <a:solidFill>
                            <a:srgbClr val="FFFFFF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Day Of Week</a:t>
                      </a:r>
                      <a:endParaRPr sz="4800" b="0" dirty="0">
                        <a:solidFill>
                          <a:srgbClr val="FFFFFF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477998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7998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4800" b="0" dirty="0" smtClean="0">
                          <a:solidFill>
                            <a:srgbClr val="FFFFFF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Sales Previous</a:t>
                      </a:r>
                      <a:r>
                        <a:rPr lang="en-US" sz="4800" b="0" baseline="0" dirty="0" smtClean="0">
                          <a:solidFill>
                            <a:srgbClr val="FFFFFF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 Day</a:t>
                      </a:r>
                      <a:endParaRPr sz="4800" b="0" dirty="0">
                        <a:solidFill>
                          <a:srgbClr val="FFFFFF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477998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7998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4800" b="0" dirty="0" smtClean="0">
                          <a:solidFill>
                            <a:srgbClr val="FFFFFF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Sales</a:t>
                      </a:r>
                      <a:endParaRPr sz="4800" b="0" dirty="0">
                        <a:solidFill>
                          <a:srgbClr val="FFFFFF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>
                      <a:solidFill>
                        <a:srgbClr val="477998"/>
                      </a:solidFill>
                      <a:miter lim="4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7998"/>
                    </a:solidFill>
                  </a:tcPr>
                </a:tc>
              </a:tr>
              <a:tr h="985916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4800" dirty="0" smtClean="0">
                          <a:solidFill>
                            <a:srgbClr val="181D2D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1</a:t>
                      </a:r>
                      <a:endParaRPr sz="4800" dirty="0">
                        <a:solidFill>
                          <a:srgbClr val="181D2D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>
                    <a:lnL w="38100">
                      <a:noFill/>
                      <a:miter lim="400000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4800" dirty="0" smtClean="0">
                          <a:solidFill>
                            <a:srgbClr val="181D2D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July</a:t>
                      </a:r>
                      <a:endParaRPr sz="4800" dirty="0">
                        <a:solidFill>
                          <a:srgbClr val="181D2D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4800" dirty="0" smtClean="0">
                          <a:solidFill>
                            <a:srgbClr val="181D2D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Friday</a:t>
                      </a:r>
                      <a:endParaRPr sz="4800" dirty="0">
                        <a:solidFill>
                          <a:srgbClr val="181D2D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4800" dirty="0" smtClean="0">
                          <a:solidFill>
                            <a:srgbClr val="181D2D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$5,431</a:t>
                      </a:r>
                      <a:endParaRPr sz="4800" dirty="0">
                        <a:solidFill>
                          <a:srgbClr val="181D2D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4800" dirty="0" smtClean="0">
                          <a:solidFill>
                            <a:srgbClr val="181D2D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$5,263</a:t>
                      </a:r>
                      <a:endParaRPr sz="4800" dirty="0">
                        <a:solidFill>
                          <a:srgbClr val="181D2D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8529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4800" dirty="0" smtClean="0">
                          <a:solidFill>
                            <a:srgbClr val="181D2D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1</a:t>
                      </a:r>
                      <a:endParaRPr sz="4800" dirty="0">
                        <a:solidFill>
                          <a:srgbClr val="181D2D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>
                    <a:lnL w="38100">
                      <a:noFill/>
                      <a:miter lim="400000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4800" dirty="0" smtClean="0">
                          <a:solidFill>
                            <a:srgbClr val="181D2D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August</a:t>
                      </a:r>
                      <a:endParaRPr sz="4800" dirty="0">
                        <a:solidFill>
                          <a:srgbClr val="181D2D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4800" dirty="0" smtClean="0">
                          <a:solidFill>
                            <a:srgbClr val="181D2D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Saturday</a:t>
                      </a:r>
                      <a:endParaRPr sz="4800" dirty="0">
                        <a:solidFill>
                          <a:srgbClr val="181D2D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4800" dirty="0" smtClean="0">
                          <a:solidFill>
                            <a:srgbClr val="181D2D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$5,102</a:t>
                      </a:r>
                      <a:endParaRPr sz="4800" dirty="0">
                        <a:solidFill>
                          <a:srgbClr val="181D2D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4800" dirty="0" smtClean="0">
                          <a:solidFill>
                            <a:srgbClr val="181D2D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$6,064</a:t>
                      </a:r>
                      <a:endParaRPr sz="4800" dirty="0">
                        <a:solidFill>
                          <a:srgbClr val="181D2D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8529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4800" dirty="0" smtClean="0">
                          <a:solidFill>
                            <a:srgbClr val="181D2D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2</a:t>
                      </a:r>
                      <a:endParaRPr sz="4800" dirty="0">
                        <a:solidFill>
                          <a:srgbClr val="181D2D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>
                    <a:lnL w="38100">
                      <a:noFill/>
                      <a:miter lim="400000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4800" dirty="0" smtClean="0">
                          <a:solidFill>
                            <a:srgbClr val="181D2D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July</a:t>
                      </a:r>
                      <a:endParaRPr sz="4800" dirty="0">
                        <a:solidFill>
                          <a:srgbClr val="181D2D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4800" dirty="0" smtClean="0">
                          <a:solidFill>
                            <a:srgbClr val="181D2D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Wednesday</a:t>
                      </a:r>
                      <a:endParaRPr sz="4800" dirty="0">
                        <a:solidFill>
                          <a:srgbClr val="181D2D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4800" dirty="0" smtClean="0">
                          <a:solidFill>
                            <a:srgbClr val="181D2D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$14,958</a:t>
                      </a:r>
                      <a:endParaRPr sz="4800" dirty="0">
                        <a:solidFill>
                          <a:srgbClr val="181D2D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4800" dirty="0" smtClean="0">
                          <a:solidFill>
                            <a:srgbClr val="181D2D"/>
                          </a:solidFill>
                          <a:latin typeface="Futura Medium" charset="0"/>
                          <a:ea typeface="Futura Medium" charset="0"/>
                          <a:cs typeface="Futura Medium" charset="0"/>
                          <a:sym typeface="Calibri"/>
                        </a:rPr>
                        <a:t>$15,344</a:t>
                      </a:r>
                      <a:endParaRPr sz="4800" dirty="0">
                        <a:solidFill>
                          <a:srgbClr val="181D2D"/>
                        </a:solidFill>
                        <a:latin typeface="Futura Medium" charset="0"/>
                        <a:ea typeface="Futura Medium" charset="0"/>
                        <a:cs typeface="Futura Medium" charset="0"/>
                        <a:sym typeface="Calibri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854398" y="2563243"/>
            <a:ext cx="5156861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utura Medium" charset="0"/>
                <a:ea typeface="Futura Medium" charset="0"/>
                <a:cs typeface="Futura Medium" charset="0"/>
                <a:sym typeface="Calibri"/>
              </a:rPr>
              <a:t>Sales Forecasting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Futura Medium" charset="0"/>
              <a:ea typeface="Futura Medium" charset="0"/>
              <a:cs typeface="Futura Medium" charset="0"/>
              <a:sym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35808" y="9233941"/>
            <a:ext cx="8598508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utura Medium" charset="0"/>
                <a:ea typeface="Futura Medium" charset="0"/>
                <a:cs typeface="Futura Medium" charset="0"/>
                <a:sym typeface="Calibri"/>
              </a:rPr>
              <a:t>Mean Absolute</a:t>
            </a:r>
            <a:r>
              <a:rPr kumimoji="0" lang="en-US" sz="4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utura Medium" charset="0"/>
                <a:ea typeface="Futura Medium" charset="0"/>
                <a:cs typeface="Futura Medium" charset="0"/>
                <a:sym typeface="Calibri"/>
              </a:rPr>
              <a:t> Percent Error = 16%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Futura Medium" charset="0"/>
              <a:ea typeface="Futura Medium" charset="0"/>
              <a:cs typeface="Futura Medium" charset="0"/>
              <a:sym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45400" y="8991601"/>
            <a:ext cx="9550400" cy="1168400"/>
          </a:xfrm>
          <a:prstGeom prst="rect">
            <a:avLst/>
          </a:prstGeom>
          <a:noFill/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Futura Medium" charset="0"/>
              <a:ea typeface="Futura Medium" charset="0"/>
              <a:cs typeface="Futura Medium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84467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 Cycle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0191970" y="2092787"/>
            <a:ext cx="3315805" cy="2931007"/>
            <a:chOff x="12482233" y="5869815"/>
            <a:chExt cx="3315805" cy="2931007"/>
          </a:xfrm>
        </p:grpSpPr>
        <p:graphicFrame>
          <p:nvGraphicFramePr>
            <p:cNvPr id="4" name="Table 294"/>
            <p:cNvGraphicFramePr/>
            <p:nvPr>
              <p:extLst>
                <p:ext uri="{D42A27DB-BD31-4B8C-83A1-F6EECF244321}">
                  <p14:modId xmlns:p14="http://schemas.microsoft.com/office/powerpoint/2010/main" val="369959003"/>
                </p:ext>
              </p:extLst>
            </p:nvPr>
          </p:nvGraphicFramePr>
          <p:xfrm>
            <a:off x="12482233" y="6611044"/>
            <a:ext cx="3315805" cy="2189778"/>
          </p:xfrm>
          <a:graphic>
            <a:graphicData uri="http://schemas.openxmlformats.org/drawingml/2006/table">
              <a:tbl>
                <a:tblPr firstRow="1" bandRow="1">
                  <a:tableStyleId>{8F44A2F1-9E1F-4B54-A3A2-5F16C0AD49E2}</a:tableStyleId>
                </a:tblPr>
                <a:tblGrid>
                  <a:gridCol w="663161"/>
                  <a:gridCol w="663161"/>
                  <a:gridCol w="663161"/>
                  <a:gridCol w="663161"/>
                  <a:gridCol w="663161"/>
                </a:tblGrid>
                <a:tr h="555155">
                  <a:tc>
                    <a:txBody>
                      <a:bodyPr/>
                      <a:lstStyle/>
                      <a:p>
                        <a:pPr defTabSz="914400">
                          <a:defRPr sz="1100"/>
                        </a:pPr>
                        <a:endParaRPr/>
                      </a:p>
                    </a:txBody>
                    <a:tcPr marL="0" marR="0" marT="0" marB="0" horzOverflow="overflow">
                      <a:lnL w="38100">
                        <a:solidFill>
                          <a:srgbClr val="477998"/>
                        </a:solidFill>
                        <a:miter lim="400000"/>
                      </a:lnL>
                      <a:lnT w="38100">
                        <a:solidFill>
                          <a:srgbClr val="477998"/>
                        </a:solidFill>
                        <a:miter lim="400000"/>
                      </a:lnT>
                      <a:solidFill>
                        <a:srgbClr val="47799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100"/>
                        </a:pPr>
                        <a:endParaRPr/>
                      </a:p>
                    </a:txBody>
                    <a:tcPr marL="0" marR="0" marT="0" marB="0" horzOverflow="overflow">
                      <a:lnT w="38100">
                        <a:solidFill>
                          <a:srgbClr val="477998"/>
                        </a:solidFill>
                        <a:miter lim="400000"/>
                      </a:lnT>
                      <a:solidFill>
                        <a:srgbClr val="47799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100"/>
                        </a:pPr>
                        <a:endParaRPr/>
                      </a:p>
                    </a:txBody>
                    <a:tcPr marL="0" marR="0" marT="0" marB="0" horzOverflow="overflow">
                      <a:lnT w="38100">
                        <a:solidFill>
                          <a:srgbClr val="477998"/>
                        </a:solidFill>
                        <a:miter lim="400000"/>
                      </a:lnT>
                      <a:solidFill>
                        <a:srgbClr val="47799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100"/>
                        </a:pPr>
                        <a:endParaRPr/>
                      </a:p>
                    </a:txBody>
                    <a:tcPr marL="0" marR="0" marT="0" marB="0" horzOverflow="overflow">
                      <a:lnT w="38100">
                        <a:solidFill>
                          <a:srgbClr val="477998"/>
                        </a:solidFill>
                        <a:miter lim="400000"/>
                      </a:lnT>
                      <a:solidFill>
                        <a:srgbClr val="47799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100"/>
                        </a:pPr>
                        <a:endParaRPr dirty="0"/>
                      </a:p>
                    </a:txBody>
                    <a:tcPr marL="0" marR="0" marT="0" marB="0" horzOverflow="overflow">
                      <a:lnR w="38100">
                        <a:solidFill>
                          <a:srgbClr val="477998"/>
                        </a:solidFill>
                        <a:miter lim="400000"/>
                      </a:lnR>
                      <a:lnT w="38100">
                        <a:solidFill>
                          <a:srgbClr val="477998"/>
                        </a:solidFill>
                        <a:miter lim="400000"/>
                      </a:lnT>
                      <a:solidFill>
                        <a:srgbClr val="477998"/>
                      </a:solidFill>
                    </a:tcPr>
                  </a:tc>
                </a:tr>
                <a:tr h="555155">
                  <a:tc>
                    <a:txBody>
                      <a:bodyPr/>
                      <a:lstStyle/>
                      <a:p>
                        <a:pPr defTabSz="914400">
                          <a:defRPr sz="1100"/>
                        </a:pPr>
                        <a:endParaRPr/>
                      </a:p>
                    </a:txBody>
                    <a:tcPr marL="0" marR="0" marT="0" marB="0" horzOverflow="overflow">
                      <a:lnL w="38100">
                        <a:solidFill>
                          <a:srgbClr val="477998"/>
                        </a:solidFill>
                        <a:miter lim="400000"/>
                      </a:ln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100"/>
                        </a:pPr>
                        <a:endParaRPr/>
                      </a:p>
                    </a:txBody>
                    <a:tcPr marL="0" marR="0" marT="0" marB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100"/>
                        </a:pPr>
                        <a:endParaRPr/>
                      </a:p>
                    </a:txBody>
                    <a:tcPr marL="0" marR="0" marT="0" marB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100"/>
                        </a:pPr>
                        <a:endParaRPr/>
                      </a:p>
                    </a:txBody>
                    <a:tcPr marL="0" marR="0" marT="0" marB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100"/>
                        </a:pPr>
                        <a:endParaRPr/>
                      </a:p>
                    </a:txBody>
                    <a:tcPr marL="0" marR="0" marT="0" marB="0" horzOverflow="overflow">
                      <a:lnR w="38100">
                        <a:solidFill>
                          <a:srgbClr val="477998"/>
                        </a:solidFill>
                        <a:miter lim="400000"/>
                      </a:lnR>
                    </a:tcPr>
                  </a:tc>
                </a:tr>
                <a:tr h="539734">
                  <a:tc>
                    <a:txBody>
                      <a:bodyPr/>
                      <a:lstStyle/>
                      <a:p>
                        <a:pPr defTabSz="914400">
                          <a:defRPr sz="1100"/>
                        </a:pPr>
                        <a:endParaRPr/>
                      </a:p>
                    </a:txBody>
                    <a:tcPr marL="0" marR="0" marT="0" marB="0" horzOverflow="overflow">
                      <a:lnL w="38100">
                        <a:solidFill>
                          <a:srgbClr val="477998"/>
                        </a:solidFill>
                        <a:miter lim="400000"/>
                      </a:ln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100"/>
                        </a:pPr>
                        <a:endParaRPr/>
                      </a:p>
                    </a:txBody>
                    <a:tcPr marL="0" marR="0" marT="0" marB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100"/>
                        </a:pPr>
                        <a:endParaRPr/>
                      </a:p>
                    </a:txBody>
                    <a:tcPr marL="0" marR="0" marT="0" marB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100"/>
                        </a:pPr>
                        <a:endParaRPr/>
                      </a:p>
                    </a:txBody>
                    <a:tcPr marL="0" marR="0" marT="0" marB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100"/>
                        </a:pPr>
                        <a:endParaRPr/>
                      </a:p>
                    </a:txBody>
                    <a:tcPr marL="0" marR="0" marT="0" marB="0" horzOverflow="overflow">
                      <a:lnR w="38100">
                        <a:solidFill>
                          <a:srgbClr val="477998"/>
                        </a:solidFill>
                        <a:miter lim="400000"/>
                      </a:lnR>
                    </a:tcPr>
                  </a:tc>
                </a:tr>
                <a:tr h="539734">
                  <a:tc>
                    <a:txBody>
                      <a:bodyPr/>
                      <a:lstStyle/>
                      <a:p>
                        <a:pPr defTabSz="914400">
                          <a:defRPr sz="1100"/>
                        </a:pPr>
                        <a:endParaRPr/>
                      </a:p>
                    </a:txBody>
                    <a:tcPr marL="0" marR="0" marT="0" marB="0" horzOverflow="overflow">
                      <a:lnL w="38100">
                        <a:solidFill>
                          <a:srgbClr val="477998"/>
                        </a:solidFill>
                        <a:miter lim="400000"/>
                      </a:lnL>
                      <a:lnB w="38100">
                        <a:solidFill>
                          <a:srgbClr val="477998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100"/>
                        </a:pPr>
                        <a:endParaRPr/>
                      </a:p>
                    </a:txBody>
                    <a:tcPr marL="0" marR="0" marT="0" marB="0" horzOverflow="overflow">
                      <a:lnB w="38100">
                        <a:solidFill>
                          <a:srgbClr val="477998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100"/>
                        </a:pPr>
                        <a:endParaRPr/>
                      </a:p>
                    </a:txBody>
                    <a:tcPr marL="0" marR="0" marT="0" marB="0" horzOverflow="overflow">
                      <a:lnB w="38100">
                        <a:solidFill>
                          <a:srgbClr val="477998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100"/>
                        </a:pPr>
                        <a:endParaRPr/>
                      </a:p>
                    </a:txBody>
                    <a:tcPr marL="0" marR="0" marT="0" marB="0" horzOverflow="overflow">
                      <a:lnB w="38100">
                        <a:solidFill>
                          <a:srgbClr val="477998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100"/>
                        </a:pPr>
                        <a:endParaRPr dirty="0"/>
                      </a:p>
                    </a:txBody>
                    <a:tcPr marL="0" marR="0" marT="0" marB="0" horzOverflow="overflow">
                      <a:lnR w="38100">
                        <a:solidFill>
                          <a:srgbClr val="477998"/>
                        </a:solidFill>
                        <a:miter lim="400000"/>
                      </a:lnR>
                      <a:lnB w="38100">
                        <a:solidFill>
                          <a:srgbClr val="477998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5" name="Shape 289"/>
            <p:cNvSpPr/>
            <p:nvPr/>
          </p:nvSpPr>
          <p:spPr>
            <a:xfrm>
              <a:off x="13367487" y="5869815"/>
              <a:ext cx="1545295" cy="64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>
                <a:defRPr sz="4800" b="1">
                  <a:solidFill>
                    <a:srgbClr val="477998"/>
                  </a:solidFill>
                </a:defRPr>
              </a:lvl1pPr>
            </a:lstStyle>
            <a:p>
              <a:r>
                <a:rPr lang="en-US" sz="3500" dirty="0" smtClean="0"/>
                <a:t>Dataset</a:t>
              </a:r>
              <a:endParaRPr sz="3500" dirty="0"/>
            </a:p>
          </p:txBody>
        </p:sp>
      </p:grpSp>
      <p:sp>
        <p:nvSpPr>
          <p:cNvPr id="18" name="Oval 17"/>
          <p:cNvSpPr/>
          <p:nvPr/>
        </p:nvSpPr>
        <p:spPr>
          <a:xfrm>
            <a:off x="14869071" y="5752821"/>
            <a:ext cx="3694531" cy="3444667"/>
          </a:xfrm>
          <a:prstGeom prst="ellipse">
            <a:avLst/>
          </a:prstGeom>
          <a:noFill/>
          <a:ln w="50800" cap="flat">
            <a:solidFill>
              <a:srgbClr val="477998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Shape 289"/>
          <p:cNvSpPr/>
          <p:nvPr/>
        </p:nvSpPr>
        <p:spPr>
          <a:xfrm>
            <a:off x="15629805" y="7011411"/>
            <a:ext cx="2274661" cy="11798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 algn="ctr">
              <a:defRPr sz="4800" b="1">
                <a:solidFill>
                  <a:srgbClr val="477998"/>
                </a:solidFill>
              </a:defRPr>
            </a:lvl1pPr>
          </a:lstStyle>
          <a:p>
            <a:r>
              <a:rPr lang="en-US" sz="3500" dirty="0" smtClean="0"/>
              <a:t>Hypothesis </a:t>
            </a:r>
          </a:p>
          <a:p>
            <a:r>
              <a:rPr lang="en-US" sz="3500" dirty="0" smtClean="0"/>
              <a:t>Set</a:t>
            </a:r>
            <a:endParaRPr sz="3500" dirty="0"/>
          </a:p>
        </p:txBody>
      </p:sp>
      <p:sp>
        <p:nvSpPr>
          <p:cNvPr id="21" name="Oval 20"/>
          <p:cNvSpPr/>
          <p:nvPr/>
        </p:nvSpPr>
        <p:spPr>
          <a:xfrm>
            <a:off x="10247033" y="9534733"/>
            <a:ext cx="3694531" cy="3444667"/>
          </a:xfrm>
          <a:prstGeom prst="ellipse">
            <a:avLst/>
          </a:prstGeom>
          <a:noFill/>
          <a:ln w="50800" cap="flat">
            <a:solidFill>
              <a:srgbClr val="477998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Shape 289"/>
          <p:cNvSpPr/>
          <p:nvPr/>
        </p:nvSpPr>
        <p:spPr>
          <a:xfrm>
            <a:off x="11007462" y="10698876"/>
            <a:ext cx="2173672" cy="11798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 algn="ctr">
              <a:defRPr sz="4800" b="1">
                <a:solidFill>
                  <a:srgbClr val="477998"/>
                </a:solidFill>
              </a:defRPr>
            </a:lvl1pPr>
          </a:lstStyle>
          <a:p>
            <a:r>
              <a:rPr lang="en-US" sz="3500" dirty="0" smtClean="0"/>
              <a:t>Validate </a:t>
            </a:r>
          </a:p>
          <a:p>
            <a:r>
              <a:rPr lang="en-US" sz="3500" dirty="0" smtClean="0"/>
              <a:t>Hypothesis</a:t>
            </a:r>
          </a:p>
        </p:txBody>
      </p:sp>
      <p:sp>
        <p:nvSpPr>
          <p:cNvPr id="23" name="Oval 22"/>
          <p:cNvSpPr/>
          <p:nvPr/>
        </p:nvSpPr>
        <p:spPr>
          <a:xfrm>
            <a:off x="4636669" y="5752821"/>
            <a:ext cx="3694531" cy="3444667"/>
          </a:xfrm>
          <a:prstGeom prst="ellipse">
            <a:avLst/>
          </a:prstGeom>
          <a:noFill/>
          <a:ln w="50800" cap="flat">
            <a:solidFill>
              <a:srgbClr val="477998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4" name="Shape 289"/>
          <p:cNvSpPr/>
          <p:nvPr/>
        </p:nvSpPr>
        <p:spPr>
          <a:xfrm>
            <a:off x="5397098" y="6916964"/>
            <a:ext cx="2173672" cy="11798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 algn="ctr">
              <a:defRPr sz="4800" b="1">
                <a:solidFill>
                  <a:srgbClr val="477998"/>
                </a:solidFill>
              </a:defRPr>
            </a:lvl1pPr>
          </a:lstStyle>
          <a:p>
            <a:r>
              <a:rPr lang="en-US" sz="3500" dirty="0" smtClean="0"/>
              <a:t>Apply</a:t>
            </a:r>
          </a:p>
          <a:p>
            <a:r>
              <a:rPr lang="en-US" sz="3500" dirty="0" smtClean="0"/>
              <a:t>Hypothesis</a:t>
            </a:r>
          </a:p>
        </p:txBody>
      </p:sp>
      <p:sp>
        <p:nvSpPr>
          <p:cNvPr id="25" name="Arc 24"/>
          <p:cNvSpPr/>
          <p:nvPr/>
        </p:nvSpPr>
        <p:spPr>
          <a:xfrm>
            <a:off x="11904934" y="3701247"/>
            <a:ext cx="4648200" cy="3310164"/>
          </a:xfrm>
          <a:prstGeom prst="arc">
            <a:avLst>
              <a:gd name="adj1" fmla="val 15604425"/>
              <a:gd name="adj2" fmla="val 21344945"/>
            </a:avLst>
          </a:prstGeom>
          <a:noFill/>
          <a:ln w="50800" cap="flat">
            <a:solidFill>
              <a:srgbClr val="477998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7" name="Arc 26"/>
          <p:cNvSpPr/>
          <p:nvPr/>
        </p:nvSpPr>
        <p:spPr>
          <a:xfrm rot="6240940">
            <a:off x="12821091" y="7567854"/>
            <a:ext cx="4648200" cy="3310164"/>
          </a:xfrm>
          <a:prstGeom prst="arc">
            <a:avLst>
              <a:gd name="adj1" fmla="val 15604425"/>
              <a:gd name="adj2" fmla="val 21344945"/>
            </a:avLst>
          </a:prstGeom>
          <a:noFill/>
          <a:ln w="50800" cap="flat">
            <a:solidFill>
              <a:srgbClr val="477998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9" name="Arc 28"/>
          <p:cNvSpPr/>
          <p:nvPr/>
        </p:nvSpPr>
        <p:spPr>
          <a:xfrm rot="13810796">
            <a:off x="7215721" y="7813305"/>
            <a:ext cx="4648200" cy="3310164"/>
          </a:xfrm>
          <a:prstGeom prst="arc">
            <a:avLst>
              <a:gd name="adj1" fmla="val 12298612"/>
              <a:gd name="adj2" fmla="val 18646192"/>
            </a:avLst>
          </a:prstGeom>
          <a:noFill/>
          <a:ln w="50800" cap="flat">
            <a:solidFill>
              <a:srgbClr val="477998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1" name="Arc 30"/>
          <p:cNvSpPr/>
          <p:nvPr/>
        </p:nvSpPr>
        <p:spPr>
          <a:xfrm rot="18528448">
            <a:off x="6616768" y="4452446"/>
            <a:ext cx="3661300" cy="1941615"/>
          </a:xfrm>
          <a:prstGeom prst="arc">
            <a:avLst>
              <a:gd name="adj1" fmla="val 13465615"/>
              <a:gd name="adj2" fmla="val 21317063"/>
            </a:avLst>
          </a:prstGeom>
          <a:noFill/>
          <a:ln w="50800" cap="flat">
            <a:solidFill>
              <a:srgbClr val="477998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4" name="Triangle 33"/>
          <p:cNvSpPr/>
          <p:nvPr/>
        </p:nvSpPr>
        <p:spPr>
          <a:xfrm rot="5400000">
            <a:off x="9371287" y="3761196"/>
            <a:ext cx="583128" cy="463230"/>
          </a:xfrm>
          <a:prstGeom prst="triangle">
            <a:avLst/>
          </a:prstGeom>
          <a:solidFill>
            <a:srgbClr val="477998"/>
          </a:solidFill>
          <a:ln w="50800" cap="flat">
            <a:noFill/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riangle 34"/>
          <p:cNvSpPr/>
          <p:nvPr/>
        </p:nvSpPr>
        <p:spPr>
          <a:xfrm rot="10800000">
            <a:off x="16221534" y="5101876"/>
            <a:ext cx="618665" cy="459041"/>
          </a:xfrm>
          <a:prstGeom prst="triangle">
            <a:avLst/>
          </a:prstGeom>
          <a:solidFill>
            <a:srgbClr val="477998"/>
          </a:solidFill>
          <a:ln w="50800" cap="flat">
            <a:noFill/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6" name="Triangle 35"/>
          <p:cNvSpPr/>
          <p:nvPr/>
        </p:nvSpPr>
        <p:spPr>
          <a:xfrm rot="15685431">
            <a:off x="14309418" y="11359642"/>
            <a:ext cx="618665" cy="459041"/>
          </a:xfrm>
          <a:prstGeom prst="triangle">
            <a:avLst/>
          </a:prstGeom>
          <a:solidFill>
            <a:srgbClr val="477998"/>
          </a:solidFill>
          <a:ln w="50800" cap="flat">
            <a:noFill/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riangle 36"/>
          <p:cNvSpPr/>
          <p:nvPr/>
        </p:nvSpPr>
        <p:spPr>
          <a:xfrm rot="20739074">
            <a:off x="7261436" y="8993415"/>
            <a:ext cx="618665" cy="459041"/>
          </a:xfrm>
          <a:prstGeom prst="triangle">
            <a:avLst/>
          </a:prstGeom>
          <a:solidFill>
            <a:srgbClr val="477998"/>
          </a:solidFill>
          <a:ln w="50800" cap="flat">
            <a:noFill/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282898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 Cycle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508970" y="2118187"/>
            <a:ext cx="3315805" cy="2931007"/>
            <a:chOff x="12482233" y="5869815"/>
            <a:chExt cx="3315805" cy="2931007"/>
          </a:xfrm>
        </p:grpSpPr>
        <p:graphicFrame>
          <p:nvGraphicFramePr>
            <p:cNvPr id="4" name="Table 294"/>
            <p:cNvGraphicFramePr/>
            <p:nvPr/>
          </p:nvGraphicFramePr>
          <p:xfrm>
            <a:off x="12482233" y="6611044"/>
            <a:ext cx="3315805" cy="2189778"/>
          </p:xfrm>
          <a:graphic>
            <a:graphicData uri="http://schemas.openxmlformats.org/drawingml/2006/table">
              <a:tbl>
                <a:tblPr firstRow="1" bandRow="1">
                  <a:tableStyleId>{8F44A2F1-9E1F-4B54-A3A2-5F16C0AD49E2}</a:tableStyleId>
                </a:tblPr>
                <a:tblGrid>
                  <a:gridCol w="663161"/>
                  <a:gridCol w="663161"/>
                  <a:gridCol w="663161"/>
                  <a:gridCol w="663161"/>
                  <a:gridCol w="663161"/>
                </a:tblGrid>
                <a:tr h="555155">
                  <a:tc>
                    <a:txBody>
                      <a:bodyPr/>
                      <a:lstStyle/>
                      <a:p>
                        <a:pPr defTabSz="914400">
                          <a:defRPr sz="1100"/>
                        </a:pPr>
                        <a:endParaRPr/>
                      </a:p>
                    </a:txBody>
                    <a:tcPr marL="0" marR="0" marT="0" marB="0" horzOverflow="overflow">
                      <a:lnL w="38100">
                        <a:solidFill>
                          <a:srgbClr val="477998"/>
                        </a:solidFill>
                        <a:miter lim="400000"/>
                      </a:lnL>
                      <a:lnT w="38100">
                        <a:solidFill>
                          <a:srgbClr val="477998"/>
                        </a:solidFill>
                        <a:miter lim="400000"/>
                      </a:lnT>
                      <a:solidFill>
                        <a:srgbClr val="47799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100"/>
                        </a:pPr>
                        <a:endParaRPr/>
                      </a:p>
                    </a:txBody>
                    <a:tcPr marL="0" marR="0" marT="0" marB="0" horzOverflow="overflow">
                      <a:lnT w="38100">
                        <a:solidFill>
                          <a:srgbClr val="477998"/>
                        </a:solidFill>
                        <a:miter lim="400000"/>
                      </a:lnT>
                      <a:solidFill>
                        <a:srgbClr val="47799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100"/>
                        </a:pPr>
                        <a:endParaRPr/>
                      </a:p>
                    </a:txBody>
                    <a:tcPr marL="0" marR="0" marT="0" marB="0" horzOverflow="overflow">
                      <a:lnT w="38100">
                        <a:solidFill>
                          <a:srgbClr val="477998"/>
                        </a:solidFill>
                        <a:miter lim="400000"/>
                      </a:lnT>
                      <a:solidFill>
                        <a:srgbClr val="47799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100"/>
                        </a:pPr>
                        <a:endParaRPr/>
                      </a:p>
                    </a:txBody>
                    <a:tcPr marL="0" marR="0" marT="0" marB="0" horzOverflow="overflow">
                      <a:lnT w="38100">
                        <a:solidFill>
                          <a:srgbClr val="477998"/>
                        </a:solidFill>
                        <a:miter lim="400000"/>
                      </a:lnT>
                      <a:solidFill>
                        <a:srgbClr val="47799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100"/>
                        </a:pPr>
                        <a:endParaRPr dirty="0"/>
                      </a:p>
                    </a:txBody>
                    <a:tcPr marL="0" marR="0" marT="0" marB="0" horzOverflow="overflow">
                      <a:lnR w="38100">
                        <a:solidFill>
                          <a:srgbClr val="477998"/>
                        </a:solidFill>
                        <a:miter lim="400000"/>
                      </a:lnR>
                      <a:lnT w="38100">
                        <a:solidFill>
                          <a:srgbClr val="477998"/>
                        </a:solidFill>
                        <a:miter lim="400000"/>
                      </a:lnT>
                      <a:solidFill>
                        <a:srgbClr val="477998"/>
                      </a:solidFill>
                    </a:tcPr>
                  </a:tc>
                </a:tr>
                <a:tr h="555155">
                  <a:tc>
                    <a:txBody>
                      <a:bodyPr/>
                      <a:lstStyle/>
                      <a:p>
                        <a:pPr defTabSz="914400">
                          <a:defRPr sz="1100"/>
                        </a:pPr>
                        <a:endParaRPr/>
                      </a:p>
                    </a:txBody>
                    <a:tcPr marL="0" marR="0" marT="0" marB="0" horzOverflow="overflow">
                      <a:lnL w="38100">
                        <a:solidFill>
                          <a:srgbClr val="477998"/>
                        </a:solidFill>
                        <a:miter lim="400000"/>
                      </a:ln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100"/>
                        </a:pPr>
                        <a:endParaRPr/>
                      </a:p>
                    </a:txBody>
                    <a:tcPr marL="0" marR="0" marT="0" marB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100"/>
                        </a:pPr>
                        <a:endParaRPr/>
                      </a:p>
                    </a:txBody>
                    <a:tcPr marL="0" marR="0" marT="0" marB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100"/>
                        </a:pPr>
                        <a:endParaRPr/>
                      </a:p>
                    </a:txBody>
                    <a:tcPr marL="0" marR="0" marT="0" marB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100"/>
                        </a:pPr>
                        <a:endParaRPr/>
                      </a:p>
                    </a:txBody>
                    <a:tcPr marL="0" marR="0" marT="0" marB="0" horzOverflow="overflow">
                      <a:lnR w="38100">
                        <a:solidFill>
                          <a:srgbClr val="477998"/>
                        </a:solidFill>
                        <a:miter lim="400000"/>
                      </a:lnR>
                    </a:tcPr>
                  </a:tc>
                </a:tr>
                <a:tr h="539734">
                  <a:tc>
                    <a:txBody>
                      <a:bodyPr/>
                      <a:lstStyle/>
                      <a:p>
                        <a:pPr defTabSz="914400">
                          <a:defRPr sz="1100"/>
                        </a:pPr>
                        <a:endParaRPr/>
                      </a:p>
                    </a:txBody>
                    <a:tcPr marL="0" marR="0" marT="0" marB="0" horzOverflow="overflow">
                      <a:lnL w="38100">
                        <a:solidFill>
                          <a:srgbClr val="477998"/>
                        </a:solidFill>
                        <a:miter lim="400000"/>
                      </a:ln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100"/>
                        </a:pPr>
                        <a:endParaRPr/>
                      </a:p>
                    </a:txBody>
                    <a:tcPr marL="0" marR="0" marT="0" marB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100"/>
                        </a:pPr>
                        <a:endParaRPr/>
                      </a:p>
                    </a:txBody>
                    <a:tcPr marL="0" marR="0" marT="0" marB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100"/>
                        </a:pPr>
                        <a:endParaRPr/>
                      </a:p>
                    </a:txBody>
                    <a:tcPr marL="0" marR="0" marT="0" marB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100"/>
                        </a:pPr>
                        <a:endParaRPr/>
                      </a:p>
                    </a:txBody>
                    <a:tcPr marL="0" marR="0" marT="0" marB="0" horzOverflow="overflow">
                      <a:lnR w="38100">
                        <a:solidFill>
                          <a:srgbClr val="477998"/>
                        </a:solidFill>
                        <a:miter lim="400000"/>
                      </a:lnR>
                    </a:tcPr>
                  </a:tc>
                </a:tr>
                <a:tr h="539734">
                  <a:tc>
                    <a:txBody>
                      <a:bodyPr/>
                      <a:lstStyle/>
                      <a:p>
                        <a:pPr defTabSz="914400">
                          <a:defRPr sz="1100"/>
                        </a:pPr>
                        <a:endParaRPr/>
                      </a:p>
                    </a:txBody>
                    <a:tcPr marL="0" marR="0" marT="0" marB="0" horzOverflow="overflow">
                      <a:lnL w="38100">
                        <a:solidFill>
                          <a:srgbClr val="477998"/>
                        </a:solidFill>
                        <a:miter lim="400000"/>
                      </a:lnL>
                      <a:lnB w="38100">
                        <a:solidFill>
                          <a:srgbClr val="477998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100"/>
                        </a:pPr>
                        <a:endParaRPr/>
                      </a:p>
                    </a:txBody>
                    <a:tcPr marL="0" marR="0" marT="0" marB="0" horzOverflow="overflow">
                      <a:lnB w="38100">
                        <a:solidFill>
                          <a:srgbClr val="477998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100"/>
                        </a:pPr>
                        <a:endParaRPr/>
                      </a:p>
                    </a:txBody>
                    <a:tcPr marL="0" marR="0" marT="0" marB="0" horzOverflow="overflow">
                      <a:lnB w="38100">
                        <a:solidFill>
                          <a:srgbClr val="477998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100"/>
                        </a:pPr>
                        <a:endParaRPr/>
                      </a:p>
                    </a:txBody>
                    <a:tcPr marL="0" marR="0" marT="0" marB="0" horzOverflow="overflow">
                      <a:lnB w="38100">
                        <a:solidFill>
                          <a:srgbClr val="477998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100"/>
                        </a:pPr>
                        <a:endParaRPr dirty="0"/>
                      </a:p>
                    </a:txBody>
                    <a:tcPr marL="0" marR="0" marT="0" marB="0" horzOverflow="overflow">
                      <a:lnR w="38100">
                        <a:solidFill>
                          <a:srgbClr val="477998"/>
                        </a:solidFill>
                        <a:miter lim="400000"/>
                      </a:lnR>
                      <a:lnB w="38100">
                        <a:solidFill>
                          <a:srgbClr val="477998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5" name="Shape 289"/>
            <p:cNvSpPr/>
            <p:nvPr/>
          </p:nvSpPr>
          <p:spPr>
            <a:xfrm>
              <a:off x="13367487" y="5869815"/>
              <a:ext cx="1545295" cy="64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>
                <a:defRPr sz="4800" b="1">
                  <a:solidFill>
                    <a:srgbClr val="477998"/>
                  </a:solidFill>
                </a:defRPr>
              </a:lvl1pPr>
            </a:lstStyle>
            <a:p>
              <a:r>
                <a:rPr lang="en-US" sz="3500" dirty="0" smtClean="0"/>
                <a:t>Dataset</a:t>
              </a:r>
              <a:endParaRPr sz="3500" dirty="0"/>
            </a:p>
          </p:txBody>
        </p:sp>
      </p:grpSp>
      <p:sp>
        <p:nvSpPr>
          <p:cNvPr id="18" name="Oval 17"/>
          <p:cNvSpPr/>
          <p:nvPr/>
        </p:nvSpPr>
        <p:spPr>
          <a:xfrm>
            <a:off x="11186071" y="5778221"/>
            <a:ext cx="3694531" cy="3444667"/>
          </a:xfrm>
          <a:prstGeom prst="ellipse">
            <a:avLst/>
          </a:prstGeom>
          <a:noFill/>
          <a:ln w="50800" cap="flat">
            <a:solidFill>
              <a:srgbClr val="477998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Shape 289"/>
          <p:cNvSpPr/>
          <p:nvPr/>
        </p:nvSpPr>
        <p:spPr>
          <a:xfrm>
            <a:off x="11946805" y="7036811"/>
            <a:ext cx="2274661" cy="11798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 algn="ctr">
              <a:defRPr sz="4800" b="1">
                <a:solidFill>
                  <a:srgbClr val="477998"/>
                </a:solidFill>
              </a:defRPr>
            </a:lvl1pPr>
          </a:lstStyle>
          <a:p>
            <a:r>
              <a:rPr lang="en-US" sz="3500" dirty="0" smtClean="0"/>
              <a:t>Hypothesis </a:t>
            </a:r>
          </a:p>
          <a:p>
            <a:r>
              <a:rPr lang="en-US" sz="3500" dirty="0" smtClean="0"/>
              <a:t>Set</a:t>
            </a:r>
            <a:endParaRPr sz="3500" dirty="0"/>
          </a:p>
        </p:txBody>
      </p:sp>
      <p:sp>
        <p:nvSpPr>
          <p:cNvPr id="21" name="Oval 20"/>
          <p:cNvSpPr/>
          <p:nvPr/>
        </p:nvSpPr>
        <p:spPr>
          <a:xfrm>
            <a:off x="6564033" y="9560133"/>
            <a:ext cx="3694531" cy="3444667"/>
          </a:xfrm>
          <a:prstGeom prst="ellipse">
            <a:avLst/>
          </a:prstGeom>
          <a:noFill/>
          <a:ln w="50800" cap="flat">
            <a:solidFill>
              <a:srgbClr val="477998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Shape 289"/>
          <p:cNvSpPr/>
          <p:nvPr/>
        </p:nvSpPr>
        <p:spPr>
          <a:xfrm>
            <a:off x="7324462" y="10724276"/>
            <a:ext cx="2173672" cy="11798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 algn="ctr">
              <a:defRPr sz="4800" b="1">
                <a:solidFill>
                  <a:srgbClr val="477998"/>
                </a:solidFill>
              </a:defRPr>
            </a:lvl1pPr>
          </a:lstStyle>
          <a:p>
            <a:r>
              <a:rPr lang="en-US" sz="3500" dirty="0" smtClean="0"/>
              <a:t>Validate </a:t>
            </a:r>
          </a:p>
          <a:p>
            <a:r>
              <a:rPr lang="en-US" sz="3500" dirty="0" smtClean="0"/>
              <a:t>Hypothesis</a:t>
            </a:r>
          </a:p>
        </p:txBody>
      </p:sp>
      <p:sp>
        <p:nvSpPr>
          <p:cNvPr id="23" name="Oval 22"/>
          <p:cNvSpPr/>
          <p:nvPr/>
        </p:nvSpPr>
        <p:spPr>
          <a:xfrm>
            <a:off x="953669" y="5778221"/>
            <a:ext cx="3694531" cy="3444667"/>
          </a:xfrm>
          <a:prstGeom prst="ellipse">
            <a:avLst/>
          </a:prstGeom>
          <a:noFill/>
          <a:ln w="50800" cap="flat">
            <a:solidFill>
              <a:srgbClr val="477998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4" name="Shape 289"/>
          <p:cNvSpPr/>
          <p:nvPr/>
        </p:nvSpPr>
        <p:spPr>
          <a:xfrm>
            <a:off x="1714098" y="6942364"/>
            <a:ext cx="2173672" cy="11798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 algn="ctr">
              <a:defRPr sz="4800" b="1">
                <a:solidFill>
                  <a:srgbClr val="477998"/>
                </a:solidFill>
              </a:defRPr>
            </a:lvl1pPr>
          </a:lstStyle>
          <a:p>
            <a:r>
              <a:rPr lang="en-US" sz="3500" dirty="0" smtClean="0"/>
              <a:t>Apply</a:t>
            </a:r>
          </a:p>
          <a:p>
            <a:r>
              <a:rPr lang="en-US" sz="3500" dirty="0" smtClean="0"/>
              <a:t>Hypothesis</a:t>
            </a:r>
          </a:p>
        </p:txBody>
      </p:sp>
      <p:sp>
        <p:nvSpPr>
          <p:cNvPr id="25" name="Arc 24"/>
          <p:cNvSpPr/>
          <p:nvPr/>
        </p:nvSpPr>
        <p:spPr>
          <a:xfrm>
            <a:off x="8221934" y="3726647"/>
            <a:ext cx="4648200" cy="3310164"/>
          </a:xfrm>
          <a:prstGeom prst="arc">
            <a:avLst>
              <a:gd name="adj1" fmla="val 15604425"/>
              <a:gd name="adj2" fmla="val 21344945"/>
            </a:avLst>
          </a:prstGeom>
          <a:noFill/>
          <a:ln w="50800" cap="flat">
            <a:solidFill>
              <a:srgbClr val="477998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7" name="Arc 26"/>
          <p:cNvSpPr/>
          <p:nvPr/>
        </p:nvSpPr>
        <p:spPr>
          <a:xfrm rot="6240940">
            <a:off x="9138091" y="7593254"/>
            <a:ext cx="4648200" cy="3310164"/>
          </a:xfrm>
          <a:prstGeom prst="arc">
            <a:avLst>
              <a:gd name="adj1" fmla="val 15604425"/>
              <a:gd name="adj2" fmla="val 21344945"/>
            </a:avLst>
          </a:prstGeom>
          <a:noFill/>
          <a:ln w="50800" cap="flat">
            <a:solidFill>
              <a:srgbClr val="477998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9" name="Arc 28"/>
          <p:cNvSpPr/>
          <p:nvPr/>
        </p:nvSpPr>
        <p:spPr>
          <a:xfrm rot="13810796">
            <a:off x="3532721" y="7838705"/>
            <a:ext cx="4648200" cy="3310164"/>
          </a:xfrm>
          <a:prstGeom prst="arc">
            <a:avLst>
              <a:gd name="adj1" fmla="val 12298612"/>
              <a:gd name="adj2" fmla="val 18646192"/>
            </a:avLst>
          </a:prstGeom>
          <a:noFill/>
          <a:ln w="50800" cap="flat">
            <a:solidFill>
              <a:srgbClr val="477998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1" name="Arc 30"/>
          <p:cNvSpPr/>
          <p:nvPr/>
        </p:nvSpPr>
        <p:spPr>
          <a:xfrm rot="18528448">
            <a:off x="2933768" y="4477846"/>
            <a:ext cx="3661300" cy="1941615"/>
          </a:xfrm>
          <a:prstGeom prst="arc">
            <a:avLst>
              <a:gd name="adj1" fmla="val 13465615"/>
              <a:gd name="adj2" fmla="val 21317063"/>
            </a:avLst>
          </a:prstGeom>
          <a:noFill/>
          <a:ln w="50800" cap="flat">
            <a:solidFill>
              <a:srgbClr val="477998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4" name="Triangle 33"/>
          <p:cNvSpPr/>
          <p:nvPr/>
        </p:nvSpPr>
        <p:spPr>
          <a:xfrm rot="5400000">
            <a:off x="5688287" y="3786596"/>
            <a:ext cx="583128" cy="463230"/>
          </a:xfrm>
          <a:prstGeom prst="triangle">
            <a:avLst/>
          </a:prstGeom>
          <a:solidFill>
            <a:srgbClr val="477998"/>
          </a:solidFill>
          <a:ln w="50800" cap="flat">
            <a:noFill/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riangle 34"/>
          <p:cNvSpPr/>
          <p:nvPr/>
        </p:nvSpPr>
        <p:spPr>
          <a:xfrm rot="10800000">
            <a:off x="12538534" y="5127276"/>
            <a:ext cx="618665" cy="459041"/>
          </a:xfrm>
          <a:prstGeom prst="triangle">
            <a:avLst/>
          </a:prstGeom>
          <a:solidFill>
            <a:srgbClr val="477998"/>
          </a:solidFill>
          <a:ln w="50800" cap="flat">
            <a:noFill/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6" name="Triangle 35"/>
          <p:cNvSpPr/>
          <p:nvPr/>
        </p:nvSpPr>
        <p:spPr>
          <a:xfrm rot="15685431">
            <a:off x="10626418" y="11385042"/>
            <a:ext cx="618665" cy="459041"/>
          </a:xfrm>
          <a:prstGeom prst="triangle">
            <a:avLst/>
          </a:prstGeom>
          <a:solidFill>
            <a:srgbClr val="477998"/>
          </a:solidFill>
          <a:ln w="50800" cap="flat">
            <a:noFill/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riangle 36"/>
          <p:cNvSpPr/>
          <p:nvPr/>
        </p:nvSpPr>
        <p:spPr>
          <a:xfrm rot="20739074">
            <a:off x="3578436" y="9018815"/>
            <a:ext cx="618665" cy="459041"/>
          </a:xfrm>
          <a:prstGeom prst="triangle">
            <a:avLst/>
          </a:prstGeom>
          <a:solidFill>
            <a:srgbClr val="477998"/>
          </a:solidFill>
          <a:ln w="50800" cap="flat">
            <a:noFill/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0662667" y="5491872"/>
            <a:ext cx="4628133" cy="4068261"/>
          </a:xfrm>
          <a:prstGeom prst="roundRect">
            <a:avLst/>
          </a:prstGeom>
          <a:noFill/>
          <a:ln w="50800" cap="flat">
            <a:solidFill>
              <a:srgbClr val="00B050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Text Placeholder 2"/>
          <p:cNvSpPr>
            <a:spLocks noGrp="1"/>
          </p:cNvSpPr>
          <p:nvPr>
            <p:ph type="body" idx="1"/>
          </p:nvPr>
        </p:nvSpPr>
        <p:spPr>
          <a:xfrm>
            <a:off x="15814205" y="2945603"/>
            <a:ext cx="7706196" cy="990609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How?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Domain Knowledge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EDA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ML Model Feedback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545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 Cycle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508970" y="2118187"/>
            <a:ext cx="3315805" cy="2931007"/>
            <a:chOff x="12482233" y="5869815"/>
            <a:chExt cx="3315805" cy="2931007"/>
          </a:xfrm>
        </p:grpSpPr>
        <p:graphicFrame>
          <p:nvGraphicFramePr>
            <p:cNvPr id="4" name="Table 294"/>
            <p:cNvGraphicFramePr/>
            <p:nvPr/>
          </p:nvGraphicFramePr>
          <p:xfrm>
            <a:off x="12482233" y="6611044"/>
            <a:ext cx="3315805" cy="2189778"/>
          </p:xfrm>
          <a:graphic>
            <a:graphicData uri="http://schemas.openxmlformats.org/drawingml/2006/table">
              <a:tbl>
                <a:tblPr firstRow="1" bandRow="1">
                  <a:tableStyleId>{8F44A2F1-9E1F-4B54-A3A2-5F16C0AD49E2}</a:tableStyleId>
                </a:tblPr>
                <a:tblGrid>
                  <a:gridCol w="663161"/>
                  <a:gridCol w="663161"/>
                  <a:gridCol w="663161"/>
                  <a:gridCol w="663161"/>
                  <a:gridCol w="663161"/>
                </a:tblGrid>
                <a:tr h="555155">
                  <a:tc>
                    <a:txBody>
                      <a:bodyPr/>
                      <a:lstStyle/>
                      <a:p>
                        <a:pPr defTabSz="914400">
                          <a:defRPr sz="1100"/>
                        </a:pPr>
                        <a:endParaRPr/>
                      </a:p>
                    </a:txBody>
                    <a:tcPr marL="0" marR="0" marT="0" marB="0" horzOverflow="overflow">
                      <a:lnL w="38100">
                        <a:solidFill>
                          <a:srgbClr val="477998"/>
                        </a:solidFill>
                        <a:miter lim="400000"/>
                      </a:lnL>
                      <a:lnT w="38100">
                        <a:solidFill>
                          <a:srgbClr val="477998"/>
                        </a:solidFill>
                        <a:miter lim="400000"/>
                      </a:lnT>
                      <a:solidFill>
                        <a:srgbClr val="47799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100"/>
                        </a:pPr>
                        <a:endParaRPr/>
                      </a:p>
                    </a:txBody>
                    <a:tcPr marL="0" marR="0" marT="0" marB="0" horzOverflow="overflow">
                      <a:lnT w="38100">
                        <a:solidFill>
                          <a:srgbClr val="477998"/>
                        </a:solidFill>
                        <a:miter lim="400000"/>
                      </a:lnT>
                      <a:solidFill>
                        <a:srgbClr val="47799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100"/>
                        </a:pPr>
                        <a:endParaRPr/>
                      </a:p>
                    </a:txBody>
                    <a:tcPr marL="0" marR="0" marT="0" marB="0" horzOverflow="overflow">
                      <a:lnT w="38100">
                        <a:solidFill>
                          <a:srgbClr val="477998"/>
                        </a:solidFill>
                        <a:miter lim="400000"/>
                      </a:lnT>
                      <a:solidFill>
                        <a:srgbClr val="47799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100"/>
                        </a:pPr>
                        <a:endParaRPr/>
                      </a:p>
                    </a:txBody>
                    <a:tcPr marL="0" marR="0" marT="0" marB="0" horzOverflow="overflow">
                      <a:lnT w="38100">
                        <a:solidFill>
                          <a:srgbClr val="477998"/>
                        </a:solidFill>
                        <a:miter lim="400000"/>
                      </a:lnT>
                      <a:solidFill>
                        <a:srgbClr val="47799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100"/>
                        </a:pPr>
                        <a:endParaRPr dirty="0"/>
                      </a:p>
                    </a:txBody>
                    <a:tcPr marL="0" marR="0" marT="0" marB="0" horzOverflow="overflow">
                      <a:lnR w="38100">
                        <a:solidFill>
                          <a:srgbClr val="477998"/>
                        </a:solidFill>
                        <a:miter lim="400000"/>
                      </a:lnR>
                      <a:lnT w="38100">
                        <a:solidFill>
                          <a:srgbClr val="477998"/>
                        </a:solidFill>
                        <a:miter lim="400000"/>
                      </a:lnT>
                      <a:solidFill>
                        <a:srgbClr val="477998"/>
                      </a:solidFill>
                    </a:tcPr>
                  </a:tc>
                </a:tr>
                <a:tr h="555155">
                  <a:tc>
                    <a:txBody>
                      <a:bodyPr/>
                      <a:lstStyle/>
                      <a:p>
                        <a:pPr defTabSz="914400">
                          <a:defRPr sz="1100"/>
                        </a:pPr>
                        <a:endParaRPr/>
                      </a:p>
                    </a:txBody>
                    <a:tcPr marL="0" marR="0" marT="0" marB="0" horzOverflow="overflow">
                      <a:lnL w="38100">
                        <a:solidFill>
                          <a:srgbClr val="477998"/>
                        </a:solidFill>
                        <a:miter lim="400000"/>
                      </a:ln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100"/>
                        </a:pPr>
                        <a:endParaRPr/>
                      </a:p>
                    </a:txBody>
                    <a:tcPr marL="0" marR="0" marT="0" marB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100"/>
                        </a:pPr>
                        <a:endParaRPr/>
                      </a:p>
                    </a:txBody>
                    <a:tcPr marL="0" marR="0" marT="0" marB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100"/>
                        </a:pPr>
                        <a:endParaRPr/>
                      </a:p>
                    </a:txBody>
                    <a:tcPr marL="0" marR="0" marT="0" marB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100"/>
                        </a:pPr>
                        <a:endParaRPr/>
                      </a:p>
                    </a:txBody>
                    <a:tcPr marL="0" marR="0" marT="0" marB="0" horzOverflow="overflow">
                      <a:lnR w="38100">
                        <a:solidFill>
                          <a:srgbClr val="477998"/>
                        </a:solidFill>
                        <a:miter lim="400000"/>
                      </a:lnR>
                    </a:tcPr>
                  </a:tc>
                </a:tr>
                <a:tr h="539734">
                  <a:tc>
                    <a:txBody>
                      <a:bodyPr/>
                      <a:lstStyle/>
                      <a:p>
                        <a:pPr defTabSz="914400">
                          <a:defRPr sz="1100"/>
                        </a:pPr>
                        <a:endParaRPr/>
                      </a:p>
                    </a:txBody>
                    <a:tcPr marL="0" marR="0" marT="0" marB="0" horzOverflow="overflow">
                      <a:lnL w="38100">
                        <a:solidFill>
                          <a:srgbClr val="477998"/>
                        </a:solidFill>
                        <a:miter lim="400000"/>
                      </a:ln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100"/>
                        </a:pPr>
                        <a:endParaRPr/>
                      </a:p>
                    </a:txBody>
                    <a:tcPr marL="0" marR="0" marT="0" marB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100"/>
                        </a:pPr>
                        <a:endParaRPr/>
                      </a:p>
                    </a:txBody>
                    <a:tcPr marL="0" marR="0" marT="0" marB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100"/>
                        </a:pPr>
                        <a:endParaRPr/>
                      </a:p>
                    </a:txBody>
                    <a:tcPr marL="0" marR="0" marT="0" marB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100"/>
                        </a:pPr>
                        <a:endParaRPr/>
                      </a:p>
                    </a:txBody>
                    <a:tcPr marL="0" marR="0" marT="0" marB="0" horzOverflow="overflow">
                      <a:lnR w="38100">
                        <a:solidFill>
                          <a:srgbClr val="477998"/>
                        </a:solidFill>
                        <a:miter lim="400000"/>
                      </a:lnR>
                    </a:tcPr>
                  </a:tc>
                </a:tr>
                <a:tr h="539734">
                  <a:tc>
                    <a:txBody>
                      <a:bodyPr/>
                      <a:lstStyle/>
                      <a:p>
                        <a:pPr defTabSz="914400">
                          <a:defRPr sz="1100"/>
                        </a:pPr>
                        <a:endParaRPr/>
                      </a:p>
                    </a:txBody>
                    <a:tcPr marL="0" marR="0" marT="0" marB="0" horzOverflow="overflow">
                      <a:lnL w="38100">
                        <a:solidFill>
                          <a:srgbClr val="477998"/>
                        </a:solidFill>
                        <a:miter lim="400000"/>
                      </a:lnL>
                      <a:lnB w="38100">
                        <a:solidFill>
                          <a:srgbClr val="477998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100"/>
                        </a:pPr>
                        <a:endParaRPr/>
                      </a:p>
                    </a:txBody>
                    <a:tcPr marL="0" marR="0" marT="0" marB="0" horzOverflow="overflow">
                      <a:lnB w="38100">
                        <a:solidFill>
                          <a:srgbClr val="477998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100"/>
                        </a:pPr>
                        <a:endParaRPr/>
                      </a:p>
                    </a:txBody>
                    <a:tcPr marL="0" marR="0" marT="0" marB="0" horzOverflow="overflow">
                      <a:lnB w="38100">
                        <a:solidFill>
                          <a:srgbClr val="477998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100"/>
                        </a:pPr>
                        <a:endParaRPr/>
                      </a:p>
                    </a:txBody>
                    <a:tcPr marL="0" marR="0" marT="0" marB="0" horzOverflow="overflow">
                      <a:lnB w="38100">
                        <a:solidFill>
                          <a:srgbClr val="477998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100"/>
                        </a:pPr>
                        <a:endParaRPr dirty="0"/>
                      </a:p>
                    </a:txBody>
                    <a:tcPr marL="0" marR="0" marT="0" marB="0" horzOverflow="overflow">
                      <a:lnR w="38100">
                        <a:solidFill>
                          <a:srgbClr val="477998"/>
                        </a:solidFill>
                        <a:miter lim="400000"/>
                      </a:lnR>
                      <a:lnB w="38100">
                        <a:solidFill>
                          <a:srgbClr val="477998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5" name="Shape 289"/>
            <p:cNvSpPr/>
            <p:nvPr/>
          </p:nvSpPr>
          <p:spPr>
            <a:xfrm>
              <a:off x="13367487" y="5869815"/>
              <a:ext cx="1545295" cy="64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>
                <a:defRPr sz="4800" b="1">
                  <a:solidFill>
                    <a:srgbClr val="477998"/>
                  </a:solidFill>
                </a:defRPr>
              </a:lvl1pPr>
            </a:lstStyle>
            <a:p>
              <a:r>
                <a:rPr lang="en-US" sz="3500" dirty="0" smtClean="0"/>
                <a:t>Dataset</a:t>
              </a:r>
              <a:endParaRPr sz="3500" dirty="0"/>
            </a:p>
          </p:txBody>
        </p:sp>
      </p:grpSp>
      <p:sp>
        <p:nvSpPr>
          <p:cNvPr id="18" name="Oval 17"/>
          <p:cNvSpPr/>
          <p:nvPr/>
        </p:nvSpPr>
        <p:spPr>
          <a:xfrm>
            <a:off x="11186071" y="5778221"/>
            <a:ext cx="3694531" cy="3444667"/>
          </a:xfrm>
          <a:prstGeom prst="ellipse">
            <a:avLst/>
          </a:prstGeom>
          <a:noFill/>
          <a:ln w="50800" cap="flat">
            <a:solidFill>
              <a:srgbClr val="477998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Shape 289"/>
          <p:cNvSpPr/>
          <p:nvPr/>
        </p:nvSpPr>
        <p:spPr>
          <a:xfrm>
            <a:off x="11946805" y="7036811"/>
            <a:ext cx="2274661" cy="11798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 algn="ctr">
              <a:defRPr sz="4800" b="1">
                <a:solidFill>
                  <a:srgbClr val="477998"/>
                </a:solidFill>
              </a:defRPr>
            </a:lvl1pPr>
          </a:lstStyle>
          <a:p>
            <a:r>
              <a:rPr lang="en-US" sz="3500" dirty="0" smtClean="0"/>
              <a:t>Hypothesis </a:t>
            </a:r>
          </a:p>
          <a:p>
            <a:r>
              <a:rPr lang="en-US" sz="3500" dirty="0" smtClean="0"/>
              <a:t>Set</a:t>
            </a:r>
            <a:endParaRPr sz="3500" dirty="0"/>
          </a:p>
        </p:txBody>
      </p:sp>
      <p:sp>
        <p:nvSpPr>
          <p:cNvPr id="21" name="Oval 20"/>
          <p:cNvSpPr/>
          <p:nvPr/>
        </p:nvSpPr>
        <p:spPr>
          <a:xfrm>
            <a:off x="6564033" y="9560133"/>
            <a:ext cx="3694531" cy="3444667"/>
          </a:xfrm>
          <a:prstGeom prst="ellipse">
            <a:avLst/>
          </a:prstGeom>
          <a:noFill/>
          <a:ln w="50800" cap="flat">
            <a:solidFill>
              <a:srgbClr val="477998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Shape 289"/>
          <p:cNvSpPr/>
          <p:nvPr/>
        </p:nvSpPr>
        <p:spPr>
          <a:xfrm>
            <a:off x="7324462" y="10724276"/>
            <a:ext cx="2173672" cy="11798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 algn="ctr">
              <a:defRPr sz="4800" b="1">
                <a:solidFill>
                  <a:srgbClr val="477998"/>
                </a:solidFill>
              </a:defRPr>
            </a:lvl1pPr>
          </a:lstStyle>
          <a:p>
            <a:r>
              <a:rPr lang="en-US" sz="3500" dirty="0" smtClean="0"/>
              <a:t>Validate </a:t>
            </a:r>
          </a:p>
          <a:p>
            <a:r>
              <a:rPr lang="en-US" sz="3500" dirty="0" smtClean="0"/>
              <a:t>Hypothesis</a:t>
            </a:r>
          </a:p>
        </p:txBody>
      </p:sp>
      <p:sp>
        <p:nvSpPr>
          <p:cNvPr id="23" name="Oval 22"/>
          <p:cNvSpPr/>
          <p:nvPr/>
        </p:nvSpPr>
        <p:spPr>
          <a:xfrm>
            <a:off x="953669" y="5778221"/>
            <a:ext cx="3694531" cy="3444667"/>
          </a:xfrm>
          <a:prstGeom prst="ellipse">
            <a:avLst/>
          </a:prstGeom>
          <a:noFill/>
          <a:ln w="50800" cap="flat">
            <a:solidFill>
              <a:srgbClr val="477998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4" name="Shape 289"/>
          <p:cNvSpPr/>
          <p:nvPr/>
        </p:nvSpPr>
        <p:spPr>
          <a:xfrm>
            <a:off x="1714098" y="6942364"/>
            <a:ext cx="2173672" cy="11798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 algn="ctr">
              <a:defRPr sz="4800" b="1">
                <a:solidFill>
                  <a:srgbClr val="477998"/>
                </a:solidFill>
              </a:defRPr>
            </a:lvl1pPr>
          </a:lstStyle>
          <a:p>
            <a:r>
              <a:rPr lang="en-US" sz="3500" dirty="0" smtClean="0"/>
              <a:t>Apply</a:t>
            </a:r>
          </a:p>
          <a:p>
            <a:r>
              <a:rPr lang="en-US" sz="3500" dirty="0" smtClean="0"/>
              <a:t>Hypothesis</a:t>
            </a:r>
          </a:p>
        </p:txBody>
      </p:sp>
      <p:sp>
        <p:nvSpPr>
          <p:cNvPr id="25" name="Arc 24"/>
          <p:cNvSpPr/>
          <p:nvPr/>
        </p:nvSpPr>
        <p:spPr>
          <a:xfrm>
            <a:off x="8221934" y="3726647"/>
            <a:ext cx="4648200" cy="3310164"/>
          </a:xfrm>
          <a:prstGeom prst="arc">
            <a:avLst>
              <a:gd name="adj1" fmla="val 15604425"/>
              <a:gd name="adj2" fmla="val 21344945"/>
            </a:avLst>
          </a:prstGeom>
          <a:noFill/>
          <a:ln w="50800" cap="flat">
            <a:solidFill>
              <a:srgbClr val="477998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7" name="Arc 26"/>
          <p:cNvSpPr/>
          <p:nvPr/>
        </p:nvSpPr>
        <p:spPr>
          <a:xfrm rot="6240940">
            <a:off x="9138091" y="7593254"/>
            <a:ext cx="4648200" cy="3310164"/>
          </a:xfrm>
          <a:prstGeom prst="arc">
            <a:avLst>
              <a:gd name="adj1" fmla="val 15604425"/>
              <a:gd name="adj2" fmla="val 21344945"/>
            </a:avLst>
          </a:prstGeom>
          <a:noFill/>
          <a:ln w="50800" cap="flat">
            <a:solidFill>
              <a:srgbClr val="477998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9" name="Arc 28"/>
          <p:cNvSpPr/>
          <p:nvPr/>
        </p:nvSpPr>
        <p:spPr>
          <a:xfrm rot="13810796">
            <a:off x="3532721" y="7838705"/>
            <a:ext cx="4648200" cy="3310164"/>
          </a:xfrm>
          <a:prstGeom prst="arc">
            <a:avLst>
              <a:gd name="adj1" fmla="val 12298612"/>
              <a:gd name="adj2" fmla="val 18646192"/>
            </a:avLst>
          </a:prstGeom>
          <a:noFill/>
          <a:ln w="50800" cap="flat">
            <a:solidFill>
              <a:srgbClr val="477998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1" name="Arc 30"/>
          <p:cNvSpPr/>
          <p:nvPr/>
        </p:nvSpPr>
        <p:spPr>
          <a:xfrm rot="18528448">
            <a:off x="2933768" y="4477846"/>
            <a:ext cx="3661300" cy="1941615"/>
          </a:xfrm>
          <a:prstGeom prst="arc">
            <a:avLst>
              <a:gd name="adj1" fmla="val 13465615"/>
              <a:gd name="adj2" fmla="val 21317063"/>
            </a:avLst>
          </a:prstGeom>
          <a:noFill/>
          <a:ln w="50800" cap="flat">
            <a:solidFill>
              <a:srgbClr val="477998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4" name="Triangle 33"/>
          <p:cNvSpPr/>
          <p:nvPr/>
        </p:nvSpPr>
        <p:spPr>
          <a:xfrm rot="5400000">
            <a:off x="5688287" y="3786596"/>
            <a:ext cx="583128" cy="463230"/>
          </a:xfrm>
          <a:prstGeom prst="triangle">
            <a:avLst/>
          </a:prstGeom>
          <a:solidFill>
            <a:srgbClr val="477998"/>
          </a:solidFill>
          <a:ln w="50800" cap="flat">
            <a:noFill/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riangle 34"/>
          <p:cNvSpPr/>
          <p:nvPr/>
        </p:nvSpPr>
        <p:spPr>
          <a:xfrm rot="10800000">
            <a:off x="12538534" y="5127276"/>
            <a:ext cx="618665" cy="459041"/>
          </a:xfrm>
          <a:prstGeom prst="triangle">
            <a:avLst/>
          </a:prstGeom>
          <a:solidFill>
            <a:srgbClr val="477998"/>
          </a:solidFill>
          <a:ln w="50800" cap="flat">
            <a:noFill/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6" name="Triangle 35"/>
          <p:cNvSpPr/>
          <p:nvPr/>
        </p:nvSpPr>
        <p:spPr>
          <a:xfrm rot="15685431">
            <a:off x="10626418" y="11385042"/>
            <a:ext cx="618665" cy="459041"/>
          </a:xfrm>
          <a:prstGeom prst="triangle">
            <a:avLst/>
          </a:prstGeom>
          <a:solidFill>
            <a:srgbClr val="477998"/>
          </a:solidFill>
          <a:ln w="50800" cap="flat">
            <a:noFill/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riangle 36"/>
          <p:cNvSpPr/>
          <p:nvPr/>
        </p:nvSpPr>
        <p:spPr>
          <a:xfrm rot="20739074">
            <a:off x="3578436" y="9018815"/>
            <a:ext cx="618665" cy="459041"/>
          </a:xfrm>
          <a:prstGeom prst="triangle">
            <a:avLst/>
          </a:prstGeom>
          <a:solidFill>
            <a:srgbClr val="477998"/>
          </a:solidFill>
          <a:ln w="50800" cap="flat">
            <a:noFill/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979851" y="9379217"/>
            <a:ext cx="4628133" cy="4068261"/>
          </a:xfrm>
          <a:prstGeom prst="roundRect">
            <a:avLst/>
          </a:prstGeom>
          <a:noFill/>
          <a:ln w="50800" cap="flat">
            <a:solidFill>
              <a:srgbClr val="00B050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Text Placeholder 2"/>
          <p:cNvSpPr>
            <a:spLocks noGrp="1"/>
          </p:cNvSpPr>
          <p:nvPr>
            <p:ph type="body" idx="1"/>
          </p:nvPr>
        </p:nvSpPr>
        <p:spPr>
          <a:xfrm>
            <a:off x="15814205" y="2945603"/>
            <a:ext cx="7706196" cy="990609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How?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Cross Validation</a:t>
            </a:r>
          </a:p>
          <a:p>
            <a:endParaRPr lang="en-US" dirty="0" smtClean="0"/>
          </a:p>
          <a:p>
            <a:r>
              <a:rPr lang="en-US" dirty="0" smtClean="0"/>
              <a:t>Measurement of Desired Metric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Avoiding Data Leakage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10500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/>
          </p:cNvSpPr>
          <p:nvPr>
            <p:ph type="ctrTitle"/>
          </p:nvPr>
        </p:nvSpPr>
        <p:spPr>
          <a:xfrm>
            <a:off x="4512874" y="5223712"/>
            <a:ext cx="15358251" cy="3268576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9000" spc="843">
                <a:solidFill>
                  <a:srgbClr val="A6AAA9"/>
                </a:solidFill>
              </a:defRPr>
            </a:lvl1pPr>
          </a:lstStyle>
          <a:p>
            <a:r>
              <a:rPr dirty="0">
                <a:solidFill>
                  <a:schemeClr val="tx1"/>
                </a:solidFill>
              </a:rPr>
              <a:t>H2O </a:t>
            </a:r>
            <a:r>
              <a:rPr lang="en-US" dirty="0" smtClean="0">
                <a:solidFill>
                  <a:schemeClr val="tx1"/>
                </a:solidFill>
              </a:rPr>
              <a:t>Feature Engineering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Demo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6578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rgbClr val="073779"/>
          </a:solidFill>
          <a:prstDash val="solid"/>
          <a:round/>
        </a:ln>
        <a:effectLst>
          <a:outerShdw blurRad="76200" dist="381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rgbClr val="073779"/>
          </a:solidFill>
          <a:prstDash val="solid"/>
          <a:round/>
        </a:ln>
        <a:effectLst>
          <a:outerShdw blurRad="76200" dist="381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rgbClr val="073779"/>
          </a:solidFill>
          <a:prstDash val="solid"/>
          <a:round/>
        </a:ln>
        <a:effectLst>
          <a:outerShdw blurRad="76200" dist="381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rgbClr val="073779"/>
          </a:solidFill>
          <a:prstDash val="solid"/>
          <a:round/>
        </a:ln>
        <a:effectLst>
          <a:outerShdw blurRad="76200" dist="381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4121</TotalTime>
  <Words>516</Words>
  <Application>Microsoft Macintosh PowerPoint</Application>
  <PresentationFormat>Custom</PresentationFormat>
  <Paragraphs>219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Calibri</vt:lpstr>
      <vt:lpstr>Corbel</vt:lpstr>
      <vt:lpstr>Futura</vt:lpstr>
      <vt:lpstr>Futura Medium</vt:lpstr>
      <vt:lpstr>Helvetica</vt:lpstr>
      <vt:lpstr>Lucida Grande</vt:lpstr>
      <vt:lpstr>Times New Roman</vt:lpstr>
      <vt:lpstr>Wingdings</vt:lpstr>
      <vt:lpstr>Arial</vt:lpstr>
      <vt:lpstr>White</vt:lpstr>
      <vt:lpstr>Feature Engineering with H2O</vt:lpstr>
      <vt:lpstr>Typical Enterprise Machine Learning Workflow</vt:lpstr>
      <vt:lpstr>Feature Engineering</vt:lpstr>
      <vt:lpstr>What is Feature Engineering?</vt:lpstr>
      <vt:lpstr>What is Feature Engineering?</vt:lpstr>
      <vt:lpstr>Feature Engineering Cycle</vt:lpstr>
      <vt:lpstr>Feature Engineering Cycle</vt:lpstr>
      <vt:lpstr>Feature Engineering Cycle</vt:lpstr>
      <vt:lpstr>H2O Feature Engineering Demo</vt:lpstr>
      <vt:lpstr>The Data</vt:lpstr>
      <vt:lpstr>Target Encoding</vt:lpstr>
      <vt:lpstr>Target Mean Encoding</vt:lpstr>
      <vt:lpstr>Target Mean Encoding</vt:lpstr>
      <vt:lpstr>Target Mean Encoding</vt:lpstr>
      <vt:lpstr>Data Leakage</vt:lpstr>
      <vt:lpstr>Overfitting</vt:lpstr>
      <vt:lpstr>Known Issues</vt:lpstr>
      <vt:lpstr>Weighted Target Encoding</vt:lpstr>
      <vt:lpstr>Questions?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H2O Auto ML</dc:title>
  <cp:lastModifiedBy>Megan Kurka</cp:lastModifiedBy>
  <cp:revision>123</cp:revision>
  <dcterms:modified xsi:type="dcterms:W3CDTF">2017-09-14T01:33:54Z</dcterms:modified>
</cp:coreProperties>
</file>