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 id="2147483667" r:id="rId3"/>
  </p:sldMasterIdLst>
  <p:notesMasterIdLst>
    <p:notesMasterId r:id="rId21"/>
  </p:notesMasterIdLst>
  <p:sldIdLst>
    <p:sldId id="1161" r:id="rId4"/>
    <p:sldId id="1169" r:id="rId5"/>
    <p:sldId id="1170" r:id="rId6"/>
    <p:sldId id="1184" r:id="rId7"/>
    <p:sldId id="1185" r:id="rId8"/>
    <p:sldId id="1186" r:id="rId9"/>
    <p:sldId id="1173" r:id="rId10"/>
    <p:sldId id="1174" r:id="rId11"/>
    <p:sldId id="1175" r:id="rId12"/>
    <p:sldId id="1176" r:id="rId13"/>
    <p:sldId id="1177" r:id="rId14"/>
    <p:sldId id="1178" r:id="rId15"/>
    <p:sldId id="1179" r:id="rId16"/>
    <p:sldId id="1180" r:id="rId17"/>
    <p:sldId id="1181" r:id="rId18"/>
    <p:sldId id="1182" r:id="rId19"/>
    <p:sldId id="11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680" userDrawn="1">
          <p15:clr>
            <a:srgbClr val="A4A3A4"/>
          </p15:clr>
        </p15:guide>
        <p15:guide id="4" userDrawn="1">
          <p15:clr>
            <a:srgbClr val="A4A3A4"/>
          </p15:clr>
        </p15:guide>
        <p15:guide id="5" orient="horz" pos="864" userDrawn="1">
          <p15:clr>
            <a:srgbClr val="A4A3A4"/>
          </p15:clr>
        </p15:guide>
        <p15:guide id="6" orient="horz" pos="4320" userDrawn="1">
          <p15:clr>
            <a:srgbClr val="A4A3A4"/>
          </p15:clr>
        </p15:guide>
        <p15:guide id="7" orient="horz" userDrawn="1">
          <p15:clr>
            <a:srgbClr val="A4A3A4"/>
          </p15:clr>
        </p15:guide>
        <p15:guide id="8" orient="horz" pos="3744" userDrawn="1">
          <p15:clr>
            <a:srgbClr val="A4A3A4"/>
          </p15:clr>
        </p15:guide>
        <p15:guide id="9" pos="192" userDrawn="1">
          <p15:clr>
            <a:srgbClr val="A4A3A4"/>
          </p15:clr>
        </p15:guide>
        <p15:guide id="10" pos="7488" userDrawn="1">
          <p15:clr>
            <a:srgbClr val="A4A3A4"/>
          </p15:clr>
        </p15:guide>
        <p15:guide id="11" pos="2040" userDrawn="1">
          <p15:clr>
            <a:srgbClr val="A4A3A4"/>
          </p15:clr>
        </p15:guide>
        <p15:guide id="12" pos="56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21D"/>
    <a:srgbClr val="FFF96E"/>
    <a:srgbClr val="FFF200"/>
    <a:srgbClr val="3686F8"/>
    <a:srgbClr val="0056B7"/>
    <a:srgbClr val="FFFCB4"/>
    <a:srgbClr val="404040"/>
    <a:srgbClr val="FEBE10"/>
    <a:srgbClr val="FCE831"/>
    <a:srgbClr val="0061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32" autoAdjust="0"/>
    <p:restoredTop sz="92805" autoAdjust="0"/>
  </p:normalViewPr>
  <p:slideViewPr>
    <p:cSldViewPr snapToGrid="0" snapToObjects="1">
      <p:cViewPr varScale="1">
        <p:scale>
          <a:sx n="106" d="100"/>
          <a:sy n="106" d="100"/>
        </p:scale>
        <p:origin x="192" y="248"/>
      </p:cViewPr>
      <p:guideLst>
        <p:guide orient="horz" pos="2160"/>
        <p:guide pos="3840"/>
        <p:guide pos="7680"/>
        <p:guide/>
        <p:guide orient="horz" pos="864"/>
        <p:guide orient="horz" pos="4320"/>
        <p:guide orient="horz"/>
        <p:guide orient="horz" pos="3744"/>
        <p:guide pos="192"/>
        <p:guide pos="7488"/>
        <p:guide pos="2040"/>
        <p:guide pos="56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67" Type="http://schemas.microsoft.com/office/2015/10/relationships/revisionInfo" Target="revisionInfo.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E267E-2F36-8F40-8A1A-78EA113444C2}" type="datetimeFigureOut">
              <a:rPr lang="en-US" smtClean="0"/>
              <a:t>10/16/17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EE5C1-AAC5-3444-B246-FA81927D501D}" type="slidenum">
              <a:rPr lang="en-US" smtClean="0"/>
              <a:t>‹#›</a:t>
            </a:fld>
            <a:endParaRPr lang="en-US" dirty="0"/>
          </a:p>
        </p:txBody>
      </p:sp>
    </p:spTree>
    <p:extLst>
      <p:ext uri="{BB962C8B-B14F-4D97-AF65-F5344CB8AC3E}">
        <p14:creationId xmlns:p14="http://schemas.microsoft.com/office/powerpoint/2010/main" val="115654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 in this case I have 200</a:t>
            </a:r>
            <a:r>
              <a:rPr lang="en-US" baseline="0" dirty="0" smtClean="0"/>
              <a:t> thousand </a:t>
            </a:r>
            <a:r>
              <a:rPr lang="en-US" baseline="0" dirty="0" err="1" smtClean="0"/>
              <a:t>ish</a:t>
            </a:r>
            <a:r>
              <a:rPr lang="en-US" baseline="0" dirty="0" smtClean="0"/>
              <a:t> rows and I’ve got 13 columns</a:t>
            </a:r>
          </a:p>
          <a:p>
            <a:endParaRPr lang="en-US" baseline="0" dirty="0" smtClean="0"/>
          </a:p>
          <a:p>
            <a:r>
              <a:rPr lang="en-US" baseline="0" dirty="0" smtClean="0"/>
              <a:t>In H2O the rows can go into the billions it doesn’t matter</a:t>
            </a:r>
          </a:p>
          <a:p>
            <a:r>
              <a:rPr lang="en-US" baseline="0" dirty="0" smtClean="0"/>
              <a:t>and the columns can go up to 100 </a:t>
            </a:r>
            <a:r>
              <a:rPr lang="en-US" baseline="0" dirty="0" err="1" smtClean="0"/>
              <a:t>thousant</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defTabSz="1828800" hangingPunct="0"/>
            <a:fld id="{4959995A-6AB8-B14C-B427-B06291C2E8F4}" type="slidenum">
              <a:rPr lang="en-US" sz="2800" kern="0" smtClean="0">
                <a:solidFill>
                  <a:srgbClr val="000000"/>
                </a:solidFill>
                <a:ea typeface="Calibri"/>
                <a:cs typeface="Calibri"/>
                <a:sym typeface="Calibri"/>
              </a:rPr>
              <a:pPr defTabSz="1828800" hangingPunct="0"/>
              <a:t>2</a:t>
            </a:fld>
            <a:endParaRPr lang="en-US" sz="2800" kern="0">
              <a:solidFill>
                <a:srgbClr val="000000"/>
              </a:solidFill>
              <a:ea typeface="Calibri"/>
              <a:cs typeface="Calibri"/>
              <a:sym typeface="Calibri"/>
            </a:endParaRPr>
          </a:p>
        </p:txBody>
      </p:sp>
    </p:spTree>
    <p:extLst>
      <p:ext uri="{BB962C8B-B14F-4D97-AF65-F5344CB8AC3E}">
        <p14:creationId xmlns:p14="http://schemas.microsoft.com/office/powerpoint/2010/main" val="1108986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H2O Algorithm of interest include Principal Component Analysis, GLRM,</a:t>
            </a:r>
            <a:r>
              <a:rPr lang="en-US" baseline="0" dirty="0" smtClean="0"/>
              <a:t> and Autoencoders</a:t>
            </a:r>
          </a:p>
          <a:p>
            <a:endParaRPr lang="en-US" baseline="0" dirty="0" smtClean="0"/>
          </a:p>
          <a:p>
            <a:r>
              <a:rPr lang="en-US" baseline="0" dirty="0" smtClean="0"/>
              <a:t>And the reason these Algos are useful is because the cater to the general concept of an anomaly</a:t>
            </a:r>
          </a:p>
          <a:p>
            <a:r>
              <a:rPr lang="en-US" baseline="0" dirty="0" smtClean="0"/>
              <a:t>meaning: if I define what is normal then when I get a new piece of data and measure it against what is normal, how far away it is from normal is an indicator of  whether it is anomalous or not</a:t>
            </a:r>
          </a:p>
          <a:p>
            <a:endParaRPr lang="en-US" baseline="0" dirty="0" smtClean="0"/>
          </a:p>
          <a:p>
            <a:r>
              <a:rPr lang="en-US" baseline="0" dirty="0" smtClean="0"/>
              <a:t>For Autoencoders: what an </a:t>
            </a:r>
            <a:r>
              <a:rPr lang="en-US" sz="2400" i="0" dirty="0" smtClean="0">
                <a:solidFill>
                  <a:srgbClr val="ED7D31"/>
                </a:solidFill>
                <a:latin typeface="Futura Medium" charset="0"/>
                <a:ea typeface="Futura Medium" charset="0"/>
                <a:cs typeface="Futura Medium" charset="0"/>
              </a:rPr>
              <a:t>Autoencoder</a:t>
            </a:r>
            <a:r>
              <a:rPr lang="en-US" sz="2400" i="0" baseline="0" dirty="0" smtClean="0">
                <a:solidFill>
                  <a:srgbClr val="ED7D31"/>
                </a:solidFill>
                <a:latin typeface="Futura Medium" charset="0"/>
                <a:ea typeface="Futura Medium" charset="0"/>
                <a:cs typeface="Futura Medium" charset="0"/>
              </a:rPr>
              <a:t> </a:t>
            </a:r>
            <a:r>
              <a:rPr lang="en-US" baseline="0" dirty="0" smtClean="0"/>
              <a:t>does is tires to find what we call an identify function of the dataset, meaning when you pass in data it tries to replicate it. If the new data matches what has been seen before then the error on the output from the error on the input should be very low, because the network has learned what the identity type function means for the data (not a true identity function)</a:t>
            </a:r>
          </a:p>
          <a:p>
            <a:endParaRPr lang="en-US" baseline="0" dirty="0" smtClean="0"/>
          </a:p>
          <a:p>
            <a:r>
              <a:rPr lang="en-US" baseline="0" dirty="0" smtClean="0"/>
              <a:t>For PCA: the algo takes your dataset and transforms it to create orthogonal axes such that the first principal component is the axis with the greatest variance in your data.</a:t>
            </a:r>
          </a:p>
          <a:p>
            <a:r>
              <a:rPr lang="en-US" baseline="0" dirty="0" smtClean="0"/>
              <a:t>assuming you train a principal component model on normal data, when you put input new irregular data the new weights assigned to the principal component will appear suspicious</a:t>
            </a:r>
          </a:p>
          <a:p>
            <a:endParaRPr lang="en-US" baseline="0" dirty="0" smtClean="0"/>
          </a:p>
          <a:p>
            <a:r>
              <a:rPr lang="en-US" baseline="0" dirty="0" smtClean="0"/>
              <a:t>FOR GLRM: you can think of GLRM similarly to k-means, but rather than clusters you have architypes. Architypes are basically a representation of a part of your data. This allows you to establish what is normal, so when  a new observation comes in you can compare it to your model, find some distance metric that allows you to measure the amount of differentness and if the measure is large then you can classify that an anomaly</a:t>
            </a:r>
            <a:endParaRPr lang="en-US" dirty="0"/>
          </a:p>
        </p:txBody>
      </p:sp>
    </p:spTree>
    <p:extLst>
      <p:ext uri="{BB962C8B-B14F-4D97-AF65-F5344CB8AC3E}">
        <p14:creationId xmlns:p14="http://schemas.microsoft.com/office/powerpoint/2010/main" val="360309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If you have a data</a:t>
            </a:r>
            <a:r>
              <a:rPr lang="en-US" baseline="0" dirty="0" smtClean="0"/>
              <a:t> with lots of column (called predictors or features) information, where not all the columns have that much predictive power</a:t>
            </a:r>
          </a:p>
          <a:p>
            <a:r>
              <a:rPr lang="en-US" baseline="0" dirty="0" smtClean="0"/>
              <a:t>you can use H2O’s feature extraction algorithms to identify the columns/features with the most predictive power</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defTabSz="1828800" hangingPunct="0"/>
            <a:fld id="{4959995A-6AB8-B14C-B427-B06291C2E8F4}" type="slidenum">
              <a:rPr lang="en-US" sz="2800" kern="0" smtClean="0">
                <a:solidFill>
                  <a:srgbClr val="000000"/>
                </a:solidFill>
                <a:ea typeface="Calibri"/>
                <a:cs typeface="Calibri"/>
                <a:sym typeface="Calibri"/>
              </a:rPr>
              <a:pPr defTabSz="1828800" hangingPunct="0"/>
              <a:t>15</a:t>
            </a:fld>
            <a:endParaRPr lang="en-US" sz="2800" kern="0">
              <a:solidFill>
                <a:srgbClr val="000000"/>
              </a:solidFill>
              <a:ea typeface="Calibri"/>
              <a:cs typeface="Calibri"/>
              <a:sym typeface="Calibri"/>
            </a:endParaRPr>
          </a:p>
        </p:txBody>
      </p:sp>
    </p:spTree>
    <p:extLst>
      <p:ext uri="{BB962C8B-B14F-4D97-AF65-F5344CB8AC3E}">
        <p14:creationId xmlns:p14="http://schemas.microsoft.com/office/powerpoint/2010/main" val="2039624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GLRM similarly</a:t>
            </a:r>
            <a:r>
              <a:rPr lang="en-US" baseline="0" dirty="0" smtClean="0"/>
              <a:t> can help reduce the number of columns, while maintaining as much information as possible but the extra thing it brings to the table is the ability to deal with nonnumeric and missing data</a:t>
            </a:r>
          </a:p>
          <a:p>
            <a:endParaRPr lang="en-US" baseline="0" dirty="0" smtClean="0"/>
          </a:p>
          <a:p>
            <a:r>
              <a:rPr lang="en-US" sz="2200" b="0" i="0" dirty="0" smtClean="0">
                <a:effectLst/>
                <a:latin typeface="Lucida Grande"/>
                <a:ea typeface="Lucida Grande"/>
                <a:cs typeface="Lucida Grande"/>
                <a:sym typeface="Lucida Grande"/>
              </a:rPr>
              <a:t>reconstructing missing values and identifying important features in heterogeneous data</a:t>
            </a:r>
            <a:endParaRPr lang="en-US" dirty="0" smtClean="0"/>
          </a:p>
          <a:p>
            <a:endParaRPr lang="en-US" dirty="0" smtClean="0"/>
          </a:p>
          <a:p>
            <a:r>
              <a:rPr lang="en-US" sz="2200" b="1" i="0" dirty="0" smtClean="0">
                <a:effectLst/>
                <a:latin typeface="Lucida Grande"/>
                <a:ea typeface="Lucida Grande"/>
                <a:cs typeface="Lucida Grande"/>
                <a:sym typeface="Lucida Grande"/>
              </a:rPr>
              <a:t>low-dimensional representation</a:t>
            </a:r>
            <a:r>
              <a:rPr lang="en-US" sz="2200" b="0" i="0" dirty="0" smtClean="0">
                <a:effectLst/>
                <a:latin typeface="Lucida Grande"/>
                <a:ea typeface="Lucida Grande"/>
                <a:cs typeface="Lucida Grande"/>
                <a:sym typeface="Lucida Grande"/>
              </a:rPr>
              <a:t> of your input data.</a:t>
            </a:r>
          </a:p>
          <a:p>
            <a:r>
              <a:rPr lang="en-US" sz="2200" b="0" i="0" dirty="0" smtClean="0">
                <a:effectLst/>
                <a:latin typeface="Lucida Grande"/>
                <a:ea typeface="Lucida Grande"/>
                <a:cs typeface="Lucida Grande"/>
                <a:sym typeface="Lucida Grande"/>
              </a:rPr>
              <a:t>Some of your features may be redundant or correlated, resulting in wasted processing time and overfitting in your model (too many parameters).</a:t>
            </a:r>
          </a:p>
          <a:p>
            <a:endParaRPr lang="en-US" dirty="0" smtClean="0"/>
          </a:p>
          <a:p>
            <a:r>
              <a:rPr lang="en-US" dirty="0" smtClean="0"/>
              <a:t>Following the idea of how PCA and GLRM can be used</a:t>
            </a:r>
            <a:r>
              <a:rPr lang="en-US" baseline="0" dirty="0" smtClean="0"/>
              <a:t> to establish features that provide a good representation of your data, you can use them to reduce the number of features/columns in your dataset so that the remaining columns provide the most predictive power</a:t>
            </a:r>
          </a:p>
          <a:p>
            <a:endParaRPr lang="en-US" baseline="0" dirty="0" smtClean="0"/>
          </a:p>
          <a:p>
            <a:r>
              <a:rPr lang="en-US" baseline="0" dirty="0" smtClean="0"/>
              <a:t>with word2vec provides word embedding </a:t>
            </a:r>
          </a:p>
          <a:p>
            <a:r>
              <a:rPr lang="en-US" sz="2200" b="0" i="0" dirty="0" smtClean="0">
                <a:effectLst/>
                <a:latin typeface="Lucida Grande"/>
                <a:ea typeface="Lucida Grande"/>
                <a:cs typeface="Lucida Grande"/>
                <a:sym typeface="Lucida Grande"/>
              </a:rPr>
              <a:t>a natural language processing algorithm where words or phrases are mapped to vectors of real numbers</a:t>
            </a:r>
          </a:p>
          <a:p>
            <a:r>
              <a:rPr lang="en-US" sz="2200" b="0" i="0" dirty="0" smtClean="0">
                <a:effectLst/>
                <a:latin typeface="Lucida Grande"/>
                <a:ea typeface="Lucida Grande"/>
                <a:cs typeface="Lucida Grande"/>
                <a:sym typeface="Lucida Grande"/>
              </a:rPr>
              <a:t>The word </a:t>
            </a:r>
            <a:r>
              <a:rPr lang="en-US" sz="2200" b="0" i="0" dirty="0" err="1" smtClean="0">
                <a:effectLst/>
                <a:latin typeface="Lucida Grande"/>
                <a:ea typeface="Lucida Grande"/>
                <a:cs typeface="Lucida Grande"/>
                <a:sym typeface="Lucida Grande"/>
              </a:rPr>
              <a:t>embeddings</a:t>
            </a:r>
            <a:r>
              <a:rPr lang="en-US" sz="2200" b="0" i="0" dirty="0" smtClean="0">
                <a:effectLst/>
                <a:latin typeface="Lucida Grande"/>
                <a:ea typeface="Lucida Grande"/>
                <a:cs typeface="Lucida Grande"/>
                <a:sym typeface="Lucida Grande"/>
              </a:rPr>
              <a:t> can added as a new feature column and subsequently</a:t>
            </a:r>
            <a:r>
              <a:rPr lang="en-US" sz="2200" b="0" i="0" baseline="0" dirty="0" smtClean="0">
                <a:effectLst/>
                <a:latin typeface="Lucida Grande"/>
                <a:ea typeface="Lucida Grande"/>
                <a:cs typeface="Lucida Grande"/>
                <a:sym typeface="Lucida Grande"/>
              </a:rPr>
              <a:t> </a:t>
            </a:r>
            <a:r>
              <a:rPr lang="en-US" sz="2200" b="0" i="0" dirty="0" smtClean="0">
                <a:effectLst/>
                <a:latin typeface="Lucida Grande"/>
                <a:ea typeface="Lucida Grande"/>
                <a:cs typeface="Lucida Grande"/>
                <a:sym typeface="Lucida Grande"/>
              </a:rPr>
              <a:t>be used in a machine learning mode. </a:t>
            </a:r>
            <a:endParaRPr lang="en-US" baseline="0" dirty="0" smtClean="0"/>
          </a:p>
        </p:txBody>
      </p:sp>
    </p:spTree>
    <p:extLst>
      <p:ext uri="{BB962C8B-B14F-4D97-AF65-F5344CB8AC3E}">
        <p14:creationId xmlns:p14="http://schemas.microsoft.com/office/powerpoint/2010/main" val="991225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1" dirty="0"/>
              <a:t>GBM authors from Stanford on Scientific Advisory Council </a:t>
            </a:r>
            <a:endParaRPr lang="en-US" b="1" dirty="0"/>
          </a:p>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defTabSz="1828800" hangingPunct="0"/>
            <a:fld id="{CA1EE5C1-AAC5-3444-B246-FA81927D501D}" type="slidenum">
              <a:rPr lang="en-US" sz="2800" kern="0" smtClean="0">
                <a:solidFill>
                  <a:prstClr val="black"/>
                </a:solidFill>
                <a:sym typeface="Calibri"/>
              </a:rPr>
              <a:pPr defTabSz="1828800" hangingPunct="0"/>
              <a:t>17</a:t>
            </a:fld>
            <a:endParaRPr lang="en-US" sz="2800" kern="0" dirty="0">
              <a:solidFill>
                <a:prstClr val="black"/>
              </a:solidFill>
              <a:sym typeface="Calibri"/>
            </a:endParaRPr>
          </a:p>
        </p:txBody>
      </p:sp>
    </p:spTree>
    <p:extLst>
      <p:ext uri="{BB962C8B-B14F-4D97-AF65-F5344CB8AC3E}">
        <p14:creationId xmlns:p14="http://schemas.microsoft.com/office/powerpoint/2010/main" val="58037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 in this case I have 200</a:t>
            </a:r>
            <a:r>
              <a:rPr lang="en-US" baseline="0" dirty="0" smtClean="0"/>
              <a:t> thousand </a:t>
            </a:r>
            <a:r>
              <a:rPr lang="en-US" baseline="0" dirty="0" err="1" smtClean="0"/>
              <a:t>ish</a:t>
            </a:r>
            <a:r>
              <a:rPr lang="en-US" baseline="0" dirty="0" smtClean="0"/>
              <a:t> rows and I’ve got 13 columns</a:t>
            </a:r>
          </a:p>
          <a:p>
            <a:endParaRPr lang="en-US" baseline="0" dirty="0" smtClean="0"/>
          </a:p>
          <a:p>
            <a:r>
              <a:rPr lang="en-US" baseline="0" dirty="0" smtClean="0"/>
              <a:t>In H2O the rows can go into the billions it doesn’t matter</a:t>
            </a:r>
          </a:p>
          <a:p>
            <a:r>
              <a:rPr lang="en-US" baseline="0" dirty="0" smtClean="0"/>
              <a:t>and the columns can go up to 100 </a:t>
            </a:r>
            <a:r>
              <a:rPr lang="en-US" baseline="0" dirty="0" err="1" smtClean="0"/>
              <a:t>thousant</a:t>
            </a:r>
            <a:endParaRPr lang="en-US" baseline="0" dirty="0" smtClean="0"/>
          </a:p>
          <a:p>
            <a:endParaRPr lang="en-US" baseline="0" dirty="0" smtClean="0"/>
          </a:p>
          <a:p>
            <a:r>
              <a:rPr lang="en-US" baseline="0" dirty="0" smtClean="0"/>
              <a:t>We scale it is not a problem</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defTabSz="1828800" hangingPunct="0"/>
            <a:fld id="{4959995A-6AB8-B14C-B427-B06291C2E8F4}" type="slidenum">
              <a:rPr lang="en-US" sz="2800" kern="0" smtClean="0">
                <a:solidFill>
                  <a:srgbClr val="000000"/>
                </a:solidFill>
                <a:ea typeface="Calibri"/>
                <a:cs typeface="Calibri"/>
                <a:sym typeface="Calibri"/>
              </a:rPr>
              <a:pPr defTabSz="1828800" hangingPunct="0"/>
              <a:t>3</a:t>
            </a:fld>
            <a:endParaRPr lang="en-US" sz="2800" kern="0">
              <a:solidFill>
                <a:srgbClr val="000000"/>
              </a:solidFill>
              <a:ea typeface="Calibri"/>
              <a:cs typeface="Calibri"/>
              <a:sym typeface="Calibri"/>
            </a:endParaRPr>
          </a:p>
        </p:txBody>
      </p:sp>
    </p:spTree>
    <p:extLst>
      <p:ext uri="{BB962C8B-B14F-4D97-AF65-F5344CB8AC3E}">
        <p14:creationId xmlns:p14="http://schemas.microsoft.com/office/powerpoint/2010/main" val="149842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59995A-6AB8-B14C-B427-B06291C2E8F4}"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919506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59995A-6AB8-B14C-B427-B06291C2E8F4}"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191905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59995A-6AB8-B14C-B427-B06291C2E8F4}"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197206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6431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a:t>
            </a:r>
            <a:r>
              <a:rPr lang="en-US" baseline="0" dirty="0" smtClean="0"/>
              <a:t> I showed before H2O has a variety of unsupervised algorithms you can use depending on your problem.</a:t>
            </a:r>
          </a:p>
          <a:p>
            <a:endParaRPr lang="en-US" baseline="0" dirty="0" smtClean="0"/>
          </a:p>
          <a:p>
            <a:r>
              <a:rPr lang="en-US" baseline="0" dirty="0" smtClean="0"/>
              <a:t>for example if you have specific number of groups you expect in any given set of claims or customers, you can use H2O’s cluster algo K-means to identify those groups for you</a:t>
            </a:r>
          </a:p>
          <a:p>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r>
              <a:rPr lang="en-US" sz="2200" b="0" i="0" dirty="0" smtClean="0">
                <a:effectLst/>
                <a:latin typeface="Lucida Grande"/>
                <a:ea typeface="Lucida Grande"/>
                <a:cs typeface="Lucida Grande"/>
                <a:sym typeface="Lucida Grande"/>
              </a:rPr>
              <a:t>Clustering is a form of unsupervised learning that tries to find structures in the data without using any labels or target values. Clustering partitions a set of observations into separate groupings such that an observation in a given group is more similar to another observation in the same group than to another observation in a different group.</a:t>
            </a:r>
            <a:endParaRPr lang="en-US" dirty="0" smtClean="0"/>
          </a:p>
          <a:p>
            <a:endParaRPr lang="en-US" baseline="0" dirty="0" smtClean="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defTabSz="1828800" hangingPunct="0"/>
            <a:fld id="{4959995A-6AB8-B14C-B427-B06291C2E8F4}" type="slidenum">
              <a:rPr lang="en-US" sz="2800" kern="0" smtClean="0">
                <a:solidFill>
                  <a:srgbClr val="000000"/>
                </a:solidFill>
                <a:ea typeface="Calibri"/>
                <a:cs typeface="Calibri"/>
                <a:sym typeface="Calibri"/>
              </a:rPr>
              <a:pPr defTabSz="1828800" hangingPunct="0"/>
              <a:t>11</a:t>
            </a:fld>
            <a:endParaRPr lang="en-US" sz="2800" kern="0">
              <a:solidFill>
                <a:srgbClr val="000000"/>
              </a:solidFill>
              <a:ea typeface="Calibri"/>
              <a:cs typeface="Calibri"/>
              <a:sym typeface="Calibri"/>
            </a:endParaRPr>
          </a:p>
        </p:txBody>
      </p:sp>
    </p:spTree>
    <p:extLst>
      <p:ext uri="{BB962C8B-B14F-4D97-AF65-F5344CB8AC3E}">
        <p14:creationId xmlns:p14="http://schemas.microsoft.com/office/powerpoint/2010/main" val="1472898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For example, let’s say you need to separate physicians with a lot of patients from those with a handful of patients are new doctors</a:t>
            </a:r>
          </a:p>
          <a:p>
            <a:pPr marL="0" marR="0" indent="0" defTabSz="457200" eaLnBrk="1" fontAlgn="auto" latinLnBrk="0" hangingPunct="1">
              <a:lnSpc>
                <a:spcPct val="100000"/>
              </a:lnSpc>
              <a:spcBef>
                <a:spcPts val="0"/>
              </a:spcBef>
              <a:spcAft>
                <a:spcPts val="0"/>
              </a:spcAft>
              <a:buClrTx/>
              <a:buSzTx/>
              <a:buFontTx/>
              <a:buNone/>
              <a:tabLst/>
              <a:defRPr/>
            </a:pPr>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because the behavior of each group is different and rules you apply to flag a physician are different for these different groups</a:t>
            </a:r>
          </a:p>
          <a:p>
            <a:pPr marL="0" marR="0" indent="0" defTabSz="457200" eaLnBrk="1" fontAlgn="auto" latinLnBrk="0" hangingPunct="1">
              <a:lnSpc>
                <a:spcPct val="100000"/>
              </a:lnSpc>
              <a:spcBef>
                <a:spcPts val="0"/>
              </a:spcBef>
              <a:spcAft>
                <a:spcPts val="0"/>
              </a:spcAft>
              <a:buClrTx/>
              <a:buSzTx/>
              <a:buFontTx/>
              <a:buNone/>
              <a:tabLst/>
              <a:defRPr/>
            </a:pPr>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XI age of the physician</a:t>
            </a:r>
            <a:endParaRPr lang="en-US" dirty="0" smtClean="0"/>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XJ could be number of different drugs prescribed</a:t>
            </a:r>
          </a:p>
          <a:p>
            <a:endParaRPr lang="en-US" dirty="0" smtClean="0"/>
          </a:p>
        </p:txBody>
      </p:sp>
    </p:spTree>
    <p:extLst>
      <p:ext uri="{BB962C8B-B14F-4D97-AF65-F5344CB8AC3E}">
        <p14:creationId xmlns:p14="http://schemas.microsoft.com/office/powerpoint/2010/main" val="945651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Since we will be focusing on identifying</a:t>
            </a:r>
            <a:r>
              <a:rPr lang="en-US" baseline="0" dirty="0" smtClean="0"/>
              <a:t> fraud which happens in rare cases</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defTabSz="1828800" hangingPunct="0"/>
            <a:fld id="{4959995A-6AB8-B14C-B427-B06291C2E8F4}" type="slidenum">
              <a:rPr lang="en-US" sz="2800" kern="0" smtClean="0">
                <a:solidFill>
                  <a:srgbClr val="000000"/>
                </a:solidFill>
                <a:ea typeface="Calibri"/>
                <a:cs typeface="Calibri"/>
                <a:sym typeface="Calibri"/>
              </a:rPr>
              <a:pPr defTabSz="1828800" hangingPunct="0"/>
              <a:t>13</a:t>
            </a:fld>
            <a:endParaRPr lang="en-US" sz="2800" kern="0">
              <a:solidFill>
                <a:srgbClr val="000000"/>
              </a:solidFill>
              <a:ea typeface="Calibri"/>
              <a:cs typeface="Calibri"/>
              <a:sym typeface="Calibri"/>
            </a:endParaRPr>
          </a:p>
        </p:txBody>
      </p:sp>
    </p:spTree>
    <p:extLst>
      <p:ext uri="{BB962C8B-B14F-4D97-AF65-F5344CB8AC3E}">
        <p14:creationId xmlns:p14="http://schemas.microsoft.com/office/powerpoint/2010/main" val="878346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76B68F-176C-5246-B683-128514EAA198}" type="datetime1">
              <a:rPr lang="en-US" smtClean="0"/>
              <a:t>10/16/17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86B56C-D57F-B34A-875F-BB0FA4F633AA}" type="slidenum">
              <a:rPr lang="en-US" smtClean="0"/>
              <a:t>‹#›</a:t>
            </a:fld>
            <a:endParaRPr lang="en-US" dirty="0"/>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0DD81-9004-0C43-BC9F-24E0066199D6}" type="datetime1">
              <a:rPr lang="en-US" smtClean="0"/>
              <a:t>10/16/17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86B56C-D57F-B34A-875F-BB0FA4F633AA}" type="slidenum">
              <a:rPr lang="en-US" smtClean="0"/>
              <a:t>‹#›</a:t>
            </a:fld>
            <a:endParaRPr lang="en-US" dirty="0"/>
          </a:p>
        </p:txBody>
      </p:sp>
    </p:spTree>
    <p:extLst>
      <p:ext uri="{BB962C8B-B14F-4D97-AF65-F5344CB8AC3E}">
        <p14:creationId xmlns:p14="http://schemas.microsoft.com/office/powerpoint/2010/main" val="1732658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AE8395-95CC-6044-9994-186CCF16F283}" type="datetime1">
              <a:rPr lang="en-US" smtClean="0"/>
              <a:t>10/16/17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86B56C-D57F-B34A-875F-BB0FA4F633AA}" type="slidenum">
              <a:rPr lang="en-US" smtClean="0"/>
              <a:t>‹#›</a:t>
            </a:fld>
            <a:endParaRPr lang="en-US" dirty="0"/>
          </a:p>
        </p:txBody>
      </p:sp>
    </p:spTree>
    <p:extLst>
      <p:ext uri="{BB962C8B-B14F-4D97-AF65-F5344CB8AC3E}">
        <p14:creationId xmlns:p14="http://schemas.microsoft.com/office/powerpoint/2010/main" val="915173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6783" y="-9467"/>
            <a:ext cx="11578435" cy="881533"/>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077200" y="6356350"/>
            <a:ext cx="466794" cy="461663"/>
          </a:xfrm>
        </p:spPr>
        <p:txBody>
          <a:bodyPr/>
          <a:lstStyle/>
          <a:p>
            <a:fld id="{86CB4B4D-7CA3-9044-876B-883B54F8677D}" type="slidenum">
              <a:rPr lang="uk-UA" smtClean="0"/>
              <a:pPr/>
              <a:t>‹#›</a:t>
            </a:fld>
            <a:endParaRPr lang="uk-UA"/>
          </a:p>
        </p:txBody>
      </p:sp>
    </p:spTree>
    <p:extLst>
      <p:ext uri="{BB962C8B-B14F-4D97-AF65-F5344CB8AC3E}">
        <p14:creationId xmlns:p14="http://schemas.microsoft.com/office/powerpoint/2010/main" val="80325967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81" name="Shape 81"/>
          <p:cNvSpPr/>
          <p:nvPr/>
        </p:nvSpPr>
        <p:spPr>
          <a:xfrm>
            <a:off x="-6316" y="-4733"/>
            <a:ext cx="12192000" cy="872066"/>
          </a:xfrm>
          <a:prstGeom prst="rect">
            <a:avLst/>
          </a:prstGeom>
          <a:solidFill>
            <a:srgbClr val="FFDF00"/>
          </a:solidFill>
          <a:ln w="12700">
            <a:miter lim="400000"/>
          </a:ln>
        </p:spPr>
        <p:txBody>
          <a:bodyPr tIns="45720" bIns="45720" anchor="ctr"/>
          <a:lstStyle/>
          <a:p>
            <a:pPr algn="ctr" defTabSz="914400" hangingPunct="0">
              <a:defRPr sz="3600">
                <a:solidFill>
                  <a:srgbClr val="FFFFFF"/>
                </a:solidFill>
                <a:latin typeface="Times New Roman"/>
                <a:ea typeface="Times New Roman"/>
                <a:cs typeface="Times New Roman"/>
                <a:sym typeface="Times New Roman"/>
              </a:defRPr>
            </a:pPr>
            <a:endParaRPr sz="1800" kern="0">
              <a:solidFill>
                <a:srgbClr val="FFFFFF"/>
              </a:solidFill>
              <a:latin typeface="Times New Roman"/>
              <a:ea typeface="Times New Roman"/>
              <a:cs typeface="Times New Roman"/>
              <a:sym typeface="Times New Roman"/>
            </a:endParaRPr>
          </a:p>
        </p:txBody>
      </p:sp>
      <p:sp>
        <p:nvSpPr>
          <p:cNvPr id="82" name="Shape 82"/>
          <p:cNvSpPr/>
          <p:nvPr/>
        </p:nvSpPr>
        <p:spPr>
          <a:xfrm>
            <a:off x="306783" y="-9467"/>
            <a:ext cx="11578435" cy="881533"/>
          </a:xfrm>
          <a:prstGeom prst="rect">
            <a:avLst/>
          </a:prstGeom>
          <a:ln w="12700">
            <a:miter lim="400000"/>
          </a:ln>
          <a:extLst>
            <a:ext uri="{C572A759-6A51-4108-AA02-DFA0A04FC94B}">
              <ma14:wrappingTextBoxFlag xmlns:ma14="http://schemas.microsoft.com/office/mac/drawingml/2011/main" val="1"/>
            </a:ext>
          </a:extLst>
        </p:spPr>
        <p:txBody>
          <a:bodyPr tIns="45720" bIns="45720" anchor="ctr"/>
          <a:lstStyle>
            <a:lvl1pPr algn="ctr" defTabSz="914400">
              <a:defRPr sz="6400" spc="600">
                <a:latin typeface="Futura"/>
                <a:ea typeface="Futura"/>
                <a:cs typeface="Futura"/>
                <a:sym typeface="Futura"/>
              </a:defRPr>
            </a:lvl1pPr>
          </a:lstStyle>
          <a:p>
            <a:pPr hangingPunct="0"/>
            <a:endParaRPr sz="3200" kern="0" dirty="0">
              <a:solidFill>
                <a:srgbClr val="000000"/>
              </a:solidFill>
            </a:endParaRPr>
          </a:p>
        </p:txBody>
      </p:sp>
      <p:pic>
        <p:nvPicPr>
          <p:cNvPr id="83" name="image2.png"/>
          <p:cNvPicPr>
            <a:picLocks noChangeAspect="1"/>
          </p:cNvPicPr>
          <p:nvPr/>
        </p:nvPicPr>
        <p:blipFill>
          <a:blip r:embed="rId2">
            <a:extLst/>
          </a:blip>
          <a:stretch>
            <a:fillRect/>
          </a:stretch>
        </p:blipFill>
        <p:spPr>
          <a:xfrm>
            <a:off x="11445284" y="6446215"/>
            <a:ext cx="508001" cy="203201"/>
          </a:xfrm>
          <a:prstGeom prst="rect">
            <a:avLst/>
          </a:prstGeom>
          <a:ln w="12700">
            <a:miter lim="400000"/>
          </a:ln>
        </p:spPr>
      </p:pic>
      <p:sp>
        <p:nvSpPr>
          <p:cNvPr id="84" name="Shape 84"/>
          <p:cNvSpPr>
            <a:spLocks noGrp="1"/>
          </p:cNvSpPr>
          <p:nvPr>
            <p:ph type="sldNum" sz="quarter" idx="2"/>
          </p:nvPr>
        </p:nvSpPr>
        <p:spPr>
          <a:xfrm>
            <a:off x="8077200" y="6356350"/>
            <a:ext cx="466794" cy="461663"/>
          </a:xfrm>
          <a:prstGeom prst="rect">
            <a:avLst/>
          </a:prstGeom>
        </p:spPr>
        <p:txBody>
          <a:bodyPr/>
          <a:lstStyle/>
          <a:p>
            <a:fld id="{86CB4B4D-7CA3-9044-876B-883B54F8677D}" type="slidenum">
              <a:rPr/>
              <a:pPr/>
              <a:t>‹#›</a:t>
            </a:fld>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6377926"/>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pic>
        <p:nvPicPr>
          <p:cNvPr id="91" name="image2.png"/>
          <p:cNvPicPr>
            <a:picLocks noChangeAspect="1"/>
          </p:cNvPicPr>
          <p:nvPr/>
        </p:nvPicPr>
        <p:blipFill>
          <a:blip r:embed="rId2">
            <a:extLst/>
          </a:blip>
          <a:stretch>
            <a:fillRect/>
          </a:stretch>
        </p:blipFill>
        <p:spPr>
          <a:xfrm>
            <a:off x="11445284" y="6446215"/>
            <a:ext cx="508001" cy="203201"/>
          </a:xfrm>
          <a:prstGeom prst="rect">
            <a:avLst/>
          </a:prstGeom>
          <a:ln w="12700">
            <a:miter lim="400000"/>
          </a:ln>
        </p:spPr>
      </p:pic>
      <p:sp>
        <p:nvSpPr>
          <p:cNvPr id="92" name="Shape 92"/>
          <p:cNvSpPr>
            <a:spLocks noGrp="1"/>
          </p:cNvSpPr>
          <p:nvPr>
            <p:ph type="sldNum" sz="quarter" idx="2"/>
          </p:nvPr>
        </p:nvSpPr>
        <p:spPr>
          <a:xfrm>
            <a:off x="8077200" y="6356350"/>
            <a:ext cx="466794" cy="461663"/>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7132453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00" name="Shape 100"/>
          <p:cNvSpPr>
            <a:spLocks noGrp="1"/>
          </p:cNvSpPr>
          <p:nvPr>
            <p:ph type="body" sz="half" idx="13"/>
          </p:nvPr>
        </p:nvSpPr>
        <p:spPr>
          <a:xfrm>
            <a:off x="704836" y="1435100"/>
            <a:ext cx="4284678" cy="4691063"/>
          </a:xfrm>
          <a:prstGeom prst="rect">
            <a:avLst/>
          </a:prstGeom>
        </p:spPr>
        <p:txBody>
          <a:bodyPr>
            <a:noAutofit/>
          </a:bodyPr>
          <a:lstStyle/>
          <a:p>
            <a:pPr marL="0" lvl="0" indent="0">
              <a:spcBef>
                <a:spcPts val="300"/>
              </a:spcBef>
              <a:buSzTx/>
              <a:buFontTx/>
              <a:buNone/>
              <a:defRPr sz="2800"/>
            </a:pPr>
            <a:r>
              <a:rPr lang="en-US" smtClean="0"/>
              <a:t>Click to edit Master text styles</a:t>
            </a:r>
          </a:p>
        </p:txBody>
      </p:sp>
      <p:sp>
        <p:nvSpPr>
          <p:cNvPr id="101" name="Shape 101"/>
          <p:cNvSpPr>
            <a:spLocks noGrp="1"/>
          </p:cNvSpPr>
          <p:nvPr>
            <p:ph type="title"/>
          </p:nvPr>
        </p:nvSpPr>
        <p:spPr>
          <a:xfrm>
            <a:off x="704836" y="273050"/>
            <a:ext cx="4284678" cy="1162050"/>
          </a:xfrm>
          <a:prstGeom prst="rect">
            <a:avLst/>
          </a:prstGeom>
        </p:spPr>
        <p:txBody>
          <a:bodyPr anchor="b"/>
          <a:lstStyle>
            <a:lvl1pPr algn="l">
              <a:defRPr sz="2000"/>
            </a:lvl1pPr>
          </a:lstStyle>
          <a:p>
            <a:r>
              <a:rPr lang="en-US" smtClean="0"/>
              <a:t>Click to edit Master title style</a:t>
            </a:r>
            <a:endParaRPr/>
          </a:p>
        </p:txBody>
      </p:sp>
      <p:sp>
        <p:nvSpPr>
          <p:cNvPr id="102" name="Shape 102"/>
          <p:cNvSpPr>
            <a:spLocks noGrp="1"/>
          </p:cNvSpPr>
          <p:nvPr>
            <p:ph type="body" idx="1"/>
          </p:nvPr>
        </p:nvSpPr>
        <p:spPr>
          <a:xfrm>
            <a:off x="5099050" y="273050"/>
            <a:ext cx="6648427" cy="5853113"/>
          </a:xfrm>
          <a:prstGeom prst="rect">
            <a:avLst/>
          </a:prstGeom>
        </p:spPr>
        <p:txBody>
          <a:bodyPr/>
          <a:lstStyle>
            <a:lvl1pPr>
              <a:spcBef>
                <a:spcPts val="750"/>
              </a:spcBef>
              <a:defRPr sz="3200"/>
            </a:lvl1pPr>
            <a:lvl2pPr marL="555171" indent="-326571">
              <a:spcBef>
                <a:spcPts val="750"/>
              </a:spcBef>
              <a:defRPr sz="3200"/>
            </a:lvl2pPr>
            <a:lvl3pPr marL="762000" indent="-304800">
              <a:spcBef>
                <a:spcPts val="750"/>
              </a:spcBef>
              <a:defRPr sz="3200"/>
            </a:lvl3pPr>
            <a:lvl4pPr marL="1051560" indent="-365760">
              <a:spcBef>
                <a:spcPts val="750"/>
              </a:spcBef>
              <a:defRPr sz="3200"/>
            </a:lvl4pPr>
            <a:lvl5pPr marL="1280160" indent="-365760">
              <a:spcBef>
                <a:spcPts val="750"/>
              </a:spcBef>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3" name="Shape 103"/>
          <p:cNvSpPr>
            <a:spLocks noGrp="1"/>
          </p:cNvSpPr>
          <p:nvPr>
            <p:ph type="sldNum" sz="quarter" idx="2"/>
          </p:nvPr>
        </p:nvSpPr>
        <p:spPr>
          <a:xfrm>
            <a:off x="8077200" y="6356350"/>
            <a:ext cx="466794" cy="461663"/>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1436214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79" name="Shape 179"/>
          <p:cNvSpPr/>
          <p:nvPr/>
        </p:nvSpPr>
        <p:spPr>
          <a:xfrm>
            <a:off x="-6316" y="0"/>
            <a:ext cx="12204632" cy="872065"/>
          </a:xfrm>
          <a:prstGeom prst="rect">
            <a:avLst/>
          </a:prstGeom>
          <a:solidFill>
            <a:srgbClr val="FFDF00"/>
          </a:solidFill>
          <a:ln w="12700">
            <a:miter lim="400000"/>
          </a:ln>
        </p:spPr>
        <p:txBody>
          <a:bodyPr tIns="45720" bIns="45720" anchor="ctr"/>
          <a:lstStyle/>
          <a:p>
            <a:pPr algn="ctr" defTabSz="914400" hangingPunct="0">
              <a:defRPr sz="3600">
                <a:solidFill>
                  <a:srgbClr val="FFFFFF"/>
                </a:solidFill>
                <a:latin typeface="Times New Roman"/>
                <a:ea typeface="Times New Roman"/>
                <a:cs typeface="Times New Roman"/>
                <a:sym typeface="Times New Roman"/>
              </a:defRPr>
            </a:pPr>
            <a:endParaRPr sz="1800" kern="0">
              <a:solidFill>
                <a:srgbClr val="FFFFFF"/>
              </a:solidFill>
              <a:latin typeface="Times New Roman"/>
              <a:ea typeface="Times New Roman"/>
              <a:cs typeface="Times New Roman"/>
              <a:sym typeface="Times New Roman"/>
            </a:endParaRPr>
          </a:p>
        </p:txBody>
      </p:sp>
      <p:sp>
        <p:nvSpPr>
          <p:cNvPr id="180" name="Shape 180"/>
          <p:cNvSpPr>
            <a:spLocks noGrp="1"/>
          </p:cNvSpPr>
          <p:nvPr>
            <p:ph type="title"/>
          </p:nvPr>
        </p:nvSpPr>
        <p:spPr>
          <a:xfrm>
            <a:off x="272368" y="-4734"/>
            <a:ext cx="11594746" cy="881533"/>
          </a:xfrm>
          <a:prstGeom prst="rect">
            <a:avLst/>
          </a:prstGeom>
        </p:spPr>
        <p:txBody>
          <a:bodyPr/>
          <a:lstStyle/>
          <a:p>
            <a:r>
              <a:rPr lang="en-US" smtClean="0"/>
              <a:t>Click to edit Master title style</a:t>
            </a:r>
            <a:endParaRPr dirty="0"/>
          </a:p>
        </p:txBody>
      </p:sp>
      <p:sp>
        <p:nvSpPr>
          <p:cNvPr id="181" name="Shape 181"/>
          <p:cNvSpPr>
            <a:spLocks noGrp="1"/>
          </p:cNvSpPr>
          <p:nvPr>
            <p:ph type="body" idx="1"/>
          </p:nvPr>
        </p:nvSpPr>
        <p:spPr>
          <a:xfrm>
            <a:off x="403747" y="1535774"/>
            <a:ext cx="11331987" cy="4953049"/>
          </a:xfrm>
          <a:prstGeom prst="rect">
            <a:avLst/>
          </a:prstGeom>
        </p:spPr>
        <p:txBody>
          <a:bodyPr/>
          <a:lstStyle>
            <a:lvl1pPr>
              <a:spcBef>
                <a:spcPts val="750"/>
              </a:spcBef>
              <a:defRPr sz="2000"/>
            </a:lvl1pPr>
            <a:lvl2pPr marL="783771" indent="-326571">
              <a:spcBef>
                <a:spcPts val="750"/>
              </a:spcBef>
              <a:buChar char="–"/>
              <a:defRPr sz="2000"/>
            </a:lvl2pPr>
            <a:lvl3pPr marL="1066800" indent="-304800">
              <a:spcBef>
                <a:spcPts val="750"/>
              </a:spcBef>
              <a:defRPr sz="2000"/>
            </a:lvl3pPr>
            <a:lvl4pPr marL="1432560" indent="-365760">
              <a:spcBef>
                <a:spcPts val="750"/>
              </a:spcBef>
              <a:buChar char="»"/>
              <a:defRPr sz="2000"/>
            </a:lvl4pPr>
            <a:lvl5pPr marL="1762760" indent="-365760">
              <a:spcBef>
                <a:spcPts val="750"/>
              </a:spcBef>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pic>
        <p:nvPicPr>
          <p:cNvPr id="182" name="image2.png"/>
          <p:cNvPicPr>
            <a:picLocks noChangeAspect="1"/>
          </p:cNvPicPr>
          <p:nvPr/>
        </p:nvPicPr>
        <p:blipFill>
          <a:blip r:embed="rId2">
            <a:extLst/>
          </a:blip>
          <a:stretch>
            <a:fillRect/>
          </a:stretch>
        </p:blipFill>
        <p:spPr>
          <a:xfrm>
            <a:off x="11445284" y="6446215"/>
            <a:ext cx="508001" cy="203201"/>
          </a:xfrm>
          <a:prstGeom prst="rect">
            <a:avLst/>
          </a:prstGeom>
          <a:ln w="12700">
            <a:miter lim="400000"/>
          </a:ln>
        </p:spPr>
      </p:pic>
      <p:sp>
        <p:nvSpPr>
          <p:cNvPr id="183" name="Shape 183"/>
          <p:cNvSpPr>
            <a:spLocks noGrp="1"/>
          </p:cNvSpPr>
          <p:nvPr>
            <p:ph type="sldNum" sz="quarter" idx="2"/>
          </p:nvPr>
        </p:nvSpPr>
        <p:spPr>
          <a:xfrm>
            <a:off x="8077200" y="6356350"/>
            <a:ext cx="466794" cy="461663"/>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593691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76B68F-176C-5246-B683-128514EAA198}" type="datetime1">
              <a:rPr lang="en-US" smtClean="0">
                <a:solidFill>
                  <a:prstClr val="black">
                    <a:tint val="75000"/>
                  </a:prstClr>
                </a:solidFill>
              </a:rPr>
              <a:pPr/>
              <a:t>10/16/17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86B56C-D57F-B34A-875F-BB0FA4F633A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01359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A16E0D-DEA1-3F4F-89FE-606BB978F5E5}" type="datetime1">
              <a:rPr lang="en-US" smtClean="0">
                <a:solidFill>
                  <a:prstClr val="black">
                    <a:tint val="75000"/>
                  </a:prstClr>
                </a:solidFill>
              </a:rPr>
              <a:pPr/>
              <a:t>10/16/17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4724400" y="6356351"/>
            <a:ext cx="2743200" cy="365125"/>
          </a:xfrm>
        </p:spPr>
        <p:txBody>
          <a:bodyPr/>
          <a:lstStyle>
            <a:lvl1pPr algn="ctr">
              <a:defRPr/>
            </a:lvl1pPr>
          </a:lstStyle>
          <a:p>
            <a:fld id="{AA86B56C-D57F-B34A-875F-BB0FA4F633A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609607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4AF8D-0F7F-1F49-899A-5D2545C1282D}" type="datetime1">
              <a:rPr lang="en-US" smtClean="0">
                <a:solidFill>
                  <a:prstClr val="black">
                    <a:tint val="75000"/>
                  </a:prstClr>
                </a:solidFill>
              </a:rPr>
              <a:pPr/>
              <a:t>10/16/17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86B56C-D57F-B34A-875F-BB0FA4F633A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5008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A16E0D-DEA1-3F4F-89FE-606BB978F5E5}" type="datetime1">
              <a:rPr lang="en-US" smtClean="0"/>
              <a:t>10/16/17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724400" y="6356350"/>
            <a:ext cx="2743200" cy="365125"/>
          </a:xfrm>
        </p:spPr>
        <p:txBody>
          <a:bodyPr/>
          <a:lstStyle>
            <a:lvl1pPr algn="ctr">
              <a:defRPr/>
            </a:lvl1pPr>
          </a:lstStyle>
          <a:p>
            <a:fld id="{AA86B56C-D57F-B34A-875F-BB0FA4F633AA}" type="slidenum">
              <a:rPr lang="en-US" smtClean="0"/>
              <a:pPr/>
              <a:t>‹#›</a:t>
            </a:fld>
            <a:endParaRPr lang="en-US" dirty="0"/>
          </a:p>
        </p:txBody>
      </p:sp>
    </p:spTree>
    <p:extLst>
      <p:ext uri="{BB962C8B-B14F-4D97-AF65-F5344CB8AC3E}">
        <p14:creationId xmlns:p14="http://schemas.microsoft.com/office/powerpoint/2010/main" val="16026807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090C30-621E-B244-B875-EA3C29ABCFA9}" type="datetime1">
              <a:rPr lang="en-US" smtClean="0">
                <a:solidFill>
                  <a:prstClr val="black">
                    <a:tint val="75000"/>
                  </a:prstClr>
                </a:solidFill>
              </a:rPr>
              <a:pPr/>
              <a:t>10/16/17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A86B56C-D57F-B34A-875F-BB0FA4F633A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46404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8D1D5D-5868-FE40-ADA4-E805CD85C037}" type="datetime1">
              <a:rPr lang="en-US" smtClean="0">
                <a:solidFill>
                  <a:prstClr val="black">
                    <a:tint val="75000"/>
                  </a:prstClr>
                </a:solidFill>
              </a:rPr>
              <a:pPr/>
              <a:t>10/16/17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A86B56C-D57F-B34A-875F-BB0FA4F633A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281559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344979-A3A2-5B47-8146-4400AC82C453}" type="datetime1">
              <a:rPr lang="en-US" smtClean="0">
                <a:solidFill>
                  <a:prstClr val="black">
                    <a:tint val="75000"/>
                  </a:prstClr>
                </a:solidFill>
              </a:rPr>
              <a:pPr/>
              <a:t>10/16/17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A86B56C-D57F-B34A-875F-BB0FA4F633A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943151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BC6CF9-4CC1-C644-BB2B-06B07F237E48}" type="datetime1">
              <a:rPr lang="en-US" smtClean="0">
                <a:solidFill>
                  <a:prstClr val="black">
                    <a:tint val="75000"/>
                  </a:prstClr>
                </a:solidFill>
              </a:rPr>
              <a:pPr/>
              <a:t>10/16/17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a:xfrm>
            <a:off x="4724400" y="6356350"/>
            <a:ext cx="2743200" cy="365125"/>
          </a:xfrm>
        </p:spPr>
        <p:txBody>
          <a:bodyPr/>
          <a:lstStyle>
            <a:lvl1pPr algn="r">
              <a:defRPr/>
            </a:lvl1pPr>
          </a:lstStyle>
          <a:p>
            <a:pPr algn="ctr"/>
            <a:fld id="{AA86B56C-D57F-B34A-875F-BB0FA4F633AA}" type="slidenum">
              <a:rPr lang="en-US" smtClean="0">
                <a:solidFill>
                  <a:prstClr val="black">
                    <a:tint val="75000"/>
                  </a:prstClr>
                </a:solidFill>
              </a:rPr>
              <a:pPr algn="ctr"/>
              <a:t>‹#›</a:t>
            </a:fld>
            <a:endParaRPr lang="en-US" dirty="0">
              <a:solidFill>
                <a:prstClr val="black">
                  <a:tint val="75000"/>
                </a:prstClr>
              </a:solidFill>
            </a:endParaRPr>
          </a:p>
        </p:txBody>
      </p:sp>
    </p:spTree>
    <p:extLst>
      <p:ext uri="{BB962C8B-B14F-4D97-AF65-F5344CB8AC3E}">
        <p14:creationId xmlns:p14="http://schemas.microsoft.com/office/powerpoint/2010/main" val="5375156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DCB763-E2D2-8243-8F33-7E282929A574}" type="datetime1">
              <a:rPr lang="en-US" smtClean="0">
                <a:solidFill>
                  <a:prstClr val="black">
                    <a:tint val="75000"/>
                  </a:prstClr>
                </a:solidFill>
              </a:rPr>
              <a:pPr/>
              <a:t>10/16/17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A86B56C-D57F-B34A-875F-BB0FA4F633A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046054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19341C-732A-5644-A31E-8FB8EE95DBCA}" type="datetime1">
              <a:rPr lang="en-US" smtClean="0">
                <a:solidFill>
                  <a:prstClr val="black">
                    <a:tint val="75000"/>
                  </a:prstClr>
                </a:solidFill>
              </a:rPr>
              <a:pPr/>
              <a:t>10/16/17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A86B56C-D57F-B34A-875F-BB0FA4F633A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1356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0DD81-9004-0C43-BC9F-24E0066199D6}" type="datetime1">
              <a:rPr lang="en-US" smtClean="0">
                <a:solidFill>
                  <a:prstClr val="black">
                    <a:tint val="75000"/>
                  </a:prstClr>
                </a:solidFill>
              </a:rPr>
              <a:pPr/>
              <a:t>10/16/17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86B56C-D57F-B34A-875F-BB0FA4F633A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047562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AE8395-95CC-6044-9994-186CCF16F283}" type="datetime1">
              <a:rPr lang="en-US" smtClean="0">
                <a:solidFill>
                  <a:prstClr val="black">
                    <a:tint val="75000"/>
                  </a:prstClr>
                </a:solidFill>
              </a:rPr>
              <a:pPr/>
              <a:t>10/16/17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86B56C-D57F-B34A-875F-BB0FA4F633A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2756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sp>
        <p:nvSpPr>
          <p:cNvPr id="403" name="Shape 403"/>
          <p:cNvSpPr/>
          <p:nvPr/>
        </p:nvSpPr>
        <p:spPr>
          <a:xfrm>
            <a:off x="0" y="838200"/>
            <a:ext cx="12192000" cy="0"/>
          </a:xfrm>
          <a:prstGeom prst="line">
            <a:avLst/>
          </a:prstGeom>
          <a:ln w="6350">
            <a:solidFill>
              <a:srgbClr val="000000"/>
            </a:solidFill>
          </a:ln>
        </p:spPr>
        <p:txBody>
          <a:bodyPr lIns="45718" tIns="45718" rIns="45718" bIns="45718"/>
          <a:lstStyle/>
          <a:p>
            <a:pPr defTabSz="914400">
              <a:defRPr>
                <a:latin typeface="+mj-lt"/>
                <a:ea typeface="+mj-ea"/>
                <a:cs typeface="+mj-cs"/>
                <a:sym typeface="Helvetica"/>
              </a:defRPr>
            </a:pPr>
            <a:endParaRPr sz="1800">
              <a:solidFill>
                <a:prstClr val="black"/>
              </a:solidFill>
              <a:latin typeface="Calibri Light" panose="020F0302020204030204"/>
              <a:sym typeface="Helvetica"/>
            </a:endParaRPr>
          </a:p>
        </p:txBody>
      </p:sp>
      <p:sp>
        <p:nvSpPr>
          <p:cNvPr id="404" name="Shape 404"/>
          <p:cNvSpPr>
            <a:spLocks noGrp="1"/>
          </p:cNvSpPr>
          <p:nvPr>
            <p:ph type="title"/>
          </p:nvPr>
        </p:nvSpPr>
        <p:spPr>
          <a:xfrm>
            <a:off x="503341" y="304803"/>
            <a:ext cx="11147105" cy="520819"/>
          </a:xfrm>
          <a:prstGeom prst="rect">
            <a:avLst/>
          </a:prstGeom>
        </p:spPr>
        <p:txBody>
          <a:bodyPr/>
          <a:lstStyle/>
          <a:p>
            <a:r>
              <a:t>Title Text</a:t>
            </a:r>
          </a:p>
        </p:txBody>
      </p:sp>
      <p:sp>
        <p:nvSpPr>
          <p:cNvPr id="405" name="Shape 405"/>
          <p:cNvSpPr/>
          <p:nvPr/>
        </p:nvSpPr>
        <p:spPr>
          <a:xfrm>
            <a:off x="5519369" y="6658320"/>
            <a:ext cx="111504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200">
                <a:latin typeface="Corbel"/>
                <a:ea typeface="Corbel"/>
                <a:cs typeface="Corbel"/>
                <a:sym typeface="Corbel"/>
              </a:defRPr>
            </a:lvl1pPr>
          </a:lstStyle>
          <a:p>
            <a:pPr defTabSz="914400"/>
            <a:r>
              <a:rPr sz="1200">
                <a:solidFill>
                  <a:prstClr val="black"/>
                </a:solidFill>
              </a:rPr>
              <a:t>CONFIDENTIAL</a:t>
            </a:r>
          </a:p>
        </p:txBody>
      </p:sp>
      <p:sp>
        <p:nvSpPr>
          <p:cNvPr id="406" name="Shape 406"/>
          <p:cNvSpPr>
            <a:spLocks noGrp="1"/>
          </p:cNvSpPr>
          <p:nvPr>
            <p:ph type="sldNum" sz="quarter" idx="2"/>
          </p:nvPr>
        </p:nvSpPr>
        <p:spPr>
          <a:prstGeom prst="rect">
            <a:avLst/>
          </a:prstGeom>
        </p:spPr>
        <p:txBody>
          <a:bodyPr/>
          <a:lstStyle/>
          <a:p>
            <a:fld id="{86CB4B4D-7CA3-9044-876B-883B54F8677D}" type="slidenum">
              <a:rPr>
                <a:solidFill>
                  <a:prstClr val="black">
                    <a:tint val="75000"/>
                  </a:prstClr>
                </a:solidFill>
              </a:rPr>
              <a:pPr/>
              <a:t>‹#›</a:t>
            </a:fld>
            <a:endParaRPr>
              <a:solidFill>
                <a:prstClr val="black">
                  <a:tint val="75000"/>
                </a:prstClr>
              </a:solidFill>
            </a:endParaRPr>
          </a:p>
        </p:txBody>
      </p:sp>
      <p:pic>
        <p:nvPicPr>
          <p:cNvPr id="407" name="image13.png"/>
          <p:cNvPicPr>
            <a:picLocks noChangeAspect="1"/>
          </p:cNvPicPr>
          <p:nvPr/>
        </p:nvPicPr>
        <p:blipFill>
          <a:blip r:embed="rId2">
            <a:extLst/>
          </a:blip>
          <a:stretch>
            <a:fillRect/>
          </a:stretch>
        </p:blipFill>
        <p:spPr>
          <a:xfrm>
            <a:off x="11318898" y="6004724"/>
            <a:ext cx="689575" cy="688176"/>
          </a:xfrm>
          <a:prstGeom prst="rect">
            <a:avLst/>
          </a:prstGeom>
          <a:ln w="12700">
            <a:miter lim="400000"/>
          </a:ln>
        </p:spPr>
      </p:pic>
    </p:spTree>
    <p:extLst>
      <p:ext uri="{BB962C8B-B14F-4D97-AF65-F5344CB8AC3E}">
        <p14:creationId xmlns:p14="http://schemas.microsoft.com/office/powerpoint/2010/main" val="101195752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4AF8D-0F7F-1F49-899A-5D2545C1282D}" type="datetime1">
              <a:rPr lang="en-US" smtClean="0"/>
              <a:t>10/16/17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86B56C-D57F-B34A-875F-BB0FA4F633AA}" type="slidenum">
              <a:rPr lang="en-US" smtClean="0"/>
              <a:t>‹#›</a:t>
            </a:fld>
            <a:endParaRPr lang="en-US" dirty="0"/>
          </a:p>
        </p:txBody>
      </p:sp>
    </p:spTree>
    <p:extLst>
      <p:ext uri="{BB962C8B-B14F-4D97-AF65-F5344CB8AC3E}">
        <p14:creationId xmlns:p14="http://schemas.microsoft.com/office/powerpoint/2010/main" val="36875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090C30-621E-B244-B875-EA3C29ABCFA9}" type="datetime1">
              <a:rPr lang="en-US" smtClean="0"/>
              <a:t>10/16/17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86B56C-D57F-B34A-875F-BB0FA4F633AA}" type="slidenum">
              <a:rPr lang="en-US" smtClean="0"/>
              <a:t>‹#›</a:t>
            </a:fld>
            <a:endParaRPr lang="en-US" dirty="0"/>
          </a:p>
        </p:txBody>
      </p:sp>
    </p:spTree>
    <p:extLst>
      <p:ext uri="{BB962C8B-B14F-4D97-AF65-F5344CB8AC3E}">
        <p14:creationId xmlns:p14="http://schemas.microsoft.com/office/powerpoint/2010/main" val="1152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8D1D5D-5868-FE40-ADA4-E805CD85C037}" type="datetime1">
              <a:rPr lang="en-US" smtClean="0"/>
              <a:t>10/16/17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86B56C-D57F-B34A-875F-BB0FA4F633AA}" type="slidenum">
              <a:rPr lang="en-US" smtClean="0"/>
              <a:t>‹#›</a:t>
            </a:fld>
            <a:endParaRPr lang="en-US" dirty="0"/>
          </a:p>
        </p:txBody>
      </p:sp>
    </p:spTree>
    <p:extLst>
      <p:ext uri="{BB962C8B-B14F-4D97-AF65-F5344CB8AC3E}">
        <p14:creationId xmlns:p14="http://schemas.microsoft.com/office/powerpoint/2010/main" val="50975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344979-A3A2-5B47-8146-4400AC82C453}" type="datetime1">
              <a:rPr lang="en-US" smtClean="0"/>
              <a:t>10/16/17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86B56C-D57F-B34A-875F-BB0FA4F633AA}" type="slidenum">
              <a:rPr lang="en-US" smtClean="0"/>
              <a:t>‹#›</a:t>
            </a:fld>
            <a:endParaRPr lang="en-US" dirty="0"/>
          </a:p>
        </p:txBody>
      </p:sp>
    </p:spTree>
    <p:extLst>
      <p:ext uri="{BB962C8B-B14F-4D97-AF65-F5344CB8AC3E}">
        <p14:creationId xmlns:p14="http://schemas.microsoft.com/office/powerpoint/2010/main" val="1109344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BC6CF9-4CC1-C644-BB2B-06B07F237E48}" type="datetime1">
              <a:rPr lang="en-US" smtClean="0"/>
              <a:t>10/16/17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724400" y="6356349"/>
            <a:ext cx="2743200" cy="365125"/>
          </a:xfrm>
        </p:spPr>
        <p:txBody>
          <a:bodyPr/>
          <a:lstStyle>
            <a:lvl1pPr algn="r">
              <a:defRPr/>
            </a:lvl1pPr>
          </a:lstStyle>
          <a:p>
            <a:pPr algn="ctr"/>
            <a:fld id="{AA86B56C-D57F-B34A-875F-BB0FA4F633AA}" type="slidenum">
              <a:rPr lang="en-US" smtClean="0"/>
              <a:pPr algn="ctr"/>
              <a:t>‹#›</a:t>
            </a:fld>
            <a:endParaRPr lang="en-US" dirty="0"/>
          </a:p>
        </p:txBody>
      </p:sp>
    </p:spTree>
    <p:extLst>
      <p:ext uri="{BB962C8B-B14F-4D97-AF65-F5344CB8AC3E}">
        <p14:creationId xmlns:p14="http://schemas.microsoft.com/office/powerpoint/2010/main" val="297332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DCB763-E2D2-8243-8F33-7E282929A574}" type="datetime1">
              <a:rPr lang="en-US" smtClean="0"/>
              <a:t>10/16/17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86B56C-D57F-B34A-875F-BB0FA4F633AA}" type="slidenum">
              <a:rPr lang="en-US" smtClean="0"/>
              <a:t>‹#›</a:t>
            </a:fld>
            <a:endParaRPr lang="en-US" dirty="0"/>
          </a:p>
        </p:txBody>
      </p:sp>
    </p:spTree>
    <p:extLst>
      <p:ext uri="{BB962C8B-B14F-4D97-AF65-F5344CB8AC3E}">
        <p14:creationId xmlns:p14="http://schemas.microsoft.com/office/powerpoint/2010/main" val="76914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19341C-732A-5644-A31E-8FB8EE95DBCA}" type="datetime1">
              <a:rPr lang="en-US" smtClean="0"/>
              <a:t>10/16/17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86B56C-D57F-B34A-875F-BB0FA4F633AA}" type="slidenum">
              <a:rPr lang="en-US" smtClean="0"/>
              <a:t>‹#›</a:t>
            </a:fld>
            <a:endParaRPr lang="en-US" dirty="0"/>
          </a:p>
        </p:txBody>
      </p:sp>
    </p:spTree>
    <p:extLst>
      <p:ext uri="{BB962C8B-B14F-4D97-AF65-F5344CB8AC3E}">
        <p14:creationId xmlns:p14="http://schemas.microsoft.com/office/powerpoint/2010/main" val="20661952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theme" Target="../theme/theme3.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2535E-A4B9-D848-9FAA-3F3F530F16CB}" type="datetime1">
              <a:rPr lang="en-US" smtClean="0"/>
              <a:t>10/16/17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724400" y="6356350"/>
            <a:ext cx="27432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fld id="{AA86B56C-D57F-B34A-875F-BB0FA4F633AA}" type="slidenum">
              <a:rPr lang="en-US" smtClean="0"/>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ape 2"/>
          <p:cNvSpPr/>
          <p:nvPr/>
        </p:nvSpPr>
        <p:spPr>
          <a:xfrm>
            <a:off x="909" y="-4733"/>
            <a:ext cx="12192002" cy="872066"/>
          </a:xfrm>
          <a:prstGeom prst="rect">
            <a:avLst/>
          </a:prstGeom>
          <a:noFill/>
          <a:ln w="12700">
            <a:miter lim="400000"/>
          </a:ln>
        </p:spPr>
        <p:txBody>
          <a:bodyPr tIns="45720" bIns="45720" anchor="ctr"/>
          <a:lstStyle/>
          <a:p>
            <a:pPr algn="ctr" defTabSz="914400" hangingPunct="0">
              <a:defRPr sz="3600">
                <a:solidFill>
                  <a:srgbClr val="FFFFFF"/>
                </a:solidFill>
                <a:latin typeface="Times New Roman"/>
                <a:ea typeface="Times New Roman"/>
                <a:cs typeface="Times New Roman"/>
                <a:sym typeface="Times New Roman"/>
              </a:defRPr>
            </a:pPr>
            <a:endParaRPr sz="1800" kern="0">
              <a:solidFill>
                <a:srgbClr val="FFFFFF"/>
              </a:solidFill>
              <a:latin typeface="Times New Roman"/>
              <a:ea typeface="Times New Roman"/>
              <a:cs typeface="Times New Roman"/>
              <a:sym typeface="Times New Roman"/>
            </a:endParaRPr>
          </a:p>
        </p:txBody>
      </p:sp>
      <p:sp>
        <p:nvSpPr>
          <p:cNvPr id="4" name="Shape 4"/>
          <p:cNvSpPr>
            <a:spLocks noGrp="1"/>
          </p:cNvSpPr>
          <p:nvPr>
            <p:ph type="body" idx="1"/>
          </p:nvPr>
        </p:nvSpPr>
        <p:spPr>
          <a:xfrm>
            <a:off x="488072" y="1600200"/>
            <a:ext cx="11089960" cy="4525963"/>
          </a:xfrm>
          <a:prstGeom prst="rect">
            <a:avLst/>
          </a:prstGeom>
          <a:ln w="12700">
            <a:miter lim="400000"/>
          </a:ln>
          <a:extLst>
            <a:ext uri="{C572A759-6A51-4108-AA02-DFA0A04FC94B}">
              <ma14:wrappingTextBoxFlag xmlns:ma14="http://schemas.microsoft.com/office/mac/drawingml/2011/main" val="1"/>
            </a:ext>
          </a:extLst>
        </p:spPr>
        <p:txBody>
          <a:bodyPr tIns="91439" bIns="91439">
            <a:normAutofit/>
          </a:bodyPr>
          <a:lstStyle>
            <a:lvl2pPr>
              <a:buChar char="o"/>
            </a:lvl2pPr>
            <a:lvl4pPr>
              <a:buChar char="–"/>
            </a:lvl4pPr>
            <a:lvl5pPr>
              <a:buChar cha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Shape 5"/>
          <p:cNvSpPr>
            <a:spLocks noGrp="1"/>
          </p:cNvSpPr>
          <p:nvPr>
            <p:ph type="sldNum" sz="quarter" idx="2"/>
          </p:nvPr>
        </p:nvSpPr>
        <p:spPr>
          <a:xfrm>
            <a:off x="8077200" y="6356350"/>
            <a:ext cx="402674" cy="400108"/>
          </a:xfrm>
          <a:prstGeom prst="rect">
            <a:avLst/>
          </a:prstGeom>
          <a:ln w="12700">
            <a:miter lim="400000"/>
          </a:ln>
        </p:spPr>
        <p:txBody>
          <a:bodyPr wrap="none" tIns="91439" bIns="91439">
            <a:spAutoFit/>
          </a:bodyPr>
          <a:lstStyle>
            <a:lvl1pPr>
              <a:defRPr>
                <a:latin typeface="Arial"/>
                <a:ea typeface="Arial"/>
                <a:cs typeface="Arial"/>
                <a:sym typeface="Arial"/>
              </a:defRPr>
            </a:lvl1pPr>
          </a:lstStyle>
          <a:p>
            <a:pPr hangingPunct="0"/>
            <a:fld id="{86CB4B4D-7CA3-9044-876B-883B54F8677D}" type="slidenum">
              <a:rPr lang="uk-UA" sz="1400" kern="0" smtClean="0">
                <a:solidFill>
                  <a:srgbClr val="000000"/>
                </a:solidFill>
              </a:rPr>
              <a:pPr hangingPunct="0"/>
              <a:t>‹#›</a:t>
            </a:fld>
            <a:endParaRPr lang="uk-UA" sz="1400" kern="0">
              <a:solidFill>
                <a:srgbClr val="000000"/>
              </a:solidFill>
            </a:endParaRPr>
          </a:p>
        </p:txBody>
      </p:sp>
      <p:sp>
        <p:nvSpPr>
          <p:cNvPr id="7" name="Title Placeholder 6"/>
          <p:cNvSpPr>
            <a:spLocks noGrp="1"/>
          </p:cNvSpPr>
          <p:nvPr>
            <p:ph type="title"/>
          </p:nvPr>
        </p:nvSpPr>
        <p:spPr>
          <a:xfrm>
            <a:off x="775252" y="-4733"/>
            <a:ext cx="10515600" cy="87206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91615779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ransition spd="med"/>
  <p:txStyles>
    <p:titleStyle>
      <a:lvl1pPr marL="0" marR="0" indent="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charset="0"/>
          <a:ea typeface="Futura"/>
          <a:cs typeface="Futura"/>
          <a:sym typeface="Futura"/>
        </a:defRPr>
      </a:lvl1pPr>
      <a:lvl2pPr marL="0" marR="0" indent="11430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a:ea typeface="Futura"/>
          <a:cs typeface="Futura"/>
          <a:sym typeface="Futura"/>
        </a:defRPr>
      </a:lvl2pPr>
      <a:lvl3pPr marL="0" marR="0" indent="22860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a:ea typeface="Futura"/>
          <a:cs typeface="Futura"/>
          <a:sym typeface="Futura"/>
        </a:defRPr>
      </a:lvl3pPr>
      <a:lvl4pPr marL="0" marR="0" indent="34290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a:ea typeface="Futura"/>
          <a:cs typeface="Futura"/>
          <a:sym typeface="Futura"/>
        </a:defRPr>
      </a:lvl4pPr>
      <a:lvl5pPr marL="0" marR="0" indent="45720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a:ea typeface="Futura"/>
          <a:cs typeface="Futura"/>
          <a:sym typeface="Futura"/>
        </a:defRPr>
      </a:lvl5pPr>
      <a:lvl6pPr marL="0" marR="0" indent="57150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a:ea typeface="Futura"/>
          <a:cs typeface="Futura"/>
          <a:sym typeface="Futura"/>
        </a:defRPr>
      </a:lvl6pPr>
      <a:lvl7pPr marL="0" marR="0" indent="68580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a:ea typeface="Futura"/>
          <a:cs typeface="Futura"/>
          <a:sym typeface="Futura"/>
        </a:defRPr>
      </a:lvl7pPr>
      <a:lvl8pPr marL="0" marR="0" indent="80010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a:ea typeface="Futura"/>
          <a:cs typeface="Futura"/>
          <a:sym typeface="Futura"/>
        </a:defRPr>
      </a:lvl8pPr>
      <a:lvl9pPr marL="0" marR="0" indent="91440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a:ea typeface="Futura"/>
          <a:cs typeface="Futura"/>
          <a:sym typeface="Futura"/>
        </a:defRPr>
      </a:lvl9pPr>
    </p:titleStyle>
    <p:bodyStyle>
      <a:lvl1pPr marL="342900" marR="0" indent="-342900"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chemeClr val="tx1"/>
          </a:solidFill>
          <a:uFillTx/>
          <a:latin typeface="Futura" charset="0"/>
          <a:ea typeface="Futura"/>
          <a:cs typeface="Futura"/>
          <a:sym typeface="Futura"/>
        </a:defRPr>
      </a:lvl1pPr>
      <a:lvl2pPr marL="561975" marR="0" indent="-333375"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chemeClr val="tx1"/>
          </a:solidFill>
          <a:uFillTx/>
          <a:latin typeface="Futura" charset="0"/>
          <a:ea typeface="Futura"/>
          <a:cs typeface="Futura"/>
          <a:sym typeface="Futura"/>
        </a:defRPr>
      </a:lvl2pPr>
      <a:lvl3pPr marL="777240" marR="0" indent="-320040"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chemeClr val="tx1"/>
          </a:solidFill>
          <a:uFillTx/>
          <a:latin typeface="Futura" charset="0"/>
          <a:ea typeface="Futura"/>
          <a:cs typeface="Futura"/>
          <a:sym typeface="Futura"/>
        </a:defRPr>
      </a:lvl3pPr>
      <a:lvl4pPr marL="1041400" marR="0" indent="-355600"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chemeClr val="tx1"/>
          </a:solidFill>
          <a:uFillTx/>
          <a:latin typeface="Futura" charset="0"/>
          <a:ea typeface="Futura"/>
          <a:cs typeface="Futura"/>
          <a:sym typeface="Futura"/>
        </a:defRPr>
      </a:lvl4pPr>
      <a:lvl5pPr marL="1270000" marR="0" indent="-355600"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chemeClr val="tx1"/>
          </a:solidFill>
          <a:uFillTx/>
          <a:latin typeface="Futura" charset="0"/>
          <a:ea typeface="Futura"/>
          <a:cs typeface="Futura"/>
          <a:sym typeface="Futura"/>
        </a:defRPr>
      </a:lvl5pPr>
      <a:lvl6pPr marL="1498600" marR="0" indent="-355600"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rgbClr val="595959"/>
          </a:solidFill>
          <a:uFillTx/>
          <a:latin typeface="Futura"/>
          <a:ea typeface="Futura"/>
          <a:cs typeface="Futura"/>
          <a:sym typeface="Futura"/>
        </a:defRPr>
      </a:lvl6pPr>
      <a:lvl7pPr marL="1727200" marR="0" indent="-355600"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rgbClr val="595959"/>
          </a:solidFill>
          <a:uFillTx/>
          <a:latin typeface="Futura"/>
          <a:ea typeface="Futura"/>
          <a:cs typeface="Futura"/>
          <a:sym typeface="Futura"/>
        </a:defRPr>
      </a:lvl7pPr>
      <a:lvl8pPr marL="1955800" marR="0" indent="-355600"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rgbClr val="595959"/>
          </a:solidFill>
          <a:uFillTx/>
          <a:latin typeface="Futura"/>
          <a:ea typeface="Futura"/>
          <a:cs typeface="Futura"/>
          <a:sym typeface="Futura"/>
        </a:defRPr>
      </a:lvl8pPr>
      <a:lvl9pPr marL="2184400" marR="0" indent="-355600"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rgbClr val="595959"/>
          </a:solidFill>
          <a:uFillTx/>
          <a:latin typeface="Futura"/>
          <a:ea typeface="Futura"/>
          <a:cs typeface="Futura"/>
          <a:sym typeface="Futura"/>
        </a:defRPr>
      </a:lvl9pPr>
    </p:bodyStyle>
    <p:otherStyle>
      <a:lvl1pPr marL="0" marR="0" indent="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1pPr>
      <a:lvl2pPr marL="0" marR="0" indent="11430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2pPr>
      <a:lvl3pPr marL="0" marR="0" indent="22860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3pPr>
      <a:lvl4pPr marL="0" marR="0" indent="34290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4pPr>
      <a:lvl5pPr marL="0" marR="0" indent="45720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5pPr>
      <a:lvl6pPr marL="0" marR="0" indent="57150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6pPr>
      <a:lvl7pPr marL="0" marR="0" indent="68580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7pPr>
      <a:lvl8pPr marL="0" marR="0" indent="80010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8pPr>
      <a:lvl9pPr marL="0" marR="0" indent="91440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2535E-A4B9-D848-9FAA-3F3F530F16CB}" type="datetime1">
              <a:rPr lang="en-US" smtClean="0">
                <a:solidFill>
                  <a:prstClr val="black">
                    <a:tint val="75000"/>
                  </a:prstClr>
                </a:solidFill>
                <a:sym typeface="Calibri"/>
              </a:rPr>
              <a:pPr/>
              <a:t>10/16/17</a:t>
            </a:fld>
            <a:endParaRPr lang="en-US" dirty="0">
              <a:solidFill>
                <a:prstClr val="black">
                  <a:tint val="75000"/>
                </a:prstClr>
              </a:solidFill>
              <a:sym typeface="Calibri"/>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sym typeface="Calibri"/>
            </a:endParaRPr>
          </a:p>
        </p:txBody>
      </p:sp>
      <p:sp>
        <p:nvSpPr>
          <p:cNvPr id="6" name="Slide Number Placeholder 5"/>
          <p:cNvSpPr>
            <a:spLocks noGrp="1"/>
          </p:cNvSpPr>
          <p:nvPr>
            <p:ph type="sldNum" sz="quarter" idx="4"/>
          </p:nvPr>
        </p:nvSpPr>
        <p:spPr>
          <a:xfrm>
            <a:off x="4724400" y="6356351"/>
            <a:ext cx="27432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fld id="{AA86B56C-D57F-B34A-875F-BB0FA4F633AA}" type="slidenum">
              <a:rPr lang="en-US" smtClean="0">
                <a:solidFill>
                  <a:prstClr val="black">
                    <a:tint val="75000"/>
                  </a:prstClr>
                </a:solidFill>
                <a:sym typeface="Calibri"/>
              </a:rPr>
              <a:pPr/>
              <a:t>‹#›</a:t>
            </a:fld>
            <a:endParaRPr lang="en-US" dirty="0">
              <a:solidFill>
                <a:prstClr val="black">
                  <a:tint val="75000"/>
                </a:prstClr>
              </a:solidFill>
              <a:sym typeface="Calibri"/>
            </a:endParaRPr>
          </a:p>
        </p:txBody>
      </p:sp>
    </p:spTree>
    <p:extLst>
      <p:ext uri="{BB962C8B-B14F-4D97-AF65-F5344CB8AC3E}">
        <p14:creationId xmlns:p14="http://schemas.microsoft.com/office/powerpoint/2010/main" val="134164369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9.tiff"/><Relationship Id="rId4" Type="http://schemas.openxmlformats.org/officeDocument/2006/relationships/image" Target="../media/image6.png"/><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rot="10800000">
            <a:off x="0" y="4157918"/>
            <a:ext cx="12192000" cy="2700082"/>
          </a:xfrm>
          <a:prstGeom prst="rect">
            <a:avLst/>
          </a:prstGeom>
        </p:spPr>
      </p:pic>
      <p:sp>
        <p:nvSpPr>
          <p:cNvPr id="2" name="Title 1"/>
          <p:cNvSpPr>
            <a:spLocks noGrp="1"/>
          </p:cNvSpPr>
          <p:nvPr>
            <p:ph type="title"/>
          </p:nvPr>
        </p:nvSpPr>
        <p:spPr/>
        <p:txBody>
          <a:bodyPr/>
          <a:lstStyle/>
          <a:p>
            <a:r>
              <a:rPr lang="en-GB" dirty="0" smtClean="0"/>
              <a:t>Machine Learning Basics</a:t>
            </a:r>
            <a:endParaRPr lang="en-GB" dirty="0"/>
          </a:p>
        </p:txBody>
      </p:sp>
      <p:sp>
        <p:nvSpPr>
          <p:cNvPr id="3" name="Text Placeholder 2"/>
          <p:cNvSpPr>
            <a:spLocks noGrp="1"/>
          </p:cNvSpPr>
          <p:nvPr>
            <p:ph type="body" idx="1"/>
          </p:nvPr>
        </p:nvSpPr>
        <p:spPr/>
        <p:txBody>
          <a:bodyPr/>
          <a:lstStyle/>
          <a:p>
            <a:pPr marL="342900" indent="-342900">
              <a:buFontTx/>
              <a:buChar char="-"/>
            </a:pPr>
            <a:r>
              <a:rPr lang="en-GB" dirty="0" smtClean="0">
                <a:solidFill>
                  <a:schemeClr val="tx1"/>
                </a:solidFill>
              </a:rPr>
              <a:t>Supervised Learning</a:t>
            </a:r>
          </a:p>
          <a:p>
            <a:pPr marL="342900" indent="-342900">
              <a:buFontTx/>
              <a:buChar char="-"/>
            </a:pPr>
            <a:r>
              <a:rPr lang="en-GB" dirty="0" smtClean="0">
                <a:solidFill>
                  <a:schemeClr val="tx1"/>
                </a:solidFill>
              </a:rPr>
              <a:t>Unsupervised Learning</a:t>
            </a:r>
            <a:endParaRPr lang="en-GB" dirty="0">
              <a:solidFill>
                <a:schemeClr val="tx1"/>
              </a:solidFill>
            </a:endParaRPr>
          </a:p>
        </p:txBody>
      </p:sp>
      <p:sp>
        <p:nvSpPr>
          <p:cNvPr id="4" name="Slide Number Placeholder 3"/>
          <p:cNvSpPr>
            <a:spLocks noGrp="1"/>
          </p:cNvSpPr>
          <p:nvPr>
            <p:ph type="sldNum" sz="quarter" idx="12"/>
          </p:nvPr>
        </p:nvSpPr>
        <p:spPr/>
        <p:txBody>
          <a:bodyPr/>
          <a:lstStyle/>
          <a:p>
            <a:fld id="{AA86B56C-D57F-B34A-875F-BB0FA4F633AA}" type="slidenum">
              <a:rPr lang="en-US" smtClean="0"/>
              <a:t>1</a:t>
            </a:fld>
            <a:endParaRPr lang="en-US" dirty="0"/>
          </a:p>
        </p:txBody>
      </p:sp>
      <p:sp>
        <p:nvSpPr>
          <p:cNvPr id="5" name="Rectangle 4"/>
          <p:cNvSpPr/>
          <p:nvPr/>
        </p:nvSpPr>
        <p:spPr>
          <a:xfrm>
            <a:off x="0" y="6784848"/>
            <a:ext cx="12192000" cy="73152"/>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12192000" cy="73152"/>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a:stretch>
            <a:fillRect/>
          </a:stretch>
        </p:blipFill>
        <p:spPr>
          <a:xfrm>
            <a:off x="10800168" y="6294121"/>
            <a:ext cx="1014984" cy="389178"/>
          </a:xfrm>
          <a:prstGeom prst="rect">
            <a:avLst/>
          </a:prstGeom>
        </p:spPr>
      </p:pic>
    </p:spTree>
    <p:extLst>
      <p:ext uri="{BB962C8B-B14F-4D97-AF65-F5344CB8AC3E}">
        <p14:creationId xmlns:p14="http://schemas.microsoft.com/office/powerpoint/2010/main" val="1781762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Shape 495"/>
          <p:cNvSpPr>
            <a:spLocks noGrp="1"/>
          </p:cNvSpPr>
          <p:nvPr>
            <p:ph type="title"/>
          </p:nvPr>
        </p:nvSpPr>
        <p:spPr>
          <a:prstGeom prst="rect">
            <a:avLst/>
          </a:prstGeom>
        </p:spPr>
        <p:txBody>
          <a:bodyPr/>
          <a:lstStyle/>
          <a:p>
            <a:r>
              <a:rPr lang="en-US" dirty="0" smtClean="0"/>
              <a:t>H2O’s Unsupervised </a:t>
            </a:r>
            <a:r>
              <a:rPr dirty="0" smtClean="0"/>
              <a:t>Algorith</a:t>
            </a:r>
            <a:r>
              <a:rPr lang="en-US" dirty="0" smtClean="0"/>
              <a:t>ms</a:t>
            </a:r>
            <a:endParaRPr dirty="0"/>
          </a:p>
        </p:txBody>
      </p:sp>
      <p:sp>
        <p:nvSpPr>
          <p:cNvPr id="2" name="Left Brace 1"/>
          <p:cNvSpPr/>
          <p:nvPr/>
        </p:nvSpPr>
        <p:spPr>
          <a:xfrm>
            <a:off x="2101378" y="1636713"/>
            <a:ext cx="557213" cy="4543425"/>
          </a:xfrm>
          <a:prstGeom prst="leftBrace">
            <a:avLst/>
          </a:prstGeom>
          <a:noFill/>
          <a:ln w="50800" cap="flat">
            <a:solidFill>
              <a:srgbClr val="FBE91E"/>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22860" rIns="45720" bIns="22860" numCol="1" spcCol="38100" rtlCol="0" anchor="t">
            <a:noAutofit/>
          </a:bodyPr>
          <a:lstStyle/>
          <a:p>
            <a:pPr latinLnBrk="1" hangingPunct="0"/>
            <a:endParaRPr lang="en-US" sz="900" kern="0">
              <a:solidFill>
                <a:srgbClr val="000000"/>
              </a:solidFill>
              <a:sym typeface="Calibri"/>
            </a:endParaRPr>
          </a:p>
        </p:txBody>
      </p:sp>
      <p:sp>
        <p:nvSpPr>
          <p:cNvPr id="3" name="TextBox 2"/>
          <p:cNvSpPr txBox="1"/>
          <p:nvPr/>
        </p:nvSpPr>
        <p:spPr>
          <a:xfrm>
            <a:off x="1" y="2075786"/>
            <a:ext cx="2371725" cy="7899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hangingPunct="0"/>
            <a:r>
              <a:rPr lang="en-US" sz="2400" b="1" kern="0" dirty="0">
                <a:solidFill>
                  <a:srgbClr val="000000"/>
                </a:solidFill>
                <a:latin typeface="Futura Medium" charset="0"/>
                <a:ea typeface="Futura Medium" charset="0"/>
                <a:cs typeface="Futura Medium" charset="0"/>
                <a:sym typeface="Calibri"/>
              </a:rPr>
              <a:t>Unsupervised</a:t>
            </a:r>
          </a:p>
          <a:p>
            <a:pPr algn="ctr" hangingPunct="0"/>
            <a:r>
              <a:rPr lang="en-US" sz="2400" b="1" kern="0" dirty="0">
                <a:solidFill>
                  <a:srgbClr val="000000"/>
                </a:solidFill>
                <a:latin typeface="Futura Medium" charset="0"/>
                <a:ea typeface="Futura Medium" charset="0"/>
                <a:cs typeface="Futura Medium" charset="0"/>
                <a:sym typeface="Calibri"/>
              </a:rPr>
              <a:t>Algorithms</a:t>
            </a:r>
          </a:p>
        </p:txBody>
      </p:sp>
      <p:sp>
        <p:nvSpPr>
          <p:cNvPr id="16" name="Shape 497"/>
          <p:cNvSpPr/>
          <p:nvPr/>
        </p:nvSpPr>
        <p:spPr>
          <a:xfrm>
            <a:off x="2881234" y="1319973"/>
            <a:ext cx="5108732" cy="5829365"/>
          </a:xfrm>
          <a:prstGeom prst="rect">
            <a:avLst/>
          </a:prstGeom>
          <a:ln w="12700">
            <a:miter lim="400000"/>
          </a:ln>
          <a:extLst>
            <a:ext uri="{C572A759-6A51-4108-AA02-DFA0A04FC94B}">
              <ma14:wrappingTextBoxFlag xmlns:ma14="http://schemas.microsoft.com/office/mac/drawingml/2011/main" val="1"/>
            </a:ext>
          </a:extLst>
        </p:spPr>
        <p:txBody>
          <a:bodyPr tIns="45720" bIns="45720"/>
          <a:lstStyle/>
          <a:p>
            <a:pPr defTabSz="228600" hangingPunct="0">
              <a:lnSpc>
                <a:spcPct val="80000"/>
              </a:lnSpc>
              <a:defRPr sz="3500">
                <a:latin typeface="Futura"/>
                <a:ea typeface="Futura"/>
                <a:cs typeface="Futura"/>
                <a:sym typeface="Futura"/>
              </a:defRPr>
            </a:pPr>
            <a:r>
              <a:rPr sz="1750" b="1" kern="0" dirty="0">
                <a:solidFill>
                  <a:srgbClr val="000000"/>
                </a:solidFill>
                <a:latin typeface="Futura Medium" charset="0"/>
                <a:ea typeface="Futura Medium" charset="0"/>
                <a:cs typeface="Futura Medium" charset="0"/>
                <a:sym typeface="Futura"/>
              </a:rPr>
              <a:t> </a:t>
            </a:r>
            <a:r>
              <a:rPr sz="1750" kern="0" dirty="0">
                <a:solidFill>
                  <a:srgbClr val="000000"/>
                </a:solidFill>
                <a:latin typeface="Futura Medium" charset="0"/>
                <a:ea typeface="Futura Medium" charset="0"/>
                <a:cs typeface="Futura Medium" charset="0"/>
                <a:sym typeface="Segoe UI"/>
              </a:rPr>
              <a:t>Clustering</a:t>
            </a:r>
          </a:p>
          <a:p>
            <a:pPr defTabSz="228600" hangingPunct="0">
              <a:lnSpc>
                <a:spcPct val="80000"/>
              </a:lnSpc>
              <a:defRPr sz="3500">
                <a:latin typeface="Palatino Linotype"/>
                <a:ea typeface="Palatino Linotype"/>
                <a:cs typeface="Palatino Linotype"/>
                <a:sym typeface="Palatino Linotype"/>
              </a:defRPr>
            </a:pPr>
            <a:endParaRPr sz="1750" kern="0" dirty="0">
              <a:solidFill>
                <a:srgbClr val="000000"/>
              </a:solidFill>
              <a:latin typeface="Futura Medium" charset="0"/>
              <a:ea typeface="Futura Medium" charset="0"/>
              <a:cs typeface="Futura Medium" charset="0"/>
              <a:sym typeface="Segoe UI"/>
            </a:endParaRPr>
          </a:p>
          <a:p>
            <a:pPr marL="171450" indent="-171450" defTabSz="228600" hangingPunct="0">
              <a:lnSpc>
                <a:spcPct val="80000"/>
              </a:lnSpc>
              <a:buClr>
                <a:srgbClr val="595959"/>
              </a:buClr>
              <a:buSzPct val="100000"/>
              <a:buFont typeface="Arial"/>
              <a:buChar char="•"/>
              <a:defRPr sz="3500">
                <a:latin typeface="Palatino Linotype"/>
                <a:ea typeface="Palatino Linotype"/>
                <a:cs typeface="Palatino Linotype"/>
                <a:sym typeface="Palatino Linotype"/>
              </a:defRPr>
            </a:pPr>
            <a:r>
              <a:rPr sz="1750" kern="0" dirty="0">
                <a:solidFill>
                  <a:srgbClr val="595959"/>
                </a:solidFill>
                <a:latin typeface="Futura Medium" charset="0"/>
                <a:ea typeface="Futura Medium" charset="0"/>
                <a:cs typeface="Futura Medium" charset="0"/>
                <a:sym typeface="Segoe UI Light"/>
              </a:rPr>
              <a:t>K-Means (Auto-</a:t>
            </a:r>
            <a:r>
              <a:rPr sz="1750" i="1" kern="0" dirty="0">
                <a:solidFill>
                  <a:srgbClr val="595959"/>
                </a:solidFill>
                <a:latin typeface="Futura Medium" charset="0"/>
                <a:ea typeface="Futura Medium" charset="0"/>
                <a:cs typeface="Futura Medium" charset="0"/>
                <a:sym typeface="Segoe UI Light"/>
              </a:rPr>
              <a:t>K</a:t>
            </a:r>
            <a:r>
              <a:rPr sz="1750" kern="0" dirty="0">
                <a:solidFill>
                  <a:srgbClr val="595959"/>
                </a:solidFill>
                <a:latin typeface="Futura Medium" charset="0"/>
                <a:ea typeface="Futura Medium" charset="0"/>
                <a:cs typeface="Futura Medium" charset="0"/>
                <a:sym typeface="Segoe UI Light"/>
              </a:rPr>
              <a:t>)</a:t>
            </a:r>
          </a:p>
          <a:p>
            <a:pPr defTabSz="228600" hangingPunct="0">
              <a:lnSpc>
                <a:spcPct val="80000"/>
              </a:lnSpc>
              <a:defRPr sz="3500">
                <a:latin typeface="Palatino Linotype"/>
                <a:ea typeface="Palatino Linotype"/>
                <a:cs typeface="Palatino Linotype"/>
                <a:sym typeface="Palatino Linotype"/>
              </a:defRPr>
            </a:pPr>
            <a:endParaRPr sz="1750" kern="0" dirty="0">
              <a:solidFill>
                <a:srgbClr val="000000"/>
              </a:solidFill>
              <a:latin typeface="Futura Medium" charset="0"/>
              <a:ea typeface="Futura Medium" charset="0"/>
              <a:cs typeface="Futura Medium" charset="0"/>
              <a:sym typeface="Segoe UI"/>
            </a:endParaRPr>
          </a:p>
          <a:p>
            <a:pPr defTabSz="228600" hangingPunct="0">
              <a:lnSpc>
                <a:spcPct val="80000"/>
              </a:lnSpc>
              <a:defRPr sz="3500">
                <a:latin typeface="Palatino Linotype"/>
                <a:ea typeface="Palatino Linotype"/>
                <a:cs typeface="Palatino Linotype"/>
                <a:sym typeface="Palatino Linotype"/>
              </a:defRPr>
            </a:pPr>
            <a:r>
              <a:rPr sz="1750" kern="0" dirty="0">
                <a:solidFill>
                  <a:srgbClr val="000000"/>
                </a:solidFill>
                <a:latin typeface="Futura Medium" charset="0"/>
                <a:ea typeface="Futura Medium" charset="0"/>
                <a:cs typeface="Futura Medium" charset="0"/>
                <a:sym typeface="Segoe UI"/>
              </a:rPr>
              <a:t> Dimension Reduction</a:t>
            </a:r>
          </a:p>
          <a:p>
            <a:pPr defTabSz="228600" hangingPunct="0">
              <a:lnSpc>
                <a:spcPct val="80000"/>
              </a:lnSpc>
              <a:defRPr sz="3500">
                <a:latin typeface="Palatino Linotype"/>
                <a:ea typeface="Palatino Linotype"/>
                <a:cs typeface="Palatino Linotype"/>
                <a:sym typeface="Palatino Linotype"/>
              </a:defRPr>
            </a:pPr>
            <a:endParaRPr sz="1750" kern="0" dirty="0">
              <a:solidFill>
                <a:srgbClr val="595959"/>
              </a:solidFill>
              <a:latin typeface="Futura Medium" charset="0"/>
              <a:ea typeface="Futura Medium" charset="0"/>
              <a:cs typeface="Futura Medium" charset="0"/>
              <a:sym typeface="Segoe UI"/>
            </a:endParaRPr>
          </a:p>
          <a:p>
            <a:pPr marL="171450" indent="-171450" defTabSz="228600" hangingPunct="0">
              <a:buClr>
                <a:srgbClr val="595959"/>
              </a:buClr>
              <a:buSzPct val="100000"/>
              <a:buFont typeface="Arial"/>
              <a:buChar char="•"/>
              <a:defRPr sz="3500">
                <a:latin typeface="Palatino Linotype"/>
                <a:ea typeface="Palatino Linotype"/>
                <a:cs typeface="Palatino Linotype"/>
                <a:sym typeface="Palatino Linotype"/>
              </a:defRPr>
            </a:pPr>
            <a:r>
              <a:rPr sz="1750" kern="0" dirty="0">
                <a:solidFill>
                  <a:srgbClr val="595959"/>
                </a:solidFill>
                <a:latin typeface="Futura Medium" charset="0"/>
                <a:ea typeface="Futura Medium" charset="0"/>
                <a:cs typeface="Futura Medium" charset="0"/>
                <a:sym typeface="Segoe UI Light"/>
              </a:rPr>
              <a:t>Principal Component Analysis</a:t>
            </a:r>
          </a:p>
          <a:p>
            <a:pPr marL="171450" indent="-171450" defTabSz="228600" hangingPunct="0">
              <a:buClr>
                <a:srgbClr val="595959"/>
              </a:buClr>
              <a:buSzPct val="100000"/>
              <a:buFont typeface="Arial"/>
              <a:buChar char="•"/>
              <a:defRPr sz="3500">
                <a:latin typeface="Palatino Linotype"/>
                <a:ea typeface="Palatino Linotype"/>
                <a:cs typeface="Palatino Linotype"/>
                <a:sym typeface="Palatino Linotype"/>
              </a:defRPr>
            </a:pPr>
            <a:r>
              <a:rPr sz="1750" kern="0" dirty="0">
                <a:solidFill>
                  <a:srgbClr val="595959"/>
                </a:solidFill>
                <a:latin typeface="Futura Medium" charset="0"/>
                <a:ea typeface="Futura Medium" charset="0"/>
                <a:cs typeface="Futura Medium" charset="0"/>
                <a:sym typeface="Segoe UI Light"/>
              </a:rPr>
              <a:t>Generalized Low Rank Models</a:t>
            </a:r>
            <a:endParaRPr lang="en-US" sz="1750" kern="0" dirty="0">
              <a:solidFill>
                <a:srgbClr val="595959"/>
              </a:solidFill>
              <a:latin typeface="Futura Medium" charset="0"/>
              <a:ea typeface="Futura Medium" charset="0"/>
              <a:cs typeface="Futura Medium" charset="0"/>
              <a:sym typeface="Segoe UI Light"/>
            </a:endParaRPr>
          </a:p>
          <a:p>
            <a:pPr marL="171450" indent="-171450" defTabSz="228600" hangingPunct="0">
              <a:buClr>
                <a:srgbClr val="595959"/>
              </a:buClr>
              <a:buSzPct val="100000"/>
              <a:buFont typeface="Arial"/>
              <a:buChar char="•"/>
              <a:defRPr sz="3500">
                <a:latin typeface="Palatino Linotype"/>
                <a:ea typeface="Palatino Linotype"/>
                <a:cs typeface="Palatino Linotype"/>
                <a:sym typeface="Palatino Linotype"/>
              </a:defRPr>
            </a:pPr>
            <a:endParaRPr lang="en-US" sz="1750" kern="0" dirty="0">
              <a:solidFill>
                <a:srgbClr val="595959"/>
              </a:solidFill>
              <a:latin typeface="Futura Medium" charset="0"/>
              <a:ea typeface="Futura Medium" charset="0"/>
              <a:cs typeface="Futura Medium" charset="0"/>
              <a:sym typeface="Segoe UI Light"/>
            </a:endParaRPr>
          </a:p>
          <a:p>
            <a:pPr defTabSz="228600" hangingPunct="0">
              <a:lnSpc>
                <a:spcPct val="80000"/>
              </a:lnSpc>
              <a:defRPr sz="3500">
                <a:latin typeface="Palatino Linotype"/>
                <a:ea typeface="Palatino Linotype"/>
                <a:cs typeface="Palatino Linotype"/>
                <a:sym typeface="Palatino Linotype"/>
              </a:defRPr>
            </a:pPr>
            <a:r>
              <a:rPr lang="en-US" sz="1750" kern="0" dirty="0">
                <a:solidFill>
                  <a:srgbClr val="000000"/>
                </a:solidFill>
                <a:latin typeface="Futura Medium" charset="0"/>
                <a:ea typeface="Futura Medium" charset="0"/>
                <a:cs typeface="Futura Medium" charset="0"/>
                <a:sym typeface="Segoe UI"/>
              </a:rPr>
              <a:t>Word Embedding</a:t>
            </a:r>
          </a:p>
          <a:p>
            <a:pPr defTabSz="228600" hangingPunct="0">
              <a:lnSpc>
                <a:spcPct val="80000"/>
              </a:lnSpc>
              <a:defRPr sz="3500">
                <a:latin typeface="Palatino Linotype"/>
                <a:ea typeface="Palatino Linotype"/>
                <a:cs typeface="Palatino Linotype"/>
                <a:sym typeface="Palatino Linotype"/>
              </a:defRPr>
            </a:pPr>
            <a:endParaRPr lang="en-US" sz="1750" kern="0" dirty="0">
              <a:solidFill>
                <a:srgbClr val="595959"/>
              </a:solidFill>
              <a:latin typeface="Futura Medium" charset="0"/>
              <a:ea typeface="Futura Medium" charset="0"/>
              <a:cs typeface="Futura Medium" charset="0"/>
              <a:sym typeface="Segoe UI Light"/>
            </a:endParaRPr>
          </a:p>
          <a:p>
            <a:pPr marL="171450" indent="-171450" defTabSz="228600" hangingPunct="0">
              <a:buClr>
                <a:srgbClr val="595959"/>
              </a:buClr>
              <a:buSzPct val="100000"/>
              <a:buFont typeface="Arial"/>
              <a:buChar char="•"/>
              <a:defRPr sz="3500">
                <a:latin typeface="Palatino Linotype"/>
                <a:ea typeface="Palatino Linotype"/>
                <a:cs typeface="Palatino Linotype"/>
                <a:sym typeface="Palatino Linotype"/>
              </a:defRPr>
            </a:pPr>
            <a:r>
              <a:rPr lang="en-US" sz="1750" kern="0" dirty="0">
                <a:solidFill>
                  <a:srgbClr val="595959"/>
                </a:solidFill>
                <a:latin typeface="Futura Medium" charset="0"/>
                <a:ea typeface="Futura Medium" charset="0"/>
                <a:cs typeface="Futura Medium" charset="0"/>
                <a:sym typeface="Segoe UI Light"/>
              </a:rPr>
              <a:t>Word2Vec</a:t>
            </a:r>
          </a:p>
          <a:p>
            <a:pPr marL="171450" indent="-171450" defTabSz="228600" hangingPunct="0">
              <a:buClr>
                <a:srgbClr val="595959"/>
              </a:buClr>
              <a:buSzPct val="100000"/>
              <a:buFont typeface="Arial"/>
              <a:buChar char="•"/>
              <a:defRPr sz="3500">
                <a:latin typeface="Palatino Linotype"/>
                <a:ea typeface="Palatino Linotype"/>
                <a:cs typeface="Palatino Linotype"/>
                <a:sym typeface="Palatino Linotype"/>
              </a:defRPr>
            </a:pPr>
            <a:endParaRPr lang="en-US" sz="1750" kern="0" dirty="0">
              <a:solidFill>
                <a:srgbClr val="595959"/>
              </a:solidFill>
              <a:latin typeface="Futura Medium" charset="0"/>
              <a:ea typeface="Futura Medium" charset="0"/>
              <a:cs typeface="Futura Medium" charset="0"/>
              <a:sym typeface="Segoe UI Light"/>
            </a:endParaRPr>
          </a:p>
          <a:p>
            <a:pPr defTabSz="228600" hangingPunct="0">
              <a:lnSpc>
                <a:spcPct val="80000"/>
              </a:lnSpc>
              <a:defRPr sz="3500">
                <a:latin typeface="Palatino Linotype"/>
                <a:ea typeface="Palatino Linotype"/>
                <a:cs typeface="Palatino Linotype"/>
                <a:sym typeface="Palatino Linotype"/>
              </a:defRPr>
            </a:pPr>
            <a:r>
              <a:rPr lang="en-US" sz="1750" kern="0" dirty="0">
                <a:solidFill>
                  <a:srgbClr val="000000"/>
                </a:solidFill>
                <a:latin typeface="Futura Medium" charset="0"/>
                <a:ea typeface="Futura Medium" charset="0"/>
                <a:cs typeface="Futura Medium" charset="0"/>
                <a:sym typeface="Segoe UI"/>
              </a:rPr>
              <a:t>Time Series</a:t>
            </a:r>
          </a:p>
          <a:p>
            <a:pPr defTabSz="228600" hangingPunct="0">
              <a:defRPr sz="3500">
                <a:latin typeface="Palatino Linotype"/>
                <a:ea typeface="Palatino Linotype"/>
                <a:cs typeface="Palatino Linotype"/>
                <a:sym typeface="Palatino Linotype"/>
              </a:defRPr>
            </a:pPr>
            <a:endParaRPr lang="en-US" sz="1750" kern="0" dirty="0">
              <a:solidFill>
                <a:srgbClr val="595959"/>
              </a:solidFill>
              <a:latin typeface="Futura Medium" charset="0"/>
              <a:ea typeface="Futura Medium" charset="0"/>
              <a:cs typeface="Futura Medium" charset="0"/>
              <a:sym typeface="Segoe UI Light"/>
            </a:endParaRPr>
          </a:p>
          <a:p>
            <a:pPr marL="171450" indent="-171450" defTabSz="228600" hangingPunct="0">
              <a:buClr>
                <a:srgbClr val="595959"/>
              </a:buClr>
              <a:buSzPct val="100000"/>
              <a:buFont typeface="Arial"/>
              <a:buChar char="•"/>
              <a:defRPr sz="3500">
                <a:latin typeface="Palatino Linotype"/>
                <a:ea typeface="Palatino Linotype"/>
                <a:cs typeface="Palatino Linotype"/>
                <a:sym typeface="Palatino Linotype"/>
              </a:defRPr>
            </a:pPr>
            <a:r>
              <a:rPr lang="en-US" sz="1750" kern="0" dirty="0" err="1">
                <a:solidFill>
                  <a:srgbClr val="595959"/>
                </a:solidFill>
                <a:latin typeface="Futura Medium" charset="0"/>
                <a:ea typeface="Futura Medium" charset="0"/>
                <a:cs typeface="Futura Medium" charset="0"/>
                <a:sym typeface="Segoe UI Light"/>
              </a:rPr>
              <a:t>iSAX</a:t>
            </a:r>
            <a:endParaRPr lang="en-US" sz="1750" kern="0" dirty="0">
              <a:solidFill>
                <a:srgbClr val="595959"/>
              </a:solidFill>
              <a:latin typeface="Futura Medium" charset="0"/>
              <a:ea typeface="Futura Medium" charset="0"/>
              <a:cs typeface="Futura Medium" charset="0"/>
              <a:sym typeface="Segoe UI Light"/>
            </a:endParaRPr>
          </a:p>
          <a:p>
            <a:pPr marL="171450" indent="-171450" defTabSz="228600" hangingPunct="0">
              <a:buClr>
                <a:srgbClr val="595959"/>
              </a:buClr>
              <a:buSzPct val="100000"/>
              <a:buFont typeface="Arial"/>
              <a:buChar char="•"/>
              <a:defRPr sz="3500">
                <a:latin typeface="Palatino Linotype"/>
                <a:ea typeface="Palatino Linotype"/>
                <a:cs typeface="Palatino Linotype"/>
                <a:sym typeface="Palatino Linotype"/>
              </a:defRPr>
            </a:pPr>
            <a:endParaRPr lang="en-US" sz="1750" kern="0" dirty="0">
              <a:solidFill>
                <a:srgbClr val="595959"/>
              </a:solidFill>
              <a:latin typeface="Futura Medium" charset="0"/>
              <a:ea typeface="Futura Medium" charset="0"/>
              <a:cs typeface="Futura Medium" charset="0"/>
              <a:sym typeface="Segoe UI Light"/>
            </a:endParaRPr>
          </a:p>
          <a:p>
            <a:pPr defTabSz="228600" hangingPunct="0">
              <a:buClr>
                <a:srgbClr val="595959"/>
              </a:buClr>
              <a:buSzPct val="100000"/>
              <a:defRPr sz="3500">
                <a:latin typeface="Palatino Linotype"/>
                <a:ea typeface="Palatino Linotype"/>
                <a:cs typeface="Palatino Linotype"/>
                <a:sym typeface="Palatino Linotype"/>
              </a:defRPr>
            </a:pPr>
            <a:endParaRPr sz="1750" kern="0" dirty="0">
              <a:solidFill>
                <a:srgbClr val="595959"/>
              </a:solidFill>
              <a:latin typeface="Futura Medium" charset="0"/>
              <a:ea typeface="Futura Medium" charset="0"/>
              <a:cs typeface="Futura Medium" charset="0"/>
              <a:sym typeface="Segoe UI Light"/>
            </a:endParaRPr>
          </a:p>
          <a:p>
            <a:pPr defTabSz="228600" hangingPunct="0">
              <a:lnSpc>
                <a:spcPct val="80000"/>
              </a:lnSpc>
              <a:defRPr sz="3500">
                <a:latin typeface="Palatino Linotype"/>
                <a:ea typeface="Palatino Linotype"/>
                <a:cs typeface="Palatino Linotype"/>
                <a:sym typeface="Palatino Linotype"/>
              </a:defRPr>
            </a:pPr>
            <a:endParaRPr sz="1750" kern="0" dirty="0">
              <a:solidFill>
                <a:srgbClr val="000000"/>
              </a:solidFill>
              <a:latin typeface="Futura Medium" charset="0"/>
              <a:ea typeface="Futura Medium" charset="0"/>
              <a:cs typeface="Futura Medium" charset="0"/>
              <a:sym typeface="Segoe UI"/>
            </a:endParaRPr>
          </a:p>
        </p:txBody>
      </p:sp>
      <p:sp>
        <p:nvSpPr>
          <p:cNvPr id="20" name="Shape 501"/>
          <p:cNvSpPr/>
          <p:nvPr/>
        </p:nvSpPr>
        <p:spPr>
          <a:xfrm>
            <a:off x="2881234" y="1617663"/>
            <a:ext cx="3539888" cy="0"/>
          </a:xfrm>
          <a:prstGeom prst="line">
            <a:avLst/>
          </a:prstGeom>
          <a:ln w="38100">
            <a:solidFill>
              <a:srgbClr val="FBE91F"/>
            </a:solidFill>
            <a:bevel/>
          </a:ln>
        </p:spPr>
        <p:txBody>
          <a:bodyPr lIns="22860" rIns="22860"/>
          <a:lstStyle/>
          <a:p>
            <a:pPr defTabSz="228600" hangingPunct="0">
              <a:defRPr sz="1200">
                <a:latin typeface="Helvetica"/>
                <a:ea typeface="Helvetica"/>
                <a:cs typeface="Helvetica"/>
                <a:sym typeface="Helvetica"/>
              </a:defRPr>
            </a:pPr>
            <a:endParaRPr sz="600" kern="0">
              <a:solidFill>
                <a:srgbClr val="000000"/>
              </a:solidFill>
              <a:latin typeface="Helvetica"/>
              <a:ea typeface="Helvetica"/>
              <a:cs typeface="Helvetica"/>
              <a:sym typeface="Helvetica"/>
            </a:endParaRPr>
          </a:p>
        </p:txBody>
      </p:sp>
      <p:sp>
        <p:nvSpPr>
          <p:cNvPr id="21" name="Shape 502"/>
          <p:cNvSpPr/>
          <p:nvPr/>
        </p:nvSpPr>
        <p:spPr>
          <a:xfrm>
            <a:off x="2881234" y="2525845"/>
            <a:ext cx="3539888" cy="1"/>
          </a:xfrm>
          <a:prstGeom prst="line">
            <a:avLst/>
          </a:prstGeom>
          <a:ln w="38100">
            <a:solidFill>
              <a:srgbClr val="FBE91F"/>
            </a:solidFill>
            <a:bevel/>
          </a:ln>
        </p:spPr>
        <p:txBody>
          <a:bodyPr lIns="22860" rIns="22860"/>
          <a:lstStyle/>
          <a:p>
            <a:pPr defTabSz="228600" hangingPunct="0">
              <a:defRPr sz="1200">
                <a:latin typeface="Helvetica"/>
                <a:ea typeface="Helvetica"/>
                <a:cs typeface="Helvetica"/>
                <a:sym typeface="Helvetica"/>
              </a:defRPr>
            </a:pPr>
            <a:endParaRPr sz="600" kern="0">
              <a:solidFill>
                <a:srgbClr val="000000"/>
              </a:solidFill>
              <a:latin typeface="Helvetica"/>
              <a:ea typeface="Helvetica"/>
              <a:cs typeface="Helvetica"/>
              <a:sym typeface="Helvetica"/>
            </a:endParaRPr>
          </a:p>
        </p:txBody>
      </p:sp>
      <p:sp>
        <p:nvSpPr>
          <p:cNvPr id="25" name="Shape 503"/>
          <p:cNvSpPr/>
          <p:nvPr/>
        </p:nvSpPr>
        <p:spPr>
          <a:xfrm>
            <a:off x="2881234" y="3781555"/>
            <a:ext cx="3539888" cy="1"/>
          </a:xfrm>
          <a:prstGeom prst="line">
            <a:avLst/>
          </a:prstGeom>
          <a:ln w="38100">
            <a:solidFill>
              <a:srgbClr val="FBE91F"/>
            </a:solidFill>
            <a:bevel/>
          </a:ln>
        </p:spPr>
        <p:txBody>
          <a:bodyPr lIns="22860" rIns="22860"/>
          <a:lstStyle/>
          <a:p>
            <a:pPr defTabSz="228600" hangingPunct="0">
              <a:defRPr sz="1200">
                <a:latin typeface="Helvetica"/>
                <a:ea typeface="Helvetica"/>
                <a:cs typeface="Helvetica"/>
                <a:sym typeface="Helvetica"/>
              </a:defRPr>
            </a:pPr>
            <a:endParaRPr sz="600" kern="0">
              <a:solidFill>
                <a:srgbClr val="000000"/>
              </a:solidFill>
              <a:latin typeface="Helvetica"/>
              <a:ea typeface="Helvetica"/>
              <a:cs typeface="Helvetica"/>
              <a:sym typeface="Helvetica"/>
            </a:endParaRPr>
          </a:p>
        </p:txBody>
      </p:sp>
      <p:sp>
        <p:nvSpPr>
          <p:cNvPr id="26" name="Shape 503"/>
          <p:cNvSpPr/>
          <p:nvPr/>
        </p:nvSpPr>
        <p:spPr>
          <a:xfrm>
            <a:off x="2881234" y="4715005"/>
            <a:ext cx="3539888" cy="1"/>
          </a:xfrm>
          <a:prstGeom prst="line">
            <a:avLst/>
          </a:prstGeom>
          <a:ln w="38100">
            <a:solidFill>
              <a:srgbClr val="FBE91F"/>
            </a:solidFill>
            <a:bevel/>
          </a:ln>
        </p:spPr>
        <p:txBody>
          <a:bodyPr lIns="22860" rIns="22860"/>
          <a:lstStyle/>
          <a:p>
            <a:pPr defTabSz="228600" hangingPunct="0">
              <a:defRPr sz="1200">
                <a:latin typeface="Helvetica"/>
                <a:ea typeface="Helvetica"/>
                <a:cs typeface="Helvetica"/>
                <a:sym typeface="Helvetica"/>
              </a:defRPr>
            </a:pPr>
            <a:endParaRPr sz="600" kern="0">
              <a:solidFill>
                <a:srgbClr val="000000"/>
              </a:solidFill>
              <a:latin typeface="Helvetica"/>
              <a:ea typeface="Helvetica"/>
              <a:cs typeface="Helvetica"/>
              <a:sym typeface="Helvetica"/>
            </a:endParaRPr>
          </a:p>
        </p:txBody>
      </p:sp>
    </p:spTree>
    <p:extLst>
      <p:ext uri="{BB962C8B-B14F-4D97-AF65-F5344CB8AC3E}">
        <p14:creationId xmlns:p14="http://schemas.microsoft.com/office/powerpoint/2010/main" val="48121394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How to Group Customer Claims? </a:t>
            </a:r>
            <a:endParaRPr lang="en-US" dirty="0"/>
          </a:p>
        </p:txBody>
      </p:sp>
      <p:pic>
        <p:nvPicPr>
          <p:cNvPr id="2" name="Picture 1"/>
          <p:cNvPicPr>
            <a:picLocks noChangeAspect="1"/>
          </p:cNvPicPr>
          <p:nvPr/>
        </p:nvPicPr>
        <p:blipFill rotWithShape="1">
          <a:blip r:embed="rId3"/>
          <a:srcRect r="55644"/>
          <a:stretch/>
        </p:blipFill>
        <p:spPr>
          <a:xfrm>
            <a:off x="695916" y="1840761"/>
            <a:ext cx="4790484" cy="3066714"/>
          </a:xfrm>
          <a:prstGeom prst="rect">
            <a:avLst/>
          </a:prstGeom>
        </p:spPr>
      </p:pic>
      <p:sp>
        <p:nvSpPr>
          <p:cNvPr id="9" name="TextBox 8"/>
          <p:cNvSpPr txBox="1"/>
          <p:nvPr/>
        </p:nvSpPr>
        <p:spPr>
          <a:xfrm>
            <a:off x="7813660" y="1803873"/>
            <a:ext cx="2986509" cy="461665"/>
          </a:xfrm>
          <a:prstGeom prst="rect">
            <a:avLst/>
          </a:prstGeom>
          <a:noFill/>
        </p:spPr>
        <p:txBody>
          <a:bodyPr wrap="square" rtlCol="0">
            <a:spAutoFit/>
          </a:bodyPr>
          <a:lstStyle/>
          <a:p>
            <a:pPr hangingPunct="0"/>
            <a:r>
              <a:rPr lang="en-US" sz="2400" b="1" kern="0" dirty="0">
                <a:solidFill>
                  <a:srgbClr val="FFDF00"/>
                </a:solidFill>
                <a:latin typeface="Futura Medium" charset="0"/>
                <a:ea typeface="Futura Medium" charset="0"/>
                <a:cs typeface="Futura Medium" charset="0"/>
                <a:sym typeface="Calibri"/>
              </a:rPr>
              <a:t>Cluster 1</a:t>
            </a:r>
          </a:p>
        </p:txBody>
      </p:sp>
      <p:cxnSp>
        <p:nvCxnSpPr>
          <p:cNvPr id="10" name="Straight Arrow Connector 9"/>
          <p:cNvCxnSpPr/>
          <p:nvPr/>
        </p:nvCxnSpPr>
        <p:spPr>
          <a:xfrm flipV="1">
            <a:off x="5674659" y="2034706"/>
            <a:ext cx="2057400" cy="1165695"/>
          </a:xfrm>
          <a:prstGeom prst="straightConnector1">
            <a:avLst/>
          </a:prstGeom>
          <a:ln w="12700">
            <a:solidFill>
              <a:srgbClr val="FFD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674659" y="4460575"/>
            <a:ext cx="2057400" cy="1165695"/>
          </a:xfrm>
          <a:prstGeom prst="straightConnector1">
            <a:avLst/>
          </a:prstGeom>
          <a:ln w="12700">
            <a:solidFill>
              <a:srgbClr val="FFD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674659" y="3828619"/>
            <a:ext cx="2057400" cy="1556"/>
          </a:xfrm>
          <a:prstGeom prst="straightConnector1">
            <a:avLst/>
          </a:prstGeom>
          <a:ln w="12700">
            <a:solidFill>
              <a:srgbClr val="FFD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13660" y="3597787"/>
            <a:ext cx="2986509" cy="461665"/>
          </a:xfrm>
          <a:prstGeom prst="rect">
            <a:avLst/>
          </a:prstGeom>
          <a:noFill/>
        </p:spPr>
        <p:txBody>
          <a:bodyPr wrap="square" rtlCol="0">
            <a:spAutoFit/>
          </a:bodyPr>
          <a:lstStyle/>
          <a:p>
            <a:pPr hangingPunct="0"/>
            <a:r>
              <a:rPr lang="en-US" sz="2400" b="1" kern="0">
                <a:solidFill>
                  <a:srgbClr val="FFDF00"/>
                </a:solidFill>
                <a:latin typeface="Futura Medium" charset="0"/>
                <a:ea typeface="Futura Medium" charset="0"/>
                <a:cs typeface="Futura Medium" charset="0"/>
                <a:sym typeface="Calibri"/>
              </a:rPr>
              <a:t>Cluster 2</a:t>
            </a:r>
          </a:p>
        </p:txBody>
      </p:sp>
      <p:sp>
        <p:nvSpPr>
          <p:cNvPr id="17" name="TextBox 16"/>
          <p:cNvSpPr txBox="1"/>
          <p:nvPr/>
        </p:nvSpPr>
        <p:spPr>
          <a:xfrm>
            <a:off x="7813660" y="5384497"/>
            <a:ext cx="2986509" cy="461665"/>
          </a:xfrm>
          <a:prstGeom prst="rect">
            <a:avLst/>
          </a:prstGeom>
          <a:noFill/>
        </p:spPr>
        <p:txBody>
          <a:bodyPr wrap="square" rtlCol="0">
            <a:spAutoFit/>
          </a:bodyPr>
          <a:lstStyle/>
          <a:p>
            <a:pPr hangingPunct="0"/>
            <a:r>
              <a:rPr lang="en-US" sz="2400" b="1" kern="0">
                <a:solidFill>
                  <a:srgbClr val="FFDF00"/>
                </a:solidFill>
                <a:latin typeface="Futura Medium" charset="0"/>
                <a:ea typeface="Futura Medium" charset="0"/>
                <a:cs typeface="Futura Medium" charset="0"/>
                <a:sym typeface="Calibri"/>
              </a:rPr>
              <a:t>Cluster 3</a:t>
            </a:r>
          </a:p>
        </p:txBody>
      </p:sp>
    </p:spTree>
    <p:extLst>
      <p:ext uri="{BB962C8B-B14F-4D97-AF65-F5344CB8AC3E}">
        <p14:creationId xmlns:p14="http://schemas.microsoft.com/office/powerpoint/2010/main" val="33932539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p:cNvSpPr/>
          <p:nvPr/>
        </p:nvSpPr>
        <p:spPr>
          <a:xfrm>
            <a:off x="0" y="1120305"/>
            <a:ext cx="4040358" cy="5737695"/>
          </a:xfrm>
          <a:prstGeom prst="rect">
            <a:avLst/>
          </a:prstGeom>
          <a:solidFill>
            <a:srgbClr val="FDE831">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cxnSp>
        <p:nvCxnSpPr>
          <p:cNvPr id="201" name="Straight Connector 200"/>
          <p:cNvCxnSpPr/>
          <p:nvPr/>
        </p:nvCxnSpPr>
        <p:spPr>
          <a:xfrm flipH="1">
            <a:off x="4037905" y="1110074"/>
            <a:ext cx="15415" cy="5747926"/>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04" name="Straight Connector 203"/>
          <p:cNvCxnSpPr/>
          <p:nvPr/>
        </p:nvCxnSpPr>
        <p:spPr>
          <a:xfrm>
            <a:off x="16950" y="1111611"/>
            <a:ext cx="403637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86" name="Shape 588"/>
          <p:cNvSpPr/>
          <p:nvPr/>
        </p:nvSpPr>
        <p:spPr>
          <a:xfrm>
            <a:off x="0" y="1174599"/>
            <a:ext cx="4018964" cy="89255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   Clustering:</a:t>
            </a:r>
          </a:p>
          <a:p>
            <a:pPr hangingPunct="0">
              <a:defRPr sz="1800" i="0"/>
            </a:pPr>
            <a:r>
              <a:rPr lang="en-US" sz="1800" i="0" kern="0" dirty="0">
                <a:solidFill>
                  <a:prstClr val="black"/>
                </a:solidFill>
                <a:latin typeface="Futura Medium" charset="0"/>
                <a:ea typeface="Futura Medium" charset="0"/>
                <a:cs typeface="Futura Medium" charset="0"/>
              </a:rPr>
              <a:t>   </a:t>
            </a:r>
            <a:r>
              <a:rPr lang="en-US" sz="1600" i="0" kern="0" dirty="0">
                <a:solidFill>
                  <a:srgbClr val="ED7D31"/>
                </a:solidFill>
                <a:latin typeface="Futura Medium" charset="0"/>
                <a:ea typeface="Futura Medium" charset="0"/>
                <a:cs typeface="Futura Medium" charset="0"/>
              </a:rPr>
              <a:t>Grouping rows – e.g. creating groups </a:t>
            </a:r>
          </a:p>
          <a:p>
            <a:pPr hangingPunct="0">
              <a:defRPr sz="1800" i="0"/>
            </a:pPr>
            <a:r>
              <a:rPr lang="en-US" sz="1600" i="0" kern="0" dirty="0">
                <a:solidFill>
                  <a:srgbClr val="ED7D31"/>
                </a:solidFill>
                <a:latin typeface="Futura Medium" charset="0"/>
                <a:ea typeface="Futura Medium" charset="0"/>
                <a:cs typeface="Futura Medium" charset="0"/>
              </a:rPr>
              <a:t>    of similar physicians</a:t>
            </a:r>
            <a:endParaRPr sz="1600" i="0" kern="0" dirty="0">
              <a:solidFill>
                <a:srgbClr val="ED7D31"/>
              </a:solidFill>
              <a:latin typeface="Futura Medium" charset="0"/>
              <a:ea typeface="Futura Medium" charset="0"/>
              <a:cs typeface="Futura Medium" charset="0"/>
            </a:endParaRPr>
          </a:p>
        </p:txBody>
      </p:sp>
      <p:grpSp>
        <p:nvGrpSpPr>
          <p:cNvPr id="6" name="Group 5"/>
          <p:cNvGrpSpPr/>
          <p:nvPr/>
        </p:nvGrpSpPr>
        <p:grpSpPr>
          <a:xfrm>
            <a:off x="60162" y="2347016"/>
            <a:ext cx="4086007" cy="2893344"/>
            <a:chOff x="60161" y="2347016"/>
            <a:chExt cx="4086007" cy="2893344"/>
          </a:xfrm>
        </p:grpSpPr>
        <p:grpSp>
          <p:nvGrpSpPr>
            <p:cNvPr id="2" name="Group 1"/>
            <p:cNvGrpSpPr/>
            <p:nvPr/>
          </p:nvGrpSpPr>
          <p:grpSpPr>
            <a:xfrm>
              <a:off x="60161" y="2347016"/>
              <a:ext cx="4086007" cy="2893344"/>
              <a:chOff x="-81017" y="2050685"/>
              <a:chExt cx="4086007" cy="2893344"/>
            </a:xfrm>
          </p:grpSpPr>
          <p:grpSp>
            <p:nvGrpSpPr>
              <p:cNvPr id="59" name="Group 58"/>
              <p:cNvGrpSpPr/>
              <p:nvPr/>
            </p:nvGrpSpPr>
            <p:grpSpPr>
              <a:xfrm>
                <a:off x="-81017" y="2050685"/>
                <a:ext cx="3908650" cy="2893344"/>
                <a:chOff x="7751181" y="2173318"/>
                <a:chExt cx="3908650" cy="2893344"/>
              </a:xfrm>
            </p:grpSpPr>
            <p:grpSp>
              <p:nvGrpSpPr>
                <p:cNvPr id="55" name="Group 54"/>
                <p:cNvGrpSpPr/>
                <p:nvPr/>
              </p:nvGrpSpPr>
              <p:grpSpPr>
                <a:xfrm>
                  <a:off x="7751181" y="2192701"/>
                  <a:ext cx="2944713" cy="2873961"/>
                  <a:chOff x="4969474" y="1774217"/>
                  <a:chExt cx="2944713" cy="2873961"/>
                </a:xfrm>
              </p:grpSpPr>
              <p:grpSp>
                <p:nvGrpSpPr>
                  <p:cNvPr id="27" name="Group 26"/>
                  <p:cNvGrpSpPr/>
                  <p:nvPr/>
                </p:nvGrpSpPr>
                <p:grpSpPr>
                  <a:xfrm>
                    <a:off x="5730150" y="2074717"/>
                    <a:ext cx="2184037" cy="1611930"/>
                    <a:chOff x="8870112" y="1428289"/>
                    <a:chExt cx="2184037" cy="1611930"/>
                  </a:xfrm>
                </p:grpSpPr>
                <p:sp>
                  <p:nvSpPr>
                    <p:cNvPr id="78" name="Oval 77"/>
                    <p:cNvSpPr/>
                    <p:nvPr/>
                  </p:nvSpPr>
                  <p:spPr>
                    <a:xfrm>
                      <a:off x="8973313" y="14282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79" name="Oval 78"/>
                    <p:cNvSpPr/>
                    <p:nvPr/>
                  </p:nvSpPr>
                  <p:spPr>
                    <a:xfrm>
                      <a:off x="8899847" y="18760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81" name="Oval 80"/>
                    <p:cNvSpPr/>
                    <p:nvPr/>
                  </p:nvSpPr>
                  <p:spPr>
                    <a:xfrm>
                      <a:off x="9052247" y="20284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82" name="Oval 81"/>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83" name="Oval 82"/>
                    <p:cNvSpPr/>
                    <p:nvPr/>
                  </p:nvSpPr>
                  <p:spPr>
                    <a:xfrm>
                      <a:off x="9052247" y="20284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85" name="Oval 84"/>
                    <p:cNvSpPr/>
                    <p:nvPr/>
                  </p:nvSpPr>
                  <p:spPr>
                    <a:xfrm>
                      <a:off x="9425258" y="154770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86" name="Oval 85"/>
                    <p:cNvSpPr/>
                    <p:nvPr/>
                  </p:nvSpPr>
                  <p:spPr>
                    <a:xfrm>
                      <a:off x="8870112" y="209765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88" name="Oval 87"/>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91" name="Oval 90"/>
                    <p:cNvSpPr/>
                    <p:nvPr/>
                  </p:nvSpPr>
                  <p:spPr>
                    <a:xfrm>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92" name="Oval 91"/>
                    <p:cNvSpPr/>
                    <p:nvPr/>
                  </p:nvSpPr>
                  <p:spPr>
                    <a:xfrm>
                      <a:off x="9585434" y="1932565"/>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94" name="Oval 93"/>
                    <p:cNvSpPr/>
                    <p:nvPr/>
                  </p:nvSpPr>
                  <p:spPr>
                    <a:xfrm>
                      <a:off x="9801003" y="1431550"/>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15" name="Oval 114"/>
                    <p:cNvSpPr/>
                    <p:nvPr/>
                  </p:nvSpPr>
                  <p:spPr>
                    <a:xfrm rot="16200000">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18" name="Oval 117"/>
                    <p:cNvSpPr/>
                    <p:nvPr/>
                  </p:nvSpPr>
                  <p:spPr>
                    <a:xfrm rot="16200000">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21" name="Oval 120"/>
                    <p:cNvSpPr/>
                    <p:nvPr/>
                  </p:nvSpPr>
                  <p:spPr>
                    <a:xfrm rot="16200000">
                      <a:off x="9577658" y="170010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24" name="Oval 123"/>
                    <p:cNvSpPr/>
                    <p:nvPr/>
                  </p:nvSpPr>
                  <p:spPr>
                    <a:xfrm rot="16200000">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30" name="Oval 129"/>
                    <p:cNvSpPr/>
                    <p:nvPr/>
                  </p:nvSpPr>
                  <p:spPr>
                    <a:xfrm rot="16200000">
                      <a:off x="9953403" y="1583950"/>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grpSp>
                  <p:nvGrpSpPr>
                    <p:cNvPr id="26" name="Group 25"/>
                    <p:cNvGrpSpPr/>
                    <p:nvPr/>
                  </p:nvGrpSpPr>
                  <p:grpSpPr>
                    <a:xfrm rot="10800000">
                      <a:off x="9963594" y="1510370"/>
                      <a:ext cx="1090555" cy="1529849"/>
                      <a:chOff x="9454166" y="3843476"/>
                      <a:chExt cx="1090555" cy="1529849"/>
                    </a:xfrm>
                  </p:grpSpPr>
                  <p:sp>
                    <p:nvSpPr>
                      <p:cNvPr id="137" name="Oval 136"/>
                      <p:cNvSpPr/>
                      <p:nvPr/>
                    </p:nvSpPr>
                    <p:spPr>
                      <a:xfrm flipV="1">
                        <a:off x="9534785" y="384347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38" name="Oval 137"/>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40" name="Oval 139"/>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41" name="Oval 140"/>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43" name="Oval 142"/>
                      <p:cNvSpPr/>
                      <p:nvPr/>
                    </p:nvSpPr>
                    <p:spPr>
                      <a:xfrm flipV="1">
                        <a:off x="9763496" y="41103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44" name="Oval 143"/>
                      <p:cNvSpPr/>
                      <p:nvPr/>
                    </p:nvSpPr>
                    <p:spPr>
                      <a:xfrm flipV="1">
                        <a:off x="9801007" y="443441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47" name="Oval 146"/>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0" name="Oval 149"/>
                      <p:cNvSpPr/>
                      <p:nvPr/>
                    </p:nvSpPr>
                    <p:spPr>
                      <a:xfrm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2" name="Oval 151"/>
                      <p:cNvSpPr/>
                      <p:nvPr/>
                    </p:nvSpPr>
                    <p:spPr>
                      <a:xfrm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3" name="Oval 152"/>
                      <p:cNvSpPr/>
                      <p:nvPr/>
                    </p:nvSpPr>
                    <p:spPr>
                      <a:xfrm flipV="1">
                        <a:off x="10074489" y="45666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5" name="Oval 154"/>
                      <p:cNvSpPr/>
                      <p:nvPr/>
                    </p:nvSpPr>
                    <p:spPr>
                      <a:xfrm rot="5400000" flipV="1">
                        <a:off x="9812247" y="4648103"/>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6" name="Oval 155"/>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8" name="Oval 157"/>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9" name="Oval 158"/>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1" name="Oval 160"/>
                      <p:cNvSpPr/>
                      <p:nvPr/>
                    </p:nvSpPr>
                    <p:spPr>
                      <a:xfrm rot="5400000"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2" name="Oval 161"/>
                      <p:cNvSpPr/>
                      <p:nvPr/>
                    </p:nvSpPr>
                    <p:spPr>
                      <a:xfrm rot="5400000" flipV="1">
                        <a:off x="9454166" y="523143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5" name="Oval 164"/>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8" name="Oval 167"/>
                      <p:cNvSpPr/>
                      <p:nvPr/>
                    </p:nvSpPr>
                    <p:spPr>
                      <a:xfrm rot="5400000" flipV="1">
                        <a:off x="10402831" y="44984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70" name="Oval 169"/>
                      <p:cNvSpPr/>
                      <p:nvPr/>
                    </p:nvSpPr>
                    <p:spPr>
                      <a:xfrm rot="5400000" flipV="1">
                        <a:off x="10068296" y="44151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71" name="Oval 170"/>
                      <p:cNvSpPr/>
                      <p:nvPr/>
                    </p:nvSpPr>
                    <p:spPr>
                      <a:xfrm rot="5400000" flipV="1">
                        <a:off x="10226889" y="47190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grpSp>
              <p:cxnSp>
                <p:nvCxnSpPr>
                  <p:cNvPr id="179" name="Straight Arrow Connector 178"/>
                  <p:cNvCxnSpPr/>
                  <p:nvPr/>
                </p:nvCxnSpPr>
                <p:spPr>
                  <a:xfrm>
                    <a:off x="5305912" y="4161622"/>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rot="16200000">
                    <a:off x="4110978" y="2974299"/>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369062" y="4124958"/>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latin typeface="Futura Medium" charset="0"/>
                        <a:ea typeface="Futura Medium" charset="0"/>
                        <a:cs typeface="Futura Medium" charset="0"/>
                        <a:sym typeface="Calibri"/>
                      </a:rPr>
                      <a:t>i</a:t>
                    </a:r>
                  </a:p>
                </p:txBody>
              </p:sp>
              <p:sp>
                <p:nvSpPr>
                  <p:cNvPr id="182" name="TextBox 181"/>
                  <p:cNvSpPr txBox="1"/>
                  <p:nvPr/>
                </p:nvSpPr>
                <p:spPr>
                  <a:xfrm>
                    <a:off x="4969474" y="2702474"/>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ea typeface="Futura Medium" charset="0"/>
                        <a:cs typeface="Futura Medium" charset="0"/>
                        <a:sym typeface="Calibri"/>
                      </a:rPr>
                      <a:t>j</a:t>
                    </a:r>
                    <a:endParaRPr lang="en-US" sz="2800" kern="0" baseline="-25000" dirty="0">
                      <a:solidFill>
                        <a:prstClr val="black"/>
                      </a:solidFill>
                      <a:latin typeface="Futura Medium" charset="0"/>
                      <a:ea typeface="Futura Medium" charset="0"/>
                      <a:cs typeface="Futura Medium" charset="0"/>
                      <a:sym typeface="Calibri"/>
                    </a:endParaRPr>
                  </a:p>
                </p:txBody>
              </p:sp>
            </p:grpSp>
            <p:sp>
              <p:nvSpPr>
                <p:cNvPr id="189" name="Oval 188"/>
                <p:cNvSpPr/>
                <p:nvPr/>
              </p:nvSpPr>
              <p:spPr>
                <a:xfrm>
                  <a:off x="10551588" y="229569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90" name="TextBox 189"/>
                <p:cNvSpPr txBox="1"/>
                <p:nvPr/>
              </p:nvSpPr>
              <p:spPr>
                <a:xfrm>
                  <a:off x="10683780" y="2234852"/>
                  <a:ext cx="931430" cy="307777"/>
                </a:xfrm>
                <a:prstGeom prst="rect">
                  <a:avLst/>
                </a:prstGeom>
                <a:noFill/>
              </p:spPr>
              <p:txBody>
                <a:bodyPr wrap="square" rtlCol="0">
                  <a:spAutoFit/>
                </a:bodyPr>
                <a:lstStyle/>
                <a:p>
                  <a:pPr hangingPunct="0"/>
                  <a:r>
                    <a:rPr lang="en-US" sz="1400" kern="0" dirty="0">
                      <a:solidFill>
                        <a:prstClr val="black"/>
                      </a:solidFill>
                      <a:latin typeface="Futura Medium" charset="0"/>
                      <a:ea typeface="Futura Medium" charset="0"/>
                      <a:cs typeface="Futura Medium" charset="0"/>
                      <a:sym typeface="Calibri"/>
                    </a:rPr>
                    <a:t> Patients</a:t>
                  </a:r>
                  <a:endParaRPr lang="en-US" sz="1400" kern="0" baseline="-25000" dirty="0">
                    <a:solidFill>
                      <a:prstClr val="black"/>
                    </a:solidFill>
                    <a:latin typeface="Futura Medium" charset="0"/>
                    <a:ea typeface="Futura Medium" charset="0"/>
                    <a:cs typeface="Futura Medium" charset="0"/>
                    <a:sym typeface="Calibri"/>
                  </a:endParaRPr>
                </a:p>
              </p:txBody>
            </p:sp>
            <p:sp>
              <p:nvSpPr>
                <p:cNvPr id="191" name="TextBox 190"/>
                <p:cNvSpPr txBox="1"/>
                <p:nvPr/>
              </p:nvSpPr>
              <p:spPr>
                <a:xfrm>
                  <a:off x="10663609" y="2544776"/>
                  <a:ext cx="994080" cy="307777"/>
                </a:xfrm>
                <a:prstGeom prst="rect">
                  <a:avLst/>
                </a:prstGeom>
                <a:noFill/>
              </p:spPr>
              <p:txBody>
                <a:bodyPr wrap="square" rtlCol="0">
                  <a:spAutoFit/>
                </a:bodyPr>
                <a:lstStyle/>
                <a:p>
                  <a:pPr hangingPunct="0"/>
                  <a:r>
                    <a:rPr lang="en-US" sz="1400" kern="0" dirty="0">
                      <a:solidFill>
                        <a:prstClr val="black"/>
                      </a:solidFill>
                      <a:latin typeface="Futura Medium" charset="0"/>
                      <a:ea typeface="Futura Medium" charset="0"/>
                      <a:cs typeface="Futura Medium" charset="0"/>
                      <a:sym typeface="Calibri"/>
                    </a:rPr>
                    <a:t> Patients</a:t>
                  </a:r>
                </a:p>
              </p:txBody>
            </p:sp>
            <p:sp>
              <p:nvSpPr>
                <p:cNvPr id="56" name="Rectangle 55"/>
                <p:cNvSpPr/>
                <p:nvPr/>
              </p:nvSpPr>
              <p:spPr>
                <a:xfrm>
                  <a:off x="10461093" y="2173318"/>
                  <a:ext cx="1198738" cy="11833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grpSp>
          <p:sp>
            <p:nvSpPr>
              <p:cNvPr id="135" name="Oval 134"/>
              <p:cNvSpPr/>
              <p:nvPr/>
            </p:nvSpPr>
            <p:spPr>
              <a:xfrm>
                <a:off x="2734706" y="2735642"/>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72" name="TextBox 171"/>
              <p:cNvSpPr txBox="1"/>
              <p:nvPr/>
            </p:nvSpPr>
            <p:spPr>
              <a:xfrm>
                <a:off x="2895537" y="2691735"/>
                <a:ext cx="1109453" cy="307777"/>
              </a:xfrm>
              <a:prstGeom prst="rect">
                <a:avLst/>
              </a:prstGeom>
              <a:noFill/>
            </p:spPr>
            <p:txBody>
              <a:bodyPr wrap="square" rtlCol="0">
                <a:spAutoFit/>
              </a:bodyPr>
              <a:lstStyle/>
              <a:p>
                <a:pPr hangingPunct="0"/>
                <a:r>
                  <a:rPr lang="en-US" sz="1400" kern="0" dirty="0">
                    <a:solidFill>
                      <a:prstClr val="black"/>
                    </a:solidFill>
                    <a:latin typeface="Futura Medium" charset="0"/>
                    <a:ea typeface="Futura Medium" charset="0"/>
                    <a:cs typeface="Futura Medium" charset="0"/>
                    <a:sym typeface="Calibri"/>
                  </a:rPr>
                  <a:t>New Doc</a:t>
                </a:r>
              </a:p>
            </p:txBody>
          </p:sp>
        </p:grpSp>
        <p:grpSp>
          <p:nvGrpSpPr>
            <p:cNvPr id="5" name="Group 4"/>
            <p:cNvGrpSpPr/>
            <p:nvPr/>
          </p:nvGrpSpPr>
          <p:grpSpPr>
            <a:xfrm>
              <a:off x="1025708" y="3456803"/>
              <a:ext cx="595623" cy="886632"/>
              <a:chOff x="1025708" y="3456803"/>
              <a:chExt cx="595623" cy="886632"/>
            </a:xfrm>
          </p:grpSpPr>
          <p:grpSp>
            <p:nvGrpSpPr>
              <p:cNvPr id="22" name="Group 21"/>
              <p:cNvGrpSpPr/>
              <p:nvPr/>
            </p:nvGrpSpPr>
            <p:grpSpPr>
              <a:xfrm>
                <a:off x="1025708" y="3456803"/>
                <a:ext cx="595623" cy="886632"/>
                <a:chOff x="2317538" y="2279989"/>
                <a:chExt cx="595623" cy="886632"/>
              </a:xfrm>
            </p:grpSpPr>
            <p:sp>
              <p:nvSpPr>
                <p:cNvPr id="73" name="Oval 72"/>
                <p:cNvSpPr/>
                <p:nvPr/>
              </p:nvSpPr>
              <p:spPr>
                <a:xfrm>
                  <a:off x="2771271" y="2310937"/>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grpSp>
              <p:nvGrpSpPr>
                <p:cNvPr id="21" name="Group 20"/>
                <p:cNvGrpSpPr/>
                <p:nvPr/>
              </p:nvGrpSpPr>
              <p:grpSpPr>
                <a:xfrm>
                  <a:off x="2317538" y="2279989"/>
                  <a:ext cx="388371" cy="886632"/>
                  <a:chOff x="2317538" y="2279989"/>
                  <a:chExt cx="388371" cy="886632"/>
                </a:xfrm>
              </p:grpSpPr>
              <p:sp>
                <p:nvSpPr>
                  <p:cNvPr id="19" name="Oval 18"/>
                  <p:cNvSpPr/>
                  <p:nvPr/>
                </p:nvSpPr>
                <p:spPr>
                  <a:xfrm>
                    <a:off x="2317538" y="2605628"/>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68" name="Oval 67"/>
                  <p:cNvSpPr/>
                  <p:nvPr/>
                </p:nvSpPr>
                <p:spPr>
                  <a:xfrm>
                    <a:off x="2334540" y="3024731"/>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69" name="Oval 68"/>
                  <p:cNvSpPr/>
                  <p:nvPr/>
                </p:nvSpPr>
                <p:spPr>
                  <a:xfrm>
                    <a:off x="2564019" y="2659413"/>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71" name="Oval 70"/>
                  <p:cNvSpPr/>
                  <p:nvPr/>
                </p:nvSpPr>
                <p:spPr>
                  <a:xfrm>
                    <a:off x="2503581" y="2468985"/>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72" name="Oval 71"/>
                  <p:cNvSpPr/>
                  <p:nvPr/>
                </p:nvSpPr>
                <p:spPr>
                  <a:xfrm>
                    <a:off x="2377454" y="2279989"/>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grpSp>
          </p:grpSp>
          <p:sp>
            <p:nvSpPr>
              <p:cNvPr id="173" name="Oval 172"/>
              <p:cNvSpPr/>
              <p:nvPr/>
            </p:nvSpPr>
            <p:spPr>
              <a:xfrm>
                <a:off x="1477353" y="3765282"/>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grpSp>
      </p:grpSp>
      <p:cxnSp>
        <p:nvCxnSpPr>
          <p:cNvPr id="7" name="Straight Arrow Connector 6"/>
          <p:cNvCxnSpPr/>
          <p:nvPr/>
        </p:nvCxnSpPr>
        <p:spPr>
          <a:xfrm>
            <a:off x="3786188" y="2393729"/>
            <a:ext cx="0" cy="251464"/>
          </a:xfrm>
          <a:prstGeom prst="straightConnector1">
            <a:avLst/>
          </a:prstGeom>
          <a:noFill/>
          <a:ln w="50800" cap="flat">
            <a:solidFill>
              <a:srgbClr val="FF0000"/>
            </a:solidFill>
            <a:prstDash val="solid"/>
            <a:round/>
            <a:tailEnd type="triangle"/>
          </a:ln>
          <a:effectLst/>
          <a:sp3d/>
        </p:spPr>
        <p:style>
          <a:lnRef idx="0">
            <a:scrgbClr r="0" g="0" b="0"/>
          </a:lnRef>
          <a:fillRef idx="0">
            <a:scrgbClr r="0" g="0" b="0"/>
          </a:fillRef>
          <a:effectRef idx="0">
            <a:scrgbClr r="0" g="0" b="0"/>
          </a:effectRef>
          <a:fontRef idx="none"/>
        </p:style>
      </p:cxnSp>
      <p:cxnSp>
        <p:nvCxnSpPr>
          <p:cNvPr id="74" name="Straight Arrow Connector 73"/>
          <p:cNvCxnSpPr/>
          <p:nvPr/>
        </p:nvCxnSpPr>
        <p:spPr>
          <a:xfrm rot="10800000">
            <a:off x="3790950" y="2684242"/>
            <a:ext cx="0" cy="251464"/>
          </a:xfrm>
          <a:prstGeom prst="straightConnector1">
            <a:avLst/>
          </a:prstGeom>
          <a:noFill/>
          <a:ln w="50800" cap="flat">
            <a:solidFill>
              <a:srgbClr val="FFC000"/>
            </a:solidFill>
            <a:prstDash val="solid"/>
            <a:round/>
            <a:tailEnd type="triangle"/>
          </a:ln>
          <a:effectLst/>
          <a:sp3d/>
        </p:spPr>
        <p:style>
          <a:lnRef idx="0">
            <a:scrgbClr r="0" g="0" b="0"/>
          </a:lnRef>
          <a:fillRef idx="0">
            <a:scrgbClr r="0" g="0" b="0"/>
          </a:fillRef>
          <a:effectRef idx="0">
            <a:scrgbClr r="0" g="0" b="0"/>
          </a:effectRef>
          <a:fontRef idx="none"/>
        </p:style>
      </p:cxnSp>
      <p:sp>
        <p:nvSpPr>
          <p:cNvPr id="76" name="Title 7"/>
          <p:cNvSpPr>
            <a:spLocks noGrp="1"/>
          </p:cNvSpPr>
          <p:nvPr>
            <p:ph type="title"/>
          </p:nvPr>
        </p:nvSpPr>
        <p:spPr>
          <a:xfrm>
            <a:off x="-34409" y="1080"/>
            <a:ext cx="12215458" cy="991649"/>
          </a:xfrm>
        </p:spPr>
        <p:txBody>
          <a:bodyPr/>
          <a:lstStyle/>
          <a:p>
            <a:r>
              <a:rPr lang="en-US" dirty="0"/>
              <a:t>Unsupervised </a:t>
            </a:r>
            <a:r>
              <a:rPr lang="en-US" dirty="0" smtClean="0"/>
              <a:t>Learning Algorithms</a:t>
            </a:r>
            <a:endParaRPr lang="en-US" dirty="0"/>
          </a:p>
        </p:txBody>
      </p:sp>
      <p:sp>
        <p:nvSpPr>
          <p:cNvPr id="75" name="Shape 588"/>
          <p:cNvSpPr/>
          <p:nvPr/>
        </p:nvSpPr>
        <p:spPr>
          <a:xfrm>
            <a:off x="-8820" y="5315636"/>
            <a:ext cx="4018964"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    H</a:t>
            </a:r>
            <a:r>
              <a:rPr lang="en-US" sz="1800" i="0" kern="0" baseline="-25000" dirty="0">
                <a:solidFill>
                  <a:prstClr val="black"/>
                </a:solidFill>
                <a:latin typeface="Futura Medium" charset="0"/>
                <a:ea typeface="Futura Medium" charset="0"/>
                <a:cs typeface="Futura Medium" charset="0"/>
              </a:rPr>
              <a:t>2</a:t>
            </a:r>
            <a:r>
              <a:rPr lang="en-US" sz="1800" i="0" kern="0" dirty="0">
                <a:solidFill>
                  <a:prstClr val="black"/>
                </a:solidFill>
                <a:latin typeface="Futura Medium" charset="0"/>
                <a:ea typeface="Futura Medium" charset="0"/>
                <a:cs typeface="Futura Medium" charset="0"/>
              </a:rPr>
              <a:t>O algos: </a:t>
            </a:r>
          </a:p>
          <a:p>
            <a:pPr hangingPunct="0">
              <a:defRPr sz="1800" i="0"/>
            </a:pPr>
            <a:r>
              <a:rPr lang="en-US" sz="1800" i="0" kern="0">
                <a:solidFill>
                  <a:srgbClr val="ED7D31"/>
                </a:solidFill>
                <a:latin typeface="Futura Medium" charset="0"/>
                <a:ea typeface="Futura Medium" charset="0"/>
                <a:cs typeface="Futura Medium" charset="0"/>
              </a:rPr>
              <a:t>    K-Means </a:t>
            </a:r>
            <a:endParaRPr sz="1800" i="0" kern="0" dirty="0">
              <a:solidFill>
                <a:srgbClr val="ED7D31"/>
              </a:solidFill>
              <a:latin typeface="Futura Medium" charset="0"/>
              <a:ea typeface="Futura Medium" charset="0"/>
              <a:cs typeface="Futura Medium" charset="0"/>
            </a:endParaRPr>
          </a:p>
        </p:txBody>
      </p:sp>
    </p:spTree>
    <p:extLst>
      <p:ext uri="{BB962C8B-B14F-4D97-AF65-F5344CB8AC3E}">
        <p14:creationId xmlns:p14="http://schemas.microsoft.com/office/powerpoint/2010/main" val="956182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How to Spot Anomalous Data Points</a:t>
            </a:r>
            <a:endParaRPr lang="en-US" dirty="0"/>
          </a:p>
        </p:txBody>
      </p:sp>
      <p:pic>
        <p:nvPicPr>
          <p:cNvPr id="2" name="Picture 1"/>
          <p:cNvPicPr>
            <a:picLocks noChangeAspect="1"/>
          </p:cNvPicPr>
          <p:nvPr/>
        </p:nvPicPr>
        <p:blipFill rotWithShape="1">
          <a:blip r:embed="rId3"/>
          <a:srcRect r="55644"/>
          <a:stretch/>
        </p:blipFill>
        <p:spPr>
          <a:xfrm>
            <a:off x="695916" y="1840761"/>
            <a:ext cx="4790484" cy="3066714"/>
          </a:xfrm>
          <a:prstGeom prst="rect">
            <a:avLst/>
          </a:prstGeom>
        </p:spPr>
      </p:pic>
      <p:cxnSp>
        <p:nvCxnSpPr>
          <p:cNvPr id="13" name="Straight Arrow Connector 12"/>
          <p:cNvCxnSpPr/>
          <p:nvPr/>
        </p:nvCxnSpPr>
        <p:spPr>
          <a:xfrm>
            <a:off x="5177117" y="4334963"/>
            <a:ext cx="2057400" cy="155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316118" y="4104131"/>
            <a:ext cx="2986509" cy="461665"/>
          </a:xfrm>
          <a:prstGeom prst="rect">
            <a:avLst/>
          </a:prstGeom>
          <a:noFill/>
        </p:spPr>
        <p:txBody>
          <a:bodyPr wrap="square" rtlCol="0">
            <a:spAutoFit/>
          </a:bodyPr>
          <a:lstStyle/>
          <a:p>
            <a:pPr hangingPunct="0"/>
            <a:r>
              <a:rPr lang="en-US" sz="2400" b="1" kern="0">
                <a:solidFill>
                  <a:srgbClr val="FF0000"/>
                </a:solidFill>
                <a:sym typeface="Calibri"/>
              </a:rPr>
              <a:t>Anomaly</a:t>
            </a:r>
          </a:p>
        </p:txBody>
      </p:sp>
      <p:sp>
        <p:nvSpPr>
          <p:cNvPr id="3" name="Rectangle 2"/>
          <p:cNvSpPr/>
          <p:nvPr/>
        </p:nvSpPr>
        <p:spPr>
          <a:xfrm>
            <a:off x="2070847" y="4289613"/>
            <a:ext cx="3106270" cy="9913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srgbClr val="FF0000"/>
              </a:solidFill>
              <a:sym typeface="Calibri"/>
            </a:endParaRPr>
          </a:p>
        </p:txBody>
      </p:sp>
    </p:spTree>
    <p:extLst>
      <p:ext uri="{BB962C8B-B14F-4D97-AF65-F5344CB8AC3E}">
        <p14:creationId xmlns:p14="http://schemas.microsoft.com/office/powerpoint/2010/main" val="3506210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 name="Straight Connector 203"/>
          <p:cNvCxnSpPr/>
          <p:nvPr/>
        </p:nvCxnSpPr>
        <p:spPr>
          <a:xfrm>
            <a:off x="460" y="1125035"/>
            <a:ext cx="12188472"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33" name="Rectangle 132"/>
          <p:cNvSpPr/>
          <p:nvPr/>
        </p:nvSpPr>
        <p:spPr>
          <a:xfrm>
            <a:off x="8172046" y="1139077"/>
            <a:ext cx="4019955" cy="5723653"/>
          </a:xfrm>
          <a:prstGeom prst="rect">
            <a:avLst/>
          </a:prstGeom>
          <a:solidFill>
            <a:srgbClr val="FDE831">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cxnSp>
        <p:nvCxnSpPr>
          <p:cNvPr id="114" name="Straight Connector 113"/>
          <p:cNvCxnSpPr/>
          <p:nvPr/>
        </p:nvCxnSpPr>
        <p:spPr>
          <a:xfrm>
            <a:off x="8180412" y="1118554"/>
            <a:ext cx="7742" cy="5739447"/>
          </a:xfrm>
          <a:prstGeom prst="line">
            <a:avLst/>
          </a:prstGeom>
          <a:ln w="38100"/>
        </p:spPr>
        <p:style>
          <a:lnRef idx="1">
            <a:schemeClr val="accent2"/>
          </a:lnRef>
          <a:fillRef idx="0">
            <a:schemeClr val="accent2"/>
          </a:fillRef>
          <a:effectRef idx="0">
            <a:schemeClr val="accent2"/>
          </a:effectRef>
          <a:fontRef idx="minor">
            <a:schemeClr val="tx1"/>
          </a:fontRef>
        </p:style>
      </p:cxnSp>
      <p:grpSp>
        <p:nvGrpSpPr>
          <p:cNvPr id="142" name="Group 141"/>
          <p:cNvGrpSpPr/>
          <p:nvPr/>
        </p:nvGrpSpPr>
        <p:grpSpPr>
          <a:xfrm>
            <a:off x="8685221" y="2426745"/>
            <a:ext cx="2889494" cy="2873961"/>
            <a:chOff x="60161" y="2366399"/>
            <a:chExt cx="2889494" cy="2873961"/>
          </a:xfrm>
        </p:grpSpPr>
        <p:grpSp>
          <p:nvGrpSpPr>
            <p:cNvPr id="148" name="Group 147"/>
            <p:cNvGrpSpPr/>
            <p:nvPr/>
          </p:nvGrpSpPr>
          <p:grpSpPr>
            <a:xfrm>
              <a:off x="60161" y="2366399"/>
              <a:ext cx="2889494" cy="2873961"/>
              <a:chOff x="4969474" y="1774217"/>
              <a:chExt cx="2889494" cy="2873961"/>
            </a:xfrm>
          </p:grpSpPr>
          <p:grpSp>
            <p:nvGrpSpPr>
              <p:cNvPr id="175" name="Group 174"/>
              <p:cNvGrpSpPr/>
              <p:nvPr/>
            </p:nvGrpSpPr>
            <p:grpSpPr>
              <a:xfrm>
                <a:off x="5730150" y="2077978"/>
                <a:ext cx="2128818" cy="1570569"/>
                <a:chOff x="8870112" y="1431550"/>
                <a:chExt cx="2128818" cy="1570569"/>
              </a:xfrm>
            </p:grpSpPr>
            <p:sp>
              <p:nvSpPr>
                <p:cNvPr id="184" name="Oval 183"/>
                <p:cNvSpPr/>
                <p:nvPr/>
              </p:nvSpPr>
              <p:spPr>
                <a:xfrm>
                  <a:off x="8922513" y="14663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85" name="Oval 184"/>
                <p:cNvSpPr/>
                <p:nvPr/>
              </p:nvSpPr>
              <p:spPr>
                <a:xfrm>
                  <a:off x="8899847" y="187609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87" name="Oval 186"/>
                <p:cNvSpPr/>
                <p:nvPr/>
              </p:nvSpPr>
              <p:spPr>
                <a:xfrm>
                  <a:off x="9052247" y="20284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88" name="Oval 187"/>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92" name="Oval 191"/>
                <p:cNvSpPr/>
                <p:nvPr/>
              </p:nvSpPr>
              <p:spPr>
                <a:xfrm>
                  <a:off x="9052247" y="202849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93" name="Oval 192"/>
                <p:cNvSpPr/>
                <p:nvPr/>
              </p:nvSpPr>
              <p:spPr>
                <a:xfrm>
                  <a:off x="9425258" y="154770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94" name="Oval 193"/>
                <p:cNvSpPr/>
                <p:nvPr/>
              </p:nvSpPr>
              <p:spPr>
                <a:xfrm>
                  <a:off x="8870112" y="209765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96" name="Oval 195"/>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99" name="Oval 198"/>
                <p:cNvSpPr/>
                <p:nvPr/>
              </p:nvSpPr>
              <p:spPr>
                <a:xfrm>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00" name="Oval 199"/>
                <p:cNvSpPr/>
                <p:nvPr/>
              </p:nvSpPr>
              <p:spPr>
                <a:xfrm>
                  <a:off x="9585434" y="193256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02" name="Oval 201"/>
                <p:cNvSpPr/>
                <p:nvPr/>
              </p:nvSpPr>
              <p:spPr>
                <a:xfrm>
                  <a:off x="9801003" y="1431550"/>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03" name="Oval 202"/>
                <p:cNvSpPr/>
                <p:nvPr/>
              </p:nvSpPr>
              <p:spPr>
                <a:xfrm rot="16200000">
                  <a:off x="9201913" y="17457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05" name="Oval 204"/>
                <p:cNvSpPr/>
                <p:nvPr/>
              </p:nvSpPr>
              <p:spPr>
                <a:xfrm rot="16200000">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06" name="Oval 205"/>
                <p:cNvSpPr/>
                <p:nvPr/>
              </p:nvSpPr>
              <p:spPr>
                <a:xfrm rot="16200000">
                  <a:off x="9577658" y="170010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07" name="Oval 206"/>
                <p:cNvSpPr/>
                <p:nvPr/>
              </p:nvSpPr>
              <p:spPr>
                <a:xfrm rot="16200000">
                  <a:off x="9354313" y="18981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08" name="Oval 207"/>
                <p:cNvSpPr/>
                <p:nvPr/>
              </p:nvSpPr>
              <p:spPr>
                <a:xfrm rot="16200000">
                  <a:off x="9953403" y="1583950"/>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nvGrpSpPr>
                <p:cNvPr id="209" name="Group 208"/>
                <p:cNvGrpSpPr/>
                <p:nvPr/>
              </p:nvGrpSpPr>
              <p:grpSpPr>
                <a:xfrm rot="10800000">
                  <a:off x="9963594" y="2022757"/>
                  <a:ext cx="1035336" cy="979362"/>
                  <a:chOff x="9509385" y="3881576"/>
                  <a:chExt cx="1035336" cy="979362"/>
                </a:xfrm>
              </p:grpSpPr>
              <p:sp>
                <p:nvSpPr>
                  <p:cNvPr id="210" name="Oval 209"/>
                  <p:cNvSpPr/>
                  <p:nvPr/>
                </p:nvSpPr>
                <p:spPr>
                  <a:xfrm flipV="1">
                    <a:off x="9509385" y="3881576"/>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11" name="Oval 210"/>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12" name="Oval 211"/>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13" name="Oval 212"/>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14" name="Oval 213"/>
                  <p:cNvSpPr/>
                  <p:nvPr/>
                </p:nvSpPr>
                <p:spPr>
                  <a:xfrm flipV="1">
                    <a:off x="9763496" y="41103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15" name="Oval 214"/>
                  <p:cNvSpPr/>
                  <p:nvPr/>
                </p:nvSpPr>
                <p:spPr>
                  <a:xfrm flipV="1">
                    <a:off x="9801007" y="443441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16" name="Oval 215"/>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17" name="Oval 216"/>
                  <p:cNvSpPr/>
                  <p:nvPr/>
                </p:nvSpPr>
                <p:spPr>
                  <a:xfrm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18" name="Oval 217"/>
                  <p:cNvSpPr/>
                  <p:nvPr/>
                </p:nvSpPr>
                <p:spPr>
                  <a:xfrm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19" name="Oval 218"/>
                  <p:cNvSpPr/>
                  <p:nvPr/>
                </p:nvSpPr>
                <p:spPr>
                  <a:xfrm flipV="1">
                    <a:off x="10074489" y="45666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20" name="Oval 219"/>
                  <p:cNvSpPr/>
                  <p:nvPr/>
                </p:nvSpPr>
                <p:spPr>
                  <a:xfrm rot="5400000" flipV="1">
                    <a:off x="9812247" y="4648103"/>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21" name="Oval 220"/>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22" name="Oval 221"/>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23" name="Oval 222"/>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24" name="Oval 223"/>
                  <p:cNvSpPr/>
                  <p:nvPr/>
                </p:nvSpPr>
                <p:spPr>
                  <a:xfrm rot="5400000"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25" name="Oval 224"/>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26" name="Oval 225"/>
                  <p:cNvSpPr/>
                  <p:nvPr/>
                </p:nvSpPr>
                <p:spPr>
                  <a:xfrm rot="5400000" flipV="1">
                    <a:off x="10402831" y="44984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27" name="Oval 226"/>
                  <p:cNvSpPr/>
                  <p:nvPr/>
                </p:nvSpPr>
                <p:spPr>
                  <a:xfrm rot="5400000" flipV="1">
                    <a:off x="10068296" y="44151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28" name="Oval 227"/>
                  <p:cNvSpPr/>
                  <p:nvPr/>
                </p:nvSpPr>
                <p:spPr>
                  <a:xfrm rot="5400000" flipV="1">
                    <a:off x="10226889" y="47190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grpSp>
          <p:cxnSp>
            <p:nvCxnSpPr>
              <p:cNvPr id="176" name="Straight Arrow Connector 175"/>
              <p:cNvCxnSpPr/>
              <p:nvPr/>
            </p:nvCxnSpPr>
            <p:spPr>
              <a:xfrm>
                <a:off x="5288659" y="4177388"/>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rot="16200000">
                <a:off x="4110978" y="2974299"/>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6369062" y="4124958"/>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latin typeface="Futura Medium" charset="0"/>
                    <a:ea typeface="Futura Medium" charset="0"/>
                    <a:cs typeface="Futura Medium" charset="0"/>
                    <a:sym typeface="Calibri"/>
                  </a:rPr>
                  <a:t>i</a:t>
                </a:r>
              </a:p>
            </p:txBody>
          </p:sp>
          <p:sp>
            <p:nvSpPr>
              <p:cNvPr id="183" name="TextBox 182"/>
              <p:cNvSpPr txBox="1"/>
              <p:nvPr/>
            </p:nvSpPr>
            <p:spPr>
              <a:xfrm>
                <a:off x="4969474" y="2702474"/>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ea typeface="Futura Medium" charset="0"/>
                    <a:cs typeface="Futura Medium" charset="0"/>
                    <a:sym typeface="Calibri"/>
                  </a:rPr>
                  <a:t>j</a:t>
                </a:r>
                <a:endParaRPr lang="en-US" sz="2800" kern="0" baseline="-25000" dirty="0">
                  <a:solidFill>
                    <a:prstClr val="black"/>
                  </a:solidFill>
                  <a:latin typeface="Futura Medium" charset="0"/>
                  <a:ea typeface="Futura Medium" charset="0"/>
                  <a:cs typeface="Futura Medium" charset="0"/>
                  <a:sym typeface="Calibri"/>
                </a:endParaRPr>
              </a:p>
            </p:txBody>
          </p:sp>
        </p:grpSp>
        <p:grpSp>
          <p:nvGrpSpPr>
            <p:cNvPr id="149" name="Group 148"/>
            <p:cNvGrpSpPr/>
            <p:nvPr/>
          </p:nvGrpSpPr>
          <p:grpSpPr>
            <a:xfrm>
              <a:off x="1025708" y="3456803"/>
              <a:ext cx="595623" cy="848532"/>
              <a:chOff x="1025708" y="3456803"/>
              <a:chExt cx="595623" cy="848532"/>
            </a:xfrm>
          </p:grpSpPr>
          <p:grpSp>
            <p:nvGrpSpPr>
              <p:cNvPr id="151" name="Group 150"/>
              <p:cNvGrpSpPr/>
              <p:nvPr/>
            </p:nvGrpSpPr>
            <p:grpSpPr>
              <a:xfrm>
                <a:off x="1025708" y="3456803"/>
                <a:ext cx="595623" cy="848532"/>
                <a:chOff x="2317538" y="2279989"/>
                <a:chExt cx="595623" cy="848532"/>
              </a:xfrm>
            </p:grpSpPr>
            <p:sp>
              <p:nvSpPr>
                <p:cNvPr id="157" name="Oval 156"/>
                <p:cNvSpPr/>
                <p:nvPr/>
              </p:nvSpPr>
              <p:spPr>
                <a:xfrm>
                  <a:off x="2771271" y="231093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nvGrpSpPr>
                <p:cNvPr id="160" name="Group 159"/>
                <p:cNvGrpSpPr/>
                <p:nvPr/>
              </p:nvGrpSpPr>
              <p:grpSpPr>
                <a:xfrm>
                  <a:off x="2317538" y="2279989"/>
                  <a:ext cx="388371" cy="848532"/>
                  <a:chOff x="2317538" y="2279989"/>
                  <a:chExt cx="388371" cy="848532"/>
                </a:xfrm>
              </p:grpSpPr>
              <p:sp>
                <p:nvSpPr>
                  <p:cNvPr id="163" name="Oval 162"/>
                  <p:cNvSpPr/>
                  <p:nvPr/>
                </p:nvSpPr>
                <p:spPr>
                  <a:xfrm>
                    <a:off x="2317538" y="260562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4" name="Oval 163"/>
                  <p:cNvSpPr/>
                  <p:nvPr/>
                </p:nvSpPr>
                <p:spPr>
                  <a:xfrm>
                    <a:off x="2321840" y="2986631"/>
                    <a:ext cx="141890" cy="14189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6" name="Oval 165"/>
                  <p:cNvSpPr/>
                  <p:nvPr/>
                </p:nvSpPr>
                <p:spPr>
                  <a:xfrm>
                    <a:off x="2564019" y="2659413"/>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7" name="Oval 166"/>
                  <p:cNvSpPr/>
                  <p:nvPr/>
                </p:nvSpPr>
                <p:spPr>
                  <a:xfrm>
                    <a:off x="2503581" y="246898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9" name="Oval 168"/>
                  <p:cNvSpPr/>
                  <p:nvPr/>
                </p:nvSpPr>
                <p:spPr>
                  <a:xfrm>
                    <a:off x="2377454" y="22799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grpSp>
          <p:sp>
            <p:nvSpPr>
              <p:cNvPr id="154" name="Oval 153"/>
              <p:cNvSpPr/>
              <p:nvPr/>
            </p:nvSpPr>
            <p:spPr>
              <a:xfrm>
                <a:off x="1477353" y="376528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grpSp>
      <p:sp>
        <p:nvSpPr>
          <p:cNvPr id="229" name="TextBox 228"/>
          <p:cNvSpPr txBox="1"/>
          <p:nvPr/>
        </p:nvSpPr>
        <p:spPr>
          <a:xfrm>
            <a:off x="9061553" y="4245199"/>
            <a:ext cx="1365810" cy="748923"/>
          </a:xfrm>
          <a:prstGeom prst="rect">
            <a:avLst/>
          </a:prstGeom>
          <a:noFill/>
        </p:spPr>
        <p:txBody>
          <a:bodyPr wrap="square" rtlCol="0">
            <a:spAutoFit/>
          </a:bodyPr>
          <a:lstStyle/>
          <a:p>
            <a:pPr hangingPunct="0"/>
            <a:r>
              <a:rPr lang="en-US" sz="1600" kern="0" dirty="0">
                <a:solidFill>
                  <a:prstClr val="black"/>
                </a:solidFill>
                <a:latin typeface="Futura Medium" charset="0"/>
                <a:ea typeface="Futura Medium" charset="0"/>
                <a:cs typeface="Futura Medium" charset="0"/>
                <a:sym typeface="Calibri"/>
              </a:rPr>
              <a:t>Witch Doctor</a:t>
            </a:r>
          </a:p>
          <a:p>
            <a:pPr hangingPunct="0"/>
            <a:endParaRPr lang="en-US" sz="1600" kern="0" baseline="-25000" dirty="0">
              <a:solidFill>
                <a:prstClr val="black"/>
              </a:solidFill>
              <a:latin typeface="Futura Medium" charset="0"/>
              <a:ea typeface="Futura Medium" charset="0"/>
              <a:cs typeface="Futura Medium" charset="0"/>
              <a:sym typeface="Calibri"/>
            </a:endParaRPr>
          </a:p>
        </p:txBody>
      </p:sp>
      <p:sp>
        <p:nvSpPr>
          <p:cNvPr id="230" name="TextBox 229"/>
          <p:cNvSpPr txBox="1"/>
          <p:nvPr/>
        </p:nvSpPr>
        <p:spPr>
          <a:xfrm>
            <a:off x="9078850" y="2439124"/>
            <a:ext cx="1224259" cy="369332"/>
          </a:xfrm>
          <a:prstGeom prst="rect">
            <a:avLst/>
          </a:prstGeom>
          <a:noFill/>
        </p:spPr>
        <p:txBody>
          <a:bodyPr wrap="square" rtlCol="0">
            <a:spAutoFit/>
          </a:bodyPr>
          <a:lstStyle/>
          <a:p>
            <a:pPr hangingPunct="0"/>
            <a:r>
              <a:rPr lang="en-US" kern="0" dirty="0">
                <a:solidFill>
                  <a:srgbClr val="FFC000"/>
                </a:solidFill>
                <a:latin typeface="Futura Medium" charset="0"/>
                <a:ea typeface="Futura Medium" charset="0"/>
                <a:cs typeface="Futura Medium" charset="0"/>
                <a:sym typeface="Calibri"/>
              </a:rPr>
              <a:t>Fraudster</a:t>
            </a:r>
            <a:endParaRPr lang="en-US" kern="0" baseline="-25000" dirty="0">
              <a:solidFill>
                <a:srgbClr val="FFC000"/>
              </a:solidFill>
              <a:latin typeface="Futura Medium" charset="0"/>
              <a:ea typeface="Futura Medium" charset="0"/>
              <a:cs typeface="Futura Medium" charset="0"/>
              <a:sym typeface="Calibri"/>
            </a:endParaRPr>
          </a:p>
        </p:txBody>
      </p:sp>
      <p:sp>
        <p:nvSpPr>
          <p:cNvPr id="231" name="TextBox 230"/>
          <p:cNvSpPr txBox="1"/>
          <p:nvPr/>
        </p:nvSpPr>
        <p:spPr>
          <a:xfrm>
            <a:off x="10627047" y="4342009"/>
            <a:ext cx="1724871" cy="338554"/>
          </a:xfrm>
          <a:prstGeom prst="rect">
            <a:avLst/>
          </a:prstGeom>
          <a:noFill/>
        </p:spPr>
        <p:txBody>
          <a:bodyPr wrap="square" rtlCol="0">
            <a:spAutoFit/>
          </a:bodyPr>
          <a:lstStyle/>
          <a:p>
            <a:pPr hangingPunct="0"/>
            <a:r>
              <a:rPr lang="en-US" sz="1600" kern="0" dirty="0">
                <a:solidFill>
                  <a:srgbClr val="ED7D31"/>
                </a:solidFill>
                <a:latin typeface="Futura Medium" charset="0"/>
                <a:ea typeface="Futura Medium" charset="0"/>
                <a:cs typeface="Futura Medium" charset="0"/>
                <a:sym typeface="Calibri"/>
              </a:rPr>
              <a:t>Boutique Doctor </a:t>
            </a:r>
            <a:endParaRPr lang="en-US" sz="1600" kern="0" baseline="-25000" dirty="0">
              <a:solidFill>
                <a:srgbClr val="ED7D31"/>
              </a:solidFill>
              <a:latin typeface="Futura Medium" charset="0"/>
              <a:ea typeface="Futura Medium" charset="0"/>
              <a:cs typeface="Futura Medium" charset="0"/>
              <a:sym typeface="Calibri"/>
            </a:endParaRPr>
          </a:p>
        </p:txBody>
      </p:sp>
      <p:sp>
        <p:nvSpPr>
          <p:cNvPr id="232" name="Shape 588"/>
          <p:cNvSpPr/>
          <p:nvPr/>
        </p:nvSpPr>
        <p:spPr>
          <a:xfrm>
            <a:off x="8210368" y="1246533"/>
            <a:ext cx="4098523" cy="110799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600" i="0" kern="0" dirty="0">
                <a:solidFill>
                  <a:prstClr val="black"/>
                </a:solidFill>
                <a:latin typeface="Futura Medium" charset="0"/>
                <a:ea typeface="Futura Medium" charset="0"/>
                <a:cs typeface="Futura Medium" charset="0"/>
              </a:rPr>
              <a:t>   </a:t>
            </a:r>
            <a:r>
              <a:rPr lang="en-US" sz="1800" i="0" kern="0" dirty="0">
                <a:solidFill>
                  <a:prstClr val="black"/>
                </a:solidFill>
                <a:latin typeface="Futura Medium" charset="0"/>
                <a:ea typeface="Futura Medium" charset="0"/>
                <a:cs typeface="Futura Medium" charset="0"/>
              </a:rPr>
              <a:t>Anomaly detection:</a:t>
            </a:r>
          </a:p>
          <a:p>
            <a:pPr hangingPunct="0">
              <a:defRPr sz="1800" i="0"/>
            </a:pPr>
            <a:r>
              <a:rPr lang="en-US" sz="1600" i="0" kern="0" dirty="0">
                <a:solidFill>
                  <a:prstClr val="black"/>
                </a:solidFill>
                <a:latin typeface="Futura Medium" charset="0"/>
                <a:ea typeface="Futura Medium" charset="0"/>
                <a:cs typeface="Futura Medium" charset="0"/>
              </a:rPr>
              <a:t>   </a:t>
            </a:r>
            <a:r>
              <a:rPr lang="en-US" sz="1600" i="0" kern="0" dirty="0">
                <a:solidFill>
                  <a:srgbClr val="ED7D31"/>
                </a:solidFill>
                <a:latin typeface="Futura Medium" charset="0"/>
                <a:ea typeface="Futura Medium" charset="0"/>
                <a:cs typeface="Futura Medium" charset="0"/>
              </a:rPr>
              <a:t>Detecting outlying rows - Finding   </a:t>
            </a:r>
          </a:p>
          <a:p>
            <a:pPr hangingPunct="0">
              <a:defRPr sz="1800" i="0"/>
            </a:pPr>
            <a:r>
              <a:rPr lang="en-US" sz="1600" i="0" kern="0" dirty="0">
                <a:solidFill>
                  <a:srgbClr val="ED7D31"/>
                </a:solidFill>
                <a:latin typeface="Futura Medium" charset="0"/>
                <a:ea typeface="Futura Medium" charset="0"/>
                <a:cs typeface="Futura Medium" charset="0"/>
              </a:rPr>
              <a:t>   high-value, fraudulent, or  </a:t>
            </a:r>
          </a:p>
          <a:p>
            <a:pPr hangingPunct="0">
              <a:defRPr sz="1800" i="0"/>
            </a:pPr>
            <a:r>
              <a:rPr lang="en-US" sz="1600" i="0" kern="0" dirty="0">
                <a:solidFill>
                  <a:srgbClr val="ED7D31"/>
                </a:solidFill>
                <a:latin typeface="Futura Medium" charset="0"/>
                <a:ea typeface="Futura Medium" charset="0"/>
                <a:cs typeface="Futura Medium" charset="0"/>
              </a:rPr>
              <a:t>   weird customers </a:t>
            </a:r>
            <a:endParaRPr sz="1600" i="0" kern="0" dirty="0">
              <a:solidFill>
                <a:srgbClr val="ED7D31"/>
              </a:solidFill>
              <a:latin typeface="Futura Medium" charset="0"/>
              <a:ea typeface="Futura Medium" charset="0"/>
              <a:cs typeface="Futura Medium" charset="0"/>
            </a:endParaRPr>
          </a:p>
        </p:txBody>
      </p:sp>
      <p:sp>
        <p:nvSpPr>
          <p:cNvPr id="233" name="Shape 588"/>
          <p:cNvSpPr/>
          <p:nvPr/>
        </p:nvSpPr>
        <p:spPr>
          <a:xfrm>
            <a:off x="8180412" y="5083080"/>
            <a:ext cx="4000638" cy="120032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    H</a:t>
            </a:r>
            <a:r>
              <a:rPr lang="en-US" sz="1800" i="0" kern="0" baseline="-25000" dirty="0">
                <a:solidFill>
                  <a:prstClr val="black"/>
                </a:solidFill>
                <a:latin typeface="Futura Medium" charset="0"/>
                <a:ea typeface="Futura Medium" charset="0"/>
                <a:cs typeface="Futura Medium" charset="0"/>
              </a:rPr>
              <a:t>2</a:t>
            </a:r>
            <a:r>
              <a:rPr lang="en-US" sz="1800" i="0" kern="0" dirty="0">
                <a:solidFill>
                  <a:prstClr val="black"/>
                </a:solidFill>
                <a:latin typeface="Futura Medium" charset="0"/>
                <a:ea typeface="Futura Medium" charset="0"/>
                <a:cs typeface="Futura Medium" charset="0"/>
              </a:rPr>
              <a:t>O algos: </a:t>
            </a:r>
          </a:p>
          <a:p>
            <a:pPr hangingPunct="0">
              <a:defRPr sz="1800" i="0"/>
            </a:pPr>
            <a:r>
              <a:rPr lang="en-US" sz="1800" i="0" kern="0" dirty="0">
                <a:solidFill>
                  <a:srgbClr val="ED7D31"/>
                </a:solidFill>
                <a:latin typeface="Futura Medium" charset="0"/>
                <a:ea typeface="Futura Medium" charset="0"/>
                <a:cs typeface="Futura Medium" charset="0"/>
              </a:rPr>
              <a:t>    Principal components</a:t>
            </a:r>
          </a:p>
          <a:p>
            <a:pPr hangingPunct="0">
              <a:defRPr sz="1800" i="0"/>
            </a:pPr>
            <a:r>
              <a:rPr lang="en-US" sz="1800" i="0" kern="0" dirty="0">
                <a:solidFill>
                  <a:srgbClr val="ED7D31"/>
                </a:solidFill>
                <a:latin typeface="Futura Medium" charset="0"/>
                <a:ea typeface="Futura Medium" charset="0"/>
                <a:cs typeface="Futura Medium" charset="0"/>
              </a:rPr>
              <a:t>    Generalized low rank models</a:t>
            </a:r>
          </a:p>
          <a:p>
            <a:pPr hangingPunct="0">
              <a:defRPr sz="1800" i="0"/>
            </a:pPr>
            <a:r>
              <a:rPr lang="en-US" sz="1800" i="0" kern="0" dirty="0">
                <a:solidFill>
                  <a:srgbClr val="ED7D31"/>
                </a:solidFill>
                <a:latin typeface="Futura Medium" charset="0"/>
                <a:ea typeface="Futura Medium" charset="0"/>
                <a:cs typeface="Futura Medium" charset="0"/>
              </a:rPr>
              <a:t>    Autoencoders</a:t>
            </a:r>
            <a:endParaRPr sz="1800" i="0" kern="0" dirty="0">
              <a:solidFill>
                <a:srgbClr val="ED7D31"/>
              </a:solidFill>
              <a:latin typeface="Futura Medium" charset="0"/>
              <a:ea typeface="Futura Medium" charset="0"/>
              <a:cs typeface="Futura Medium" charset="0"/>
            </a:endParaRPr>
          </a:p>
        </p:txBody>
      </p:sp>
      <p:sp>
        <p:nvSpPr>
          <p:cNvPr id="234" name="Title 7"/>
          <p:cNvSpPr>
            <a:spLocks noGrp="1"/>
          </p:cNvSpPr>
          <p:nvPr>
            <p:ph type="title"/>
          </p:nvPr>
        </p:nvSpPr>
        <p:spPr>
          <a:xfrm>
            <a:off x="-34409" y="1080"/>
            <a:ext cx="12215458" cy="991649"/>
          </a:xfrm>
        </p:spPr>
        <p:txBody>
          <a:bodyPr/>
          <a:lstStyle/>
          <a:p>
            <a:r>
              <a:rPr lang="en-US" dirty="0"/>
              <a:t>Unsupervised </a:t>
            </a:r>
            <a:r>
              <a:rPr lang="en-US" smtClean="0"/>
              <a:t>Learning Algorithms</a:t>
            </a:r>
            <a:endParaRPr lang="en-US"/>
          </a:p>
        </p:txBody>
      </p:sp>
      <p:sp>
        <p:nvSpPr>
          <p:cNvPr id="292" name="Rectangle 291"/>
          <p:cNvSpPr/>
          <p:nvPr/>
        </p:nvSpPr>
        <p:spPr>
          <a:xfrm>
            <a:off x="0" y="1120305"/>
            <a:ext cx="4040358" cy="5737695"/>
          </a:xfrm>
          <a:prstGeom prst="rect">
            <a:avLst/>
          </a:prstGeom>
          <a:solidFill>
            <a:srgbClr val="FDE831">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93" name="Shape 588"/>
          <p:cNvSpPr/>
          <p:nvPr/>
        </p:nvSpPr>
        <p:spPr>
          <a:xfrm>
            <a:off x="0" y="1200253"/>
            <a:ext cx="4018964" cy="89255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   Clustering:</a:t>
            </a:r>
          </a:p>
          <a:p>
            <a:pPr hangingPunct="0">
              <a:defRPr sz="1800" i="0"/>
            </a:pPr>
            <a:r>
              <a:rPr lang="en-US" sz="1800" i="0" kern="0" dirty="0">
                <a:solidFill>
                  <a:prstClr val="black"/>
                </a:solidFill>
                <a:latin typeface="Futura Medium" charset="0"/>
                <a:ea typeface="Futura Medium" charset="0"/>
                <a:cs typeface="Futura Medium" charset="0"/>
              </a:rPr>
              <a:t>   </a:t>
            </a:r>
            <a:r>
              <a:rPr lang="en-US" sz="1600" i="0" kern="0" dirty="0">
                <a:solidFill>
                  <a:srgbClr val="ED7D31"/>
                </a:solidFill>
                <a:latin typeface="Futura Medium" charset="0"/>
                <a:ea typeface="Futura Medium" charset="0"/>
                <a:cs typeface="Futura Medium" charset="0"/>
              </a:rPr>
              <a:t>Grouping rows – e.g. creating groups </a:t>
            </a:r>
          </a:p>
          <a:p>
            <a:pPr hangingPunct="0">
              <a:defRPr sz="1800" i="0"/>
            </a:pPr>
            <a:r>
              <a:rPr lang="en-US" sz="1600" i="0" kern="0" dirty="0">
                <a:solidFill>
                  <a:srgbClr val="ED7D31"/>
                </a:solidFill>
                <a:latin typeface="Futura Medium" charset="0"/>
                <a:ea typeface="Futura Medium" charset="0"/>
                <a:cs typeface="Futura Medium" charset="0"/>
              </a:rPr>
              <a:t>    of similar customers</a:t>
            </a:r>
            <a:endParaRPr sz="1600" i="0" kern="0" dirty="0">
              <a:solidFill>
                <a:srgbClr val="ED7D31"/>
              </a:solidFill>
              <a:latin typeface="Futura Medium" charset="0"/>
              <a:ea typeface="Futura Medium" charset="0"/>
              <a:cs typeface="Futura Medium" charset="0"/>
            </a:endParaRPr>
          </a:p>
        </p:txBody>
      </p:sp>
      <p:grpSp>
        <p:nvGrpSpPr>
          <p:cNvPr id="295" name="Group 294"/>
          <p:cNvGrpSpPr/>
          <p:nvPr/>
        </p:nvGrpSpPr>
        <p:grpSpPr>
          <a:xfrm>
            <a:off x="60162" y="2347016"/>
            <a:ext cx="4086007" cy="2893344"/>
            <a:chOff x="60161" y="2347016"/>
            <a:chExt cx="4086007" cy="2893344"/>
          </a:xfrm>
        </p:grpSpPr>
        <p:grpSp>
          <p:nvGrpSpPr>
            <p:cNvPr id="296" name="Group 295"/>
            <p:cNvGrpSpPr/>
            <p:nvPr/>
          </p:nvGrpSpPr>
          <p:grpSpPr>
            <a:xfrm>
              <a:off x="60161" y="2347016"/>
              <a:ext cx="4086007" cy="2893344"/>
              <a:chOff x="-81017" y="2050685"/>
              <a:chExt cx="4086007" cy="2893344"/>
            </a:xfrm>
          </p:grpSpPr>
          <p:grpSp>
            <p:nvGrpSpPr>
              <p:cNvPr id="307" name="Group 306"/>
              <p:cNvGrpSpPr/>
              <p:nvPr/>
            </p:nvGrpSpPr>
            <p:grpSpPr>
              <a:xfrm>
                <a:off x="-81017" y="2050685"/>
                <a:ext cx="3861322" cy="2893344"/>
                <a:chOff x="7751181" y="2173318"/>
                <a:chExt cx="3861322" cy="2893344"/>
              </a:xfrm>
            </p:grpSpPr>
            <p:grpSp>
              <p:nvGrpSpPr>
                <p:cNvPr id="310" name="Group 309"/>
                <p:cNvGrpSpPr/>
                <p:nvPr/>
              </p:nvGrpSpPr>
              <p:grpSpPr>
                <a:xfrm>
                  <a:off x="7751181" y="2192701"/>
                  <a:ext cx="2944713" cy="2873961"/>
                  <a:chOff x="4969474" y="1774217"/>
                  <a:chExt cx="2944713" cy="2873961"/>
                </a:xfrm>
              </p:grpSpPr>
              <p:grpSp>
                <p:nvGrpSpPr>
                  <p:cNvPr id="315" name="Group 314"/>
                  <p:cNvGrpSpPr/>
                  <p:nvPr/>
                </p:nvGrpSpPr>
                <p:grpSpPr>
                  <a:xfrm>
                    <a:off x="5730150" y="2074717"/>
                    <a:ext cx="2184037" cy="1611930"/>
                    <a:chOff x="8870112" y="1428289"/>
                    <a:chExt cx="2184037" cy="1611930"/>
                  </a:xfrm>
                </p:grpSpPr>
                <p:sp>
                  <p:nvSpPr>
                    <p:cNvPr id="320" name="Oval 319"/>
                    <p:cNvSpPr/>
                    <p:nvPr/>
                  </p:nvSpPr>
                  <p:spPr>
                    <a:xfrm>
                      <a:off x="8973313" y="14282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21" name="Oval 320"/>
                    <p:cNvSpPr/>
                    <p:nvPr/>
                  </p:nvSpPr>
                  <p:spPr>
                    <a:xfrm>
                      <a:off x="8899847" y="18760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22" name="Oval 321"/>
                    <p:cNvSpPr/>
                    <p:nvPr/>
                  </p:nvSpPr>
                  <p:spPr>
                    <a:xfrm>
                      <a:off x="9052247" y="20284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23" name="Oval 322"/>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24" name="Oval 323"/>
                    <p:cNvSpPr/>
                    <p:nvPr/>
                  </p:nvSpPr>
                  <p:spPr>
                    <a:xfrm>
                      <a:off x="9052247" y="20284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25" name="Oval 324"/>
                    <p:cNvSpPr/>
                    <p:nvPr/>
                  </p:nvSpPr>
                  <p:spPr>
                    <a:xfrm>
                      <a:off x="9425258" y="154770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26" name="Oval 325"/>
                    <p:cNvSpPr/>
                    <p:nvPr/>
                  </p:nvSpPr>
                  <p:spPr>
                    <a:xfrm>
                      <a:off x="8870112" y="209765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27" name="Oval 326"/>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28" name="Oval 327"/>
                    <p:cNvSpPr/>
                    <p:nvPr/>
                  </p:nvSpPr>
                  <p:spPr>
                    <a:xfrm>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29" name="Oval 328"/>
                    <p:cNvSpPr/>
                    <p:nvPr/>
                  </p:nvSpPr>
                  <p:spPr>
                    <a:xfrm>
                      <a:off x="9585434" y="1932565"/>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30" name="Oval 329"/>
                    <p:cNvSpPr/>
                    <p:nvPr/>
                  </p:nvSpPr>
                  <p:spPr>
                    <a:xfrm>
                      <a:off x="9801003" y="1431550"/>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31" name="Oval 330"/>
                    <p:cNvSpPr/>
                    <p:nvPr/>
                  </p:nvSpPr>
                  <p:spPr>
                    <a:xfrm rot="16200000">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32" name="Oval 331"/>
                    <p:cNvSpPr/>
                    <p:nvPr/>
                  </p:nvSpPr>
                  <p:spPr>
                    <a:xfrm rot="16200000">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33" name="Oval 332"/>
                    <p:cNvSpPr/>
                    <p:nvPr/>
                  </p:nvSpPr>
                  <p:spPr>
                    <a:xfrm rot="16200000">
                      <a:off x="9577658" y="170010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34" name="Oval 333"/>
                    <p:cNvSpPr/>
                    <p:nvPr/>
                  </p:nvSpPr>
                  <p:spPr>
                    <a:xfrm rot="16200000">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35" name="Oval 334"/>
                    <p:cNvSpPr/>
                    <p:nvPr/>
                  </p:nvSpPr>
                  <p:spPr>
                    <a:xfrm rot="16200000">
                      <a:off x="9953403" y="1583950"/>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grpSp>
                  <p:nvGrpSpPr>
                    <p:cNvPr id="336" name="Group 335"/>
                    <p:cNvGrpSpPr/>
                    <p:nvPr/>
                  </p:nvGrpSpPr>
                  <p:grpSpPr>
                    <a:xfrm rot="10800000">
                      <a:off x="9963594" y="1510370"/>
                      <a:ext cx="1090555" cy="1529849"/>
                      <a:chOff x="9454166" y="3843476"/>
                      <a:chExt cx="1090555" cy="1529849"/>
                    </a:xfrm>
                  </p:grpSpPr>
                  <p:sp>
                    <p:nvSpPr>
                      <p:cNvPr id="337" name="Oval 336"/>
                      <p:cNvSpPr/>
                      <p:nvPr/>
                    </p:nvSpPr>
                    <p:spPr>
                      <a:xfrm flipV="1">
                        <a:off x="9534785" y="384347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38" name="Oval 337"/>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39" name="Oval 338"/>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40" name="Oval 339"/>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41" name="Oval 340"/>
                      <p:cNvSpPr/>
                      <p:nvPr/>
                    </p:nvSpPr>
                    <p:spPr>
                      <a:xfrm flipV="1">
                        <a:off x="9763496" y="41103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42" name="Oval 341"/>
                      <p:cNvSpPr/>
                      <p:nvPr/>
                    </p:nvSpPr>
                    <p:spPr>
                      <a:xfrm flipV="1">
                        <a:off x="9801007" y="443441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43" name="Oval 342"/>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44" name="Oval 343"/>
                      <p:cNvSpPr/>
                      <p:nvPr/>
                    </p:nvSpPr>
                    <p:spPr>
                      <a:xfrm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45" name="Oval 344"/>
                      <p:cNvSpPr/>
                      <p:nvPr/>
                    </p:nvSpPr>
                    <p:spPr>
                      <a:xfrm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46" name="Oval 345"/>
                      <p:cNvSpPr/>
                      <p:nvPr/>
                    </p:nvSpPr>
                    <p:spPr>
                      <a:xfrm flipV="1">
                        <a:off x="10074489" y="45666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47" name="Oval 346"/>
                      <p:cNvSpPr/>
                      <p:nvPr/>
                    </p:nvSpPr>
                    <p:spPr>
                      <a:xfrm rot="5400000" flipV="1">
                        <a:off x="9812247" y="4648103"/>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48" name="Oval 347"/>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49" name="Oval 348"/>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50" name="Oval 349"/>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51" name="Oval 350"/>
                      <p:cNvSpPr/>
                      <p:nvPr/>
                    </p:nvSpPr>
                    <p:spPr>
                      <a:xfrm rot="5400000"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52" name="Oval 351"/>
                      <p:cNvSpPr/>
                      <p:nvPr/>
                    </p:nvSpPr>
                    <p:spPr>
                      <a:xfrm rot="5400000" flipV="1">
                        <a:off x="9454166" y="523143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53" name="Oval 352"/>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54" name="Oval 353"/>
                      <p:cNvSpPr/>
                      <p:nvPr/>
                    </p:nvSpPr>
                    <p:spPr>
                      <a:xfrm rot="5400000" flipV="1">
                        <a:off x="10402831" y="44984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55" name="Oval 354"/>
                      <p:cNvSpPr/>
                      <p:nvPr/>
                    </p:nvSpPr>
                    <p:spPr>
                      <a:xfrm rot="5400000" flipV="1">
                        <a:off x="10068296" y="44151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56" name="Oval 355"/>
                      <p:cNvSpPr/>
                      <p:nvPr/>
                    </p:nvSpPr>
                    <p:spPr>
                      <a:xfrm rot="5400000" flipV="1">
                        <a:off x="10226889" y="47190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grpSp>
              <p:cxnSp>
                <p:nvCxnSpPr>
                  <p:cNvPr id="316" name="Straight Arrow Connector 315"/>
                  <p:cNvCxnSpPr/>
                  <p:nvPr/>
                </p:nvCxnSpPr>
                <p:spPr>
                  <a:xfrm>
                    <a:off x="5305912" y="4161622"/>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rot="16200000">
                    <a:off x="4110978" y="2974299"/>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8" name="TextBox 317"/>
                  <p:cNvSpPr txBox="1"/>
                  <p:nvPr/>
                </p:nvSpPr>
                <p:spPr>
                  <a:xfrm>
                    <a:off x="6369062" y="4124958"/>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latin typeface="Futura Medium" charset="0"/>
                        <a:ea typeface="Futura Medium" charset="0"/>
                        <a:cs typeface="Futura Medium" charset="0"/>
                        <a:sym typeface="Calibri"/>
                      </a:rPr>
                      <a:t>i</a:t>
                    </a:r>
                  </a:p>
                </p:txBody>
              </p:sp>
              <p:sp>
                <p:nvSpPr>
                  <p:cNvPr id="319" name="TextBox 318"/>
                  <p:cNvSpPr txBox="1"/>
                  <p:nvPr/>
                </p:nvSpPr>
                <p:spPr>
                  <a:xfrm>
                    <a:off x="4969474" y="2702474"/>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ea typeface="Futura Medium" charset="0"/>
                        <a:cs typeface="Futura Medium" charset="0"/>
                        <a:sym typeface="Calibri"/>
                      </a:rPr>
                      <a:t>j</a:t>
                    </a:r>
                    <a:endParaRPr lang="en-US" sz="2800" kern="0" baseline="-25000" dirty="0">
                      <a:solidFill>
                        <a:prstClr val="black"/>
                      </a:solidFill>
                      <a:latin typeface="Futura Medium" charset="0"/>
                      <a:ea typeface="Futura Medium" charset="0"/>
                      <a:cs typeface="Futura Medium" charset="0"/>
                      <a:sym typeface="Calibri"/>
                    </a:endParaRPr>
                  </a:p>
                </p:txBody>
              </p:sp>
            </p:grpSp>
            <p:sp>
              <p:nvSpPr>
                <p:cNvPr id="311" name="Oval 310"/>
                <p:cNvSpPr/>
                <p:nvPr/>
              </p:nvSpPr>
              <p:spPr>
                <a:xfrm>
                  <a:off x="10551588" y="229569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12" name="TextBox 311"/>
                <p:cNvSpPr txBox="1"/>
                <p:nvPr/>
              </p:nvSpPr>
              <p:spPr>
                <a:xfrm>
                  <a:off x="10706900" y="2263342"/>
                  <a:ext cx="769776" cy="307777"/>
                </a:xfrm>
                <a:prstGeom prst="rect">
                  <a:avLst/>
                </a:prstGeom>
                <a:noFill/>
              </p:spPr>
              <p:txBody>
                <a:bodyPr wrap="square" rtlCol="0">
                  <a:spAutoFit/>
                </a:bodyPr>
                <a:lstStyle/>
                <a:p>
                  <a:pPr hangingPunct="0"/>
                  <a:r>
                    <a:rPr lang="en-US" sz="1400" kern="0" dirty="0">
                      <a:solidFill>
                        <a:prstClr val="black"/>
                      </a:solidFill>
                      <a:latin typeface="Futura Medium" charset="0"/>
                      <a:ea typeface="Futura Medium" charset="0"/>
                      <a:cs typeface="Futura Medium" charset="0"/>
                      <a:sym typeface="Calibri"/>
                    </a:rPr>
                    <a:t>Patient</a:t>
                  </a:r>
                  <a:endParaRPr lang="en-US" sz="1400" kern="0" baseline="-25000" dirty="0">
                    <a:solidFill>
                      <a:prstClr val="black"/>
                    </a:solidFill>
                    <a:latin typeface="Futura Medium" charset="0"/>
                    <a:ea typeface="Futura Medium" charset="0"/>
                    <a:cs typeface="Futura Medium" charset="0"/>
                    <a:sym typeface="Calibri"/>
                  </a:endParaRPr>
                </a:p>
              </p:txBody>
            </p:sp>
            <p:sp>
              <p:nvSpPr>
                <p:cNvPr id="313" name="TextBox 312"/>
                <p:cNvSpPr txBox="1"/>
                <p:nvPr/>
              </p:nvSpPr>
              <p:spPr>
                <a:xfrm>
                  <a:off x="10708794" y="2544776"/>
                  <a:ext cx="903709" cy="307777"/>
                </a:xfrm>
                <a:prstGeom prst="rect">
                  <a:avLst/>
                </a:prstGeom>
                <a:noFill/>
              </p:spPr>
              <p:txBody>
                <a:bodyPr wrap="square" rtlCol="0">
                  <a:spAutoFit/>
                </a:bodyPr>
                <a:lstStyle/>
                <a:p>
                  <a:pPr hangingPunct="0"/>
                  <a:r>
                    <a:rPr lang="en-US" sz="1400" kern="0" dirty="0">
                      <a:solidFill>
                        <a:prstClr val="black"/>
                      </a:solidFill>
                      <a:latin typeface="Futura Medium" charset="0"/>
                      <a:ea typeface="Futura Medium" charset="0"/>
                      <a:cs typeface="Futura Medium" charset="0"/>
                      <a:sym typeface="Calibri"/>
                    </a:rPr>
                    <a:t>Patient</a:t>
                  </a:r>
                </a:p>
              </p:txBody>
            </p:sp>
            <p:sp>
              <p:nvSpPr>
                <p:cNvPr id="314" name="Rectangle 313"/>
                <p:cNvSpPr/>
                <p:nvPr/>
              </p:nvSpPr>
              <p:spPr>
                <a:xfrm>
                  <a:off x="10461093" y="2173318"/>
                  <a:ext cx="1096149" cy="11833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grpSp>
          <p:sp>
            <p:nvSpPr>
              <p:cNvPr id="308" name="Oval 307"/>
              <p:cNvSpPr/>
              <p:nvPr/>
            </p:nvSpPr>
            <p:spPr>
              <a:xfrm>
                <a:off x="2734706" y="2735642"/>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09" name="TextBox 308"/>
              <p:cNvSpPr txBox="1"/>
              <p:nvPr/>
            </p:nvSpPr>
            <p:spPr>
              <a:xfrm>
                <a:off x="2895537" y="2691735"/>
                <a:ext cx="1109453" cy="307777"/>
              </a:xfrm>
              <a:prstGeom prst="rect">
                <a:avLst/>
              </a:prstGeom>
              <a:noFill/>
            </p:spPr>
            <p:txBody>
              <a:bodyPr wrap="square" rtlCol="0">
                <a:spAutoFit/>
              </a:bodyPr>
              <a:lstStyle/>
              <a:p>
                <a:pPr hangingPunct="0"/>
                <a:r>
                  <a:rPr lang="en-US" sz="1400" kern="0" dirty="0">
                    <a:solidFill>
                      <a:prstClr val="black"/>
                    </a:solidFill>
                    <a:latin typeface="Futura Medium" charset="0"/>
                    <a:ea typeface="Futura Medium" charset="0"/>
                    <a:cs typeface="Futura Medium" charset="0"/>
                    <a:sym typeface="Calibri"/>
                  </a:rPr>
                  <a:t>New Doc</a:t>
                </a:r>
              </a:p>
            </p:txBody>
          </p:sp>
        </p:grpSp>
        <p:grpSp>
          <p:nvGrpSpPr>
            <p:cNvPr id="297" name="Group 296"/>
            <p:cNvGrpSpPr/>
            <p:nvPr/>
          </p:nvGrpSpPr>
          <p:grpSpPr>
            <a:xfrm>
              <a:off x="1025708" y="3456803"/>
              <a:ext cx="595623" cy="886632"/>
              <a:chOff x="1025708" y="3456803"/>
              <a:chExt cx="595623" cy="886632"/>
            </a:xfrm>
          </p:grpSpPr>
          <p:grpSp>
            <p:nvGrpSpPr>
              <p:cNvPr id="298" name="Group 297"/>
              <p:cNvGrpSpPr/>
              <p:nvPr/>
            </p:nvGrpSpPr>
            <p:grpSpPr>
              <a:xfrm>
                <a:off x="1025708" y="3456803"/>
                <a:ext cx="595623" cy="886632"/>
                <a:chOff x="2317538" y="2279989"/>
                <a:chExt cx="595623" cy="886632"/>
              </a:xfrm>
            </p:grpSpPr>
            <p:sp>
              <p:nvSpPr>
                <p:cNvPr id="300" name="Oval 299"/>
                <p:cNvSpPr/>
                <p:nvPr/>
              </p:nvSpPr>
              <p:spPr>
                <a:xfrm>
                  <a:off x="2771271" y="2310937"/>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grpSp>
              <p:nvGrpSpPr>
                <p:cNvPr id="301" name="Group 300"/>
                <p:cNvGrpSpPr/>
                <p:nvPr/>
              </p:nvGrpSpPr>
              <p:grpSpPr>
                <a:xfrm>
                  <a:off x="2317538" y="2279989"/>
                  <a:ext cx="388371" cy="886632"/>
                  <a:chOff x="2317538" y="2279989"/>
                  <a:chExt cx="388371" cy="886632"/>
                </a:xfrm>
              </p:grpSpPr>
              <p:sp>
                <p:nvSpPr>
                  <p:cNvPr id="302" name="Oval 301"/>
                  <p:cNvSpPr/>
                  <p:nvPr/>
                </p:nvSpPr>
                <p:spPr>
                  <a:xfrm>
                    <a:off x="2317538" y="2605628"/>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03" name="Oval 302"/>
                  <p:cNvSpPr/>
                  <p:nvPr/>
                </p:nvSpPr>
                <p:spPr>
                  <a:xfrm>
                    <a:off x="2334540" y="3024731"/>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04" name="Oval 303"/>
                  <p:cNvSpPr/>
                  <p:nvPr/>
                </p:nvSpPr>
                <p:spPr>
                  <a:xfrm>
                    <a:off x="2564019" y="2659413"/>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05" name="Oval 304"/>
                  <p:cNvSpPr/>
                  <p:nvPr/>
                </p:nvSpPr>
                <p:spPr>
                  <a:xfrm>
                    <a:off x="2503581" y="2468985"/>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306" name="Oval 305"/>
                  <p:cNvSpPr/>
                  <p:nvPr/>
                </p:nvSpPr>
                <p:spPr>
                  <a:xfrm>
                    <a:off x="2377454" y="2279989"/>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grpSp>
          </p:grpSp>
          <p:sp>
            <p:nvSpPr>
              <p:cNvPr id="299" name="Oval 298"/>
              <p:cNvSpPr/>
              <p:nvPr/>
            </p:nvSpPr>
            <p:spPr>
              <a:xfrm>
                <a:off x="1477353" y="3765282"/>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grpSp>
      </p:grpSp>
      <p:cxnSp>
        <p:nvCxnSpPr>
          <p:cNvPr id="357" name="Straight Connector 356"/>
          <p:cNvCxnSpPr/>
          <p:nvPr/>
        </p:nvCxnSpPr>
        <p:spPr>
          <a:xfrm>
            <a:off x="4051933" y="1118554"/>
            <a:ext cx="7742" cy="573944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30" name="Straight Arrow Connector 129"/>
          <p:cNvCxnSpPr/>
          <p:nvPr/>
        </p:nvCxnSpPr>
        <p:spPr>
          <a:xfrm>
            <a:off x="3786188" y="2393729"/>
            <a:ext cx="0" cy="251464"/>
          </a:xfrm>
          <a:prstGeom prst="straightConnector1">
            <a:avLst/>
          </a:prstGeom>
          <a:noFill/>
          <a:ln w="50800" cap="flat">
            <a:solidFill>
              <a:srgbClr val="FF0000"/>
            </a:solidFill>
            <a:prstDash val="solid"/>
            <a:round/>
            <a:tailEnd type="triangle"/>
          </a:ln>
          <a:effectLst/>
          <a:sp3d/>
        </p:spPr>
        <p:style>
          <a:lnRef idx="0">
            <a:scrgbClr r="0" g="0" b="0"/>
          </a:lnRef>
          <a:fillRef idx="0">
            <a:scrgbClr r="0" g="0" b="0"/>
          </a:fillRef>
          <a:effectRef idx="0">
            <a:scrgbClr r="0" g="0" b="0"/>
          </a:effectRef>
          <a:fontRef idx="none"/>
        </p:style>
      </p:cxnSp>
      <p:cxnSp>
        <p:nvCxnSpPr>
          <p:cNvPr id="131" name="Straight Arrow Connector 130"/>
          <p:cNvCxnSpPr/>
          <p:nvPr/>
        </p:nvCxnSpPr>
        <p:spPr>
          <a:xfrm rot="10800000">
            <a:off x="3790950" y="2684242"/>
            <a:ext cx="0" cy="251464"/>
          </a:xfrm>
          <a:prstGeom prst="straightConnector1">
            <a:avLst/>
          </a:prstGeom>
          <a:noFill/>
          <a:ln w="50800" cap="flat">
            <a:solidFill>
              <a:srgbClr val="FFC000"/>
            </a:solidFill>
            <a:prstDash val="solid"/>
            <a:round/>
            <a:tailEnd type="triangle"/>
          </a:ln>
          <a:effectLst/>
          <a:sp3d/>
        </p:spPr>
        <p:style>
          <a:lnRef idx="0">
            <a:scrgbClr r="0" g="0" b="0"/>
          </a:lnRef>
          <a:fillRef idx="0">
            <a:scrgbClr r="0" g="0" b="0"/>
          </a:fillRef>
          <a:effectRef idx="0">
            <a:scrgbClr r="0" g="0" b="0"/>
          </a:effectRef>
          <a:fontRef idx="none"/>
        </p:style>
      </p:cxnSp>
      <p:sp>
        <p:nvSpPr>
          <p:cNvPr id="134" name="Shape 588"/>
          <p:cNvSpPr/>
          <p:nvPr/>
        </p:nvSpPr>
        <p:spPr>
          <a:xfrm>
            <a:off x="-8820" y="5315636"/>
            <a:ext cx="4018964"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    H</a:t>
            </a:r>
            <a:r>
              <a:rPr lang="en-US" sz="1800" i="0" kern="0" baseline="-25000" dirty="0">
                <a:solidFill>
                  <a:prstClr val="black"/>
                </a:solidFill>
                <a:latin typeface="Futura Medium" charset="0"/>
                <a:ea typeface="Futura Medium" charset="0"/>
                <a:cs typeface="Futura Medium" charset="0"/>
              </a:rPr>
              <a:t>2</a:t>
            </a:r>
            <a:r>
              <a:rPr lang="en-US" sz="1800" i="0" kern="0" dirty="0">
                <a:solidFill>
                  <a:prstClr val="black"/>
                </a:solidFill>
                <a:latin typeface="Futura Medium" charset="0"/>
                <a:ea typeface="Futura Medium" charset="0"/>
                <a:cs typeface="Futura Medium" charset="0"/>
              </a:rPr>
              <a:t>O algos: </a:t>
            </a:r>
          </a:p>
          <a:p>
            <a:pPr hangingPunct="0">
              <a:defRPr sz="1800" i="0"/>
            </a:pPr>
            <a:r>
              <a:rPr lang="en-US" sz="1800" i="0" kern="0">
                <a:solidFill>
                  <a:srgbClr val="ED7D31"/>
                </a:solidFill>
                <a:latin typeface="Futura Medium" charset="0"/>
                <a:ea typeface="Futura Medium" charset="0"/>
                <a:cs typeface="Futura Medium" charset="0"/>
              </a:rPr>
              <a:t>    K-Means </a:t>
            </a:r>
            <a:endParaRPr sz="1800" i="0" kern="0" dirty="0">
              <a:solidFill>
                <a:srgbClr val="ED7D31"/>
              </a:solidFill>
              <a:latin typeface="Futura Medium" charset="0"/>
              <a:ea typeface="Futura Medium" charset="0"/>
              <a:cs typeface="Futura Medium" charset="0"/>
            </a:endParaRPr>
          </a:p>
        </p:txBody>
      </p:sp>
    </p:spTree>
    <p:extLst>
      <p:ext uri="{BB962C8B-B14F-4D97-AF65-F5344CB8AC3E}">
        <p14:creationId xmlns:p14="http://schemas.microsoft.com/office/powerpoint/2010/main" val="570145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Boosting Predictive Power</a:t>
            </a:r>
            <a:endParaRPr lang="en-US" dirty="0"/>
          </a:p>
        </p:txBody>
      </p:sp>
      <p:pic>
        <p:nvPicPr>
          <p:cNvPr id="2" name="Picture 1"/>
          <p:cNvPicPr>
            <a:picLocks noChangeAspect="1"/>
          </p:cNvPicPr>
          <p:nvPr/>
        </p:nvPicPr>
        <p:blipFill>
          <a:blip r:embed="rId3"/>
          <a:stretch>
            <a:fillRect/>
          </a:stretch>
        </p:blipFill>
        <p:spPr>
          <a:xfrm>
            <a:off x="695916" y="1840761"/>
            <a:ext cx="10800168" cy="3066714"/>
          </a:xfrm>
          <a:prstGeom prst="rect">
            <a:avLst/>
          </a:prstGeom>
        </p:spPr>
      </p:pic>
      <p:sp>
        <p:nvSpPr>
          <p:cNvPr id="3" name="TextBox 2"/>
          <p:cNvSpPr txBox="1"/>
          <p:nvPr/>
        </p:nvSpPr>
        <p:spPr>
          <a:xfrm>
            <a:off x="0" y="1125383"/>
            <a:ext cx="12192000" cy="4667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hangingPunct="0"/>
            <a:r>
              <a:rPr lang="en-US" sz="2700" kern="0">
                <a:solidFill>
                  <a:srgbClr val="000000"/>
                </a:solidFill>
                <a:latin typeface="Futura Medium" charset="0"/>
                <a:ea typeface="Futura Medium" charset="0"/>
                <a:cs typeface="Futura Medium" charset="0"/>
                <a:sym typeface="Calibri"/>
              </a:rPr>
              <a:t>Feature Extraction</a:t>
            </a:r>
          </a:p>
        </p:txBody>
      </p:sp>
    </p:spTree>
    <p:extLst>
      <p:ext uri="{BB962C8B-B14F-4D97-AF65-F5344CB8AC3E}">
        <p14:creationId xmlns:p14="http://schemas.microsoft.com/office/powerpoint/2010/main" val="197217244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197"/>
          <p:cNvSpPr/>
          <p:nvPr/>
        </p:nvSpPr>
        <p:spPr>
          <a:xfrm>
            <a:off x="4079257" y="1118553"/>
            <a:ext cx="4087914" cy="5739447"/>
          </a:xfrm>
          <a:prstGeom prst="rect">
            <a:avLst/>
          </a:prstGeom>
          <a:solidFill>
            <a:schemeClr val="bg2">
              <a:lumMod val="9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74" name="Shape 588"/>
          <p:cNvSpPr/>
          <p:nvPr/>
        </p:nvSpPr>
        <p:spPr>
          <a:xfrm>
            <a:off x="4050760" y="1176904"/>
            <a:ext cx="4116410" cy="113877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   Feature extraction:</a:t>
            </a:r>
          </a:p>
          <a:p>
            <a:pPr hangingPunct="0">
              <a:defRPr sz="1800" i="0"/>
            </a:pPr>
            <a:r>
              <a:rPr lang="en-US" sz="1800" i="0" kern="0" dirty="0">
                <a:solidFill>
                  <a:prstClr val="black"/>
                </a:solidFill>
                <a:latin typeface="Futura Medium" charset="0"/>
                <a:ea typeface="Futura Medium" charset="0"/>
                <a:cs typeface="Futura Medium" charset="0"/>
              </a:rPr>
              <a:t>   </a:t>
            </a:r>
            <a:r>
              <a:rPr lang="en-US" sz="1600" i="0" kern="0" dirty="0">
                <a:solidFill>
                  <a:srgbClr val="ED7D31"/>
                </a:solidFill>
                <a:latin typeface="Futura Medium" charset="0"/>
                <a:ea typeface="Futura Medium" charset="0"/>
                <a:cs typeface="Futura Medium" charset="0"/>
              </a:rPr>
              <a:t>Grouping columns – Create a small  </a:t>
            </a:r>
          </a:p>
          <a:p>
            <a:pPr hangingPunct="0">
              <a:defRPr sz="1800" i="0"/>
            </a:pPr>
            <a:r>
              <a:rPr lang="en-US" sz="1600" i="0" kern="0" dirty="0">
                <a:solidFill>
                  <a:srgbClr val="ED7D31"/>
                </a:solidFill>
                <a:latin typeface="Futura Medium" charset="0"/>
                <a:ea typeface="Futura Medium" charset="0"/>
                <a:cs typeface="Futura Medium" charset="0"/>
              </a:rPr>
              <a:t>   number of new representative    </a:t>
            </a:r>
          </a:p>
          <a:p>
            <a:pPr hangingPunct="0">
              <a:defRPr sz="1800" i="0"/>
            </a:pPr>
            <a:r>
              <a:rPr lang="en-US" sz="1600" i="0" kern="0" dirty="0">
                <a:solidFill>
                  <a:srgbClr val="ED7D31"/>
                </a:solidFill>
                <a:latin typeface="Futura Medium" charset="0"/>
                <a:ea typeface="Futura Medium" charset="0"/>
                <a:cs typeface="Futura Medium" charset="0"/>
              </a:rPr>
              <a:t>   dimensions</a:t>
            </a:r>
            <a:endParaRPr sz="1600" i="0" kern="0" dirty="0">
              <a:solidFill>
                <a:srgbClr val="ED7D31"/>
              </a:solidFill>
              <a:latin typeface="Futura Medium" charset="0"/>
              <a:ea typeface="Futura Medium" charset="0"/>
              <a:cs typeface="Futura Medium" charset="0"/>
            </a:endParaRPr>
          </a:p>
        </p:txBody>
      </p:sp>
      <p:grpSp>
        <p:nvGrpSpPr>
          <p:cNvPr id="3" name="Group 2"/>
          <p:cNvGrpSpPr/>
          <p:nvPr/>
        </p:nvGrpSpPr>
        <p:grpSpPr>
          <a:xfrm>
            <a:off x="4714403" y="2480549"/>
            <a:ext cx="3053300" cy="2970641"/>
            <a:chOff x="4168938" y="2439431"/>
            <a:chExt cx="3040032" cy="2853292"/>
          </a:xfrm>
        </p:grpSpPr>
        <p:grpSp>
          <p:nvGrpSpPr>
            <p:cNvPr id="243" name="Group 242"/>
            <p:cNvGrpSpPr/>
            <p:nvPr/>
          </p:nvGrpSpPr>
          <p:grpSpPr>
            <a:xfrm>
              <a:off x="4168938" y="2439431"/>
              <a:ext cx="3040032" cy="2853292"/>
              <a:chOff x="60161" y="2366399"/>
              <a:chExt cx="3040032" cy="2853292"/>
            </a:xfrm>
          </p:grpSpPr>
          <p:grpSp>
            <p:nvGrpSpPr>
              <p:cNvPr id="258" name="Group 257"/>
              <p:cNvGrpSpPr/>
              <p:nvPr/>
            </p:nvGrpSpPr>
            <p:grpSpPr>
              <a:xfrm>
                <a:off x="60161" y="2366399"/>
                <a:ext cx="3040032" cy="2853292"/>
                <a:chOff x="4969474" y="1774217"/>
                <a:chExt cx="3040032" cy="2853292"/>
              </a:xfrm>
            </p:grpSpPr>
            <p:grpSp>
              <p:nvGrpSpPr>
                <p:cNvPr id="263" name="Group 262"/>
                <p:cNvGrpSpPr/>
                <p:nvPr/>
              </p:nvGrpSpPr>
              <p:grpSpPr>
                <a:xfrm>
                  <a:off x="5730150" y="2062017"/>
                  <a:ext cx="2279356" cy="1548995"/>
                  <a:chOff x="8870112" y="1415589"/>
                  <a:chExt cx="2279356" cy="1548995"/>
                </a:xfrm>
              </p:grpSpPr>
              <p:sp>
                <p:nvSpPr>
                  <p:cNvPr id="268" name="Oval 267"/>
                  <p:cNvSpPr/>
                  <p:nvPr/>
                </p:nvSpPr>
                <p:spPr>
                  <a:xfrm>
                    <a:off x="8960613" y="14155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69" name="Oval 268"/>
                  <p:cNvSpPr/>
                  <p:nvPr/>
                </p:nvSpPr>
                <p:spPr>
                  <a:xfrm>
                    <a:off x="8899847" y="187609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0" name="Oval 269"/>
                  <p:cNvSpPr/>
                  <p:nvPr/>
                </p:nvSpPr>
                <p:spPr>
                  <a:xfrm>
                    <a:off x="9052247" y="20284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1" name="Oval 270"/>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2" name="Oval 271"/>
                  <p:cNvSpPr/>
                  <p:nvPr/>
                </p:nvSpPr>
                <p:spPr>
                  <a:xfrm>
                    <a:off x="9052247" y="202849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3" name="Oval 272"/>
                  <p:cNvSpPr/>
                  <p:nvPr/>
                </p:nvSpPr>
                <p:spPr>
                  <a:xfrm>
                    <a:off x="9425258" y="154770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4" name="Oval 273"/>
                  <p:cNvSpPr/>
                  <p:nvPr/>
                </p:nvSpPr>
                <p:spPr>
                  <a:xfrm>
                    <a:off x="8870112" y="209765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5" name="Oval 274"/>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6" name="Oval 275"/>
                  <p:cNvSpPr/>
                  <p:nvPr/>
                </p:nvSpPr>
                <p:spPr>
                  <a:xfrm>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7" name="Oval 276"/>
                  <p:cNvSpPr/>
                  <p:nvPr/>
                </p:nvSpPr>
                <p:spPr>
                  <a:xfrm>
                    <a:off x="9585434" y="193256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8" name="Oval 277"/>
                  <p:cNvSpPr/>
                  <p:nvPr/>
                </p:nvSpPr>
                <p:spPr>
                  <a:xfrm>
                    <a:off x="9801003" y="1431550"/>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9" name="Oval 278"/>
                  <p:cNvSpPr/>
                  <p:nvPr/>
                </p:nvSpPr>
                <p:spPr>
                  <a:xfrm rot="16200000">
                    <a:off x="9201913" y="17457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80" name="Oval 279"/>
                  <p:cNvSpPr/>
                  <p:nvPr/>
                </p:nvSpPr>
                <p:spPr>
                  <a:xfrm rot="16200000">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81" name="Oval 280"/>
                  <p:cNvSpPr/>
                  <p:nvPr/>
                </p:nvSpPr>
                <p:spPr>
                  <a:xfrm rot="16200000">
                    <a:off x="9577658" y="170010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82" name="Oval 281"/>
                  <p:cNvSpPr/>
                  <p:nvPr/>
                </p:nvSpPr>
                <p:spPr>
                  <a:xfrm rot="16200000">
                    <a:off x="9354313" y="18981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83" name="Oval 282"/>
                  <p:cNvSpPr/>
                  <p:nvPr/>
                </p:nvSpPr>
                <p:spPr>
                  <a:xfrm rot="16200000">
                    <a:off x="9953403" y="1583950"/>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grpSp>
                <p:nvGrpSpPr>
                  <p:cNvPr id="284" name="Group 283"/>
                  <p:cNvGrpSpPr/>
                  <p:nvPr/>
                </p:nvGrpSpPr>
                <p:grpSpPr>
                  <a:xfrm rot="10800000">
                    <a:off x="9963594" y="2022757"/>
                    <a:ext cx="1185874" cy="941827"/>
                    <a:chOff x="9358847" y="3919111"/>
                    <a:chExt cx="1185874" cy="941827"/>
                  </a:xfrm>
                </p:grpSpPr>
                <p:sp>
                  <p:nvSpPr>
                    <p:cNvPr id="285" name="Oval 284"/>
                    <p:cNvSpPr/>
                    <p:nvPr/>
                  </p:nvSpPr>
                  <p:spPr>
                    <a:xfrm flipV="1">
                      <a:off x="9358847" y="391911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86" name="Oval 285"/>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87" name="Oval 286"/>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88" name="Oval 287"/>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89" name="Oval 288"/>
                    <p:cNvSpPr/>
                    <p:nvPr/>
                  </p:nvSpPr>
                  <p:spPr>
                    <a:xfrm flipV="1">
                      <a:off x="9763496" y="41103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0" name="Oval 289"/>
                    <p:cNvSpPr/>
                    <p:nvPr/>
                  </p:nvSpPr>
                  <p:spPr>
                    <a:xfrm flipV="1">
                      <a:off x="9801007" y="443441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1" name="Oval 290"/>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2" name="Oval 291"/>
                    <p:cNvSpPr/>
                    <p:nvPr/>
                  </p:nvSpPr>
                  <p:spPr>
                    <a:xfrm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3" name="Oval 292"/>
                    <p:cNvSpPr/>
                    <p:nvPr/>
                  </p:nvSpPr>
                  <p:spPr>
                    <a:xfrm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4" name="Oval 293"/>
                    <p:cNvSpPr/>
                    <p:nvPr/>
                  </p:nvSpPr>
                  <p:spPr>
                    <a:xfrm flipV="1">
                      <a:off x="10074489" y="45666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5" name="Oval 294"/>
                    <p:cNvSpPr/>
                    <p:nvPr/>
                  </p:nvSpPr>
                  <p:spPr>
                    <a:xfrm rot="5400000" flipV="1">
                      <a:off x="9812247" y="4648103"/>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6" name="Oval 295"/>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7" name="Oval 296"/>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8" name="Oval 297"/>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9" name="Oval 298"/>
                    <p:cNvSpPr/>
                    <p:nvPr/>
                  </p:nvSpPr>
                  <p:spPr>
                    <a:xfrm rot="5400000"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301" name="Oval 300"/>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302" name="Oval 301"/>
                    <p:cNvSpPr/>
                    <p:nvPr/>
                  </p:nvSpPr>
                  <p:spPr>
                    <a:xfrm rot="5400000" flipV="1">
                      <a:off x="10402831" y="44984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303" name="Oval 302"/>
                    <p:cNvSpPr/>
                    <p:nvPr/>
                  </p:nvSpPr>
                  <p:spPr>
                    <a:xfrm rot="5400000" flipV="1">
                      <a:off x="10068296" y="44151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304" name="Oval 303"/>
                    <p:cNvSpPr/>
                    <p:nvPr/>
                  </p:nvSpPr>
                  <p:spPr>
                    <a:xfrm rot="5400000" flipV="1">
                      <a:off x="10226889" y="47190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grpSp>
            </p:grpSp>
            <p:cxnSp>
              <p:nvCxnSpPr>
                <p:cNvPr id="264" name="Straight Arrow Connector 263"/>
                <p:cNvCxnSpPr/>
                <p:nvPr/>
              </p:nvCxnSpPr>
              <p:spPr>
                <a:xfrm>
                  <a:off x="5288659" y="4177388"/>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p:nvPr/>
              </p:nvCxnSpPr>
              <p:spPr>
                <a:xfrm rot="16200000">
                  <a:off x="4110978" y="2974299"/>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6" name="TextBox 265"/>
                <p:cNvSpPr txBox="1"/>
                <p:nvPr/>
              </p:nvSpPr>
              <p:spPr>
                <a:xfrm>
                  <a:off x="6369062" y="4124958"/>
                  <a:ext cx="769776" cy="502551"/>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ea typeface="Futura Medium" charset="0"/>
                      <a:cs typeface="Futura Medium" charset="0"/>
                      <a:sym typeface="Calibri"/>
                    </a:rPr>
                    <a:t>i</a:t>
                  </a:r>
                  <a:endParaRPr lang="en-US" sz="2800" kern="0" baseline="-25000" dirty="0">
                    <a:solidFill>
                      <a:prstClr val="black"/>
                    </a:solidFill>
                    <a:latin typeface="Futura Medium" charset="0"/>
                    <a:ea typeface="Futura Medium" charset="0"/>
                    <a:cs typeface="Futura Medium" charset="0"/>
                    <a:sym typeface="Calibri"/>
                  </a:endParaRPr>
                </a:p>
              </p:txBody>
            </p:sp>
            <p:sp>
              <p:nvSpPr>
                <p:cNvPr id="267" name="TextBox 266"/>
                <p:cNvSpPr txBox="1"/>
                <p:nvPr/>
              </p:nvSpPr>
              <p:spPr>
                <a:xfrm>
                  <a:off x="4969474" y="2702474"/>
                  <a:ext cx="769776" cy="502551"/>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ea typeface="Futura Medium" charset="0"/>
                      <a:cs typeface="Futura Medium" charset="0"/>
                      <a:sym typeface="Calibri"/>
                    </a:rPr>
                    <a:t>j</a:t>
                  </a:r>
                  <a:endParaRPr lang="en-US" sz="2800" kern="0" baseline="-25000" dirty="0">
                    <a:solidFill>
                      <a:prstClr val="black"/>
                    </a:solidFill>
                    <a:latin typeface="Futura Medium" charset="0"/>
                    <a:ea typeface="Futura Medium" charset="0"/>
                    <a:cs typeface="Futura Medium" charset="0"/>
                    <a:sym typeface="Calibri"/>
                  </a:endParaRPr>
                </a:p>
              </p:txBody>
            </p:sp>
          </p:grpSp>
          <p:grpSp>
            <p:nvGrpSpPr>
              <p:cNvPr id="245" name="Group 244"/>
              <p:cNvGrpSpPr/>
              <p:nvPr/>
            </p:nvGrpSpPr>
            <p:grpSpPr>
              <a:xfrm>
                <a:off x="903010" y="3456803"/>
                <a:ext cx="718321" cy="861232"/>
                <a:chOff x="903010" y="3456803"/>
                <a:chExt cx="718321" cy="861232"/>
              </a:xfrm>
            </p:grpSpPr>
            <p:grpSp>
              <p:nvGrpSpPr>
                <p:cNvPr id="246" name="Group 245"/>
                <p:cNvGrpSpPr/>
                <p:nvPr/>
              </p:nvGrpSpPr>
              <p:grpSpPr>
                <a:xfrm>
                  <a:off x="903010" y="3456803"/>
                  <a:ext cx="718321" cy="861232"/>
                  <a:chOff x="2194840" y="2279989"/>
                  <a:chExt cx="718321" cy="861232"/>
                </a:xfrm>
              </p:grpSpPr>
              <p:sp>
                <p:nvSpPr>
                  <p:cNvPr id="248" name="Oval 247"/>
                  <p:cNvSpPr/>
                  <p:nvPr/>
                </p:nvSpPr>
                <p:spPr>
                  <a:xfrm>
                    <a:off x="2771271" y="231093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grpSp>
                <p:nvGrpSpPr>
                  <p:cNvPr id="249" name="Group 248"/>
                  <p:cNvGrpSpPr/>
                  <p:nvPr/>
                </p:nvGrpSpPr>
                <p:grpSpPr>
                  <a:xfrm>
                    <a:off x="2194840" y="2279989"/>
                    <a:ext cx="511069" cy="861232"/>
                    <a:chOff x="2194840" y="2279989"/>
                    <a:chExt cx="511069" cy="861232"/>
                  </a:xfrm>
                </p:grpSpPr>
                <p:sp>
                  <p:nvSpPr>
                    <p:cNvPr id="250" name="Oval 249"/>
                    <p:cNvSpPr/>
                    <p:nvPr/>
                  </p:nvSpPr>
                  <p:spPr>
                    <a:xfrm>
                      <a:off x="2317538" y="260562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51" name="Oval 250"/>
                    <p:cNvSpPr/>
                    <p:nvPr/>
                  </p:nvSpPr>
                  <p:spPr>
                    <a:xfrm>
                      <a:off x="2194840" y="299933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52" name="Oval 251"/>
                    <p:cNvSpPr/>
                    <p:nvPr/>
                  </p:nvSpPr>
                  <p:spPr>
                    <a:xfrm>
                      <a:off x="2564019" y="2659413"/>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53" name="Oval 252"/>
                    <p:cNvSpPr/>
                    <p:nvPr/>
                  </p:nvSpPr>
                  <p:spPr>
                    <a:xfrm>
                      <a:off x="2503581" y="246898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54" name="Oval 253"/>
                    <p:cNvSpPr/>
                    <p:nvPr/>
                  </p:nvSpPr>
                  <p:spPr>
                    <a:xfrm>
                      <a:off x="2377454" y="22799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grpSp>
            </p:grpSp>
            <p:sp>
              <p:nvSpPr>
                <p:cNvPr id="247" name="Oval 246"/>
                <p:cNvSpPr/>
                <p:nvPr/>
              </p:nvSpPr>
              <p:spPr>
                <a:xfrm>
                  <a:off x="1477353" y="376528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grpSp>
        </p:grpSp>
        <p:cxnSp>
          <p:nvCxnSpPr>
            <p:cNvPr id="305" name="Straight Arrow Connector 304"/>
            <p:cNvCxnSpPr/>
            <p:nvPr/>
          </p:nvCxnSpPr>
          <p:spPr>
            <a:xfrm flipH="1" flipV="1">
              <a:off x="4778967" y="2949755"/>
              <a:ext cx="2332888" cy="120940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4980016" y="4479523"/>
              <a:ext cx="1908271" cy="295619"/>
            </a:xfrm>
            <a:prstGeom prst="rect">
              <a:avLst/>
            </a:prstGeom>
            <a:noFill/>
          </p:spPr>
          <p:txBody>
            <a:bodyPr wrap="square" rtlCol="0">
              <a:spAutoFit/>
            </a:bodyPr>
            <a:lstStyle/>
            <a:p>
              <a:pPr hangingPunct="0"/>
              <a:r>
                <a:rPr lang="en-US" sz="1400" kern="0" dirty="0">
                  <a:solidFill>
                    <a:srgbClr val="ED7D31"/>
                  </a:solidFill>
                  <a:latin typeface="Futura Medium" charset="0"/>
                  <a:ea typeface="Futura Medium" charset="0"/>
                  <a:cs typeface="Futura Medium" charset="0"/>
                  <a:sym typeface="Calibri"/>
                </a:rPr>
                <a:t>PC</a:t>
              </a:r>
              <a:r>
                <a:rPr lang="en-US" sz="1400" kern="0" baseline="-25000" dirty="0">
                  <a:solidFill>
                    <a:srgbClr val="ED7D31"/>
                  </a:solidFill>
                  <a:latin typeface="Futura Medium" charset="0"/>
                  <a:ea typeface="Futura Medium" charset="0"/>
                  <a:cs typeface="Futura Medium" charset="0"/>
                  <a:sym typeface="Calibri"/>
                </a:rPr>
                <a:t>1</a:t>
              </a:r>
              <a:r>
                <a:rPr lang="en-US" sz="1400" kern="0" dirty="0">
                  <a:solidFill>
                    <a:srgbClr val="ED7D31"/>
                  </a:solidFill>
                  <a:latin typeface="Futura Medium" charset="0"/>
                  <a:ea typeface="Futura Medium" charset="0"/>
                  <a:cs typeface="Futura Medium" charset="0"/>
                  <a:sym typeface="Calibri"/>
                </a:rPr>
                <a:t> = -0.3 x</a:t>
              </a:r>
              <a:r>
                <a:rPr lang="en-US" sz="1400" kern="0" baseline="-25000" dirty="0">
                  <a:solidFill>
                    <a:srgbClr val="ED7D31"/>
                  </a:solidFill>
                  <a:latin typeface="Futura Medium" charset="0"/>
                  <a:ea typeface="Futura Medium" charset="0"/>
                  <a:cs typeface="Futura Medium" charset="0"/>
                  <a:sym typeface="Calibri"/>
                </a:rPr>
                <a:t>i </a:t>
              </a:r>
              <a:r>
                <a:rPr lang="en-US" sz="1400" kern="0" dirty="0">
                  <a:solidFill>
                    <a:srgbClr val="ED7D31"/>
                  </a:solidFill>
                  <a:latin typeface="Futura Medium" charset="0"/>
                  <a:ea typeface="Futura Medium" charset="0"/>
                  <a:cs typeface="Futura Medium" charset="0"/>
                  <a:sym typeface="Calibri"/>
                </a:rPr>
                <a:t>- 0.4 x</a:t>
              </a:r>
              <a:r>
                <a:rPr lang="en-US" sz="1400" kern="0" baseline="-25000" dirty="0">
                  <a:solidFill>
                    <a:srgbClr val="ED7D31"/>
                  </a:solidFill>
                  <a:latin typeface="Futura Medium" charset="0"/>
                  <a:ea typeface="Futura Medium" charset="0"/>
                  <a:cs typeface="Futura Medium" charset="0"/>
                  <a:sym typeface="Calibri"/>
                </a:rPr>
                <a:t>i</a:t>
              </a:r>
            </a:p>
          </p:txBody>
        </p:sp>
      </p:grpSp>
      <p:sp>
        <p:nvSpPr>
          <p:cNvPr id="136" name="Shape 588"/>
          <p:cNvSpPr/>
          <p:nvPr/>
        </p:nvSpPr>
        <p:spPr>
          <a:xfrm>
            <a:off x="4050760" y="5249109"/>
            <a:ext cx="4149342" cy="1477328"/>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    H</a:t>
            </a:r>
            <a:r>
              <a:rPr lang="en-US" sz="1800" i="0" kern="0" baseline="-25000" dirty="0">
                <a:solidFill>
                  <a:prstClr val="black"/>
                </a:solidFill>
                <a:latin typeface="Futura Medium" charset="0"/>
                <a:ea typeface="Futura Medium" charset="0"/>
                <a:cs typeface="Futura Medium" charset="0"/>
              </a:rPr>
              <a:t>2</a:t>
            </a:r>
            <a:r>
              <a:rPr lang="en-US" sz="1800" i="0" kern="0" dirty="0">
                <a:solidFill>
                  <a:prstClr val="black"/>
                </a:solidFill>
                <a:latin typeface="Futura Medium" charset="0"/>
                <a:ea typeface="Futura Medium" charset="0"/>
                <a:cs typeface="Futura Medium" charset="0"/>
              </a:rPr>
              <a:t>O algos: </a:t>
            </a:r>
          </a:p>
          <a:p>
            <a:pPr hangingPunct="0">
              <a:defRPr sz="1800" i="0"/>
            </a:pPr>
            <a:r>
              <a:rPr lang="en-US" sz="1800" i="0" kern="0" dirty="0">
                <a:solidFill>
                  <a:srgbClr val="ED7D31"/>
                </a:solidFill>
                <a:latin typeface="Futura Medium" charset="0"/>
                <a:ea typeface="Futura Medium" charset="0"/>
                <a:cs typeface="Futura Medium" charset="0"/>
              </a:rPr>
              <a:t>    Principal components</a:t>
            </a:r>
          </a:p>
          <a:p>
            <a:pPr hangingPunct="0">
              <a:defRPr sz="1800" i="0"/>
            </a:pPr>
            <a:r>
              <a:rPr lang="en-US" sz="1800" i="0" kern="0" dirty="0">
                <a:solidFill>
                  <a:srgbClr val="ED7D31"/>
                </a:solidFill>
                <a:latin typeface="Futura Medium" charset="0"/>
                <a:ea typeface="Futura Medium" charset="0"/>
                <a:cs typeface="Futura Medium" charset="0"/>
              </a:rPr>
              <a:t>    Generalized low rank models</a:t>
            </a:r>
          </a:p>
          <a:p>
            <a:pPr hangingPunct="0">
              <a:defRPr sz="1800" i="0"/>
            </a:pPr>
            <a:r>
              <a:rPr lang="en-US" sz="1800" i="0" kern="0" dirty="0">
                <a:solidFill>
                  <a:srgbClr val="ED7D31"/>
                </a:solidFill>
                <a:latin typeface="Futura Medium" charset="0"/>
                <a:ea typeface="Futura Medium" charset="0"/>
                <a:cs typeface="Futura Medium" charset="0"/>
              </a:rPr>
              <a:t>    Autoencoders</a:t>
            </a:r>
          </a:p>
          <a:p>
            <a:pPr hangingPunct="0">
              <a:defRPr sz="1800" i="0"/>
            </a:pPr>
            <a:r>
              <a:rPr lang="en-US" sz="1800" i="0" kern="0" dirty="0">
                <a:solidFill>
                  <a:srgbClr val="ED7D31"/>
                </a:solidFill>
                <a:latin typeface="Futura Medium" charset="0"/>
                <a:ea typeface="Futura Medium" charset="0"/>
                <a:cs typeface="Futura Medium" charset="0"/>
              </a:rPr>
              <a:t>    Word2Vec</a:t>
            </a:r>
          </a:p>
        </p:txBody>
      </p:sp>
      <p:sp>
        <p:nvSpPr>
          <p:cNvPr id="234" name="Title 7"/>
          <p:cNvSpPr>
            <a:spLocks noGrp="1"/>
          </p:cNvSpPr>
          <p:nvPr>
            <p:ph type="title"/>
          </p:nvPr>
        </p:nvSpPr>
        <p:spPr>
          <a:xfrm>
            <a:off x="172672" y="1080"/>
            <a:ext cx="10515600" cy="991649"/>
          </a:xfrm>
        </p:spPr>
        <p:txBody>
          <a:bodyPr/>
          <a:lstStyle/>
          <a:p>
            <a:r>
              <a:rPr lang="en-US"/>
              <a:t>Unsupervised Learning</a:t>
            </a:r>
          </a:p>
        </p:txBody>
      </p:sp>
      <p:cxnSp>
        <p:nvCxnSpPr>
          <p:cNvPr id="413" name="Straight Connector 412"/>
          <p:cNvCxnSpPr/>
          <p:nvPr/>
        </p:nvCxnSpPr>
        <p:spPr>
          <a:xfrm>
            <a:off x="460" y="1125035"/>
            <a:ext cx="12188472"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414" name="Rectangle 413"/>
          <p:cNvSpPr/>
          <p:nvPr/>
        </p:nvSpPr>
        <p:spPr>
          <a:xfrm>
            <a:off x="8172046" y="1139077"/>
            <a:ext cx="4019955" cy="5723653"/>
          </a:xfrm>
          <a:prstGeom prst="rect">
            <a:avLst/>
          </a:prstGeom>
          <a:solidFill>
            <a:srgbClr val="FDE831">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cxnSp>
        <p:nvCxnSpPr>
          <p:cNvPr id="415" name="Straight Connector 414"/>
          <p:cNvCxnSpPr/>
          <p:nvPr/>
        </p:nvCxnSpPr>
        <p:spPr>
          <a:xfrm>
            <a:off x="8180412" y="1118554"/>
            <a:ext cx="7742" cy="5739447"/>
          </a:xfrm>
          <a:prstGeom prst="line">
            <a:avLst/>
          </a:prstGeom>
          <a:ln w="38100"/>
        </p:spPr>
        <p:style>
          <a:lnRef idx="1">
            <a:schemeClr val="accent2"/>
          </a:lnRef>
          <a:fillRef idx="0">
            <a:schemeClr val="accent2"/>
          </a:fillRef>
          <a:effectRef idx="0">
            <a:schemeClr val="accent2"/>
          </a:effectRef>
          <a:fontRef idx="minor">
            <a:schemeClr val="tx1"/>
          </a:fontRef>
        </p:style>
      </p:cxnSp>
      <p:grpSp>
        <p:nvGrpSpPr>
          <p:cNvPr id="416" name="Group 415"/>
          <p:cNvGrpSpPr/>
          <p:nvPr/>
        </p:nvGrpSpPr>
        <p:grpSpPr>
          <a:xfrm>
            <a:off x="8685221" y="2426745"/>
            <a:ext cx="2889494" cy="2873961"/>
            <a:chOff x="60161" y="2366399"/>
            <a:chExt cx="2889494" cy="2873961"/>
          </a:xfrm>
        </p:grpSpPr>
        <p:grpSp>
          <p:nvGrpSpPr>
            <p:cNvPr id="417" name="Group 416"/>
            <p:cNvGrpSpPr/>
            <p:nvPr/>
          </p:nvGrpSpPr>
          <p:grpSpPr>
            <a:xfrm>
              <a:off x="60161" y="2366399"/>
              <a:ext cx="2889494" cy="2873961"/>
              <a:chOff x="4969474" y="1774217"/>
              <a:chExt cx="2889494" cy="2873961"/>
            </a:xfrm>
          </p:grpSpPr>
          <p:grpSp>
            <p:nvGrpSpPr>
              <p:cNvPr id="428" name="Group 427"/>
              <p:cNvGrpSpPr/>
              <p:nvPr/>
            </p:nvGrpSpPr>
            <p:grpSpPr>
              <a:xfrm>
                <a:off x="5730150" y="2077978"/>
                <a:ext cx="2128818" cy="1570569"/>
                <a:chOff x="8870112" y="1431550"/>
                <a:chExt cx="2128818" cy="1570569"/>
              </a:xfrm>
            </p:grpSpPr>
            <p:sp>
              <p:nvSpPr>
                <p:cNvPr id="433" name="Oval 432"/>
                <p:cNvSpPr/>
                <p:nvPr/>
              </p:nvSpPr>
              <p:spPr>
                <a:xfrm>
                  <a:off x="8922513" y="14663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34" name="Oval 433"/>
                <p:cNvSpPr/>
                <p:nvPr/>
              </p:nvSpPr>
              <p:spPr>
                <a:xfrm>
                  <a:off x="8899847" y="187609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35" name="Oval 434"/>
                <p:cNvSpPr/>
                <p:nvPr/>
              </p:nvSpPr>
              <p:spPr>
                <a:xfrm>
                  <a:off x="9052247" y="20284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36" name="Oval 435"/>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37" name="Oval 436"/>
                <p:cNvSpPr/>
                <p:nvPr/>
              </p:nvSpPr>
              <p:spPr>
                <a:xfrm>
                  <a:off x="9052247" y="202849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38" name="Oval 437"/>
                <p:cNvSpPr/>
                <p:nvPr/>
              </p:nvSpPr>
              <p:spPr>
                <a:xfrm>
                  <a:off x="9425258" y="154770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39" name="Oval 438"/>
                <p:cNvSpPr/>
                <p:nvPr/>
              </p:nvSpPr>
              <p:spPr>
                <a:xfrm>
                  <a:off x="8870112" y="209765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0" name="Oval 439"/>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1" name="Oval 440"/>
                <p:cNvSpPr/>
                <p:nvPr/>
              </p:nvSpPr>
              <p:spPr>
                <a:xfrm>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2" name="Oval 441"/>
                <p:cNvSpPr/>
                <p:nvPr/>
              </p:nvSpPr>
              <p:spPr>
                <a:xfrm>
                  <a:off x="9585434" y="193256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3" name="Oval 442"/>
                <p:cNvSpPr/>
                <p:nvPr/>
              </p:nvSpPr>
              <p:spPr>
                <a:xfrm>
                  <a:off x="9801003" y="1431550"/>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4" name="Oval 443"/>
                <p:cNvSpPr/>
                <p:nvPr/>
              </p:nvSpPr>
              <p:spPr>
                <a:xfrm rot="16200000">
                  <a:off x="9201913" y="17457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5" name="Oval 444"/>
                <p:cNvSpPr/>
                <p:nvPr/>
              </p:nvSpPr>
              <p:spPr>
                <a:xfrm rot="16200000">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6" name="Oval 445"/>
                <p:cNvSpPr/>
                <p:nvPr/>
              </p:nvSpPr>
              <p:spPr>
                <a:xfrm rot="16200000">
                  <a:off x="9577658" y="170010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7" name="Oval 446"/>
                <p:cNvSpPr/>
                <p:nvPr/>
              </p:nvSpPr>
              <p:spPr>
                <a:xfrm rot="16200000">
                  <a:off x="9354313" y="18981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8" name="Oval 447"/>
                <p:cNvSpPr/>
                <p:nvPr/>
              </p:nvSpPr>
              <p:spPr>
                <a:xfrm rot="16200000">
                  <a:off x="9953403" y="1583950"/>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nvGrpSpPr>
                <p:cNvPr id="449" name="Group 448"/>
                <p:cNvGrpSpPr/>
                <p:nvPr/>
              </p:nvGrpSpPr>
              <p:grpSpPr>
                <a:xfrm rot="10800000">
                  <a:off x="9963594" y="2022757"/>
                  <a:ext cx="1035336" cy="979362"/>
                  <a:chOff x="9509385" y="3881576"/>
                  <a:chExt cx="1035336" cy="979362"/>
                </a:xfrm>
              </p:grpSpPr>
              <p:sp>
                <p:nvSpPr>
                  <p:cNvPr id="450" name="Oval 449"/>
                  <p:cNvSpPr/>
                  <p:nvPr/>
                </p:nvSpPr>
                <p:spPr>
                  <a:xfrm flipV="1">
                    <a:off x="9509385" y="3881576"/>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1" name="Oval 450"/>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2" name="Oval 451"/>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3" name="Oval 452"/>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4" name="Oval 453"/>
                  <p:cNvSpPr/>
                  <p:nvPr/>
                </p:nvSpPr>
                <p:spPr>
                  <a:xfrm flipV="1">
                    <a:off x="9763496" y="41103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5" name="Oval 454"/>
                  <p:cNvSpPr/>
                  <p:nvPr/>
                </p:nvSpPr>
                <p:spPr>
                  <a:xfrm flipV="1">
                    <a:off x="9801007" y="443441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6" name="Oval 455"/>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7" name="Oval 456"/>
                  <p:cNvSpPr/>
                  <p:nvPr/>
                </p:nvSpPr>
                <p:spPr>
                  <a:xfrm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8" name="Oval 457"/>
                  <p:cNvSpPr/>
                  <p:nvPr/>
                </p:nvSpPr>
                <p:spPr>
                  <a:xfrm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9" name="Oval 458"/>
                  <p:cNvSpPr/>
                  <p:nvPr/>
                </p:nvSpPr>
                <p:spPr>
                  <a:xfrm flipV="1">
                    <a:off x="10074489" y="45666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0" name="Oval 459"/>
                  <p:cNvSpPr/>
                  <p:nvPr/>
                </p:nvSpPr>
                <p:spPr>
                  <a:xfrm rot="5400000" flipV="1">
                    <a:off x="9812247" y="4648103"/>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1" name="Oval 460"/>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2" name="Oval 461"/>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3" name="Oval 462"/>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4" name="Oval 463"/>
                  <p:cNvSpPr/>
                  <p:nvPr/>
                </p:nvSpPr>
                <p:spPr>
                  <a:xfrm rot="5400000"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5" name="Oval 464"/>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6" name="Oval 465"/>
                  <p:cNvSpPr/>
                  <p:nvPr/>
                </p:nvSpPr>
                <p:spPr>
                  <a:xfrm rot="5400000" flipV="1">
                    <a:off x="10402831" y="44984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7" name="Oval 466"/>
                  <p:cNvSpPr/>
                  <p:nvPr/>
                </p:nvSpPr>
                <p:spPr>
                  <a:xfrm rot="5400000" flipV="1">
                    <a:off x="10068296" y="44151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8" name="Oval 467"/>
                  <p:cNvSpPr/>
                  <p:nvPr/>
                </p:nvSpPr>
                <p:spPr>
                  <a:xfrm rot="5400000" flipV="1">
                    <a:off x="10226889" y="47190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grpSp>
          <p:cxnSp>
            <p:nvCxnSpPr>
              <p:cNvPr id="429" name="Straight Arrow Connector 428"/>
              <p:cNvCxnSpPr/>
              <p:nvPr/>
            </p:nvCxnSpPr>
            <p:spPr>
              <a:xfrm>
                <a:off x="5288659" y="4177388"/>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Straight Arrow Connector 429"/>
              <p:cNvCxnSpPr/>
              <p:nvPr/>
            </p:nvCxnSpPr>
            <p:spPr>
              <a:xfrm rot="16200000">
                <a:off x="4110978" y="2974299"/>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31" name="TextBox 430"/>
              <p:cNvSpPr txBox="1"/>
              <p:nvPr/>
            </p:nvSpPr>
            <p:spPr>
              <a:xfrm>
                <a:off x="6369062" y="4124958"/>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latin typeface="Futura Medium" charset="0"/>
                    <a:ea typeface="Futura Medium" charset="0"/>
                    <a:cs typeface="Futura Medium" charset="0"/>
                    <a:sym typeface="Calibri"/>
                  </a:rPr>
                  <a:t>i</a:t>
                </a:r>
              </a:p>
            </p:txBody>
          </p:sp>
          <p:sp>
            <p:nvSpPr>
              <p:cNvPr id="432" name="TextBox 431"/>
              <p:cNvSpPr txBox="1"/>
              <p:nvPr/>
            </p:nvSpPr>
            <p:spPr>
              <a:xfrm>
                <a:off x="4969474" y="2702474"/>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ea typeface="Futura Medium" charset="0"/>
                    <a:cs typeface="Futura Medium" charset="0"/>
                    <a:sym typeface="Calibri"/>
                  </a:rPr>
                  <a:t>j</a:t>
                </a:r>
                <a:endParaRPr lang="en-US" sz="2800" kern="0" baseline="-25000" dirty="0">
                  <a:solidFill>
                    <a:prstClr val="black"/>
                  </a:solidFill>
                  <a:latin typeface="Futura Medium" charset="0"/>
                  <a:ea typeface="Futura Medium" charset="0"/>
                  <a:cs typeface="Futura Medium" charset="0"/>
                  <a:sym typeface="Calibri"/>
                </a:endParaRPr>
              </a:p>
            </p:txBody>
          </p:sp>
        </p:grpSp>
        <p:grpSp>
          <p:nvGrpSpPr>
            <p:cNvPr id="418" name="Group 417"/>
            <p:cNvGrpSpPr/>
            <p:nvPr/>
          </p:nvGrpSpPr>
          <p:grpSpPr>
            <a:xfrm>
              <a:off x="1025708" y="3456803"/>
              <a:ext cx="595623" cy="848532"/>
              <a:chOff x="1025708" y="3456803"/>
              <a:chExt cx="595623" cy="848532"/>
            </a:xfrm>
          </p:grpSpPr>
          <p:grpSp>
            <p:nvGrpSpPr>
              <p:cNvPr id="419" name="Group 418"/>
              <p:cNvGrpSpPr/>
              <p:nvPr/>
            </p:nvGrpSpPr>
            <p:grpSpPr>
              <a:xfrm>
                <a:off x="1025708" y="3456803"/>
                <a:ext cx="595623" cy="848532"/>
                <a:chOff x="2317538" y="2279989"/>
                <a:chExt cx="595623" cy="848532"/>
              </a:xfrm>
            </p:grpSpPr>
            <p:sp>
              <p:nvSpPr>
                <p:cNvPr id="421" name="Oval 420"/>
                <p:cNvSpPr/>
                <p:nvPr/>
              </p:nvSpPr>
              <p:spPr>
                <a:xfrm>
                  <a:off x="2771271" y="231093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nvGrpSpPr>
                <p:cNvPr id="422" name="Group 421"/>
                <p:cNvGrpSpPr/>
                <p:nvPr/>
              </p:nvGrpSpPr>
              <p:grpSpPr>
                <a:xfrm>
                  <a:off x="2317538" y="2279989"/>
                  <a:ext cx="388371" cy="848532"/>
                  <a:chOff x="2317538" y="2279989"/>
                  <a:chExt cx="388371" cy="848532"/>
                </a:xfrm>
              </p:grpSpPr>
              <p:sp>
                <p:nvSpPr>
                  <p:cNvPr id="423" name="Oval 422"/>
                  <p:cNvSpPr/>
                  <p:nvPr/>
                </p:nvSpPr>
                <p:spPr>
                  <a:xfrm>
                    <a:off x="2317538" y="260562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24" name="Oval 423"/>
                  <p:cNvSpPr/>
                  <p:nvPr/>
                </p:nvSpPr>
                <p:spPr>
                  <a:xfrm>
                    <a:off x="2321840" y="2986631"/>
                    <a:ext cx="141890" cy="14189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25" name="Oval 424"/>
                  <p:cNvSpPr/>
                  <p:nvPr/>
                </p:nvSpPr>
                <p:spPr>
                  <a:xfrm>
                    <a:off x="2564019" y="2659413"/>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26" name="Oval 425"/>
                  <p:cNvSpPr/>
                  <p:nvPr/>
                </p:nvSpPr>
                <p:spPr>
                  <a:xfrm>
                    <a:off x="2503581" y="246898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27" name="Oval 426"/>
                  <p:cNvSpPr/>
                  <p:nvPr/>
                </p:nvSpPr>
                <p:spPr>
                  <a:xfrm>
                    <a:off x="2377454" y="22799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grpSp>
          <p:sp>
            <p:nvSpPr>
              <p:cNvPr id="420" name="Oval 419"/>
              <p:cNvSpPr/>
              <p:nvPr/>
            </p:nvSpPr>
            <p:spPr>
              <a:xfrm>
                <a:off x="1477353" y="376528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grpSp>
      <p:sp>
        <p:nvSpPr>
          <p:cNvPr id="470" name="TextBox 469"/>
          <p:cNvSpPr txBox="1"/>
          <p:nvPr/>
        </p:nvSpPr>
        <p:spPr>
          <a:xfrm>
            <a:off x="9078850" y="2439124"/>
            <a:ext cx="1137763" cy="646331"/>
          </a:xfrm>
          <a:prstGeom prst="rect">
            <a:avLst/>
          </a:prstGeom>
          <a:noFill/>
        </p:spPr>
        <p:txBody>
          <a:bodyPr wrap="square" rtlCol="0">
            <a:spAutoFit/>
          </a:bodyPr>
          <a:lstStyle/>
          <a:p>
            <a:pPr hangingPunct="0"/>
            <a:r>
              <a:rPr lang="en-US" kern="0" dirty="0">
                <a:solidFill>
                  <a:srgbClr val="FFC000"/>
                </a:solidFill>
                <a:latin typeface="Futura Medium" charset="0"/>
                <a:ea typeface="Futura Medium" charset="0"/>
                <a:cs typeface="Futura Medium" charset="0"/>
                <a:sym typeface="Calibri"/>
              </a:rPr>
              <a:t>Fraudster</a:t>
            </a:r>
            <a:endParaRPr lang="en-US" kern="0" baseline="-25000" dirty="0">
              <a:solidFill>
                <a:srgbClr val="FFC000"/>
              </a:solidFill>
              <a:latin typeface="Futura Medium" charset="0"/>
              <a:ea typeface="Futura Medium" charset="0"/>
              <a:cs typeface="Futura Medium" charset="0"/>
              <a:sym typeface="Calibri"/>
            </a:endParaRPr>
          </a:p>
        </p:txBody>
      </p:sp>
      <p:sp>
        <p:nvSpPr>
          <p:cNvPr id="472" name="Shape 588"/>
          <p:cNvSpPr/>
          <p:nvPr/>
        </p:nvSpPr>
        <p:spPr>
          <a:xfrm>
            <a:off x="8210368" y="1246533"/>
            <a:ext cx="4098523" cy="110799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600" i="0" kern="0" dirty="0">
                <a:solidFill>
                  <a:prstClr val="black"/>
                </a:solidFill>
                <a:latin typeface="Futura Medium" charset="0"/>
                <a:ea typeface="Futura Medium" charset="0"/>
                <a:cs typeface="Futura Medium" charset="0"/>
              </a:rPr>
              <a:t>   </a:t>
            </a:r>
            <a:r>
              <a:rPr lang="en-US" sz="1800" i="0" kern="0" dirty="0">
                <a:solidFill>
                  <a:prstClr val="black"/>
                </a:solidFill>
                <a:latin typeface="Futura Medium" charset="0"/>
                <a:ea typeface="Futura Medium" charset="0"/>
                <a:cs typeface="Futura Medium" charset="0"/>
              </a:rPr>
              <a:t>Anomaly detection:</a:t>
            </a:r>
          </a:p>
          <a:p>
            <a:pPr hangingPunct="0">
              <a:defRPr sz="1800" i="0"/>
            </a:pPr>
            <a:r>
              <a:rPr lang="en-US" sz="1600" i="0" kern="0" dirty="0">
                <a:solidFill>
                  <a:prstClr val="black"/>
                </a:solidFill>
                <a:latin typeface="Futura Medium" charset="0"/>
                <a:ea typeface="Futura Medium" charset="0"/>
                <a:cs typeface="Futura Medium" charset="0"/>
              </a:rPr>
              <a:t>   </a:t>
            </a:r>
            <a:r>
              <a:rPr lang="en-US" sz="1600" i="0" kern="0" dirty="0">
                <a:solidFill>
                  <a:srgbClr val="ED7D31"/>
                </a:solidFill>
                <a:latin typeface="Futura Medium" charset="0"/>
                <a:ea typeface="Futura Medium" charset="0"/>
                <a:cs typeface="Futura Medium" charset="0"/>
              </a:rPr>
              <a:t>Detecting outlying rows - Finding   </a:t>
            </a:r>
          </a:p>
          <a:p>
            <a:pPr hangingPunct="0">
              <a:defRPr sz="1800" i="0"/>
            </a:pPr>
            <a:r>
              <a:rPr lang="en-US" sz="1600" i="0" kern="0" dirty="0">
                <a:solidFill>
                  <a:srgbClr val="ED7D31"/>
                </a:solidFill>
                <a:latin typeface="Futura Medium" charset="0"/>
                <a:ea typeface="Futura Medium" charset="0"/>
                <a:cs typeface="Futura Medium" charset="0"/>
              </a:rPr>
              <a:t>   high-value, fraudulent, or  </a:t>
            </a:r>
          </a:p>
          <a:p>
            <a:pPr hangingPunct="0">
              <a:defRPr sz="1800" i="0"/>
            </a:pPr>
            <a:r>
              <a:rPr lang="en-US" sz="1600" i="0" kern="0" dirty="0">
                <a:solidFill>
                  <a:srgbClr val="ED7D31"/>
                </a:solidFill>
                <a:latin typeface="Futura Medium" charset="0"/>
                <a:ea typeface="Futura Medium" charset="0"/>
                <a:cs typeface="Futura Medium" charset="0"/>
              </a:rPr>
              <a:t>   weird customers </a:t>
            </a:r>
            <a:endParaRPr sz="1600" i="0" kern="0" dirty="0">
              <a:solidFill>
                <a:srgbClr val="ED7D31"/>
              </a:solidFill>
              <a:latin typeface="Futura Medium" charset="0"/>
              <a:ea typeface="Futura Medium" charset="0"/>
              <a:cs typeface="Futura Medium" charset="0"/>
            </a:endParaRPr>
          </a:p>
        </p:txBody>
      </p:sp>
      <p:sp>
        <p:nvSpPr>
          <p:cNvPr id="473" name="Shape 588"/>
          <p:cNvSpPr/>
          <p:nvPr/>
        </p:nvSpPr>
        <p:spPr>
          <a:xfrm>
            <a:off x="8138832" y="5247105"/>
            <a:ext cx="4053168" cy="120032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    H</a:t>
            </a:r>
            <a:r>
              <a:rPr lang="en-US" sz="1800" i="0" kern="0" baseline="-25000" dirty="0">
                <a:solidFill>
                  <a:prstClr val="black"/>
                </a:solidFill>
                <a:latin typeface="Futura Medium" charset="0"/>
                <a:ea typeface="Futura Medium" charset="0"/>
                <a:cs typeface="Futura Medium" charset="0"/>
              </a:rPr>
              <a:t>2</a:t>
            </a:r>
            <a:r>
              <a:rPr lang="en-US" sz="1800" i="0" kern="0" dirty="0">
                <a:solidFill>
                  <a:prstClr val="black"/>
                </a:solidFill>
                <a:latin typeface="Futura Medium" charset="0"/>
                <a:ea typeface="Futura Medium" charset="0"/>
                <a:cs typeface="Futura Medium" charset="0"/>
              </a:rPr>
              <a:t>O algos: </a:t>
            </a:r>
          </a:p>
          <a:p>
            <a:pPr hangingPunct="0">
              <a:defRPr sz="1800" i="0"/>
            </a:pPr>
            <a:r>
              <a:rPr lang="en-US" sz="1800" i="0" kern="0" dirty="0">
                <a:solidFill>
                  <a:srgbClr val="ED7D31"/>
                </a:solidFill>
                <a:latin typeface="Futura Medium" charset="0"/>
                <a:ea typeface="Futura Medium" charset="0"/>
                <a:cs typeface="Futura Medium" charset="0"/>
              </a:rPr>
              <a:t>    Principal components</a:t>
            </a:r>
          </a:p>
          <a:p>
            <a:pPr hangingPunct="0">
              <a:defRPr sz="1800" i="0"/>
            </a:pPr>
            <a:r>
              <a:rPr lang="en-US" sz="1800" i="0" kern="0" dirty="0">
                <a:solidFill>
                  <a:srgbClr val="ED7D31"/>
                </a:solidFill>
                <a:latin typeface="Futura Medium" charset="0"/>
                <a:ea typeface="Futura Medium" charset="0"/>
                <a:cs typeface="Futura Medium" charset="0"/>
              </a:rPr>
              <a:t>    Generalized low rank models</a:t>
            </a:r>
          </a:p>
          <a:p>
            <a:pPr hangingPunct="0">
              <a:defRPr sz="1800" i="0"/>
            </a:pPr>
            <a:r>
              <a:rPr lang="en-US" sz="1800" i="0" kern="0" dirty="0">
                <a:solidFill>
                  <a:srgbClr val="ED7D31"/>
                </a:solidFill>
                <a:latin typeface="Futura Medium" charset="0"/>
                <a:ea typeface="Futura Medium" charset="0"/>
                <a:cs typeface="Futura Medium" charset="0"/>
              </a:rPr>
              <a:t>    Autoencoders</a:t>
            </a:r>
            <a:endParaRPr sz="1800" i="0" kern="0" dirty="0">
              <a:solidFill>
                <a:srgbClr val="ED7D31"/>
              </a:solidFill>
              <a:latin typeface="Futura Medium" charset="0"/>
              <a:ea typeface="Futura Medium" charset="0"/>
              <a:cs typeface="Futura Medium" charset="0"/>
            </a:endParaRPr>
          </a:p>
        </p:txBody>
      </p:sp>
      <p:sp>
        <p:nvSpPr>
          <p:cNvPr id="474" name="Rectangle 473"/>
          <p:cNvSpPr/>
          <p:nvPr/>
        </p:nvSpPr>
        <p:spPr>
          <a:xfrm>
            <a:off x="0" y="1120305"/>
            <a:ext cx="4040358" cy="5737695"/>
          </a:xfrm>
          <a:prstGeom prst="rect">
            <a:avLst/>
          </a:prstGeom>
          <a:solidFill>
            <a:srgbClr val="FDE831">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75" name="Shape 588"/>
          <p:cNvSpPr/>
          <p:nvPr/>
        </p:nvSpPr>
        <p:spPr>
          <a:xfrm>
            <a:off x="0" y="1200253"/>
            <a:ext cx="4018964" cy="89255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   Clustering:</a:t>
            </a:r>
          </a:p>
          <a:p>
            <a:pPr hangingPunct="0">
              <a:defRPr sz="1800" i="0"/>
            </a:pPr>
            <a:r>
              <a:rPr lang="en-US" sz="1800" i="0" kern="0" dirty="0">
                <a:solidFill>
                  <a:prstClr val="black"/>
                </a:solidFill>
                <a:latin typeface="Futura Medium" charset="0"/>
                <a:ea typeface="Futura Medium" charset="0"/>
                <a:cs typeface="Futura Medium" charset="0"/>
              </a:rPr>
              <a:t>   </a:t>
            </a:r>
            <a:r>
              <a:rPr lang="en-US" sz="1600" i="0" kern="0" dirty="0">
                <a:solidFill>
                  <a:srgbClr val="ED7D31"/>
                </a:solidFill>
                <a:latin typeface="Futura Medium" charset="0"/>
                <a:ea typeface="Futura Medium" charset="0"/>
                <a:cs typeface="Futura Medium" charset="0"/>
              </a:rPr>
              <a:t>Grouping rows – e.g. creating groups </a:t>
            </a:r>
          </a:p>
          <a:p>
            <a:pPr hangingPunct="0">
              <a:defRPr sz="1800" i="0"/>
            </a:pPr>
            <a:r>
              <a:rPr lang="en-US" sz="1600" i="0" kern="0" dirty="0">
                <a:solidFill>
                  <a:srgbClr val="ED7D31"/>
                </a:solidFill>
                <a:latin typeface="Futura Medium" charset="0"/>
                <a:ea typeface="Futura Medium" charset="0"/>
                <a:cs typeface="Futura Medium" charset="0"/>
              </a:rPr>
              <a:t>    of similar customers</a:t>
            </a:r>
            <a:endParaRPr sz="1600" i="0" kern="0" dirty="0">
              <a:solidFill>
                <a:srgbClr val="ED7D31"/>
              </a:solidFill>
              <a:latin typeface="Futura Medium" charset="0"/>
              <a:ea typeface="Futura Medium" charset="0"/>
              <a:cs typeface="Futura Medium" charset="0"/>
            </a:endParaRPr>
          </a:p>
        </p:txBody>
      </p:sp>
      <p:sp>
        <p:nvSpPr>
          <p:cNvPr id="476" name="Shape 588"/>
          <p:cNvSpPr/>
          <p:nvPr/>
        </p:nvSpPr>
        <p:spPr>
          <a:xfrm>
            <a:off x="-8820" y="5315636"/>
            <a:ext cx="4018964"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    H</a:t>
            </a:r>
            <a:r>
              <a:rPr lang="en-US" sz="1800" i="0" kern="0" baseline="-25000" dirty="0">
                <a:solidFill>
                  <a:prstClr val="black"/>
                </a:solidFill>
                <a:latin typeface="Futura Medium" charset="0"/>
                <a:ea typeface="Futura Medium" charset="0"/>
                <a:cs typeface="Futura Medium" charset="0"/>
              </a:rPr>
              <a:t>2</a:t>
            </a:r>
            <a:r>
              <a:rPr lang="en-US" sz="1800" i="0" kern="0" dirty="0">
                <a:solidFill>
                  <a:prstClr val="black"/>
                </a:solidFill>
                <a:latin typeface="Futura Medium" charset="0"/>
                <a:ea typeface="Futura Medium" charset="0"/>
                <a:cs typeface="Futura Medium" charset="0"/>
              </a:rPr>
              <a:t>O algos: </a:t>
            </a:r>
          </a:p>
          <a:p>
            <a:pPr hangingPunct="0">
              <a:defRPr sz="1800" i="0"/>
            </a:pPr>
            <a:r>
              <a:rPr lang="en-US" sz="1800" i="0" kern="0" dirty="0">
                <a:solidFill>
                  <a:srgbClr val="ED7D31"/>
                </a:solidFill>
                <a:latin typeface="Futura Medium" charset="0"/>
                <a:ea typeface="Futura Medium" charset="0"/>
                <a:cs typeface="Futura Medium" charset="0"/>
              </a:rPr>
              <a:t>    K-Means </a:t>
            </a:r>
            <a:endParaRPr sz="1800" i="0" kern="0" dirty="0">
              <a:solidFill>
                <a:srgbClr val="ED7D31"/>
              </a:solidFill>
              <a:latin typeface="Futura Medium" charset="0"/>
              <a:ea typeface="Futura Medium" charset="0"/>
              <a:cs typeface="Futura Medium" charset="0"/>
            </a:endParaRPr>
          </a:p>
        </p:txBody>
      </p:sp>
      <p:grpSp>
        <p:nvGrpSpPr>
          <p:cNvPr id="477" name="Group 476"/>
          <p:cNvGrpSpPr/>
          <p:nvPr/>
        </p:nvGrpSpPr>
        <p:grpSpPr>
          <a:xfrm>
            <a:off x="60162" y="2347016"/>
            <a:ext cx="4086007" cy="2893344"/>
            <a:chOff x="60161" y="2347016"/>
            <a:chExt cx="4086007" cy="2893344"/>
          </a:xfrm>
        </p:grpSpPr>
        <p:grpSp>
          <p:nvGrpSpPr>
            <p:cNvPr id="478" name="Group 477"/>
            <p:cNvGrpSpPr/>
            <p:nvPr/>
          </p:nvGrpSpPr>
          <p:grpSpPr>
            <a:xfrm>
              <a:off x="60161" y="2347016"/>
              <a:ext cx="4086007" cy="2893344"/>
              <a:chOff x="-81017" y="2050685"/>
              <a:chExt cx="4086007" cy="2893344"/>
            </a:xfrm>
          </p:grpSpPr>
          <p:grpSp>
            <p:nvGrpSpPr>
              <p:cNvPr id="489" name="Group 488"/>
              <p:cNvGrpSpPr/>
              <p:nvPr/>
            </p:nvGrpSpPr>
            <p:grpSpPr>
              <a:xfrm>
                <a:off x="-81017" y="2050685"/>
                <a:ext cx="3861322" cy="2893344"/>
                <a:chOff x="7751181" y="2173318"/>
                <a:chExt cx="3861322" cy="2893344"/>
              </a:xfrm>
            </p:grpSpPr>
            <p:grpSp>
              <p:nvGrpSpPr>
                <p:cNvPr id="492" name="Group 491"/>
                <p:cNvGrpSpPr/>
                <p:nvPr/>
              </p:nvGrpSpPr>
              <p:grpSpPr>
                <a:xfrm>
                  <a:off x="7751181" y="2192701"/>
                  <a:ext cx="2944713" cy="2873961"/>
                  <a:chOff x="4969474" y="1774217"/>
                  <a:chExt cx="2944713" cy="2873961"/>
                </a:xfrm>
              </p:grpSpPr>
              <p:grpSp>
                <p:nvGrpSpPr>
                  <p:cNvPr id="497" name="Group 496"/>
                  <p:cNvGrpSpPr/>
                  <p:nvPr/>
                </p:nvGrpSpPr>
                <p:grpSpPr>
                  <a:xfrm>
                    <a:off x="5730150" y="2074717"/>
                    <a:ext cx="2184037" cy="1611930"/>
                    <a:chOff x="8870112" y="1428289"/>
                    <a:chExt cx="2184037" cy="1611930"/>
                  </a:xfrm>
                </p:grpSpPr>
                <p:sp>
                  <p:nvSpPr>
                    <p:cNvPr id="502" name="Oval 501"/>
                    <p:cNvSpPr/>
                    <p:nvPr/>
                  </p:nvSpPr>
                  <p:spPr>
                    <a:xfrm>
                      <a:off x="8973313" y="14282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03" name="Oval 502"/>
                    <p:cNvSpPr/>
                    <p:nvPr/>
                  </p:nvSpPr>
                  <p:spPr>
                    <a:xfrm>
                      <a:off x="8899847" y="18760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04" name="Oval 503"/>
                    <p:cNvSpPr/>
                    <p:nvPr/>
                  </p:nvSpPr>
                  <p:spPr>
                    <a:xfrm>
                      <a:off x="9052247" y="20284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05" name="Oval 504"/>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06" name="Oval 505"/>
                    <p:cNvSpPr/>
                    <p:nvPr/>
                  </p:nvSpPr>
                  <p:spPr>
                    <a:xfrm>
                      <a:off x="9052247" y="20284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07" name="Oval 506"/>
                    <p:cNvSpPr/>
                    <p:nvPr/>
                  </p:nvSpPr>
                  <p:spPr>
                    <a:xfrm>
                      <a:off x="9425258" y="154770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08" name="Oval 507"/>
                    <p:cNvSpPr/>
                    <p:nvPr/>
                  </p:nvSpPr>
                  <p:spPr>
                    <a:xfrm>
                      <a:off x="8870112" y="209765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09" name="Oval 508"/>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10" name="Oval 509"/>
                    <p:cNvSpPr/>
                    <p:nvPr/>
                  </p:nvSpPr>
                  <p:spPr>
                    <a:xfrm>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11" name="Oval 510"/>
                    <p:cNvSpPr/>
                    <p:nvPr/>
                  </p:nvSpPr>
                  <p:spPr>
                    <a:xfrm>
                      <a:off x="9585434" y="1932565"/>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12" name="Oval 511"/>
                    <p:cNvSpPr/>
                    <p:nvPr/>
                  </p:nvSpPr>
                  <p:spPr>
                    <a:xfrm>
                      <a:off x="9801003" y="1431550"/>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13" name="Oval 512"/>
                    <p:cNvSpPr/>
                    <p:nvPr/>
                  </p:nvSpPr>
                  <p:spPr>
                    <a:xfrm rot="16200000">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14" name="Oval 513"/>
                    <p:cNvSpPr/>
                    <p:nvPr/>
                  </p:nvSpPr>
                  <p:spPr>
                    <a:xfrm rot="16200000">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15" name="Oval 514"/>
                    <p:cNvSpPr/>
                    <p:nvPr/>
                  </p:nvSpPr>
                  <p:spPr>
                    <a:xfrm rot="16200000">
                      <a:off x="9577658" y="170010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16" name="Oval 515"/>
                    <p:cNvSpPr/>
                    <p:nvPr/>
                  </p:nvSpPr>
                  <p:spPr>
                    <a:xfrm rot="16200000">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17" name="Oval 516"/>
                    <p:cNvSpPr/>
                    <p:nvPr/>
                  </p:nvSpPr>
                  <p:spPr>
                    <a:xfrm rot="16200000">
                      <a:off x="9953403" y="1583950"/>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grpSp>
                  <p:nvGrpSpPr>
                    <p:cNvPr id="518" name="Group 517"/>
                    <p:cNvGrpSpPr/>
                    <p:nvPr/>
                  </p:nvGrpSpPr>
                  <p:grpSpPr>
                    <a:xfrm rot="10800000">
                      <a:off x="9963594" y="1510370"/>
                      <a:ext cx="1090555" cy="1529849"/>
                      <a:chOff x="9454166" y="3843476"/>
                      <a:chExt cx="1090555" cy="1529849"/>
                    </a:xfrm>
                  </p:grpSpPr>
                  <p:sp>
                    <p:nvSpPr>
                      <p:cNvPr id="519" name="Oval 518"/>
                      <p:cNvSpPr/>
                      <p:nvPr/>
                    </p:nvSpPr>
                    <p:spPr>
                      <a:xfrm flipV="1">
                        <a:off x="9534785" y="384347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0" name="Oval 519"/>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1" name="Oval 520"/>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2" name="Oval 521"/>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3" name="Oval 522"/>
                      <p:cNvSpPr/>
                      <p:nvPr/>
                    </p:nvSpPr>
                    <p:spPr>
                      <a:xfrm flipV="1">
                        <a:off x="9763496" y="41103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4" name="Oval 523"/>
                      <p:cNvSpPr/>
                      <p:nvPr/>
                    </p:nvSpPr>
                    <p:spPr>
                      <a:xfrm flipV="1">
                        <a:off x="9801007" y="443441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5" name="Oval 524"/>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6" name="Oval 525"/>
                      <p:cNvSpPr/>
                      <p:nvPr/>
                    </p:nvSpPr>
                    <p:spPr>
                      <a:xfrm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7" name="Oval 526"/>
                      <p:cNvSpPr/>
                      <p:nvPr/>
                    </p:nvSpPr>
                    <p:spPr>
                      <a:xfrm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8" name="Oval 527"/>
                      <p:cNvSpPr/>
                      <p:nvPr/>
                    </p:nvSpPr>
                    <p:spPr>
                      <a:xfrm flipV="1">
                        <a:off x="10074489" y="45666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9" name="Oval 528"/>
                      <p:cNvSpPr/>
                      <p:nvPr/>
                    </p:nvSpPr>
                    <p:spPr>
                      <a:xfrm rot="5400000" flipV="1">
                        <a:off x="9812247" y="4648103"/>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0" name="Oval 529"/>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1" name="Oval 530"/>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2" name="Oval 531"/>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3" name="Oval 532"/>
                      <p:cNvSpPr/>
                      <p:nvPr/>
                    </p:nvSpPr>
                    <p:spPr>
                      <a:xfrm rot="5400000"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4" name="Oval 533"/>
                      <p:cNvSpPr/>
                      <p:nvPr/>
                    </p:nvSpPr>
                    <p:spPr>
                      <a:xfrm rot="5400000" flipV="1">
                        <a:off x="9454166" y="523143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5" name="Oval 534"/>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6" name="Oval 535"/>
                      <p:cNvSpPr/>
                      <p:nvPr/>
                    </p:nvSpPr>
                    <p:spPr>
                      <a:xfrm rot="5400000" flipV="1">
                        <a:off x="10402831" y="44984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7" name="Oval 536"/>
                      <p:cNvSpPr/>
                      <p:nvPr/>
                    </p:nvSpPr>
                    <p:spPr>
                      <a:xfrm rot="5400000" flipV="1">
                        <a:off x="10068296" y="44151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8" name="Oval 537"/>
                      <p:cNvSpPr/>
                      <p:nvPr/>
                    </p:nvSpPr>
                    <p:spPr>
                      <a:xfrm rot="5400000" flipV="1">
                        <a:off x="10226889" y="47190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grpSp>
              <p:cxnSp>
                <p:nvCxnSpPr>
                  <p:cNvPr id="498" name="Straight Arrow Connector 497"/>
                  <p:cNvCxnSpPr/>
                  <p:nvPr/>
                </p:nvCxnSpPr>
                <p:spPr>
                  <a:xfrm>
                    <a:off x="5305912" y="4161622"/>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9" name="Straight Arrow Connector 498"/>
                  <p:cNvCxnSpPr/>
                  <p:nvPr/>
                </p:nvCxnSpPr>
                <p:spPr>
                  <a:xfrm rot="16200000">
                    <a:off x="4110978" y="2974299"/>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00" name="TextBox 499"/>
                  <p:cNvSpPr txBox="1"/>
                  <p:nvPr/>
                </p:nvSpPr>
                <p:spPr>
                  <a:xfrm>
                    <a:off x="6369062" y="4124958"/>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latin typeface="Futura Medium" charset="0"/>
                        <a:ea typeface="Futura Medium" charset="0"/>
                        <a:cs typeface="Futura Medium" charset="0"/>
                        <a:sym typeface="Calibri"/>
                      </a:rPr>
                      <a:t>i</a:t>
                    </a:r>
                  </a:p>
                </p:txBody>
              </p:sp>
              <p:sp>
                <p:nvSpPr>
                  <p:cNvPr id="501" name="TextBox 500"/>
                  <p:cNvSpPr txBox="1"/>
                  <p:nvPr/>
                </p:nvSpPr>
                <p:spPr>
                  <a:xfrm>
                    <a:off x="4969474" y="2702474"/>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ea typeface="Futura Medium" charset="0"/>
                        <a:cs typeface="Futura Medium" charset="0"/>
                        <a:sym typeface="Calibri"/>
                      </a:rPr>
                      <a:t>j</a:t>
                    </a:r>
                    <a:endParaRPr lang="en-US" sz="2800" kern="0" baseline="-25000" dirty="0">
                      <a:solidFill>
                        <a:prstClr val="black"/>
                      </a:solidFill>
                      <a:latin typeface="Futura Medium" charset="0"/>
                      <a:ea typeface="Futura Medium" charset="0"/>
                      <a:cs typeface="Futura Medium" charset="0"/>
                      <a:sym typeface="Calibri"/>
                    </a:endParaRPr>
                  </a:p>
                </p:txBody>
              </p:sp>
            </p:grpSp>
            <p:sp>
              <p:nvSpPr>
                <p:cNvPr id="493" name="Oval 492"/>
                <p:cNvSpPr/>
                <p:nvPr/>
              </p:nvSpPr>
              <p:spPr>
                <a:xfrm>
                  <a:off x="10551588" y="229569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94" name="TextBox 493"/>
                <p:cNvSpPr txBox="1"/>
                <p:nvPr/>
              </p:nvSpPr>
              <p:spPr>
                <a:xfrm>
                  <a:off x="10706900" y="2263342"/>
                  <a:ext cx="769776" cy="307777"/>
                </a:xfrm>
                <a:prstGeom prst="rect">
                  <a:avLst/>
                </a:prstGeom>
                <a:noFill/>
              </p:spPr>
              <p:txBody>
                <a:bodyPr wrap="square" rtlCol="0">
                  <a:spAutoFit/>
                </a:bodyPr>
                <a:lstStyle/>
                <a:p>
                  <a:pPr hangingPunct="0"/>
                  <a:r>
                    <a:rPr lang="en-US" sz="1400" kern="0" dirty="0">
                      <a:solidFill>
                        <a:prstClr val="black"/>
                      </a:solidFill>
                      <a:latin typeface="Futura Medium" charset="0"/>
                      <a:ea typeface="Futura Medium" charset="0"/>
                      <a:cs typeface="Futura Medium" charset="0"/>
                      <a:sym typeface="Calibri"/>
                    </a:rPr>
                    <a:t>Patient</a:t>
                  </a:r>
                  <a:endParaRPr lang="en-US" sz="1400" kern="0" baseline="-25000" dirty="0">
                    <a:solidFill>
                      <a:prstClr val="black"/>
                    </a:solidFill>
                    <a:latin typeface="Futura Medium" charset="0"/>
                    <a:ea typeface="Futura Medium" charset="0"/>
                    <a:cs typeface="Futura Medium" charset="0"/>
                    <a:sym typeface="Calibri"/>
                  </a:endParaRPr>
                </a:p>
              </p:txBody>
            </p:sp>
            <p:sp>
              <p:nvSpPr>
                <p:cNvPr id="495" name="TextBox 494"/>
                <p:cNvSpPr txBox="1"/>
                <p:nvPr/>
              </p:nvSpPr>
              <p:spPr>
                <a:xfrm>
                  <a:off x="10708794" y="2544776"/>
                  <a:ext cx="903709" cy="307777"/>
                </a:xfrm>
                <a:prstGeom prst="rect">
                  <a:avLst/>
                </a:prstGeom>
                <a:noFill/>
              </p:spPr>
              <p:txBody>
                <a:bodyPr wrap="square" rtlCol="0">
                  <a:spAutoFit/>
                </a:bodyPr>
                <a:lstStyle/>
                <a:p>
                  <a:pPr hangingPunct="0"/>
                  <a:r>
                    <a:rPr lang="en-US" sz="1400" kern="0" dirty="0">
                      <a:solidFill>
                        <a:prstClr val="black"/>
                      </a:solidFill>
                      <a:latin typeface="Futura Medium" charset="0"/>
                      <a:ea typeface="Futura Medium" charset="0"/>
                      <a:cs typeface="Futura Medium" charset="0"/>
                      <a:sym typeface="Calibri"/>
                    </a:rPr>
                    <a:t>Patient</a:t>
                  </a:r>
                </a:p>
              </p:txBody>
            </p:sp>
            <p:sp>
              <p:nvSpPr>
                <p:cNvPr id="496" name="Rectangle 495"/>
                <p:cNvSpPr/>
                <p:nvPr/>
              </p:nvSpPr>
              <p:spPr>
                <a:xfrm>
                  <a:off x="10461093" y="2173318"/>
                  <a:ext cx="1096149" cy="11833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grpSp>
          <p:sp>
            <p:nvSpPr>
              <p:cNvPr id="490" name="Oval 489"/>
              <p:cNvSpPr/>
              <p:nvPr/>
            </p:nvSpPr>
            <p:spPr>
              <a:xfrm>
                <a:off x="2734706" y="2735642"/>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91" name="TextBox 490"/>
              <p:cNvSpPr txBox="1"/>
              <p:nvPr/>
            </p:nvSpPr>
            <p:spPr>
              <a:xfrm>
                <a:off x="2895537" y="2691735"/>
                <a:ext cx="1109453" cy="307777"/>
              </a:xfrm>
              <a:prstGeom prst="rect">
                <a:avLst/>
              </a:prstGeom>
              <a:noFill/>
            </p:spPr>
            <p:txBody>
              <a:bodyPr wrap="square" rtlCol="0">
                <a:spAutoFit/>
              </a:bodyPr>
              <a:lstStyle/>
              <a:p>
                <a:pPr hangingPunct="0"/>
                <a:r>
                  <a:rPr lang="en-US" sz="1400" kern="0" dirty="0">
                    <a:solidFill>
                      <a:prstClr val="black"/>
                    </a:solidFill>
                    <a:latin typeface="Futura Medium" charset="0"/>
                    <a:ea typeface="Futura Medium" charset="0"/>
                    <a:cs typeface="Futura Medium" charset="0"/>
                    <a:sym typeface="Calibri"/>
                  </a:rPr>
                  <a:t>New Doc</a:t>
                </a:r>
              </a:p>
            </p:txBody>
          </p:sp>
        </p:grpSp>
        <p:grpSp>
          <p:nvGrpSpPr>
            <p:cNvPr id="479" name="Group 478"/>
            <p:cNvGrpSpPr/>
            <p:nvPr/>
          </p:nvGrpSpPr>
          <p:grpSpPr>
            <a:xfrm>
              <a:off x="1025708" y="3456803"/>
              <a:ext cx="595623" cy="886632"/>
              <a:chOff x="1025708" y="3456803"/>
              <a:chExt cx="595623" cy="886632"/>
            </a:xfrm>
          </p:grpSpPr>
          <p:grpSp>
            <p:nvGrpSpPr>
              <p:cNvPr id="480" name="Group 479"/>
              <p:cNvGrpSpPr/>
              <p:nvPr/>
            </p:nvGrpSpPr>
            <p:grpSpPr>
              <a:xfrm>
                <a:off x="1025708" y="3456803"/>
                <a:ext cx="595623" cy="886632"/>
                <a:chOff x="2317538" y="2279989"/>
                <a:chExt cx="595623" cy="886632"/>
              </a:xfrm>
            </p:grpSpPr>
            <p:sp>
              <p:nvSpPr>
                <p:cNvPr id="482" name="Oval 481"/>
                <p:cNvSpPr/>
                <p:nvPr/>
              </p:nvSpPr>
              <p:spPr>
                <a:xfrm>
                  <a:off x="2771271" y="2310937"/>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grpSp>
              <p:nvGrpSpPr>
                <p:cNvPr id="483" name="Group 482"/>
                <p:cNvGrpSpPr/>
                <p:nvPr/>
              </p:nvGrpSpPr>
              <p:grpSpPr>
                <a:xfrm>
                  <a:off x="2317538" y="2279989"/>
                  <a:ext cx="388371" cy="886632"/>
                  <a:chOff x="2317538" y="2279989"/>
                  <a:chExt cx="388371" cy="886632"/>
                </a:xfrm>
              </p:grpSpPr>
              <p:sp>
                <p:nvSpPr>
                  <p:cNvPr id="484" name="Oval 483"/>
                  <p:cNvSpPr/>
                  <p:nvPr/>
                </p:nvSpPr>
                <p:spPr>
                  <a:xfrm>
                    <a:off x="2317538" y="2605628"/>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85" name="Oval 484"/>
                  <p:cNvSpPr/>
                  <p:nvPr/>
                </p:nvSpPr>
                <p:spPr>
                  <a:xfrm>
                    <a:off x="2334540" y="3024731"/>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86" name="Oval 485"/>
                  <p:cNvSpPr/>
                  <p:nvPr/>
                </p:nvSpPr>
                <p:spPr>
                  <a:xfrm>
                    <a:off x="2564019" y="2659413"/>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87" name="Oval 486"/>
                  <p:cNvSpPr/>
                  <p:nvPr/>
                </p:nvSpPr>
                <p:spPr>
                  <a:xfrm>
                    <a:off x="2503581" y="2468985"/>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88" name="Oval 487"/>
                  <p:cNvSpPr/>
                  <p:nvPr/>
                </p:nvSpPr>
                <p:spPr>
                  <a:xfrm>
                    <a:off x="2377454" y="2279989"/>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grpSp>
          </p:grpSp>
          <p:sp>
            <p:nvSpPr>
              <p:cNvPr id="481" name="Oval 480"/>
              <p:cNvSpPr/>
              <p:nvPr/>
            </p:nvSpPr>
            <p:spPr>
              <a:xfrm>
                <a:off x="1477353" y="3765282"/>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grpSp>
      </p:grpSp>
      <p:cxnSp>
        <p:nvCxnSpPr>
          <p:cNvPr id="539" name="Straight Connector 538"/>
          <p:cNvCxnSpPr/>
          <p:nvPr/>
        </p:nvCxnSpPr>
        <p:spPr>
          <a:xfrm>
            <a:off x="4051933" y="1118554"/>
            <a:ext cx="7742" cy="573944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89" name="Straight Arrow Connector 188"/>
          <p:cNvCxnSpPr/>
          <p:nvPr/>
        </p:nvCxnSpPr>
        <p:spPr>
          <a:xfrm>
            <a:off x="3786188" y="2393729"/>
            <a:ext cx="0" cy="251464"/>
          </a:xfrm>
          <a:prstGeom prst="straightConnector1">
            <a:avLst/>
          </a:prstGeom>
          <a:noFill/>
          <a:ln w="50800" cap="flat">
            <a:solidFill>
              <a:srgbClr val="FF0000"/>
            </a:solidFill>
            <a:prstDash val="solid"/>
            <a:round/>
            <a:tailEnd type="triangle"/>
          </a:ln>
          <a:effectLst/>
          <a:sp3d/>
        </p:spPr>
        <p:style>
          <a:lnRef idx="0">
            <a:scrgbClr r="0" g="0" b="0"/>
          </a:lnRef>
          <a:fillRef idx="0">
            <a:scrgbClr r="0" g="0" b="0"/>
          </a:fillRef>
          <a:effectRef idx="0">
            <a:scrgbClr r="0" g="0" b="0"/>
          </a:effectRef>
          <a:fontRef idx="none"/>
        </p:style>
      </p:cxnSp>
      <p:cxnSp>
        <p:nvCxnSpPr>
          <p:cNvPr id="190" name="Straight Arrow Connector 189"/>
          <p:cNvCxnSpPr/>
          <p:nvPr/>
        </p:nvCxnSpPr>
        <p:spPr>
          <a:xfrm rot="10800000">
            <a:off x="3790950" y="2684242"/>
            <a:ext cx="0" cy="251464"/>
          </a:xfrm>
          <a:prstGeom prst="straightConnector1">
            <a:avLst/>
          </a:prstGeom>
          <a:noFill/>
          <a:ln w="50800" cap="flat">
            <a:solidFill>
              <a:srgbClr val="FFC000"/>
            </a:solidFill>
            <a:prstDash val="solid"/>
            <a:round/>
            <a:tailEnd type="triangle"/>
          </a:ln>
          <a:effectLst/>
          <a:sp3d/>
        </p:spPr>
        <p:style>
          <a:lnRef idx="0">
            <a:scrgbClr r="0" g="0" b="0"/>
          </a:lnRef>
          <a:fillRef idx="0">
            <a:scrgbClr r="0" g="0" b="0"/>
          </a:fillRef>
          <a:effectRef idx="0">
            <a:scrgbClr r="0" g="0" b="0"/>
          </a:effectRef>
          <a:fontRef idx="none"/>
        </p:style>
      </p:cxnSp>
      <p:sp>
        <p:nvSpPr>
          <p:cNvPr id="191" name="TextBox 190"/>
          <p:cNvSpPr txBox="1"/>
          <p:nvPr/>
        </p:nvSpPr>
        <p:spPr>
          <a:xfrm>
            <a:off x="9070109" y="4413899"/>
            <a:ext cx="1365810" cy="748923"/>
          </a:xfrm>
          <a:prstGeom prst="rect">
            <a:avLst/>
          </a:prstGeom>
          <a:noFill/>
        </p:spPr>
        <p:txBody>
          <a:bodyPr wrap="square" rtlCol="0">
            <a:spAutoFit/>
          </a:bodyPr>
          <a:lstStyle/>
          <a:p>
            <a:pPr hangingPunct="0"/>
            <a:r>
              <a:rPr lang="en-US" sz="1600" kern="0" dirty="0">
                <a:solidFill>
                  <a:prstClr val="black"/>
                </a:solidFill>
                <a:latin typeface="Futura Medium" charset="0"/>
                <a:ea typeface="Futura Medium" charset="0"/>
                <a:cs typeface="Futura Medium" charset="0"/>
                <a:sym typeface="Calibri"/>
              </a:rPr>
              <a:t>Witch Doctor</a:t>
            </a:r>
          </a:p>
          <a:p>
            <a:pPr hangingPunct="0"/>
            <a:endParaRPr lang="en-US" sz="1600" kern="0" baseline="-25000" dirty="0">
              <a:solidFill>
                <a:prstClr val="black"/>
              </a:solidFill>
              <a:latin typeface="Futura Medium" charset="0"/>
              <a:ea typeface="Futura Medium" charset="0"/>
              <a:cs typeface="Futura Medium" charset="0"/>
              <a:sym typeface="Calibri"/>
            </a:endParaRPr>
          </a:p>
        </p:txBody>
      </p:sp>
      <p:sp>
        <p:nvSpPr>
          <p:cNvPr id="192" name="TextBox 191"/>
          <p:cNvSpPr txBox="1"/>
          <p:nvPr/>
        </p:nvSpPr>
        <p:spPr>
          <a:xfrm>
            <a:off x="10627047" y="4342009"/>
            <a:ext cx="1724871" cy="338554"/>
          </a:xfrm>
          <a:prstGeom prst="rect">
            <a:avLst/>
          </a:prstGeom>
          <a:noFill/>
        </p:spPr>
        <p:txBody>
          <a:bodyPr wrap="square" rtlCol="0">
            <a:spAutoFit/>
          </a:bodyPr>
          <a:lstStyle/>
          <a:p>
            <a:pPr hangingPunct="0"/>
            <a:r>
              <a:rPr lang="en-US" sz="1600" kern="0" dirty="0">
                <a:solidFill>
                  <a:srgbClr val="ED7D31"/>
                </a:solidFill>
                <a:latin typeface="Futura Medium" charset="0"/>
                <a:ea typeface="Futura Medium" charset="0"/>
                <a:cs typeface="Futura Medium" charset="0"/>
                <a:sym typeface="Calibri"/>
              </a:rPr>
              <a:t>Boutique Doctor </a:t>
            </a:r>
            <a:endParaRPr lang="en-US" sz="1600" kern="0" baseline="-25000" dirty="0">
              <a:solidFill>
                <a:srgbClr val="ED7D31"/>
              </a:solidFill>
              <a:latin typeface="Futura Medium" charset="0"/>
              <a:ea typeface="Futura Medium" charset="0"/>
              <a:cs typeface="Futura Medium" charset="0"/>
              <a:sym typeface="Calibri"/>
            </a:endParaRPr>
          </a:p>
        </p:txBody>
      </p:sp>
    </p:spTree>
    <p:extLst>
      <p:ext uri="{BB962C8B-B14F-4D97-AF65-F5344CB8AC3E}">
        <p14:creationId xmlns:p14="http://schemas.microsoft.com/office/powerpoint/2010/main" val="1841653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00168" y="1535315"/>
            <a:ext cx="4416539" cy="50294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sym typeface="Calibri"/>
            </a:endParaRPr>
          </a:p>
        </p:txBody>
      </p:sp>
      <p:pic>
        <p:nvPicPr>
          <p:cNvPr id="3" name="Picture 2"/>
          <p:cNvPicPr>
            <a:picLocks noChangeAspect="1"/>
          </p:cNvPicPr>
          <p:nvPr/>
        </p:nvPicPr>
        <p:blipFill>
          <a:blip r:embed="rId3"/>
          <a:stretch>
            <a:fillRect/>
          </a:stretch>
        </p:blipFill>
        <p:spPr>
          <a:xfrm>
            <a:off x="861733" y="333271"/>
            <a:ext cx="1132459" cy="1132459"/>
          </a:xfrm>
          <a:prstGeom prst="rect">
            <a:avLst/>
          </a:prstGeom>
        </p:spPr>
      </p:pic>
      <p:sp>
        <p:nvSpPr>
          <p:cNvPr id="4" name="Title 3"/>
          <p:cNvSpPr>
            <a:spLocks noGrp="1"/>
          </p:cNvSpPr>
          <p:nvPr>
            <p:ph type="title"/>
          </p:nvPr>
        </p:nvSpPr>
        <p:spPr>
          <a:xfrm>
            <a:off x="2189630" y="255696"/>
            <a:ext cx="9121588" cy="1325563"/>
          </a:xfrm>
        </p:spPr>
        <p:txBody>
          <a:bodyPr>
            <a:normAutofit/>
          </a:bodyPr>
          <a:lstStyle/>
          <a:p>
            <a:r>
              <a:rPr lang="en-US" dirty="0"/>
              <a:t>Distributed Algorithms</a:t>
            </a:r>
          </a:p>
        </p:txBody>
      </p:sp>
      <p:sp>
        <p:nvSpPr>
          <p:cNvPr id="1307" name="TextBox 1306"/>
          <p:cNvSpPr txBox="1"/>
          <p:nvPr/>
        </p:nvSpPr>
        <p:spPr>
          <a:xfrm>
            <a:off x="6078072" y="2201388"/>
            <a:ext cx="5419164" cy="1815882"/>
          </a:xfrm>
          <a:prstGeom prst="rect">
            <a:avLst/>
          </a:prstGeom>
          <a:noFill/>
        </p:spPr>
        <p:txBody>
          <a:bodyPr wrap="square" rtlCol="0">
            <a:spAutoFit/>
          </a:bodyPr>
          <a:lstStyle/>
          <a:p>
            <a:pPr marL="285750" indent="-285750">
              <a:buFont typeface="Arial" charset="0"/>
              <a:buChar char="•"/>
            </a:pPr>
            <a:r>
              <a:rPr lang="en-US" sz="1600" dirty="0">
                <a:solidFill>
                  <a:prstClr val="black"/>
                </a:solidFill>
                <a:sym typeface="Calibri"/>
              </a:rPr>
              <a:t>Foundation for In-Memory Distributed Algorithm Calculation - </a:t>
            </a:r>
            <a:r>
              <a:rPr lang="en-US" sz="1600" b="1" dirty="0">
                <a:solidFill>
                  <a:srgbClr val="ED7D31"/>
                </a:solidFill>
                <a:sym typeface="Calibri"/>
              </a:rPr>
              <a:t>Distributed Data Frames</a:t>
            </a:r>
            <a:r>
              <a:rPr lang="en-US" sz="1600" b="1" dirty="0">
                <a:solidFill>
                  <a:prstClr val="black"/>
                </a:solidFill>
                <a:sym typeface="Calibri"/>
              </a:rPr>
              <a:t> </a:t>
            </a:r>
            <a:r>
              <a:rPr lang="en-US" sz="1600" dirty="0">
                <a:solidFill>
                  <a:prstClr val="black"/>
                </a:solidFill>
                <a:sym typeface="Calibri"/>
              </a:rPr>
              <a:t>and </a:t>
            </a:r>
            <a:r>
              <a:rPr lang="en-US" sz="1600" b="1" dirty="0">
                <a:solidFill>
                  <a:srgbClr val="ED7D31"/>
                </a:solidFill>
                <a:sym typeface="Calibri"/>
              </a:rPr>
              <a:t>columnar compression </a:t>
            </a:r>
          </a:p>
          <a:p>
            <a:pPr marL="285750" indent="-285750">
              <a:buFont typeface="Arial" charset="0"/>
              <a:buChar char="•"/>
            </a:pPr>
            <a:r>
              <a:rPr lang="en-US" sz="1600" dirty="0">
                <a:solidFill>
                  <a:prstClr val="black"/>
                </a:solidFill>
                <a:sym typeface="Calibri"/>
              </a:rPr>
              <a:t>All algorithms are distributed in H</a:t>
            </a:r>
            <a:r>
              <a:rPr lang="en-US" sz="1600" baseline="-25000" dirty="0">
                <a:solidFill>
                  <a:prstClr val="black"/>
                </a:solidFill>
                <a:sym typeface="Calibri"/>
              </a:rPr>
              <a:t>2</a:t>
            </a:r>
            <a:r>
              <a:rPr lang="en-US" sz="1600" dirty="0">
                <a:solidFill>
                  <a:prstClr val="black"/>
                </a:solidFill>
                <a:sym typeface="Calibri"/>
              </a:rPr>
              <a:t>O: GBM, GLM, DRF, Deep Learning and more.  Fine-grained map-reduce iterations.</a:t>
            </a:r>
          </a:p>
          <a:p>
            <a:pPr marL="285750" indent="-285750">
              <a:buFont typeface="Arial" charset="0"/>
              <a:buChar char="•"/>
            </a:pPr>
            <a:r>
              <a:rPr lang="en-US" sz="1600" b="1" dirty="0">
                <a:solidFill>
                  <a:prstClr val="black"/>
                </a:solidFill>
                <a:sym typeface="Calibri"/>
              </a:rPr>
              <a:t>Only enterprise-grade, open-source distributed algorithms in the market</a:t>
            </a:r>
          </a:p>
        </p:txBody>
      </p:sp>
      <p:sp>
        <p:nvSpPr>
          <p:cNvPr id="2" name="Rectangle 1"/>
          <p:cNvSpPr/>
          <p:nvPr/>
        </p:nvSpPr>
        <p:spPr>
          <a:xfrm>
            <a:off x="6078073" y="4154075"/>
            <a:ext cx="5432611" cy="625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sym typeface="Calibri"/>
              </a:rPr>
              <a:t>User Benefits</a:t>
            </a:r>
          </a:p>
        </p:txBody>
      </p:sp>
      <p:sp>
        <p:nvSpPr>
          <p:cNvPr id="1308" name="Rectangle 1307"/>
          <p:cNvSpPr/>
          <p:nvPr/>
        </p:nvSpPr>
        <p:spPr>
          <a:xfrm>
            <a:off x="6078073" y="1535315"/>
            <a:ext cx="5432611" cy="625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sym typeface="Calibri"/>
              </a:rPr>
              <a:t>Advantageous Foundation </a:t>
            </a:r>
          </a:p>
        </p:txBody>
      </p:sp>
      <p:sp>
        <p:nvSpPr>
          <p:cNvPr id="1309" name="TextBox 1308"/>
          <p:cNvSpPr txBox="1"/>
          <p:nvPr/>
        </p:nvSpPr>
        <p:spPr>
          <a:xfrm>
            <a:off x="6078072" y="4790859"/>
            <a:ext cx="5419164" cy="1600438"/>
          </a:xfrm>
          <a:prstGeom prst="rect">
            <a:avLst/>
          </a:prstGeom>
          <a:noFill/>
        </p:spPr>
        <p:txBody>
          <a:bodyPr wrap="square" rtlCol="0">
            <a:spAutoFit/>
          </a:bodyPr>
          <a:lstStyle/>
          <a:p>
            <a:pPr marL="285750" indent="-285750">
              <a:buFont typeface="Arial" charset="0"/>
              <a:buChar char="•"/>
            </a:pPr>
            <a:r>
              <a:rPr lang="en-US" sz="1600" dirty="0">
                <a:solidFill>
                  <a:prstClr val="black"/>
                </a:solidFill>
                <a:sym typeface="Calibri"/>
              </a:rPr>
              <a:t>“Out-of-box” functionalities for all algorithms</a:t>
            </a:r>
            <a:r>
              <a:rPr lang="en-US" b="1" dirty="0">
                <a:solidFill>
                  <a:prstClr val="black"/>
                </a:solidFill>
                <a:sym typeface="Calibri"/>
              </a:rPr>
              <a:t> </a:t>
            </a:r>
            <a:r>
              <a:rPr lang="en-US" sz="1600" b="1" dirty="0">
                <a:solidFill>
                  <a:prstClr val="black"/>
                </a:solidFill>
                <a:sym typeface="Calibri"/>
              </a:rPr>
              <a:t>(NO MORE SCRIPTING)</a:t>
            </a:r>
            <a:r>
              <a:rPr lang="en-US" sz="1600" dirty="0">
                <a:solidFill>
                  <a:prstClr val="black"/>
                </a:solidFill>
                <a:sym typeface="Calibri"/>
              </a:rPr>
              <a:t> and uniform interface across all languages: R, Python, Java</a:t>
            </a:r>
          </a:p>
          <a:p>
            <a:pPr marL="285750" indent="-285750">
              <a:buFont typeface="Arial" charset="0"/>
              <a:buChar char="•"/>
            </a:pPr>
            <a:r>
              <a:rPr lang="en-US" sz="1600" b="1" dirty="0">
                <a:solidFill>
                  <a:prstClr val="black"/>
                </a:solidFill>
                <a:sym typeface="Calibri"/>
              </a:rPr>
              <a:t>Designed for all sizes of data sets, especially </a:t>
            </a:r>
            <a:r>
              <a:rPr lang="en-US" sz="1600" b="1" dirty="0">
                <a:solidFill>
                  <a:srgbClr val="ED7D31"/>
                </a:solidFill>
                <a:sym typeface="Calibri"/>
              </a:rPr>
              <a:t>large</a:t>
            </a:r>
            <a:r>
              <a:rPr lang="en-US" sz="1600" b="1" dirty="0">
                <a:solidFill>
                  <a:prstClr val="black"/>
                </a:solidFill>
                <a:sym typeface="Calibri"/>
              </a:rPr>
              <a:t> data</a:t>
            </a:r>
            <a:endParaRPr lang="en-US" sz="1600" dirty="0">
              <a:solidFill>
                <a:prstClr val="black"/>
              </a:solidFill>
              <a:sym typeface="Calibri"/>
            </a:endParaRPr>
          </a:p>
          <a:p>
            <a:pPr marL="285750" indent="-285750">
              <a:buFont typeface="Arial" charset="0"/>
              <a:buChar char="•"/>
            </a:pPr>
            <a:r>
              <a:rPr lang="en-US" sz="1600" b="1" dirty="0">
                <a:solidFill>
                  <a:prstClr val="black"/>
                </a:solidFill>
                <a:sym typeface="Calibri"/>
              </a:rPr>
              <a:t>Highly optimized Java code for model exports</a:t>
            </a:r>
          </a:p>
          <a:p>
            <a:pPr marL="285750" indent="-285750">
              <a:buFont typeface="Arial" charset="0"/>
              <a:buChar char="•"/>
            </a:pPr>
            <a:r>
              <a:rPr lang="en-US" sz="1600" b="1" dirty="0">
                <a:solidFill>
                  <a:srgbClr val="ED7D31"/>
                </a:solidFill>
                <a:sym typeface="Calibri"/>
              </a:rPr>
              <a:t>In-house expertise for all algorithms</a:t>
            </a:r>
            <a:endParaRPr lang="en-US" sz="1600" b="1" dirty="0">
              <a:solidFill>
                <a:prstClr val="black"/>
              </a:solidFill>
              <a:sym typeface="Calibri"/>
            </a:endParaRPr>
          </a:p>
        </p:txBody>
      </p:sp>
      <p:grpSp>
        <p:nvGrpSpPr>
          <p:cNvPr id="8" name="Group 7"/>
          <p:cNvGrpSpPr/>
          <p:nvPr/>
        </p:nvGrpSpPr>
        <p:grpSpPr>
          <a:xfrm>
            <a:off x="1500168" y="1649635"/>
            <a:ext cx="4202197" cy="4854068"/>
            <a:chOff x="1095944" y="1638664"/>
            <a:chExt cx="4202197" cy="4854068"/>
          </a:xfrm>
        </p:grpSpPr>
        <p:grpSp>
          <p:nvGrpSpPr>
            <p:cNvPr id="6" name="Group 5"/>
            <p:cNvGrpSpPr/>
            <p:nvPr/>
          </p:nvGrpSpPr>
          <p:grpSpPr>
            <a:xfrm>
              <a:off x="1267390" y="1638664"/>
              <a:ext cx="3859305" cy="1806161"/>
              <a:chOff x="1102659" y="1813475"/>
              <a:chExt cx="3859305" cy="1806161"/>
            </a:xfrm>
          </p:grpSpPr>
          <p:grpSp>
            <p:nvGrpSpPr>
              <p:cNvPr id="10" name="Group 9"/>
              <p:cNvGrpSpPr>
                <a:grpSpLocks noChangeAspect="1"/>
              </p:cNvGrpSpPr>
              <p:nvPr/>
            </p:nvGrpSpPr>
            <p:grpSpPr bwMode="auto">
              <a:xfrm>
                <a:off x="1654203" y="1813475"/>
                <a:ext cx="2756217" cy="1336719"/>
                <a:chOff x="474" y="1983"/>
                <a:chExt cx="899" cy="436"/>
              </a:xfrm>
            </p:grpSpPr>
            <p:sp>
              <p:nvSpPr>
                <p:cNvPr id="11" name="Freeform 10"/>
                <p:cNvSpPr>
                  <a:spLocks noChangeArrowheads="1"/>
                </p:cNvSpPr>
                <p:nvPr/>
              </p:nvSpPr>
              <p:spPr bwMode="auto">
                <a:xfrm>
                  <a:off x="474" y="2062"/>
                  <a:ext cx="214" cy="26"/>
                </a:xfrm>
                <a:custGeom>
                  <a:avLst/>
                  <a:gdLst>
                    <a:gd name="T0" fmla="*/ 474 w 949"/>
                    <a:gd name="T1" fmla="*/ 117 h 118"/>
                    <a:gd name="T2" fmla="*/ 0 w 949"/>
                    <a:gd name="T3" fmla="*/ 117 h 118"/>
                    <a:gd name="T4" fmla="*/ 0 w 949"/>
                    <a:gd name="T5" fmla="*/ 0 h 118"/>
                    <a:gd name="T6" fmla="*/ 948 w 949"/>
                    <a:gd name="T7" fmla="*/ 0 h 118"/>
                    <a:gd name="T8" fmla="*/ 948 w 949"/>
                    <a:gd name="T9" fmla="*/ 117 h 118"/>
                    <a:gd name="T10" fmla="*/ 474 w 949"/>
                    <a:gd name="T11" fmla="*/ 117 h 118"/>
                  </a:gdLst>
                  <a:ahLst/>
                  <a:cxnLst>
                    <a:cxn ang="0">
                      <a:pos x="T0" y="T1"/>
                    </a:cxn>
                    <a:cxn ang="0">
                      <a:pos x="T2" y="T3"/>
                    </a:cxn>
                    <a:cxn ang="0">
                      <a:pos x="T4" y="T5"/>
                    </a:cxn>
                    <a:cxn ang="0">
                      <a:pos x="T6" y="T7"/>
                    </a:cxn>
                    <a:cxn ang="0">
                      <a:pos x="T8" y="T9"/>
                    </a:cxn>
                    <a:cxn ang="0">
                      <a:pos x="T10" y="T11"/>
                    </a:cxn>
                  </a:cxnLst>
                  <a:rect l="0" t="0" r="r" b="b"/>
                  <a:pathLst>
                    <a:path w="949" h="118">
                      <a:moveTo>
                        <a:pt x="474" y="117"/>
                      </a:moveTo>
                      <a:lnTo>
                        <a:pt x="0" y="117"/>
                      </a:lnTo>
                      <a:lnTo>
                        <a:pt x="0" y="0"/>
                      </a:lnTo>
                      <a:lnTo>
                        <a:pt x="948" y="0"/>
                      </a:lnTo>
                      <a:lnTo>
                        <a:pt x="948" y="117"/>
                      </a:lnTo>
                      <a:lnTo>
                        <a:pt x="474" y="117"/>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2" name="Freeform 11"/>
                <p:cNvSpPr>
                  <a:spLocks noChangeArrowheads="1"/>
                </p:cNvSpPr>
                <p:nvPr/>
              </p:nvSpPr>
              <p:spPr bwMode="auto">
                <a:xfrm>
                  <a:off x="474" y="2290"/>
                  <a:ext cx="214" cy="26"/>
                </a:xfrm>
                <a:custGeom>
                  <a:avLst/>
                  <a:gdLst>
                    <a:gd name="T0" fmla="*/ 474 w 949"/>
                    <a:gd name="T1" fmla="*/ 117 h 118"/>
                    <a:gd name="T2" fmla="*/ 0 w 949"/>
                    <a:gd name="T3" fmla="*/ 117 h 118"/>
                    <a:gd name="T4" fmla="*/ 0 w 949"/>
                    <a:gd name="T5" fmla="*/ 0 h 118"/>
                    <a:gd name="T6" fmla="*/ 948 w 949"/>
                    <a:gd name="T7" fmla="*/ 0 h 118"/>
                    <a:gd name="T8" fmla="*/ 948 w 949"/>
                    <a:gd name="T9" fmla="*/ 117 h 118"/>
                    <a:gd name="T10" fmla="*/ 474 w 949"/>
                    <a:gd name="T11" fmla="*/ 117 h 118"/>
                  </a:gdLst>
                  <a:ahLst/>
                  <a:cxnLst>
                    <a:cxn ang="0">
                      <a:pos x="T0" y="T1"/>
                    </a:cxn>
                    <a:cxn ang="0">
                      <a:pos x="T2" y="T3"/>
                    </a:cxn>
                    <a:cxn ang="0">
                      <a:pos x="T4" y="T5"/>
                    </a:cxn>
                    <a:cxn ang="0">
                      <a:pos x="T6" y="T7"/>
                    </a:cxn>
                    <a:cxn ang="0">
                      <a:pos x="T8" y="T9"/>
                    </a:cxn>
                    <a:cxn ang="0">
                      <a:pos x="T10" y="T11"/>
                    </a:cxn>
                  </a:cxnLst>
                  <a:rect l="0" t="0" r="r" b="b"/>
                  <a:pathLst>
                    <a:path w="949" h="118">
                      <a:moveTo>
                        <a:pt x="474" y="117"/>
                      </a:moveTo>
                      <a:lnTo>
                        <a:pt x="0" y="117"/>
                      </a:lnTo>
                      <a:lnTo>
                        <a:pt x="0" y="0"/>
                      </a:lnTo>
                      <a:lnTo>
                        <a:pt x="948" y="0"/>
                      </a:lnTo>
                      <a:lnTo>
                        <a:pt x="948" y="117"/>
                      </a:lnTo>
                      <a:lnTo>
                        <a:pt x="474" y="117"/>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3" name="Freeform 12"/>
                <p:cNvSpPr>
                  <a:spLocks noChangeArrowheads="1"/>
                </p:cNvSpPr>
                <p:nvPr/>
              </p:nvSpPr>
              <p:spPr bwMode="auto">
                <a:xfrm>
                  <a:off x="474" y="2019"/>
                  <a:ext cx="214" cy="26"/>
                </a:xfrm>
                <a:custGeom>
                  <a:avLst/>
                  <a:gdLst>
                    <a:gd name="T0" fmla="*/ 474 w 949"/>
                    <a:gd name="T1" fmla="*/ 116 h 117"/>
                    <a:gd name="T2" fmla="*/ 0 w 949"/>
                    <a:gd name="T3" fmla="*/ 116 h 117"/>
                    <a:gd name="T4" fmla="*/ 0 w 949"/>
                    <a:gd name="T5" fmla="*/ 0 h 117"/>
                    <a:gd name="T6" fmla="*/ 948 w 949"/>
                    <a:gd name="T7" fmla="*/ 0 h 117"/>
                    <a:gd name="T8" fmla="*/ 948 w 949"/>
                    <a:gd name="T9" fmla="*/ 116 h 117"/>
                    <a:gd name="T10" fmla="*/ 474 w 949"/>
                    <a:gd name="T11" fmla="*/ 116 h 117"/>
                  </a:gdLst>
                  <a:ahLst/>
                  <a:cxnLst>
                    <a:cxn ang="0">
                      <a:pos x="T0" y="T1"/>
                    </a:cxn>
                    <a:cxn ang="0">
                      <a:pos x="T2" y="T3"/>
                    </a:cxn>
                    <a:cxn ang="0">
                      <a:pos x="T4" y="T5"/>
                    </a:cxn>
                    <a:cxn ang="0">
                      <a:pos x="T6" y="T7"/>
                    </a:cxn>
                    <a:cxn ang="0">
                      <a:pos x="T8" y="T9"/>
                    </a:cxn>
                    <a:cxn ang="0">
                      <a:pos x="T10" y="T11"/>
                    </a:cxn>
                  </a:cxnLst>
                  <a:rect l="0" t="0" r="r" b="b"/>
                  <a:pathLst>
                    <a:path w="949" h="117">
                      <a:moveTo>
                        <a:pt x="474" y="116"/>
                      </a:moveTo>
                      <a:lnTo>
                        <a:pt x="0" y="116"/>
                      </a:lnTo>
                      <a:lnTo>
                        <a:pt x="0" y="0"/>
                      </a:lnTo>
                      <a:lnTo>
                        <a:pt x="948" y="0"/>
                      </a:lnTo>
                      <a:lnTo>
                        <a:pt x="948" y="116"/>
                      </a:lnTo>
                      <a:lnTo>
                        <a:pt x="474" y="116"/>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4" name="Freeform 13"/>
                <p:cNvSpPr>
                  <a:spLocks noChangeArrowheads="1"/>
                </p:cNvSpPr>
                <p:nvPr/>
              </p:nvSpPr>
              <p:spPr bwMode="auto">
                <a:xfrm>
                  <a:off x="474" y="2158"/>
                  <a:ext cx="214" cy="26"/>
                </a:xfrm>
                <a:custGeom>
                  <a:avLst/>
                  <a:gdLst>
                    <a:gd name="T0" fmla="*/ 474 w 949"/>
                    <a:gd name="T1" fmla="*/ 117 h 118"/>
                    <a:gd name="T2" fmla="*/ 0 w 949"/>
                    <a:gd name="T3" fmla="*/ 117 h 118"/>
                    <a:gd name="T4" fmla="*/ 0 w 949"/>
                    <a:gd name="T5" fmla="*/ 0 h 118"/>
                    <a:gd name="T6" fmla="*/ 948 w 949"/>
                    <a:gd name="T7" fmla="*/ 0 h 118"/>
                    <a:gd name="T8" fmla="*/ 948 w 949"/>
                    <a:gd name="T9" fmla="*/ 117 h 118"/>
                    <a:gd name="T10" fmla="*/ 474 w 949"/>
                    <a:gd name="T11" fmla="*/ 117 h 118"/>
                  </a:gdLst>
                  <a:ahLst/>
                  <a:cxnLst>
                    <a:cxn ang="0">
                      <a:pos x="T0" y="T1"/>
                    </a:cxn>
                    <a:cxn ang="0">
                      <a:pos x="T2" y="T3"/>
                    </a:cxn>
                    <a:cxn ang="0">
                      <a:pos x="T4" y="T5"/>
                    </a:cxn>
                    <a:cxn ang="0">
                      <a:pos x="T6" y="T7"/>
                    </a:cxn>
                    <a:cxn ang="0">
                      <a:pos x="T8" y="T9"/>
                    </a:cxn>
                    <a:cxn ang="0">
                      <a:pos x="T10" y="T11"/>
                    </a:cxn>
                  </a:cxnLst>
                  <a:rect l="0" t="0" r="r" b="b"/>
                  <a:pathLst>
                    <a:path w="949" h="118">
                      <a:moveTo>
                        <a:pt x="474" y="117"/>
                      </a:moveTo>
                      <a:lnTo>
                        <a:pt x="0" y="117"/>
                      </a:lnTo>
                      <a:lnTo>
                        <a:pt x="0" y="0"/>
                      </a:lnTo>
                      <a:lnTo>
                        <a:pt x="948" y="0"/>
                      </a:lnTo>
                      <a:lnTo>
                        <a:pt x="948" y="117"/>
                      </a:lnTo>
                      <a:lnTo>
                        <a:pt x="474" y="117"/>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5" name="Freeform 14"/>
                <p:cNvSpPr>
                  <a:spLocks noChangeArrowheads="1"/>
                </p:cNvSpPr>
                <p:nvPr/>
              </p:nvSpPr>
              <p:spPr bwMode="auto">
                <a:xfrm>
                  <a:off x="474" y="2333"/>
                  <a:ext cx="214" cy="26"/>
                </a:xfrm>
                <a:custGeom>
                  <a:avLst/>
                  <a:gdLst>
                    <a:gd name="T0" fmla="*/ 474 w 949"/>
                    <a:gd name="T1" fmla="*/ 117 h 118"/>
                    <a:gd name="T2" fmla="*/ 0 w 949"/>
                    <a:gd name="T3" fmla="*/ 117 h 118"/>
                    <a:gd name="T4" fmla="*/ 0 w 949"/>
                    <a:gd name="T5" fmla="*/ 0 h 118"/>
                    <a:gd name="T6" fmla="*/ 948 w 949"/>
                    <a:gd name="T7" fmla="*/ 0 h 118"/>
                    <a:gd name="T8" fmla="*/ 948 w 949"/>
                    <a:gd name="T9" fmla="*/ 117 h 118"/>
                    <a:gd name="T10" fmla="*/ 474 w 949"/>
                    <a:gd name="T11" fmla="*/ 117 h 118"/>
                  </a:gdLst>
                  <a:ahLst/>
                  <a:cxnLst>
                    <a:cxn ang="0">
                      <a:pos x="T0" y="T1"/>
                    </a:cxn>
                    <a:cxn ang="0">
                      <a:pos x="T2" y="T3"/>
                    </a:cxn>
                    <a:cxn ang="0">
                      <a:pos x="T4" y="T5"/>
                    </a:cxn>
                    <a:cxn ang="0">
                      <a:pos x="T6" y="T7"/>
                    </a:cxn>
                    <a:cxn ang="0">
                      <a:pos x="T8" y="T9"/>
                    </a:cxn>
                    <a:cxn ang="0">
                      <a:pos x="T10" y="T11"/>
                    </a:cxn>
                  </a:cxnLst>
                  <a:rect l="0" t="0" r="r" b="b"/>
                  <a:pathLst>
                    <a:path w="949" h="118">
                      <a:moveTo>
                        <a:pt x="474" y="117"/>
                      </a:moveTo>
                      <a:lnTo>
                        <a:pt x="0" y="117"/>
                      </a:lnTo>
                      <a:lnTo>
                        <a:pt x="0" y="0"/>
                      </a:lnTo>
                      <a:lnTo>
                        <a:pt x="948" y="0"/>
                      </a:lnTo>
                      <a:lnTo>
                        <a:pt x="948" y="117"/>
                      </a:lnTo>
                      <a:lnTo>
                        <a:pt x="474" y="117"/>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6" name="Freeform 15"/>
                <p:cNvSpPr>
                  <a:spLocks noChangeArrowheads="1"/>
                </p:cNvSpPr>
                <p:nvPr/>
              </p:nvSpPr>
              <p:spPr bwMode="auto">
                <a:xfrm>
                  <a:off x="474" y="2201"/>
                  <a:ext cx="214" cy="26"/>
                </a:xfrm>
                <a:custGeom>
                  <a:avLst/>
                  <a:gdLst>
                    <a:gd name="T0" fmla="*/ 474 w 949"/>
                    <a:gd name="T1" fmla="*/ 116 h 117"/>
                    <a:gd name="T2" fmla="*/ 0 w 949"/>
                    <a:gd name="T3" fmla="*/ 116 h 117"/>
                    <a:gd name="T4" fmla="*/ 0 w 949"/>
                    <a:gd name="T5" fmla="*/ 0 h 117"/>
                    <a:gd name="T6" fmla="*/ 948 w 949"/>
                    <a:gd name="T7" fmla="*/ 0 h 117"/>
                    <a:gd name="T8" fmla="*/ 948 w 949"/>
                    <a:gd name="T9" fmla="*/ 116 h 117"/>
                    <a:gd name="T10" fmla="*/ 474 w 949"/>
                    <a:gd name="T11" fmla="*/ 116 h 117"/>
                  </a:gdLst>
                  <a:ahLst/>
                  <a:cxnLst>
                    <a:cxn ang="0">
                      <a:pos x="T0" y="T1"/>
                    </a:cxn>
                    <a:cxn ang="0">
                      <a:pos x="T2" y="T3"/>
                    </a:cxn>
                    <a:cxn ang="0">
                      <a:pos x="T4" y="T5"/>
                    </a:cxn>
                    <a:cxn ang="0">
                      <a:pos x="T6" y="T7"/>
                    </a:cxn>
                    <a:cxn ang="0">
                      <a:pos x="T8" y="T9"/>
                    </a:cxn>
                    <a:cxn ang="0">
                      <a:pos x="T10" y="T11"/>
                    </a:cxn>
                  </a:cxnLst>
                  <a:rect l="0" t="0" r="r" b="b"/>
                  <a:pathLst>
                    <a:path w="949" h="117">
                      <a:moveTo>
                        <a:pt x="474" y="116"/>
                      </a:moveTo>
                      <a:lnTo>
                        <a:pt x="0" y="116"/>
                      </a:lnTo>
                      <a:lnTo>
                        <a:pt x="0" y="0"/>
                      </a:lnTo>
                      <a:lnTo>
                        <a:pt x="948" y="0"/>
                      </a:lnTo>
                      <a:lnTo>
                        <a:pt x="948" y="116"/>
                      </a:lnTo>
                      <a:lnTo>
                        <a:pt x="474" y="116"/>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7" name="Freeform 16"/>
                <p:cNvSpPr>
                  <a:spLocks noChangeArrowheads="1"/>
                </p:cNvSpPr>
                <p:nvPr/>
              </p:nvSpPr>
              <p:spPr bwMode="auto">
                <a:xfrm>
                  <a:off x="474" y="2108"/>
                  <a:ext cx="214" cy="26"/>
                </a:xfrm>
                <a:custGeom>
                  <a:avLst/>
                  <a:gdLst>
                    <a:gd name="T0" fmla="*/ 474 w 949"/>
                    <a:gd name="T1" fmla="*/ 117 h 118"/>
                    <a:gd name="T2" fmla="*/ 0 w 949"/>
                    <a:gd name="T3" fmla="*/ 117 h 118"/>
                    <a:gd name="T4" fmla="*/ 0 w 949"/>
                    <a:gd name="T5" fmla="*/ 0 h 118"/>
                    <a:gd name="T6" fmla="*/ 948 w 949"/>
                    <a:gd name="T7" fmla="*/ 0 h 118"/>
                    <a:gd name="T8" fmla="*/ 948 w 949"/>
                    <a:gd name="T9" fmla="*/ 117 h 118"/>
                    <a:gd name="T10" fmla="*/ 474 w 949"/>
                    <a:gd name="T11" fmla="*/ 117 h 118"/>
                  </a:gdLst>
                  <a:ahLst/>
                  <a:cxnLst>
                    <a:cxn ang="0">
                      <a:pos x="T0" y="T1"/>
                    </a:cxn>
                    <a:cxn ang="0">
                      <a:pos x="T2" y="T3"/>
                    </a:cxn>
                    <a:cxn ang="0">
                      <a:pos x="T4" y="T5"/>
                    </a:cxn>
                    <a:cxn ang="0">
                      <a:pos x="T6" y="T7"/>
                    </a:cxn>
                    <a:cxn ang="0">
                      <a:pos x="T8" y="T9"/>
                    </a:cxn>
                    <a:cxn ang="0">
                      <a:pos x="T10" y="T11"/>
                    </a:cxn>
                  </a:cxnLst>
                  <a:rect l="0" t="0" r="r" b="b"/>
                  <a:pathLst>
                    <a:path w="949" h="118">
                      <a:moveTo>
                        <a:pt x="474" y="117"/>
                      </a:moveTo>
                      <a:lnTo>
                        <a:pt x="0" y="117"/>
                      </a:lnTo>
                      <a:lnTo>
                        <a:pt x="0" y="0"/>
                      </a:lnTo>
                      <a:lnTo>
                        <a:pt x="948" y="0"/>
                      </a:lnTo>
                      <a:lnTo>
                        <a:pt x="948" y="117"/>
                      </a:lnTo>
                      <a:lnTo>
                        <a:pt x="474" y="117"/>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8" name="Freeform 17"/>
                <p:cNvSpPr>
                  <a:spLocks noChangeArrowheads="1"/>
                </p:cNvSpPr>
                <p:nvPr/>
              </p:nvSpPr>
              <p:spPr bwMode="auto">
                <a:xfrm>
                  <a:off x="474" y="2244"/>
                  <a:ext cx="214" cy="29"/>
                </a:xfrm>
                <a:custGeom>
                  <a:avLst/>
                  <a:gdLst>
                    <a:gd name="T0" fmla="*/ 474 w 949"/>
                    <a:gd name="T1" fmla="*/ 131 h 132"/>
                    <a:gd name="T2" fmla="*/ 0 w 949"/>
                    <a:gd name="T3" fmla="*/ 131 h 132"/>
                    <a:gd name="T4" fmla="*/ 0 w 949"/>
                    <a:gd name="T5" fmla="*/ 0 h 132"/>
                    <a:gd name="T6" fmla="*/ 948 w 949"/>
                    <a:gd name="T7" fmla="*/ 0 h 132"/>
                    <a:gd name="T8" fmla="*/ 948 w 949"/>
                    <a:gd name="T9" fmla="*/ 131 h 132"/>
                    <a:gd name="T10" fmla="*/ 474 w 949"/>
                    <a:gd name="T11" fmla="*/ 131 h 132"/>
                  </a:gdLst>
                  <a:ahLst/>
                  <a:cxnLst>
                    <a:cxn ang="0">
                      <a:pos x="T0" y="T1"/>
                    </a:cxn>
                    <a:cxn ang="0">
                      <a:pos x="T2" y="T3"/>
                    </a:cxn>
                    <a:cxn ang="0">
                      <a:pos x="T4" y="T5"/>
                    </a:cxn>
                    <a:cxn ang="0">
                      <a:pos x="T6" y="T7"/>
                    </a:cxn>
                    <a:cxn ang="0">
                      <a:pos x="T8" y="T9"/>
                    </a:cxn>
                    <a:cxn ang="0">
                      <a:pos x="T10" y="T11"/>
                    </a:cxn>
                  </a:cxnLst>
                  <a:rect l="0" t="0" r="r" b="b"/>
                  <a:pathLst>
                    <a:path w="949" h="132">
                      <a:moveTo>
                        <a:pt x="474" y="131"/>
                      </a:moveTo>
                      <a:lnTo>
                        <a:pt x="0" y="131"/>
                      </a:lnTo>
                      <a:lnTo>
                        <a:pt x="0" y="0"/>
                      </a:lnTo>
                      <a:lnTo>
                        <a:pt x="948" y="0"/>
                      </a:lnTo>
                      <a:lnTo>
                        <a:pt x="948" y="131"/>
                      </a:lnTo>
                      <a:lnTo>
                        <a:pt x="474" y="131"/>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9" name="Freeform 18"/>
                <p:cNvSpPr>
                  <a:spLocks noChangeArrowheads="1"/>
                </p:cNvSpPr>
                <p:nvPr/>
              </p:nvSpPr>
              <p:spPr bwMode="auto">
                <a:xfrm>
                  <a:off x="474" y="2380"/>
                  <a:ext cx="214" cy="26"/>
                </a:xfrm>
                <a:custGeom>
                  <a:avLst/>
                  <a:gdLst>
                    <a:gd name="T0" fmla="*/ 474 w 949"/>
                    <a:gd name="T1" fmla="*/ 116 h 117"/>
                    <a:gd name="T2" fmla="*/ 0 w 949"/>
                    <a:gd name="T3" fmla="*/ 116 h 117"/>
                    <a:gd name="T4" fmla="*/ 0 w 949"/>
                    <a:gd name="T5" fmla="*/ 0 h 117"/>
                    <a:gd name="T6" fmla="*/ 948 w 949"/>
                    <a:gd name="T7" fmla="*/ 0 h 117"/>
                    <a:gd name="T8" fmla="*/ 948 w 949"/>
                    <a:gd name="T9" fmla="*/ 116 h 117"/>
                    <a:gd name="T10" fmla="*/ 474 w 949"/>
                    <a:gd name="T11" fmla="*/ 116 h 117"/>
                  </a:gdLst>
                  <a:ahLst/>
                  <a:cxnLst>
                    <a:cxn ang="0">
                      <a:pos x="T0" y="T1"/>
                    </a:cxn>
                    <a:cxn ang="0">
                      <a:pos x="T2" y="T3"/>
                    </a:cxn>
                    <a:cxn ang="0">
                      <a:pos x="T4" y="T5"/>
                    </a:cxn>
                    <a:cxn ang="0">
                      <a:pos x="T6" y="T7"/>
                    </a:cxn>
                    <a:cxn ang="0">
                      <a:pos x="T8" y="T9"/>
                    </a:cxn>
                    <a:cxn ang="0">
                      <a:pos x="T10" y="T11"/>
                    </a:cxn>
                  </a:cxnLst>
                  <a:rect l="0" t="0" r="r" b="b"/>
                  <a:pathLst>
                    <a:path w="949" h="117">
                      <a:moveTo>
                        <a:pt x="474" y="116"/>
                      </a:moveTo>
                      <a:lnTo>
                        <a:pt x="0" y="116"/>
                      </a:lnTo>
                      <a:lnTo>
                        <a:pt x="0" y="0"/>
                      </a:lnTo>
                      <a:lnTo>
                        <a:pt x="948" y="0"/>
                      </a:lnTo>
                      <a:lnTo>
                        <a:pt x="948" y="116"/>
                      </a:lnTo>
                      <a:lnTo>
                        <a:pt x="474" y="116"/>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0" name="Freeform 19"/>
                <p:cNvSpPr>
                  <a:spLocks noChangeArrowheads="1"/>
                </p:cNvSpPr>
                <p:nvPr/>
              </p:nvSpPr>
              <p:spPr bwMode="auto">
                <a:xfrm>
                  <a:off x="1169" y="2089"/>
                  <a:ext cx="26" cy="29"/>
                </a:xfrm>
                <a:custGeom>
                  <a:avLst/>
                  <a:gdLst>
                    <a:gd name="T0" fmla="*/ 59 w 118"/>
                    <a:gd name="T1" fmla="*/ 131 h 132"/>
                    <a:gd name="T2" fmla="*/ 0 w 118"/>
                    <a:gd name="T3" fmla="*/ 131 h 132"/>
                    <a:gd name="T4" fmla="*/ 0 w 118"/>
                    <a:gd name="T5" fmla="*/ 0 h 132"/>
                    <a:gd name="T6" fmla="*/ 117 w 118"/>
                    <a:gd name="T7" fmla="*/ 0 h 132"/>
                    <a:gd name="T8" fmla="*/ 117 w 118"/>
                    <a:gd name="T9" fmla="*/ 131 h 132"/>
                    <a:gd name="T10" fmla="*/ 59 w 118"/>
                    <a:gd name="T11" fmla="*/ 131 h 132"/>
                  </a:gdLst>
                  <a:ahLst/>
                  <a:cxnLst>
                    <a:cxn ang="0">
                      <a:pos x="T0" y="T1"/>
                    </a:cxn>
                    <a:cxn ang="0">
                      <a:pos x="T2" y="T3"/>
                    </a:cxn>
                    <a:cxn ang="0">
                      <a:pos x="T4" y="T5"/>
                    </a:cxn>
                    <a:cxn ang="0">
                      <a:pos x="T6" y="T7"/>
                    </a:cxn>
                    <a:cxn ang="0">
                      <a:pos x="T8" y="T9"/>
                    </a:cxn>
                    <a:cxn ang="0">
                      <a:pos x="T10" y="T11"/>
                    </a:cxn>
                  </a:cxnLst>
                  <a:rect l="0" t="0" r="r" b="b"/>
                  <a:pathLst>
                    <a:path w="118" h="132">
                      <a:moveTo>
                        <a:pt x="59" y="131"/>
                      </a:moveTo>
                      <a:lnTo>
                        <a:pt x="0" y="131"/>
                      </a:lnTo>
                      <a:lnTo>
                        <a:pt x="0" y="0"/>
                      </a:lnTo>
                      <a:lnTo>
                        <a:pt x="117" y="0"/>
                      </a:lnTo>
                      <a:lnTo>
                        <a:pt x="117" y="131"/>
                      </a:lnTo>
                      <a:lnTo>
                        <a:pt x="59" y="131"/>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1" name="Freeform 20"/>
                <p:cNvSpPr>
                  <a:spLocks noChangeArrowheads="1"/>
                </p:cNvSpPr>
                <p:nvPr/>
              </p:nvSpPr>
              <p:spPr bwMode="auto">
                <a:xfrm>
                  <a:off x="1212" y="2089"/>
                  <a:ext cx="26" cy="29"/>
                </a:xfrm>
                <a:custGeom>
                  <a:avLst/>
                  <a:gdLst>
                    <a:gd name="T0" fmla="*/ 58 w 118"/>
                    <a:gd name="T1" fmla="*/ 131 h 132"/>
                    <a:gd name="T2" fmla="*/ 0 w 118"/>
                    <a:gd name="T3" fmla="*/ 131 h 132"/>
                    <a:gd name="T4" fmla="*/ 0 w 118"/>
                    <a:gd name="T5" fmla="*/ 0 h 132"/>
                    <a:gd name="T6" fmla="*/ 117 w 118"/>
                    <a:gd name="T7" fmla="*/ 0 h 132"/>
                    <a:gd name="T8" fmla="*/ 117 w 118"/>
                    <a:gd name="T9" fmla="*/ 131 h 132"/>
                    <a:gd name="T10" fmla="*/ 58 w 118"/>
                    <a:gd name="T11" fmla="*/ 131 h 132"/>
                  </a:gdLst>
                  <a:ahLst/>
                  <a:cxnLst>
                    <a:cxn ang="0">
                      <a:pos x="T0" y="T1"/>
                    </a:cxn>
                    <a:cxn ang="0">
                      <a:pos x="T2" y="T3"/>
                    </a:cxn>
                    <a:cxn ang="0">
                      <a:pos x="T4" y="T5"/>
                    </a:cxn>
                    <a:cxn ang="0">
                      <a:pos x="T6" y="T7"/>
                    </a:cxn>
                    <a:cxn ang="0">
                      <a:pos x="T8" y="T9"/>
                    </a:cxn>
                    <a:cxn ang="0">
                      <a:pos x="T10" y="T11"/>
                    </a:cxn>
                  </a:cxnLst>
                  <a:rect l="0" t="0" r="r" b="b"/>
                  <a:pathLst>
                    <a:path w="118" h="132">
                      <a:moveTo>
                        <a:pt x="58" y="131"/>
                      </a:moveTo>
                      <a:lnTo>
                        <a:pt x="0" y="131"/>
                      </a:lnTo>
                      <a:lnTo>
                        <a:pt x="0" y="0"/>
                      </a:lnTo>
                      <a:lnTo>
                        <a:pt x="117" y="0"/>
                      </a:lnTo>
                      <a:lnTo>
                        <a:pt x="117" y="131"/>
                      </a:lnTo>
                      <a:lnTo>
                        <a:pt x="58" y="131"/>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2" name="Freeform 21"/>
                <p:cNvSpPr>
                  <a:spLocks noChangeArrowheads="1"/>
                </p:cNvSpPr>
                <p:nvPr/>
              </p:nvSpPr>
              <p:spPr bwMode="auto">
                <a:xfrm>
                  <a:off x="1258" y="2089"/>
                  <a:ext cx="26" cy="29"/>
                </a:xfrm>
                <a:custGeom>
                  <a:avLst/>
                  <a:gdLst>
                    <a:gd name="T0" fmla="*/ 58 w 118"/>
                    <a:gd name="T1" fmla="*/ 131 h 132"/>
                    <a:gd name="T2" fmla="*/ 0 w 118"/>
                    <a:gd name="T3" fmla="*/ 131 h 132"/>
                    <a:gd name="T4" fmla="*/ 0 w 118"/>
                    <a:gd name="T5" fmla="*/ 0 h 132"/>
                    <a:gd name="T6" fmla="*/ 117 w 118"/>
                    <a:gd name="T7" fmla="*/ 0 h 132"/>
                    <a:gd name="T8" fmla="*/ 117 w 118"/>
                    <a:gd name="T9" fmla="*/ 131 h 132"/>
                    <a:gd name="T10" fmla="*/ 58 w 118"/>
                    <a:gd name="T11" fmla="*/ 131 h 132"/>
                  </a:gdLst>
                  <a:ahLst/>
                  <a:cxnLst>
                    <a:cxn ang="0">
                      <a:pos x="T0" y="T1"/>
                    </a:cxn>
                    <a:cxn ang="0">
                      <a:pos x="T2" y="T3"/>
                    </a:cxn>
                    <a:cxn ang="0">
                      <a:pos x="T4" y="T5"/>
                    </a:cxn>
                    <a:cxn ang="0">
                      <a:pos x="T6" y="T7"/>
                    </a:cxn>
                    <a:cxn ang="0">
                      <a:pos x="T8" y="T9"/>
                    </a:cxn>
                    <a:cxn ang="0">
                      <a:pos x="T10" y="T11"/>
                    </a:cxn>
                  </a:cxnLst>
                  <a:rect l="0" t="0" r="r" b="b"/>
                  <a:pathLst>
                    <a:path w="118" h="132">
                      <a:moveTo>
                        <a:pt x="58" y="131"/>
                      </a:moveTo>
                      <a:lnTo>
                        <a:pt x="0" y="131"/>
                      </a:lnTo>
                      <a:lnTo>
                        <a:pt x="0" y="0"/>
                      </a:lnTo>
                      <a:lnTo>
                        <a:pt x="117" y="0"/>
                      </a:lnTo>
                      <a:lnTo>
                        <a:pt x="117" y="131"/>
                      </a:lnTo>
                      <a:lnTo>
                        <a:pt x="58" y="131"/>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3" name="Freeform 22"/>
                <p:cNvSpPr>
                  <a:spLocks noChangeArrowheads="1"/>
                </p:cNvSpPr>
                <p:nvPr/>
              </p:nvSpPr>
              <p:spPr bwMode="auto">
                <a:xfrm>
                  <a:off x="1301" y="2089"/>
                  <a:ext cx="26" cy="29"/>
                </a:xfrm>
                <a:custGeom>
                  <a:avLst/>
                  <a:gdLst>
                    <a:gd name="T0" fmla="*/ 58 w 117"/>
                    <a:gd name="T1" fmla="*/ 131 h 132"/>
                    <a:gd name="T2" fmla="*/ 0 w 117"/>
                    <a:gd name="T3" fmla="*/ 131 h 132"/>
                    <a:gd name="T4" fmla="*/ 0 w 117"/>
                    <a:gd name="T5" fmla="*/ 0 h 132"/>
                    <a:gd name="T6" fmla="*/ 116 w 117"/>
                    <a:gd name="T7" fmla="*/ 0 h 132"/>
                    <a:gd name="T8" fmla="*/ 116 w 117"/>
                    <a:gd name="T9" fmla="*/ 131 h 132"/>
                    <a:gd name="T10" fmla="*/ 58 w 117"/>
                    <a:gd name="T11" fmla="*/ 131 h 132"/>
                  </a:gdLst>
                  <a:ahLst/>
                  <a:cxnLst>
                    <a:cxn ang="0">
                      <a:pos x="T0" y="T1"/>
                    </a:cxn>
                    <a:cxn ang="0">
                      <a:pos x="T2" y="T3"/>
                    </a:cxn>
                    <a:cxn ang="0">
                      <a:pos x="T4" y="T5"/>
                    </a:cxn>
                    <a:cxn ang="0">
                      <a:pos x="T6" y="T7"/>
                    </a:cxn>
                    <a:cxn ang="0">
                      <a:pos x="T8" y="T9"/>
                    </a:cxn>
                    <a:cxn ang="0">
                      <a:pos x="T10" y="T11"/>
                    </a:cxn>
                  </a:cxnLst>
                  <a:rect l="0" t="0" r="r" b="b"/>
                  <a:pathLst>
                    <a:path w="117" h="132">
                      <a:moveTo>
                        <a:pt x="58" y="131"/>
                      </a:moveTo>
                      <a:lnTo>
                        <a:pt x="0" y="131"/>
                      </a:lnTo>
                      <a:lnTo>
                        <a:pt x="0" y="0"/>
                      </a:lnTo>
                      <a:lnTo>
                        <a:pt x="116" y="0"/>
                      </a:lnTo>
                      <a:lnTo>
                        <a:pt x="116" y="131"/>
                      </a:lnTo>
                      <a:lnTo>
                        <a:pt x="58" y="131"/>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4" name="Freeform 23"/>
                <p:cNvSpPr>
                  <a:spLocks noChangeArrowheads="1"/>
                </p:cNvSpPr>
                <p:nvPr/>
              </p:nvSpPr>
              <p:spPr bwMode="auto">
                <a:xfrm>
                  <a:off x="1347" y="2089"/>
                  <a:ext cx="26" cy="29"/>
                </a:xfrm>
                <a:custGeom>
                  <a:avLst/>
                  <a:gdLst>
                    <a:gd name="T0" fmla="*/ 58 w 118"/>
                    <a:gd name="T1" fmla="*/ 131 h 132"/>
                    <a:gd name="T2" fmla="*/ 0 w 118"/>
                    <a:gd name="T3" fmla="*/ 131 h 132"/>
                    <a:gd name="T4" fmla="*/ 0 w 118"/>
                    <a:gd name="T5" fmla="*/ 0 h 132"/>
                    <a:gd name="T6" fmla="*/ 117 w 118"/>
                    <a:gd name="T7" fmla="*/ 0 h 132"/>
                    <a:gd name="T8" fmla="*/ 117 w 118"/>
                    <a:gd name="T9" fmla="*/ 131 h 132"/>
                    <a:gd name="T10" fmla="*/ 58 w 118"/>
                    <a:gd name="T11" fmla="*/ 131 h 132"/>
                  </a:gdLst>
                  <a:ahLst/>
                  <a:cxnLst>
                    <a:cxn ang="0">
                      <a:pos x="T0" y="T1"/>
                    </a:cxn>
                    <a:cxn ang="0">
                      <a:pos x="T2" y="T3"/>
                    </a:cxn>
                    <a:cxn ang="0">
                      <a:pos x="T4" y="T5"/>
                    </a:cxn>
                    <a:cxn ang="0">
                      <a:pos x="T6" y="T7"/>
                    </a:cxn>
                    <a:cxn ang="0">
                      <a:pos x="T8" y="T9"/>
                    </a:cxn>
                    <a:cxn ang="0">
                      <a:pos x="T10" y="T11"/>
                    </a:cxn>
                  </a:cxnLst>
                  <a:rect l="0" t="0" r="r" b="b"/>
                  <a:pathLst>
                    <a:path w="118" h="132">
                      <a:moveTo>
                        <a:pt x="58" y="131"/>
                      </a:moveTo>
                      <a:lnTo>
                        <a:pt x="0" y="131"/>
                      </a:lnTo>
                      <a:lnTo>
                        <a:pt x="0" y="0"/>
                      </a:lnTo>
                      <a:lnTo>
                        <a:pt x="117" y="0"/>
                      </a:lnTo>
                      <a:lnTo>
                        <a:pt x="117" y="131"/>
                      </a:lnTo>
                      <a:lnTo>
                        <a:pt x="58" y="131"/>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5" name="Freeform 24"/>
                <p:cNvSpPr>
                  <a:spLocks noChangeArrowheads="1"/>
                </p:cNvSpPr>
                <p:nvPr/>
              </p:nvSpPr>
              <p:spPr bwMode="auto">
                <a:xfrm>
                  <a:off x="1169" y="2019"/>
                  <a:ext cx="26" cy="26"/>
                </a:xfrm>
                <a:custGeom>
                  <a:avLst/>
                  <a:gdLst>
                    <a:gd name="T0" fmla="*/ 59 w 118"/>
                    <a:gd name="T1" fmla="*/ 116 h 117"/>
                    <a:gd name="T2" fmla="*/ 0 w 118"/>
                    <a:gd name="T3" fmla="*/ 116 h 117"/>
                    <a:gd name="T4" fmla="*/ 0 w 118"/>
                    <a:gd name="T5" fmla="*/ 0 h 117"/>
                    <a:gd name="T6" fmla="*/ 117 w 118"/>
                    <a:gd name="T7" fmla="*/ 0 h 117"/>
                    <a:gd name="T8" fmla="*/ 117 w 118"/>
                    <a:gd name="T9" fmla="*/ 116 h 117"/>
                    <a:gd name="T10" fmla="*/ 59 w 118"/>
                    <a:gd name="T11" fmla="*/ 116 h 117"/>
                  </a:gdLst>
                  <a:ahLst/>
                  <a:cxnLst>
                    <a:cxn ang="0">
                      <a:pos x="T0" y="T1"/>
                    </a:cxn>
                    <a:cxn ang="0">
                      <a:pos x="T2" y="T3"/>
                    </a:cxn>
                    <a:cxn ang="0">
                      <a:pos x="T4" y="T5"/>
                    </a:cxn>
                    <a:cxn ang="0">
                      <a:pos x="T6" y="T7"/>
                    </a:cxn>
                    <a:cxn ang="0">
                      <a:pos x="T8" y="T9"/>
                    </a:cxn>
                    <a:cxn ang="0">
                      <a:pos x="T10" y="T11"/>
                    </a:cxn>
                  </a:cxnLst>
                  <a:rect l="0" t="0" r="r" b="b"/>
                  <a:pathLst>
                    <a:path w="118" h="117">
                      <a:moveTo>
                        <a:pt x="59" y="116"/>
                      </a:moveTo>
                      <a:lnTo>
                        <a:pt x="0" y="116"/>
                      </a:lnTo>
                      <a:lnTo>
                        <a:pt x="0" y="0"/>
                      </a:lnTo>
                      <a:lnTo>
                        <a:pt x="117" y="0"/>
                      </a:lnTo>
                      <a:lnTo>
                        <a:pt x="117" y="116"/>
                      </a:lnTo>
                      <a:lnTo>
                        <a:pt x="59" y="116"/>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6" name="Freeform 25"/>
                <p:cNvSpPr>
                  <a:spLocks noChangeArrowheads="1"/>
                </p:cNvSpPr>
                <p:nvPr/>
              </p:nvSpPr>
              <p:spPr bwMode="auto">
                <a:xfrm>
                  <a:off x="1212" y="2019"/>
                  <a:ext cx="26" cy="26"/>
                </a:xfrm>
                <a:custGeom>
                  <a:avLst/>
                  <a:gdLst>
                    <a:gd name="T0" fmla="*/ 58 w 118"/>
                    <a:gd name="T1" fmla="*/ 116 h 117"/>
                    <a:gd name="T2" fmla="*/ 0 w 118"/>
                    <a:gd name="T3" fmla="*/ 116 h 117"/>
                    <a:gd name="T4" fmla="*/ 0 w 118"/>
                    <a:gd name="T5" fmla="*/ 0 h 117"/>
                    <a:gd name="T6" fmla="*/ 117 w 118"/>
                    <a:gd name="T7" fmla="*/ 0 h 117"/>
                    <a:gd name="T8" fmla="*/ 117 w 118"/>
                    <a:gd name="T9" fmla="*/ 116 h 117"/>
                    <a:gd name="T10" fmla="*/ 58 w 118"/>
                    <a:gd name="T11" fmla="*/ 116 h 117"/>
                  </a:gdLst>
                  <a:ahLst/>
                  <a:cxnLst>
                    <a:cxn ang="0">
                      <a:pos x="T0" y="T1"/>
                    </a:cxn>
                    <a:cxn ang="0">
                      <a:pos x="T2" y="T3"/>
                    </a:cxn>
                    <a:cxn ang="0">
                      <a:pos x="T4" y="T5"/>
                    </a:cxn>
                    <a:cxn ang="0">
                      <a:pos x="T6" y="T7"/>
                    </a:cxn>
                    <a:cxn ang="0">
                      <a:pos x="T8" y="T9"/>
                    </a:cxn>
                    <a:cxn ang="0">
                      <a:pos x="T10" y="T11"/>
                    </a:cxn>
                  </a:cxnLst>
                  <a:rect l="0" t="0" r="r" b="b"/>
                  <a:pathLst>
                    <a:path w="118" h="117">
                      <a:moveTo>
                        <a:pt x="58" y="116"/>
                      </a:moveTo>
                      <a:lnTo>
                        <a:pt x="0" y="116"/>
                      </a:lnTo>
                      <a:lnTo>
                        <a:pt x="0" y="0"/>
                      </a:lnTo>
                      <a:lnTo>
                        <a:pt x="117" y="0"/>
                      </a:lnTo>
                      <a:lnTo>
                        <a:pt x="117" y="116"/>
                      </a:lnTo>
                      <a:lnTo>
                        <a:pt x="58" y="116"/>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7" name="Freeform 26"/>
                <p:cNvSpPr>
                  <a:spLocks noChangeArrowheads="1"/>
                </p:cNvSpPr>
                <p:nvPr/>
              </p:nvSpPr>
              <p:spPr bwMode="auto">
                <a:xfrm>
                  <a:off x="1258" y="2019"/>
                  <a:ext cx="26" cy="26"/>
                </a:xfrm>
                <a:custGeom>
                  <a:avLst/>
                  <a:gdLst>
                    <a:gd name="T0" fmla="*/ 58 w 118"/>
                    <a:gd name="T1" fmla="*/ 116 h 117"/>
                    <a:gd name="T2" fmla="*/ 0 w 118"/>
                    <a:gd name="T3" fmla="*/ 116 h 117"/>
                    <a:gd name="T4" fmla="*/ 0 w 118"/>
                    <a:gd name="T5" fmla="*/ 0 h 117"/>
                    <a:gd name="T6" fmla="*/ 117 w 118"/>
                    <a:gd name="T7" fmla="*/ 0 h 117"/>
                    <a:gd name="T8" fmla="*/ 117 w 118"/>
                    <a:gd name="T9" fmla="*/ 116 h 117"/>
                    <a:gd name="T10" fmla="*/ 58 w 118"/>
                    <a:gd name="T11" fmla="*/ 116 h 117"/>
                  </a:gdLst>
                  <a:ahLst/>
                  <a:cxnLst>
                    <a:cxn ang="0">
                      <a:pos x="T0" y="T1"/>
                    </a:cxn>
                    <a:cxn ang="0">
                      <a:pos x="T2" y="T3"/>
                    </a:cxn>
                    <a:cxn ang="0">
                      <a:pos x="T4" y="T5"/>
                    </a:cxn>
                    <a:cxn ang="0">
                      <a:pos x="T6" y="T7"/>
                    </a:cxn>
                    <a:cxn ang="0">
                      <a:pos x="T8" y="T9"/>
                    </a:cxn>
                    <a:cxn ang="0">
                      <a:pos x="T10" y="T11"/>
                    </a:cxn>
                  </a:cxnLst>
                  <a:rect l="0" t="0" r="r" b="b"/>
                  <a:pathLst>
                    <a:path w="118" h="117">
                      <a:moveTo>
                        <a:pt x="58" y="116"/>
                      </a:moveTo>
                      <a:lnTo>
                        <a:pt x="0" y="116"/>
                      </a:lnTo>
                      <a:lnTo>
                        <a:pt x="0" y="0"/>
                      </a:lnTo>
                      <a:lnTo>
                        <a:pt x="117" y="0"/>
                      </a:lnTo>
                      <a:lnTo>
                        <a:pt x="117" y="116"/>
                      </a:lnTo>
                      <a:lnTo>
                        <a:pt x="58" y="116"/>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8" name="Freeform 27"/>
                <p:cNvSpPr>
                  <a:spLocks noChangeArrowheads="1"/>
                </p:cNvSpPr>
                <p:nvPr/>
              </p:nvSpPr>
              <p:spPr bwMode="auto">
                <a:xfrm>
                  <a:off x="1301" y="2019"/>
                  <a:ext cx="26" cy="26"/>
                </a:xfrm>
                <a:custGeom>
                  <a:avLst/>
                  <a:gdLst>
                    <a:gd name="T0" fmla="*/ 58 w 117"/>
                    <a:gd name="T1" fmla="*/ 116 h 117"/>
                    <a:gd name="T2" fmla="*/ 0 w 117"/>
                    <a:gd name="T3" fmla="*/ 116 h 117"/>
                    <a:gd name="T4" fmla="*/ 0 w 117"/>
                    <a:gd name="T5" fmla="*/ 0 h 117"/>
                    <a:gd name="T6" fmla="*/ 116 w 117"/>
                    <a:gd name="T7" fmla="*/ 0 h 117"/>
                    <a:gd name="T8" fmla="*/ 116 w 117"/>
                    <a:gd name="T9" fmla="*/ 116 h 117"/>
                    <a:gd name="T10" fmla="*/ 58 w 117"/>
                    <a:gd name="T11" fmla="*/ 116 h 117"/>
                  </a:gdLst>
                  <a:ahLst/>
                  <a:cxnLst>
                    <a:cxn ang="0">
                      <a:pos x="T0" y="T1"/>
                    </a:cxn>
                    <a:cxn ang="0">
                      <a:pos x="T2" y="T3"/>
                    </a:cxn>
                    <a:cxn ang="0">
                      <a:pos x="T4" y="T5"/>
                    </a:cxn>
                    <a:cxn ang="0">
                      <a:pos x="T6" y="T7"/>
                    </a:cxn>
                    <a:cxn ang="0">
                      <a:pos x="T8" y="T9"/>
                    </a:cxn>
                    <a:cxn ang="0">
                      <a:pos x="T10" y="T11"/>
                    </a:cxn>
                  </a:cxnLst>
                  <a:rect l="0" t="0" r="r" b="b"/>
                  <a:pathLst>
                    <a:path w="117" h="117">
                      <a:moveTo>
                        <a:pt x="58" y="116"/>
                      </a:moveTo>
                      <a:lnTo>
                        <a:pt x="0" y="116"/>
                      </a:lnTo>
                      <a:lnTo>
                        <a:pt x="0" y="0"/>
                      </a:lnTo>
                      <a:lnTo>
                        <a:pt x="116" y="0"/>
                      </a:lnTo>
                      <a:lnTo>
                        <a:pt x="116" y="116"/>
                      </a:lnTo>
                      <a:lnTo>
                        <a:pt x="58" y="116"/>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9" name="Freeform 28"/>
                <p:cNvSpPr>
                  <a:spLocks noChangeArrowheads="1"/>
                </p:cNvSpPr>
                <p:nvPr/>
              </p:nvSpPr>
              <p:spPr bwMode="auto">
                <a:xfrm>
                  <a:off x="1347" y="2019"/>
                  <a:ext cx="26" cy="26"/>
                </a:xfrm>
                <a:custGeom>
                  <a:avLst/>
                  <a:gdLst>
                    <a:gd name="T0" fmla="*/ 58 w 118"/>
                    <a:gd name="T1" fmla="*/ 116 h 117"/>
                    <a:gd name="T2" fmla="*/ 0 w 118"/>
                    <a:gd name="T3" fmla="*/ 116 h 117"/>
                    <a:gd name="T4" fmla="*/ 0 w 118"/>
                    <a:gd name="T5" fmla="*/ 0 h 117"/>
                    <a:gd name="T6" fmla="*/ 117 w 118"/>
                    <a:gd name="T7" fmla="*/ 0 h 117"/>
                    <a:gd name="T8" fmla="*/ 117 w 118"/>
                    <a:gd name="T9" fmla="*/ 116 h 117"/>
                    <a:gd name="T10" fmla="*/ 58 w 118"/>
                    <a:gd name="T11" fmla="*/ 116 h 117"/>
                  </a:gdLst>
                  <a:ahLst/>
                  <a:cxnLst>
                    <a:cxn ang="0">
                      <a:pos x="T0" y="T1"/>
                    </a:cxn>
                    <a:cxn ang="0">
                      <a:pos x="T2" y="T3"/>
                    </a:cxn>
                    <a:cxn ang="0">
                      <a:pos x="T4" y="T5"/>
                    </a:cxn>
                    <a:cxn ang="0">
                      <a:pos x="T6" y="T7"/>
                    </a:cxn>
                    <a:cxn ang="0">
                      <a:pos x="T8" y="T9"/>
                    </a:cxn>
                    <a:cxn ang="0">
                      <a:pos x="T10" y="T11"/>
                    </a:cxn>
                  </a:cxnLst>
                  <a:rect l="0" t="0" r="r" b="b"/>
                  <a:pathLst>
                    <a:path w="118" h="117">
                      <a:moveTo>
                        <a:pt x="58" y="116"/>
                      </a:moveTo>
                      <a:lnTo>
                        <a:pt x="0" y="116"/>
                      </a:lnTo>
                      <a:lnTo>
                        <a:pt x="0" y="0"/>
                      </a:lnTo>
                      <a:lnTo>
                        <a:pt x="117" y="0"/>
                      </a:lnTo>
                      <a:lnTo>
                        <a:pt x="117" y="116"/>
                      </a:lnTo>
                      <a:lnTo>
                        <a:pt x="58" y="116"/>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0" name="Freeform 29"/>
                <p:cNvSpPr>
                  <a:spLocks noChangeArrowheads="1"/>
                </p:cNvSpPr>
                <p:nvPr/>
              </p:nvSpPr>
              <p:spPr bwMode="auto">
                <a:xfrm>
                  <a:off x="1169" y="2237"/>
                  <a:ext cx="26" cy="26"/>
                </a:xfrm>
                <a:custGeom>
                  <a:avLst/>
                  <a:gdLst>
                    <a:gd name="T0" fmla="*/ 59 w 118"/>
                    <a:gd name="T1" fmla="*/ 117 h 118"/>
                    <a:gd name="T2" fmla="*/ 0 w 118"/>
                    <a:gd name="T3" fmla="*/ 117 h 118"/>
                    <a:gd name="T4" fmla="*/ 0 w 118"/>
                    <a:gd name="T5" fmla="*/ 0 h 118"/>
                    <a:gd name="T6" fmla="*/ 117 w 118"/>
                    <a:gd name="T7" fmla="*/ 0 h 118"/>
                    <a:gd name="T8" fmla="*/ 117 w 118"/>
                    <a:gd name="T9" fmla="*/ 117 h 118"/>
                    <a:gd name="T10" fmla="*/ 59 w 118"/>
                    <a:gd name="T11" fmla="*/ 117 h 118"/>
                  </a:gdLst>
                  <a:ahLst/>
                  <a:cxnLst>
                    <a:cxn ang="0">
                      <a:pos x="T0" y="T1"/>
                    </a:cxn>
                    <a:cxn ang="0">
                      <a:pos x="T2" y="T3"/>
                    </a:cxn>
                    <a:cxn ang="0">
                      <a:pos x="T4" y="T5"/>
                    </a:cxn>
                    <a:cxn ang="0">
                      <a:pos x="T6" y="T7"/>
                    </a:cxn>
                    <a:cxn ang="0">
                      <a:pos x="T8" y="T9"/>
                    </a:cxn>
                    <a:cxn ang="0">
                      <a:pos x="T10" y="T11"/>
                    </a:cxn>
                  </a:cxnLst>
                  <a:rect l="0" t="0" r="r" b="b"/>
                  <a:pathLst>
                    <a:path w="118" h="118">
                      <a:moveTo>
                        <a:pt x="59" y="117"/>
                      </a:moveTo>
                      <a:lnTo>
                        <a:pt x="0" y="117"/>
                      </a:lnTo>
                      <a:lnTo>
                        <a:pt x="0" y="0"/>
                      </a:lnTo>
                      <a:lnTo>
                        <a:pt x="117" y="0"/>
                      </a:lnTo>
                      <a:lnTo>
                        <a:pt x="117" y="117"/>
                      </a:lnTo>
                      <a:lnTo>
                        <a:pt x="59" y="117"/>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1" name="Freeform 30"/>
                <p:cNvSpPr>
                  <a:spLocks noChangeArrowheads="1"/>
                </p:cNvSpPr>
                <p:nvPr/>
              </p:nvSpPr>
              <p:spPr bwMode="auto">
                <a:xfrm>
                  <a:off x="1212" y="2237"/>
                  <a:ext cx="26" cy="26"/>
                </a:xfrm>
                <a:custGeom>
                  <a:avLst/>
                  <a:gdLst>
                    <a:gd name="T0" fmla="*/ 58 w 118"/>
                    <a:gd name="T1" fmla="*/ 117 h 118"/>
                    <a:gd name="T2" fmla="*/ 0 w 118"/>
                    <a:gd name="T3" fmla="*/ 117 h 118"/>
                    <a:gd name="T4" fmla="*/ 0 w 118"/>
                    <a:gd name="T5" fmla="*/ 0 h 118"/>
                    <a:gd name="T6" fmla="*/ 117 w 118"/>
                    <a:gd name="T7" fmla="*/ 0 h 118"/>
                    <a:gd name="T8" fmla="*/ 117 w 118"/>
                    <a:gd name="T9" fmla="*/ 117 h 118"/>
                    <a:gd name="T10" fmla="*/ 58 w 118"/>
                    <a:gd name="T11" fmla="*/ 117 h 118"/>
                  </a:gdLst>
                  <a:ahLst/>
                  <a:cxnLst>
                    <a:cxn ang="0">
                      <a:pos x="T0" y="T1"/>
                    </a:cxn>
                    <a:cxn ang="0">
                      <a:pos x="T2" y="T3"/>
                    </a:cxn>
                    <a:cxn ang="0">
                      <a:pos x="T4" y="T5"/>
                    </a:cxn>
                    <a:cxn ang="0">
                      <a:pos x="T6" y="T7"/>
                    </a:cxn>
                    <a:cxn ang="0">
                      <a:pos x="T8" y="T9"/>
                    </a:cxn>
                    <a:cxn ang="0">
                      <a:pos x="T10" y="T11"/>
                    </a:cxn>
                  </a:cxnLst>
                  <a:rect l="0" t="0" r="r" b="b"/>
                  <a:pathLst>
                    <a:path w="118" h="118">
                      <a:moveTo>
                        <a:pt x="58" y="117"/>
                      </a:moveTo>
                      <a:lnTo>
                        <a:pt x="0" y="117"/>
                      </a:lnTo>
                      <a:lnTo>
                        <a:pt x="0" y="0"/>
                      </a:lnTo>
                      <a:lnTo>
                        <a:pt x="117" y="0"/>
                      </a:lnTo>
                      <a:lnTo>
                        <a:pt x="117" y="117"/>
                      </a:lnTo>
                      <a:lnTo>
                        <a:pt x="58" y="117"/>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2" name="Freeform 31"/>
                <p:cNvSpPr>
                  <a:spLocks noChangeArrowheads="1"/>
                </p:cNvSpPr>
                <p:nvPr/>
              </p:nvSpPr>
              <p:spPr bwMode="auto">
                <a:xfrm>
                  <a:off x="1258" y="2237"/>
                  <a:ext cx="26" cy="26"/>
                </a:xfrm>
                <a:custGeom>
                  <a:avLst/>
                  <a:gdLst>
                    <a:gd name="T0" fmla="*/ 58 w 118"/>
                    <a:gd name="T1" fmla="*/ 117 h 118"/>
                    <a:gd name="T2" fmla="*/ 0 w 118"/>
                    <a:gd name="T3" fmla="*/ 117 h 118"/>
                    <a:gd name="T4" fmla="*/ 0 w 118"/>
                    <a:gd name="T5" fmla="*/ 0 h 118"/>
                    <a:gd name="T6" fmla="*/ 117 w 118"/>
                    <a:gd name="T7" fmla="*/ 0 h 118"/>
                    <a:gd name="T8" fmla="*/ 117 w 118"/>
                    <a:gd name="T9" fmla="*/ 117 h 118"/>
                    <a:gd name="T10" fmla="*/ 58 w 118"/>
                    <a:gd name="T11" fmla="*/ 117 h 118"/>
                  </a:gdLst>
                  <a:ahLst/>
                  <a:cxnLst>
                    <a:cxn ang="0">
                      <a:pos x="T0" y="T1"/>
                    </a:cxn>
                    <a:cxn ang="0">
                      <a:pos x="T2" y="T3"/>
                    </a:cxn>
                    <a:cxn ang="0">
                      <a:pos x="T4" y="T5"/>
                    </a:cxn>
                    <a:cxn ang="0">
                      <a:pos x="T6" y="T7"/>
                    </a:cxn>
                    <a:cxn ang="0">
                      <a:pos x="T8" y="T9"/>
                    </a:cxn>
                    <a:cxn ang="0">
                      <a:pos x="T10" y="T11"/>
                    </a:cxn>
                  </a:cxnLst>
                  <a:rect l="0" t="0" r="r" b="b"/>
                  <a:pathLst>
                    <a:path w="118" h="118">
                      <a:moveTo>
                        <a:pt x="58" y="117"/>
                      </a:moveTo>
                      <a:lnTo>
                        <a:pt x="0" y="117"/>
                      </a:lnTo>
                      <a:lnTo>
                        <a:pt x="0" y="0"/>
                      </a:lnTo>
                      <a:lnTo>
                        <a:pt x="117" y="0"/>
                      </a:lnTo>
                      <a:lnTo>
                        <a:pt x="117" y="117"/>
                      </a:lnTo>
                      <a:lnTo>
                        <a:pt x="58" y="117"/>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3" name="Freeform 32"/>
                <p:cNvSpPr>
                  <a:spLocks noChangeArrowheads="1"/>
                </p:cNvSpPr>
                <p:nvPr/>
              </p:nvSpPr>
              <p:spPr bwMode="auto">
                <a:xfrm>
                  <a:off x="1301" y="2237"/>
                  <a:ext cx="26" cy="26"/>
                </a:xfrm>
                <a:custGeom>
                  <a:avLst/>
                  <a:gdLst>
                    <a:gd name="T0" fmla="*/ 58 w 117"/>
                    <a:gd name="T1" fmla="*/ 117 h 118"/>
                    <a:gd name="T2" fmla="*/ 0 w 117"/>
                    <a:gd name="T3" fmla="*/ 117 h 118"/>
                    <a:gd name="T4" fmla="*/ 0 w 117"/>
                    <a:gd name="T5" fmla="*/ 0 h 118"/>
                    <a:gd name="T6" fmla="*/ 116 w 117"/>
                    <a:gd name="T7" fmla="*/ 0 h 118"/>
                    <a:gd name="T8" fmla="*/ 116 w 117"/>
                    <a:gd name="T9" fmla="*/ 117 h 118"/>
                    <a:gd name="T10" fmla="*/ 58 w 117"/>
                    <a:gd name="T11" fmla="*/ 117 h 118"/>
                  </a:gdLst>
                  <a:ahLst/>
                  <a:cxnLst>
                    <a:cxn ang="0">
                      <a:pos x="T0" y="T1"/>
                    </a:cxn>
                    <a:cxn ang="0">
                      <a:pos x="T2" y="T3"/>
                    </a:cxn>
                    <a:cxn ang="0">
                      <a:pos x="T4" y="T5"/>
                    </a:cxn>
                    <a:cxn ang="0">
                      <a:pos x="T6" y="T7"/>
                    </a:cxn>
                    <a:cxn ang="0">
                      <a:pos x="T8" y="T9"/>
                    </a:cxn>
                    <a:cxn ang="0">
                      <a:pos x="T10" y="T11"/>
                    </a:cxn>
                  </a:cxnLst>
                  <a:rect l="0" t="0" r="r" b="b"/>
                  <a:pathLst>
                    <a:path w="117" h="118">
                      <a:moveTo>
                        <a:pt x="58" y="117"/>
                      </a:moveTo>
                      <a:lnTo>
                        <a:pt x="0" y="117"/>
                      </a:lnTo>
                      <a:lnTo>
                        <a:pt x="0" y="0"/>
                      </a:lnTo>
                      <a:lnTo>
                        <a:pt x="116" y="0"/>
                      </a:lnTo>
                      <a:lnTo>
                        <a:pt x="116" y="117"/>
                      </a:lnTo>
                      <a:lnTo>
                        <a:pt x="58" y="117"/>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4" name="Freeform 33"/>
                <p:cNvSpPr>
                  <a:spLocks noChangeArrowheads="1"/>
                </p:cNvSpPr>
                <p:nvPr/>
              </p:nvSpPr>
              <p:spPr bwMode="auto">
                <a:xfrm>
                  <a:off x="1347" y="2237"/>
                  <a:ext cx="26" cy="26"/>
                </a:xfrm>
                <a:custGeom>
                  <a:avLst/>
                  <a:gdLst>
                    <a:gd name="T0" fmla="*/ 58 w 118"/>
                    <a:gd name="T1" fmla="*/ 117 h 118"/>
                    <a:gd name="T2" fmla="*/ 0 w 118"/>
                    <a:gd name="T3" fmla="*/ 117 h 118"/>
                    <a:gd name="T4" fmla="*/ 0 w 118"/>
                    <a:gd name="T5" fmla="*/ 0 h 118"/>
                    <a:gd name="T6" fmla="*/ 117 w 118"/>
                    <a:gd name="T7" fmla="*/ 0 h 118"/>
                    <a:gd name="T8" fmla="*/ 117 w 118"/>
                    <a:gd name="T9" fmla="*/ 117 h 118"/>
                    <a:gd name="T10" fmla="*/ 58 w 118"/>
                    <a:gd name="T11" fmla="*/ 117 h 118"/>
                  </a:gdLst>
                  <a:ahLst/>
                  <a:cxnLst>
                    <a:cxn ang="0">
                      <a:pos x="T0" y="T1"/>
                    </a:cxn>
                    <a:cxn ang="0">
                      <a:pos x="T2" y="T3"/>
                    </a:cxn>
                    <a:cxn ang="0">
                      <a:pos x="T4" y="T5"/>
                    </a:cxn>
                    <a:cxn ang="0">
                      <a:pos x="T6" y="T7"/>
                    </a:cxn>
                    <a:cxn ang="0">
                      <a:pos x="T8" y="T9"/>
                    </a:cxn>
                    <a:cxn ang="0">
                      <a:pos x="T10" y="T11"/>
                    </a:cxn>
                  </a:cxnLst>
                  <a:rect l="0" t="0" r="r" b="b"/>
                  <a:pathLst>
                    <a:path w="118" h="118">
                      <a:moveTo>
                        <a:pt x="58" y="117"/>
                      </a:moveTo>
                      <a:lnTo>
                        <a:pt x="0" y="117"/>
                      </a:lnTo>
                      <a:lnTo>
                        <a:pt x="0" y="0"/>
                      </a:lnTo>
                      <a:lnTo>
                        <a:pt x="117" y="0"/>
                      </a:lnTo>
                      <a:lnTo>
                        <a:pt x="117" y="117"/>
                      </a:lnTo>
                      <a:lnTo>
                        <a:pt x="58" y="117"/>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5" name="Freeform 34"/>
                <p:cNvSpPr>
                  <a:spLocks noChangeArrowheads="1"/>
                </p:cNvSpPr>
                <p:nvPr/>
              </p:nvSpPr>
              <p:spPr bwMode="auto">
                <a:xfrm>
                  <a:off x="1169" y="2307"/>
                  <a:ext cx="26" cy="26"/>
                </a:xfrm>
                <a:custGeom>
                  <a:avLst/>
                  <a:gdLst>
                    <a:gd name="T0" fmla="*/ 59 w 118"/>
                    <a:gd name="T1" fmla="*/ 117 h 118"/>
                    <a:gd name="T2" fmla="*/ 0 w 118"/>
                    <a:gd name="T3" fmla="*/ 117 h 118"/>
                    <a:gd name="T4" fmla="*/ 0 w 118"/>
                    <a:gd name="T5" fmla="*/ 0 h 118"/>
                    <a:gd name="T6" fmla="*/ 117 w 118"/>
                    <a:gd name="T7" fmla="*/ 0 h 118"/>
                    <a:gd name="T8" fmla="*/ 117 w 118"/>
                    <a:gd name="T9" fmla="*/ 117 h 118"/>
                    <a:gd name="T10" fmla="*/ 59 w 118"/>
                    <a:gd name="T11" fmla="*/ 117 h 118"/>
                  </a:gdLst>
                  <a:ahLst/>
                  <a:cxnLst>
                    <a:cxn ang="0">
                      <a:pos x="T0" y="T1"/>
                    </a:cxn>
                    <a:cxn ang="0">
                      <a:pos x="T2" y="T3"/>
                    </a:cxn>
                    <a:cxn ang="0">
                      <a:pos x="T4" y="T5"/>
                    </a:cxn>
                    <a:cxn ang="0">
                      <a:pos x="T6" y="T7"/>
                    </a:cxn>
                    <a:cxn ang="0">
                      <a:pos x="T8" y="T9"/>
                    </a:cxn>
                    <a:cxn ang="0">
                      <a:pos x="T10" y="T11"/>
                    </a:cxn>
                  </a:cxnLst>
                  <a:rect l="0" t="0" r="r" b="b"/>
                  <a:pathLst>
                    <a:path w="118" h="118">
                      <a:moveTo>
                        <a:pt x="59" y="117"/>
                      </a:moveTo>
                      <a:lnTo>
                        <a:pt x="0" y="117"/>
                      </a:lnTo>
                      <a:lnTo>
                        <a:pt x="0" y="0"/>
                      </a:lnTo>
                      <a:lnTo>
                        <a:pt x="117" y="0"/>
                      </a:lnTo>
                      <a:lnTo>
                        <a:pt x="117" y="117"/>
                      </a:lnTo>
                      <a:lnTo>
                        <a:pt x="59" y="117"/>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6" name="Freeform 35"/>
                <p:cNvSpPr>
                  <a:spLocks noChangeArrowheads="1"/>
                </p:cNvSpPr>
                <p:nvPr/>
              </p:nvSpPr>
              <p:spPr bwMode="auto">
                <a:xfrm>
                  <a:off x="1215" y="2307"/>
                  <a:ext cx="26" cy="26"/>
                </a:xfrm>
                <a:custGeom>
                  <a:avLst/>
                  <a:gdLst>
                    <a:gd name="T0" fmla="*/ 58 w 117"/>
                    <a:gd name="T1" fmla="*/ 117 h 118"/>
                    <a:gd name="T2" fmla="*/ 0 w 117"/>
                    <a:gd name="T3" fmla="*/ 117 h 118"/>
                    <a:gd name="T4" fmla="*/ 0 w 117"/>
                    <a:gd name="T5" fmla="*/ 0 h 118"/>
                    <a:gd name="T6" fmla="*/ 116 w 117"/>
                    <a:gd name="T7" fmla="*/ 0 h 118"/>
                    <a:gd name="T8" fmla="*/ 116 w 117"/>
                    <a:gd name="T9" fmla="*/ 117 h 118"/>
                    <a:gd name="T10" fmla="*/ 58 w 117"/>
                    <a:gd name="T11" fmla="*/ 117 h 118"/>
                  </a:gdLst>
                  <a:ahLst/>
                  <a:cxnLst>
                    <a:cxn ang="0">
                      <a:pos x="T0" y="T1"/>
                    </a:cxn>
                    <a:cxn ang="0">
                      <a:pos x="T2" y="T3"/>
                    </a:cxn>
                    <a:cxn ang="0">
                      <a:pos x="T4" y="T5"/>
                    </a:cxn>
                    <a:cxn ang="0">
                      <a:pos x="T6" y="T7"/>
                    </a:cxn>
                    <a:cxn ang="0">
                      <a:pos x="T8" y="T9"/>
                    </a:cxn>
                    <a:cxn ang="0">
                      <a:pos x="T10" y="T11"/>
                    </a:cxn>
                  </a:cxnLst>
                  <a:rect l="0" t="0" r="r" b="b"/>
                  <a:pathLst>
                    <a:path w="117" h="118">
                      <a:moveTo>
                        <a:pt x="58" y="117"/>
                      </a:moveTo>
                      <a:lnTo>
                        <a:pt x="0" y="117"/>
                      </a:lnTo>
                      <a:lnTo>
                        <a:pt x="0" y="0"/>
                      </a:lnTo>
                      <a:lnTo>
                        <a:pt x="116" y="0"/>
                      </a:lnTo>
                      <a:lnTo>
                        <a:pt x="116" y="117"/>
                      </a:lnTo>
                      <a:lnTo>
                        <a:pt x="58" y="117"/>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7" name="Freeform 36"/>
                <p:cNvSpPr>
                  <a:spLocks noChangeArrowheads="1"/>
                </p:cNvSpPr>
                <p:nvPr/>
              </p:nvSpPr>
              <p:spPr bwMode="auto">
                <a:xfrm>
                  <a:off x="1258" y="2307"/>
                  <a:ext cx="26" cy="26"/>
                </a:xfrm>
                <a:custGeom>
                  <a:avLst/>
                  <a:gdLst>
                    <a:gd name="T0" fmla="*/ 58 w 118"/>
                    <a:gd name="T1" fmla="*/ 117 h 118"/>
                    <a:gd name="T2" fmla="*/ 0 w 118"/>
                    <a:gd name="T3" fmla="*/ 117 h 118"/>
                    <a:gd name="T4" fmla="*/ 0 w 118"/>
                    <a:gd name="T5" fmla="*/ 0 h 118"/>
                    <a:gd name="T6" fmla="*/ 117 w 118"/>
                    <a:gd name="T7" fmla="*/ 0 h 118"/>
                    <a:gd name="T8" fmla="*/ 117 w 118"/>
                    <a:gd name="T9" fmla="*/ 117 h 118"/>
                    <a:gd name="T10" fmla="*/ 58 w 118"/>
                    <a:gd name="T11" fmla="*/ 117 h 118"/>
                  </a:gdLst>
                  <a:ahLst/>
                  <a:cxnLst>
                    <a:cxn ang="0">
                      <a:pos x="T0" y="T1"/>
                    </a:cxn>
                    <a:cxn ang="0">
                      <a:pos x="T2" y="T3"/>
                    </a:cxn>
                    <a:cxn ang="0">
                      <a:pos x="T4" y="T5"/>
                    </a:cxn>
                    <a:cxn ang="0">
                      <a:pos x="T6" y="T7"/>
                    </a:cxn>
                    <a:cxn ang="0">
                      <a:pos x="T8" y="T9"/>
                    </a:cxn>
                    <a:cxn ang="0">
                      <a:pos x="T10" y="T11"/>
                    </a:cxn>
                  </a:cxnLst>
                  <a:rect l="0" t="0" r="r" b="b"/>
                  <a:pathLst>
                    <a:path w="118" h="118">
                      <a:moveTo>
                        <a:pt x="58" y="117"/>
                      </a:moveTo>
                      <a:lnTo>
                        <a:pt x="0" y="117"/>
                      </a:lnTo>
                      <a:lnTo>
                        <a:pt x="0" y="0"/>
                      </a:lnTo>
                      <a:lnTo>
                        <a:pt x="117" y="0"/>
                      </a:lnTo>
                      <a:lnTo>
                        <a:pt x="117" y="117"/>
                      </a:lnTo>
                      <a:lnTo>
                        <a:pt x="58" y="117"/>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8" name="Freeform 37"/>
                <p:cNvSpPr>
                  <a:spLocks noChangeArrowheads="1"/>
                </p:cNvSpPr>
                <p:nvPr/>
              </p:nvSpPr>
              <p:spPr bwMode="auto">
                <a:xfrm>
                  <a:off x="1304" y="2307"/>
                  <a:ext cx="26" cy="26"/>
                </a:xfrm>
                <a:custGeom>
                  <a:avLst/>
                  <a:gdLst>
                    <a:gd name="T0" fmla="*/ 59 w 118"/>
                    <a:gd name="T1" fmla="*/ 117 h 118"/>
                    <a:gd name="T2" fmla="*/ 0 w 118"/>
                    <a:gd name="T3" fmla="*/ 117 h 118"/>
                    <a:gd name="T4" fmla="*/ 0 w 118"/>
                    <a:gd name="T5" fmla="*/ 0 h 118"/>
                    <a:gd name="T6" fmla="*/ 117 w 118"/>
                    <a:gd name="T7" fmla="*/ 0 h 118"/>
                    <a:gd name="T8" fmla="*/ 117 w 118"/>
                    <a:gd name="T9" fmla="*/ 117 h 118"/>
                    <a:gd name="T10" fmla="*/ 59 w 118"/>
                    <a:gd name="T11" fmla="*/ 117 h 118"/>
                  </a:gdLst>
                  <a:ahLst/>
                  <a:cxnLst>
                    <a:cxn ang="0">
                      <a:pos x="T0" y="T1"/>
                    </a:cxn>
                    <a:cxn ang="0">
                      <a:pos x="T2" y="T3"/>
                    </a:cxn>
                    <a:cxn ang="0">
                      <a:pos x="T4" y="T5"/>
                    </a:cxn>
                    <a:cxn ang="0">
                      <a:pos x="T6" y="T7"/>
                    </a:cxn>
                    <a:cxn ang="0">
                      <a:pos x="T8" y="T9"/>
                    </a:cxn>
                    <a:cxn ang="0">
                      <a:pos x="T10" y="T11"/>
                    </a:cxn>
                  </a:cxnLst>
                  <a:rect l="0" t="0" r="r" b="b"/>
                  <a:pathLst>
                    <a:path w="118" h="118">
                      <a:moveTo>
                        <a:pt x="59" y="117"/>
                      </a:moveTo>
                      <a:lnTo>
                        <a:pt x="0" y="117"/>
                      </a:lnTo>
                      <a:lnTo>
                        <a:pt x="0" y="0"/>
                      </a:lnTo>
                      <a:lnTo>
                        <a:pt x="117" y="0"/>
                      </a:lnTo>
                      <a:lnTo>
                        <a:pt x="117" y="117"/>
                      </a:lnTo>
                      <a:lnTo>
                        <a:pt x="59" y="117"/>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9" name="Freeform 38"/>
                <p:cNvSpPr>
                  <a:spLocks noChangeArrowheads="1"/>
                </p:cNvSpPr>
                <p:nvPr/>
              </p:nvSpPr>
              <p:spPr bwMode="auto">
                <a:xfrm>
                  <a:off x="1347" y="2307"/>
                  <a:ext cx="26" cy="26"/>
                </a:xfrm>
                <a:custGeom>
                  <a:avLst/>
                  <a:gdLst>
                    <a:gd name="T0" fmla="*/ 58 w 118"/>
                    <a:gd name="T1" fmla="*/ 117 h 118"/>
                    <a:gd name="T2" fmla="*/ 0 w 118"/>
                    <a:gd name="T3" fmla="*/ 117 h 118"/>
                    <a:gd name="T4" fmla="*/ 0 w 118"/>
                    <a:gd name="T5" fmla="*/ 0 h 118"/>
                    <a:gd name="T6" fmla="*/ 117 w 118"/>
                    <a:gd name="T7" fmla="*/ 0 h 118"/>
                    <a:gd name="T8" fmla="*/ 117 w 118"/>
                    <a:gd name="T9" fmla="*/ 117 h 118"/>
                    <a:gd name="T10" fmla="*/ 58 w 118"/>
                    <a:gd name="T11" fmla="*/ 117 h 118"/>
                  </a:gdLst>
                  <a:ahLst/>
                  <a:cxnLst>
                    <a:cxn ang="0">
                      <a:pos x="T0" y="T1"/>
                    </a:cxn>
                    <a:cxn ang="0">
                      <a:pos x="T2" y="T3"/>
                    </a:cxn>
                    <a:cxn ang="0">
                      <a:pos x="T4" y="T5"/>
                    </a:cxn>
                    <a:cxn ang="0">
                      <a:pos x="T6" y="T7"/>
                    </a:cxn>
                    <a:cxn ang="0">
                      <a:pos x="T8" y="T9"/>
                    </a:cxn>
                    <a:cxn ang="0">
                      <a:pos x="T10" y="T11"/>
                    </a:cxn>
                  </a:cxnLst>
                  <a:rect l="0" t="0" r="r" b="b"/>
                  <a:pathLst>
                    <a:path w="118" h="118">
                      <a:moveTo>
                        <a:pt x="58" y="117"/>
                      </a:moveTo>
                      <a:lnTo>
                        <a:pt x="0" y="117"/>
                      </a:lnTo>
                      <a:lnTo>
                        <a:pt x="0" y="0"/>
                      </a:lnTo>
                      <a:lnTo>
                        <a:pt x="117" y="0"/>
                      </a:lnTo>
                      <a:lnTo>
                        <a:pt x="117" y="117"/>
                      </a:lnTo>
                      <a:lnTo>
                        <a:pt x="58" y="117"/>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0" name="Freeform 39"/>
                <p:cNvSpPr>
                  <a:spLocks noChangeArrowheads="1"/>
                </p:cNvSpPr>
                <p:nvPr/>
              </p:nvSpPr>
              <p:spPr bwMode="auto">
                <a:xfrm>
                  <a:off x="1169" y="2165"/>
                  <a:ext cx="26" cy="26"/>
                </a:xfrm>
                <a:custGeom>
                  <a:avLst/>
                  <a:gdLst>
                    <a:gd name="T0" fmla="*/ 59 w 118"/>
                    <a:gd name="T1" fmla="*/ 117 h 118"/>
                    <a:gd name="T2" fmla="*/ 0 w 118"/>
                    <a:gd name="T3" fmla="*/ 117 h 118"/>
                    <a:gd name="T4" fmla="*/ 0 w 118"/>
                    <a:gd name="T5" fmla="*/ 0 h 118"/>
                    <a:gd name="T6" fmla="*/ 117 w 118"/>
                    <a:gd name="T7" fmla="*/ 0 h 118"/>
                    <a:gd name="T8" fmla="*/ 117 w 118"/>
                    <a:gd name="T9" fmla="*/ 117 h 118"/>
                    <a:gd name="T10" fmla="*/ 59 w 118"/>
                    <a:gd name="T11" fmla="*/ 117 h 118"/>
                  </a:gdLst>
                  <a:ahLst/>
                  <a:cxnLst>
                    <a:cxn ang="0">
                      <a:pos x="T0" y="T1"/>
                    </a:cxn>
                    <a:cxn ang="0">
                      <a:pos x="T2" y="T3"/>
                    </a:cxn>
                    <a:cxn ang="0">
                      <a:pos x="T4" y="T5"/>
                    </a:cxn>
                    <a:cxn ang="0">
                      <a:pos x="T6" y="T7"/>
                    </a:cxn>
                    <a:cxn ang="0">
                      <a:pos x="T8" y="T9"/>
                    </a:cxn>
                    <a:cxn ang="0">
                      <a:pos x="T10" y="T11"/>
                    </a:cxn>
                  </a:cxnLst>
                  <a:rect l="0" t="0" r="r" b="b"/>
                  <a:pathLst>
                    <a:path w="118" h="118">
                      <a:moveTo>
                        <a:pt x="59" y="117"/>
                      </a:moveTo>
                      <a:lnTo>
                        <a:pt x="0" y="117"/>
                      </a:lnTo>
                      <a:lnTo>
                        <a:pt x="0" y="0"/>
                      </a:lnTo>
                      <a:lnTo>
                        <a:pt x="117" y="0"/>
                      </a:lnTo>
                      <a:lnTo>
                        <a:pt x="117" y="117"/>
                      </a:lnTo>
                      <a:lnTo>
                        <a:pt x="59" y="117"/>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1" name="Freeform 40"/>
                <p:cNvSpPr>
                  <a:spLocks noChangeArrowheads="1"/>
                </p:cNvSpPr>
                <p:nvPr/>
              </p:nvSpPr>
              <p:spPr bwMode="auto">
                <a:xfrm>
                  <a:off x="1212" y="2165"/>
                  <a:ext cx="26" cy="26"/>
                </a:xfrm>
                <a:custGeom>
                  <a:avLst/>
                  <a:gdLst>
                    <a:gd name="T0" fmla="*/ 58 w 118"/>
                    <a:gd name="T1" fmla="*/ 117 h 118"/>
                    <a:gd name="T2" fmla="*/ 0 w 118"/>
                    <a:gd name="T3" fmla="*/ 117 h 118"/>
                    <a:gd name="T4" fmla="*/ 0 w 118"/>
                    <a:gd name="T5" fmla="*/ 0 h 118"/>
                    <a:gd name="T6" fmla="*/ 117 w 118"/>
                    <a:gd name="T7" fmla="*/ 0 h 118"/>
                    <a:gd name="T8" fmla="*/ 117 w 118"/>
                    <a:gd name="T9" fmla="*/ 117 h 118"/>
                    <a:gd name="T10" fmla="*/ 58 w 118"/>
                    <a:gd name="T11" fmla="*/ 117 h 118"/>
                  </a:gdLst>
                  <a:ahLst/>
                  <a:cxnLst>
                    <a:cxn ang="0">
                      <a:pos x="T0" y="T1"/>
                    </a:cxn>
                    <a:cxn ang="0">
                      <a:pos x="T2" y="T3"/>
                    </a:cxn>
                    <a:cxn ang="0">
                      <a:pos x="T4" y="T5"/>
                    </a:cxn>
                    <a:cxn ang="0">
                      <a:pos x="T6" y="T7"/>
                    </a:cxn>
                    <a:cxn ang="0">
                      <a:pos x="T8" y="T9"/>
                    </a:cxn>
                    <a:cxn ang="0">
                      <a:pos x="T10" y="T11"/>
                    </a:cxn>
                  </a:cxnLst>
                  <a:rect l="0" t="0" r="r" b="b"/>
                  <a:pathLst>
                    <a:path w="118" h="118">
                      <a:moveTo>
                        <a:pt x="58" y="117"/>
                      </a:moveTo>
                      <a:lnTo>
                        <a:pt x="0" y="117"/>
                      </a:lnTo>
                      <a:lnTo>
                        <a:pt x="0" y="0"/>
                      </a:lnTo>
                      <a:lnTo>
                        <a:pt x="117" y="0"/>
                      </a:lnTo>
                      <a:lnTo>
                        <a:pt x="117" y="117"/>
                      </a:lnTo>
                      <a:lnTo>
                        <a:pt x="58" y="117"/>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3" name="Freeform 42"/>
                <p:cNvSpPr>
                  <a:spLocks noChangeArrowheads="1"/>
                </p:cNvSpPr>
                <p:nvPr/>
              </p:nvSpPr>
              <p:spPr bwMode="auto">
                <a:xfrm>
                  <a:off x="1258" y="2165"/>
                  <a:ext cx="26" cy="26"/>
                </a:xfrm>
                <a:custGeom>
                  <a:avLst/>
                  <a:gdLst>
                    <a:gd name="T0" fmla="*/ 58 w 118"/>
                    <a:gd name="T1" fmla="*/ 117 h 118"/>
                    <a:gd name="T2" fmla="*/ 0 w 118"/>
                    <a:gd name="T3" fmla="*/ 117 h 118"/>
                    <a:gd name="T4" fmla="*/ 0 w 118"/>
                    <a:gd name="T5" fmla="*/ 0 h 118"/>
                    <a:gd name="T6" fmla="*/ 117 w 118"/>
                    <a:gd name="T7" fmla="*/ 0 h 118"/>
                    <a:gd name="T8" fmla="*/ 117 w 118"/>
                    <a:gd name="T9" fmla="*/ 117 h 118"/>
                    <a:gd name="T10" fmla="*/ 58 w 118"/>
                    <a:gd name="T11" fmla="*/ 117 h 118"/>
                  </a:gdLst>
                  <a:ahLst/>
                  <a:cxnLst>
                    <a:cxn ang="0">
                      <a:pos x="T0" y="T1"/>
                    </a:cxn>
                    <a:cxn ang="0">
                      <a:pos x="T2" y="T3"/>
                    </a:cxn>
                    <a:cxn ang="0">
                      <a:pos x="T4" y="T5"/>
                    </a:cxn>
                    <a:cxn ang="0">
                      <a:pos x="T6" y="T7"/>
                    </a:cxn>
                    <a:cxn ang="0">
                      <a:pos x="T8" y="T9"/>
                    </a:cxn>
                    <a:cxn ang="0">
                      <a:pos x="T10" y="T11"/>
                    </a:cxn>
                  </a:cxnLst>
                  <a:rect l="0" t="0" r="r" b="b"/>
                  <a:pathLst>
                    <a:path w="118" h="118">
                      <a:moveTo>
                        <a:pt x="58" y="117"/>
                      </a:moveTo>
                      <a:lnTo>
                        <a:pt x="0" y="117"/>
                      </a:lnTo>
                      <a:lnTo>
                        <a:pt x="0" y="0"/>
                      </a:lnTo>
                      <a:lnTo>
                        <a:pt x="117" y="0"/>
                      </a:lnTo>
                      <a:lnTo>
                        <a:pt x="117" y="117"/>
                      </a:lnTo>
                      <a:lnTo>
                        <a:pt x="58" y="117"/>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4" name="Freeform 43"/>
                <p:cNvSpPr>
                  <a:spLocks noChangeArrowheads="1"/>
                </p:cNvSpPr>
                <p:nvPr/>
              </p:nvSpPr>
              <p:spPr bwMode="auto">
                <a:xfrm>
                  <a:off x="1301" y="2165"/>
                  <a:ext cx="26" cy="26"/>
                </a:xfrm>
                <a:custGeom>
                  <a:avLst/>
                  <a:gdLst>
                    <a:gd name="T0" fmla="*/ 58 w 117"/>
                    <a:gd name="T1" fmla="*/ 117 h 118"/>
                    <a:gd name="T2" fmla="*/ 0 w 117"/>
                    <a:gd name="T3" fmla="*/ 117 h 118"/>
                    <a:gd name="T4" fmla="*/ 0 w 117"/>
                    <a:gd name="T5" fmla="*/ 0 h 118"/>
                    <a:gd name="T6" fmla="*/ 116 w 117"/>
                    <a:gd name="T7" fmla="*/ 0 h 118"/>
                    <a:gd name="T8" fmla="*/ 116 w 117"/>
                    <a:gd name="T9" fmla="*/ 117 h 118"/>
                    <a:gd name="T10" fmla="*/ 58 w 117"/>
                    <a:gd name="T11" fmla="*/ 117 h 118"/>
                  </a:gdLst>
                  <a:ahLst/>
                  <a:cxnLst>
                    <a:cxn ang="0">
                      <a:pos x="T0" y="T1"/>
                    </a:cxn>
                    <a:cxn ang="0">
                      <a:pos x="T2" y="T3"/>
                    </a:cxn>
                    <a:cxn ang="0">
                      <a:pos x="T4" y="T5"/>
                    </a:cxn>
                    <a:cxn ang="0">
                      <a:pos x="T6" y="T7"/>
                    </a:cxn>
                    <a:cxn ang="0">
                      <a:pos x="T8" y="T9"/>
                    </a:cxn>
                    <a:cxn ang="0">
                      <a:pos x="T10" y="T11"/>
                    </a:cxn>
                  </a:cxnLst>
                  <a:rect l="0" t="0" r="r" b="b"/>
                  <a:pathLst>
                    <a:path w="117" h="118">
                      <a:moveTo>
                        <a:pt x="58" y="117"/>
                      </a:moveTo>
                      <a:lnTo>
                        <a:pt x="0" y="117"/>
                      </a:lnTo>
                      <a:lnTo>
                        <a:pt x="0" y="0"/>
                      </a:lnTo>
                      <a:lnTo>
                        <a:pt x="116" y="0"/>
                      </a:lnTo>
                      <a:lnTo>
                        <a:pt x="116" y="117"/>
                      </a:lnTo>
                      <a:lnTo>
                        <a:pt x="58" y="117"/>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5" name="Freeform 44"/>
                <p:cNvSpPr>
                  <a:spLocks noChangeArrowheads="1"/>
                </p:cNvSpPr>
                <p:nvPr/>
              </p:nvSpPr>
              <p:spPr bwMode="auto">
                <a:xfrm>
                  <a:off x="1347" y="2165"/>
                  <a:ext cx="26" cy="26"/>
                </a:xfrm>
                <a:custGeom>
                  <a:avLst/>
                  <a:gdLst>
                    <a:gd name="T0" fmla="*/ 58 w 118"/>
                    <a:gd name="T1" fmla="*/ 117 h 118"/>
                    <a:gd name="T2" fmla="*/ 0 w 118"/>
                    <a:gd name="T3" fmla="*/ 117 h 118"/>
                    <a:gd name="T4" fmla="*/ 0 w 118"/>
                    <a:gd name="T5" fmla="*/ 0 h 118"/>
                    <a:gd name="T6" fmla="*/ 117 w 118"/>
                    <a:gd name="T7" fmla="*/ 0 h 118"/>
                    <a:gd name="T8" fmla="*/ 117 w 118"/>
                    <a:gd name="T9" fmla="*/ 117 h 118"/>
                    <a:gd name="T10" fmla="*/ 58 w 118"/>
                    <a:gd name="T11" fmla="*/ 117 h 118"/>
                  </a:gdLst>
                  <a:ahLst/>
                  <a:cxnLst>
                    <a:cxn ang="0">
                      <a:pos x="T0" y="T1"/>
                    </a:cxn>
                    <a:cxn ang="0">
                      <a:pos x="T2" y="T3"/>
                    </a:cxn>
                    <a:cxn ang="0">
                      <a:pos x="T4" y="T5"/>
                    </a:cxn>
                    <a:cxn ang="0">
                      <a:pos x="T6" y="T7"/>
                    </a:cxn>
                    <a:cxn ang="0">
                      <a:pos x="T8" y="T9"/>
                    </a:cxn>
                    <a:cxn ang="0">
                      <a:pos x="T10" y="T11"/>
                    </a:cxn>
                  </a:cxnLst>
                  <a:rect l="0" t="0" r="r" b="b"/>
                  <a:pathLst>
                    <a:path w="118" h="118">
                      <a:moveTo>
                        <a:pt x="58" y="117"/>
                      </a:moveTo>
                      <a:lnTo>
                        <a:pt x="0" y="117"/>
                      </a:lnTo>
                      <a:lnTo>
                        <a:pt x="0" y="0"/>
                      </a:lnTo>
                      <a:lnTo>
                        <a:pt x="117" y="0"/>
                      </a:lnTo>
                      <a:lnTo>
                        <a:pt x="117" y="117"/>
                      </a:lnTo>
                      <a:lnTo>
                        <a:pt x="58" y="117"/>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6" name="Freeform 45"/>
                <p:cNvSpPr>
                  <a:spLocks noChangeArrowheads="1"/>
                </p:cNvSpPr>
                <p:nvPr/>
              </p:nvSpPr>
              <p:spPr bwMode="auto">
                <a:xfrm>
                  <a:off x="1169" y="2380"/>
                  <a:ext cx="26" cy="26"/>
                </a:xfrm>
                <a:custGeom>
                  <a:avLst/>
                  <a:gdLst>
                    <a:gd name="T0" fmla="*/ 59 w 118"/>
                    <a:gd name="T1" fmla="*/ 116 h 117"/>
                    <a:gd name="T2" fmla="*/ 0 w 118"/>
                    <a:gd name="T3" fmla="*/ 116 h 117"/>
                    <a:gd name="T4" fmla="*/ 0 w 118"/>
                    <a:gd name="T5" fmla="*/ 0 h 117"/>
                    <a:gd name="T6" fmla="*/ 117 w 118"/>
                    <a:gd name="T7" fmla="*/ 0 h 117"/>
                    <a:gd name="T8" fmla="*/ 117 w 118"/>
                    <a:gd name="T9" fmla="*/ 116 h 117"/>
                    <a:gd name="T10" fmla="*/ 59 w 118"/>
                    <a:gd name="T11" fmla="*/ 116 h 117"/>
                  </a:gdLst>
                  <a:ahLst/>
                  <a:cxnLst>
                    <a:cxn ang="0">
                      <a:pos x="T0" y="T1"/>
                    </a:cxn>
                    <a:cxn ang="0">
                      <a:pos x="T2" y="T3"/>
                    </a:cxn>
                    <a:cxn ang="0">
                      <a:pos x="T4" y="T5"/>
                    </a:cxn>
                    <a:cxn ang="0">
                      <a:pos x="T6" y="T7"/>
                    </a:cxn>
                    <a:cxn ang="0">
                      <a:pos x="T8" y="T9"/>
                    </a:cxn>
                    <a:cxn ang="0">
                      <a:pos x="T10" y="T11"/>
                    </a:cxn>
                  </a:cxnLst>
                  <a:rect l="0" t="0" r="r" b="b"/>
                  <a:pathLst>
                    <a:path w="118" h="117">
                      <a:moveTo>
                        <a:pt x="59" y="116"/>
                      </a:moveTo>
                      <a:lnTo>
                        <a:pt x="0" y="116"/>
                      </a:lnTo>
                      <a:lnTo>
                        <a:pt x="0" y="0"/>
                      </a:lnTo>
                      <a:lnTo>
                        <a:pt x="117" y="0"/>
                      </a:lnTo>
                      <a:lnTo>
                        <a:pt x="117" y="116"/>
                      </a:lnTo>
                      <a:lnTo>
                        <a:pt x="59" y="116"/>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7" name="Freeform 46"/>
                <p:cNvSpPr>
                  <a:spLocks noChangeArrowheads="1"/>
                </p:cNvSpPr>
                <p:nvPr/>
              </p:nvSpPr>
              <p:spPr bwMode="auto">
                <a:xfrm>
                  <a:off x="1212" y="2380"/>
                  <a:ext cx="26" cy="26"/>
                </a:xfrm>
                <a:custGeom>
                  <a:avLst/>
                  <a:gdLst>
                    <a:gd name="T0" fmla="*/ 58 w 118"/>
                    <a:gd name="T1" fmla="*/ 116 h 117"/>
                    <a:gd name="T2" fmla="*/ 0 w 118"/>
                    <a:gd name="T3" fmla="*/ 116 h 117"/>
                    <a:gd name="T4" fmla="*/ 0 w 118"/>
                    <a:gd name="T5" fmla="*/ 0 h 117"/>
                    <a:gd name="T6" fmla="*/ 117 w 118"/>
                    <a:gd name="T7" fmla="*/ 0 h 117"/>
                    <a:gd name="T8" fmla="*/ 117 w 118"/>
                    <a:gd name="T9" fmla="*/ 116 h 117"/>
                    <a:gd name="T10" fmla="*/ 58 w 118"/>
                    <a:gd name="T11" fmla="*/ 116 h 117"/>
                  </a:gdLst>
                  <a:ahLst/>
                  <a:cxnLst>
                    <a:cxn ang="0">
                      <a:pos x="T0" y="T1"/>
                    </a:cxn>
                    <a:cxn ang="0">
                      <a:pos x="T2" y="T3"/>
                    </a:cxn>
                    <a:cxn ang="0">
                      <a:pos x="T4" y="T5"/>
                    </a:cxn>
                    <a:cxn ang="0">
                      <a:pos x="T6" y="T7"/>
                    </a:cxn>
                    <a:cxn ang="0">
                      <a:pos x="T8" y="T9"/>
                    </a:cxn>
                    <a:cxn ang="0">
                      <a:pos x="T10" y="T11"/>
                    </a:cxn>
                  </a:cxnLst>
                  <a:rect l="0" t="0" r="r" b="b"/>
                  <a:pathLst>
                    <a:path w="118" h="117">
                      <a:moveTo>
                        <a:pt x="58" y="116"/>
                      </a:moveTo>
                      <a:lnTo>
                        <a:pt x="0" y="116"/>
                      </a:lnTo>
                      <a:lnTo>
                        <a:pt x="0" y="0"/>
                      </a:lnTo>
                      <a:lnTo>
                        <a:pt x="117" y="0"/>
                      </a:lnTo>
                      <a:lnTo>
                        <a:pt x="117" y="116"/>
                      </a:lnTo>
                      <a:lnTo>
                        <a:pt x="58" y="116"/>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8" name="Freeform 47"/>
                <p:cNvSpPr>
                  <a:spLocks noChangeArrowheads="1"/>
                </p:cNvSpPr>
                <p:nvPr/>
              </p:nvSpPr>
              <p:spPr bwMode="auto">
                <a:xfrm>
                  <a:off x="1258" y="2380"/>
                  <a:ext cx="26" cy="26"/>
                </a:xfrm>
                <a:custGeom>
                  <a:avLst/>
                  <a:gdLst>
                    <a:gd name="T0" fmla="*/ 58 w 118"/>
                    <a:gd name="T1" fmla="*/ 116 h 117"/>
                    <a:gd name="T2" fmla="*/ 0 w 118"/>
                    <a:gd name="T3" fmla="*/ 116 h 117"/>
                    <a:gd name="T4" fmla="*/ 0 w 118"/>
                    <a:gd name="T5" fmla="*/ 0 h 117"/>
                    <a:gd name="T6" fmla="*/ 117 w 118"/>
                    <a:gd name="T7" fmla="*/ 0 h 117"/>
                    <a:gd name="T8" fmla="*/ 117 w 118"/>
                    <a:gd name="T9" fmla="*/ 116 h 117"/>
                    <a:gd name="T10" fmla="*/ 58 w 118"/>
                    <a:gd name="T11" fmla="*/ 116 h 117"/>
                  </a:gdLst>
                  <a:ahLst/>
                  <a:cxnLst>
                    <a:cxn ang="0">
                      <a:pos x="T0" y="T1"/>
                    </a:cxn>
                    <a:cxn ang="0">
                      <a:pos x="T2" y="T3"/>
                    </a:cxn>
                    <a:cxn ang="0">
                      <a:pos x="T4" y="T5"/>
                    </a:cxn>
                    <a:cxn ang="0">
                      <a:pos x="T6" y="T7"/>
                    </a:cxn>
                    <a:cxn ang="0">
                      <a:pos x="T8" y="T9"/>
                    </a:cxn>
                    <a:cxn ang="0">
                      <a:pos x="T10" y="T11"/>
                    </a:cxn>
                  </a:cxnLst>
                  <a:rect l="0" t="0" r="r" b="b"/>
                  <a:pathLst>
                    <a:path w="118" h="117">
                      <a:moveTo>
                        <a:pt x="58" y="116"/>
                      </a:moveTo>
                      <a:lnTo>
                        <a:pt x="0" y="116"/>
                      </a:lnTo>
                      <a:lnTo>
                        <a:pt x="0" y="0"/>
                      </a:lnTo>
                      <a:lnTo>
                        <a:pt x="117" y="0"/>
                      </a:lnTo>
                      <a:lnTo>
                        <a:pt x="117" y="116"/>
                      </a:lnTo>
                      <a:lnTo>
                        <a:pt x="58" y="116"/>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9" name="Freeform 48"/>
                <p:cNvSpPr>
                  <a:spLocks noChangeArrowheads="1"/>
                </p:cNvSpPr>
                <p:nvPr/>
              </p:nvSpPr>
              <p:spPr bwMode="auto">
                <a:xfrm>
                  <a:off x="1301" y="2380"/>
                  <a:ext cx="26" cy="26"/>
                </a:xfrm>
                <a:custGeom>
                  <a:avLst/>
                  <a:gdLst>
                    <a:gd name="T0" fmla="*/ 58 w 117"/>
                    <a:gd name="T1" fmla="*/ 116 h 117"/>
                    <a:gd name="T2" fmla="*/ 0 w 117"/>
                    <a:gd name="T3" fmla="*/ 116 h 117"/>
                    <a:gd name="T4" fmla="*/ 0 w 117"/>
                    <a:gd name="T5" fmla="*/ 0 h 117"/>
                    <a:gd name="T6" fmla="*/ 116 w 117"/>
                    <a:gd name="T7" fmla="*/ 0 h 117"/>
                    <a:gd name="T8" fmla="*/ 116 w 117"/>
                    <a:gd name="T9" fmla="*/ 116 h 117"/>
                    <a:gd name="T10" fmla="*/ 58 w 117"/>
                    <a:gd name="T11" fmla="*/ 116 h 117"/>
                  </a:gdLst>
                  <a:ahLst/>
                  <a:cxnLst>
                    <a:cxn ang="0">
                      <a:pos x="T0" y="T1"/>
                    </a:cxn>
                    <a:cxn ang="0">
                      <a:pos x="T2" y="T3"/>
                    </a:cxn>
                    <a:cxn ang="0">
                      <a:pos x="T4" y="T5"/>
                    </a:cxn>
                    <a:cxn ang="0">
                      <a:pos x="T6" y="T7"/>
                    </a:cxn>
                    <a:cxn ang="0">
                      <a:pos x="T8" y="T9"/>
                    </a:cxn>
                    <a:cxn ang="0">
                      <a:pos x="T10" y="T11"/>
                    </a:cxn>
                  </a:cxnLst>
                  <a:rect l="0" t="0" r="r" b="b"/>
                  <a:pathLst>
                    <a:path w="117" h="117">
                      <a:moveTo>
                        <a:pt x="58" y="116"/>
                      </a:moveTo>
                      <a:lnTo>
                        <a:pt x="0" y="116"/>
                      </a:lnTo>
                      <a:lnTo>
                        <a:pt x="0" y="0"/>
                      </a:lnTo>
                      <a:lnTo>
                        <a:pt x="116" y="0"/>
                      </a:lnTo>
                      <a:lnTo>
                        <a:pt x="116" y="116"/>
                      </a:lnTo>
                      <a:lnTo>
                        <a:pt x="58" y="116"/>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0" name="Freeform 49"/>
                <p:cNvSpPr>
                  <a:spLocks noChangeArrowheads="1"/>
                </p:cNvSpPr>
                <p:nvPr/>
              </p:nvSpPr>
              <p:spPr bwMode="auto">
                <a:xfrm>
                  <a:off x="1347" y="2380"/>
                  <a:ext cx="26" cy="26"/>
                </a:xfrm>
                <a:custGeom>
                  <a:avLst/>
                  <a:gdLst>
                    <a:gd name="T0" fmla="*/ 58 w 118"/>
                    <a:gd name="T1" fmla="*/ 116 h 117"/>
                    <a:gd name="T2" fmla="*/ 0 w 118"/>
                    <a:gd name="T3" fmla="*/ 116 h 117"/>
                    <a:gd name="T4" fmla="*/ 0 w 118"/>
                    <a:gd name="T5" fmla="*/ 0 h 117"/>
                    <a:gd name="T6" fmla="*/ 117 w 118"/>
                    <a:gd name="T7" fmla="*/ 0 h 117"/>
                    <a:gd name="T8" fmla="*/ 117 w 118"/>
                    <a:gd name="T9" fmla="*/ 116 h 117"/>
                    <a:gd name="T10" fmla="*/ 58 w 118"/>
                    <a:gd name="T11" fmla="*/ 116 h 117"/>
                  </a:gdLst>
                  <a:ahLst/>
                  <a:cxnLst>
                    <a:cxn ang="0">
                      <a:pos x="T0" y="T1"/>
                    </a:cxn>
                    <a:cxn ang="0">
                      <a:pos x="T2" y="T3"/>
                    </a:cxn>
                    <a:cxn ang="0">
                      <a:pos x="T4" y="T5"/>
                    </a:cxn>
                    <a:cxn ang="0">
                      <a:pos x="T6" y="T7"/>
                    </a:cxn>
                    <a:cxn ang="0">
                      <a:pos x="T8" y="T9"/>
                    </a:cxn>
                    <a:cxn ang="0">
                      <a:pos x="T10" y="T11"/>
                    </a:cxn>
                  </a:cxnLst>
                  <a:rect l="0" t="0" r="r" b="b"/>
                  <a:pathLst>
                    <a:path w="118" h="117">
                      <a:moveTo>
                        <a:pt x="58" y="116"/>
                      </a:moveTo>
                      <a:lnTo>
                        <a:pt x="0" y="116"/>
                      </a:lnTo>
                      <a:lnTo>
                        <a:pt x="0" y="0"/>
                      </a:lnTo>
                      <a:lnTo>
                        <a:pt x="117" y="0"/>
                      </a:lnTo>
                      <a:lnTo>
                        <a:pt x="117" y="116"/>
                      </a:lnTo>
                      <a:lnTo>
                        <a:pt x="58" y="116"/>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1" name="Line 41"/>
                <p:cNvSpPr>
                  <a:spLocks noChangeShapeType="1"/>
                </p:cNvSpPr>
                <p:nvPr/>
              </p:nvSpPr>
              <p:spPr bwMode="auto">
                <a:xfrm>
                  <a:off x="729" y="2214"/>
                  <a:ext cx="68" cy="0"/>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52" name="Freeform 51"/>
                <p:cNvSpPr>
                  <a:spLocks noChangeArrowheads="1"/>
                </p:cNvSpPr>
                <p:nvPr/>
              </p:nvSpPr>
              <p:spPr bwMode="auto">
                <a:xfrm>
                  <a:off x="795" y="2200"/>
                  <a:ext cx="22" cy="26"/>
                </a:xfrm>
                <a:custGeom>
                  <a:avLst/>
                  <a:gdLst>
                    <a:gd name="T0" fmla="*/ 0 w 101"/>
                    <a:gd name="T1" fmla="*/ 117 h 118"/>
                    <a:gd name="T2" fmla="*/ 0 w 101"/>
                    <a:gd name="T3" fmla="*/ 0 h 118"/>
                    <a:gd name="T4" fmla="*/ 100 w 101"/>
                    <a:gd name="T5" fmla="*/ 59 h 118"/>
                    <a:gd name="T6" fmla="*/ 0 w 101"/>
                    <a:gd name="T7" fmla="*/ 117 h 118"/>
                  </a:gdLst>
                  <a:ahLst/>
                  <a:cxnLst>
                    <a:cxn ang="0">
                      <a:pos x="T0" y="T1"/>
                    </a:cxn>
                    <a:cxn ang="0">
                      <a:pos x="T2" y="T3"/>
                    </a:cxn>
                    <a:cxn ang="0">
                      <a:pos x="T4" y="T5"/>
                    </a:cxn>
                    <a:cxn ang="0">
                      <a:pos x="T6" y="T7"/>
                    </a:cxn>
                  </a:cxnLst>
                  <a:rect l="0" t="0" r="r" b="b"/>
                  <a:pathLst>
                    <a:path w="101" h="118">
                      <a:moveTo>
                        <a:pt x="0" y="117"/>
                      </a:moveTo>
                      <a:lnTo>
                        <a:pt x="0" y="0"/>
                      </a:lnTo>
                      <a:lnTo>
                        <a:pt x="100" y="59"/>
                      </a:lnTo>
                      <a:lnTo>
                        <a:pt x="0" y="117"/>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3" name="Line 43"/>
                <p:cNvSpPr>
                  <a:spLocks noChangeShapeType="1"/>
                </p:cNvSpPr>
                <p:nvPr/>
              </p:nvSpPr>
              <p:spPr bwMode="auto">
                <a:xfrm>
                  <a:off x="729" y="2128"/>
                  <a:ext cx="68" cy="0"/>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54" name="Freeform 53"/>
                <p:cNvSpPr>
                  <a:spLocks noChangeArrowheads="1"/>
                </p:cNvSpPr>
                <p:nvPr/>
              </p:nvSpPr>
              <p:spPr bwMode="auto">
                <a:xfrm>
                  <a:off x="795" y="2115"/>
                  <a:ext cx="22" cy="26"/>
                </a:xfrm>
                <a:custGeom>
                  <a:avLst/>
                  <a:gdLst>
                    <a:gd name="T0" fmla="*/ 0 w 101"/>
                    <a:gd name="T1" fmla="*/ 117 h 118"/>
                    <a:gd name="T2" fmla="*/ 0 w 101"/>
                    <a:gd name="T3" fmla="*/ 0 h 118"/>
                    <a:gd name="T4" fmla="*/ 100 w 101"/>
                    <a:gd name="T5" fmla="*/ 58 h 118"/>
                    <a:gd name="T6" fmla="*/ 0 w 101"/>
                    <a:gd name="T7" fmla="*/ 117 h 118"/>
                  </a:gdLst>
                  <a:ahLst/>
                  <a:cxnLst>
                    <a:cxn ang="0">
                      <a:pos x="T0" y="T1"/>
                    </a:cxn>
                    <a:cxn ang="0">
                      <a:pos x="T2" y="T3"/>
                    </a:cxn>
                    <a:cxn ang="0">
                      <a:pos x="T4" y="T5"/>
                    </a:cxn>
                    <a:cxn ang="0">
                      <a:pos x="T6" y="T7"/>
                    </a:cxn>
                  </a:cxnLst>
                  <a:rect l="0" t="0" r="r" b="b"/>
                  <a:pathLst>
                    <a:path w="101" h="118">
                      <a:moveTo>
                        <a:pt x="0" y="117"/>
                      </a:moveTo>
                      <a:lnTo>
                        <a:pt x="0" y="0"/>
                      </a:lnTo>
                      <a:lnTo>
                        <a:pt x="100" y="58"/>
                      </a:lnTo>
                      <a:lnTo>
                        <a:pt x="0" y="117"/>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5" name="Line 45"/>
                <p:cNvSpPr>
                  <a:spLocks noChangeShapeType="1"/>
                </p:cNvSpPr>
                <p:nvPr/>
              </p:nvSpPr>
              <p:spPr bwMode="auto">
                <a:xfrm>
                  <a:off x="729" y="2042"/>
                  <a:ext cx="68" cy="0"/>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56" name="Freeform 55"/>
                <p:cNvSpPr>
                  <a:spLocks noChangeArrowheads="1"/>
                </p:cNvSpPr>
                <p:nvPr/>
              </p:nvSpPr>
              <p:spPr bwMode="auto">
                <a:xfrm>
                  <a:off x="795" y="2029"/>
                  <a:ext cx="22" cy="26"/>
                </a:xfrm>
                <a:custGeom>
                  <a:avLst/>
                  <a:gdLst>
                    <a:gd name="T0" fmla="*/ 0 w 101"/>
                    <a:gd name="T1" fmla="*/ 117 h 118"/>
                    <a:gd name="T2" fmla="*/ 0 w 101"/>
                    <a:gd name="T3" fmla="*/ 0 h 118"/>
                    <a:gd name="T4" fmla="*/ 100 w 101"/>
                    <a:gd name="T5" fmla="*/ 58 h 118"/>
                    <a:gd name="T6" fmla="*/ 0 w 101"/>
                    <a:gd name="T7" fmla="*/ 117 h 118"/>
                  </a:gdLst>
                  <a:ahLst/>
                  <a:cxnLst>
                    <a:cxn ang="0">
                      <a:pos x="T0" y="T1"/>
                    </a:cxn>
                    <a:cxn ang="0">
                      <a:pos x="T2" y="T3"/>
                    </a:cxn>
                    <a:cxn ang="0">
                      <a:pos x="T4" y="T5"/>
                    </a:cxn>
                    <a:cxn ang="0">
                      <a:pos x="T6" y="T7"/>
                    </a:cxn>
                  </a:cxnLst>
                  <a:rect l="0" t="0" r="r" b="b"/>
                  <a:pathLst>
                    <a:path w="101" h="118">
                      <a:moveTo>
                        <a:pt x="0" y="117"/>
                      </a:moveTo>
                      <a:lnTo>
                        <a:pt x="0" y="0"/>
                      </a:lnTo>
                      <a:lnTo>
                        <a:pt x="100" y="58"/>
                      </a:lnTo>
                      <a:lnTo>
                        <a:pt x="0" y="117"/>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7" name="Line 47"/>
                <p:cNvSpPr>
                  <a:spLocks noChangeShapeType="1"/>
                </p:cNvSpPr>
                <p:nvPr/>
              </p:nvSpPr>
              <p:spPr bwMode="auto">
                <a:xfrm>
                  <a:off x="729" y="2383"/>
                  <a:ext cx="68" cy="0"/>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58" name="Freeform 57"/>
                <p:cNvSpPr>
                  <a:spLocks noChangeArrowheads="1"/>
                </p:cNvSpPr>
                <p:nvPr/>
              </p:nvSpPr>
              <p:spPr bwMode="auto">
                <a:xfrm>
                  <a:off x="795" y="2371"/>
                  <a:ext cx="22" cy="25"/>
                </a:xfrm>
                <a:custGeom>
                  <a:avLst/>
                  <a:gdLst>
                    <a:gd name="T0" fmla="*/ 0 w 101"/>
                    <a:gd name="T1" fmla="*/ 115 h 116"/>
                    <a:gd name="T2" fmla="*/ 0 w 101"/>
                    <a:gd name="T3" fmla="*/ 0 h 116"/>
                    <a:gd name="T4" fmla="*/ 100 w 101"/>
                    <a:gd name="T5" fmla="*/ 58 h 116"/>
                    <a:gd name="T6" fmla="*/ 0 w 101"/>
                    <a:gd name="T7" fmla="*/ 115 h 116"/>
                  </a:gdLst>
                  <a:ahLst/>
                  <a:cxnLst>
                    <a:cxn ang="0">
                      <a:pos x="T0" y="T1"/>
                    </a:cxn>
                    <a:cxn ang="0">
                      <a:pos x="T2" y="T3"/>
                    </a:cxn>
                    <a:cxn ang="0">
                      <a:pos x="T4" y="T5"/>
                    </a:cxn>
                    <a:cxn ang="0">
                      <a:pos x="T6" y="T7"/>
                    </a:cxn>
                  </a:cxnLst>
                  <a:rect l="0" t="0" r="r" b="b"/>
                  <a:pathLst>
                    <a:path w="101" h="116">
                      <a:moveTo>
                        <a:pt x="0" y="115"/>
                      </a:moveTo>
                      <a:lnTo>
                        <a:pt x="0" y="0"/>
                      </a:lnTo>
                      <a:lnTo>
                        <a:pt x="100" y="58"/>
                      </a:lnTo>
                      <a:lnTo>
                        <a:pt x="0" y="115"/>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9" name="Line 49"/>
                <p:cNvSpPr>
                  <a:spLocks noChangeShapeType="1"/>
                </p:cNvSpPr>
                <p:nvPr/>
              </p:nvSpPr>
              <p:spPr bwMode="auto">
                <a:xfrm>
                  <a:off x="729" y="2300"/>
                  <a:ext cx="68" cy="0"/>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60" name="Freeform 59"/>
                <p:cNvSpPr>
                  <a:spLocks noChangeArrowheads="1"/>
                </p:cNvSpPr>
                <p:nvPr/>
              </p:nvSpPr>
              <p:spPr bwMode="auto">
                <a:xfrm>
                  <a:off x="795" y="2285"/>
                  <a:ext cx="22" cy="26"/>
                </a:xfrm>
                <a:custGeom>
                  <a:avLst/>
                  <a:gdLst>
                    <a:gd name="T0" fmla="*/ 0 w 101"/>
                    <a:gd name="T1" fmla="*/ 116 h 117"/>
                    <a:gd name="T2" fmla="*/ 0 w 101"/>
                    <a:gd name="T3" fmla="*/ 0 h 117"/>
                    <a:gd name="T4" fmla="*/ 100 w 101"/>
                    <a:gd name="T5" fmla="*/ 58 h 117"/>
                    <a:gd name="T6" fmla="*/ 0 w 101"/>
                    <a:gd name="T7" fmla="*/ 116 h 117"/>
                  </a:gdLst>
                  <a:ahLst/>
                  <a:cxnLst>
                    <a:cxn ang="0">
                      <a:pos x="T0" y="T1"/>
                    </a:cxn>
                    <a:cxn ang="0">
                      <a:pos x="T2" y="T3"/>
                    </a:cxn>
                    <a:cxn ang="0">
                      <a:pos x="T4" y="T5"/>
                    </a:cxn>
                    <a:cxn ang="0">
                      <a:pos x="T6" y="T7"/>
                    </a:cxn>
                  </a:cxnLst>
                  <a:rect l="0" t="0" r="r" b="b"/>
                  <a:pathLst>
                    <a:path w="101" h="117">
                      <a:moveTo>
                        <a:pt x="0" y="116"/>
                      </a:moveTo>
                      <a:lnTo>
                        <a:pt x="0" y="0"/>
                      </a:lnTo>
                      <a:lnTo>
                        <a:pt x="100" y="58"/>
                      </a:lnTo>
                      <a:lnTo>
                        <a:pt x="0" y="116"/>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1" name="Freeform 60"/>
                <p:cNvSpPr>
                  <a:spLocks noChangeArrowheads="1"/>
                </p:cNvSpPr>
                <p:nvPr/>
              </p:nvSpPr>
              <p:spPr bwMode="auto">
                <a:xfrm>
                  <a:off x="859" y="2369"/>
                  <a:ext cx="267" cy="50"/>
                </a:xfrm>
                <a:custGeom>
                  <a:avLst/>
                  <a:gdLst>
                    <a:gd name="T0" fmla="*/ 1143 w 1181"/>
                    <a:gd name="T1" fmla="*/ 2 h 223"/>
                    <a:gd name="T2" fmla="*/ 1158 w 1181"/>
                    <a:gd name="T3" fmla="*/ 2 h 223"/>
                    <a:gd name="T4" fmla="*/ 1169 w 1181"/>
                    <a:gd name="T5" fmla="*/ 10 h 223"/>
                    <a:gd name="T6" fmla="*/ 1177 w 1181"/>
                    <a:gd name="T7" fmla="*/ 21 h 223"/>
                    <a:gd name="T8" fmla="*/ 1178 w 1181"/>
                    <a:gd name="T9" fmla="*/ 36 h 223"/>
                    <a:gd name="T10" fmla="*/ 1169 w 1181"/>
                    <a:gd name="T11" fmla="*/ 185 h 223"/>
                    <a:gd name="T12" fmla="*/ 1165 w 1181"/>
                    <a:gd name="T13" fmla="*/ 200 h 223"/>
                    <a:gd name="T14" fmla="*/ 1156 w 1181"/>
                    <a:gd name="T15" fmla="*/ 211 h 223"/>
                    <a:gd name="T16" fmla="*/ 1143 w 1181"/>
                    <a:gd name="T17" fmla="*/ 219 h 223"/>
                    <a:gd name="T18" fmla="*/ 1129 w 1181"/>
                    <a:gd name="T19" fmla="*/ 222 h 223"/>
                    <a:gd name="T20" fmla="*/ 49 w 1181"/>
                    <a:gd name="T21" fmla="*/ 222 h 223"/>
                    <a:gd name="T22" fmla="*/ 35 w 1181"/>
                    <a:gd name="T23" fmla="*/ 219 h 223"/>
                    <a:gd name="T24" fmla="*/ 22 w 1181"/>
                    <a:gd name="T25" fmla="*/ 211 h 223"/>
                    <a:gd name="T26" fmla="*/ 13 w 1181"/>
                    <a:gd name="T27" fmla="*/ 200 h 223"/>
                    <a:gd name="T28" fmla="*/ 9 w 1181"/>
                    <a:gd name="T29" fmla="*/ 185 h 223"/>
                    <a:gd name="T30" fmla="*/ 0 w 1181"/>
                    <a:gd name="T31" fmla="*/ 36 h 223"/>
                    <a:gd name="T32" fmla="*/ 3 w 1181"/>
                    <a:gd name="T33" fmla="*/ 21 h 223"/>
                    <a:gd name="T34" fmla="*/ 10 w 1181"/>
                    <a:gd name="T35" fmla="*/ 10 h 223"/>
                    <a:gd name="T36" fmla="*/ 22 w 1181"/>
                    <a:gd name="T37" fmla="*/ 5 h 223"/>
                    <a:gd name="T38" fmla="*/ 36 w 1181"/>
                    <a:gd name="T39" fmla="*/ 5 h 223"/>
                    <a:gd name="T40" fmla="*/ 1143 w 1181"/>
                    <a:gd name="T41" fmla="*/ 5 h 223"/>
                    <a:gd name="T42" fmla="*/ 1143 w 1181"/>
                    <a:gd name="T43" fmla="*/ 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1" h="223">
                      <a:moveTo>
                        <a:pt x="1143" y="2"/>
                      </a:moveTo>
                      <a:cubicBezTo>
                        <a:pt x="1149" y="2"/>
                        <a:pt x="1153" y="0"/>
                        <a:pt x="1158" y="2"/>
                      </a:cubicBezTo>
                      <a:cubicBezTo>
                        <a:pt x="1162" y="3"/>
                        <a:pt x="1167" y="5"/>
                        <a:pt x="1169" y="10"/>
                      </a:cubicBezTo>
                      <a:cubicBezTo>
                        <a:pt x="1172" y="13"/>
                        <a:pt x="1175" y="16"/>
                        <a:pt x="1177" y="21"/>
                      </a:cubicBezTo>
                      <a:cubicBezTo>
                        <a:pt x="1178" y="25"/>
                        <a:pt x="1180" y="30"/>
                        <a:pt x="1178" y="36"/>
                      </a:cubicBezTo>
                      <a:lnTo>
                        <a:pt x="1169" y="185"/>
                      </a:lnTo>
                      <a:cubicBezTo>
                        <a:pt x="1169" y="191"/>
                        <a:pt x="1168" y="196"/>
                        <a:pt x="1165" y="200"/>
                      </a:cubicBezTo>
                      <a:cubicBezTo>
                        <a:pt x="1162" y="205"/>
                        <a:pt x="1159" y="208"/>
                        <a:pt x="1156" y="211"/>
                      </a:cubicBezTo>
                      <a:cubicBezTo>
                        <a:pt x="1152" y="214"/>
                        <a:pt x="1149" y="217"/>
                        <a:pt x="1143" y="219"/>
                      </a:cubicBezTo>
                      <a:cubicBezTo>
                        <a:pt x="1139" y="220"/>
                        <a:pt x="1133" y="222"/>
                        <a:pt x="1129" y="222"/>
                      </a:cubicBezTo>
                      <a:lnTo>
                        <a:pt x="49" y="222"/>
                      </a:lnTo>
                      <a:cubicBezTo>
                        <a:pt x="44" y="222"/>
                        <a:pt x="39" y="222"/>
                        <a:pt x="35" y="219"/>
                      </a:cubicBezTo>
                      <a:cubicBezTo>
                        <a:pt x="31" y="217"/>
                        <a:pt x="26" y="214"/>
                        <a:pt x="22" y="211"/>
                      </a:cubicBezTo>
                      <a:cubicBezTo>
                        <a:pt x="17" y="208"/>
                        <a:pt x="14" y="204"/>
                        <a:pt x="13" y="200"/>
                      </a:cubicBezTo>
                      <a:cubicBezTo>
                        <a:pt x="10" y="195"/>
                        <a:pt x="10" y="191"/>
                        <a:pt x="9" y="185"/>
                      </a:cubicBezTo>
                      <a:lnTo>
                        <a:pt x="0" y="36"/>
                      </a:lnTo>
                      <a:cubicBezTo>
                        <a:pt x="0" y="30"/>
                        <a:pt x="0" y="26"/>
                        <a:pt x="3" y="21"/>
                      </a:cubicBezTo>
                      <a:cubicBezTo>
                        <a:pt x="4" y="17"/>
                        <a:pt x="7" y="13"/>
                        <a:pt x="10" y="10"/>
                      </a:cubicBezTo>
                      <a:cubicBezTo>
                        <a:pt x="13" y="7"/>
                        <a:pt x="17" y="7"/>
                        <a:pt x="22" y="5"/>
                      </a:cubicBezTo>
                      <a:cubicBezTo>
                        <a:pt x="26" y="4"/>
                        <a:pt x="32" y="5"/>
                        <a:pt x="36" y="5"/>
                      </a:cubicBezTo>
                      <a:lnTo>
                        <a:pt x="1143" y="5"/>
                      </a:lnTo>
                      <a:lnTo>
                        <a:pt x="1143" y="2"/>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2" name="Freeform 61"/>
                <p:cNvSpPr>
                  <a:spLocks noChangeArrowheads="1"/>
                </p:cNvSpPr>
                <p:nvPr/>
              </p:nvSpPr>
              <p:spPr bwMode="auto">
                <a:xfrm>
                  <a:off x="1086" y="2340"/>
                  <a:ext cx="37" cy="30"/>
                </a:xfrm>
                <a:custGeom>
                  <a:avLst/>
                  <a:gdLst>
                    <a:gd name="T0" fmla="*/ 19 w 168"/>
                    <a:gd name="T1" fmla="*/ 7 h 135"/>
                    <a:gd name="T2" fmla="*/ 160 w 168"/>
                    <a:gd name="T3" fmla="*/ 128 h 135"/>
                    <a:gd name="T4" fmla="*/ 155 w 168"/>
                    <a:gd name="T5" fmla="*/ 127 h 135"/>
                    <a:gd name="T6" fmla="*/ 149 w 168"/>
                    <a:gd name="T7" fmla="*/ 125 h 135"/>
                    <a:gd name="T8" fmla="*/ 142 w 168"/>
                    <a:gd name="T9" fmla="*/ 125 h 135"/>
                    <a:gd name="T10" fmla="*/ 0 w 168"/>
                    <a:gd name="T11" fmla="*/ 0 h 135"/>
                    <a:gd name="T12" fmla="*/ 6 w 168"/>
                    <a:gd name="T13" fmla="*/ 0 h 135"/>
                    <a:gd name="T14" fmla="*/ 10 w 168"/>
                    <a:gd name="T15" fmla="*/ 1 h 135"/>
                    <a:gd name="T16" fmla="*/ 15 w 168"/>
                    <a:gd name="T17" fmla="*/ 3 h 135"/>
                    <a:gd name="T18" fmla="*/ 19 w 168"/>
                    <a:gd name="T19" fmla="*/ 7 h 135"/>
                    <a:gd name="T20" fmla="*/ 163 w 168"/>
                    <a:gd name="T21" fmla="*/ 131 h 135"/>
                    <a:gd name="T22" fmla="*/ 160 w 168"/>
                    <a:gd name="T23" fmla="*/ 128 h 135"/>
                    <a:gd name="T24" fmla="*/ 161 w 168"/>
                    <a:gd name="T25" fmla="*/ 129 h 135"/>
                    <a:gd name="T26" fmla="*/ 163 w 168"/>
                    <a:gd name="T27" fmla="*/ 131 h 135"/>
                    <a:gd name="T28" fmla="*/ 167 w 168"/>
                    <a:gd name="T29" fmla="*/ 134 h 135"/>
                    <a:gd name="T30" fmla="*/ 163 w 168"/>
                    <a:gd name="T31" fmla="*/ 131 h 135"/>
                    <a:gd name="T32" fmla="*/ 167 w 168"/>
                    <a:gd name="T33"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8" h="135">
                      <a:moveTo>
                        <a:pt x="19" y="7"/>
                      </a:moveTo>
                      <a:lnTo>
                        <a:pt x="160" y="128"/>
                      </a:lnTo>
                      <a:cubicBezTo>
                        <a:pt x="158" y="127"/>
                        <a:pt x="156" y="127"/>
                        <a:pt x="155" y="127"/>
                      </a:cubicBezTo>
                      <a:cubicBezTo>
                        <a:pt x="153" y="125"/>
                        <a:pt x="150" y="125"/>
                        <a:pt x="149" y="125"/>
                      </a:cubicBezTo>
                      <a:lnTo>
                        <a:pt x="142" y="125"/>
                      </a:lnTo>
                      <a:lnTo>
                        <a:pt x="0" y="0"/>
                      </a:lnTo>
                      <a:lnTo>
                        <a:pt x="6" y="0"/>
                      </a:lnTo>
                      <a:cubicBezTo>
                        <a:pt x="9" y="0"/>
                        <a:pt x="8" y="1"/>
                        <a:pt x="10" y="1"/>
                      </a:cubicBezTo>
                      <a:cubicBezTo>
                        <a:pt x="11" y="1"/>
                        <a:pt x="13" y="3"/>
                        <a:pt x="15" y="3"/>
                      </a:cubicBezTo>
                      <a:lnTo>
                        <a:pt x="19" y="7"/>
                      </a:lnTo>
                      <a:close/>
                      <a:moveTo>
                        <a:pt x="163" y="131"/>
                      </a:moveTo>
                      <a:lnTo>
                        <a:pt x="160" y="128"/>
                      </a:lnTo>
                      <a:cubicBezTo>
                        <a:pt x="160" y="128"/>
                        <a:pt x="161" y="128"/>
                        <a:pt x="161" y="129"/>
                      </a:cubicBezTo>
                      <a:lnTo>
                        <a:pt x="163" y="131"/>
                      </a:lnTo>
                      <a:close/>
                      <a:moveTo>
                        <a:pt x="167" y="134"/>
                      </a:moveTo>
                      <a:lnTo>
                        <a:pt x="163" y="131"/>
                      </a:lnTo>
                      <a:cubicBezTo>
                        <a:pt x="165" y="132"/>
                        <a:pt x="166" y="133"/>
                        <a:pt x="167" y="134"/>
                      </a:cubicBezTo>
                      <a:close/>
                    </a:path>
                  </a:pathLst>
                </a:custGeom>
                <a:solidFill>
                  <a:srgbClr val="E6E6E6"/>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3" name="Freeform 62"/>
                <p:cNvSpPr>
                  <a:spLocks noChangeArrowheads="1"/>
                </p:cNvSpPr>
                <p:nvPr/>
              </p:nvSpPr>
              <p:spPr bwMode="auto">
                <a:xfrm>
                  <a:off x="862" y="2340"/>
                  <a:ext cx="37" cy="29"/>
                </a:xfrm>
                <a:custGeom>
                  <a:avLst/>
                  <a:gdLst>
                    <a:gd name="T0" fmla="*/ 0 w 167"/>
                    <a:gd name="T1" fmla="*/ 132 h 133"/>
                    <a:gd name="T2" fmla="*/ 1 w 167"/>
                    <a:gd name="T3" fmla="*/ 131 h 133"/>
                    <a:gd name="T4" fmla="*/ 0 w 167"/>
                    <a:gd name="T5" fmla="*/ 132 h 133"/>
                    <a:gd name="T6" fmla="*/ 147 w 167"/>
                    <a:gd name="T7" fmla="*/ 5 h 133"/>
                    <a:gd name="T8" fmla="*/ 152 w 167"/>
                    <a:gd name="T9" fmla="*/ 2 h 133"/>
                    <a:gd name="T10" fmla="*/ 156 w 167"/>
                    <a:gd name="T11" fmla="*/ 1 h 133"/>
                    <a:gd name="T12" fmla="*/ 160 w 167"/>
                    <a:gd name="T13" fmla="*/ 0 h 133"/>
                    <a:gd name="T14" fmla="*/ 166 w 167"/>
                    <a:gd name="T15" fmla="*/ 0 h 133"/>
                    <a:gd name="T16" fmla="*/ 25 w 167"/>
                    <a:gd name="T17" fmla="*/ 125 h 133"/>
                    <a:gd name="T18" fmla="*/ 18 w 167"/>
                    <a:gd name="T19" fmla="*/ 125 h 133"/>
                    <a:gd name="T20" fmla="*/ 10 w 167"/>
                    <a:gd name="T21" fmla="*/ 126 h 133"/>
                    <a:gd name="T22" fmla="*/ 4 w 167"/>
                    <a:gd name="T23" fmla="*/ 129 h 133"/>
                    <a:gd name="T24" fmla="*/ 1 w 167"/>
                    <a:gd name="T25" fmla="*/ 130 h 133"/>
                    <a:gd name="T26" fmla="*/ 147 w 167"/>
                    <a:gd name="T27" fmla="*/ 5 h 133"/>
                    <a:gd name="T28" fmla="*/ 1 w 167"/>
                    <a:gd name="T29" fmla="*/ 131 h 133"/>
                    <a:gd name="T30" fmla="*/ 1 w 167"/>
                    <a:gd name="T31" fmla="*/ 130 h 133"/>
                    <a:gd name="T32" fmla="*/ 1 w 167"/>
                    <a:gd name="T33" fmla="*/ 13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33">
                      <a:moveTo>
                        <a:pt x="0" y="132"/>
                      </a:moveTo>
                      <a:lnTo>
                        <a:pt x="1" y="131"/>
                      </a:lnTo>
                      <a:cubicBezTo>
                        <a:pt x="1" y="132"/>
                        <a:pt x="0" y="132"/>
                        <a:pt x="0" y="132"/>
                      </a:cubicBezTo>
                      <a:close/>
                      <a:moveTo>
                        <a:pt x="147" y="5"/>
                      </a:moveTo>
                      <a:cubicBezTo>
                        <a:pt x="149" y="4"/>
                        <a:pt x="150" y="3"/>
                        <a:pt x="152" y="2"/>
                      </a:cubicBezTo>
                      <a:cubicBezTo>
                        <a:pt x="153" y="0"/>
                        <a:pt x="154" y="1"/>
                        <a:pt x="156" y="1"/>
                      </a:cubicBezTo>
                      <a:cubicBezTo>
                        <a:pt x="157" y="1"/>
                        <a:pt x="159" y="0"/>
                        <a:pt x="160" y="0"/>
                      </a:cubicBezTo>
                      <a:lnTo>
                        <a:pt x="166" y="0"/>
                      </a:lnTo>
                      <a:lnTo>
                        <a:pt x="25" y="125"/>
                      </a:lnTo>
                      <a:lnTo>
                        <a:pt x="18" y="125"/>
                      </a:lnTo>
                      <a:cubicBezTo>
                        <a:pt x="15" y="125"/>
                        <a:pt x="13" y="126"/>
                        <a:pt x="10" y="126"/>
                      </a:cubicBezTo>
                      <a:cubicBezTo>
                        <a:pt x="9" y="128"/>
                        <a:pt x="6" y="128"/>
                        <a:pt x="4" y="129"/>
                      </a:cubicBezTo>
                      <a:cubicBezTo>
                        <a:pt x="4" y="129"/>
                        <a:pt x="3" y="129"/>
                        <a:pt x="1" y="130"/>
                      </a:cubicBezTo>
                      <a:lnTo>
                        <a:pt x="147" y="5"/>
                      </a:lnTo>
                      <a:close/>
                      <a:moveTo>
                        <a:pt x="1" y="131"/>
                      </a:moveTo>
                      <a:cubicBezTo>
                        <a:pt x="1" y="130"/>
                        <a:pt x="1" y="130"/>
                        <a:pt x="1" y="130"/>
                      </a:cubicBezTo>
                      <a:lnTo>
                        <a:pt x="1" y="131"/>
                      </a:lnTo>
                      <a:close/>
                    </a:path>
                  </a:pathLst>
                </a:custGeom>
                <a:solidFill>
                  <a:srgbClr val="E6E6E6"/>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4" name="Freeform 63"/>
                <p:cNvSpPr>
                  <a:spLocks noChangeArrowheads="1"/>
                </p:cNvSpPr>
                <p:nvPr/>
              </p:nvSpPr>
              <p:spPr bwMode="auto">
                <a:xfrm>
                  <a:off x="868" y="2340"/>
                  <a:ext cx="250" cy="29"/>
                </a:xfrm>
                <a:custGeom>
                  <a:avLst/>
                  <a:gdLst>
                    <a:gd name="T0" fmla="*/ 0 w 1106"/>
                    <a:gd name="T1" fmla="*/ 131 h 132"/>
                    <a:gd name="T2" fmla="*/ 141 w 1106"/>
                    <a:gd name="T3" fmla="*/ 0 h 132"/>
                    <a:gd name="T4" fmla="*/ 964 w 1106"/>
                    <a:gd name="T5" fmla="*/ 0 h 132"/>
                    <a:gd name="T6" fmla="*/ 1105 w 1106"/>
                    <a:gd name="T7" fmla="*/ 131 h 132"/>
                    <a:gd name="T8" fmla="*/ 0 w 1106"/>
                    <a:gd name="T9" fmla="*/ 131 h 132"/>
                  </a:gdLst>
                  <a:ahLst/>
                  <a:cxnLst>
                    <a:cxn ang="0">
                      <a:pos x="T0" y="T1"/>
                    </a:cxn>
                    <a:cxn ang="0">
                      <a:pos x="T2" y="T3"/>
                    </a:cxn>
                    <a:cxn ang="0">
                      <a:pos x="T4" y="T5"/>
                    </a:cxn>
                    <a:cxn ang="0">
                      <a:pos x="T6" y="T7"/>
                    </a:cxn>
                    <a:cxn ang="0">
                      <a:pos x="T8" y="T9"/>
                    </a:cxn>
                  </a:cxnLst>
                  <a:rect l="0" t="0" r="r" b="b"/>
                  <a:pathLst>
                    <a:path w="1106" h="132">
                      <a:moveTo>
                        <a:pt x="0" y="131"/>
                      </a:moveTo>
                      <a:lnTo>
                        <a:pt x="141" y="0"/>
                      </a:lnTo>
                      <a:lnTo>
                        <a:pt x="964" y="0"/>
                      </a:lnTo>
                      <a:lnTo>
                        <a:pt x="1105" y="131"/>
                      </a:lnTo>
                      <a:lnTo>
                        <a:pt x="0" y="131"/>
                      </a:lnTo>
                    </a:path>
                  </a:pathLst>
                </a:custGeom>
                <a:solidFill>
                  <a:srgbClr val="E6E6E6"/>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5" name="Freeform 64"/>
                <p:cNvSpPr>
                  <a:spLocks noChangeArrowheads="1"/>
                </p:cNvSpPr>
                <p:nvPr/>
              </p:nvSpPr>
              <p:spPr bwMode="auto">
                <a:xfrm>
                  <a:off x="980" y="2380"/>
                  <a:ext cx="26" cy="26"/>
                </a:xfrm>
                <a:custGeom>
                  <a:avLst/>
                  <a:gdLst>
                    <a:gd name="T0" fmla="*/ 117 w 118"/>
                    <a:gd name="T1" fmla="*/ 59 h 117"/>
                    <a:gd name="T2" fmla="*/ 109 w 118"/>
                    <a:gd name="T3" fmla="*/ 87 h 117"/>
                    <a:gd name="T4" fmla="*/ 88 w 118"/>
                    <a:gd name="T5" fmla="*/ 108 h 117"/>
                    <a:gd name="T6" fmla="*/ 59 w 118"/>
                    <a:gd name="T7" fmla="*/ 116 h 117"/>
                    <a:gd name="T8" fmla="*/ 29 w 118"/>
                    <a:gd name="T9" fmla="*/ 108 h 117"/>
                    <a:gd name="T10" fmla="*/ 8 w 118"/>
                    <a:gd name="T11" fmla="*/ 87 h 117"/>
                    <a:gd name="T12" fmla="*/ 0 w 118"/>
                    <a:gd name="T13" fmla="*/ 59 h 117"/>
                    <a:gd name="T14" fmla="*/ 8 w 118"/>
                    <a:gd name="T15" fmla="*/ 30 h 117"/>
                    <a:gd name="T16" fmla="*/ 29 w 118"/>
                    <a:gd name="T17" fmla="*/ 8 h 117"/>
                    <a:gd name="T18" fmla="*/ 59 w 118"/>
                    <a:gd name="T19" fmla="*/ 0 h 117"/>
                    <a:gd name="T20" fmla="*/ 88 w 118"/>
                    <a:gd name="T21" fmla="*/ 8 h 117"/>
                    <a:gd name="T22" fmla="*/ 109 w 118"/>
                    <a:gd name="T23" fmla="*/ 30 h 117"/>
                    <a:gd name="T24" fmla="*/ 117 w 118"/>
                    <a:gd name="T25"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17">
                      <a:moveTo>
                        <a:pt x="117" y="59"/>
                      </a:moveTo>
                      <a:cubicBezTo>
                        <a:pt x="117" y="69"/>
                        <a:pt x="114" y="78"/>
                        <a:pt x="109" y="87"/>
                      </a:cubicBezTo>
                      <a:cubicBezTo>
                        <a:pt x="104" y="96"/>
                        <a:pt x="97" y="103"/>
                        <a:pt x="88" y="108"/>
                      </a:cubicBezTo>
                      <a:cubicBezTo>
                        <a:pt x="78" y="114"/>
                        <a:pt x="69" y="116"/>
                        <a:pt x="59" y="116"/>
                      </a:cubicBezTo>
                      <a:cubicBezTo>
                        <a:pt x="48" y="116"/>
                        <a:pt x="38" y="114"/>
                        <a:pt x="29" y="108"/>
                      </a:cubicBezTo>
                      <a:cubicBezTo>
                        <a:pt x="19" y="103"/>
                        <a:pt x="13" y="96"/>
                        <a:pt x="8" y="87"/>
                      </a:cubicBezTo>
                      <a:cubicBezTo>
                        <a:pt x="3" y="78"/>
                        <a:pt x="0" y="69"/>
                        <a:pt x="0" y="59"/>
                      </a:cubicBezTo>
                      <a:cubicBezTo>
                        <a:pt x="0" y="48"/>
                        <a:pt x="3" y="39"/>
                        <a:pt x="8" y="30"/>
                      </a:cubicBezTo>
                      <a:cubicBezTo>
                        <a:pt x="13" y="20"/>
                        <a:pt x="19" y="13"/>
                        <a:pt x="29" y="8"/>
                      </a:cubicBezTo>
                      <a:cubicBezTo>
                        <a:pt x="38" y="2"/>
                        <a:pt x="48" y="0"/>
                        <a:pt x="59" y="0"/>
                      </a:cubicBezTo>
                      <a:cubicBezTo>
                        <a:pt x="69" y="0"/>
                        <a:pt x="78" y="2"/>
                        <a:pt x="88" y="8"/>
                      </a:cubicBezTo>
                      <a:cubicBezTo>
                        <a:pt x="97" y="13"/>
                        <a:pt x="104" y="20"/>
                        <a:pt x="109" y="30"/>
                      </a:cubicBezTo>
                      <a:cubicBezTo>
                        <a:pt x="114" y="39"/>
                        <a:pt x="117" y="48"/>
                        <a:pt x="117" y="59"/>
                      </a:cubicBezTo>
                    </a:path>
                  </a:pathLst>
                </a:custGeom>
                <a:solidFill>
                  <a:srgbClr val="FFFFFF"/>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6" name="Line 56"/>
                <p:cNvSpPr>
                  <a:spLocks noChangeShapeType="1"/>
                </p:cNvSpPr>
                <p:nvPr/>
              </p:nvSpPr>
              <p:spPr bwMode="auto">
                <a:xfrm>
                  <a:off x="876" y="2380"/>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67" name="Line 57"/>
                <p:cNvSpPr>
                  <a:spLocks noChangeShapeType="1"/>
                </p:cNvSpPr>
                <p:nvPr/>
              </p:nvSpPr>
              <p:spPr bwMode="auto">
                <a:xfrm>
                  <a:off x="896" y="2380"/>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68" name="Line 58"/>
                <p:cNvSpPr>
                  <a:spLocks noChangeShapeType="1"/>
                </p:cNvSpPr>
                <p:nvPr/>
              </p:nvSpPr>
              <p:spPr bwMode="auto">
                <a:xfrm>
                  <a:off x="909" y="2380"/>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69" name="Line 59"/>
                <p:cNvSpPr>
                  <a:spLocks noChangeShapeType="1"/>
                </p:cNvSpPr>
                <p:nvPr/>
              </p:nvSpPr>
              <p:spPr bwMode="auto">
                <a:xfrm>
                  <a:off x="926" y="2380"/>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70" name="Line 60"/>
                <p:cNvSpPr>
                  <a:spLocks noChangeShapeType="1"/>
                </p:cNvSpPr>
                <p:nvPr/>
              </p:nvSpPr>
              <p:spPr bwMode="auto">
                <a:xfrm>
                  <a:off x="945" y="2380"/>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71" name="Line 61"/>
                <p:cNvSpPr>
                  <a:spLocks noChangeShapeType="1"/>
                </p:cNvSpPr>
                <p:nvPr/>
              </p:nvSpPr>
              <p:spPr bwMode="auto">
                <a:xfrm>
                  <a:off x="962" y="2380"/>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72" name="Line 62"/>
                <p:cNvSpPr>
                  <a:spLocks noChangeShapeType="1"/>
                </p:cNvSpPr>
                <p:nvPr/>
              </p:nvSpPr>
              <p:spPr bwMode="auto">
                <a:xfrm>
                  <a:off x="1025" y="2380"/>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73" name="Line 63"/>
                <p:cNvSpPr>
                  <a:spLocks noChangeShapeType="1"/>
                </p:cNvSpPr>
                <p:nvPr/>
              </p:nvSpPr>
              <p:spPr bwMode="auto">
                <a:xfrm>
                  <a:off x="1041" y="2380"/>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74" name="Line 64"/>
                <p:cNvSpPr>
                  <a:spLocks noChangeShapeType="1"/>
                </p:cNvSpPr>
                <p:nvPr/>
              </p:nvSpPr>
              <p:spPr bwMode="auto">
                <a:xfrm>
                  <a:off x="1058" y="2380"/>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75" name="Line 65"/>
                <p:cNvSpPr>
                  <a:spLocks noChangeShapeType="1"/>
                </p:cNvSpPr>
                <p:nvPr/>
              </p:nvSpPr>
              <p:spPr bwMode="auto">
                <a:xfrm>
                  <a:off x="1078" y="2380"/>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76" name="Line 66"/>
                <p:cNvSpPr>
                  <a:spLocks noChangeShapeType="1"/>
                </p:cNvSpPr>
                <p:nvPr/>
              </p:nvSpPr>
              <p:spPr bwMode="auto">
                <a:xfrm>
                  <a:off x="1094" y="2380"/>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77" name="Line 67"/>
                <p:cNvSpPr>
                  <a:spLocks noChangeShapeType="1"/>
                </p:cNvSpPr>
                <p:nvPr/>
              </p:nvSpPr>
              <p:spPr bwMode="auto">
                <a:xfrm>
                  <a:off x="1114" y="2380"/>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78" name="Freeform 77"/>
                <p:cNvSpPr>
                  <a:spLocks noChangeArrowheads="1"/>
                </p:cNvSpPr>
                <p:nvPr/>
              </p:nvSpPr>
              <p:spPr bwMode="auto">
                <a:xfrm>
                  <a:off x="859" y="2299"/>
                  <a:ext cx="267" cy="48"/>
                </a:xfrm>
                <a:custGeom>
                  <a:avLst/>
                  <a:gdLst>
                    <a:gd name="T0" fmla="*/ 1143 w 1181"/>
                    <a:gd name="T1" fmla="*/ 6 h 216"/>
                    <a:gd name="T2" fmla="*/ 1158 w 1181"/>
                    <a:gd name="T3" fmla="*/ 2 h 216"/>
                    <a:gd name="T4" fmla="*/ 1169 w 1181"/>
                    <a:gd name="T5" fmla="*/ 6 h 216"/>
                    <a:gd name="T6" fmla="*/ 1177 w 1181"/>
                    <a:gd name="T7" fmla="*/ 16 h 216"/>
                    <a:gd name="T8" fmla="*/ 1178 w 1181"/>
                    <a:gd name="T9" fmla="*/ 31 h 216"/>
                    <a:gd name="T10" fmla="*/ 1169 w 1181"/>
                    <a:gd name="T11" fmla="*/ 181 h 216"/>
                    <a:gd name="T12" fmla="*/ 1165 w 1181"/>
                    <a:gd name="T13" fmla="*/ 196 h 216"/>
                    <a:gd name="T14" fmla="*/ 1156 w 1181"/>
                    <a:gd name="T15" fmla="*/ 207 h 216"/>
                    <a:gd name="T16" fmla="*/ 1143 w 1181"/>
                    <a:gd name="T17" fmla="*/ 212 h 216"/>
                    <a:gd name="T18" fmla="*/ 1129 w 1181"/>
                    <a:gd name="T19" fmla="*/ 212 h 216"/>
                    <a:gd name="T20" fmla="*/ 49 w 1181"/>
                    <a:gd name="T21" fmla="*/ 212 h 216"/>
                    <a:gd name="T22" fmla="*/ 35 w 1181"/>
                    <a:gd name="T23" fmla="*/ 212 h 216"/>
                    <a:gd name="T24" fmla="*/ 22 w 1181"/>
                    <a:gd name="T25" fmla="*/ 206 h 216"/>
                    <a:gd name="T26" fmla="*/ 13 w 1181"/>
                    <a:gd name="T27" fmla="*/ 196 h 216"/>
                    <a:gd name="T28" fmla="*/ 9 w 1181"/>
                    <a:gd name="T29" fmla="*/ 181 h 216"/>
                    <a:gd name="T30" fmla="*/ 0 w 1181"/>
                    <a:gd name="T31" fmla="*/ 31 h 216"/>
                    <a:gd name="T32" fmla="*/ 3 w 1181"/>
                    <a:gd name="T33" fmla="*/ 16 h 216"/>
                    <a:gd name="T34" fmla="*/ 10 w 1181"/>
                    <a:gd name="T35" fmla="*/ 5 h 216"/>
                    <a:gd name="T36" fmla="*/ 22 w 1181"/>
                    <a:gd name="T37" fmla="*/ 5 h 216"/>
                    <a:gd name="T38" fmla="*/ 36 w 1181"/>
                    <a:gd name="T39" fmla="*/ 9 h 216"/>
                    <a:gd name="T40" fmla="*/ 1143 w 1181"/>
                    <a:gd name="T41" fmla="*/ 9 h 216"/>
                    <a:gd name="T42" fmla="*/ 1143 w 1181"/>
                    <a:gd name="T43" fmla="*/ 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1" h="216">
                      <a:moveTo>
                        <a:pt x="1143" y="6"/>
                      </a:moveTo>
                      <a:cubicBezTo>
                        <a:pt x="1149" y="6"/>
                        <a:pt x="1153" y="0"/>
                        <a:pt x="1158" y="2"/>
                      </a:cubicBezTo>
                      <a:cubicBezTo>
                        <a:pt x="1162" y="3"/>
                        <a:pt x="1166" y="3"/>
                        <a:pt x="1169" y="6"/>
                      </a:cubicBezTo>
                      <a:cubicBezTo>
                        <a:pt x="1171" y="9"/>
                        <a:pt x="1175" y="11"/>
                        <a:pt x="1177" y="16"/>
                      </a:cubicBezTo>
                      <a:cubicBezTo>
                        <a:pt x="1178" y="20"/>
                        <a:pt x="1180" y="25"/>
                        <a:pt x="1178" y="31"/>
                      </a:cubicBezTo>
                      <a:lnTo>
                        <a:pt x="1169" y="181"/>
                      </a:lnTo>
                      <a:cubicBezTo>
                        <a:pt x="1169" y="187"/>
                        <a:pt x="1168" y="191"/>
                        <a:pt x="1165" y="196"/>
                      </a:cubicBezTo>
                      <a:cubicBezTo>
                        <a:pt x="1162" y="200"/>
                        <a:pt x="1159" y="204"/>
                        <a:pt x="1156" y="207"/>
                      </a:cubicBezTo>
                      <a:cubicBezTo>
                        <a:pt x="1152" y="210"/>
                        <a:pt x="1149" y="210"/>
                        <a:pt x="1143" y="212"/>
                      </a:cubicBezTo>
                      <a:cubicBezTo>
                        <a:pt x="1139" y="213"/>
                        <a:pt x="1133" y="212"/>
                        <a:pt x="1129" y="212"/>
                      </a:cubicBezTo>
                      <a:lnTo>
                        <a:pt x="49" y="212"/>
                      </a:lnTo>
                      <a:cubicBezTo>
                        <a:pt x="44" y="212"/>
                        <a:pt x="39" y="215"/>
                        <a:pt x="35" y="212"/>
                      </a:cubicBezTo>
                      <a:cubicBezTo>
                        <a:pt x="31" y="210"/>
                        <a:pt x="26" y="209"/>
                        <a:pt x="22" y="206"/>
                      </a:cubicBezTo>
                      <a:cubicBezTo>
                        <a:pt x="17" y="203"/>
                        <a:pt x="14" y="200"/>
                        <a:pt x="13" y="196"/>
                      </a:cubicBezTo>
                      <a:cubicBezTo>
                        <a:pt x="10" y="191"/>
                        <a:pt x="10" y="187"/>
                        <a:pt x="9" y="181"/>
                      </a:cubicBezTo>
                      <a:lnTo>
                        <a:pt x="0" y="31"/>
                      </a:lnTo>
                      <a:cubicBezTo>
                        <a:pt x="0" y="25"/>
                        <a:pt x="0" y="21"/>
                        <a:pt x="3" y="16"/>
                      </a:cubicBezTo>
                      <a:cubicBezTo>
                        <a:pt x="4" y="12"/>
                        <a:pt x="7" y="8"/>
                        <a:pt x="10" y="5"/>
                      </a:cubicBezTo>
                      <a:cubicBezTo>
                        <a:pt x="13" y="2"/>
                        <a:pt x="17" y="6"/>
                        <a:pt x="22" y="5"/>
                      </a:cubicBezTo>
                      <a:cubicBezTo>
                        <a:pt x="26" y="3"/>
                        <a:pt x="32" y="9"/>
                        <a:pt x="36" y="9"/>
                      </a:cubicBezTo>
                      <a:lnTo>
                        <a:pt x="1143" y="9"/>
                      </a:lnTo>
                      <a:lnTo>
                        <a:pt x="1143" y="6"/>
                      </a:lnTo>
                    </a:path>
                  </a:pathLst>
                </a:custGeom>
                <a:solidFill>
                  <a:srgbClr val="CCCCCC"/>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79" name="Freeform 78"/>
                <p:cNvSpPr>
                  <a:spLocks noChangeArrowheads="1"/>
                </p:cNvSpPr>
                <p:nvPr/>
              </p:nvSpPr>
              <p:spPr bwMode="auto">
                <a:xfrm>
                  <a:off x="1086" y="2268"/>
                  <a:ext cx="37" cy="30"/>
                </a:xfrm>
                <a:custGeom>
                  <a:avLst/>
                  <a:gdLst>
                    <a:gd name="T0" fmla="*/ 19 w 168"/>
                    <a:gd name="T1" fmla="*/ 7 h 135"/>
                    <a:gd name="T2" fmla="*/ 160 w 168"/>
                    <a:gd name="T3" fmla="*/ 128 h 135"/>
                    <a:gd name="T4" fmla="*/ 155 w 168"/>
                    <a:gd name="T5" fmla="*/ 127 h 135"/>
                    <a:gd name="T6" fmla="*/ 149 w 168"/>
                    <a:gd name="T7" fmla="*/ 125 h 135"/>
                    <a:gd name="T8" fmla="*/ 142 w 168"/>
                    <a:gd name="T9" fmla="*/ 125 h 135"/>
                    <a:gd name="T10" fmla="*/ 0 w 168"/>
                    <a:gd name="T11" fmla="*/ 0 h 135"/>
                    <a:gd name="T12" fmla="*/ 6 w 168"/>
                    <a:gd name="T13" fmla="*/ 0 h 135"/>
                    <a:gd name="T14" fmla="*/ 10 w 168"/>
                    <a:gd name="T15" fmla="*/ 1 h 135"/>
                    <a:gd name="T16" fmla="*/ 15 w 168"/>
                    <a:gd name="T17" fmla="*/ 3 h 135"/>
                    <a:gd name="T18" fmla="*/ 19 w 168"/>
                    <a:gd name="T19" fmla="*/ 7 h 135"/>
                    <a:gd name="T20" fmla="*/ 163 w 168"/>
                    <a:gd name="T21" fmla="*/ 131 h 135"/>
                    <a:gd name="T22" fmla="*/ 160 w 168"/>
                    <a:gd name="T23" fmla="*/ 128 h 135"/>
                    <a:gd name="T24" fmla="*/ 161 w 168"/>
                    <a:gd name="T25" fmla="*/ 129 h 135"/>
                    <a:gd name="T26" fmla="*/ 163 w 168"/>
                    <a:gd name="T27" fmla="*/ 131 h 135"/>
                    <a:gd name="T28" fmla="*/ 167 w 168"/>
                    <a:gd name="T29" fmla="*/ 134 h 135"/>
                    <a:gd name="T30" fmla="*/ 163 w 168"/>
                    <a:gd name="T31" fmla="*/ 131 h 135"/>
                    <a:gd name="T32" fmla="*/ 167 w 168"/>
                    <a:gd name="T33"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8" h="135">
                      <a:moveTo>
                        <a:pt x="19" y="7"/>
                      </a:moveTo>
                      <a:lnTo>
                        <a:pt x="160" y="128"/>
                      </a:lnTo>
                      <a:cubicBezTo>
                        <a:pt x="158" y="128"/>
                        <a:pt x="156" y="127"/>
                        <a:pt x="155" y="127"/>
                      </a:cubicBezTo>
                      <a:cubicBezTo>
                        <a:pt x="153" y="125"/>
                        <a:pt x="150" y="125"/>
                        <a:pt x="149" y="125"/>
                      </a:cubicBezTo>
                      <a:lnTo>
                        <a:pt x="142" y="125"/>
                      </a:lnTo>
                      <a:lnTo>
                        <a:pt x="0" y="0"/>
                      </a:lnTo>
                      <a:lnTo>
                        <a:pt x="6" y="0"/>
                      </a:lnTo>
                      <a:cubicBezTo>
                        <a:pt x="8" y="0"/>
                        <a:pt x="8" y="1"/>
                        <a:pt x="10" y="1"/>
                      </a:cubicBezTo>
                      <a:cubicBezTo>
                        <a:pt x="11" y="1"/>
                        <a:pt x="13" y="3"/>
                        <a:pt x="15" y="3"/>
                      </a:cubicBezTo>
                      <a:lnTo>
                        <a:pt x="19" y="7"/>
                      </a:lnTo>
                      <a:close/>
                      <a:moveTo>
                        <a:pt x="163" y="131"/>
                      </a:moveTo>
                      <a:lnTo>
                        <a:pt x="160" y="128"/>
                      </a:lnTo>
                      <a:cubicBezTo>
                        <a:pt x="160" y="128"/>
                        <a:pt x="161" y="128"/>
                        <a:pt x="161" y="129"/>
                      </a:cubicBezTo>
                      <a:lnTo>
                        <a:pt x="163" y="131"/>
                      </a:lnTo>
                      <a:close/>
                      <a:moveTo>
                        <a:pt x="167" y="134"/>
                      </a:moveTo>
                      <a:lnTo>
                        <a:pt x="163" y="131"/>
                      </a:lnTo>
                      <a:cubicBezTo>
                        <a:pt x="165" y="132"/>
                        <a:pt x="166" y="133"/>
                        <a:pt x="167" y="134"/>
                      </a:cubicBezTo>
                      <a:close/>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80" name="Freeform 79"/>
                <p:cNvSpPr>
                  <a:spLocks noChangeArrowheads="1"/>
                </p:cNvSpPr>
                <p:nvPr/>
              </p:nvSpPr>
              <p:spPr bwMode="auto">
                <a:xfrm>
                  <a:off x="863" y="2269"/>
                  <a:ext cx="37" cy="29"/>
                </a:xfrm>
                <a:custGeom>
                  <a:avLst/>
                  <a:gdLst>
                    <a:gd name="T0" fmla="*/ 146 w 166"/>
                    <a:gd name="T1" fmla="*/ 5 h 133"/>
                    <a:gd name="T2" fmla="*/ 151 w 166"/>
                    <a:gd name="T3" fmla="*/ 3 h 133"/>
                    <a:gd name="T4" fmla="*/ 155 w 166"/>
                    <a:gd name="T5" fmla="*/ 1 h 133"/>
                    <a:gd name="T6" fmla="*/ 159 w 166"/>
                    <a:gd name="T7" fmla="*/ 0 h 133"/>
                    <a:gd name="T8" fmla="*/ 165 w 166"/>
                    <a:gd name="T9" fmla="*/ 0 h 133"/>
                    <a:gd name="T10" fmla="*/ 24 w 166"/>
                    <a:gd name="T11" fmla="*/ 125 h 133"/>
                    <a:gd name="T12" fmla="*/ 17 w 166"/>
                    <a:gd name="T13" fmla="*/ 125 h 133"/>
                    <a:gd name="T14" fmla="*/ 9 w 166"/>
                    <a:gd name="T15" fmla="*/ 126 h 133"/>
                    <a:gd name="T16" fmla="*/ 4 w 166"/>
                    <a:gd name="T17" fmla="*/ 128 h 133"/>
                    <a:gd name="T18" fmla="*/ 146 w 166"/>
                    <a:gd name="T19" fmla="*/ 5 h 133"/>
                    <a:gd name="T20" fmla="*/ 3 w 166"/>
                    <a:gd name="T21" fmla="*/ 129 h 133"/>
                    <a:gd name="T22" fmla="*/ 4 w 166"/>
                    <a:gd name="T23" fmla="*/ 128 h 133"/>
                    <a:gd name="T24" fmla="*/ 0 w 166"/>
                    <a:gd name="T25" fmla="*/ 132 h 133"/>
                    <a:gd name="T26" fmla="*/ 3 w 166"/>
                    <a:gd name="T27" fmla="*/ 12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133">
                      <a:moveTo>
                        <a:pt x="146" y="5"/>
                      </a:moveTo>
                      <a:cubicBezTo>
                        <a:pt x="148" y="4"/>
                        <a:pt x="149" y="4"/>
                        <a:pt x="151" y="3"/>
                      </a:cubicBezTo>
                      <a:cubicBezTo>
                        <a:pt x="152" y="1"/>
                        <a:pt x="153" y="1"/>
                        <a:pt x="155" y="1"/>
                      </a:cubicBezTo>
                      <a:cubicBezTo>
                        <a:pt x="156" y="1"/>
                        <a:pt x="158" y="0"/>
                        <a:pt x="159" y="0"/>
                      </a:cubicBezTo>
                      <a:lnTo>
                        <a:pt x="165" y="0"/>
                      </a:lnTo>
                      <a:lnTo>
                        <a:pt x="24" y="125"/>
                      </a:lnTo>
                      <a:lnTo>
                        <a:pt x="17" y="125"/>
                      </a:lnTo>
                      <a:cubicBezTo>
                        <a:pt x="14" y="125"/>
                        <a:pt x="12" y="126"/>
                        <a:pt x="9" y="126"/>
                      </a:cubicBezTo>
                      <a:cubicBezTo>
                        <a:pt x="8" y="127"/>
                        <a:pt x="6" y="127"/>
                        <a:pt x="4" y="128"/>
                      </a:cubicBezTo>
                      <a:lnTo>
                        <a:pt x="146" y="5"/>
                      </a:lnTo>
                      <a:close/>
                      <a:moveTo>
                        <a:pt x="3" y="129"/>
                      </a:moveTo>
                      <a:cubicBezTo>
                        <a:pt x="3" y="128"/>
                        <a:pt x="3" y="128"/>
                        <a:pt x="4" y="128"/>
                      </a:cubicBezTo>
                      <a:lnTo>
                        <a:pt x="0" y="132"/>
                      </a:lnTo>
                      <a:cubicBezTo>
                        <a:pt x="1" y="130"/>
                        <a:pt x="3" y="129"/>
                        <a:pt x="3" y="129"/>
                      </a:cubicBezTo>
                      <a:close/>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81" name="Freeform 80"/>
                <p:cNvSpPr>
                  <a:spLocks noChangeArrowheads="1"/>
                </p:cNvSpPr>
                <p:nvPr/>
              </p:nvSpPr>
              <p:spPr bwMode="auto">
                <a:xfrm>
                  <a:off x="868" y="2267"/>
                  <a:ext cx="250" cy="32"/>
                </a:xfrm>
                <a:custGeom>
                  <a:avLst/>
                  <a:gdLst>
                    <a:gd name="T0" fmla="*/ 0 w 1106"/>
                    <a:gd name="T1" fmla="*/ 146 h 147"/>
                    <a:gd name="T2" fmla="*/ 141 w 1106"/>
                    <a:gd name="T3" fmla="*/ 0 h 147"/>
                    <a:gd name="T4" fmla="*/ 964 w 1106"/>
                    <a:gd name="T5" fmla="*/ 0 h 147"/>
                    <a:gd name="T6" fmla="*/ 1105 w 1106"/>
                    <a:gd name="T7" fmla="*/ 146 h 147"/>
                    <a:gd name="T8" fmla="*/ 0 w 1106"/>
                    <a:gd name="T9" fmla="*/ 146 h 147"/>
                  </a:gdLst>
                  <a:ahLst/>
                  <a:cxnLst>
                    <a:cxn ang="0">
                      <a:pos x="T0" y="T1"/>
                    </a:cxn>
                    <a:cxn ang="0">
                      <a:pos x="T2" y="T3"/>
                    </a:cxn>
                    <a:cxn ang="0">
                      <a:pos x="T4" y="T5"/>
                    </a:cxn>
                    <a:cxn ang="0">
                      <a:pos x="T6" y="T7"/>
                    </a:cxn>
                    <a:cxn ang="0">
                      <a:pos x="T8" y="T9"/>
                    </a:cxn>
                  </a:cxnLst>
                  <a:rect l="0" t="0" r="r" b="b"/>
                  <a:pathLst>
                    <a:path w="1106" h="147">
                      <a:moveTo>
                        <a:pt x="0" y="146"/>
                      </a:moveTo>
                      <a:lnTo>
                        <a:pt x="141" y="0"/>
                      </a:lnTo>
                      <a:lnTo>
                        <a:pt x="964" y="0"/>
                      </a:lnTo>
                      <a:lnTo>
                        <a:pt x="1105" y="146"/>
                      </a:lnTo>
                      <a:lnTo>
                        <a:pt x="0" y="146"/>
                      </a:ln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82" name="Freeform 81"/>
                <p:cNvSpPr>
                  <a:spLocks noChangeArrowheads="1"/>
                </p:cNvSpPr>
                <p:nvPr/>
              </p:nvSpPr>
              <p:spPr bwMode="auto">
                <a:xfrm>
                  <a:off x="980" y="2309"/>
                  <a:ext cx="26" cy="26"/>
                </a:xfrm>
                <a:custGeom>
                  <a:avLst/>
                  <a:gdLst>
                    <a:gd name="T0" fmla="*/ 117 w 118"/>
                    <a:gd name="T1" fmla="*/ 58 h 117"/>
                    <a:gd name="T2" fmla="*/ 109 w 118"/>
                    <a:gd name="T3" fmla="*/ 87 h 117"/>
                    <a:gd name="T4" fmla="*/ 88 w 118"/>
                    <a:gd name="T5" fmla="*/ 108 h 117"/>
                    <a:gd name="T6" fmla="*/ 59 w 118"/>
                    <a:gd name="T7" fmla="*/ 116 h 117"/>
                    <a:gd name="T8" fmla="*/ 29 w 118"/>
                    <a:gd name="T9" fmla="*/ 108 h 117"/>
                    <a:gd name="T10" fmla="*/ 8 w 118"/>
                    <a:gd name="T11" fmla="*/ 87 h 117"/>
                    <a:gd name="T12" fmla="*/ 0 w 118"/>
                    <a:gd name="T13" fmla="*/ 58 h 117"/>
                    <a:gd name="T14" fmla="*/ 8 w 118"/>
                    <a:gd name="T15" fmla="*/ 29 h 117"/>
                    <a:gd name="T16" fmla="*/ 29 w 118"/>
                    <a:gd name="T17" fmla="*/ 7 h 117"/>
                    <a:gd name="T18" fmla="*/ 59 w 118"/>
                    <a:gd name="T19" fmla="*/ 0 h 117"/>
                    <a:gd name="T20" fmla="*/ 88 w 118"/>
                    <a:gd name="T21" fmla="*/ 7 h 117"/>
                    <a:gd name="T22" fmla="*/ 109 w 118"/>
                    <a:gd name="T23" fmla="*/ 29 h 117"/>
                    <a:gd name="T24" fmla="*/ 117 w 118"/>
                    <a:gd name="T25" fmla="*/ 5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17">
                      <a:moveTo>
                        <a:pt x="117" y="58"/>
                      </a:moveTo>
                      <a:cubicBezTo>
                        <a:pt x="117" y="69"/>
                        <a:pt x="114" y="78"/>
                        <a:pt x="109" y="87"/>
                      </a:cubicBezTo>
                      <a:cubicBezTo>
                        <a:pt x="104" y="96"/>
                        <a:pt x="97" y="102"/>
                        <a:pt x="88" y="108"/>
                      </a:cubicBezTo>
                      <a:cubicBezTo>
                        <a:pt x="78" y="113"/>
                        <a:pt x="69" y="116"/>
                        <a:pt x="59" y="116"/>
                      </a:cubicBezTo>
                      <a:cubicBezTo>
                        <a:pt x="48" y="116"/>
                        <a:pt x="38" y="113"/>
                        <a:pt x="29" y="108"/>
                      </a:cubicBezTo>
                      <a:cubicBezTo>
                        <a:pt x="19" y="102"/>
                        <a:pt x="13" y="96"/>
                        <a:pt x="8" y="87"/>
                      </a:cubicBezTo>
                      <a:cubicBezTo>
                        <a:pt x="3" y="78"/>
                        <a:pt x="0" y="69"/>
                        <a:pt x="0" y="58"/>
                      </a:cubicBezTo>
                      <a:cubicBezTo>
                        <a:pt x="0" y="47"/>
                        <a:pt x="3" y="38"/>
                        <a:pt x="8" y="29"/>
                      </a:cubicBezTo>
                      <a:cubicBezTo>
                        <a:pt x="13" y="19"/>
                        <a:pt x="19" y="12"/>
                        <a:pt x="29" y="7"/>
                      </a:cubicBezTo>
                      <a:cubicBezTo>
                        <a:pt x="38" y="1"/>
                        <a:pt x="48" y="0"/>
                        <a:pt x="59" y="0"/>
                      </a:cubicBezTo>
                      <a:cubicBezTo>
                        <a:pt x="69" y="0"/>
                        <a:pt x="78" y="1"/>
                        <a:pt x="88" y="7"/>
                      </a:cubicBezTo>
                      <a:cubicBezTo>
                        <a:pt x="97" y="12"/>
                        <a:pt x="104" y="19"/>
                        <a:pt x="109" y="29"/>
                      </a:cubicBezTo>
                      <a:cubicBezTo>
                        <a:pt x="114" y="38"/>
                        <a:pt x="117" y="47"/>
                        <a:pt x="117" y="58"/>
                      </a:cubicBezTo>
                    </a:path>
                  </a:pathLst>
                </a:custGeom>
                <a:solidFill>
                  <a:srgbClr val="FFFFFF"/>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83" name="Line 73"/>
                <p:cNvSpPr>
                  <a:spLocks noChangeShapeType="1"/>
                </p:cNvSpPr>
                <p:nvPr/>
              </p:nvSpPr>
              <p:spPr bwMode="auto">
                <a:xfrm>
                  <a:off x="876" y="230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84" name="Line 74"/>
                <p:cNvSpPr>
                  <a:spLocks noChangeShapeType="1"/>
                </p:cNvSpPr>
                <p:nvPr/>
              </p:nvSpPr>
              <p:spPr bwMode="auto">
                <a:xfrm>
                  <a:off x="896" y="230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85" name="Line 75"/>
                <p:cNvSpPr>
                  <a:spLocks noChangeShapeType="1"/>
                </p:cNvSpPr>
                <p:nvPr/>
              </p:nvSpPr>
              <p:spPr bwMode="auto">
                <a:xfrm>
                  <a:off x="909" y="230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86" name="Line 76"/>
                <p:cNvSpPr>
                  <a:spLocks noChangeShapeType="1"/>
                </p:cNvSpPr>
                <p:nvPr/>
              </p:nvSpPr>
              <p:spPr bwMode="auto">
                <a:xfrm>
                  <a:off x="926" y="230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87" name="Line 77"/>
                <p:cNvSpPr>
                  <a:spLocks noChangeShapeType="1"/>
                </p:cNvSpPr>
                <p:nvPr/>
              </p:nvSpPr>
              <p:spPr bwMode="auto">
                <a:xfrm>
                  <a:off x="945" y="230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88" name="Line 78"/>
                <p:cNvSpPr>
                  <a:spLocks noChangeShapeType="1"/>
                </p:cNvSpPr>
                <p:nvPr/>
              </p:nvSpPr>
              <p:spPr bwMode="auto">
                <a:xfrm>
                  <a:off x="962" y="230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89" name="Line 79"/>
                <p:cNvSpPr>
                  <a:spLocks noChangeShapeType="1"/>
                </p:cNvSpPr>
                <p:nvPr/>
              </p:nvSpPr>
              <p:spPr bwMode="auto">
                <a:xfrm>
                  <a:off x="1025" y="230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90" name="Line 80"/>
                <p:cNvSpPr>
                  <a:spLocks noChangeShapeType="1"/>
                </p:cNvSpPr>
                <p:nvPr/>
              </p:nvSpPr>
              <p:spPr bwMode="auto">
                <a:xfrm>
                  <a:off x="1041" y="230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91" name="Line 81"/>
                <p:cNvSpPr>
                  <a:spLocks noChangeShapeType="1"/>
                </p:cNvSpPr>
                <p:nvPr/>
              </p:nvSpPr>
              <p:spPr bwMode="auto">
                <a:xfrm>
                  <a:off x="1058" y="230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92" name="Line 82"/>
                <p:cNvSpPr>
                  <a:spLocks noChangeShapeType="1"/>
                </p:cNvSpPr>
                <p:nvPr/>
              </p:nvSpPr>
              <p:spPr bwMode="auto">
                <a:xfrm>
                  <a:off x="1078" y="230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93" name="Line 83"/>
                <p:cNvSpPr>
                  <a:spLocks noChangeShapeType="1"/>
                </p:cNvSpPr>
                <p:nvPr/>
              </p:nvSpPr>
              <p:spPr bwMode="auto">
                <a:xfrm>
                  <a:off x="1094" y="230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94" name="Line 84"/>
                <p:cNvSpPr>
                  <a:spLocks noChangeShapeType="1"/>
                </p:cNvSpPr>
                <p:nvPr/>
              </p:nvSpPr>
              <p:spPr bwMode="auto">
                <a:xfrm>
                  <a:off x="1114" y="230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95" name="Freeform 94"/>
                <p:cNvSpPr>
                  <a:spLocks noChangeArrowheads="1"/>
                </p:cNvSpPr>
                <p:nvPr/>
              </p:nvSpPr>
              <p:spPr bwMode="auto">
                <a:xfrm>
                  <a:off x="859" y="2224"/>
                  <a:ext cx="267" cy="52"/>
                </a:xfrm>
                <a:custGeom>
                  <a:avLst/>
                  <a:gdLst>
                    <a:gd name="T0" fmla="*/ 1143 w 1181"/>
                    <a:gd name="T1" fmla="*/ 1 h 235"/>
                    <a:gd name="T2" fmla="*/ 1158 w 1181"/>
                    <a:gd name="T3" fmla="*/ 2 h 235"/>
                    <a:gd name="T4" fmla="*/ 1169 w 1181"/>
                    <a:gd name="T5" fmla="*/ 10 h 235"/>
                    <a:gd name="T6" fmla="*/ 1177 w 1181"/>
                    <a:gd name="T7" fmla="*/ 21 h 235"/>
                    <a:gd name="T8" fmla="*/ 1178 w 1181"/>
                    <a:gd name="T9" fmla="*/ 36 h 235"/>
                    <a:gd name="T10" fmla="*/ 1169 w 1181"/>
                    <a:gd name="T11" fmla="*/ 186 h 235"/>
                    <a:gd name="T12" fmla="*/ 1165 w 1181"/>
                    <a:gd name="T13" fmla="*/ 201 h 235"/>
                    <a:gd name="T14" fmla="*/ 1156 w 1181"/>
                    <a:gd name="T15" fmla="*/ 212 h 235"/>
                    <a:gd name="T16" fmla="*/ 1143 w 1181"/>
                    <a:gd name="T17" fmla="*/ 225 h 235"/>
                    <a:gd name="T18" fmla="*/ 1129 w 1181"/>
                    <a:gd name="T19" fmla="*/ 234 h 235"/>
                    <a:gd name="T20" fmla="*/ 49 w 1181"/>
                    <a:gd name="T21" fmla="*/ 234 h 235"/>
                    <a:gd name="T22" fmla="*/ 35 w 1181"/>
                    <a:gd name="T23" fmla="*/ 225 h 235"/>
                    <a:gd name="T24" fmla="*/ 22 w 1181"/>
                    <a:gd name="T25" fmla="*/ 215 h 235"/>
                    <a:gd name="T26" fmla="*/ 13 w 1181"/>
                    <a:gd name="T27" fmla="*/ 202 h 235"/>
                    <a:gd name="T28" fmla="*/ 9 w 1181"/>
                    <a:gd name="T29" fmla="*/ 187 h 235"/>
                    <a:gd name="T30" fmla="*/ 0 w 1181"/>
                    <a:gd name="T31" fmla="*/ 37 h 235"/>
                    <a:gd name="T32" fmla="*/ 3 w 1181"/>
                    <a:gd name="T33" fmla="*/ 23 h 235"/>
                    <a:gd name="T34" fmla="*/ 10 w 1181"/>
                    <a:gd name="T35" fmla="*/ 11 h 235"/>
                    <a:gd name="T36" fmla="*/ 22 w 1181"/>
                    <a:gd name="T37" fmla="*/ 4 h 235"/>
                    <a:gd name="T38" fmla="*/ 36 w 1181"/>
                    <a:gd name="T39" fmla="*/ 2 h 235"/>
                    <a:gd name="T40" fmla="*/ 1143 w 1181"/>
                    <a:gd name="T41" fmla="*/ 2 h 235"/>
                    <a:gd name="T42" fmla="*/ 1143 w 1181"/>
                    <a:gd name="T43" fmla="*/ 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1" h="235">
                      <a:moveTo>
                        <a:pt x="1143" y="1"/>
                      </a:moveTo>
                      <a:cubicBezTo>
                        <a:pt x="1149" y="1"/>
                        <a:pt x="1153" y="0"/>
                        <a:pt x="1158" y="2"/>
                      </a:cubicBezTo>
                      <a:cubicBezTo>
                        <a:pt x="1162" y="3"/>
                        <a:pt x="1166" y="7"/>
                        <a:pt x="1169" y="10"/>
                      </a:cubicBezTo>
                      <a:cubicBezTo>
                        <a:pt x="1171" y="12"/>
                        <a:pt x="1175" y="16"/>
                        <a:pt x="1177" y="21"/>
                      </a:cubicBezTo>
                      <a:cubicBezTo>
                        <a:pt x="1178" y="25"/>
                        <a:pt x="1180" y="30"/>
                        <a:pt x="1178" y="36"/>
                      </a:cubicBezTo>
                      <a:lnTo>
                        <a:pt x="1169" y="186"/>
                      </a:lnTo>
                      <a:cubicBezTo>
                        <a:pt x="1169" y="192"/>
                        <a:pt x="1168" y="196"/>
                        <a:pt x="1165" y="201"/>
                      </a:cubicBezTo>
                      <a:cubicBezTo>
                        <a:pt x="1162" y="205"/>
                        <a:pt x="1159" y="209"/>
                        <a:pt x="1156" y="212"/>
                      </a:cubicBezTo>
                      <a:cubicBezTo>
                        <a:pt x="1152" y="215"/>
                        <a:pt x="1149" y="224"/>
                        <a:pt x="1143" y="225"/>
                      </a:cubicBezTo>
                      <a:cubicBezTo>
                        <a:pt x="1139" y="227"/>
                        <a:pt x="1133" y="234"/>
                        <a:pt x="1129" y="234"/>
                      </a:cubicBezTo>
                      <a:lnTo>
                        <a:pt x="49" y="234"/>
                      </a:lnTo>
                      <a:cubicBezTo>
                        <a:pt x="44" y="234"/>
                        <a:pt x="39" y="228"/>
                        <a:pt x="35" y="225"/>
                      </a:cubicBezTo>
                      <a:cubicBezTo>
                        <a:pt x="31" y="224"/>
                        <a:pt x="26" y="218"/>
                        <a:pt x="22" y="215"/>
                      </a:cubicBezTo>
                      <a:cubicBezTo>
                        <a:pt x="17" y="212"/>
                        <a:pt x="14" y="206"/>
                        <a:pt x="13" y="202"/>
                      </a:cubicBezTo>
                      <a:cubicBezTo>
                        <a:pt x="10" y="198"/>
                        <a:pt x="10" y="192"/>
                        <a:pt x="9" y="187"/>
                      </a:cubicBezTo>
                      <a:lnTo>
                        <a:pt x="0" y="37"/>
                      </a:lnTo>
                      <a:cubicBezTo>
                        <a:pt x="0" y="31"/>
                        <a:pt x="0" y="27"/>
                        <a:pt x="3" y="23"/>
                      </a:cubicBezTo>
                      <a:cubicBezTo>
                        <a:pt x="4" y="18"/>
                        <a:pt x="7" y="14"/>
                        <a:pt x="10" y="11"/>
                      </a:cubicBezTo>
                      <a:cubicBezTo>
                        <a:pt x="13" y="8"/>
                        <a:pt x="17" y="7"/>
                        <a:pt x="22" y="4"/>
                      </a:cubicBezTo>
                      <a:cubicBezTo>
                        <a:pt x="26" y="2"/>
                        <a:pt x="32" y="2"/>
                        <a:pt x="36" y="2"/>
                      </a:cubicBezTo>
                      <a:lnTo>
                        <a:pt x="1143" y="2"/>
                      </a:lnTo>
                      <a:lnTo>
                        <a:pt x="1143" y="1"/>
                      </a:lnTo>
                    </a:path>
                  </a:pathLst>
                </a:custGeom>
                <a:solidFill>
                  <a:srgbClr val="CCCCCC"/>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96" name="Freeform 95"/>
                <p:cNvSpPr>
                  <a:spLocks noChangeArrowheads="1"/>
                </p:cNvSpPr>
                <p:nvPr/>
              </p:nvSpPr>
              <p:spPr bwMode="auto">
                <a:xfrm>
                  <a:off x="1086" y="2195"/>
                  <a:ext cx="37" cy="30"/>
                </a:xfrm>
                <a:custGeom>
                  <a:avLst/>
                  <a:gdLst>
                    <a:gd name="T0" fmla="*/ 19 w 168"/>
                    <a:gd name="T1" fmla="*/ 8 h 136"/>
                    <a:gd name="T2" fmla="*/ 160 w 168"/>
                    <a:gd name="T3" fmla="*/ 129 h 136"/>
                    <a:gd name="T4" fmla="*/ 155 w 168"/>
                    <a:gd name="T5" fmla="*/ 127 h 136"/>
                    <a:gd name="T6" fmla="*/ 149 w 168"/>
                    <a:gd name="T7" fmla="*/ 126 h 136"/>
                    <a:gd name="T8" fmla="*/ 142 w 168"/>
                    <a:gd name="T9" fmla="*/ 126 h 136"/>
                    <a:gd name="T10" fmla="*/ 0 w 168"/>
                    <a:gd name="T11" fmla="*/ 0 h 136"/>
                    <a:gd name="T12" fmla="*/ 6 w 168"/>
                    <a:gd name="T13" fmla="*/ 0 h 136"/>
                    <a:gd name="T14" fmla="*/ 10 w 168"/>
                    <a:gd name="T15" fmla="*/ 2 h 136"/>
                    <a:gd name="T16" fmla="*/ 15 w 168"/>
                    <a:gd name="T17" fmla="*/ 3 h 136"/>
                    <a:gd name="T18" fmla="*/ 19 w 168"/>
                    <a:gd name="T19" fmla="*/ 8 h 136"/>
                    <a:gd name="T20" fmla="*/ 163 w 168"/>
                    <a:gd name="T21" fmla="*/ 132 h 136"/>
                    <a:gd name="T22" fmla="*/ 160 w 168"/>
                    <a:gd name="T23" fmla="*/ 129 h 136"/>
                    <a:gd name="T24" fmla="*/ 161 w 168"/>
                    <a:gd name="T25" fmla="*/ 130 h 136"/>
                    <a:gd name="T26" fmla="*/ 163 w 168"/>
                    <a:gd name="T27" fmla="*/ 132 h 136"/>
                    <a:gd name="T28" fmla="*/ 167 w 168"/>
                    <a:gd name="T29" fmla="*/ 135 h 136"/>
                    <a:gd name="T30" fmla="*/ 163 w 168"/>
                    <a:gd name="T31" fmla="*/ 132 h 136"/>
                    <a:gd name="T32" fmla="*/ 167 w 168"/>
                    <a:gd name="T33" fmla="*/ 13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8" h="136">
                      <a:moveTo>
                        <a:pt x="19" y="8"/>
                      </a:moveTo>
                      <a:lnTo>
                        <a:pt x="160" y="129"/>
                      </a:lnTo>
                      <a:cubicBezTo>
                        <a:pt x="158" y="128"/>
                        <a:pt x="156" y="128"/>
                        <a:pt x="155" y="127"/>
                      </a:cubicBezTo>
                      <a:cubicBezTo>
                        <a:pt x="153" y="125"/>
                        <a:pt x="150" y="126"/>
                        <a:pt x="149" y="126"/>
                      </a:cubicBezTo>
                      <a:lnTo>
                        <a:pt x="142" y="126"/>
                      </a:lnTo>
                      <a:lnTo>
                        <a:pt x="0" y="0"/>
                      </a:lnTo>
                      <a:lnTo>
                        <a:pt x="6" y="0"/>
                      </a:lnTo>
                      <a:cubicBezTo>
                        <a:pt x="9" y="0"/>
                        <a:pt x="8" y="2"/>
                        <a:pt x="10" y="2"/>
                      </a:cubicBezTo>
                      <a:cubicBezTo>
                        <a:pt x="11" y="2"/>
                        <a:pt x="13" y="3"/>
                        <a:pt x="15" y="3"/>
                      </a:cubicBezTo>
                      <a:cubicBezTo>
                        <a:pt x="18" y="5"/>
                        <a:pt x="19" y="6"/>
                        <a:pt x="19" y="8"/>
                      </a:cubicBezTo>
                      <a:close/>
                      <a:moveTo>
                        <a:pt x="163" y="132"/>
                      </a:moveTo>
                      <a:lnTo>
                        <a:pt x="160" y="129"/>
                      </a:lnTo>
                      <a:cubicBezTo>
                        <a:pt x="160" y="129"/>
                        <a:pt x="161" y="129"/>
                        <a:pt x="161" y="130"/>
                      </a:cubicBezTo>
                      <a:lnTo>
                        <a:pt x="163" y="132"/>
                      </a:lnTo>
                      <a:close/>
                      <a:moveTo>
                        <a:pt x="167" y="135"/>
                      </a:moveTo>
                      <a:lnTo>
                        <a:pt x="163" y="132"/>
                      </a:lnTo>
                      <a:cubicBezTo>
                        <a:pt x="165" y="133"/>
                        <a:pt x="166" y="134"/>
                        <a:pt x="167" y="135"/>
                      </a:cubicBezTo>
                      <a:close/>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97" name="Freeform 96"/>
                <p:cNvSpPr>
                  <a:spLocks noChangeArrowheads="1"/>
                </p:cNvSpPr>
                <p:nvPr/>
              </p:nvSpPr>
              <p:spPr bwMode="auto">
                <a:xfrm>
                  <a:off x="862" y="2195"/>
                  <a:ext cx="37" cy="29"/>
                </a:xfrm>
                <a:custGeom>
                  <a:avLst/>
                  <a:gdLst>
                    <a:gd name="T0" fmla="*/ 0 w 167"/>
                    <a:gd name="T1" fmla="*/ 133 h 134"/>
                    <a:gd name="T2" fmla="*/ 1 w 167"/>
                    <a:gd name="T3" fmla="*/ 132 h 134"/>
                    <a:gd name="T4" fmla="*/ 0 w 167"/>
                    <a:gd name="T5" fmla="*/ 133 h 134"/>
                    <a:gd name="T6" fmla="*/ 147 w 167"/>
                    <a:gd name="T7" fmla="*/ 6 h 134"/>
                    <a:gd name="T8" fmla="*/ 152 w 167"/>
                    <a:gd name="T9" fmla="*/ 3 h 134"/>
                    <a:gd name="T10" fmla="*/ 156 w 167"/>
                    <a:gd name="T11" fmla="*/ 1 h 134"/>
                    <a:gd name="T12" fmla="*/ 160 w 167"/>
                    <a:gd name="T13" fmla="*/ 0 h 134"/>
                    <a:gd name="T14" fmla="*/ 166 w 167"/>
                    <a:gd name="T15" fmla="*/ 0 h 134"/>
                    <a:gd name="T16" fmla="*/ 25 w 167"/>
                    <a:gd name="T17" fmla="*/ 125 h 134"/>
                    <a:gd name="T18" fmla="*/ 18 w 167"/>
                    <a:gd name="T19" fmla="*/ 125 h 134"/>
                    <a:gd name="T20" fmla="*/ 10 w 167"/>
                    <a:gd name="T21" fmla="*/ 127 h 134"/>
                    <a:gd name="T22" fmla="*/ 4 w 167"/>
                    <a:gd name="T23" fmla="*/ 130 h 134"/>
                    <a:gd name="T24" fmla="*/ 1 w 167"/>
                    <a:gd name="T25" fmla="*/ 131 h 134"/>
                    <a:gd name="T26" fmla="*/ 147 w 167"/>
                    <a:gd name="T27" fmla="*/ 6 h 134"/>
                    <a:gd name="T28" fmla="*/ 1 w 167"/>
                    <a:gd name="T29" fmla="*/ 132 h 134"/>
                    <a:gd name="T30" fmla="*/ 1 w 167"/>
                    <a:gd name="T31" fmla="*/ 131 h 134"/>
                    <a:gd name="T32" fmla="*/ 1 w 167"/>
                    <a:gd name="T33" fmla="*/ 13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34">
                      <a:moveTo>
                        <a:pt x="0" y="133"/>
                      </a:moveTo>
                      <a:cubicBezTo>
                        <a:pt x="0" y="132"/>
                        <a:pt x="1" y="132"/>
                        <a:pt x="1" y="132"/>
                      </a:cubicBezTo>
                      <a:lnTo>
                        <a:pt x="0" y="133"/>
                      </a:lnTo>
                      <a:close/>
                      <a:moveTo>
                        <a:pt x="147" y="6"/>
                      </a:moveTo>
                      <a:cubicBezTo>
                        <a:pt x="149" y="4"/>
                        <a:pt x="150" y="4"/>
                        <a:pt x="152" y="3"/>
                      </a:cubicBezTo>
                      <a:cubicBezTo>
                        <a:pt x="153" y="1"/>
                        <a:pt x="154" y="1"/>
                        <a:pt x="156" y="1"/>
                      </a:cubicBezTo>
                      <a:cubicBezTo>
                        <a:pt x="157" y="1"/>
                        <a:pt x="159" y="0"/>
                        <a:pt x="160" y="0"/>
                      </a:cubicBezTo>
                      <a:lnTo>
                        <a:pt x="166" y="0"/>
                      </a:lnTo>
                      <a:lnTo>
                        <a:pt x="25" y="125"/>
                      </a:lnTo>
                      <a:lnTo>
                        <a:pt x="18" y="125"/>
                      </a:lnTo>
                      <a:cubicBezTo>
                        <a:pt x="15" y="125"/>
                        <a:pt x="13" y="127"/>
                        <a:pt x="10" y="127"/>
                      </a:cubicBezTo>
                      <a:cubicBezTo>
                        <a:pt x="9" y="128"/>
                        <a:pt x="6" y="128"/>
                        <a:pt x="4" y="130"/>
                      </a:cubicBezTo>
                      <a:cubicBezTo>
                        <a:pt x="4" y="130"/>
                        <a:pt x="3" y="130"/>
                        <a:pt x="1" y="131"/>
                      </a:cubicBezTo>
                      <a:lnTo>
                        <a:pt x="147" y="6"/>
                      </a:lnTo>
                      <a:close/>
                      <a:moveTo>
                        <a:pt x="1" y="132"/>
                      </a:moveTo>
                      <a:cubicBezTo>
                        <a:pt x="1" y="131"/>
                        <a:pt x="1" y="131"/>
                        <a:pt x="1" y="131"/>
                      </a:cubicBezTo>
                      <a:lnTo>
                        <a:pt x="1" y="132"/>
                      </a:lnTo>
                      <a:close/>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98" name="Freeform 97"/>
                <p:cNvSpPr>
                  <a:spLocks noChangeArrowheads="1"/>
                </p:cNvSpPr>
                <p:nvPr/>
              </p:nvSpPr>
              <p:spPr bwMode="auto">
                <a:xfrm>
                  <a:off x="868" y="2198"/>
                  <a:ext cx="250" cy="26"/>
                </a:xfrm>
                <a:custGeom>
                  <a:avLst/>
                  <a:gdLst>
                    <a:gd name="T0" fmla="*/ 0 w 1106"/>
                    <a:gd name="T1" fmla="*/ 117 h 118"/>
                    <a:gd name="T2" fmla="*/ 141 w 1106"/>
                    <a:gd name="T3" fmla="*/ 0 h 118"/>
                    <a:gd name="T4" fmla="*/ 964 w 1106"/>
                    <a:gd name="T5" fmla="*/ 0 h 118"/>
                    <a:gd name="T6" fmla="*/ 1105 w 1106"/>
                    <a:gd name="T7" fmla="*/ 117 h 118"/>
                    <a:gd name="T8" fmla="*/ 0 w 1106"/>
                    <a:gd name="T9" fmla="*/ 117 h 118"/>
                  </a:gdLst>
                  <a:ahLst/>
                  <a:cxnLst>
                    <a:cxn ang="0">
                      <a:pos x="T0" y="T1"/>
                    </a:cxn>
                    <a:cxn ang="0">
                      <a:pos x="T2" y="T3"/>
                    </a:cxn>
                    <a:cxn ang="0">
                      <a:pos x="T4" y="T5"/>
                    </a:cxn>
                    <a:cxn ang="0">
                      <a:pos x="T6" y="T7"/>
                    </a:cxn>
                    <a:cxn ang="0">
                      <a:pos x="T8" y="T9"/>
                    </a:cxn>
                  </a:cxnLst>
                  <a:rect l="0" t="0" r="r" b="b"/>
                  <a:pathLst>
                    <a:path w="1106" h="118">
                      <a:moveTo>
                        <a:pt x="0" y="117"/>
                      </a:moveTo>
                      <a:lnTo>
                        <a:pt x="141" y="0"/>
                      </a:lnTo>
                      <a:lnTo>
                        <a:pt x="964" y="0"/>
                      </a:lnTo>
                      <a:lnTo>
                        <a:pt x="1105" y="117"/>
                      </a:lnTo>
                      <a:lnTo>
                        <a:pt x="0" y="117"/>
                      </a:ln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99" name="Freeform 98"/>
                <p:cNvSpPr>
                  <a:spLocks noChangeArrowheads="1"/>
                </p:cNvSpPr>
                <p:nvPr/>
              </p:nvSpPr>
              <p:spPr bwMode="auto">
                <a:xfrm>
                  <a:off x="980" y="2236"/>
                  <a:ext cx="26" cy="26"/>
                </a:xfrm>
                <a:custGeom>
                  <a:avLst/>
                  <a:gdLst>
                    <a:gd name="T0" fmla="*/ 117 w 118"/>
                    <a:gd name="T1" fmla="*/ 58 h 117"/>
                    <a:gd name="T2" fmla="*/ 109 w 118"/>
                    <a:gd name="T3" fmla="*/ 87 h 117"/>
                    <a:gd name="T4" fmla="*/ 88 w 118"/>
                    <a:gd name="T5" fmla="*/ 109 h 117"/>
                    <a:gd name="T6" fmla="*/ 59 w 118"/>
                    <a:gd name="T7" fmla="*/ 116 h 117"/>
                    <a:gd name="T8" fmla="*/ 29 w 118"/>
                    <a:gd name="T9" fmla="*/ 109 h 117"/>
                    <a:gd name="T10" fmla="*/ 8 w 118"/>
                    <a:gd name="T11" fmla="*/ 87 h 117"/>
                    <a:gd name="T12" fmla="*/ 0 w 118"/>
                    <a:gd name="T13" fmla="*/ 58 h 117"/>
                    <a:gd name="T14" fmla="*/ 8 w 118"/>
                    <a:gd name="T15" fmla="*/ 29 h 117"/>
                    <a:gd name="T16" fmla="*/ 29 w 118"/>
                    <a:gd name="T17" fmla="*/ 8 h 117"/>
                    <a:gd name="T18" fmla="*/ 59 w 118"/>
                    <a:gd name="T19" fmla="*/ 0 h 117"/>
                    <a:gd name="T20" fmla="*/ 88 w 118"/>
                    <a:gd name="T21" fmla="*/ 8 h 117"/>
                    <a:gd name="T22" fmla="*/ 109 w 118"/>
                    <a:gd name="T23" fmla="*/ 29 h 117"/>
                    <a:gd name="T24" fmla="*/ 117 w 118"/>
                    <a:gd name="T25" fmla="*/ 5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17">
                      <a:moveTo>
                        <a:pt x="117" y="58"/>
                      </a:moveTo>
                      <a:cubicBezTo>
                        <a:pt x="117" y="69"/>
                        <a:pt x="114" y="77"/>
                        <a:pt x="109" y="87"/>
                      </a:cubicBezTo>
                      <a:cubicBezTo>
                        <a:pt x="104" y="96"/>
                        <a:pt x="97" y="103"/>
                        <a:pt x="88" y="109"/>
                      </a:cubicBezTo>
                      <a:cubicBezTo>
                        <a:pt x="78" y="114"/>
                        <a:pt x="69" y="116"/>
                        <a:pt x="59" y="116"/>
                      </a:cubicBezTo>
                      <a:cubicBezTo>
                        <a:pt x="48" y="116"/>
                        <a:pt x="38" y="114"/>
                        <a:pt x="29" y="109"/>
                      </a:cubicBezTo>
                      <a:cubicBezTo>
                        <a:pt x="19" y="103"/>
                        <a:pt x="13" y="96"/>
                        <a:pt x="8" y="87"/>
                      </a:cubicBezTo>
                      <a:cubicBezTo>
                        <a:pt x="3" y="77"/>
                        <a:pt x="0" y="69"/>
                        <a:pt x="0" y="58"/>
                      </a:cubicBezTo>
                      <a:cubicBezTo>
                        <a:pt x="0" y="47"/>
                        <a:pt x="3" y="38"/>
                        <a:pt x="8" y="29"/>
                      </a:cubicBezTo>
                      <a:cubicBezTo>
                        <a:pt x="13" y="20"/>
                        <a:pt x="19" y="13"/>
                        <a:pt x="29" y="8"/>
                      </a:cubicBezTo>
                      <a:cubicBezTo>
                        <a:pt x="38" y="2"/>
                        <a:pt x="48" y="0"/>
                        <a:pt x="59" y="0"/>
                      </a:cubicBezTo>
                      <a:cubicBezTo>
                        <a:pt x="69" y="0"/>
                        <a:pt x="78" y="2"/>
                        <a:pt x="88" y="8"/>
                      </a:cubicBezTo>
                      <a:cubicBezTo>
                        <a:pt x="97" y="13"/>
                        <a:pt x="104" y="20"/>
                        <a:pt x="109" y="29"/>
                      </a:cubicBezTo>
                      <a:cubicBezTo>
                        <a:pt x="114" y="38"/>
                        <a:pt x="117" y="47"/>
                        <a:pt x="117" y="58"/>
                      </a:cubicBezTo>
                    </a:path>
                  </a:pathLst>
                </a:custGeom>
                <a:solidFill>
                  <a:srgbClr val="FFFFFF"/>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00" name="Line 90"/>
                <p:cNvSpPr>
                  <a:spLocks noChangeShapeType="1"/>
                </p:cNvSpPr>
                <p:nvPr/>
              </p:nvSpPr>
              <p:spPr bwMode="auto">
                <a:xfrm>
                  <a:off x="876" y="223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01" name="Line 91"/>
                <p:cNvSpPr>
                  <a:spLocks noChangeShapeType="1"/>
                </p:cNvSpPr>
                <p:nvPr/>
              </p:nvSpPr>
              <p:spPr bwMode="auto">
                <a:xfrm>
                  <a:off x="896" y="223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02" name="Line 92"/>
                <p:cNvSpPr>
                  <a:spLocks noChangeShapeType="1"/>
                </p:cNvSpPr>
                <p:nvPr/>
              </p:nvSpPr>
              <p:spPr bwMode="auto">
                <a:xfrm>
                  <a:off x="909" y="223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03" name="Line 93"/>
                <p:cNvSpPr>
                  <a:spLocks noChangeShapeType="1"/>
                </p:cNvSpPr>
                <p:nvPr/>
              </p:nvSpPr>
              <p:spPr bwMode="auto">
                <a:xfrm>
                  <a:off x="926" y="223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04" name="Line 94"/>
                <p:cNvSpPr>
                  <a:spLocks noChangeShapeType="1"/>
                </p:cNvSpPr>
                <p:nvPr/>
              </p:nvSpPr>
              <p:spPr bwMode="auto">
                <a:xfrm>
                  <a:off x="945" y="223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05" name="Line 95"/>
                <p:cNvSpPr>
                  <a:spLocks noChangeShapeType="1"/>
                </p:cNvSpPr>
                <p:nvPr/>
              </p:nvSpPr>
              <p:spPr bwMode="auto">
                <a:xfrm>
                  <a:off x="962" y="223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06" name="Line 96"/>
                <p:cNvSpPr>
                  <a:spLocks noChangeShapeType="1"/>
                </p:cNvSpPr>
                <p:nvPr/>
              </p:nvSpPr>
              <p:spPr bwMode="auto">
                <a:xfrm>
                  <a:off x="1025" y="223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07" name="Line 97"/>
                <p:cNvSpPr>
                  <a:spLocks noChangeShapeType="1"/>
                </p:cNvSpPr>
                <p:nvPr/>
              </p:nvSpPr>
              <p:spPr bwMode="auto">
                <a:xfrm>
                  <a:off x="1041" y="223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08" name="Line 98"/>
                <p:cNvSpPr>
                  <a:spLocks noChangeShapeType="1"/>
                </p:cNvSpPr>
                <p:nvPr/>
              </p:nvSpPr>
              <p:spPr bwMode="auto">
                <a:xfrm>
                  <a:off x="1058" y="223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09" name="Line 99"/>
                <p:cNvSpPr>
                  <a:spLocks noChangeShapeType="1"/>
                </p:cNvSpPr>
                <p:nvPr/>
              </p:nvSpPr>
              <p:spPr bwMode="auto">
                <a:xfrm>
                  <a:off x="1078" y="223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10" name="Line 100"/>
                <p:cNvSpPr>
                  <a:spLocks noChangeShapeType="1"/>
                </p:cNvSpPr>
                <p:nvPr/>
              </p:nvSpPr>
              <p:spPr bwMode="auto">
                <a:xfrm>
                  <a:off x="1094" y="223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11" name="Line 101"/>
                <p:cNvSpPr>
                  <a:spLocks noChangeShapeType="1"/>
                </p:cNvSpPr>
                <p:nvPr/>
              </p:nvSpPr>
              <p:spPr bwMode="auto">
                <a:xfrm>
                  <a:off x="1114" y="2237"/>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12" name="Freeform 111"/>
                <p:cNvSpPr>
                  <a:spLocks noChangeArrowheads="1"/>
                </p:cNvSpPr>
                <p:nvPr/>
              </p:nvSpPr>
              <p:spPr bwMode="auto">
                <a:xfrm>
                  <a:off x="859" y="2157"/>
                  <a:ext cx="267" cy="48"/>
                </a:xfrm>
                <a:custGeom>
                  <a:avLst/>
                  <a:gdLst>
                    <a:gd name="T0" fmla="*/ 1143 w 1181"/>
                    <a:gd name="T1" fmla="*/ 3 h 216"/>
                    <a:gd name="T2" fmla="*/ 1158 w 1181"/>
                    <a:gd name="T3" fmla="*/ 2 h 216"/>
                    <a:gd name="T4" fmla="*/ 1169 w 1181"/>
                    <a:gd name="T5" fmla="*/ 8 h 216"/>
                    <a:gd name="T6" fmla="*/ 1177 w 1181"/>
                    <a:gd name="T7" fmla="*/ 19 h 216"/>
                    <a:gd name="T8" fmla="*/ 1178 w 1181"/>
                    <a:gd name="T9" fmla="*/ 34 h 216"/>
                    <a:gd name="T10" fmla="*/ 1169 w 1181"/>
                    <a:gd name="T11" fmla="*/ 184 h 216"/>
                    <a:gd name="T12" fmla="*/ 1165 w 1181"/>
                    <a:gd name="T13" fmla="*/ 199 h 216"/>
                    <a:gd name="T14" fmla="*/ 1156 w 1181"/>
                    <a:gd name="T15" fmla="*/ 210 h 216"/>
                    <a:gd name="T16" fmla="*/ 1143 w 1181"/>
                    <a:gd name="T17" fmla="*/ 212 h 216"/>
                    <a:gd name="T18" fmla="*/ 1129 w 1181"/>
                    <a:gd name="T19" fmla="*/ 209 h 216"/>
                    <a:gd name="T20" fmla="*/ 49 w 1181"/>
                    <a:gd name="T21" fmla="*/ 209 h 216"/>
                    <a:gd name="T22" fmla="*/ 35 w 1181"/>
                    <a:gd name="T23" fmla="*/ 212 h 216"/>
                    <a:gd name="T24" fmla="*/ 22 w 1181"/>
                    <a:gd name="T25" fmla="*/ 207 h 216"/>
                    <a:gd name="T26" fmla="*/ 13 w 1181"/>
                    <a:gd name="T27" fmla="*/ 197 h 216"/>
                    <a:gd name="T28" fmla="*/ 9 w 1181"/>
                    <a:gd name="T29" fmla="*/ 184 h 216"/>
                    <a:gd name="T30" fmla="*/ 0 w 1181"/>
                    <a:gd name="T31" fmla="*/ 34 h 216"/>
                    <a:gd name="T32" fmla="*/ 3 w 1181"/>
                    <a:gd name="T33" fmla="*/ 19 h 216"/>
                    <a:gd name="T34" fmla="*/ 10 w 1181"/>
                    <a:gd name="T35" fmla="*/ 8 h 216"/>
                    <a:gd name="T36" fmla="*/ 22 w 1181"/>
                    <a:gd name="T37" fmla="*/ 3 h 216"/>
                    <a:gd name="T38" fmla="*/ 36 w 1181"/>
                    <a:gd name="T39" fmla="*/ 5 h 216"/>
                    <a:gd name="T40" fmla="*/ 1143 w 1181"/>
                    <a:gd name="T41" fmla="*/ 5 h 216"/>
                    <a:gd name="T42" fmla="*/ 1143 w 1181"/>
                    <a:gd name="T43"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1" h="216">
                      <a:moveTo>
                        <a:pt x="1143" y="3"/>
                      </a:moveTo>
                      <a:cubicBezTo>
                        <a:pt x="1149" y="3"/>
                        <a:pt x="1153" y="0"/>
                        <a:pt x="1158" y="2"/>
                      </a:cubicBezTo>
                      <a:cubicBezTo>
                        <a:pt x="1162" y="3"/>
                        <a:pt x="1166" y="5"/>
                        <a:pt x="1169" y="8"/>
                      </a:cubicBezTo>
                      <a:cubicBezTo>
                        <a:pt x="1171" y="10"/>
                        <a:pt x="1175" y="13"/>
                        <a:pt x="1177" y="19"/>
                      </a:cubicBezTo>
                      <a:cubicBezTo>
                        <a:pt x="1178" y="24"/>
                        <a:pt x="1180" y="28"/>
                        <a:pt x="1178" y="34"/>
                      </a:cubicBezTo>
                      <a:lnTo>
                        <a:pt x="1169" y="184"/>
                      </a:lnTo>
                      <a:cubicBezTo>
                        <a:pt x="1169" y="190"/>
                        <a:pt x="1168" y="194"/>
                        <a:pt x="1165" y="199"/>
                      </a:cubicBezTo>
                      <a:cubicBezTo>
                        <a:pt x="1162" y="203"/>
                        <a:pt x="1159" y="207"/>
                        <a:pt x="1156" y="210"/>
                      </a:cubicBezTo>
                      <a:cubicBezTo>
                        <a:pt x="1152" y="213"/>
                        <a:pt x="1149" y="210"/>
                        <a:pt x="1143" y="212"/>
                      </a:cubicBezTo>
                      <a:cubicBezTo>
                        <a:pt x="1139" y="213"/>
                        <a:pt x="1133" y="209"/>
                        <a:pt x="1129" y="209"/>
                      </a:cubicBezTo>
                      <a:lnTo>
                        <a:pt x="49" y="209"/>
                      </a:lnTo>
                      <a:cubicBezTo>
                        <a:pt x="44" y="209"/>
                        <a:pt x="39" y="215"/>
                        <a:pt x="35" y="212"/>
                      </a:cubicBezTo>
                      <a:cubicBezTo>
                        <a:pt x="31" y="210"/>
                        <a:pt x="26" y="210"/>
                        <a:pt x="22" y="207"/>
                      </a:cubicBezTo>
                      <a:cubicBezTo>
                        <a:pt x="17" y="204"/>
                        <a:pt x="14" y="201"/>
                        <a:pt x="13" y="197"/>
                      </a:cubicBezTo>
                      <a:cubicBezTo>
                        <a:pt x="10" y="193"/>
                        <a:pt x="10" y="188"/>
                        <a:pt x="9" y="184"/>
                      </a:cubicBezTo>
                      <a:lnTo>
                        <a:pt x="0" y="34"/>
                      </a:lnTo>
                      <a:cubicBezTo>
                        <a:pt x="0" y="28"/>
                        <a:pt x="0" y="24"/>
                        <a:pt x="3" y="19"/>
                      </a:cubicBezTo>
                      <a:cubicBezTo>
                        <a:pt x="4" y="15"/>
                        <a:pt x="7" y="10"/>
                        <a:pt x="10" y="8"/>
                      </a:cubicBezTo>
                      <a:cubicBezTo>
                        <a:pt x="13" y="5"/>
                        <a:pt x="17" y="6"/>
                        <a:pt x="22" y="3"/>
                      </a:cubicBezTo>
                      <a:cubicBezTo>
                        <a:pt x="26" y="2"/>
                        <a:pt x="32" y="5"/>
                        <a:pt x="36" y="5"/>
                      </a:cubicBezTo>
                      <a:lnTo>
                        <a:pt x="1143" y="5"/>
                      </a:lnTo>
                      <a:lnTo>
                        <a:pt x="1143" y="3"/>
                      </a:lnTo>
                    </a:path>
                  </a:pathLst>
                </a:custGeom>
                <a:solidFill>
                  <a:srgbClr val="CCCCCC"/>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13" name="Freeform 112"/>
                <p:cNvSpPr>
                  <a:spLocks noChangeArrowheads="1"/>
                </p:cNvSpPr>
                <p:nvPr/>
              </p:nvSpPr>
              <p:spPr bwMode="auto">
                <a:xfrm>
                  <a:off x="1086" y="2128"/>
                  <a:ext cx="37" cy="30"/>
                </a:xfrm>
                <a:custGeom>
                  <a:avLst/>
                  <a:gdLst>
                    <a:gd name="T0" fmla="*/ 19 w 168"/>
                    <a:gd name="T1" fmla="*/ 7 h 135"/>
                    <a:gd name="T2" fmla="*/ 163 w 168"/>
                    <a:gd name="T3" fmla="*/ 131 h 135"/>
                    <a:gd name="T4" fmla="*/ 161 w 168"/>
                    <a:gd name="T5" fmla="*/ 130 h 135"/>
                    <a:gd name="T6" fmla="*/ 155 w 168"/>
                    <a:gd name="T7" fmla="*/ 127 h 135"/>
                    <a:gd name="T8" fmla="*/ 149 w 168"/>
                    <a:gd name="T9" fmla="*/ 125 h 135"/>
                    <a:gd name="T10" fmla="*/ 142 w 168"/>
                    <a:gd name="T11" fmla="*/ 125 h 135"/>
                    <a:gd name="T12" fmla="*/ 0 w 168"/>
                    <a:gd name="T13" fmla="*/ 0 h 135"/>
                    <a:gd name="T14" fmla="*/ 6 w 168"/>
                    <a:gd name="T15" fmla="*/ 0 h 135"/>
                    <a:gd name="T16" fmla="*/ 10 w 168"/>
                    <a:gd name="T17" fmla="*/ 1 h 135"/>
                    <a:gd name="T18" fmla="*/ 15 w 168"/>
                    <a:gd name="T19" fmla="*/ 3 h 135"/>
                    <a:gd name="T20" fmla="*/ 19 w 168"/>
                    <a:gd name="T21" fmla="*/ 7 h 135"/>
                    <a:gd name="T22" fmla="*/ 167 w 168"/>
                    <a:gd name="T23" fmla="*/ 134 h 135"/>
                    <a:gd name="T24" fmla="*/ 163 w 168"/>
                    <a:gd name="T25" fmla="*/ 131 h 135"/>
                    <a:gd name="T26" fmla="*/ 167 w 168"/>
                    <a:gd name="T27"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135">
                      <a:moveTo>
                        <a:pt x="19" y="7"/>
                      </a:moveTo>
                      <a:lnTo>
                        <a:pt x="163" y="131"/>
                      </a:lnTo>
                      <a:cubicBezTo>
                        <a:pt x="162" y="131"/>
                        <a:pt x="162" y="130"/>
                        <a:pt x="161" y="130"/>
                      </a:cubicBezTo>
                      <a:cubicBezTo>
                        <a:pt x="158" y="128"/>
                        <a:pt x="156" y="128"/>
                        <a:pt x="155" y="127"/>
                      </a:cubicBezTo>
                      <a:cubicBezTo>
                        <a:pt x="153" y="125"/>
                        <a:pt x="150" y="125"/>
                        <a:pt x="149" y="125"/>
                      </a:cubicBezTo>
                      <a:lnTo>
                        <a:pt x="142" y="125"/>
                      </a:lnTo>
                      <a:lnTo>
                        <a:pt x="0" y="0"/>
                      </a:lnTo>
                      <a:lnTo>
                        <a:pt x="6" y="0"/>
                      </a:lnTo>
                      <a:cubicBezTo>
                        <a:pt x="8" y="0"/>
                        <a:pt x="8" y="1"/>
                        <a:pt x="10" y="1"/>
                      </a:cubicBezTo>
                      <a:cubicBezTo>
                        <a:pt x="11" y="1"/>
                        <a:pt x="13" y="3"/>
                        <a:pt x="15" y="3"/>
                      </a:cubicBezTo>
                      <a:cubicBezTo>
                        <a:pt x="18" y="4"/>
                        <a:pt x="19" y="6"/>
                        <a:pt x="19" y="7"/>
                      </a:cubicBezTo>
                      <a:close/>
                      <a:moveTo>
                        <a:pt x="167" y="134"/>
                      </a:moveTo>
                      <a:lnTo>
                        <a:pt x="163" y="131"/>
                      </a:lnTo>
                      <a:cubicBezTo>
                        <a:pt x="165" y="132"/>
                        <a:pt x="166" y="133"/>
                        <a:pt x="167" y="134"/>
                      </a:cubicBezTo>
                      <a:close/>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14" name="Freeform 113"/>
                <p:cNvSpPr>
                  <a:spLocks noChangeArrowheads="1"/>
                </p:cNvSpPr>
                <p:nvPr/>
              </p:nvSpPr>
              <p:spPr bwMode="auto">
                <a:xfrm>
                  <a:off x="862" y="2128"/>
                  <a:ext cx="37" cy="29"/>
                </a:xfrm>
                <a:custGeom>
                  <a:avLst/>
                  <a:gdLst>
                    <a:gd name="T0" fmla="*/ 0 w 167"/>
                    <a:gd name="T1" fmla="*/ 133 h 134"/>
                    <a:gd name="T2" fmla="*/ 1 w 167"/>
                    <a:gd name="T3" fmla="*/ 132 h 134"/>
                    <a:gd name="T4" fmla="*/ 0 w 167"/>
                    <a:gd name="T5" fmla="*/ 133 h 134"/>
                    <a:gd name="T6" fmla="*/ 147 w 167"/>
                    <a:gd name="T7" fmla="*/ 6 h 134"/>
                    <a:gd name="T8" fmla="*/ 152 w 167"/>
                    <a:gd name="T9" fmla="*/ 3 h 134"/>
                    <a:gd name="T10" fmla="*/ 156 w 167"/>
                    <a:gd name="T11" fmla="*/ 2 h 134"/>
                    <a:gd name="T12" fmla="*/ 160 w 167"/>
                    <a:gd name="T13" fmla="*/ 0 h 134"/>
                    <a:gd name="T14" fmla="*/ 166 w 167"/>
                    <a:gd name="T15" fmla="*/ 0 h 134"/>
                    <a:gd name="T16" fmla="*/ 25 w 167"/>
                    <a:gd name="T17" fmla="*/ 126 h 134"/>
                    <a:gd name="T18" fmla="*/ 18 w 167"/>
                    <a:gd name="T19" fmla="*/ 126 h 134"/>
                    <a:gd name="T20" fmla="*/ 10 w 167"/>
                    <a:gd name="T21" fmla="*/ 127 h 134"/>
                    <a:gd name="T22" fmla="*/ 4 w 167"/>
                    <a:gd name="T23" fmla="*/ 130 h 134"/>
                    <a:gd name="T24" fmla="*/ 1 w 167"/>
                    <a:gd name="T25" fmla="*/ 131 h 134"/>
                    <a:gd name="T26" fmla="*/ 147 w 167"/>
                    <a:gd name="T27" fmla="*/ 6 h 134"/>
                    <a:gd name="T28" fmla="*/ 1 w 167"/>
                    <a:gd name="T29" fmla="*/ 132 h 134"/>
                    <a:gd name="T30" fmla="*/ 1 w 167"/>
                    <a:gd name="T31" fmla="*/ 131 h 134"/>
                    <a:gd name="T32" fmla="*/ 1 w 167"/>
                    <a:gd name="T33" fmla="*/ 13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34">
                      <a:moveTo>
                        <a:pt x="0" y="133"/>
                      </a:moveTo>
                      <a:lnTo>
                        <a:pt x="1" y="132"/>
                      </a:lnTo>
                      <a:cubicBezTo>
                        <a:pt x="1" y="133"/>
                        <a:pt x="0" y="133"/>
                        <a:pt x="0" y="133"/>
                      </a:cubicBezTo>
                      <a:close/>
                      <a:moveTo>
                        <a:pt x="147" y="6"/>
                      </a:moveTo>
                      <a:cubicBezTo>
                        <a:pt x="149" y="5"/>
                        <a:pt x="150" y="5"/>
                        <a:pt x="152" y="3"/>
                      </a:cubicBezTo>
                      <a:cubicBezTo>
                        <a:pt x="153" y="2"/>
                        <a:pt x="154" y="2"/>
                        <a:pt x="156" y="2"/>
                      </a:cubicBezTo>
                      <a:cubicBezTo>
                        <a:pt x="157" y="2"/>
                        <a:pt x="159" y="0"/>
                        <a:pt x="160" y="0"/>
                      </a:cubicBezTo>
                      <a:lnTo>
                        <a:pt x="166" y="0"/>
                      </a:lnTo>
                      <a:lnTo>
                        <a:pt x="25" y="126"/>
                      </a:lnTo>
                      <a:lnTo>
                        <a:pt x="18" y="126"/>
                      </a:lnTo>
                      <a:cubicBezTo>
                        <a:pt x="15" y="126"/>
                        <a:pt x="13" y="127"/>
                        <a:pt x="10" y="127"/>
                      </a:cubicBezTo>
                      <a:cubicBezTo>
                        <a:pt x="9" y="129"/>
                        <a:pt x="6" y="129"/>
                        <a:pt x="4" y="130"/>
                      </a:cubicBezTo>
                      <a:cubicBezTo>
                        <a:pt x="4" y="130"/>
                        <a:pt x="3" y="130"/>
                        <a:pt x="1" y="131"/>
                      </a:cubicBezTo>
                      <a:lnTo>
                        <a:pt x="147" y="6"/>
                      </a:lnTo>
                      <a:close/>
                      <a:moveTo>
                        <a:pt x="1" y="132"/>
                      </a:moveTo>
                      <a:cubicBezTo>
                        <a:pt x="1" y="131"/>
                        <a:pt x="1" y="131"/>
                        <a:pt x="1" y="131"/>
                      </a:cubicBezTo>
                      <a:lnTo>
                        <a:pt x="1" y="132"/>
                      </a:lnTo>
                      <a:close/>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15" name="Freeform 114"/>
                <p:cNvSpPr>
                  <a:spLocks noChangeArrowheads="1"/>
                </p:cNvSpPr>
                <p:nvPr/>
              </p:nvSpPr>
              <p:spPr bwMode="auto">
                <a:xfrm>
                  <a:off x="868" y="2125"/>
                  <a:ext cx="250" cy="32"/>
                </a:xfrm>
                <a:custGeom>
                  <a:avLst/>
                  <a:gdLst>
                    <a:gd name="T0" fmla="*/ 0 w 1106"/>
                    <a:gd name="T1" fmla="*/ 146 h 147"/>
                    <a:gd name="T2" fmla="*/ 141 w 1106"/>
                    <a:gd name="T3" fmla="*/ 0 h 147"/>
                    <a:gd name="T4" fmla="*/ 964 w 1106"/>
                    <a:gd name="T5" fmla="*/ 0 h 147"/>
                    <a:gd name="T6" fmla="*/ 1105 w 1106"/>
                    <a:gd name="T7" fmla="*/ 146 h 147"/>
                    <a:gd name="T8" fmla="*/ 0 w 1106"/>
                    <a:gd name="T9" fmla="*/ 146 h 147"/>
                  </a:gdLst>
                  <a:ahLst/>
                  <a:cxnLst>
                    <a:cxn ang="0">
                      <a:pos x="T0" y="T1"/>
                    </a:cxn>
                    <a:cxn ang="0">
                      <a:pos x="T2" y="T3"/>
                    </a:cxn>
                    <a:cxn ang="0">
                      <a:pos x="T4" y="T5"/>
                    </a:cxn>
                    <a:cxn ang="0">
                      <a:pos x="T6" y="T7"/>
                    </a:cxn>
                    <a:cxn ang="0">
                      <a:pos x="T8" y="T9"/>
                    </a:cxn>
                  </a:cxnLst>
                  <a:rect l="0" t="0" r="r" b="b"/>
                  <a:pathLst>
                    <a:path w="1106" h="147">
                      <a:moveTo>
                        <a:pt x="0" y="146"/>
                      </a:moveTo>
                      <a:lnTo>
                        <a:pt x="141" y="0"/>
                      </a:lnTo>
                      <a:lnTo>
                        <a:pt x="964" y="0"/>
                      </a:lnTo>
                      <a:lnTo>
                        <a:pt x="1105" y="146"/>
                      </a:lnTo>
                      <a:lnTo>
                        <a:pt x="0" y="146"/>
                      </a:ln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16" name="Freeform 115"/>
                <p:cNvSpPr>
                  <a:spLocks noChangeArrowheads="1"/>
                </p:cNvSpPr>
                <p:nvPr/>
              </p:nvSpPr>
              <p:spPr bwMode="auto">
                <a:xfrm>
                  <a:off x="980" y="2168"/>
                  <a:ext cx="26" cy="26"/>
                </a:xfrm>
                <a:custGeom>
                  <a:avLst/>
                  <a:gdLst>
                    <a:gd name="T0" fmla="*/ 117 w 118"/>
                    <a:gd name="T1" fmla="*/ 59 h 118"/>
                    <a:gd name="T2" fmla="*/ 109 w 118"/>
                    <a:gd name="T3" fmla="*/ 88 h 118"/>
                    <a:gd name="T4" fmla="*/ 88 w 118"/>
                    <a:gd name="T5" fmla="*/ 109 h 118"/>
                    <a:gd name="T6" fmla="*/ 59 w 118"/>
                    <a:gd name="T7" fmla="*/ 117 h 118"/>
                    <a:gd name="T8" fmla="*/ 29 w 118"/>
                    <a:gd name="T9" fmla="*/ 109 h 118"/>
                    <a:gd name="T10" fmla="*/ 8 w 118"/>
                    <a:gd name="T11" fmla="*/ 88 h 118"/>
                    <a:gd name="T12" fmla="*/ 0 w 118"/>
                    <a:gd name="T13" fmla="*/ 59 h 118"/>
                    <a:gd name="T14" fmla="*/ 8 w 118"/>
                    <a:gd name="T15" fmla="*/ 29 h 118"/>
                    <a:gd name="T16" fmla="*/ 29 w 118"/>
                    <a:gd name="T17" fmla="*/ 8 h 118"/>
                    <a:gd name="T18" fmla="*/ 59 w 118"/>
                    <a:gd name="T19" fmla="*/ 0 h 118"/>
                    <a:gd name="T20" fmla="*/ 88 w 118"/>
                    <a:gd name="T21" fmla="*/ 8 h 118"/>
                    <a:gd name="T22" fmla="*/ 109 w 118"/>
                    <a:gd name="T23" fmla="*/ 29 h 118"/>
                    <a:gd name="T24" fmla="*/ 117 w 118"/>
                    <a:gd name="T25" fmla="*/ 5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18">
                      <a:moveTo>
                        <a:pt x="117" y="59"/>
                      </a:moveTo>
                      <a:cubicBezTo>
                        <a:pt x="117" y="69"/>
                        <a:pt x="114" y="79"/>
                        <a:pt x="109" y="88"/>
                      </a:cubicBezTo>
                      <a:cubicBezTo>
                        <a:pt x="104" y="97"/>
                        <a:pt x="97" y="103"/>
                        <a:pt x="88" y="109"/>
                      </a:cubicBezTo>
                      <a:cubicBezTo>
                        <a:pt x="78" y="114"/>
                        <a:pt x="69" y="117"/>
                        <a:pt x="59" y="117"/>
                      </a:cubicBezTo>
                      <a:cubicBezTo>
                        <a:pt x="48" y="117"/>
                        <a:pt x="38" y="114"/>
                        <a:pt x="29" y="109"/>
                      </a:cubicBezTo>
                      <a:cubicBezTo>
                        <a:pt x="19" y="103"/>
                        <a:pt x="13" y="97"/>
                        <a:pt x="8" y="88"/>
                      </a:cubicBezTo>
                      <a:cubicBezTo>
                        <a:pt x="3" y="79"/>
                        <a:pt x="0" y="69"/>
                        <a:pt x="0" y="59"/>
                      </a:cubicBezTo>
                      <a:cubicBezTo>
                        <a:pt x="0" y="48"/>
                        <a:pt x="3" y="38"/>
                        <a:pt x="8" y="29"/>
                      </a:cubicBezTo>
                      <a:cubicBezTo>
                        <a:pt x="13" y="19"/>
                        <a:pt x="19" y="13"/>
                        <a:pt x="29" y="8"/>
                      </a:cubicBezTo>
                      <a:cubicBezTo>
                        <a:pt x="38" y="2"/>
                        <a:pt x="48" y="0"/>
                        <a:pt x="59" y="0"/>
                      </a:cubicBezTo>
                      <a:cubicBezTo>
                        <a:pt x="69" y="0"/>
                        <a:pt x="78" y="2"/>
                        <a:pt x="88" y="8"/>
                      </a:cubicBezTo>
                      <a:cubicBezTo>
                        <a:pt x="97" y="13"/>
                        <a:pt x="104" y="19"/>
                        <a:pt x="109" y="29"/>
                      </a:cubicBezTo>
                      <a:cubicBezTo>
                        <a:pt x="114" y="38"/>
                        <a:pt x="117" y="48"/>
                        <a:pt x="117" y="59"/>
                      </a:cubicBezTo>
                    </a:path>
                  </a:pathLst>
                </a:custGeom>
                <a:solidFill>
                  <a:srgbClr val="FFFFFF"/>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17" name="Line 107"/>
                <p:cNvSpPr>
                  <a:spLocks noChangeShapeType="1"/>
                </p:cNvSpPr>
                <p:nvPr/>
              </p:nvSpPr>
              <p:spPr bwMode="auto">
                <a:xfrm>
                  <a:off x="876" y="217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18" name="Line 108"/>
                <p:cNvSpPr>
                  <a:spLocks noChangeShapeType="1"/>
                </p:cNvSpPr>
                <p:nvPr/>
              </p:nvSpPr>
              <p:spPr bwMode="auto">
                <a:xfrm>
                  <a:off x="896" y="217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19" name="Line 109"/>
                <p:cNvSpPr>
                  <a:spLocks noChangeShapeType="1"/>
                </p:cNvSpPr>
                <p:nvPr/>
              </p:nvSpPr>
              <p:spPr bwMode="auto">
                <a:xfrm>
                  <a:off x="909" y="217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20" name="Line 110"/>
                <p:cNvSpPr>
                  <a:spLocks noChangeShapeType="1"/>
                </p:cNvSpPr>
                <p:nvPr/>
              </p:nvSpPr>
              <p:spPr bwMode="auto">
                <a:xfrm>
                  <a:off x="926" y="217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21" name="Line 111"/>
                <p:cNvSpPr>
                  <a:spLocks noChangeShapeType="1"/>
                </p:cNvSpPr>
                <p:nvPr/>
              </p:nvSpPr>
              <p:spPr bwMode="auto">
                <a:xfrm>
                  <a:off x="945" y="217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22" name="Line 112"/>
                <p:cNvSpPr>
                  <a:spLocks noChangeShapeType="1"/>
                </p:cNvSpPr>
                <p:nvPr/>
              </p:nvSpPr>
              <p:spPr bwMode="auto">
                <a:xfrm>
                  <a:off x="962" y="217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23" name="Line 113"/>
                <p:cNvSpPr>
                  <a:spLocks noChangeShapeType="1"/>
                </p:cNvSpPr>
                <p:nvPr/>
              </p:nvSpPr>
              <p:spPr bwMode="auto">
                <a:xfrm>
                  <a:off x="1025" y="217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24" name="Line 114"/>
                <p:cNvSpPr>
                  <a:spLocks noChangeShapeType="1"/>
                </p:cNvSpPr>
                <p:nvPr/>
              </p:nvSpPr>
              <p:spPr bwMode="auto">
                <a:xfrm>
                  <a:off x="1041" y="217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25" name="Line 115"/>
                <p:cNvSpPr>
                  <a:spLocks noChangeShapeType="1"/>
                </p:cNvSpPr>
                <p:nvPr/>
              </p:nvSpPr>
              <p:spPr bwMode="auto">
                <a:xfrm>
                  <a:off x="1058" y="217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26" name="Line 116"/>
                <p:cNvSpPr>
                  <a:spLocks noChangeShapeType="1"/>
                </p:cNvSpPr>
                <p:nvPr/>
              </p:nvSpPr>
              <p:spPr bwMode="auto">
                <a:xfrm>
                  <a:off x="1078" y="217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27" name="Line 117"/>
                <p:cNvSpPr>
                  <a:spLocks noChangeShapeType="1"/>
                </p:cNvSpPr>
                <p:nvPr/>
              </p:nvSpPr>
              <p:spPr bwMode="auto">
                <a:xfrm>
                  <a:off x="1094" y="217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28" name="Line 118"/>
                <p:cNvSpPr>
                  <a:spLocks noChangeShapeType="1"/>
                </p:cNvSpPr>
                <p:nvPr/>
              </p:nvSpPr>
              <p:spPr bwMode="auto">
                <a:xfrm>
                  <a:off x="1114" y="217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29" name="Freeform 128"/>
                <p:cNvSpPr>
                  <a:spLocks noChangeArrowheads="1"/>
                </p:cNvSpPr>
                <p:nvPr/>
              </p:nvSpPr>
              <p:spPr bwMode="auto">
                <a:xfrm>
                  <a:off x="859" y="2085"/>
                  <a:ext cx="267" cy="50"/>
                </a:xfrm>
                <a:custGeom>
                  <a:avLst/>
                  <a:gdLst>
                    <a:gd name="T0" fmla="*/ 1143 w 1181"/>
                    <a:gd name="T1" fmla="*/ 1 h 223"/>
                    <a:gd name="T2" fmla="*/ 1158 w 1181"/>
                    <a:gd name="T3" fmla="*/ 3 h 223"/>
                    <a:gd name="T4" fmla="*/ 1169 w 1181"/>
                    <a:gd name="T5" fmla="*/ 10 h 223"/>
                    <a:gd name="T6" fmla="*/ 1177 w 1181"/>
                    <a:gd name="T7" fmla="*/ 22 h 223"/>
                    <a:gd name="T8" fmla="*/ 1178 w 1181"/>
                    <a:gd name="T9" fmla="*/ 36 h 223"/>
                    <a:gd name="T10" fmla="*/ 1169 w 1181"/>
                    <a:gd name="T11" fmla="*/ 187 h 223"/>
                    <a:gd name="T12" fmla="*/ 1165 w 1181"/>
                    <a:gd name="T13" fmla="*/ 201 h 223"/>
                    <a:gd name="T14" fmla="*/ 1156 w 1181"/>
                    <a:gd name="T15" fmla="*/ 213 h 223"/>
                    <a:gd name="T16" fmla="*/ 1143 w 1181"/>
                    <a:gd name="T17" fmla="*/ 219 h 223"/>
                    <a:gd name="T18" fmla="*/ 1129 w 1181"/>
                    <a:gd name="T19" fmla="*/ 220 h 223"/>
                    <a:gd name="T20" fmla="*/ 49 w 1181"/>
                    <a:gd name="T21" fmla="*/ 220 h 223"/>
                    <a:gd name="T22" fmla="*/ 35 w 1181"/>
                    <a:gd name="T23" fmla="*/ 219 h 223"/>
                    <a:gd name="T24" fmla="*/ 22 w 1181"/>
                    <a:gd name="T25" fmla="*/ 211 h 223"/>
                    <a:gd name="T26" fmla="*/ 13 w 1181"/>
                    <a:gd name="T27" fmla="*/ 200 h 223"/>
                    <a:gd name="T28" fmla="*/ 9 w 1181"/>
                    <a:gd name="T29" fmla="*/ 185 h 223"/>
                    <a:gd name="T30" fmla="*/ 0 w 1181"/>
                    <a:gd name="T31" fmla="*/ 35 h 223"/>
                    <a:gd name="T32" fmla="*/ 3 w 1181"/>
                    <a:gd name="T33" fmla="*/ 20 h 223"/>
                    <a:gd name="T34" fmla="*/ 10 w 1181"/>
                    <a:gd name="T35" fmla="*/ 9 h 223"/>
                    <a:gd name="T36" fmla="*/ 22 w 1181"/>
                    <a:gd name="T37" fmla="*/ 1 h 223"/>
                    <a:gd name="T38" fmla="*/ 36 w 1181"/>
                    <a:gd name="T39" fmla="*/ 0 h 223"/>
                    <a:gd name="T40" fmla="*/ 1143 w 1181"/>
                    <a:gd name="T41" fmla="*/ 0 h 223"/>
                    <a:gd name="T42" fmla="*/ 1143 w 1181"/>
                    <a:gd name="T43" fmla="*/ 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1" h="223">
                      <a:moveTo>
                        <a:pt x="1143" y="1"/>
                      </a:moveTo>
                      <a:cubicBezTo>
                        <a:pt x="1149" y="1"/>
                        <a:pt x="1153" y="1"/>
                        <a:pt x="1158" y="3"/>
                      </a:cubicBezTo>
                      <a:cubicBezTo>
                        <a:pt x="1162" y="4"/>
                        <a:pt x="1166" y="7"/>
                        <a:pt x="1169" y="10"/>
                      </a:cubicBezTo>
                      <a:cubicBezTo>
                        <a:pt x="1171" y="13"/>
                        <a:pt x="1175" y="17"/>
                        <a:pt x="1177" y="22"/>
                      </a:cubicBezTo>
                      <a:cubicBezTo>
                        <a:pt x="1178" y="26"/>
                        <a:pt x="1180" y="31"/>
                        <a:pt x="1178" y="36"/>
                      </a:cubicBezTo>
                      <a:lnTo>
                        <a:pt x="1169" y="187"/>
                      </a:lnTo>
                      <a:cubicBezTo>
                        <a:pt x="1169" y="192"/>
                        <a:pt x="1168" y="197"/>
                        <a:pt x="1165" y="201"/>
                      </a:cubicBezTo>
                      <a:cubicBezTo>
                        <a:pt x="1162" y="205"/>
                        <a:pt x="1159" y="210"/>
                        <a:pt x="1156" y="213"/>
                      </a:cubicBezTo>
                      <a:cubicBezTo>
                        <a:pt x="1152" y="216"/>
                        <a:pt x="1149" y="217"/>
                        <a:pt x="1143" y="219"/>
                      </a:cubicBezTo>
                      <a:cubicBezTo>
                        <a:pt x="1139" y="220"/>
                        <a:pt x="1133" y="220"/>
                        <a:pt x="1129" y="220"/>
                      </a:cubicBezTo>
                      <a:lnTo>
                        <a:pt x="49" y="220"/>
                      </a:lnTo>
                      <a:cubicBezTo>
                        <a:pt x="44" y="220"/>
                        <a:pt x="39" y="222"/>
                        <a:pt x="35" y="219"/>
                      </a:cubicBezTo>
                      <a:cubicBezTo>
                        <a:pt x="31" y="217"/>
                        <a:pt x="26" y="216"/>
                        <a:pt x="22" y="211"/>
                      </a:cubicBezTo>
                      <a:cubicBezTo>
                        <a:pt x="17" y="208"/>
                        <a:pt x="14" y="204"/>
                        <a:pt x="13" y="200"/>
                      </a:cubicBezTo>
                      <a:cubicBezTo>
                        <a:pt x="10" y="195"/>
                        <a:pt x="10" y="191"/>
                        <a:pt x="9" y="185"/>
                      </a:cubicBezTo>
                      <a:lnTo>
                        <a:pt x="0" y="35"/>
                      </a:lnTo>
                      <a:cubicBezTo>
                        <a:pt x="0" y="29"/>
                        <a:pt x="0" y="25"/>
                        <a:pt x="3" y="20"/>
                      </a:cubicBezTo>
                      <a:cubicBezTo>
                        <a:pt x="4" y="16"/>
                        <a:pt x="7" y="12"/>
                        <a:pt x="10" y="9"/>
                      </a:cubicBezTo>
                      <a:cubicBezTo>
                        <a:pt x="13" y="6"/>
                        <a:pt x="17" y="4"/>
                        <a:pt x="22" y="1"/>
                      </a:cubicBezTo>
                      <a:cubicBezTo>
                        <a:pt x="26" y="0"/>
                        <a:pt x="32" y="0"/>
                        <a:pt x="36" y="0"/>
                      </a:cubicBezTo>
                      <a:lnTo>
                        <a:pt x="1143" y="0"/>
                      </a:lnTo>
                      <a:lnTo>
                        <a:pt x="1143" y="1"/>
                      </a:lnTo>
                    </a:path>
                  </a:pathLst>
                </a:custGeom>
                <a:solidFill>
                  <a:srgbClr val="CCCCCC"/>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30" name="Freeform 129"/>
                <p:cNvSpPr>
                  <a:spLocks noChangeArrowheads="1"/>
                </p:cNvSpPr>
                <p:nvPr/>
              </p:nvSpPr>
              <p:spPr bwMode="auto">
                <a:xfrm>
                  <a:off x="1086" y="2056"/>
                  <a:ext cx="37" cy="30"/>
                </a:xfrm>
                <a:custGeom>
                  <a:avLst/>
                  <a:gdLst>
                    <a:gd name="T0" fmla="*/ 19 w 168"/>
                    <a:gd name="T1" fmla="*/ 7 h 135"/>
                    <a:gd name="T2" fmla="*/ 163 w 168"/>
                    <a:gd name="T3" fmla="*/ 131 h 135"/>
                    <a:gd name="T4" fmla="*/ 161 w 168"/>
                    <a:gd name="T5" fmla="*/ 130 h 135"/>
                    <a:gd name="T6" fmla="*/ 155 w 168"/>
                    <a:gd name="T7" fmla="*/ 127 h 135"/>
                    <a:gd name="T8" fmla="*/ 149 w 168"/>
                    <a:gd name="T9" fmla="*/ 125 h 135"/>
                    <a:gd name="T10" fmla="*/ 142 w 168"/>
                    <a:gd name="T11" fmla="*/ 125 h 135"/>
                    <a:gd name="T12" fmla="*/ 0 w 168"/>
                    <a:gd name="T13" fmla="*/ 0 h 135"/>
                    <a:gd name="T14" fmla="*/ 6 w 168"/>
                    <a:gd name="T15" fmla="*/ 0 h 135"/>
                    <a:gd name="T16" fmla="*/ 10 w 168"/>
                    <a:gd name="T17" fmla="*/ 1 h 135"/>
                    <a:gd name="T18" fmla="*/ 15 w 168"/>
                    <a:gd name="T19" fmla="*/ 3 h 135"/>
                    <a:gd name="T20" fmla="*/ 19 w 168"/>
                    <a:gd name="T21" fmla="*/ 7 h 135"/>
                    <a:gd name="T22" fmla="*/ 167 w 168"/>
                    <a:gd name="T23" fmla="*/ 134 h 135"/>
                    <a:gd name="T24" fmla="*/ 163 w 168"/>
                    <a:gd name="T25" fmla="*/ 131 h 135"/>
                    <a:gd name="T26" fmla="*/ 167 w 168"/>
                    <a:gd name="T27"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135">
                      <a:moveTo>
                        <a:pt x="19" y="7"/>
                      </a:moveTo>
                      <a:lnTo>
                        <a:pt x="163" y="131"/>
                      </a:lnTo>
                      <a:cubicBezTo>
                        <a:pt x="162" y="131"/>
                        <a:pt x="162" y="130"/>
                        <a:pt x="161" y="130"/>
                      </a:cubicBezTo>
                      <a:cubicBezTo>
                        <a:pt x="159" y="128"/>
                        <a:pt x="156" y="128"/>
                        <a:pt x="155" y="127"/>
                      </a:cubicBezTo>
                      <a:cubicBezTo>
                        <a:pt x="153" y="125"/>
                        <a:pt x="150" y="125"/>
                        <a:pt x="149" y="125"/>
                      </a:cubicBezTo>
                      <a:lnTo>
                        <a:pt x="142" y="125"/>
                      </a:lnTo>
                      <a:lnTo>
                        <a:pt x="0" y="0"/>
                      </a:lnTo>
                      <a:lnTo>
                        <a:pt x="6" y="0"/>
                      </a:lnTo>
                      <a:cubicBezTo>
                        <a:pt x="9" y="0"/>
                        <a:pt x="8" y="1"/>
                        <a:pt x="10" y="1"/>
                      </a:cubicBezTo>
                      <a:cubicBezTo>
                        <a:pt x="11" y="1"/>
                        <a:pt x="13" y="3"/>
                        <a:pt x="15" y="3"/>
                      </a:cubicBezTo>
                      <a:cubicBezTo>
                        <a:pt x="18" y="4"/>
                        <a:pt x="19" y="6"/>
                        <a:pt x="19" y="7"/>
                      </a:cubicBezTo>
                      <a:close/>
                      <a:moveTo>
                        <a:pt x="167" y="134"/>
                      </a:moveTo>
                      <a:lnTo>
                        <a:pt x="163" y="131"/>
                      </a:lnTo>
                      <a:cubicBezTo>
                        <a:pt x="165" y="132"/>
                        <a:pt x="166" y="133"/>
                        <a:pt x="167" y="134"/>
                      </a:cubicBezTo>
                      <a:close/>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31" name="Freeform 130"/>
                <p:cNvSpPr>
                  <a:spLocks noChangeArrowheads="1"/>
                </p:cNvSpPr>
                <p:nvPr/>
              </p:nvSpPr>
              <p:spPr bwMode="auto">
                <a:xfrm>
                  <a:off x="862" y="2056"/>
                  <a:ext cx="37" cy="29"/>
                </a:xfrm>
                <a:custGeom>
                  <a:avLst/>
                  <a:gdLst>
                    <a:gd name="T0" fmla="*/ 0 w 167"/>
                    <a:gd name="T1" fmla="*/ 133 h 134"/>
                    <a:gd name="T2" fmla="*/ 1 w 167"/>
                    <a:gd name="T3" fmla="*/ 132 h 134"/>
                    <a:gd name="T4" fmla="*/ 0 w 167"/>
                    <a:gd name="T5" fmla="*/ 133 h 134"/>
                    <a:gd name="T6" fmla="*/ 147 w 167"/>
                    <a:gd name="T7" fmla="*/ 6 h 134"/>
                    <a:gd name="T8" fmla="*/ 152 w 167"/>
                    <a:gd name="T9" fmla="*/ 3 h 134"/>
                    <a:gd name="T10" fmla="*/ 156 w 167"/>
                    <a:gd name="T11" fmla="*/ 2 h 134"/>
                    <a:gd name="T12" fmla="*/ 160 w 167"/>
                    <a:gd name="T13" fmla="*/ 0 h 134"/>
                    <a:gd name="T14" fmla="*/ 166 w 167"/>
                    <a:gd name="T15" fmla="*/ 0 h 134"/>
                    <a:gd name="T16" fmla="*/ 25 w 167"/>
                    <a:gd name="T17" fmla="*/ 126 h 134"/>
                    <a:gd name="T18" fmla="*/ 18 w 167"/>
                    <a:gd name="T19" fmla="*/ 126 h 134"/>
                    <a:gd name="T20" fmla="*/ 10 w 167"/>
                    <a:gd name="T21" fmla="*/ 127 h 134"/>
                    <a:gd name="T22" fmla="*/ 4 w 167"/>
                    <a:gd name="T23" fmla="*/ 130 h 134"/>
                    <a:gd name="T24" fmla="*/ 1 w 167"/>
                    <a:gd name="T25" fmla="*/ 131 h 134"/>
                    <a:gd name="T26" fmla="*/ 147 w 167"/>
                    <a:gd name="T27" fmla="*/ 6 h 134"/>
                    <a:gd name="T28" fmla="*/ 1 w 167"/>
                    <a:gd name="T29" fmla="*/ 132 h 134"/>
                    <a:gd name="T30" fmla="*/ 1 w 167"/>
                    <a:gd name="T31" fmla="*/ 131 h 134"/>
                    <a:gd name="T32" fmla="*/ 1 w 167"/>
                    <a:gd name="T33" fmla="*/ 13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34">
                      <a:moveTo>
                        <a:pt x="0" y="133"/>
                      </a:moveTo>
                      <a:lnTo>
                        <a:pt x="1" y="132"/>
                      </a:lnTo>
                      <a:cubicBezTo>
                        <a:pt x="1" y="133"/>
                        <a:pt x="0" y="133"/>
                        <a:pt x="0" y="133"/>
                      </a:cubicBezTo>
                      <a:close/>
                      <a:moveTo>
                        <a:pt x="147" y="6"/>
                      </a:moveTo>
                      <a:cubicBezTo>
                        <a:pt x="149" y="5"/>
                        <a:pt x="150" y="5"/>
                        <a:pt x="152" y="3"/>
                      </a:cubicBezTo>
                      <a:cubicBezTo>
                        <a:pt x="153" y="2"/>
                        <a:pt x="154" y="2"/>
                        <a:pt x="156" y="2"/>
                      </a:cubicBezTo>
                      <a:cubicBezTo>
                        <a:pt x="157" y="2"/>
                        <a:pt x="159" y="0"/>
                        <a:pt x="160" y="0"/>
                      </a:cubicBezTo>
                      <a:lnTo>
                        <a:pt x="166" y="0"/>
                      </a:lnTo>
                      <a:lnTo>
                        <a:pt x="25" y="126"/>
                      </a:lnTo>
                      <a:lnTo>
                        <a:pt x="18" y="126"/>
                      </a:lnTo>
                      <a:cubicBezTo>
                        <a:pt x="15" y="126"/>
                        <a:pt x="13" y="127"/>
                        <a:pt x="10" y="127"/>
                      </a:cubicBezTo>
                      <a:cubicBezTo>
                        <a:pt x="9" y="129"/>
                        <a:pt x="6" y="129"/>
                        <a:pt x="4" y="130"/>
                      </a:cubicBezTo>
                      <a:cubicBezTo>
                        <a:pt x="4" y="130"/>
                        <a:pt x="3" y="130"/>
                        <a:pt x="1" y="131"/>
                      </a:cubicBezTo>
                      <a:lnTo>
                        <a:pt x="147" y="6"/>
                      </a:lnTo>
                      <a:close/>
                      <a:moveTo>
                        <a:pt x="1" y="132"/>
                      </a:moveTo>
                      <a:cubicBezTo>
                        <a:pt x="1" y="131"/>
                        <a:pt x="1" y="131"/>
                        <a:pt x="1" y="131"/>
                      </a:cubicBezTo>
                      <a:lnTo>
                        <a:pt x="1" y="132"/>
                      </a:lnTo>
                      <a:close/>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32" name="Freeform 131"/>
                <p:cNvSpPr>
                  <a:spLocks noChangeArrowheads="1"/>
                </p:cNvSpPr>
                <p:nvPr/>
              </p:nvSpPr>
              <p:spPr bwMode="auto">
                <a:xfrm>
                  <a:off x="868" y="2055"/>
                  <a:ext cx="250" cy="29"/>
                </a:xfrm>
                <a:custGeom>
                  <a:avLst/>
                  <a:gdLst>
                    <a:gd name="T0" fmla="*/ 0 w 1106"/>
                    <a:gd name="T1" fmla="*/ 131 h 132"/>
                    <a:gd name="T2" fmla="*/ 141 w 1106"/>
                    <a:gd name="T3" fmla="*/ 0 h 132"/>
                    <a:gd name="T4" fmla="*/ 964 w 1106"/>
                    <a:gd name="T5" fmla="*/ 0 h 132"/>
                    <a:gd name="T6" fmla="*/ 1105 w 1106"/>
                    <a:gd name="T7" fmla="*/ 131 h 132"/>
                    <a:gd name="T8" fmla="*/ 0 w 1106"/>
                    <a:gd name="T9" fmla="*/ 131 h 132"/>
                  </a:gdLst>
                  <a:ahLst/>
                  <a:cxnLst>
                    <a:cxn ang="0">
                      <a:pos x="T0" y="T1"/>
                    </a:cxn>
                    <a:cxn ang="0">
                      <a:pos x="T2" y="T3"/>
                    </a:cxn>
                    <a:cxn ang="0">
                      <a:pos x="T4" y="T5"/>
                    </a:cxn>
                    <a:cxn ang="0">
                      <a:pos x="T6" y="T7"/>
                    </a:cxn>
                    <a:cxn ang="0">
                      <a:pos x="T8" y="T9"/>
                    </a:cxn>
                  </a:cxnLst>
                  <a:rect l="0" t="0" r="r" b="b"/>
                  <a:pathLst>
                    <a:path w="1106" h="132">
                      <a:moveTo>
                        <a:pt x="0" y="131"/>
                      </a:moveTo>
                      <a:lnTo>
                        <a:pt x="141" y="0"/>
                      </a:lnTo>
                      <a:lnTo>
                        <a:pt x="964" y="0"/>
                      </a:lnTo>
                      <a:lnTo>
                        <a:pt x="1105" y="131"/>
                      </a:lnTo>
                      <a:lnTo>
                        <a:pt x="0" y="131"/>
                      </a:ln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33" name="Freeform 132"/>
                <p:cNvSpPr>
                  <a:spLocks noChangeArrowheads="1"/>
                </p:cNvSpPr>
                <p:nvPr/>
              </p:nvSpPr>
              <p:spPr bwMode="auto">
                <a:xfrm>
                  <a:off x="980" y="2097"/>
                  <a:ext cx="26" cy="26"/>
                </a:xfrm>
                <a:custGeom>
                  <a:avLst/>
                  <a:gdLst>
                    <a:gd name="T0" fmla="*/ 117 w 118"/>
                    <a:gd name="T1" fmla="*/ 59 h 118"/>
                    <a:gd name="T2" fmla="*/ 109 w 118"/>
                    <a:gd name="T3" fmla="*/ 88 h 118"/>
                    <a:gd name="T4" fmla="*/ 88 w 118"/>
                    <a:gd name="T5" fmla="*/ 109 h 118"/>
                    <a:gd name="T6" fmla="*/ 59 w 118"/>
                    <a:gd name="T7" fmla="*/ 117 h 118"/>
                    <a:gd name="T8" fmla="*/ 29 w 118"/>
                    <a:gd name="T9" fmla="*/ 109 h 118"/>
                    <a:gd name="T10" fmla="*/ 8 w 118"/>
                    <a:gd name="T11" fmla="*/ 88 h 118"/>
                    <a:gd name="T12" fmla="*/ 0 w 118"/>
                    <a:gd name="T13" fmla="*/ 59 h 118"/>
                    <a:gd name="T14" fmla="*/ 8 w 118"/>
                    <a:gd name="T15" fmla="*/ 30 h 118"/>
                    <a:gd name="T16" fmla="*/ 29 w 118"/>
                    <a:gd name="T17" fmla="*/ 8 h 118"/>
                    <a:gd name="T18" fmla="*/ 59 w 118"/>
                    <a:gd name="T19" fmla="*/ 0 h 118"/>
                    <a:gd name="T20" fmla="*/ 88 w 118"/>
                    <a:gd name="T21" fmla="*/ 8 h 118"/>
                    <a:gd name="T22" fmla="*/ 109 w 118"/>
                    <a:gd name="T23" fmla="*/ 30 h 118"/>
                    <a:gd name="T24" fmla="*/ 117 w 118"/>
                    <a:gd name="T25" fmla="*/ 5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18">
                      <a:moveTo>
                        <a:pt x="117" y="59"/>
                      </a:moveTo>
                      <a:cubicBezTo>
                        <a:pt x="117" y="69"/>
                        <a:pt x="114" y="79"/>
                        <a:pt x="109" y="88"/>
                      </a:cubicBezTo>
                      <a:cubicBezTo>
                        <a:pt x="104" y="97"/>
                        <a:pt x="97" y="103"/>
                        <a:pt x="88" y="109"/>
                      </a:cubicBezTo>
                      <a:cubicBezTo>
                        <a:pt x="78" y="114"/>
                        <a:pt x="69" y="117"/>
                        <a:pt x="59" y="117"/>
                      </a:cubicBezTo>
                      <a:cubicBezTo>
                        <a:pt x="48" y="117"/>
                        <a:pt x="38" y="114"/>
                        <a:pt x="29" y="109"/>
                      </a:cubicBezTo>
                      <a:cubicBezTo>
                        <a:pt x="19" y="103"/>
                        <a:pt x="13" y="97"/>
                        <a:pt x="8" y="88"/>
                      </a:cubicBezTo>
                      <a:cubicBezTo>
                        <a:pt x="3" y="79"/>
                        <a:pt x="0" y="69"/>
                        <a:pt x="0" y="59"/>
                      </a:cubicBezTo>
                      <a:cubicBezTo>
                        <a:pt x="0" y="48"/>
                        <a:pt x="3" y="39"/>
                        <a:pt x="8" y="30"/>
                      </a:cubicBezTo>
                      <a:cubicBezTo>
                        <a:pt x="13" y="20"/>
                        <a:pt x="19" y="13"/>
                        <a:pt x="29" y="8"/>
                      </a:cubicBezTo>
                      <a:cubicBezTo>
                        <a:pt x="38" y="2"/>
                        <a:pt x="48" y="0"/>
                        <a:pt x="59" y="0"/>
                      </a:cubicBezTo>
                      <a:cubicBezTo>
                        <a:pt x="69" y="0"/>
                        <a:pt x="78" y="2"/>
                        <a:pt x="88" y="8"/>
                      </a:cubicBezTo>
                      <a:cubicBezTo>
                        <a:pt x="97" y="13"/>
                        <a:pt x="104" y="20"/>
                        <a:pt x="109" y="30"/>
                      </a:cubicBezTo>
                      <a:cubicBezTo>
                        <a:pt x="114" y="39"/>
                        <a:pt x="117" y="48"/>
                        <a:pt x="117" y="59"/>
                      </a:cubicBezTo>
                    </a:path>
                  </a:pathLst>
                </a:custGeom>
                <a:solidFill>
                  <a:srgbClr val="FFFFFF"/>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34" name="Line 124"/>
                <p:cNvSpPr>
                  <a:spLocks noChangeShapeType="1"/>
                </p:cNvSpPr>
                <p:nvPr/>
              </p:nvSpPr>
              <p:spPr bwMode="auto">
                <a:xfrm>
                  <a:off x="876" y="209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35" name="Line 125"/>
                <p:cNvSpPr>
                  <a:spLocks noChangeShapeType="1"/>
                </p:cNvSpPr>
                <p:nvPr/>
              </p:nvSpPr>
              <p:spPr bwMode="auto">
                <a:xfrm>
                  <a:off x="896" y="209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36" name="Line 126"/>
                <p:cNvSpPr>
                  <a:spLocks noChangeShapeType="1"/>
                </p:cNvSpPr>
                <p:nvPr/>
              </p:nvSpPr>
              <p:spPr bwMode="auto">
                <a:xfrm>
                  <a:off x="909" y="209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37" name="Line 127"/>
                <p:cNvSpPr>
                  <a:spLocks noChangeShapeType="1"/>
                </p:cNvSpPr>
                <p:nvPr/>
              </p:nvSpPr>
              <p:spPr bwMode="auto">
                <a:xfrm>
                  <a:off x="926" y="209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38" name="Line 128"/>
                <p:cNvSpPr>
                  <a:spLocks noChangeShapeType="1"/>
                </p:cNvSpPr>
                <p:nvPr/>
              </p:nvSpPr>
              <p:spPr bwMode="auto">
                <a:xfrm>
                  <a:off x="945" y="209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39" name="Line 129"/>
                <p:cNvSpPr>
                  <a:spLocks noChangeShapeType="1"/>
                </p:cNvSpPr>
                <p:nvPr/>
              </p:nvSpPr>
              <p:spPr bwMode="auto">
                <a:xfrm>
                  <a:off x="962" y="209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40" name="Line 130"/>
                <p:cNvSpPr>
                  <a:spLocks noChangeShapeType="1"/>
                </p:cNvSpPr>
                <p:nvPr/>
              </p:nvSpPr>
              <p:spPr bwMode="auto">
                <a:xfrm>
                  <a:off x="1025" y="209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41" name="Line 131"/>
                <p:cNvSpPr>
                  <a:spLocks noChangeShapeType="1"/>
                </p:cNvSpPr>
                <p:nvPr/>
              </p:nvSpPr>
              <p:spPr bwMode="auto">
                <a:xfrm>
                  <a:off x="1041" y="209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42" name="Line 132"/>
                <p:cNvSpPr>
                  <a:spLocks noChangeShapeType="1"/>
                </p:cNvSpPr>
                <p:nvPr/>
              </p:nvSpPr>
              <p:spPr bwMode="auto">
                <a:xfrm>
                  <a:off x="1058" y="209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43" name="Line 133"/>
                <p:cNvSpPr>
                  <a:spLocks noChangeShapeType="1"/>
                </p:cNvSpPr>
                <p:nvPr/>
              </p:nvSpPr>
              <p:spPr bwMode="auto">
                <a:xfrm>
                  <a:off x="1078" y="209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44" name="Line 134"/>
                <p:cNvSpPr>
                  <a:spLocks noChangeShapeType="1"/>
                </p:cNvSpPr>
                <p:nvPr/>
              </p:nvSpPr>
              <p:spPr bwMode="auto">
                <a:xfrm>
                  <a:off x="1094" y="209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45" name="Line 135"/>
                <p:cNvSpPr>
                  <a:spLocks noChangeShapeType="1"/>
                </p:cNvSpPr>
                <p:nvPr/>
              </p:nvSpPr>
              <p:spPr bwMode="auto">
                <a:xfrm>
                  <a:off x="1114" y="209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46" name="Freeform 145"/>
                <p:cNvSpPr>
                  <a:spLocks noChangeArrowheads="1"/>
                </p:cNvSpPr>
                <p:nvPr/>
              </p:nvSpPr>
              <p:spPr bwMode="auto">
                <a:xfrm>
                  <a:off x="859" y="2009"/>
                  <a:ext cx="267" cy="52"/>
                </a:xfrm>
                <a:custGeom>
                  <a:avLst/>
                  <a:gdLst>
                    <a:gd name="T0" fmla="*/ 1143 w 1181"/>
                    <a:gd name="T1" fmla="*/ 0 h 234"/>
                    <a:gd name="T2" fmla="*/ 1158 w 1181"/>
                    <a:gd name="T3" fmla="*/ 7 h 234"/>
                    <a:gd name="T4" fmla="*/ 1169 w 1181"/>
                    <a:gd name="T5" fmla="*/ 17 h 234"/>
                    <a:gd name="T6" fmla="*/ 1177 w 1181"/>
                    <a:gd name="T7" fmla="*/ 31 h 234"/>
                    <a:gd name="T8" fmla="*/ 1178 w 1181"/>
                    <a:gd name="T9" fmla="*/ 47 h 234"/>
                    <a:gd name="T10" fmla="*/ 1169 w 1181"/>
                    <a:gd name="T11" fmla="*/ 197 h 234"/>
                    <a:gd name="T12" fmla="*/ 1165 w 1181"/>
                    <a:gd name="T13" fmla="*/ 211 h 234"/>
                    <a:gd name="T14" fmla="*/ 1156 w 1181"/>
                    <a:gd name="T15" fmla="*/ 223 h 234"/>
                    <a:gd name="T16" fmla="*/ 1143 w 1181"/>
                    <a:gd name="T17" fmla="*/ 230 h 234"/>
                    <a:gd name="T18" fmla="*/ 1129 w 1181"/>
                    <a:gd name="T19" fmla="*/ 233 h 234"/>
                    <a:gd name="T20" fmla="*/ 49 w 1181"/>
                    <a:gd name="T21" fmla="*/ 233 h 234"/>
                    <a:gd name="T22" fmla="*/ 35 w 1181"/>
                    <a:gd name="T23" fmla="*/ 230 h 234"/>
                    <a:gd name="T24" fmla="*/ 22 w 1181"/>
                    <a:gd name="T25" fmla="*/ 223 h 234"/>
                    <a:gd name="T26" fmla="*/ 13 w 1181"/>
                    <a:gd name="T27" fmla="*/ 211 h 234"/>
                    <a:gd name="T28" fmla="*/ 9 w 1181"/>
                    <a:gd name="T29" fmla="*/ 197 h 234"/>
                    <a:gd name="T30" fmla="*/ 0 w 1181"/>
                    <a:gd name="T31" fmla="*/ 47 h 234"/>
                    <a:gd name="T32" fmla="*/ 3 w 1181"/>
                    <a:gd name="T33" fmla="*/ 32 h 234"/>
                    <a:gd name="T34" fmla="*/ 10 w 1181"/>
                    <a:gd name="T35" fmla="*/ 20 h 234"/>
                    <a:gd name="T36" fmla="*/ 22 w 1181"/>
                    <a:gd name="T37" fmla="*/ 7 h 234"/>
                    <a:gd name="T38" fmla="*/ 36 w 1181"/>
                    <a:gd name="T39" fmla="*/ 0 h 234"/>
                    <a:gd name="T40" fmla="*/ 1143 w 1181"/>
                    <a:gd name="T4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234">
                      <a:moveTo>
                        <a:pt x="1143" y="0"/>
                      </a:moveTo>
                      <a:cubicBezTo>
                        <a:pt x="1149" y="0"/>
                        <a:pt x="1153" y="5"/>
                        <a:pt x="1158" y="7"/>
                      </a:cubicBezTo>
                      <a:cubicBezTo>
                        <a:pt x="1162" y="8"/>
                        <a:pt x="1166" y="14"/>
                        <a:pt x="1169" y="17"/>
                      </a:cubicBezTo>
                      <a:cubicBezTo>
                        <a:pt x="1171" y="19"/>
                        <a:pt x="1175" y="26"/>
                        <a:pt x="1177" y="31"/>
                      </a:cubicBezTo>
                      <a:cubicBezTo>
                        <a:pt x="1178" y="35"/>
                        <a:pt x="1180" y="41"/>
                        <a:pt x="1178" y="47"/>
                      </a:cubicBezTo>
                      <a:lnTo>
                        <a:pt x="1169" y="197"/>
                      </a:lnTo>
                      <a:cubicBezTo>
                        <a:pt x="1169" y="203"/>
                        <a:pt x="1168" y="206"/>
                        <a:pt x="1165" y="211"/>
                      </a:cubicBezTo>
                      <a:cubicBezTo>
                        <a:pt x="1162" y="215"/>
                        <a:pt x="1159" y="220"/>
                        <a:pt x="1156" y="223"/>
                      </a:cubicBezTo>
                      <a:cubicBezTo>
                        <a:pt x="1152" y="226"/>
                        <a:pt x="1149" y="229"/>
                        <a:pt x="1143" y="230"/>
                      </a:cubicBezTo>
                      <a:cubicBezTo>
                        <a:pt x="1139" y="232"/>
                        <a:pt x="1133" y="233"/>
                        <a:pt x="1129" y="233"/>
                      </a:cubicBezTo>
                      <a:lnTo>
                        <a:pt x="49" y="233"/>
                      </a:lnTo>
                      <a:cubicBezTo>
                        <a:pt x="44" y="233"/>
                        <a:pt x="39" y="233"/>
                        <a:pt x="35" y="230"/>
                      </a:cubicBezTo>
                      <a:cubicBezTo>
                        <a:pt x="31" y="229"/>
                        <a:pt x="26" y="226"/>
                        <a:pt x="22" y="223"/>
                      </a:cubicBezTo>
                      <a:cubicBezTo>
                        <a:pt x="17" y="220"/>
                        <a:pt x="14" y="216"/>
                        <a:pt x="13" y="211"/>
                      </a:cubicBezTo>
                      <a:cubicBezTo>
                        <a:pt x="10" y="207"/>
                        <a:pt x="10" y="203"/>
                        <a:pt x="9" y="197"/>
                      </a:cubicBezTo>
                      <a:lnTo>
                        <a:pt x="0" y="47"/>
                      </a:lnTo>
                      <a:cubicBezTo>
                        <a:pt x="0" y="41"/>
                        <a:pt x="0" y="36"/>
                        <a:pt x="3" y="32"/>
                      </a:cubicBezTo>
                      <a:cubicBezTo>
                        <a:pt x="4" y="28"/>
                        <a:pt x="7" y="23"/>
                        <a:pt x="10" y="20"/>
                      </a:cubicBezTo>
                      <a:cubicBezTo>
                        <a:pt x="13" y="17"/>
                        <a:pt x="17" y="10"/>
                        <a:pt x="22" y="7"/>
                      </a:cubicBezTo>
                      <a:cubicBezTo>
                        <a:pt x="26" y="6"/>
                        <a:pt x="32" y="0"/>
                        <a:pt x="36" y="0"/>
                      </a:cubicBezTo>
                      <a:lnTo>
                        <a:pt x="1143" y="0"/>
                      </a:lnTo>
                    </a:path>
                  </a:pathLst>
                </a:custGeom>
                <a:solidFill>
                  <a:srgbClr val="CCCCCC"/>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47" name="Freeform 146"/>
                <p:cNvSpPr>
                  <a:spLocks noChangeArrowheads="1"/>
                </p:cNvSpPr>
                <p:nvPr/>
              </p:nvSpPr>
              <p:spPr bwMode="auto">
                <a:xfrm>
                  <a:off x="1086" y="1983"/>
                  <a:ext cx="37" cy="30"/>
                </a:xfrm>
                <a:custGeom>
                  <a:avLst/>
                  <a:gdLst>
                    <a:gd name="T0" fmla="*/ 19 w 168"/>
                    <a:gd name="T1" fmla="*/ 8 h 135"/>
                    <a:gd name="T2" fmla="*/ 163 w 168"/>
                    <a:gd name="T3" fmla="*/ 131 h 135"/>
                    <a:gd name="T4" fmla="*/ 161 w 168"/>
                    <a:gd name="T5" fmla="*/ 130 h 135"/>
                    <a:gd name="T6" fmla="*/ 155 w 168"/>
                    <a:gd name="T7" fmla="*/ 127 h 135"/>
                    <a:gd name="T8" fmla="*/ 149 w 168"/>
                    <a:gd name="T9" fmla="*/ 126 h 135"/>
                    <a:gd name="T10" fmla="*/ 142 w 168"/>
                    <a:gd name="T11" fmla="*/ 126 h 135"/>
                    <a:gd name="T12" fmla="*/ 0 w 168"/>
                    <a:gd name="T13" fmla="*/ 0 h 135"/>
                    <a:gd name="T14" fmla="*/ 6 w 168"/>
                    <a:gd name="T15" fmla="*/ 0 h 135"/>
                    <a:gd name="T16" fmla="*/ 10 w 168"/>
                    <a:gd name="T17" fmla="*/ 2 h 135"/>
                    <a:gd name="T18" fmla="*/ 15 w 168"/>
                    <a:gd name="T19" fmla="*/ 3 h 135"/>
                    <a:gd name="T20" fmla="*/ 19 w 168"/>
                    <a:gd name="T21" fmla="*/ 8 h 135"/>
                    <a:gd name="T22" fmla="*/ 167 w 168"/>
                    <a:gd name="T23" fmla="*/ 134 h 135"/>
                    <a:gd name="T24" fmla="*/ 163 w 168"/>
                    <a:gd name="T25" fmla="*/ 131 h 135"/>
                    <a:gd name="T26" fmla="*/ 167 w 168"/>
                    <a:gd name="T27"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135">
                      <a:moveTo>
                        <a:pt x="19" y="8"/>
                      </a:moveTo>
                      <a:lnTo>
                        <a:pt x="163" y="131"/>
                      </a:lnTo>
                      <a:cubicBezTo>
                        <a:pt x="162" y="131"/>
                        <a:pt x="162" y="131"/>
                        <a:pt x="161" y="130"/>
                      </a:cubicBezTo>
                      <a:cubicBezTo>
                        <a:pt x="159" y="129"/>
                        <a:pt x="156" y="128"/>
                        <a:pt x="155" y="127"/>
                      </a:cubicBezTo>
                      <a:cubicBezTo>
                        <a:pt x="153" y="125"/>
                        <a:pt x="150" y="126"/>
                        <a:pt x="149" y="126"/>
                      </a:cubicBezTo>
                      <a:lnTo>
                        <a:pt x="142" y="126"/>
                      </a:lnTo>
                      <a:lnTo>
                        <a:pt x="0" y="0"/>
                      </a:lnTo>
                      <a:lnTo>
                        <a:pt x="6" y="0"/>
                      </a:lnTo>
                      <a:cubicBezTo>
                        <a:pt x="9" y="0"/>
                        <a:pt x="8" y="2"/>
                        <a:pt x="10" y="2"/>
                      </a:cubicBezTo>
                      <a:cubicBezTo>
                        <a:pt x="11" y="2"/>
                        <a:pt x="13" y="3"/>
                        <a:pt x="15" y="3"/>
                      </a:cubicBezTo>
                      <a:cubicBezTo>
                        <a:pt x="18" y="5"/>
                        <a:pt x="19" y="6"/>
                        <a:pt x="19" y="8"/>
                      </a:cubicBezTo>
                      <a:close/>
                      <a:moveTo>
                        <a:pt x="167" y="134"/>
                      </a:moveTo>
                      <a:lnTo>
                        <a:pt x="163" y="131"/>
                      </a:lnTo>
                      <a:cubicBezTo>
                        <a:pt x="165" y="132"/>
                        <a:pt x="166" y="133"/>
                        <a:pt x="167" y="134"/>
                      </a:cubicBezTo>
                      <a:close/>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48" name="Freeform 147"/>
                <p:cNvSpPr>
                  <a:spLocks noChangeArrowheads="1"/>
                </p:cNvSpPr>
                <p:nvPr/>
              </p:nvSpPr>
              <p:spPr bwMode="auto">
                <a:xfrm>
                  <a:off x="863" y="1983"/>
                  <a:ext cx="37" cy="29"/>
                </a:xfrm>
                <a:custGeom>
                  <a:avLst/>
                  <a:gdLst>
                    <a:gd name="T0" fmla="*/ 146 w 166"/>
                    <a:gd name="T1" fmla="*/ 6 h 133"/>
                    <a:gd name="T2" fmla="*/ 151 w 166"/>
                    <a:gd name="T3" fmla="*/ 3 h 133"/>
                    <a:gd name="T4" fmla="*/ 155 w 166"/>
                    <a:gd name="T5" fmla="*/ 1 h 133"/>
                    <a:gd name="T6" fmla="*/ 159 w 166"/>
                    <a:gd name="T7" fmla="*/ 0 h 133"/>
                    <a:gd name="T8" fmla="*/ 165 w 166"/>
                    <a:gd name="T9" fmla="*/ 0 h 133"/>
                    <a:gd name="T10" fmla="*/ 24 w 166"/>
                    <a:gd name="T11" fmla="*/ 125 h 133"/>
                    <a:gd name="T12" fmla="*/ 17 w 166"/>
                    <a:gd name="T13" fmla="*/ 125 h 133"/>
                    <a:gd name="T14" fmla="*/ 9 w 166"/>
                    <a:gd name="T15" fmla="*/ 127 h 133"/>
                    <a:gd name="T16" fmla="*/ 3 w 166"/>
                    <a:gd name="T17" fmla="*/ 130 h 133"/>
                    <a:gd name="T18" fmla="*/ 0 w 166"/>
                    <a:gd name="T19" fmla="*/ 131 h 133"/>
                    <a:gd name="T20" fmla="*/ 146 w 166"/>
                    <a:gd name="T21" fmla="*/ 6 h 133"/>
                    <a:gd name="T22" fmla="*/ 0 w 166"/>
                    <a:gd name="T23" fmla="*/ 132 h 133"/>
                    <a:gd name="T24" fmla="*/ 0 w 166"/>
                    <a:gd name="T25" fmla="*/ 131 h 133"/>
                    <a:gd name="T26" fmla="*/ 0 w 166"/>
                    <a:gd name="T27" fmla="*/ 13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133">
                      <a:moveTo>
                        <a:pt x="146" y="6"/>
                      </a:moveTo>
                      <a:cubicBezTo>
                        <a:pt x="148" y="4"/>
                        <a:pt x="149" y="4"/>
                        <a:pt x="151" y="3"/>
                      </a:cubicBezTo>
                      <a:cubicBezTo>
                        <a:pt x="152" y="1"/>
                        <a:pt x="153" y="1"/>
                        <a:pt x="155" y="1"/>
                      </a:cubicBezTo>
                      <a:cubicBezTo>
                        <a:pt x="156" y="1"/>
                        <a:pt x="158" y="0"/>
                        <a:pt x="159" y="0"/>
                      </a:cubicBezTo>
                      <a:lnTo>
                        <a:pt x="165" y="0"/>
                      </a:lnTo>
                      <a:lnTo>
                        <a:pt x="24" y="125"/>
                      </a:lnTo>
                      <a:lnTo>
                        <a:pt x="17" y="125"/>
                      </a:lnTo>
                      <a:cubicBezTo>
                        <a:pt x="14" y="125"/>
                        <a:pt x="12" y="127"/>
                        <a:pt x="9" y="127"/>
                      </a:cubicBezTo>
                      <a:cubicBezTo>
                        <a:pt x="8" y="128"/>
                        <a:pt x="5" y="128"/>
                        <a:pt x="3" y="130"/>
                      </a:cubicBezTo>
                      <a:cubicBezTo>
                        <a:pt x="3" y="130"/>
                        <a:pt x="2" y="130"/>
                        <a:pt x="0" y="131"/>
                      </a:cubicBezTo>
                      <a:lnTo>
                        <a:pt x="146" y="6"/>
                      </a:lnTo>
                      <a:close/>
                      <a:moveTo>
                        <a:pt x="0" y="132"/>
                      </a:moveTo>
                      <a:cubicBezTo>
                        <a:pt x="0" y="131"/>
                        <a:pt x="0" y="131"/>
                        <a:pt x="0" y="131"/>
                      </a:cubicBezTo>
                      <a:lnTo>
                        <a:pt x="0" y="132"/>
                      </a:lnTo>
                      <a:close/>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49" name="Freeform 148"/>
                <p:cNvSpPr>
                  <a:spLocks noChangeArrowheads="1"/>
                </p:cNvSpPr>
                <p:nvPr/>
              </p:nvSpPr>
              <p:spPr bwMode="auto">
                <a:xfrm>
                  <a:off x="868" y="1983"/>
                  <a:ext cx="250" cy="26"/>
                </a:xfrm>
                <a:custGeom>
                  <a:avLst/>
                  <a:gdLst>
                    <a:gd name="T0" fmla="*/ 0 w 1106"/>
                    <a:gd name="T1" fmla="*/ 117 h 118"/>
                    <a:gd name="T2" fmla="*/ 141 w 1106"/>
                    <a:gd name="T3" fmla="*/ 0 h 118"/>
                    <a:gd name="T4" fmla="*/ 964 w 1106"/>
                    <a:gd name="T5" fmla="*/ 0 h 118"/>
                    <a:gd name="T6" fmla="*/ 1105 w 1106"/>
                    <a:gd name="T7" fmla="*/ 117 h 118"/>
                    <a:gd name="T8" fmla="*/ 0 w 1106"/>
                    <a:gd name="T9" fmla="*/ 117 h 118"/>
                  </a:gdLst>
                  <a:ahLst/>
                  <a:cxnLst>
                    <a:cxn ang="0">
                      <a:pos x="T0" y="T1"/>
                    </a:cxn>
                    <a:cxn ang="0">
                      <a:pos x="T2" y="T3"/>
                    </a:cxn>
                    <a:cxn ang="0">
                      <a:pos x="T4" y="T5"/>
                    </a:cxn>
                    <a:cxn ang="0">
                      <a:pos x="T6" y="T7"/>
                    </a:cxn>
                    <a:cxn ang="0">
                      <a:pos x="T8" y="T9"/>
                    </a:cxn>
                  </a:cxnLst>
                  <a:rect l="0" t="0" r="r" b="b"/>
                  <a:pathLst>
                    <a:path w="1106" h="118">
                      <a:moveTo>
                        <a:pt x="0" y="117"/>
                      </a:moveTo>
                      <a:lnTo>
                        <a:pt x="141" y="0"/>
                      </a:lnTo>
                      <a:lnTo>
                        <a:pt x="964" y="0"/>
                      </a:lnTo>
                      <a:lnTo>
                        <a:pt x="1105" y="117"/>
                      </a:lnTo>
                      <a:lnTo>
                        <a:pt x="0" y="117"/>
                      </a:ln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50" name="Freeform 149"/>
                <p:cNvSpPr>
                  <a:spLocks noChangeArrowheads="1"/>
                </p:cNvSpPr>
                <p:nvPr/>
              </p:nvSpPr>
              <p:spPr bwMode="auto">
                <a:xfrm>
                  <a:off x="980" y="2023"/>
                  <a:ext cx="26" cy="26"/>
                </a:xfrm>
                <a:custGeom>
                  <a:avLst/>
                  <a:gdLst>
                    <a:gd name="T0" fmla="*/ 117 w 118"/>
                    <a:gd name="T1" fmla="*/ 58 h 117"/>
                    <a:gd name="T2" fmla="*/ 109 w 118"/>
                    <a:gd name="T3" fmla="*/ 87 h 117"/>
                    <a:gd name="T4" fmla="*/ 88 w 118"/>
                    <a:gd name="T5" fmla="*/ 109 h 117"/>
                    <a:gd name="T6" fmla="*/ 59 w 118"/>
                    <a:gd name="T7" fmla="*/ 116 h 117"/>
                    <a:gd name="T8" fmla="*/ 29 w 118"/>
                    <a:gd name="T9" fmla="*/ 109 h 117"/>
                    <a:gd name="T10" fmla="*/ 8 w 118"/>
                    <a:gd name="T11" fmla="*/ 87 h 117"/>
                    <a:gd name="T12" fmla="*/ 0 w 118"/>
                    <a:gd name="T13" fmla="*/ 58 h 117"/>
                    <a:gd name="T14" fmla="*/ 8 w 118"/>
                    <a:gd name="T15" fmla="*/ 29 h 117"/>
                    <a:gd name="T16" fmla="*/ 29 w 118"/>
                    <a:gd name="T17" fmla="*/ 7 h 117"/>
                    <a:gd name="T18" fmla="*/ 59 w 118"/>
                    <a:gd name="T19" fmla="*/ 0 h 117"/>
                    <a:gd name="T20" fmla="*/ 88 w 118"/>
                    <a:gd name="T21" fmla="*/ 7 h 117"/>
                    <a:gd name="T22" fmla="*/ 109 w 118"/>
                    <a:gd name="T23" fmla="*/ 29 h 117"/>
                    <a:gd name="T24" fmla="*/ 117 w 118"/>
                    <a:gd name="T25" fmla="*/ 5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17">
                      <a:moveTo>
                        <a:pt x="117" y="58"/>
                      </a:moveTo>
                      <a:cubicBezTo>
                        <a:pt x="117" y="69"/>
                        <a:pt x="114" y="78"/>
                        <a:pt x="109" y="87"/>
                      </a:cubicBezTo>
                      <a:cubicBezTo>
                        <a:pt x="104" y="96"/>
                        <a:pt x="97" y="103"/>
                        <a:pt x="88" y="109"/>
                      </a:cubicBezTo>
                      <a:cubicBezTo>
                        <a:pt x="78" y="114"/>
                        <a:pt x="69" y="116"/>
                        <a:pt x="59" y="116"/>
                      </a:cubicBezTo>
                      <a:cubicBezTo>
                        <a:pt x="48" y="116"/>
                        <a:pt x="38" y="114"/>
                        <a:pt x="29" y="109"/>
                      </a:cubicBezTo>
                      <a:cubicBezTo>
                        <a:pt x="19" y="103"/>
                        <a:pt x="13" y="96"/>
                        <a:pt x="8" y="87"/>
                      </a:cubicBezTo>
                      <a:cubicBezTo>
                        <a:pt x="3" y="78"/>
                        <a:pt x="0" y="69"/>
                        <a:pt x="0" y="58"/>
                      </a:cubicBezTo>
                      <a:cubicBezTo>
                        <a:pt x="0" y="47"/>
                        <a:pt x="3" y="38"/>
                        <a:pt x="8" y="29"/>
                      </a:cubicBezTo>
                      <a:cubicBezTo>
                        <a:pt x="13" y="20"/>
                        <a:pt x="19" y="12"/>
                        <a:pt x="29" y="7"/>
                      </a:cubicBezTo>
                      <a:cubicBezTo>
                        <a:pt x="38" y="1"/>
                        <a:pt x="48" y="0"/>
                        <a:pt x="59" y="0"/>
                      </a:cubicBezTo>
                      <a:cubicBezTo>
                        <a:pt x="69" y="0"/>
                        <a:pt x="78" y="1"/>
                        <a:pt x="88" y="7"/>
                      </a:cubicBezTo>
                      <a:cubicBezTo>
                        <a:pt x="97" y="12"/>
                        <a:pt x="104" y="20"/>
                        <a:pt x="109" y="29"/>
                      </a:cubicBezTo>
                      <a:cubicBezTo>
                        <a:pt x="114" y="38"/>
                        <a:pt x="117" y="47"/>
                        <a:pt x="117" y="58"/>
                      </a:cubicBezTo>
                    </a:path>
                  </a:pathLst>
                </a:custGeom>
                <a:solidFill>
                  <a:srgbClr val="FFFFFF"/>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51" name="Line 141"/>
                <p:cNvSpPr>
                  <a:spLocks noChangeShapeType="1"/>
                </p:cNvSpPr>
                <p:nvPr/>
              </p:nvSpPr>
              <p:spPr bwMode="auto">
                <a:xfrm>
                  <a:off x="876" y="2022"/>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52" name="Line 142"/>
                <p:cNvSpPr>
                  <a:spLocks noChangeShapeType="1"/>
                </p:cNvSpPr>
                <p:nvPr/>
              </p:nvSpPr>
              <p:spPr bwMode="auto">
                <a:xfrm>
                  <a:off x="896" y="2022"/>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53" name="Line 143"/>
                <p:cNvSpPr>
                  <a:spLocks noChangeShapeType="1"/>
                </p:cNvSpPr>
                <p:nvPr/>
              </p:nvSpPr>
              <p:spPr bwMode="auto">
                <a:xfrm>
                  <a:off x="909" y="2022"/>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54" name="Line 144"/>
                <p:cNvSpPr>
                  <a:spLocks noChangeShapeType="1"/>
                </p:cNvSpPr>
                <p:nvPr/>
              </p:nvSpPr>
              <p:spPr bwMode="auto">
                <a:xfrm>
                  <a:off x="926" y="2022"/>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55" name="Line 145"/>
                <p:cNvSpPr>
                  <a:spLocks noChangeShapeType="1"/>
                </p:cNvSpPr>
                <p:nvPr/>
              </p:nvSpPr>
              <p:spPr bwMode="auto">
                <a:xfrm>
                  <a:off x="945" y="2022"/>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56" name="Line 146"/>
                <p:cNvSpPr>
                  <a:spLocks noChangeShapeType="1"/>
                </p:cNvSpPr>
                <p:nvPr/>
              </p:nvSpPr>
              <p:spPr bwMode="auto">
                <a:xfrm>
                  <a:off x="962" y="2022"/>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57" name="Line 147"/>
                <p:cNvSpPr>
                  <a:spLocks noChangeShapeType="1"/>
                </p:cNvSpPr>
                <p:nvPr/>
              </p:nvSpPr>
              <p:spPr bwMode="auto">
                <a:xfrm>
                  <a:off x="1025" y="2022"/>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58" name="Line 148"/>
                <p:cNvSpPr>
                  <a:spLocks noChangeShapeType="1"/>
                </p:cNvSpPr>
                <p:nvPr/>
              </p:nvSpPr>
              <p:spPr bwMode="auto">
                <a:xfrm>
                  <a:off x="1041" y="2022"/>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59" name="Line 149"/>
                <p:cNvSpPr>
                  <a:spLocks noChangeShapeType="1"/>
                </p:cNvSpPr>
                <p:nvPr/>
              </p:nvSpPr>
              <p:spPr bwMode="auto">
                <a:xfrm>
                  <a:off x="1058" y="2022"/>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60" name="Line 150"/>
                <p:cNvSpPr>
                  <a:spLocks noChangeShapeType="1"/>
                </p:cNvSpPr>
                <p:nvPr/>
              </p:nvSpPr>
              <p:spPr bwMode="auto">
                <a:xfrm>
                  <a:off x="1078" y="2022"/>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61" name="Line 151"/>
                <p:cNvSpPr>
                  <a:spLocks noChangeShapeType="1"/>
                </p:cNvSpPr>
                <p:nvPr/>
              </p:nvSpPr>
              <p:spPr bwMode="auto">
                <a:xfrm>
                  <a:off x="1094" y="2022"/>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62" name="Line 152"/>
                <p:cNvSpPr>
                  <a:spLocks noChangeShapeType="1"/>
                </p:cNvSpPr>
                <p:nvPr/>
              </p:nvSpPr>
              <p:spPr bwMode="auto">
                <a:xfrm>
                  <a:off x="1114" y="2022"/>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grpSp>
          <p:sp>
            <p:nvSpPr>
              <p:cNvPr id="5" name="TextBox 4"/>
              <p:cNvSpPr txBox="1"/>
              <p:nvPr/>
            </p:nvSpPr>
            <p:spPr>
              <a:xfrm>
                <a:off x="1102659" y="3281082"/>
                <a:ext cx="3859305" cy="338554"/>
              </a:xfrm>
              <a:prstGeom prst="rect">
                <a:avLst/>
              </a:prstGeom>
              <a:noFill/>
            </p:spPr>
            <p:txBody>
              <a:bodyPr wrap="square" rtlCol="0">
                <a:spAutoFit/>
              </a:bodyPr>
              <a:lstStyle/>
              <a:p>
                <a:pPr algn="ctr"/>
                <a:r>
                  <a:rPr lang="en-US" sz="1600" dirty="0">
                    <a:solidFill>
                      <a:prstClr val="black"/>
                    </a:solidFill>
                    <a:sym typeface="Calibri"/>
                  </a:rPr>
                  <a:t>Parallel Parse into </a:t>
                </a:r>
                <a:r>
                  <a:rPr lang="en-US" sz="1600" b="1" dirty="0">
                    <a:solidFill>
                      <a:prstClr val="black"/>
                    </a:solidFill>
                    <a:sym typeface="Calibri"/>
                  </a:rPr>
                  <a:t>Distributed Rows</a:t>
                </a:r>
              </a:p>
            </p:txBody>
          </p:sp>
        </p:grpSp>
        <p:grpSp>
          <p:nvGrpSpPr>
            <p:cNvPr id="7" name="Group 6"/>
            <p:cNvGrpSpPr/>
            <p:nvPr/>
          </p:nvGrpSpPr>
          <p:grpSpPr>
            <a:xfrm>
              <a:off x="1095944" y="3801805"/>
              <a:ext cx="4202197" cy="2690927"/>
              <a:chOff x="1095944" y="3976616"/>
              <a:chExt cx="4202197" cy="2690927"/>
            </a:xfrm>
          </p:grpSpPr>
          <p:grpSp>
            <p:nvGrpSpPr>
              <p:cNvPr id="163" name="Group 162"/>
              <p:cNvGrpSpPr>
                <a:grpSpLocks noChangeAspect="1"/>
              </p:cNvGrpSpPr>
              <p:nvPr/>
            </p:nvGrpSpPr>
            <p:grpSpPr bwMode="auto">
              <a:xfrm>
                <a:off x="1543312" y="3976616"/>
                <a:ext cx="3307460" cy="2093114"/>
                <a:chOff x="4636" y="1755"/>
                <a:chExt cx="1397" cy="957"/>
              </a:xfrm>
            </p:grpSpPr>
            <p:sp>
              <p:nvSpPr>
                <p:cNvPr id="164" name="Freeform 163"/>
                <p:cNvSpPr>
                  <a:spLocks noChangeArrowheads="1"/>
                </p:cNvSpPr>
                <p:nvPr/>
              </p:nvSpPr>
              <p:spPr bwMode="auto">
                <a:xfrm>
                  <a:off x="4636" y="2429"/>
                  <a:ext cx="267" cy="49"/>
                </a:xfrm>
                <a:custGeom>
                  <a:avLst/>
                  <a:gdLst>
                    <a:gd name="T0" fmla="*/ 1144 w 1181"/>
                    <a:gd name="T1" fmla="*/ 1 h 222"/>
                    <a:gd name="T2" fmla="*/ 1158 w 1181"/>
                    <a:gd name="T3" fmla="*/ 1 h 222"/>
                    <a:gd name="T4" fmla="*/ 1170 w 1181"/>
                    <a:gd name="T5" fmla="*/ 8 h 222"/>
                    <a:gd name="T6" fmla="*/ 1177 w 1181"/>
                    <a:gd name="T7" fmla="*/ 20 h 222"/>
                    <a:gd name="T8" fmla="*/ 1179 w 1181"/>
                    <a:gd name="T9" fmla="*/ 34 h 222"/>
                    <a:gd name="T10" fmla="*/ 1170 w 1181"/>
                    <a:gd name="T11" fmla="*/ 185 h 222"/>
                    <a:gd name="T12" fmla="*/ 1166 w 1181"/>
                    <a:gd name="T13" fmla="*/ 199 h 222"/>
                    <a:gd name="T14" fmla="*/ 1157 w 1181"/>
                    <a:gd name="T15" fmla="*/ 211 h 222"/>
                    <a:gd name="T16" fmla="*/ 1144 w 1181"/>
                    <a:gd name="T17" fmla="*/ 218 h 222"/>
                    <a:gd name="T18" fmla="*/ 1129 w 1181"/>
                    <a:gd name="T19" fmla="*/ 221 h 222"/>
                    <a:gd name="T20" fmla="*/ 50 w 1181"/>
                    <a:gd name="T21" fmla="*/ 221 h 222"/>
                    <a:gd name="T22" fmla="*/ 35 w 1181"/>
                    <a:gd name="T23" fmla="*/ 218 h 222"/>
                    <a:gd name="T24" fmla="*/ 22 w 1181"/>
                    <a:gd name="T25" fmla="*/ 211 h 222"/>
                    <a:gd name="T26" fmla="*/ 14 w 1181"/>
                    <a:gd name="T27" fmla="*/ 199 h 222"/>
                    <a:gd name="T28" fmla="*/ 9 w 1181"/>
                    <a:gd name="T29" fmla="*/ 185 h 222"/>
                    <a:gd name="T30" fmla="*/ 0 w 1181"/>
                    <a:gd name="T31" fmla="*/ 34 h 222"/>
                    <a:gd name="T32" fmla="*/ 3 w 1181"/>
                    <a:gd name="T33" fmla="*/ 20 h 222"/>
                    <a:gd name="T34" fmla="*/ 11 w 1181"/>
                    <a:gd name="T35" fmla="*/ 8 h 222"/>
                    <a:gd name="T36" fmla="*/ 22 w 1181"/>
                    <a:gd name="T37" fmla="*/ 4 h 222"/>
                    <a:gd name="T38" fmla="*/ 37 w 1181"/>
                    <a:gd name="T39" fmla="*/ 4 h 222"/>
                    <a:gd name="T40" fmla="*/ 1144 w 1181"/>
                    <a:gd name="T41" fmla="*/ 4 h 222"/>
                    <a:gd name="T42" fmla="*/ 1144 w 1181"/>
                    <a:gd name="T43" fmla="*/ 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1" h="222">
                      <a:moveTo>
                        <a:pt x="1144" y="1"/>
                      </a:moveTo>
                      <a:cubicBezTo>
                        <a:pt x="1150" y="1"/>
                        <a:pt x="1154" y="0"/>
                        <a:pt x="1158" y="1"/>
                      </a:cubicBezTo>
                      <a:cubicBezTo>
                        <a:pt x="1163" y="3"/>
                        <a:pt x="1167" y="4"/>
                        <a:pt x="1170" y="8"/>
                      </a:cubicBezTo>
                      <a:cubicBezTo>
                        <a:pt x="1173" y="11"/>
                        <a:pt x="1176" y="16"/>
                        <a:pt x="1177" y="20"/>
                      </a:cubicBezTo>
                      <a:cubicBezTo>
                        <a:pt x="1179" y="25"/>
                        <a:pt x="1180" y="29"/>
                        <a:pt x="1179" y="34"/>
                      </a:cubicBezTo>
                      <a:lnTo>
                        <a:pt x="1170" y="185"/>
                      </a:lnTo>
                      <a:cubicBezTo>
                        <a:pt x="1170" y="190"/>
                        <a:pt x="1169" y="195"/>
                        <a:pt x="1166" y="199"/>
                      </a:cubicBezTo>
                      <a:cubicBezTo>
                        <a:pt x="1163" y="203"/>
                        <a:pt x="1160" y="208"/>
                        <a:pt x="1157" y="211"/>
                      </a:cubicBezTo>
                      <a:cubicBezTo>
                        <a:pt x="1153" y="214"/>
                        <a:pt x="1150" y="217"/>
                        <a:pt x="1144" y="218"/>
                      </a:cubicBezTo>
                      <a:cubicBezTo>
                        <a:pt x="1139" y="220"/>
                        <a:pt x="1134" y="221"/>
                        <a:pt x="1129" y="221"/>
                      </a:cubicBezTo>
                      <a:lnTo>
                        <a:pt x="50" y="221"/>
                      </a:lnTo>
                      <a:cubicBezTo>
                        <a:pt x="44" y="221"/>
                        <a:pt x="40" y="221"/>
                        <a:pt x="35" y="218"/>
                      </a:cubicBezTo>
                      <a:cubicBezTo>
                        <a:pt x="31" y="217"/>
                        <a:pt x="27" y="214"/>
                        <a:pt x="22" y="211"/>
                      </a:cubicBezTo>
                      <a:cubicBezTo>
                        <a:pt x="18" y="208"/>
                        <a:pt x="15" y="203"/>
                        <a:pt x="14" y="199"/>
                      </a:cubicBezTo>
                      <a:cubicBezTo>
                        <a:pt x="11" y="195"/>
                        <a:pt x="11" y="190"/>
                        <a:pt x="9" y="185"/>
                      </a:cubicBezTo>
                      <a:lnTo>
                        <a:pt x="0" y="34"/>
                      </a:lnTo>
                      <a:cubicBezTo>
                        <a:pt x="0" y="29"/>
                        <a:pt x="0" y="24"/>
                        <a:pt x="3" y="20"/>
                      </a:cubicBezTo>
                      <a:cubicBezTo>
                        <a:pt x="5" y="15"/>
                        <a:pt x="8" y="11"/>
                        <a:pt x="11" y="8"/>
                      </a:cubicBezTo>
                      <a:cubicBezTo>
                        <a:pt x="14" y="5"/>
                        <a:pt x="18" y="5"/>
                        <a:pt x="22" y="4"/>
                      </a:cubicBezTo>
                      <a:cubicBezTo>
                        <a:pt x="27" y="2"/>
                        <a:pt x="33" y="4"/>
                        <a:pt x="37" y="4"/>
                      </a:cubicBezTo>
                      <a:lnTo>
                        <a:pt x="1144" y="4"/>
                      </a:lnTo>
                      <a:lnTo>
                        <a:pt x="1144" y="1"/>
                      </a:lnTo>
                    </a:path>
                  </a:pathLst>
                </a:custGeom>
                <a:solidFill>
                  <a:srgbClr val="CCCCCC"/>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65" name="Freeform 164"/>
                <p:cNvSpPr>
                  <a:spLocks noChangeArrowheads="1"/>
                </p:cNvSpPr>
                <p:nvPr/>
              </p:nvSpPr>
              <p:spPr bwMode="auto">
                <a:xfrm>
                  <a:off x="4863" y="2399"/>
                  <a:ext cx="36" cy="29"/>
                </a:xfrm>
                <a:custGeom>
                  <a:avLst/>
                  <a:gdLst>
                    <a:gd name="T0" fmla="*/ 19 w 164"/>
                    <a:gd name="T1" fmla="*/ 7 h 132"/>
                    <a:gd name="T2" fmla="*/ 163 w 164"/>
                    <a:gd name="T3" fmla="*/ 131 h 132"/>
                    <a:gd name="T4" fmla="*/ 160 w 164"/>
                    <a:gd name="T5" fmla="*/ 130 h 132"/>
                    <a:gd name="T6" fmla="*/ 154 w 164"/>
                    <a:gd name="T7" fmla="*/ 127 h 132"/>
                    <a:gd name="T8" fmla="*/ 149 w 164"/>
                    <a:gd name="T9" fmla="*/ 126 h 132"/>
                    <a:gd name="T10" fmla="*/ 141 w 164"/>
                    <a:gd name="T11" fmla="*/ 126 h 132"/>
                    <a:gd name="T12" fmla="*/ 0 w 164"/>
                    <a:gd name="T13" fmla="*/ 0 h 132"/>
                    <a:gd name="T14" fmla="*/ 6 w 164"/>
                    <a:gd name="T15" fmla="*/ 0 h 132"/>
                    <a:gd name="T16" fmla="*/ 10 w 164"/>
                    <a:gd name="T17" fmla="*/ 2 h 132"/>
                    <a:gd name="T18" fmla="*/ 14 w 164"/>
                    <a:gd name="T19" fmla="*/ 3 h 132"/>
                    <a:gd name="T20" fmla="*/ 19 w 164"/>
                    <a:gd name="T21" fmla="*/ 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32">
                      <a:moveTo>
                        <a:pt x="19" y="7"/>
                      </a:moveTo>
                      <a:lnTo>
                        <a:pt x="163" y="131"/>
                      </a:lnTo>
                      <a:cubicBezTo>
                        <a:pt x="162" y="131"/>
                        <a:pt x="161" y="130"/>
                        <a:pt x="160" y="130"/>
                      </a:cubicBezTo>
                      <a:cubicBezTo>
                        <a:pt x="159" y="128"/>
                        <a:pt x="156" y="128"/>
                        <a:pt x="154" y="127"/>
                      </a:cubicBezTo>
                      <a:cubicBezTo>
                        <a:pt x="153" y="126"/>
                        <a:pt x="150" y="126"/>
                        <a:pt x="149" y="126"/>
                      </a:cubicBezTo>
                      <a:lnTo>
                        <a:pt x="141" y="126"/>
                      </a:lnTo>
                      <a:lnTo>
                        <a:pt x="0" y="0"/>
                      </a:lnTo>
                      <a:lnTo>
                        <a:pt x="6" y="0"/>
                      </a:lnTo>
                      <a:cubicBezTo>
                        <a:pt x="9" y="0"/>
                        <a:pt x="9" y="2"/>
                        <a:pt x="10" y="2"/>
                      </a:cubicBezTo>
                      <a:cubicBezTo>
                        <a:pt x="12" y="2"/>
                        <a:pt x="13" y="3"/>
                        <a:pt x="14" y="3"/>
                      </a:cubicBezTo>
                      <a:cubicBezTo>
                        <a:pt x="16" y="3"/>
                        <a:pt x="19" y="7"/>
                        <a:pt x="19" y="7"/>
                      </a:cubicBez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66" name="Freeform 165"/>
                <p:cNvSpPr>
                  <a:spLocks noChangeArrowheads="1"/>
                </p:cNvSpPr>
                <p:nvPr/>
              </p:nvSpPr>
              <p:spPr bwMode="auto">
                <a:xfrm>
                  <a:off x="4639" y="2399"/>
                  <a:ext cx="37" cy="29"/>
                </a:xfrm>
                <a:custGeom>
                  <a:avLst/>
                  <a:gdLst>
                    <a:gd name="T0" fmla="*/ 147 w 167"/>
                    <a:gd name="T1" fmla="*/ 6 h 133"/>
                    <a:gd name="T2" fmla="*/ 151 w 167"/>
                    <a:gd name="T3" fmla="*/ 3 h 133"/>
                    <a:gd name="T4" fmla="*/ 156 w 167"/>
                    <a:gd name="T5" fmla="*/ 1 h 133"/>
                    <a:gd name="T6" fmla="*/ 160 w 167"/>
                    <a:gd name="T7" fmla="*/ 0 h 133"/>
                    <a:gd name="T8" fmla="*/ 166 w 167"/>
                    <a:gd name="T9" fmla="*/ 0 h 133"/>
                    <a:gd name="T10" fmla="*/ 24 w 167"/>
                    <a:gd name="T11" fmla="*/ 125 h 133"/>
                    <a:gd name="T12" fmla="*/ 17 w 167"/>
                    <a:gd name="T13" fmla="*/ 125 h 133"/>
                    <a:gd name="T14" fmla="*/ 10 w 167"/>
                    <a:gd name="T15" fmla="*/ 127 h 133"/>
                    <a:gd name="T16" fmla="*/ 4 w 167"/>
                    <a:gd name="T17" fmla="*/ 130 h 133"/>
                    <a:gd name="T18" fmla="*/ 0 w 167"/>
                    <a:gd name="T19" fmla="*/ 132 h 133"/>
                    <a:gd name="T20" fmla="*/ 147 w 167"/>
                    <a:gd name="T21"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133">
                      <a:moveTo>
                        <a:pt x="147" y="6"/>
                      </a:moveTo>
                      <a:cubicBezTo>
                        <a:pt x="148" y="4"/>
                        <a:pt x="150" y="5"/>
                        <a:pt x="151" y="3"/>
                      </a:cubicBezTo>
                      <a:cubicBezTo>
                        <a:pt x="153" y="2"/>
                        <a:pt x="155" y="1"/>
                        <a:pt x="156" y="1"/>
                      </a:cubicBezTo>
                      <a:cubicBezTo>
                        <a:pt x="158" y="1"/>
                        <a:pt x="159" y="0"/>
                        <a:pt x="160" y="0"/>
                      </a:cubicBezTo>
                      <a:lnTo>
                        <a:pt x="166" y="0"/>
                      </a:lnTo>
                      <a:lnTo>
                        <a:pt x="24" y="125"/>
                      </a:lnTo>
                      <a:lnTo>
                        <a:pt x="17" y="125"/>
                      </a:lnTo>
                      <a:cubicBezTo>
                        <a:pt x="14" y="125"/>
                        <a:pt x="13" y="127"/>
                        <a:pt x="10" y="127"/>
                      </a:cubicBezTo>
                      <a:cubicBezTo>
                        <a:pt x="7" y="127"/>
                        <a:pt x="5" y="128"/>
                        <a:pt x="4" y="130"/>
                      </a:cubicBezTo>
                      <a:cubicBezTo>
                        <a:pt x="3" y="131"/>
                        <a:pt x="2" y="131"/>
                        <a:pt x="0" y="132"/>
                      </a:cubicBezTo>
                      <a:lnTo>
                        <a:pt x="147" y="6"/>
                      </a:ln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67" name="Freeform 166"/>
                <p:cNvSpPr>
                  <a:spLocks noChangeArrowheads="1"/>
                </p:cNvSpPr>
                <p:nvPr/>
              </p:nvSpPr>
              <p:spPr bwMode="auto">
                <a:xfrm>
                  <a:off x="4644" y="2399"/>
                  <a:ext cx="250" cy="29"/>
                </a:xfrm>
                <a:custGeom>
                  <a:avLst/>
                  <a:gdLst>
                    <a:gd name="T0" fmla="*/ 0 w 1107"/>
                    <a:gd name="T1" fmla="*/ 131 h 132"/>
                    <a:gd name="T2" fmla="*/ 142 w 1107"/>
                    <a:gd name="T3" fmla="*/ 0 h 132"/>
                    <a:gd name="T4" fmla="*/ 964 w 1107"/>
                    <a:gd name="T5" fmla="*/ 0 h 132"/>
                    <a:gd name="T6" fmla="*/ 1106 w 1107"/>
                    <a:gd name="T7" fmla="*/ 131 h 132"/>
                    <a:gd name="T8" fmla="*/ 0 w 1107"/>
                    <a:gd name="T9" fmla="*/ 131 h 132"/>
                  </a:gdLst>
                  <a:ahLst/>
                  <a:cxnLst>
                    <a:cxn ang="0">
                      <a:pos x="T0" y="T1"/>
                    </a:cxn>
                    <a:cxn ang="0">
                      <a:pos x="T2" y="T3"/>
                    </a:cxn>
                    <a:cxn ang="0">
                      <a:pos x="T4" y="T5"/>
                    </a:cxn>
                    <a:cxn ang="0">
                      <a:pos x="T6" y="T7"/>
                    </a:cxn>
                    <a:cxn ang="0">
                      <a:pos x="T8" y="T9"/>
                    </a:cxn>
                  </a:cxnLst>
                  <a:rect l="0" t="0" r="r" b="b"/>
                  <a:pathLst>
                    <a:path w="1107" h="132">
                      <a:moveTo>
                        <a:pt x="0" y="131"/>
                      </a:moveTo>
                      <a:lnTo>
                        <a:pt x="142" y="0"/>
                      </a:lnTo>
                      <a:lnTo>
                        <a:pt x="964" y="0"/>
                      </a:lnTo>
                      <a:lnTo>
                        <a:pt x="1106" y="131"/>
                      </a:lnTo>
                      <a:lnTo>
                        <a:pt x="0" y="131"/>
                      </a:ln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68" name="Freeform 167"/>
                <p:cNvSpPr>
                  <a:spLocks noChangeArrowheads="1"/>
                </p:cNvSpPr>
                <p:nvPr/>
              </p:nvSpPr>
              <p:spPr bwMode="auto">
                <a:xfrm>
                  <a:off x="4757" y="2440"/>
                  <a:ext cx="26" cy="26"/>
                </a:xfrm>
                <a:custGeom>
                  <a:avLst/>
                  <a:gdLst>
                    <a:gd name="T0" fmla="*/ 116 w 117"/>
                    <a:gd name="T1" fmla="*/ 58 h 118"/>
                    <a:gd name="T2" fmla="*/ 109 w 117"/>
                    <a:gd name="T3" fmla="*/ 87 h 118"/>
                    <a:gd name="T4" fmla="*/ 87 w 117"/>
                    <a:gd name="T5" fmla="*/ 109 h 118"/>
                    <a:gd name="T6" fmla="*/ 58 w 117"/>
                    <a:gd name="T7" fmla="*/ 117 h 118"/>
                    <a:gd name="T8" fmla="*/ 29 w 117"/>
                    <a:gd name="T9" fmla="*/ 109 h 118"/>
                    <a:gd name="T10" fmla="*/ 8 w 117"/>
                    <a:gd name="T11" fmla="*/ 87 h 118"/>
                    <a:gd name="T12" fmla="*/ 0 w 117"/>
                    <a:gd name="T13" fmla="*/ 58 h 118"/>
                    <a:gd name="T14" fmla="*/ 8 w 117"/>
                    <a:gd name="T15" fmla="*/ 29 h 118"/>
                    <a:gd name="T16" fmla="*/ 29 w 117"/>
                    <a:gd name="T17" fmla="*/ 8 h 118"/>
                    <a:gd name="T18" fmla="*/ 58 w 117"/>
                    <a:gd name="T19" fmla="*/ 0 h 118"/>
                    <a:gd name="T20" fmla="*/ 87 w 117"/>
                    <a:gd name="T21" fmla="*/ 8 h 118"/>
                    <a:gd name="T22" fmla="*/ 109 w 117"/>
                    <a:gd name="T23" fmla="*/ 29 h 118"/>
                    <a:gd name="T24" fmla="*/ 116 w 117"/>
                    <a:gd name="T25" fmla="*/ 5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8">
                      <a:moveTo>
                        <a:pt x="116" y="58"/>
                      </a:moveTo>
                      <a:cubicBezTo>
                        <a:pt x="116" y="69"/>
                        <a:pt x="115" y="78"/>
                        <a:pt x="109" y="87"/>
                      </a:cubicBezTo>
                      <a:cubicBezTo>
                        <a:pt x="104" y="97"/>
                        <a:pt x="97" y="104"/>
                        <a:pt x="87" y="109"/>
                      </a:cubicBezTo>
                      <a:cubicBezTo>
                        <a:pt x="78" y="115"/>
                        <a:pt x="69" y="117"/>
                        <a:pt x="58" y="117"/>
                      </a:cubicBezTo>
                      <a:cubicBezTo>
                        <a:pt x="47" y="117"/>
                        <a:pt x="38" y="115"/>
                        <a:pt x="29" y="109"/>
                      </a:cubicBezTo>
                      <a:cubicBezTo>
                        <a:pt x="20" y="104"/>
                        <a:pt x="14" y="97"/>
                        <a:pt x="8" y="87"/>
                      </a:cubicBezTo>
                      <a:cubicBezTo>
                        <a:pt x="3" y="78"/>
                        <a:pt x="0" y="69"/>
                        <a:pt x="0" y="58"/>
                      </a:cubicBezTo>
                      <a:cubicBezTo>
                        <a:pt x="0" y="48"/>
                        <a:pt x="3" y="38"/>
                        <a:pt x="8" y="29"/>
                      </a:cubicBezTo>
                      <a:cubicBezTo>
                        <a:pt x="14" y="20"/>
                        <a:pt x="20" y="14"/>
                        <a:pt x="29" y="8"/>
                      </a:cubicBezTo>
                      <a:cubicBezTo>
                        <a:pt x="38" y="3"/>
                        <a:pt x="47" y="0"/>
                        <a:pt x="58" y="0"/>
                      </a:cubicBezTo>
                      <a:cubicBezTo>
                        <a:pt x="69" y="0"/>
                        <a:pt x="78" y="3"/>
                        <a:pt x="87" y="8"/>
                      </a:cubicBezTo>
                      <a:cubicBezTo>
                        <a:pt x="97" y="14"/>
                        <a:pt x="104" y="20"/>
                        <a:pt x="109" y="29"/>
                      </a:cubicBezTo>
                      <a:cubicBezTo>
                        <a:pt x="115" y="38"/>
                        <a:pt x="116" y="48"/>
                        <a:pt x="116" y="58"/>
                      </a:cubicBezTo>
                    </a:path>
                  </a:pathLst>
                </a:custGeom>
                <a:solidFill>
                  <a:srgbClr val="FFFFFF"/>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69" name="Line 231"/>
                <p:cNvSpPr>
                  <a:spLocks noChangeShapeType="1"/>
                </p:cNvSpPr>
                <p:nvPr/>
              </p:nvSpPr>
              <p:spPr bwMode="auto">
                <a:xfrm>
                  <a:off x="4652" y="243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70" name="Line 232"/>
                <p:cNvSpPr>
                  <a:spLocks noChangeShapeType="1"/>
                </p:cNvSpPr>
                <p:nvPr/>
              </p:nvSpPr>
              <p:spPr bwMode="auto">
                <a:xfrm>
                  <a:off x="4672" y="243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71" name="Line 233"/>
                <p:cNvSpPr>
                  <a:spLocks noChangeShapeType="1"/>
                </p:cNvSpPr>
                <p:nvPr/>
              </p:nvSpPr>
              <p:spPr bwMode="auto">
                <a:xfrm>
                  <a:off x="4685" y="243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72" name="Line 234"/>
                <p:cNvSpPr>
                  <a:spLocks noChangeShapeType="1"/>
                </p:cNvSpPr>
                <p:nvPr/>
              </p:nvSpPr>
              <p:spPr bwMode="auto">
                <a:xfrm>
                  <a:off x="4702" y="243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73" name="Line 235"/>
                <p:cNvSpPr>
                  <a:spLocks noChangeShapeType="1"/>
                </p:cNvSpPr>
                <p:nvPr/>
              </p:nvSpPr>
              <p:spPr bwMode="auto">
                <a:xfrm>
                  <a:off x="4722" y="243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74" name="Line 236"/>
                <p:cNvSpPr>
                  <a:spLocks noChangeShapeType="1"/>
                </p:cNvSpPr>
                <p:nvPr/>
              </p:nvSpPr>
              <p:spPr bwMode="auto">
                <a:xfrm>
                  <a:off x="4738" y="243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75" name="Line 237"/>
                <p:cNvSpPr>
                  <a:spLocks noChangeShapeType="1"/>
                </p:cNvSpPr>
                <p:nvPr/>
              </p:nvSpPr>
              <p:spPr bwMode="auto">
                <a:xfrm>
                  <a:off x="4801" y="243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76" name="Line 238"/>
                <p:cNvSpPr>
                  <a:spLocks noChangeShapeType="1"/>
                </p:cNvSpPr>
                <p:nvPr/>
              </p:nvSpPr>
              <p:spPr bwMode="auto">
                <a:xfrm>
                  <a:off x="4818" y="243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77" name="Line 239"/>
                <p:cNvSpPr>
                  <a:spLocks noChangeShapeType="1"/>
                </p:cNvSpPr>
                <p:nvPr/>
              </p:nvSpPr>
              <p:spPr bwMode="auto">
                <a:xfrm>
                  <a:off x="4834" y="243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78" name="Line 240"/>
                <p:cNvSpPr>
                  <a:spLocks noChangeShapeType="1"/>
                </p:cNvSpPr>
                <p:nvPr/>
              </p:nvSpPr>
              <p:spPr bwMode="auto">
                <a:xfrm>
                  <a:off x="4854" y="243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79" name="Line 241"/>
                <p:cNvSpPr>
                  <a:spLocks noChangeShapeType="1"/>
                </p:cNvSpPr>
                <p:nvPr/>
              </p:nvSpPr>
              <p:spPr bwMode="auto">
                <a:xfrm>
                  <a:off x="4871" y="243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80" name="Line 242"/>
                <p:cNvSpPr>
                  <a:spLocks noChangeShapeType="1"/>
                </p:cNvSpPr>
                <p:nvPr/>
              </p:nvSpPr>
              <p:spPr bwMode="auto">
                <a:xfrm>
                  <a:off x="4890" y="2439"/>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81" name="Freeform 180"/>
                <p:cNvSpPr>
                  <a:spLocks noChangeArrowheads="1"/>
                </p:cNvSpPr>
                <p:nvPr/>
              </p:nvSpPr>
              <p:spPr bwMode="auto">
                <a:xfrm>
                  <a:off x="4636" y="2358"/>
                  <a:ext cx="267" cy="48"/>
                </a:xfrm>
                <a:custGeom>
                  <a:avLst/>
                  <a:gdLst>
                    <a:gd name="T0" fmla="*/ 1144 w 1181"/>
                    <a:gd name="T1" fmla="*/ 7 h 215"/>
                    <a:gd name="T2" fmla="*/ 1158 w 1181"/>
                    <a:gd name="T3" fmla="*/ 2 h 215"/>
                    <a:gd name="T4" fmla="*/ 1170 w 1181"/>
                    <a:gd name="T5" fmla="*/ 7 h 215"/>
                    <a:gd name="T6" fmla="*/ 1177 w 1181"/>
                    <a:gd name="T7" fmla="*/ 17 h 215"/>
                    <a:gd name="T8" fmla="*/ 1179 w 1181"/>
                    <a:gd name="T9" fmla="*/ 31 h 215"/>
                    <a:gd name="T10" fmla="*/ 1170 w 1181"/>
                    <a:gd name="T11" fmla="*/ 181 h 215"/>
                    <a:gd name="T12" fmla="*/ 1166 w 1181"/>
                    <a:gd name="T13" fmla="*/ 195 h 215"/>
                    <a:gd name="T14" fmla="*/ 1157 w 1181"/>
                    <a:gd name="T15" fmla="*/ 207 h 215"/>
                    <a:gd name="T16" fmla="*/ 1144 w 1181"/>
                    <a:gd name="T17" fmla="*/ 211 h 215"/>
                    <a:gd name="T18" fmla="*/ 1129 w 1181"/>
                    <a:gd name="T19" fmla="*/ 211 h 215"/>
                    <a:gd name="T20" fmla="*/ 50 w 1181"/>
                    <a:gd name="T21" fmla="*/ 211 h 215"/>
                    <a:gd name="T22" fmla="*/ 35 w 1181"/>
                    <a:gd name="T23" fmla="*/ 211 h 215"/>
                    <a:gd name="T24" fmla="*/ 22 w 1181"/>
                    <a:gd name="T25" fmla="*/ 205 h 215"/>
                    <a:gd name="T26" fmla="*/ 14 w 1181"/>
                    <a:gd name="T27" fmla="*/ 195 h 215"/>
                    <a:gd name="T28" fmla="*/ 9 w 1181"/>
                    <a:gd name="T29" fmla="*/ 181 h 215"/>
                    <a:gd name="T30" fmla="*/ 0 w 1181"/>
                    <a:gd name="T31" fmla="*/ 31 h 215"/>
                    <a:gd name="T32" fmla="*/ 3 w 1181"/>
                    <a:gd name="T33" fmla="*/ 17 h 215"/>
                    <a:gd name="T34" fmla="*/ 11 w 1181"/>
                    <a:gd name="T35" fmla="*/ 5 h 215"/>
                    <a:gd name="T36" fmla="*/ 22 w 1181"/>
                    <a:gd name="T37" fmla="*/ 5 h 215"/>
                    <a:gd name="T38" fmla="*/ 37 w 1181"/>
                    <a:gd name="T39" fmla="*/ 10 h 215"/>
                    <a:gd name="T40" fmla="*/ 1144 w 1181"/>
                    <a:gd name="T41" fmla="*/ 10 h 215"/>
                    <a:gd name="T42" fmla="*/ 1144 w 1181"/>
                    <a:gd name="T43" fmla="*/ 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1" h="215">
                      <a:moveTo>
                        <a:pt x="1144" y="7"/>
                      </a:moveTo>
                      <a:cubicBezTo>
                        <a:pt x="1150" y="7"/>
                        <a:pt x="1154" y="0"/>
                        <a:pt x="1158" y="2"/>
                      </a:cubicBezTo>
                      <a:cubicBezTo>
                        <a:pt x="1163" y="3"/>
                        <a:pt x="1167" y="4"/>
                        <a:pt x="1170" y="7"/>
                      </a:cubicBezTo>
                      <a:cubicBezTo>
                        <a:pt x="1173" y="10"/>
                        <a:pt x="1176" y="12"/>
                        <a:pt x="1177" y="17"/>
                      </a:cubicBezTo>
                      <a:cubicBezTo>
                        <a:pt x="1179" y="21"/>
                        <a:pt x="1180" y="26"/>
                        <a:pt x="1179" y="31"/>
                      </a:cubicBezTo>
                      <a:lnTo>
                        <a:pt x="1170" y="181"/>
                      </a:lnTo>
                      <a:cubicBezTo>
                        <a:pt x="1170" y="186"/>
                        <a:pt x="1169" y="191"/>
                        <a:pt x="1166" y="195"/>
                      </a:cubicBezTo>
                      <a:cubicBezTo>
                        <a:pt x="1163" y="200"/>
                        <a:pt x="1160" y="204"/>
                        <a:pt x="1157" y="207"/>
                      </a:cubicBezTo>
                      <a:cubicBezTo>
                        <a:pt x="1153" y="210"/>
                        <a:pt x="1150" y="210"/>
                        <a:pt x="1144" y="211"/>
                      </a:cubicBezTo>
                      <a:cubicBezTo>
                        <a:pt x="1139" y="213"/>
                        <a:pt x="1134" y="211"/>
                        <a:pt x="1129" y="211"/>
                      </a:cubicBezTo>
                      <a:lnTo>
                        <a:pt x="50" y="211"/>
                      </a:lnTo>
                      <a:cubicBezTo>
                        <a:pt x="44" y="211"/>
                        <a:pt x="40" y="214"/>
                        <a:pt x="35" y="211"/>
                      </a:cubicBezTo>
                      <a:cubicBezTo>
                        <a:pt x="31" y="210"/>
                        <a:pt x="27" y="208"/>
                        <a:pt x="22" y="205"/>
                      </a:cubicBezTo>
                      <a:cubicBezTo>
                        <a:pt x="18" y="202"/>
                        <a:pt x="15" y="200"/>
                        <a:pt x="14" y="195"/>
                      </a:cubicBezTo>
                      <a:cubicBezTo>
                        <a:pt x="11" y="191"/>
                        <a:pt x="11" y="186"/>
                        <a:pt x="9" y="181"/>
                      </a:cubicBezTo>
                      <a:lnTo>
                        <a:pt x="0" y="31"/>
                      </a:lnTo>
                      <a:cubicBezTo>
                        <a:pt x="0" y="26"/>
                        <a:pt x="0" y="21"/>
                        <a:pt x="3" y="17"/>
                      </a:cubicBezTo>
                      <a:cubicBezTo>
                        <a:pt x="5" y="12"/>
                        <a:pt x="8" y="8"/>
                        <a:pt x="11" y="5"/>
                      </a:cubicBezTo>
                      <a:cubicBezTo>
                        <a:pt x="14" y="2"/>
                        <a:pt x="18" y="6"/>
                        <a:pt x="22" y="5"/>
                      </a:cubicBezTo>
                      <a:cubicBezTo>
                        <a:pt x="27" y="3"/>
                        <a:pt x="33" y="10"/>
                        <a:pt x="37" y="10"/>
                      </a:cubicBezTo>
                      <a:lnTo>
                        <a:pt x="1144" y="10"/>
                      </a:lnTo>
                      <a:lnTo>
                        <a:pt x="1144" y="7"/>
                      </a:lnTo>
                    </a:path>
                  </a:pathLst>
                </a:custGeom>
                <a:solidFill>
                  <a:srgbClr val="CCCCCC"/>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82" name="Freeform 181"/>
                <p:cNvSpPr>
                  <a:spLocks noChangeArrowheads="1"/>
                </p:cNvSpPr>
                <p:nvPr/>
              </p:nvSpPr>
              <p:spPr bwMode="auto">
                <a:xfrm>
                  <a:off x="4863" y="2328"/>
                  <a:ext cx="36" cy="29"/>
                </a:xfrm>
                <a:custGeom>
                  <a:avLst/>
                  <a:gdLst>
                    <a:gd name="T0" fmla="*/ 19 w 164"/>
                    <a:gd name="T1" fmla="*/ 7 h 132"/>
                    <a:gd name="T2" fmla="*/ 163 w 164"/>
                    <a:gd name="T3" fmla="*/ 131 h 132"/>
                    <a:gd name="T4" fmla="*/ 160 w 164"/>
                    <a:gd name="T5" fmla="*/ 130 h 132"/>
                    <a:gd name="T6" fmla="*/ 154 w 164"/>
                    <a:gd name="T7" fmla="*/ 127 h 132"/>
                    <a:gd name="T8" fmla="*/ 149 w 164"/>
                    <a:gd name="T9" fmla="*/ 126 h 132"/>
                    <a:gd name="T10" fmla="*/ 141 w 164"/>
                    <a:gd name="T11" fmla="*/ 126 h 132"/>
                    <a:gd name="T12" fmla="*/ 0 w 164"/>
                    <a:gd name="T13" fmla="*/ 0 h 132"/>
                    <a:gd name="T14" fmla="*/ 6 w 164"/>
                    <a:gd name="T15" fmla="*/ 0 h 132"/>
                    <a:gd name="T16" fmla="*/ 10 w 164"/>
                    <a:gd name="T17" fmla="*/ 2 h 132"/>
                    <a:gd name="T18" fmla="*/ 14 w 164"/>
                    <a:gd name="T19" fmla="*/ 3 h 132"/>
                    <a:gd name="T20" fmla="*/ 19 w 164"/>
                    <a:gd name="T21" fmla="*/ 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32">
                      <a:moveTo>
                        <a:pt x="19" y="7"/>
                      </a:moveTo>
                      <a:lnTo>
                        <a:pt x="163" y="131"/>
                      </a:lnTo>
                      <a:cubicBezTo>
                        <a:pt x="162" y="131"/>
                        <a:pt x="161" y="130"/>
                        <a:pt x="160" y="130"/>
                      </a:cubicBezTo>
                      <a:cubicBezTo>
                        <a:pt x="159" y="128"/>
                        <a:pt x="156" y="128"/>
                        <a:pt x="154" y="127"/>
                      </a:cubicBezTo>
                      <a:cubicBezTo>
                        <a:pt x="153" y="126"/>
                        <a:pt x="150" y="126"/>
                        <a:pt x="149" y="126"/>
                      </a:cubicBezTo>
                      <a:lnTo>
                        <a:pt x="141" y="126"/>
                      </a:lnTo>
                      <a:lnTo>
                        <a:pt x="0" y="0"/>
                      </a:lnTo>
                      <a:lnTo>
                        <a:pt x="6" y="0"/>
                      </a:lnTo>
                      <a:cubicBezTo>
                        <a:pt x="7" y="0"/>
                        <a:pt x="9" y="2"/>
                        <a:pt x="10" y="2"/>
                      </a:cubicBezTo>
                      <a:cubicBezTo>
                        <a:pt x="12" y="2"/>
                        <a:pt x="13" y="3"/>
                        <a:pt x="14" y="3"/>
                      </a:cubicBezTo>
                      <a:lnTo>
                        <a:pt x="19" y="7"/>
                      </a:ln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83" name="Freeform 182"/>
                <p:cNvSpPr>
                  <a:spLocks noChangeArrowheads="1"/>
                </p:cNvSpPr>
                <p:nvPr/>
              </p:nvSpPr>
              <p:spPr bwMode="auto">
                <a:xfrm>
                  <a:off x="4639" y="2328"/>
                  <a:ext cx="37" cy="29"/>
                </a:xfrm>
                <a:custGeom>
                  <a:avLst/>
                  <a:gdLst>
                    <a:gd name="T0" fmla="*/ 147 w 167"/>
                    <a:gd name="T1" fmla="*/ 6 h 133"/>
                    <a:gd name="T2" fmla="*/ 151 w 167"/>
                    <a:gd name="T3" fmla="*/ 3 h 133"/>
                    <a:gd name="T4" fmla="*/ 156 w 167"/>
                    <a:gd name="T5" fmla="*/ 2 h 133"/>
                    <a:gd name="T6" fmla="*/ 160 w 167"/>
                    <a:gd name="T7" fmla="*/ 0 h 133"/>
                    <a:gd name="T8" fmla="*/ 166 w 167"/>
                    <a:gd name="T9" fmla="*/ 0 h 133"/>
                    <a:gd name="T10" fmla="*/ 24 w 167"/>
                    <a:gd name="T11" fmla="*/ 125 h 133"/>
                    <a:gd name="T12" fmla="*/ 17 w 167"/>
                    <a:gd name="T13" fmla="*/ 125 h 133"/>
                    <a:gd name="T14" fmla="*/ 10 w 167"/>
                    <a:gd name="T15" fmla="*/ 127 h 133"/>
                    <a:gd name="T16" fmla="*/ 4 w 167"/>
                    <a:gd name="T17" fmla="*/ 130 h 133"/>
                    <a:gd name="T18" fmla="*/ 0 w 167"/>
                    <a:gd name="T19" fmla="*/ 132 h 133"/>
                    <a:gd name="T20" fmla="*/ 147 w 167"/>
                    <a:gd name="T21"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133">
                      <a:moveTo>
                        <a:pt x="147" y="6"/>
                      </a:moveTo>
                      <a:cubicBezTo>
                        <a:pt x="148" y="4"/>
                        <a:pt x="150" y="4"/>
                        <a:pt x="151" y="3"/>
                      </a:cubicBezTo>
                      <a:cubicBezTo>
                        <a:pt x="153" y="2"/>
                        <a:pt x="155" y="2"/>
                        <a:pt x="156" y="2"/>
                      </a:cubicBezTo>
                      <a:cubicBezTo>
                        <a:pt x="158" y="2"/>
                        <a:pt x="159" y="0"/>
                        <a:pt x="160" y="0"/>
                      </a:cubicBezTo>
                      <a:lnTo>
                        <a:pt x="166" y="0"/>
                      </a:lnTo>
                      <a:lnTo>
                        <a:pt x="24" y="125"/>
                      </a:lnTo>
                      <a:lnTo>
                        <a:pt x="17" y="125"/>
                      </a:lnTo>
                      <a:cubicBezTo>
                        <a:pt x="14" y="125"/>
                        <a:pt x="13" y="127"/>
                        <a:pt x="10" y="127"/>
                      </a:cubicBezTo>
                      <a:cubicBezTo>
                        <a:pt x="8" y="128"/>
                        <a:pt x="5" y="128"/>
                        <a:pt x="4" y="130"/>
                      </a:cubicBezTo>
                      <a:cubicBezTo>
                        <a:pt x="3" y="131"/>
                        <a:pt x="2" y="131"/>
                        <a:pt x="0" y="132"/>
                      </a:cubicBezTo>
                      <a:lnTo>
                        <a:pt x="147" y="6"/>
                      </a:ln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84" name="Freeform 183"/>
                <p:cNvSpPr>
                  <a:spLocks noChangeArrowheads="1"/>
                </p:cNvSpPr>
                <p:nvPr/>
              </p:nvSpPr>
              <p:spPr bwMode="auto">
                <a:xfrm>
                  <a:off x="4644" y="2327"/>
                  <a:ext cx="250" cy="32"/>
                </a:xfrm>
                <a:custGeom>
                  <a:avLst/>
                  <a:gdLst>
                    <a:gd name="T0" fmla="*/ 0 w 1107"/>
                    <a:gd name="T1" fmla="*/ 146 h 147"/>
                    <a:gd name="T2" fmla="*/ 142 w 1107"/>
                    <a:gd name="T3" fmla="*/ 0 h 147"/>
                    <a:gd name="T4" fmla="*/ 964 w 1107"/>
                    <a:gd name="T5" fmla="*/ 0 h 147"/>
                    <a:gd name="T6" fmla="*/ 1106 w 1107"/>
                    <a:gd name="T7" fmla="*/ 146 h 147"/>
                    <a:gd name="T8" fmla="*/ 0 w 1107"/>
                    <a:gd name="T9" fmla="*/ 146 h 147"/>
                  </a:gdLst>
                  <a:ahLst/>
                  <a:cxnLst>
                    <a:cxn ang="0">
                      <a:pos x="T0" y="T1"/>
                    </a:cxn>
                    <a:cxn ang="0">
                      <a:pos x="T2" y="T3"/>
                    </a:cxn>
                    <a:cxn ang="0">
                      <a:pos x="T4" y="T5"/>
                    </a:cxn>
                    <a:cxn ang="0">
                      <a:pos x="T6" y="T7"/>
                    </a:cxn>
                    <a:cxn ang="0">
                      <a:pos x="T8" y="T9"/>
                    </a:cxn>
                  </a:cxnLst>
                  <a:rect l="0" t="0" r="r" b="b"/>
                  <a:pathLst>
                    <a:path w="1107" h="147">
                      <a:moveTo>
                        <a:pt x="0" y="146"/>
                      </a:moveTo>
                      <a:lnTo>
                        <a:pt x="142" y="0"/>
                      </a:lnTo>
                      <a:lnTo>
                        <a:pt x="964" y="0"/>
                      </a:lnTo>
                      <a:lnTo>
                        <a:pt x="1106" y="146"/>
                      </a:lnTo>
                      <a:lnTo>
                        <a:pt x="0" y="146"/>
                      </a:ln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85" name="Freeform 184"/>
                <p:cNvSpPr>
                  <a:spLocks noChangeArrowheads="1"/>
                </p:cNvSpPr>
                <p:nvPr/>
              </p:nvSpPr>
              <p:spPr bwMode="auto">
                <a:xfrm>
                  <a:off x="4757" y="2369"/>
                  <a:ext cx="26" cy="26"/>
                </a:xfrm>
                <a:custGeom>
                  <a:avLst/>
                  <a:gdLst>
                    <a:gd name="T0" fmla="*/ 116 w 117"/>
                    <a:gd name="T1" fmla="*/ 58 h 118"/>
                    <a:gd name="T2" fmla="*/ 109 w 117"/>
                    <a:gd name="T3" fmla="*/ 87 h 118"/>
                    <a:gd name="T4" fmla="*/ 87 w 117"/>
                    <a:gd name="T5" fmla="*/ 109 h 118"/>
                    <a:gd name="T6" fmla="*/ 58 w 117"/>
                    <a:gd name="T7" fmla="*/ 117 h 118"/>
                    <a:gd name="T8" fmla="*/ 29 w 117"/>
                    <a:gd name="T9" fmla="*/ 109 h 118"/>
                    <a:gd name="T10" fmla="*/ 8 w 117"/>
                    <a:gd name="T11" fmla="*/ 87 h 118"/>
                    <a:gd name="T12" fmla="*/ 0 w 117"/>
                    <a:gd name="T13" fmla="*/ 58 h 118"/>
                    <a:gd name="T14" fmla="*/ 8 w 117"/>
                    <a:gd name="T15" fmla="*/ 29 h 118"/>
                    <a:gd name="T16" fmla="*/ 29 w 117"/>
                    <a:gd name="T17" fmla="*/ 8 h 118"/>
                    <a:gd name="T18" fmla="*/ 58 w 117"/>
                    <a:gd name="T19" fmla="*/ 0 h 118"/>
                    <a:gd name="T20" fmla="*/ 87 w 117"/>
                    <a:gd name="T21" fmla="*/ 8 h 118"/>
                    <a:gd name="T22" fmla="*/ 109 w 117"/>
                    <a:gd name="T23" fmla="*/ 29 h 118"/>
                    <a:gd name="T24" fmla="*/ 116 w 117"/>
                    <a:gd name="T25" fmla="*/ 5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8">
                      <a:moveTo>
                        <a:pt x="116" y="58"/>
                      </a:moveTo>
                      <a:cubicBezTo>
                        <a:pt x="116" y="69"/>
                        <a:pt x="115" y="77"/>
                        <a:pt x="109" y="87"/>
                      </a:cubicBezTo>
                      <a:cubicBezTo>
                        <a:pt x="104" y="96"/>
                        <a:pt x="97" y="103"/>
                        <a:pt x="87" y="109"/>
                      </a:cubicBezTo>
                      <a:cubicBezTo>
                        <a:pt x="78" y="114"/>
                        <a:pt x="69" y="117"/>
                        <a:pt x="58" y="117"/>
                      </a:cubicBezTo>
                      <a:cubicBezTo>
                        <a:pt x="47" y="117"/>
                        <a:pt x="38" y="114"/>
                        <a:pt x="29" y="109"/>
                      </a:cubicBezTo>
                      <a:cubicBezTo>
                        <a:pt x="20" y="103"/>
                        <a:pt x="14" y="96"/>
                        <a:pt x="8" y="87"/>
                      </a:cubicBezTo>
                      <a:cubicBezTo>
                        <a:pt x="3" y="77"/>
                        <a:pt x="0" y="68"/>
                        <a:pt x="0" y="58"/>
                      </a:cubicBezTo>
                      <a:cubicBezTo>
                        <a:pt x="0" y="47"/>
                        <a:pt x="3" y="38"/>
                        <a:pt x="8" y="29"/>
                      </a:cubicBezTo>
                      <a:cubicBezTo>
                        <a:pt x="14" y="19"/>
                        <a:pt x="20" y="13"/>
                        <a:pt x="29" y="8"/>
                      </a:cubicBezTo>
                      <a:cubicBezTo>
                        <a:pt x="38" y="2"/>
                        <a:pt x="47" y="0"/>
                        <a:pt x="58" y="0"/>
                      </a:cubicBezTo>
                      <a:cubicBezTo>
                        <a:pt x="69" y="0"/>
                        <a:pt x="78" y="2"/>
                        <a:pt x="87" y="8"/>
                      </a:cubicBezTo>
                      <a:cubicBezTo>
                        <a:pt x="97" y="13"/>
                        <a:pt x="104" y="19"/>
                        <a:pt x="109" y="29"/>
                      </a:cubicBezTo>
                      <a:cubicBezTo>
                        <a:pt x="115" y="38"/>
                        <a:pt x="116" y="48"/>
                        <a:pt x="116" y="58"/>
                      </a:cubicBezTo>
                    </a:path>
                  </a:pathLst>
                </a:custGeom>
                <a:solidFill>
                  <a:srgbClr val="FFFFFF"/>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86" name="Line 248"/>
                <p:cNvSpPr>
                  <a:spLocks noChangeShapeType="1"/>
                </p:cNvSpPr>
                <p:nvPr/>
              </p:nvSpPr>
              <p:spPr bwMode="auto">
                <a:xfrm>
                  <a:off x="4652" y="2366"/>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87" name="Line 249"/>
                <p:cNvSpPr>
                  <a:spLocks noChangeShapeType="1"/>
                </p:cNvSpPr>
                <p:nvPr/>
              </p:nvSpPr>
              <p:spPr bwMode="auto">
                <a:xfrm>
                  <a:off x="4672" y="2366"/>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88" name="Line 250"/>
                <p:cNvSpPr>
                  <a:spLocks noChangeShapeType="1"/>
                </p:cNvSpPr>
                <p:nvPr/>
              </p:nvSpPr>
              <p:spPr bwMode="auto">
                <a:xfrm>
                  <a:off x="4685" y="2366"/>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89" name="Line 251"/>
                <p:cNvSpPr>
                  <a:spLocks noChangeShapeType="1"/>
                </p:cNvSpPr>
                <p:nvPr/>
              </p:nvSpPr>
              <p:spPr bwMode="auto">
                <a:xfrm>
                  <a:off x="4702" y="2366"/>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90" name="Line 252"/>
                <p:cNvSpPr>
                  <a:spLocks noChangeShapeType="1"/>
                </p:cNvSpPr>
                <p:nvPr/>
              </p:nvSpPr>
              <p:spPr bwMode="auto">
                <a:xfrm>
                  <a:off x="4722" y="2366"/>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91" name="Line 253"/>
                <p:cNvSpPr>
                  <a:spLocks noChangeShapeType="1"/>
                </p:cNvSpPr>
                <p:nvPr/>
              </p:nvSpPr>
              <p:spPr bwMode="auto">
                <a:xfrm>
                  <a:off x="4738" y="2366"/>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92" name="Line 254"/>
                <p:cNvSpPr>
                  <a:spLocks noChangeShapeType="1"/>
                </p:cNvSpPr>
                <p:nvPr/>
              </p:nvSpPr>
              <p:spPr bwMode="auto">
                <a:xfrm>
                  <a:off x="4801" y="2366"/>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93" name="Line 255"/>
                <p:cNvSpPr>
                  <a:spLocks noChangeShapeType="1"/>
                </p:cNvSpPr>
                <p:nvPr/>
              </p:nvSpPr>
              <p:spPr bwMode="auto">
                <a:xfrm>
                  <a:off x="4818" y="2366"/>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94" name="Line 256"/>
                <p:cNvSpPr>
                  <a:spLocks noChangeShapeType="1"/>
                </p:cNvSpPr>
                <p:nvPr/>
              </p:nvSpPr>
              <p:spPr bwMode="auto">
                <a:xfrm>
                  <a:off x="4834" y="2366"/>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95" name="Line 257"/>
                <p:cNvSpPr>
                  <a:spLocks noChangeShapeType="1"/>
                </p:cNvSpPr>
                <p:nvPr/>
              </p:nvSpPr>
              <p:spPr bwMode="auto">
                <a:xfrm>
                  <a:off x="4854" y="2366"/>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96" name="Line 258"/>
                <p:cNvSpPr>
                  <a:spLocks noChangeShapeType="1"/>
                </p:cNvSpPr>
                <p:nvPr/>
              </p:nvSpPr>
              <p:spPr bwMode="auto">
                <a:xfrm>
                  <a:off x="4871" y="2366"/>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97" name="Line 259"/>
                <p:cNvSpPr>
                  <a:spLocks noChangeShapeType="1"/>
                </p:cNvSpPr>
                <p:nvPr/>
              </p:nvSpPr>
              <p:spPr bwMode="auto">
                <a:xfrm>
                  <a:off x="4890" y="2366"/>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198" name="Freeform 197"/>
                <p:cNvSpPr>
                  <a:spLocks noChangeArrowheads="1"/>
                </p:cNvSpPr>
                <p:nvPr/>
              </p:nvSpPr>
              <p:spPr bwMode="auto">
                <a:xfrm>
                  <a:off x="4636" y="2284"/>
                  <a:ext cx="267" cy="52"/>
                </a:xfrm>
                <a:custGeom>
                  <a:avLst/>
                  <a:gdLst>
                    <a:gd name="T0" fmla="*/ 1144 w 1181"/>
                    <a:gd name="T1" fmla="*/ 0 h 235"/>
                    <a:gd name="T2" fmla="*/ 1158 w 1181"/>
                    <a:gd name="T3" fmla="*/ 2 h 235"/>
                    <a:gd name="T4" fmla="*/ 1170 w 1181"/>
                    <a:gd name="T5" fmla="*/ 9 h 235"/>
                    <a:gd name="T6" fmla="*/ 1177 w 1181"/>
                    <a:gd name="T7" fmla="*/ 21 h 235"/>
                    <a:gd name="T8" fmla="*/ 1179 w 1181"/>
                    <a:gd name="T9" fmla="*/ 35 h 235"/>
                    <a:gd name="T10" fmla="*/ 1170 w 1181"/>
                    <a:gd name="T11" fmla="*/ 185 h 235"/>
                    <a:gd name="T12" fmla="*/ 1166 w 1181"/>
                    <a:gd name="T13" fmla="*/ 200 h 235"/>
                    <a:gd name="T14" fmla="*/ 1157 w 1181"/>
                    <a:gd name="T15" fmla="*/ 212 h 235"/>
                    <a:gd name="T16" fmla="*/ 1144 w 1181"/>
                    <a:gd name="T17" fmla="*/ 225 h 235"/>
                    <a:gd name="T18" fmla="*/ 1129 w 1181"/>
                    <a:gd name="T19" fmla="*/ 234 h 235"/>
                    <a:gd name="T20" fmla="*/ 50 w 1181"/>
                    <a:gd name="T21" fmla="*/ 234 h 235"/>
                    <a:gd name="T22" fmla="*/ 35 w 1181"/>
                    <a:gd name="T23" fmla="*/ 225 h 235"/>
                    <a:gd name="T24" fmla="*/ 22 w 1181"/>
                    <a:gd name="T25" fmla="*/ 215 h 235"/>
                    <a:gd name="T26" fmla="*/ 14 w 1181"/>
                    <a:gd name="T27" fmla="*/ 201 h 235"/>
                    <a:gd name="T28" fmla="*/ 9 w 1181"/>
                    <a:gd name="T29" fmla="*/ 187 h 235"/>
                    <a:gd name="T30" fmla="*/ 0 w 1181"/>
                    <a:gd name="T31" fmla="*/ 37 h 235"/>
                    <a:gd name="T32" fmla="*/ 3 w 1181"/>
                    <a:gd name="T33" fmla="*/ 22 h 235"/>
                    <a:gd name="T34" fmla="*/ 11 w 1181"/>
                    <a:gd name="T35" fmla="*/ 10 h 235"/>
                    <a:gd name="T36" fmla="*/ 22 w 1181"/>
                    <a:gd name="T37" fmla="*/ 3 h 235"/>
                    <a:gd name="T38" fmla="*/ 37 w 1181"/>
                    <a:gd name="T39" fmla="*/ 2 h 235"/>
                    <a:gd name="T40" fmla="*/ 1144 w 1181"/>
                    <a:gd name="T41" fmla="*/ 2 h 235"/>
                    <a:gd name="T42" fmla="*/ 1144 w 1181"/>
                    <a:gd name="T4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1" h="235">
                      <a:moveTo>
                        <a:pt x="1144" y="0"/>
                      </a:moveTo>
                      <a:cubicBezTo>
                        <a:pt x="1150" y="0"/>
                        <a:pt x="1154" y="0"/>
                        <a:pt x="1158" y="2"/>
                      </a:cubicBezTo>
                      <a:cubicBezTo>
                        <a:pt x="1163" y="3"/>
                        <a:pt x="1167" y="6"/>
                        <a:pt x="1170" y="9"/>
                      </a:cubicBezTo>
                      <a:cubicBezTo>
                        <a:pt x="1173" y="12"/>
                        <a:pt x="1176" y="16"/>
                        <a:pt x="1177" y="21"/>
                      </a:cubicBezTo>
                      <a:cubicBezTo>
                        <a:pt x="1179" y="25"/>
                        <a:pt x="1180" y="29"/>
                        <a:pt x="1179" y="35"/>
                      </a:cubicBezTo>
                      <a:lnTo>
                        <a:pt x="1170" y="185"/>
                      </a:lnTo>
                      <a:cubicBezTo>
                        <a:pt x="1170" y="191"/>
                        <a:pt x="1169" y="196"/>
                        <a:pt x="1166" y="200"/>
                      </a:cubicBezTo>
                      <a:cubicBezTo>
                        <a:pt x="1163" y="204"/>
                        <a:pt x="1160" y="209"/>
                        <a:pt x="1157" y="212"/>
                      </a:cubicBezTo>
                      <a:cubicBezTo>
                        <a:pt x="1153" y="215"/>
                        <a:pt x="1150" y="223"/>
                        <a:pt x="1144" y="225"/>
                      </a:cubicBezTo>
                      <a:cubicBezTo>
                        <a:pt x="1139" y="226"/>
                        <a:pt x="1134" y="234"/>
                        <a:pt x="1129" y="234"/>
                      </a:cubicBezTo>
                      <a:lnTo>
                        <a:pt x="50" y="234"/>
                      </a:lnTo>
                      <a:cubicBezTo>
                        <a:pt x="44" y="234"/>
                        <a:pt x="40" y="228"/>
                        <a:pt x="35" y="225"/>
                      </a:cubicBezTo>
                      <a:cubicBezTo>
                        <a:pt x="31" y="223"/>
                        <a:pt x="27" y="217"/>
                        <a:pt x="22" y="215"/>
                      </a:cubicBezTo>
                      <a:cubicBezTo>
                        <a:pt x="18" y="212"/>
                        <a:pt x="15" y="206"/>
                        <a:pt x="14" y="201"/>
                      </a:cubicBezTo>
                      <a:cubicBezTo>
                        <a:pt x="11" y="197"/>
                        <a:pt x="11" y="191"/>
                        <a:pt x="9" y="187"/>
                      </a:cubicBezTo>
                      <a:lnTo>
                        <a:pt x="0" y="37"/>
                      </a:lnTo>
                      <a:cubicBezTo>
                        <a:pt x="0" y="31"/>
                        <a:pt x="0" y="26"/>
                        <a:pt x="3" y="22"/>
                      </a:cubicBezTo>
                      <a:cubicBezTo>
                        <a:pt x="5" y="18"/>
                        <a:pt x="8" y="12"/>
                        <a:pt x="11" y="10"/>
                      </a:cubicBezTo>
                      <a:cubicBezTo>
                        <a:pt x="14" y="7"/>
                        <a:pt x="18" y="6"/>
                        <a:pt x="22" y="3"/>
                      </a:cubicBezTo>
                      <a:cubicBezTo>
                        <a:pt x="27" y="2"/>
                        <a:pt x="33" y="2"/>
                        <a:pt x="37" y="2"/>
                      </a:cubicBezTo>
                      <a:lnTo>
                        <a:pt x="1144" y="2"/>
                      </a:lnTo>
                      <a:lnTo>
                        <a:pt x="1144" y="0"/>
                      </a:lnTo>
                    </a:path>
                  </a:pathLst>
                </a:custGeom>
                <a:solidFill>
                  <a:srgbClr val="CCCCCC"/>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199" name="Freeform 198"/>
                <p:cNvSpPr>
                  <a:spLocks noChangeArrowheads="1"/>
                </p:cNvSpPr>
                <p:nvPr/>
              </p:nvSpPr>
              <p:spPr bwMode="auto">
                <a:xfrm>
                  <a:off x="4863" y="2255"/>
                  <a:ext cx="36" cy="29"/>
                </a:xfrm>
                <a:custGeom>
                  <a:avLst/>
                  <a:gdLst>
                    <a:gd name="T0" fmla="*/ 19 w 164"/>
                    <a:gd name="T1" fmla="*/ 7 h 132"/>
                    <a:gd name="T2" fmla="*/ 163 w 164"/>
                    <a:gd name="T3" fmla="*/ 131 h 132"/>
                    <a:gd name="T4" fmla="*/ 160 w 164"/>
                    <a:gd name="T5" fmla="*/ 130 h 132"/>
                    <a:gd name="T6" fmla="*/ 154 w 164"/>
                    <a:gd name="T7" fmla="*/ 127 h 132"/>
                    <a:gd name="T8" fmla="*/ 149 w 164"/>
                    <a:gd name="T9" fmla="*/ 125 h 132"/>
                    <a:gd name="T10" fmla="*/ 141 w 164"/>
                    <a:gd name="T11" fmla="*/ 125 h 132"/>
                    <a:gd name="T12" fmla="*/ 0 w 164"/>
                    <a:gd name="T13" fmla="*/ 0 h 132"/>
                    <a:gd name="T14" fmla="*/ 6 w 164"/>
                    <a:gd name="T15" fmla="*/ 0 h 132"/>
                    <a:gd name="T16" fmla="*/ 10 w 164"/>
                    <a:gd name="T17" fmla="*/ 1 h 132"/>
                    <a:gd name="T18" fmla="*/ 14 w 164"/>
                    <a:gd name="T19" fmla="*/ 3 h 132"/>
                    <a:gd name="T20" fmla="*/ 19 w 164"/>
                    <a:gd name="T21" fmla="*/ 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32">
                      <a:moveTo>
                        <a:pt x="19" y="7"/>
                      </a:moveTo>
                      <a:lnTo>
                        <a:pt x="163" y="131"/>
                      </a:lnTo>
                      <a:cubicBezTo>
                        <a:pt x="162" y="131"/>
                        <a:pt x="161" y="130"/>
                        <a:pt x="160" y="130"/>
                      </a:cubicBezTo>
                      <a:cubicBezTo>
                        <a:pt x="159" y="128"/>
                        <a:pt x="156" y="128"/>
                        <a:pt x="154" y="127"/>
                      </a:cubicBezTo>
                      <a:cubicBezTo>
                        <a:pt x="153" y="125"/>
                        <a:pt x="150" y="125"/>
                        <a:pt x="149" y="125"/>
                      </a:cubicBezTo>
                      <a:lnTo>
                        <a:pt x="141" y="125"/>
                      </a:lnTo>
                      <a:lnTo>
                        <a:pt x="0" y="0"/>
                      </a:lnTo>
                      <a:lnTo>
                        <a:pt x="6" y="0"/>
                      </a:lnTo>
                      <a:cubicBezTo>
                        <a:pt x="9" y="0"/>
                        <a:pt x="9" y="1"/>
                        <a:pt x="10" y="1"/>
                      </a:cubicBezTo>
                      <a:cubicBezTo>
                        <a:pt x="12" y="1"/>
                        <a:pt x="13" y="3"/>
                        <a:pt x="14" y="3"/>
                      </a:cubicBezTo>
                      <a:cubicBezTo>
                        <a:pt x="16" y="3"/>
                        <a:pt x="19" y="6"/>
                        <a:pt x="19" y="7"/>
                      </a:cubicBez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00" name="Freeform 199"/>
                <p:cNvSpPr>
                  <a:spLocks noChangeArrowheads="1"/>
                </p:cNvSpPr>
                <p:nvPr/>
              </p:nvSpPr>
              <p:spPr bwMode="auto">
                <a:xfrm>
                  <a:off x="4639" y="2255"/>
                  <a:ext cx="37" cy="29"/>
                </a:xfrm>
                <a:custGeom>
                  <a:avLst/>
                  <a:gdLst>
                    <a:gd name="T0" fmla="*/ 146 w 166"/>
                    <a:gd name="T1" fmla="*/ 6 h 133"/>
                    <a:gd name="T2" fmla="*/ 150 w 166"/>
                    <a:gd name="T3" fmla="*/ 3 h 133"/>
                    <a:gd name="T4" fmla="*/ 155 w 166"/>
                    <a:gd name="T5" fmla="*/ 2 h 133"/>
                    <a:gd name="T6" fmla="*/ 159 w 166"/>
                    <a:gd name="T7" fmla="*/ 0 h 133"/>
                    <a:gd name="T8" fmla="*/ 165 w 166"/>
                    <a:gd name="T9" fmla="*/ 0 h 133"/>
                    <a:gd name="T10" fmla="*/ 23 w 166"/>
                    <a:gd name="T11" fmla="*/ 126 h 133"/>
                    <a:gd name="T12" fmla="*/ 16 w 166"/>
                    <a:gd name="T13" fmla="*/ 126 h 133"/>
                    <a:gd name="T14" fmla="*/ 9 w 166"/>
                    <a:gd name="T15" fmla="*/ 127 h 133"/>
                    <a:gd name="T16" fmla="*/ 3 w 166"/>
                    <a:gd name="T17" fmla="*/ 130 h 133"/>
                    <a:gd name="T18" fmla="*/ 1 w 166"/>
                    <a:gd name="T19" fmla="*/ 131 h 133"/>
                    <a:gd name="T20" fmla="*/ 146 w 166"/>
                    <a:gd name="T21" fmla="*/ 6 h 133"/>
                    <a:gd name="T22" fmla="*/ 0 w 166"/>
                    <a:gd name="T23" fmla="*/ 132 h 133"/>
                    <a:gd name="T24" fmla="*/ 1 w 166"/>
                    <a:gd name="T25" fmla="*/ 131 h 133"/>
                    <a:gd name="T26" fmla="*/ 0 w 166"/>
                    <a:gd name="T27" fmla="*/ 13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133">
                      <a:moveTo>
                        <a:pt x="146" y="6"/>
                      </a:moveTo>
                      <a:cubicBezTo>
                        <a:pt x="147" y="5"/>
                        <a:pt x="149" y="5"/>
                        <a:pt x="150" y="3"/>
                      </a:cubicBezTo>
                      <a:cubicBezTo>
                        <a:pt x="152" y="2"/>
                        <a:pt x="154" y="2"/>
                        <a:pt x="155" y="2"/>
                      </a:cubicBezTo>
                      <a:cubicBezTo>
                        <a:pt x="157" y="2"/>
                        <a:pt x="158" y="0"/>
                        <a:pt x="159" y="0"/>
                      </a:cubicBezTo>
                      <a:lnTo>
                        <a:pt x="165" y="0"/>
                      </a:lnTo>
                      <a:lnTo>
                        <a:pt x="23" y="126"/>
                      </a:lnTo>
                      <a:lnTo>
                        <a:pt x="16" y="126"/>
                      </a:lnTo>
                      <a:cubicBezTo>
                        <a:pt x="13" y="126"/>
                        <a:pt x="12" y="127"/>
                        <a:pt x="9" y="127"/>
                      </a:cubicBezTo>
                      <a:cubicBezTo>
                        <a:pt x="7" y="129"/>
                        <a:pt x="4" y="129"/>
                        <a:pt x="3" y="130"/>
                      </a:cubicBezTo>
                      <a:cubicBezTo>
                        <a:pt x="3" y="130"/>
                        <a:pt x="2" y="130"/>
                        <a:pt x="1" y="131"/>
                      </a:cubicBezTo>
                      <a:lnTo>
                        <a:pt x="146" y="6"/>
                      </a:lnTo>
                      <a:close/>
                      <a:moveTo>
                        <a:pt x="0" y="132"/>
                      </a:moveTo>
                      <a:cubicBezTo>
                        <a:pt x="0" y="131"/>
                        <a:pt x="1" y="131"/>
                        <a:pt x="1" y="131"/>
                      </a:cubicBezTo>
                      <a:lnTo>
                        <a:pt x="0" y="132"/>
                      </a:lnTo>
                      <a:close/>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01" name="Freeform 200"/>
                <p:cNvSpPr>
                  <a:spLocks noChangeArrowheads="1"/>
                </p:cNvSpPr>
                <p:nvPr/>
              </p:nvSpPr>
              <p:spPr bwMode="auto">
                <a:xfrm>
                  <a:off x="4644" y="2257"/>
                  <a:ext cx="250" cy="26"/>
                </a:xfrm>
                <a:custGeom>
                  <a:avLst/>
                  <a:gdLst>
                    <a:gd name="T0" fmla="*/ 0 w 1107"/>
                    <a:gd name="T1" fmla="*/ 116 h 117"/>
                    <a:gd name="T2" fmla="*/ 142 w 1107"/>
                    <a:gd name="T3" fmla="*/ 0 h 117"/>
                    <a:gd name="T4" fmla="*/ 964 w 1107"/>
                    <a:gd name="T5" fmla="*/ 0 h 117"/>
                    <a:gd name="T6" fmla="*/ 1106 w 1107"/>
                    <a:gd name="T7" fmla="*/ 116 h 117"/>
                    <a:gd name="T8" fmla="*/ 0 w 1107"/>
                    <a:gd name="T9" fmla="*/ 116 h 117"/>
                  </a:gdLst>
                  <a:ahLst/>
                  <a:cxnLst>
                    <a:cxn ang="0">
                      <a:pos x="T0" y="T1"/>
                    </a:cxn>
                    <a:cxn ang="0">
                      <a:pos x="T2" y="T3"/>
                    </a:cxn>
                    <a:cxn ang="0">
                      <a:pos x="T4" y="T5"/>
                    </a:cxn>
                    <a:cxn ang="0">
                      <a:pos x="T6" y="T7"/>
                    </a:cxn>
                    <a:cxn ang="0">
                      <a:pos x="T8" y="T9"/>
                    </a:cxn>
                  </a:cxnLst>
                  <a:rect l="0" t="0" r="r" b="b"/>
                  <a:pathLst>
                    <a:path w="1107" h="117">
                      <a:moveTo>
                        <a:pt x="0" y="116"/>
                      </a:moveTo>
                      <a:lnTo>
                        <a:pt x="142" y="0"/>
                      </a:lnTo>
                      <a:lnTo>
                        <a:pt x="964" y="0"/>
                      </a:lnTo>
                      <a:lnTo>
                        <a:pt x="1106" y="116"/>
                      </a:lnTo>
                      <a:lnTo>
                        <a:pt x="0" y="116"/>
                      </a:ln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02" name="Freeform 201"/>
                <p:cNvSpPr>
                  <a:spLocks noChangeArrowheads="1"/>
                </p:cNvSpPr>
                <p:nvPr/>
              </p:nvSpPr>
              <p:spPr bwMode="auto">
                <a:xfrm>
                  <a:off x="4757" y="2295"/>
                  <a:ext cx="26" cy="26"/>
                </a:xfrm>
                <a:custGeom>
                  <a:avLst/>
                  <a:gdLst>
                    <a:gd name="T0" fmla="*/ 116 w 117"/>
                    <a:gd name="T1" fmla="*/ 59 h 118"/>
                    <a:gd name="T2" fmla="*/ 109 w 117"/>
                    <a:gd name="T3" fmla="*/ 88 h 118"/>
                    <a:gd name="T4" fmla="*/ 87 w 117"/>
                    <a:gd name="T5" fmla="*/ 109 h 118"/>
                    <a:gd name="T6" fmla="*/ 58 w 117"/>
                    <a:gd name="T7" fmla="*/ 117 h 118"/>
                    <a:gd name="T8" fmla="*/ 29 w 117"/>
                    <a:gd name="T9" fmla="*/ 109 h 118"/>
                    <a:gd name="T10" fmla="*/ 8 w 117"/>
                    <a:gd name="T11" fmla="*/ 88 h 118"/>
                    <a:gd name="T12" fmla="*/ 0 w 117"/>
                    <a:gd name="T13" fmla="*/ 59 h 118"/>
                    <a:gd name="T14" fmla="*/ 8 w 117"/>
                    <a:gd name="T15" fmla="*/ 29 h 118"/>
                    <a:gd name="T16" fmla="*/ 29 w 117"/>
                    <a:gd name="T17" fmla="*/ 8 h 118"/>
                    <a:gd name="T18" fmla="*/ 58 w 117"/>
                    <a:gd name="T19" fmla="*/ 0 h 118"/>
                    <a:gd name="T20" fmla="*/ 87 w 117"/>
                    <a:gd name="T21" fmla="*/ 8 h 118"/>
                    <a:gd name="T22" fmla="*/ 109 w 117"/>
                    <a:gd name="T23" fmla="*/ 29 h 118"/>
                    <a:gd name="T24" fmla="*/ 116 w 117"/>
                    <a:gd name="T25" fmla="*/ 5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8">
                      <a:moveTo>
                        <a:pt x="116" y="59"/>
                      </a:moveTo>
                      <a:cubicBezTo>
                        <a:pt x="116" y="69"/>
                        <a:pt x="115" y="78"/>
                        <a:pt x="109" y="88"/>
                      </a:cubicBezTo>
                      <a:cubicBezTo>
                        <a:pt x="104" y="97"/>
                        <a:pt x="97" y="104"/>
                        <a:pt x="87" y="109"/>
                      </a:cubicBezTo>
                      <a:cubicBezTo>
                        <a:pt x="78" y="114"/>
                        <a:pt x="69" y="117"/>
                        <a:pt x="58" y="117"/>
                      </a:cubicBezTo>
                      <a:cubicBezTo>
                        <a:pt x="47" y="117"/>
                        <a:pt x="38" y="114"/>
                        <a:pt x="29" y="109"/>
                      </a:cubicBezTo>
                      <a:cubicBezTo>
                        <a:pt x="20" y="104"/>
                        <a:pt x="14" y="97"/>
                        <a:pt x="8" y="88"/>
                      </a:cubicBezTo>
                      <a:cubicBezTo>
                        <a:pt x="3" y="78"/>
                        <a:pt x="0" y="69"/>
                        <a:pt x="0" y="59"/>
                      </a:cubicBezTo>
                      <a:cubicBezTo>
                        <a:pt x="0" y="48"/>
                        <a:pt x="3" y="38"/>
                        <a:pt x="8" y="29"/>
                      </a:cubicBezTo>
                      <a:cubicBezTo>
                        <a:pt x="14" y="19"/>
                        <a:pt x="20" y="13"/>
                        <a:pt x="29" y="8"/>
                      </a:cubicBezTo>
                      <a:cubicBezTo>
                        <a:pt x="38" y="3"/>
                        <a:pt x="47" y="0"/>
                        <a:pt x="58" y="0"/>
                      </a:cubicBezTo>
                      <a:cubicBezTo>
                        <a:pt x="69" y="0"/>
                        <a:pt x="78" y="3"/>
                        <a:pt x="87" y="8"/>
                      </a:cubicBezTo>
                      <a:cubicBezTo>
                        <a:pt x="97" y="13"/>
                        <a:pt x="104" y="19"/>
                        <a:pt x="109" y="29"/>
                      </a:cubicBezTo>
                      <a:cubicBezTo>
                        <a:pt x="115" y="38"/>
                        <a:pt x="116" y="48"/>
                        <a:pt x="116" y="59"/>
                      </a:cubicBezTo>
                    </a:path>
                  </a:pathLst>
                </a:custGeom>
                <a:solidFill>
                  <a:srgbClr val="FFFFFF"/>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03" name="Line 265"/>
                <p:cNvSpPr>
                  <a:spLocks noChangeShapeType="1"/>
                </p:cNvSpPr>
                <p:nvPr/>
              </p:nvSpPr>
              <p:spPr bwMode="auto">
                <a:xfrm>
                  <a:off x="4652" y="2297"/>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04" name="Line 266"/>
                <p:cNvSpPr>
                  <a:spLocks noChangeShapeType="1"/>
                </p:cNvSpPr>
                <p:nvPr/>
              </p:nvSpPr>
              <p:spPr bwMode="auto">
                <a:xfrm>
                  <a:off x="4672" y="2297"/>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05" name="Line 267"/>
                <p:cNvSpPr>
                  <a:spLocks noChangeShapeType="1"/>
                </p:cNvSpPr>
                <p:nvPr/>
              </p:nvSpPr>
              <p:spPr bwMode="auto">
                <a:xfrm>
                  <a:off x="4685" y="2297"/>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06" name="Line 268"/>
                <p:cNvSpPr>
                  <a:spLocks noChangeShapeType="1"/>
                </p:cNvSpPr>
                <p:nvPr/>
              </p:nvSpPr>
              <p:spPr bwMode="auto">
                <a:xfrm>
                  <a:off x="4702" y="2297"/>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07" name="Line 269"/>
                <p:cNvSpPr>
                  <a:spLocks noChangeShapeType="1"/>
                </p:cNvSpPr>
                <p:nvPr/>
              </p:nvSpPr>
              <p:spPr bwMode="auto">
                <a:xfrm>
                  <a:off x="4722" y="2297"/>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08" name="Line 270"/>
                <p:cNvSpPr>
                  <a:spLocks noChangeShapeType="1"/>
                </p:cNvSpPr>
                <p:nvPr/>
              </p:nvSpPr>
              <p:spPr bwMode="auto">
                <a:xfrm>
                  <a:off x="4738" y="2297"/>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09" name="Line 271"/>
                <p:cNvSpPr>
                  <a:spLocks noChangeShapeType="1"/>
                </p:cNvSpPr>
                <p:nvPr/>
              </p:nvSpPr>
              <p:spPr bwMode="auto">
                <a:xfrm>
                  <a:off x="4801" y="2297"/>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10" name="Line 272"/>
                <p:cNvSpPr>
                  <a:spLocks noChangeShapeType="1"/>
                </p:cNvSpPr>
                <p:nvPr/>
              </p:nvSpPr>
              <p:spPr bwMode="auto">
                <a:xfrm>
                  <a:off x="4818" y="2297"/>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11" name="Line 273"/>
                <p:cNvSpPr>
                  <a:spLocks noChangeShapeType="1"/>
                </p:cNvSpPr>
                <p:nvPr/>
              </p:nvSpPr>
              <p:spPr bwMode="auto">
                <a:xfrm>
                  <a:off x="4834" y="2297"/>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12" name="Line 274"/>
                <p:cNvSpPr>
                  <a:spLocks noChangeShapeType="1"/>
                </p:cNvSpPr>
                <p:nvPr/>
              </p:nvSpPr>
              <p:spPr bwMode="auto">
                <a:xfrm>
                  <a:off x="4854" y="2297"/>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13" name="Line 275"/>
                <p:cNvSpPr>
                  <a:spLocks noChangeShapeType="1"/>
                </p:cNvSpPr>
                <p:nvPr/>
              </p:nvSpPr>
              <p:spPr bwMode="auto">
                <a:xfrm>
                  <a:off x="4871" y="2297"/>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14" name="Line 276"/>
                <p:cNvSpPr>
                  <a:spLocks noChangeShapeType="1"/>
                </p:cNvSpPr>
                <p:nvPr/>
              </p:nvSpPr>
              <p:spPr bwMode="auto">
                <a:xfrm>
                  <a:off x="4890" y="2297"/>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15" name="Freeform 214"/>
                <p:cNvSpPr>
                  <a:spLocks noChangeArrowheads="1"/>
                </p:cNvSpPr>
                <p:nvPr/>
              </p:nvSpPr>
              <p:spPr bwMode="auto">
                <a:xfrm>
                  <a:off x="4636" y="2217"/>
                  <a:ext cx="267" cy="48"/>
                </a:xfrm>
                <a:custGeom>
                  <a:avLst/>
                  <a:gdLst>
                    <a:gd name="T0" fmla="*/ 1144 w 1181"/>
                    <a:gd name="T1" fmla="*/ 3 h 215"/>
                    <a:gd name="T2" fmla="*/ 1158 w 1181"/>
                    <a:gd name="T3" fmla="*/ 1 h 215"/>
                    <a:gd name="T4" fmla="*/ 1170 w 1181"/>
                    <a:gd name="T5" fmla="*/ 7 h 215"/>
                    <a:gd name="T6" fmla="*/ 1177 w 1181"/>
                    <a:gd name="T7" fmla="*/ 19 h 215"/>
                    <a:gd name="T8" fmla="*/ 1179 w 1181"/>
                    <a:gd name="T9" fmla="*/ 33 h 215"/>
                    <a:gd name="T10" fmla="*/ 1170 w 1181"/>
                    <a:gd name="T11" fmla="*/ 183 h 215"/>
                    <a:gd name="T12" fmla="*/ 1166 w 1181"/>
                    <a:gd name="T13" fmla="*/ 198 h 215"/>
                    <a:gd name="T14" fmla="*/ 1157 w 1181"/>
                    <a:gd name="T15" fmla="*/ 210 h 215"/>
                    <a:gd name="T16" fmla="*/ 1144 w 1181"/>
                    <a:gd name="T17" fmla="*/ 211 h 215"/>
                    <a:gd name="T18" fmla="*/ 1129 w 1181"/>
                    <a:gd name="T19" fmla="*/ 208 h 215"/>
                    <a:gd name="T20" fmla="*/ 50 w 1181"/>
                    <a:gd name="T21" fmla="*/ 208 h 215"/>
                    <a:gd name="T22" fmla="*/ 35 w 1181"/>
                    <a:gd name="T23" fmla="*/ 211 h 215"/>
                    <a:gd name="T24" fmla="*/ 22 w 1181"/>
                    <a:gd name="T25" fmla="*/ 207 h 215"/>
                    <a:gd name="T26" fmla="*/ 14 w 1181"/>
                    <a:gd name="T27" fmla="*/ 197 h 215"/>
                    <a:gd name="T28" fmla="*/ 9 w 1181"/>
                    <a:gd name="T29" fmla="*/ 183 h 215"/>
                    <a:gd name="T30" fmla="*/ 0 w 1181"/>
                    <a:gd name="T31" fmla="*/ 33 h 215"/>
                    <a:gd name="T32" fmla="*/ 3 w 1181"/>
                    <a:gd name="T33" fmla="*/ 19 h 215"/>
                    <a:gd name="T34" fmla="*/ 11 w 1181"/>
                    <a:gd name="T35" fmla="*/ 7 h 215"/>
                    <a:gd name="T36" fmla="*/ 22 w 1181"/>
                    <a:gd name="T37" fmla="*/ 3 h 215"/>
                    <a:gd name="T38" fmla="*/ 37 w 1181"/>
                    <a:gd name="T39" fmla="*/ 4 h 215"/>
                    <a:gd name="T40" fmla="*/ 1144 w 1181"/>
                    <a:gd name="T41" fmla="*/ 4 h 215"/>
                    <a:gd name="T42" fmla="*/ 1144 w 1181"/>
                    <a:gd name="T43" fmla="*/ 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1" h="215">
                      <a:moveTo>
                        <a:pt x="1144" y="3"/>
                      </a:moveTo>
                      <a:cubicBezTo>
                        <a:pt x="1150" y="3"/>
                        <a:pt x="1154" y="0"/>
                        <a:pt x="1158" y="1"/>
                      </a:cubicBezTo>
                      <a:cubicBezTo>
                        <a:pt x="1163" y="3"/>
                        <a:pt x="1167" y="4"/>
                        <a:pt x="1170" y="7"/>
                      </a:cubicBezTo>
                      <a:cubicBezTo>
                        <a:pt x="1173" y="10"/>
                        <a:pt x="1176" y="13"/>
                        <a:pt x="1177" y="19"/>
                      </a:cubicBezTo>
                      <a:cubicBezTo>
                        <a:pt x="1179" y="23"/>
                        <a:pt x="1180" y="27"/>
                        <a:pt x="1179" y="33"/>
                      </a:cubicBezTo>
                      <a:lnTo>
                        <a:pt x="1170" y="183"/>
                      </a:lnTo>
                      <a:cubicBezTo>
                        <a:pt x="1170" y="189"/>
                        <a:pt x="1169" y="194"/>
                        <a:pt x="1166" y="198"/>
                      </a:cubicBezTo>
                      <a:cubicBezTo>
                        <a:pt x="1163" y="202"/>
                        <a:pt x="1160" y="207"/>
                        <a:pt x="1157" y="210"/>
                      </a:cubicBezTo>
                      <a:cubicBezTo>
                        <a:pt x="1153" y="213"/>
                        <a:pt x="1150" y="210"/>
                        <a:pt x="1144" y="211"/>
                      </a:cubicBezTo>
                      <a:cubicBezTo>
                        <a:pt x="1139" y="213"/>
                        <a:pt x="1134" y="208"/>
                        <a:pt x="1129" y="208"/>
                      </a:cubicBezTo>
                      <a:lnTo>
                        <a:pt x="50" y="208"/>
                      </a:lnTo>
                      <a:cubicBezTo>
                        <a:pt x="44" y="208"/>
                        <a:pt x="40" y="214"/>
                        <a:pt x="35" y="211"/>
                      </a:cubicBezTo>
                      <a:cubicBezTo>
                        <a:pt x="31" y="210"/>
                        <a:pt x="27" y="210"/>
                        <a:pt x="22" y="207"/>
                      </a:cubicBezTo>
                      <a:cubicBezTo>
                        <a:pt x="18" y="204"/>
                        <a:pt x="15" y="201"/>
                        <a:pt x="14" y="197"/>
                      </a:cubicBezTo>
                      <a:cubicBezTo>
                        <a:pt x="11" y="192"/>
                        <a:pt x="11" y="188"/>
                        <a:pt x="9" y="183"/>
                      </a:cubicBezTo>
                      <a:lnTo>
                        <a:pt x="0" y="33"/>
                      </a:lnTo>
                      <a:cubicBezTo>
                        <a:pt x="0" y="27"/>
                        <a:pt x="0" y="23"/>
                        <a:pt x="3" y="19"/>
                      </a:cubicBezTo>
                      <a:cubicBezTo>
                        <a:pt x="5" y="14"/>
                        <a:pt x="8" y="10"/>
                        <a:pt x="11" y="7"/>
                      </a:cubicBezTo>
                      <a:cubicBezTo>
                        <a:pt x="14" y="4"/>
                        <a:pt x="18" y="6"/>
                        <a:pt x="22" y="3"/>
                      </a:cubicBezTo>
                      <a:cubicBezTo>
                        <a:pt x="27" y="1"/>
                        <a:pt x="33" y="4"/>
                        <a:pt x="37" y="4"/>
                      </a:cubicBezTo>
                      <a:lnTo>
                        <a:pt x="1144" y="4"/>
                      </a:lnTo>
                      <a:lnTo>
                        <a:pt x="1144" y="3"/>
                      </a:lnTo>
                    </a:path>
                  </a:pathLst>
                </a:custGeom>
                <a:solidFill>
                  <a:srgbClr val="CCCCCC"/>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16" name="Freeform 215"/>
                <p:cNvSpPr>
                  <a:spLocks noChangeArrowheads="1"/>
                </p:cNvSpPr>
                <p:nvPr/>
              </p:nvSpPr>
              <p:spPr bwMode="auto">
                <a:xfrm>
                  <a:off x="4863" y="2187"/>
                  <a:ext cx="36" cy="29"/>
                </a:xfrm>
                <a:custGeom>
                  <a:avLst/>
                  <a:gdLst>
                    <a:gd name="T0" fmla="*/ 19 w 164"/>
                    <a:gd name="T1" fmla="*/ 8 h 133"/>
                    <a:gd name="T2" fmla="*/ 163 w 164"/>
                    <a:gd name="T3" fmla="*/ 131 h 133"/>
                    <a:gd name="T4" fmla="*/ 160 w 164"/>
                    <a:gd name="T5" fmla="*/ 130 h 133"/>
                    <a:gd name="T6" fmla="*/ 154 w 164"/>
                    <a:gd name="T7" fmla="*/ 127 h 133"/>
                    <a:gd name="T8" fmla="*/ 149 w 164"/>
                    <a:gd name="T9" fmla="*/ 126 h 133"/>
                    <a:gd name="T10" fmla="*/ 141 w 164"/>
                    <a:gd name="T11" fmla="*/ 126 h 133"/>
                    <a:gd name="T12" fmla="*/ 0 w 164"/>
                    <a:gd name="T13" fmla="*/ 0 h 133"/>
                    <a:gd name="T14" fmla="*/ 6 w 164"/>
                    <a:gd name="T15" fmla="*/ 0 h 133"/>
                    <a:gd name="T16" fmla="*/ 10 w 164"/>
                    <a:gd name="T17" fmla="*/ 2 h 133"/>
                    <a:gd name="T18" fmla="*/ 14 w 164"/>
                    <a:gd name="T19" fmla="*/ 3 h 133"/>
                    <a:gd name="T20" fmla="*/ 19 w 164"/>
                    <a:gd name="T21" fmla="*/ 8 h 133"/>
                    <a:gd name="T22" fmla="*/ 163 w 164"/>
                    <a:gd name="T23" fmla="*/ 132 h 133"/>
                    <a:gd name="T24" fmla="*/ 163 w 164"/>
                    <a:gd name="T25" fmla="*/ 131 h 133"/>
                    <a:gd name="T26" fmla="*/ 163 w 164"/>
                    <a:gd name="T27" fmla="*/ 13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 h="133">
                      <a:moveTo>
                        <a:pt x="19" y="8"/>
                      </a:moveTo>
                      <a:lnTo>
                        <a:pt x="163" y="131"/>
                      </a:lnTo>
                      <a:cubicBezTo>
                        <a:pt x="162" y="131"/>
                        <a:pt x="161" y="130"/>
                        <a:pt x="160" y="130"/>
                      </a:cubicBezTo>
                      <a:cubicBezTo>
                        <a:pt x="159" y="129"/>
                        <a:pt x="156" y="129"/>
                        <a:pt x="154" y="127"/>
                      </a:cubicBezTo>
                      <a:cubicBezTo>
                        <a:pt x="153" y="126"/>
                        <a:pt x="150" y="126"/>
                        <a:pt x="149" y="126"/>
                      </a:cubicBezTo>
                      <a:lnTo>
                        <a:pt x="141" y="126"/>
                      </a:lnTo>
                      <a:lnTo>
                        <a:pt x="0" y="0"/>
                      </a:lnTo>
                      <a:lnTo>
                        <a:pt x="6" y="0"/>
                      </a:lnTo>
                      <a:cubicBezTo>
                        <a:pt x="7" y="0"/>
                        <a:pt x="9" y="2"/>
                        <a:pt x="10" y="2"/>
                      </a:cubicBezTo>
                      <a:cubicBezTo>
                        <a:pt x="12" y="2"/>
                        <a:pt x="13" y="3"/>
                        <a:pt x="14" y="3"/>
                      </a:cubicBezTo>
                      <a:cubicBezTo>
                        <a:pt x="17" y="5"/>
                        <a:pt x="19" y="6"/>
                        <a:pt x="19" y="8"/>
                      </a:cubicBezTo>
                      <a:close/>
                      <a:moveTo>
                        <a:pt x="163" y="132"/>
                      </a:moveTo>
                      <a:lnTo>
                        <a:pt x="163" y="131"/>
                      </a:lnTo>
                      <a:cubicBezTo>
                        <a:pt x="163" y="131"/>
                        <a:pt x="163" y="131"/>
                        <a:pt x="163" y="132"/>
                      </a:cubicBezTo>
                      <a:close/>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17" name="Freeform 216"/>
                <p:cNvSpPr>
                  <a:spLocks noChangeArrowheads="1"/>
                </p:cNvSpPr>
                <p:nvPr/>
              </p:nvSpPr>
              <p:spPr bwMode="auto">
                <a:xfrm>
                  <a:off x="4639" y="2187"/>
                  <a:ext cx="37" cy="29"/>
                </a:xfrm>
                <a:custGeom>
                  <a:avLst/>
                  <a:gdLst>
                    <a:gd name="T0" fmla="*/ 0 w 167"/>
                    <a:gd name="T1" fmla="*/ 133 h 134"/>
                    <a:gd name="T2" fmla="*/ 1 w 167"/>
                    <a:gd name="T3" fmla="*/ 132 h 134"/>
                    <a:gd name="T4" fmla="*/ 0 w 167"/>
                    <a:gd name="T5" fmla="*/ 133 h 134"/>
                    <a:gd name="T6" fmla="*/ 147 w 167"/>
                    <a:gd name="T7" fmla="*/ 6 h 134"/>
                    <a:gd name="T8" fmla="*/ 151 w 167"/>
                    <a:gd name="T9" fmla="*/ 3 h 134"/>
                    <a:gd name="T10" fmla="*/ 156 w 167"/>
                    <a:gd name="T11" fmla="*/ 1 h 134"/>
                    <a:gd name="T12" fmla="*/ 160 w 167"/>
                    <a:gd name="T13" fmla="*/ 0 h 134"/>
                    <a:gd name="T14" fmla="*/ 166 w 167"/>
                    <a:gd name="T15" fmla="*/ 0 h 134"/>
                    <a:gd name="T16" fmla="*/ 24 w 167"/>
                    <a:gd name="T17" fmla="*/ 125 h 134"/>
                    <a:gd name="T18" fmla="*/ 17 w 167"/>
                    <a:gd name="T19" fmla="*/ 125 h 134"/>
                    <a:gd name="T20" fmla="*/ 10 w 167"/>
                    <a:gd name="T21" fmla="*/ 127 h 134"/>
                    <a:gd name="T22" fmla="*/ 4 w 167"/>
                    <a:gd name="T23" fmla="*/ 130 h 134"/>
                    <a:gd name="T24" fmla="*/ 2 w 167"/>
                    <a:gd name="T25" fmla="*/ 131 h 134"/>
                    <a:gd name="T26" fmla="*/ 147 w 167"/>
                    <a:gd name="T27" fmla="*/ 6 h 134"/>
                    <a:gd name="T28" fmla="*/ 1 w 167"/>
                    <a:gd name="T29" fmla="*/ 132 h 134"/>
                    <a:gd name="T30" fmla="*/ 2 w 167"/>
                    <a:gd name="T31" fmla="*/ 131 h 134"/>
                    <a:gd name="T32" fmla="*/ 1 w 167"/>
                    <a:gd name="T33" fmla="*/ 13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34">
                      <a:moveTo>
                        <a:pt x="0" y="133"/>
                      </a:moveTo>
                      <a:cubicBezTo>
                        <a:pt x="0" y="132"/>
                        <a:pt x="0" y="132"/>
                        <a:pt x="1" y="132"/>
                      </a:cubicBezTo>
                      <a:lnTo>
                        <a:pt x="0" y="133"/>
                      </a:lnTo>
                      <a:close/>
                      <a:moveTo>
                        <a:pt x="147" y="6"/>
                      </a:moveTo>
                      <a:cubicBezTo>
                        <a:pt x="148" y="4"/>
                        <a:pt x="150" y="4"/>
                        <a:pt x="151" y="3"/>
                      </a:cubicBezTo>
                      <a:cubicBezTo>
                        <a:pt x="153" y="1"/>
                        <a:pt x="155" y="1"/>
                        <a:pt x="156" y="1"/>
                      </a:cubicBezTo>
                      <a:cubicBezTo>
                        <a:pt x="158" y="1"/>
                        <a:pt x="159" y="0"/>
                        <a:pt x="160" y="0"/>
                      </a:cubicBezTo>
                      <a:lnTo>
                        <a:pt x="166" y="0"/>
                      </a:lnTo>
                      <a:lnTo>
                        <a:pt x="24" y="125"/>
                      </a:lnTo>
                      <a:lnTo>
                        <a:pt x="17" y="125"/>
                      </a:lnTo>
                      <a:cubicBezTo>
                        <a:pt x="14" y="125"/>
                        <a:pt x="13" y="127"/>
                        <a:pt x="10" y="127"/>
                      </a:cubicBezTo>
                      <a:cubicBezTo>
                        <a:pt x="8" y="128"/>
                        <a:pt x="5" y="128"/>
                        <a:pt x="4" y="130"/>
                      </a:cubicBezTo>
                      <a:cubicBezTo>
                        <a:pt x="4" y="130"/>
                        <a:pt x="3" y="130"/>
                        <a:pt x="2" y="131"/>
                      </a:cubicBezTo>
                      <a:lnTo>
                        <a:pt x="147" y="6"/>
                      </a:lnTo>
                      <a:close/>
                      <a:moveTo>
                        <a:pt x="1" y="132"/>
                      </a:moveTo>
                      <a:cubicBezTo>
                        <a:pt x="1" y="131"/>
                        <a:pt x="2" y="131"/>
                        <a:pt x="2" y="131"/>
                      </a:cubicBezTo>
                      <a:lnTo>
                        <a:pt x="1" y="132"/>
                      </a:lnTo>
                      <a:close/>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18" name="Freeform 217"/>
                <p:cNvSpPr>
                  <a:spLocks noChangeArrowheads="1"/>
                </p:cNvSpPr>
                <p:nvPr/>
              </p:nvSpPr>
              <p:spPr bwMode="auto">
                <a:xfrm>
                  <a:off x="4644" y="2184"/>
                  <a:ext cx="250" cy="32"/>
                </a:xfrm>
                <a:custGeom>
                  <a:avLst/>
                  <a:gdLst>
                    <a:gd name="T0" fmla="*/ 0 w 1107"/>
                    <a:gd name="T1" fmla="*/ 146 h 147"/>
                    <a:gd name="T2" fmla="*/ 142 w 1107"/>
                    <a:gd name="T3" fmla="*/ 0 h 147"/>
                    <a:gd name="T4" fmla="*/ 964 w 1107"/>
                    <a:gd name="T5" fmla="*/ 0 h 147"/>
                    <a:gd name="T6" fmla="*/ 1106 w 1107"/>
                    <a:gd name="T7" fmla="*/ 146 h 147"/>
                    <a:gd name="T8" fmla="*/ 0 w 1107"/>
                    <a:gd name="T9" fmla="*/ 146 h 147"/>
                  </a:gdLst>
                  <a:ahLst/>
                  <a:cxnLst>
                    <a:cxn ang="0">
                      <a:pos x="T0" y="T1"/>
                    </a:cxn>
                    <a:cxn ang="0">
                      <a:pos x="T2" y="T3"/>
                    </a:cxn>
                    <a:cxn ang="0">
                      <a:pos x="T4" y="T5"/>
                    </a:cxn>
                    <a:cxn ang="0">
                      <a:pos x="T6" y="T7"/>
                    </a:cxn>
                    <a:cxn ang="0">
                      <a:pos x="T8" y="T9"/>
                    </a:cxn>
                  </a:cxnLst>
                  <a:rect l="0" t="0" r="r" b="b"/>
                  <a:pathLst>
                    <a:path w="1107" h="147">
                      <a:moveTo>
                        <a:pt x="0" y="146"/>
                      </a:moveTo>
                      <a:lnTo>
                        <a:pt x="142" y="0"/>
                      </a:lnTo>
                      <a:lnTo>
                        <a:pt x="964" y="0"/>
                      </a:lnTo>
                      <a:lnTo>
                        <a:pt x="1106" y="146"/>
                      </a:lnTo>
                      <a:lnTo>
                        <a:pt x="0" y="146"/>
                      </a:ln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19" name="Freeform 218"/>
                <p:cNvSpPr>
                  <a:spLocks noChangeArrowheads="1"/>
                </p:cNvSpPr>
                <p:nvPr/>
              </p:nvSpPr>
              <p:spPr bwMode="auto">
                <a:xfrm>
                  <a:off x="4757" y="2228"/>
                  <a:ext cx="26" cy="26"/>
                </a:xfrm>
                <a:custGeom>
                  <a:avLst/>
                  <a:gdLst>
                    <a:gd name="T0" fmla="*/ 116 w 117"/>
                    <a:gd name="T1" fmla="*/ 58 h 117"/>
                    <a:gd name="T2" fmla="*/ 109 w 117"/>
                    <a:gd name="T3" fmla="*/ 87 h 117"/>
                    <a:gd name="T4" fmla="*/ 87 w 117"/>
                    <a:gd name="T5" fmla="*/ 109 h 117"/>
                    <a:gd name="T6" fmla="*/ 58 w 117"/>
                    <a:gd name="T7" fmla="*/ 116 h 117"/>
                    <a:gd name="T8" fmla="*/ 29 w 117"/>
                    <a:gd name="T9" fmla="*/ 109 h 117"/>
                    <a:gd name="T10" fmla="*/ 8 w 117"/>
                    <a:gd name="T11" fmla="*/ 87 h 117"/>
                    <a:gd name="T12" fmla="*/ 0 w 117"/>
                    <a:gd name="T13" fmla="*/ 58 h 117"/>
                    <a:gd name="T14" fmla="*/ 8 w 117"/>
                    <a:gd name="T15" fmla="*/ 29 h 117"/>
                    <a:gd name="T16" fmla="*/ 29 w 117"/>
                    <a:gd name="T17" fmla="*/ 8 h 117"/>
                    <a:gd name="T18" fmla="*/ 58 w 117"/>
                    <a:gd name="T19" fmla="*/ 0 h 117"/>
                    <a:gd name="T20" fmla="*/ 87 w 117"/>
                    <a:gd name="T21" fmla="*/ 8 h 117"/>
                    <a:gd name="T22" fmla="*/ 109 w 117"/>
                    <a:gd name="T23" fmla="*/ 29 h 117"/>
                    <a:gd name="T24" fmla="*/ 116 w 117"/>
                    <a:gd name="T25" fmla="*/ 5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7">
                      <a:moveTo>
                        <a:pt x="116" y="58"/>
                      </a:moveTo>
                      <a:cubicBezTo>
                        <a:pt x="116" y="69"/>
                        <a:pt x="115" y="77"/>
                        <a:pt x="109" y="87"/>
                      </a:cubicBezTo>
                      <a:cubicBezTo>
                        <a:pt x="104" y="96"/>
                        <a:pt x="97" y="103"/>
                        <a:pt x="87" y="109"/>
                      </a:cubicBezTo>
                      <a:cubicBezTo>
                        <a:pt x="78" y="114"/>
                        <a:pt x="69" y="116"/>
                        <a:pt x="58" y="116"/>
                      </a:cubicBezTo>
                      <a:cubicBezTo>
                        <a:pt x="47" y="116"/>
                        <a:pt x="38" y="114"/>
                        <a:pt x="29" y="109"/>
                      </a:cubicBezTo>
                      <a:cubicBezTo>
                        <a:pt x="20" y="103"/>
                        <a:pt x="14" y="96"/>
                        <a:pt x="8" y="87"/>
                      </a:cubicBezTo>
                      <a:cubicBezTo>
                        <a:pt x="3" y="77"/>
                        <a:pt x="0" y="69"/>
                        <a:pt x="0" y="58"/>
                      </a:cubicBezTo>
                      <a:cubicBezTo>
                        <a:pt x="0" y="47"/>
                        <a:pt x="3" y="38"/>
                        <a:pt x="8" y="29"/>
                      </a:cubicBezTo>
                      <a:cubicBezTo>
                        <a:pt x="14" y="20"/>
                        <a:pt x="20" y="13"/>
                        <a:pt x="29" y="8"/>
                      </a:cubicBezTo>
                      <a:cubicBezTo>
                        <a:pt x="38" y="2"/>
                        <a:pt x="47" y="0"/>
                        <a:pt x="58" y="0"/>
                      </a:cubicBezTo>
                      <a:cubicBezTo>
                        <a:pt x="69" y="0"/>
                        <a:pt x="78" y="2"/>
                        <a:pt x="87" y="8"/>
                      </a:cubicBezTo>
                      <a:cubicBezTo>
                        <a:pt x="97" y="13"/>
                        <a:pt x="104" y="20"/>
                        <a:pt x="109" y="29"/>
                      </a:cubicBezTo>
                      <a:cubicBezTo>
                        <a:pt x="115" y="38"/>
                        <a:pt x="116" y="47"/>
                        <a:pt x="116" y="58"/>
                      </a:cubicBezTo>
                    </a:path>
                  </a:pathLst>
                </a:custGeom>
                <a:solidFill>
                  <a:srgbClr val="FFFFFF"/>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20" name="Line 282"/>
                <p:cNvSpPr>
                  <a:spLocks noChangeShapeType="1"/>
                </p:cNvSpPr>
                <p:nvPr/>
              </p:nvSpPr>
              <p:spPr bwMode="auto">
                <a:xfrm>
                  <a:off x="4652" y="223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21" name="Line 283"/>
                <p:cNvSpPr>
                  <a:spLocks noChangeShapeType="1"/>
                </p:cNvSpPr>
                <p:nvPr/>
              </p:nvSpPr>
              <p:spPr bwMode="auto">
                <a:xfrm>
                  <a:off x="4672" y="223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22" name="Line 284"/>
                <p:cNvSpPr>
                  <a:spLocks noChangeShapeType="1"/>
                </p:cNvSpPr>
                <p:nvPr/>
              </p:nvSpPr>
              <p:spPr bwMode="auto">
                <a:xfrm>
                  <a:off x="4685" y="223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23" name="Line 285"/>
                <p:cNvSpPr>
                  <a:spLocks noChangeShapeType="1"/>
                </p:cNvSpPr>
                <p:nvPr/>
              </p:nvSpPr>
              <p:spPr bwMode="auto">
                <a:xfrm>
                  <a:off x="4702" y="223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24" name="Line 286"/>
                <p:cNvSpPr>
                  <a:spLocks noChangeShapeType="1"/>
                </p:cNvSpPr>
                <p:nvPr/>
              </p:nvSpPr>
              <p:spPr bwMode="auto">
                <a:xfrm>
                  <a:off x="4722" y="223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25" name="Line 287"/>
                <p:cNvSpPr>
                  <a:spLocks noChangeShapeType="1"/>
                </p:cNvSpPr>
                <p:nvPr/>
              </p:nvSpPr>
              <p:spPr bwMode="auto">
                <a:xfrm>
                  <a:off x="4738" y="223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26" name="Line 288"/>
                <p:cNvSpPr>
                  <a:spLocks noChangeShapeType="1"/>
                </p:cNvSpPr>
                <p:nvPr/>
              </p:nvSpPr>
              <p:spPr bwMode="auto">
                <a:xfrm>
                  <a:off x="4801" y="223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27" name="Line 289"/>
                <p:cNvSpPr>
                  <a:spLocks noChangeShapeType="1"/>
                </p:cNvSpPr>
                <p:nvPr/>
              </p:nvSpPr>
              <p:spPr bwMode="auto">
                <a:xfrm>
                  <a:off x="4818" y="223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28" name="Line 290"/>
                <p:cNvSpPr>
                  <a:spLocks noChangeShapeType="1"/>
                </p:cNvSpPr>
                <p:nvPr/>
              </p:nvSpPr>
              <p:spPr bwMode="auto">
                <a:xfrm>
                  <a:off x="4834" y="223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29" name="Line 291"/>
                <p:cNvSpPr>
                  <a:spLocks noChangeShapeType="1"/>
                </p:cNvSpPr>
                <p:nvPr/>
              </p:nvSpPr>
              <p:spPr bwMode="auto">
                <a:xfrm>
                  <a:off x="4854" y="223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30" name="Line 292"/>
                <p:cNvSpPr>
                  <a:spLocks noChangeShapeType="1"/>
                </p:cNvSpPr>
                <p:nvPr/>
              </p:nvSpPr>
              <p:spPr bwMode="auto">
                <a:xfrm>
                  <a:off x="4871" y="223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31" name="Line 293"/>
                <p:cNvSpPr>
                  <a:spLocks noChangeShapeType="1"/>
                </p:cNvSpPr>
                <p:nvPr/>
              </p:nvSpPr>
              <p:spPr bwMode="auto">
                <a:xfrm>
                  <a:off x="4890" y="2231"/>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32" name="Freeform 231"/>
                <p:cNvSpPr>
                  <a:spLocks noChangeArrowheads="1"/>
                </p:cNvSpPr>
                <p:nvPr/>
              </p:nvSpPr>
              <p:spPr bwMode="auto">
                <a:xfrm>
                  <a:off x="4636" y="2144"/>
                  <a:ext cx="267" cy="50"/>
                </a:xfrm>
                <a:custGeom>
                  <a:avLst/>
                  <a:gdLst>
                    <a:gd name="T0" fmla="*/ 1144 w 1181"/>
                    <a:gd name="T1" fmla="*/ 2 h 223"/>
                    <a:gd name="T2" fmla="*/ 1158 w 1181"/>
                    <a:gd name="T3" fmla="*/ 3 h 223"/>
                    <a:gd name="T4" fmla="*/ 1170 w 1181"/>
                    <a:gd name="T5" fmla="*/ 11 h 223"/>
                    <a:gd name="T6" fmla="*/ 1177 w 1181"/>
                    <a:gd name="T7" fmla="*/ 22 h 223"/>
                    <a:gd name="T8" fmla="*/ 1179 w 1181"/>
                    <a:gd name="T9" fmla="*/ 37 h 223"/>
                    <a:gd name="T10" fmla="*/ 1170 w 1181"/>
                    <a:gd name="T11" fmla="*/ 187 h 223"/>
                    <a:gd name="T12" fmla="*/ 1166 w 1181"/>
                    <a:gd name="T13" fmla="*/ 202 h 223"/>
                    <a:gd name="T14" fmla="*/ 1157 w 1181"/>
                    <a:gd name="T15" fmla="*/ 213 h 223"/>
                    <a:gd name="T16" fmla="*/ 1144 w 1181"/>
                    <a:gd name="T17" fmla="*/ 219 h 223"/>
                    <a:gd name="T18" fmla="*/ 1129 w 1181"/>
                    <a:gd name="T19" fmla="*/ 221 h 223"/>
                    <a:gd name="T20" fmla="*/ 50 w 1181"/>
                    <a:gd name="T21" fmla="*/ 221 h 223"/>
                    <a:gd name="T22" fmla="*/ 35 w 1181"/>
                    <a:gd name="T23" fmla="*/ 219 h 223"/>
                    <a:gd name="T24" fmla="*/ 22 w 1181"/>
                    <a:gd name="T25" fmla="*/ 212 h 223"/>
                    <a:gd name="T26" fmla="*/ 14 w 1181"/>
                    <a:gd name="T27" fmla="*/ 200 h 223"/>
                    <a:gd name="T28" fmla="*/ 9 w 1181"/>
                    <a:gd name="T29" fmla="*/ 186 h 223"/>
                    <a:gd name="T30" fmla="*/ 0 w 1181"/>
                    <a:gd name="T31" fmla="*/ 35 h 223"/>
                    <a:gd name="T32" fmla="*/ 3 w 1181"/>
                    <a:gd name="T33" fmla="*/ 21 h 223"/>
                    <a:gd name="T34" fmla="*/ 11 w 1181"/>
                    <a:gd name="T35" fmla="*/ 9 h 223"/>
                    <a:gd name="T36" fmla="*/ 22 w 1181"/>
                    <a:gd name="T37" fmla="*/ 2 h 223"/>
                    <a:gd name="T38" fmla="*/ 37 w 1181"/>
                    <a:gd name="T39" fmla="*/ 0 h 223"/>
                    <a:gd name="T40" fmla="*/ 1144 w 1181"/>
                    <a:gd name="T41" fmla="*/ 0 h 223"/>
                    <a:gd name="T42" fmla="*/ 1144 w 1181"/>
                    <a:gd name="T43" fmla="*/ 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1" h="223">
                      <a:moveTo>
                        <a:pt x="1144" y="2"/>
                      </a:moveTo>
                      <a:cubicBezTo>
                        <a:pt x="1150" y="2"/>
                        <a:pt x="1154" y="1"/>
                        <a:pt x="1158" y="3"/>
                      </a:cubicBezTo>
                      <a:cubicBezTo>
                        <a:pt x="1163" y="4"/>
                        <a:pt x="1167" y="8"/>
                        <a:pt x="1170" y="11"/>
                      </a:cubicBezTo>
                      <a:cubicBezTo>
                        <a:pt x="1173" y="13"/>
                        <a:pt x="1176" y="17"/>
                        <a:pt x="1177" y="22"/>
                      </a:cubicBezTo>
                      <a:cubicBezTo>
                        <a:pt x="1179" y="26"/>
                        <a:pt x="1180" y="31"/>
                        <a:pt x="1179" y="37"/>
                      </a:cubicBezTo>
                      <a:lnTo>
                        <a:pt x="1170" y="187"/>
                      </a:lnTo>
                      <a:cubicBezTo>
                        <a:pt x="1170" y="193"/>
                        <a:pt x="1169" y="197"/>
                        <a:pt x="1166" y="202"/>
                      </a:cubicBezTo>
                      <a:cubicBezTo>
                        <a:pt x="1163" y="206"/>
                        <a:pt x="1160" y="210"/>
                        <a:pt x="1157" y="213"/>
                      </a:cubicBezTo>
                      <a:cubicBezTo>
                        <a:pt x="1153" y="216"/>
                        <a:pt x="1150" y="218"/>
                        <a:pt x="1144" y="219"/>
                      </a:cubicBezTo>
                      <a:cubicBezTo>
                        <a:pt x="1139" y="221"/>
                        <a:pt x="1134" y="221"/>
                        <a:pt x="1129" y="221"/>
                      </a:cubicBezTo>
                      <a:lnTo>
                        <a:pt x="50" y="221"/>
                      </a:lnTo>
                      <a:cubicBezTo>
                        <a:pt x="44" y="221"/>
                        <a:pt x="40" y="222"/>
                        <a:pt x="35" y="219"/>
                      </a:cubicBezTo>
                      <a:cubicBezTo>
                        <a:pt x="31" y="218"/>
                        <a:pt x="27" y="216"/>
                        <a:pt x="22" y="212"/>
                      </a:cubicBezTo>
                      <a:cubicBezTo>
                        <a:pt x="18" y="209"/>
                        <a:pt x="15" y="204"/>
                        <a:pt x="14" y="200"/>
                      </a:cubicBezTo>
                      <a:cubicBezTo>
                        <a:pt x="11" y="196"/>
                        <a:pt x="11" y="191"/>
                        <a:pt x="9" y="186"/>
                      </a:cubicBezTo>
                      <a:lnTo>
                        <a:pt x="0" y="35"/>
                      </a:lnTo>
                      <a:cubicBezTo>
                        <a:pt x="0" y="30"/>
                        <a:pt x="0" y="25"/>
                        <a:pt x="3" y="21"/>
                      </a:cubicBezTo>
                      <a:cubicBezTo>
                        <a:pt x="5" y="16"/>
                        <a:pt x="8" y="12"/>
                        <a:pt x="11" y="9"/>
                      </a:cubicBezTo>
                      <a:cubicBezTo>
                        <a:pt x="14" y="6"/>
                        <a:pt x="18" y="5"/>
                        <a:pt x="22" y="2"/>
                      </a:cubicBezTo>
                      <a:cubicBezTo>
                        <a:pt x="27" y="0"/>
                        <a:pt x="33" y="0"/>
                        <a:pt x="37" y="0"/>
                      </a:cubicBezTo>
                      <a:lnTo>
                        <a:pt x="1144" y="0"/>
                      </a:lnTo>
                      <a:lnTo>
                        <a:pt x="1144" y="2"/>
                      </a:lnTo>
                    </a:path>
                  </a:pathLst>
                </a:custGeom>
                <a:solidFill>
                  <a:srgbClr val="CCCCCC"/>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33" name="Freeform 232"/>
                <p:cNvSpPr>
                  <a:spLocks noChangeArrowheads="1"/>
                </p:cNvSpPr>
                <p:nvPr/>
              </p:nvSpPr>
              <p:spPr bwMode="auto">
                <a:xfrm>
                  <a:off x="4863" y="2116"/>
                  <a:ext cx="36" cy="29"/>
                </a:xfrm>
                <a:custGeom>
                  <a:avLst/>
                  <a:gdLst>
                    <a:gd name="T0" fmla="*/ 19 w 164"/>
                    <a:gd name="T1" fmla="*/ 8 h 133"/>
                    <a:gd name="T2" fmla="*/ 163 w 164"/>
                    <a:gd name="T3" fmla="*/ 131 h 133"/>
                    <a:gd name="T4" fmla="*/ 160 w 164"/>
                    <a:gd name="T5" fmla="*/ 130 h 133"/>
                    <a:gd name="T6" fmla="*/ 154 w 164"/>
                    <a:gd name="T7" fmla="*/ 127 h 133"/>
                    <a:gd name="T8" fmla="*/ 149 w 164"/>
                    <a:gd name="T9" fmla="*/ 126 h 133"/>
                    <a:gd name="T10" fmla="*/ 141 w 164"/>
                    <a:gd name="T11" fmla="*/ 126 h 133"/>
                    <a:gd name="T12" fmla="*/ 0 w 164"/>
                    <a:gd name="T13" fmla="*/ 0 h 133"/>
                    <a:gd name="T14" fmla="*/ 6 w 164"/>
                    <a:gd name="T15" fmla="*/ 0 h 133"/>
                    <a:gd name="T16" fmla="*/ 10 w 164"/>
                    <a:gd name="T17" fmla="*/ 2 h 133"/>
                    <a:gd name="T18" fmla="*/ 14 w 164"/>
                    <a:gd name="T19" fmla="*/ 3 h 133"/>
                    <a:gd name="T20" fmla="*/ 19 w 164"/>
                    <a:gd name="T21" fmla="*/ 8 h 133"/>
                    <a:gd name="T22" fmla="*/ 163 w 164"/>
                    <a:gd name="T23" fmla="*/ 132 h 133"/>
                    <a:gd name="T24" fmla="*/ 163 w 164"/>
                    <a:gd name="T25" fmla="*/ 131 h 133"/>
                    <a:gd name="T26" fmla="*/ 163 w 164"/>
                    <a:gd name="T27" fmla="*/ 13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 h="133">
                      <a:moveTo>
                        <a:pt x="19" y="8"/>
                      </a:moveTo>
                      <a:lnTo>
                        <a:pt x="163" y="131"/>
                      </a:lnTo>
                      <a:cubicBezTo>
                        <a:pt x="162" y="131"/>
                        <a:pt x="161" y="130"/>
                        <a:pt x="160" y="130"/>
                      </a:cubicBezTo>
                      <a:cubicBezTo>
                        <a:pt x="159" y="129"/>
                        <a:pt x="156" y="128"/>
                        <a:pt x="154" y="127"/>
                      </a:cubicBezTo>
                      <a:cubicBezTo>
                        <a:pt x="153" y="125"/>
                        <a:pt x="150" y="126"/>
                        <a:pt x="149" y="126"/>
                      </a:cubicBezTo>
                      <a:lnTo>
                        <a:pt x="141" y="126"/>
                      </a:lnTo>
                      <a:lnTo>
                        <a:pt x="0" y="0"/>
                      </a:lnTo>
                      <a:lnTo>
                        <a:pt x="6" y="0"/>
                      </a:lnTo>
                      <a:cubicBezTo>
                        <a:pt x="9" y="0"/>
                        <a:pt x="9" y="2"/>
                        <a:pt x="10" y="2"/>
                      </a:cubicBezTo>
                      <a:cubicBezTo>
                        <a:pt x="12" y="2"/>
                        <a:pt x="13" y="3"/>
                        <a:pt x="14" y="3"/>
                      </a:cubicBezTo>
                      <a:cubicBezTo>
                        <a:pt x="17" y="5"/>
                        <a:pt x="19" y="6"/>
                        <a:pt x="19" y="8"/>
                      </a:cubicBezTo>
                      <a:close/>
                      <a:moveTo>
                        <a:pt x="163" y="132"/>
                      </a:moveTo>
                      <a:lnTo>
                        <a:pt x="163" y="131"/>
                      </a:lnTo>
                      <a:cubicBezTo>
                        <a:pt x="163" y="131"/>
                        <a:pt x="163" y="131"/>
                        <a:pt x="163" y="132"/>
                      </a:cubicBezTo>
                      <a:close/>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34" name="Freeform 233"/>
                <p:cNvSpPr>
                  <a:spLocks noChangeArrowheads="1"/>
                </p:cNvSpPr>
                <p:nvPr/>
              </p:nvSpPr>
              <p:spPr bwMode="auto">
                <a:xfrm>
                  <a:off x="4639" y="2116"/>
                  <a:ext cx="37" cy="29"/>
                </a:xfrm>
                <a:custGeom>
                  <a:avLst/>
                  <a:gdLst>
                    <a:gd name="T0" fmla="*/ 147 w 167"/>
                    <a:gd name="T1" fmla="*/ 6 h 133"/>
                    <a:gd name="T2" fmla="*/ 151 w 167"/>
                    <a:gd name="T3" fmla="*/ 3 h 133"/>
                    <a:gd name="T4" fmla="*/ 156 w 167"/>
                    <a:gd name="T5" fmla="*/ 1 h 133"/>
                    <a:gd name="T6" fmla="*/ 160 w 167"/>
                    <a:gd name="T7" fmla="*/ 0 h 133"/>
                    <a:gd name="T8" fmla="*/ 166 w 167"/>
                    <a:gd name="T9" fmla="*/ 0 h 133"/>
                    <a:gd name="T10" fmla="*/ 24 w 167"/>
                    <a:gd name="T11" fmla="*/ 125 h 133"/>
                    <a:gd name="T12" fmla="*/ 17 w 167"/>
                    <a:gd name="T13" fmla="*/ 125 h 133"/>
                    <a:gd name="T14" fmla="*/ 10 w 167"/>
                    <a:gd name="T15" fmla="*/ 127 h 133"/>
                    <a:gd name="T16" fmla="*/ 4 w 167"/>
                    <a:gd name="T17" fmla="*/ 130 h 133"/>
                    <a:gd name="T18" fmla="*/ 0 w 167"/>
                    <a:gd name="T19" fmla="*/ 132 h 133"/>
                    <a:gd name="T20" fmla="*/ 147 w 167"/>
                    <a:gd name="T21"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133">
                      <a:moveTo>
                        <a:pt x="147" y="6"/>
                      </a:moveTo>
                      <a:cubicBezTo>
                        <a:pt x="148" y="4"/>
                        <a:pt x="150" y="4"/>
                        <a:pt x="151" y="3"/>
                      </a:cubicBezTo>
                      <a:cubicBezTo>
                        <a:pt x="153" y="1"/>
                        <a:pt x="155" y="1"/>
                        <a:pt x="156" y="1"/>
                      </a:cubicBezTo>
                      <a:cubicBezTo>
                        <a:pt x="158" y="1"/>
                        <a:pt x="159" y="0"/>
                        <a:pt x="160" y="0"/>
                      </a:cubicBezTo>
                      <a:lnTo>
                        <a:pt x="166" y="0"/>
                      </a:lnTo>
                      <a:lnTo>
                        <a:pt x="24" y="125"/>
                      </a:lnTo>
                      <a:lnTo>
                        <a:pt x="17" y="125"/>
                      </a:lnTo>
                      <a:cubicBezTo>
                        <a:pt x="14" y="125"/>
                        <a:pt x="13" y="127"/>
                        <a:pt x="10" y="127"/>
                      </a:cubicBezTo>
                      <a:cubicBezTo>
                        <a:pt x="8" y="128"/>
                        <a:pt x="5" y="128"/>
                        <a:pt x="4" y="130"/>
                      </a:cubicBezTo>
                      <a:cubicBezTo>
                        <a:pt x="3" y="131"/>
                        <a:pt x="2" y="131"/>
                        <a:pt x="0" y="132"/>
                      </a:cubicBezTo>
                      <a:lnTo>
                        <a:pt x="147" y="6"/>
                      </a:ln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35" name="Freeform 234"/>
                <p:cNvSpPr>
                  <a:spLocks noChangeArrowheads="1"/>
                </p:cNvSpPr>
                <p:nvPr/>
              </p:nvSpPr>
              <p:spPr bwMode="auto">
                <a:xfrm>
                  <a:off x="4644" y="2115"/>
                  <a:ext cx="250" cy="29"/>
                </a:xfrm>
                <a:custGeom>
                  <a:avLst/>
                  <a:gdLst>
                    <a:gd name="T0" fmla="*/ 0 w 1107"/>
                    <a:gd name="T1" fmla="*/ 131 h 132"/>
                    <a:gd name="T2" fmla="*/ 142 w 1107"/>
                    <a:gd name="T3" fmla="*/ 0 h 132"/>
                    <a:gd name="T4" fmla="*/ 964 w 1107"/>
                    <a:gd name="T5" fmla="*/ 0 h 132"/>
                    <a:gd name="T6" fmla="*/ 1106 w 1107"/>
                    <a:gd name="T7" fmla="*/ 131 h 132"/>
                    <a:gd name="T8" fmla="*/ 0 w 1107"/>
                    <a:gd name="T9" fmla="*/ 131 h 132"/>
                  </a:gdLst>
                  <a:ahLst/>
                  <a:cxnLst>
                    <a:cxn ang="0">
                      <a:pos x="T0" y="T1"/>
                    </a:cxn>
                    <a:cxn ang="0">
                      <a:pos x="T2" y="T3"/>
                    </a:cxn>
                    <a:cxn ang="0">
                      <a:pos x="T4" y="T5"/>
                    </a:cxn>
                    <a:cxn ang="0">
                      <a:pos x="T6" y="T7"/>
                    </a:cxn>
                    <a:cxn ang="0">
                      <a:pos x="T8" y="T9"/>
                    </a:cxn>
                  </a:cxnLst>
                  <a:rect l="0" t="0" r="r" b="b"/>
                  <a:pathLst>
                    <a:path w="1107" h="132">
                      <a:moveTo>
                        <a:pt x="0" y="131"/>
                      </a:moveTo>
                      <a:lnTo>
                        <a:pt x="142" y="0"/>
                      </a:lnTo>
                      <a:lnTo>
                        <a:pt x="964" y="0"/>
                      </a:lnTo>
                      <a:lnTo>
                        <a:pt x="1106" y="131"/>
                      </a:lnTo>
                      <a:lnTo>
                        <a:pt x="0" y="131"/>
                      </a:ln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36" name="Freeform 235"/>
                <p:cNvSpPr>
                  <a:spLocks noChangeArrowheads="1"/>
                </p:cNvSpPr>
                <p:nvPr/>
              </p:nvSpPr>
              <p:spPr bwMode="auto">
                <a:xfrm>
                  <a:off x="4757" y="2156"/>
                  <a:ext cx="26" cy="26"/>
                </a:xfrm>
                <a:custGeom>
                  <a:avLst/>
                  <a:gdLst>
                    <a:gd name="T0" fmla="*/ 116 w 117"/>
                    <a:gd name="T1" fmla="*/ 58 h 117"/>
                    <a:gd name="T2" fmla="*/ 109 w 117"/>
                    <a:gd name="T3" fmla="*/ 87 h 117"/>
                    <a:gd name="T4" fmla="*/ 87 w 117"/>
                    <a:gd name="T5" fmla="*/ 109 h 117"/>
                    <a:gd name="T6" fmla="*/ 58 w 117"/>
                    <a:gd name="T7" fmla="*/ 116 h 117"/>
                    <a:gd name="T8" fmla="*/ 29 w 117"/>
                    <a:gd name="T9" fmla="*/ 109 h 117"/>
                    <a:gd name="T10" fmla="*/ 8 w 117"/>
                    <a:gd name="T11" fmla="*/ 87 h 117"/>
                    <a:gd name="T12" fmla="*/ 0 w 117"/>
                    <a:gd name="T13" fmla="*/ 58 h 117"/>
                    <a:gd name="T14" fmla="*/ 8 w 117"/>
                    <a:gd name="T15" fmla="*/ 29 h 117"/>
                    <a:gd name="T16" fmla="*/ 29 w 117"/>
                    <a:gd name="T17" fmla="*/ 8 h 117"/>
                    <a:gd name="T18" fmla="*/ 58 w 117"/>
                    <a:gd name="T19" fmla="*/ 0 h 117"/>
                    <a:gd name="T20" fmla="*/ 87 w 117"/>
                    <a:gd name="T21" fmla="*/ 8 h 117"/>
                    <a:gd name="T22" fmla="*/ 109 w 117"/>
                    <a:gd name="T23" fmla="*/ 29 h 117"/>
                    <a:gd name="T24" fmla="*/ 116 w 117"/>
                    <a:gd name="T25" fmla="*/ 5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7">
                      <a:moveTo>
                        <a:pt x="116" y="58"/>
                      </a:moveTo>
                      <a:cubicBezTo>
                        <a:pt x="116" y="69"/>
                        <a:pt x="115" y="77"/>
                        <a:pt x="109" y="87"/>
                      </a:cubicBezTo>
                      <a:cubicBezTo>
                        <a:pt x="104" y="96"/>
                        <a:pt x="97" y="103"/>
                        <a:pt x="87" y="109"/>
                      </a:cubicBezTo>
                      <a:cubicBezTo>
                        <a:pt x="78" y="114"/>
                        <a:pt x="69" y="116"/>
                        <a:pt x="58" y="116"/>
                      </a:cubicBezTo>
                      <a:cubicBezTo>
                        <a:pt x="47" y="116"/>
                        <a:pt x="38" y="114"/>
                        <a:pt x="29" y="109"/>
                      </a:cubicBezTo>
                      <a:cubicBezTo>
                        <a:pt x="20" y="103"/>
                        <a:pt x="14" y="96"/>
                        <a:pt x="8" y="87"/>
                      </a:cubicBezTo>
                      <a:cubicBezTo>
                        <a:pt x="3" y="77"/>
                        <a:pt x="0" y="69"/>
                        <a:pt x="0" y="58"/>
                      </a:cubicBezTo>
                      <a:cubicBezTo>
                        <a:pt x="0" y="47"/>
                        <a:pt x="3" y="38"/>
                        <a:pt x="8" y="29"/>
                      </a:cubicBezTo>
                      <a:cubicBezTo>
                        <a:pt x="14" y="20"/>
                        <a:pt x="20" y="13"/>
                        <a:pt x="29" y="8"/>
                      </a:cubicBezTo>
                      <a:cubicBezTo>
                        <a:pt x="38" y="2"/>
                        <a:pt x="47" y="0"/>
                        <a:pt x="58" y="0"/>
                      </a:cubicBezTo>
                      <a:cubicBezTo>
                        <a:pt x="69" y="0"/>
                        <a:pt x="78" y="2"/>
                        <a:pt x="87" y="8"/>
                      </a:cubicBezTo>
                      <a:cubicBezTo>
                        <a:pt x="97" y="13"/>
                        <a:pt x="104" y="20"/>
                        <a:pt x="109" y="29"/>
                      </a:cubicBezTo>
                      <a:cubicBezTo>
                        <a:pt x="115" y="38"/>
                        <a:pt x="116" y="47"/>
                        <a:pt x="116" y="58"/>
                      </a:cubicBezTo>
                    </a:path>
                  </a:pathLst>
                </a:custGeom>
                <a:solidFill>
                  <a:srgbClr val="FFFFFF"/>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37" name="Line 299"/>
                <p:cNvSpPr>
                  <a:spLocks noChangeShapeType="1"/>
                </p:cNvSpPr>
                <p:nvPr/>
              </p:nvSpPr>
              <p:spPr bwMode="auto">
                <a:xfrm>
                  <a:off x="4652" y="2158"/>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38" name="Line 300"/>
                <p:cNvSpPr>
                  <a:spLocks noChangeShapeType="1"/>
                </p:cNvSpPr>
                <p:nvPr/>
              </p:nvSpPr>
              <p:spPr bwMode="auto">
                <a:xfrm>
                  <a:off x="4672" y="2158"/>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39" name="Line 301"/>
                <p:cNvSpPr>
                  <a:spLocks noChangeShapeType="1"/>
                </p:cNvSpPr>
                <p:nvPr/>
              </p:nvSpPr>
              <p:spPr bwMode="auto">
                <a:xfrm>
                  <a:off x="4685" y="2158"/>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40" name="Line 302"/>
                <p:cNvSpPr>
                  <a:spLocks noChangeShapeType="1"/>
                </p:cNvSpPr>
                <p:nvPr/>
              </p:nvSpPr>
              <p:spPr bwMode="auto">
                <a:xfrm>
                  <a:off x="4702" y="2158"/>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41" name="Line 303"/>
                <p:cNvSpPr>
                  <a:spLocks noChangeShapeType="1"/>
                </p:cNvSpPr>
                <p:nvPr/>
              </p:nvSpPr>
              <p:spPr bwMode="auto">
                <a:xfrm>
                  <a:off x="4722" y="2158"/>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42" name="Line 304"/>
                <p:cNvSpPr>
                  <a:spLocks noChangeShapeType="1"/>
                </p:cNvSpPr>
                <p:nvPr/>
              </p:nvSpPr>
              <p:spPr bwMode="auto">
                <a:xfrm>
                  <a:off x="4738" y="2158"/>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43" name="Line 305"/>
                <p:cNvSpPr>
                  <a:spLocks noChangeShapeType="1"/>
                </p:cNvSpPr>
                <p:nvPr/>
              </p:nvSpPr>
              <p:spPr bwMode="auto">
                <a:xfrm>
                  <a:off x="4801" y="2158"/>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44" name="Line 306"/>
                <p:cNvSpPr>
                  <a:spLocks noChangeShapeType="1"/>
                </p:cNvSpPr>
                <p:nvPr/>
              </p:nvSpPr>
              <p:spPr bwMode="auto">
                <a:xfrm>
                  <a:off x="4818" y="2158"/>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45" name="Line 307"/>
                <p:cNvSpPr>
                  <a:spLocks noChangeShapeType="1"/>
                </p:cNvSpPr>
                <p:nvPr/>
              </p:nvSpPr>
              <p:spPr bwMode="auto">
                <a:xfrm>
                  <a:off x="4834" y="2158"/>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46" name="Line 308"/>
                <p:cNvSpPr>
                  <a:spLocks noChangeShapeType="1"/>
                </p:cNvSpPr>
                <p:nvPr/>
              </p:nvSpPr>
              <p:spPr bwMode="auto">
                <a:xfrm>
                  <a:off x="4854" y="2158"/>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47" name="Line 309"/>
                <p:cNvSpPr>
                  <a:spLocks noChangeShapeType="1"/>
                </p:cNvSpPr>
                <p:nvPr/>
              </p:nvSpPr>
              <p:spPr bwMode="auto">
                <a:xfrm>
                  <a:off x="4871" y="2158"/>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48" name="Line 310"/>
                <p:cNvSpPr>
                  <a:spLocks noChangeShapeType="1"/>
                </p:cNvSpPr>
                <p:nvPr/>
              </p:nvSpPr>
              <p:spPr bwMode="auto">
                <a:xfrm>
                  <a:off x="4890" y="2158"/>
                  <a:ext cx="0" cy="26"/>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49" name="Freeform 248"/>
                <p:cNvSpPr>
                  <a:spLocks noChangeArrowheads="1"/>
                </p:cNvSpPr>
                <p:nvPr/>
              </p:nvSpPr>
              <p:spPr bwMode="auto">
                <a:xfrm>
                  <a:off x="4636" y="2069"/>
                  <a:ext cx="267" cy="52"/>
                </a:xfrm>
                <a:custGeom>
                  <a:avLst/>
                  <a:gdLst>
                    <a:gd name="T0" fmla="*/ 1144 w 1181"/>
                    <a:gd name="T1" fmla="*/ 0 h 235"/>
                    <a:gd name="T2" fmla="*/ 1158 w 1181"/>
                    <a:gd name="T3" fmla="*/ 8 h 235"/>
                    <a:gd name="T4" fmla="*/ 1170 w 1181"/>
                    <a:gd name="T5" fmla="*/ 18 h 235"/>
                    <a:gd name="T6" fmla="*/ 1177 w 1181"/>
                    <a:gd name="T7" fmla="*/ 31 h 235"/>
                    <a:gd name="T8" fmla="*/ 1179 w 1181"/>
                    <a:gd name="T9" fmla="*/ 47 h 235"/>
                    <a:gd name="T10" fmla="*/ 1170 w 1181"/>
                    <a:gd name="T11" fmla="*/ 197 h 235"/>
                    <a:gd name="T12" fmla="*/ 1166 w 1181"/>
                    <a:gd name="T13" fmla="*/ 212 h 235"/>
                    <a:gd name="T14" fmla="*/ 1157 w 1181"/>
                    <a:gd name="T15" fmla="*/ 224 h 235"/>
                    <a:gd name="T16" fmla="*/ 1144 w 1181"/>
                    <a:gd name="T17" fmla="*/ 231 h 235"/>
                    <a:gd name="T18" fmla="*/ 1129 w 1181"/>
                    <a:gd name="T19" fmla="*/ 234 h 235"/>
                    <a:gd name="T20" fmla="*/ 50 w 1181"/>
                    <a:gd name="T21" fmla="*/ 234 h 235"/>
                    <a:gd name="T22" fmla="*/ 35 w 1181"/>
                    <a:gd name="T23" fmla="*/ 231 h 235"/>
                    <a:gd name="T24" fmla="*/ 22 w 1181"/>
                    <a:gd name="T25" fmla="*/ 224 h 235"/>
                    <a:gd name="T26" fmla="*/ 14 w 1181"/>
                    <a:gd name="T27" fmla="*/ 212 h 235"/>
                    <a:gd name="T28" fmla="*/ 9 w 1181"/>
                    <a:gd name="T29" fmla="*/ 197 h 235"/>
                    <a:gd name="T30" fmla="*/ 0 w 1181"/>
                    <a:gd name="T31" fmla="*/ 47 h 235"/>
                    <a:gd name="T32" fmla="*/ 3 w 1181"/>
                    <a:gd name="T33" fmla="*/ 33 h 235"/>
                    <a:gd name="T34" fmla="*/ 11 w 1181"/>
                    <a:gd name="T35" fmla="*/ 21 h 235"/>
                    <a:gd name="T36" fmla="*/ 22 w 1181"/>
                    <a:gd name="T37" fmla="*/ 8 h 235"/>
                    <a:gd name="T38" fmla="*/ 37 w 1181"/>
                    <a:gd name="T39" fmla="*/ 0 h 235"/>
                    <a:gd name="T40" fmla="*/ 1144 w 1181"/>
                    <a:gd name="T41"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235">
                      <a:moveTo>
                        <a:pt x="1144" y="0"/>
                      </a:moveTo>
                      <a:cubicBezTo>
                        <a:pt x="1150" y="0"/>
                        <a:pt x="1154" y="6"/>
                        <a:pt x="1158" y="8"/>
                      </a:cubicBezTo>
                      <a:cubicBezTo>
                        <a:pt x="1163" y="9"/>
                        <a:pt x="1167" y="15"/>
                        <a:pt x="1170" y="18"/>
                      </a:cubicBezTo>
                      <a:cubicBezTo>
                        <a:pt x="1173" y="21"/>
                        <a:pt x="1176" y="27"/>
                        <a:pt x="1177" y="31"/>
                      </a:cubicBezTo>
                      <a:cubicBezTo>
                        <a:pt x="1179" y="35"/>
                        <a:pt x="1180" y="41"/>
                        <a:pt x="1179" y="47"/>
                      </a:cubicBezTo>
                      <a:lnTo>
                        <a:pt x="1170" y="197"/>
                      </a:lnTo>
                      <a:cubicBezTo>
                        <a:pt x="1170" y="203"/>
                        <a:pt x="1169" y="207"/>
                        <a:pt x="1166" y="212"/>
                      </a:cubicBezTo>
                      <a:cubicBezTo>
                        <a:pt x="1163" y="216"/>
                        <a:pt x="1160" y="221"/>
                        <a:pt x="1157" y="224"/>
                      </a:cubicBezTo>
                      <a:cubicBezTo>
                        <a:pt x="1153" y="226"/>
                        <a:pt x="1150" y="229"/>
                        <a:pt x="1144" y="231"/>
                      </a:cubicBezTo>
                      <a:cubicBezTo>
                        <a:pt x="1139" y="232"/>
                        <a:pt x="1134" y="234"/>
                        <a:pt x="1129" y="234"/>
                      </a:cubicBezTo>
                      <a:lnTo>
                        <a:pt x="50" y="234"/>
                      </a:lnTo>
                      <a:cubicBezTo>
                        <a:pt x="44" y="234"/>
                        <a:pt x="40" y="234"/>
                        <a:pt x="35" y="231"/>
                      </a:cubicBezTo>
                      <a:cubicBezTo>
                        <a:pt x="31" y="229"/>
                        <a:pt x="27" y="226"/>
                        <a:pt x="22" y="224"/>
                      </a:cubicBezTo>
                      <a:cubicBezTo>
                        <a:pt x="18" y="221"/>
                        <a:pt x="15" y="216"/>
                        <a:pt x="14" y="212"/>
                      </a:cubicBezTo>
                      <a:cubicBezTo>
                        <a:pt x="11" y="207"/>
                        <a:pt x="11" y="203"/>
                        <a:pt x="9" y="197"/>
                      </a:cubicBezTo>
                      <a:lnTo>
                        <a:pt x="0" y="47"/>
                      </a:lnTo>
                      <a:cubicBezTo>
                        <a:pt x="0" y="41"/>
                        <a:pt x="0" y="37"/>
                        <a:pt x="3" y="33"/>
                      </a:cubicBezTo>
                      <a:cubicBezTo>
                        <a:pt x="5" y="28"/>
                        <a:pt x="8" y="24"/>
                        <a:pt x="11" y="21"/>
                      </a:cubicBezTo>
                      <a:cubicBezTo>
                        <a:pt x="14" y="18"/>
                        <a:pt x="18" y="11"/>
                        <a:pt x="22" y="8"/>
                      </a:cubicBezTo>
                      <a:cubicBezTo>
                        <a:pt x="27" y="6"/>
                        <a:pt x="33" y="0"/>
                        <a:pt x="37" y="0"/>
                      </a:cubicBezTo>
                      <a:lnTo>
                        <a:pt x="1144" y="0"/>
                      </a:lnTo>
                    </a:path>
                  </a:pathLst>
                </a:custGeom>
                <a:solidFill>
                  <a:srgbClr val="CCCCCC"/>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50" name="Freeform 249"/>
                <p:cNvSpPr>
                  <a:spLocks noChangeArrowheads="1"/>
                </p:cNvSpPr>
                <p:nvPr/>
              </p:nvSpPr>
              <p:spPr bwMode="auto">
                <a:xfrm>
                  <a:off x="4863" y="2042"/>
                  <a:ext cx="36" cy="29"/>
                </a:xfrm>
                <a:custGeom>
                  <a:avLst/>
                  <a:gdLst>
                    <a:gd name="T0" fmla="*/ 19 w 164"/>
                    <a:gd name="T1" fmla="*/ 7 h 132"/>
                    <a:gd name="T2" fmla="*/ 163 w 164"/>
                    <a:gd name="T3" fmla="*/ 130 h 132"/>
                    <a:gd name="T4" fmla="*/ 160 w 164"/>
                    <a:gd name="T5" fmla="*/ 130 h 132"/>
                    <a:gd name="T6" fmla="*/ 154 w 164"/>
                    <a:gd name="T7" fmla="*/ 127 h 132"/>
                    <a:gd name="T8" fmla="*/ 149 w 164"/>
                    <a:gd name="T9" fmla="*/ 125 h 132"/>
                    <a:gd name="T10" fmla="*/ 141 w 164"/>
                    <a:gd name="T11" fmla="*/ 125 h 132"/>
                    <a:gd name="T12" fmla="*/ 0 w 164"/>
                    <a:gd name="T13" fmla="*/ 0 h 132"/>
                    <a:gd name="T14" fmla="*/ 6 w 164"/>
                    <a:gd name="T15" fmla="*/ 0 h 132"/>
                    <a:gd name="T16" fmla="*/ 10 w 164"/>
                    <a:gd name="T17" fmla="*/ 1 h 132"/>
                    <a:gd name="T18" fmla="*/ 14 w 164"/>
                    <a:gd name="T19" fmla="*/ 3 h 132"/>
                    <a:gd name="T20" fmla="*/ 19 w 164"/>
                    <a:gd name="T21" fmla="*/ 7 h 132"/>
                    <a:gd name="T22" fmla="*/ 163 w 164"/>
                    <a:gd name="T23" fmla="*/ 131 h 132"/>
                    <a:gd name="T24" fmla="*/ 163 w 164"/>
                    <a:gd name="T25" fmla="*/ 130 h 132"/>
                    <a:gd name="T26" fmla="*/ 163 w 164"/>
                    <a:gd name="T27" fmla="*/ 1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 h="132">
                      <a:moveTo>
                        <a:pt x="19" y="7"/>
                      </a:moveTo>
                      <a:lnTo>
                        <a:pt x="163" y="130"/>
                      </a:lnTo>
                      <a:cubicBezTo>
                        <a:pt x="162" y="130"/>
                        <a:pt x="161" y="130"/>
                        <a:pt x="160" y="130"/>
                      </a:cubicBezTo>
                      <a:cubicBezTo>
                        <a:pt x="159" y="128"/>
                        <a:pt x="156" y="128"/>
                        <a:pt x="154" y="127"/>
                      </a:cubicBezTo>
                      <a:cubicBezTo>
                        <a:pt x="153" y="125"/>
                        <a:pt x="150" y="125"/>
                        <a:pt x="149" y="125"/>
                      </a:cubicBezTo>
                      <a:lnTo>
                        <a:pt x="141" y="125"/>
                      </a:lnTo>
                      <a:lnTo>
                        <a:pt x="0" y="0"/>
                      </a:lnTo>
                      <a:lnTo>
                        <a:pt x="6" y="0"/>
                      </a:lnTo>
                      <a:cubicBezTo>
                        <a:pt x="9" y="0"/>
                        <a:pt x="9" y="1"/>
                        <a:pt x="10" y="1"/>
                      </a:cubicBezTo>
                      <a:cubicBezTo>
                        <a:pt x="12" y="1"/>
                        <a:pt x="13" y="3"/>
                        <a:pt x="14" y="3"/>
                      </a:cubicBezTo>
                      <a:cubicBezTo>
                        <a:pt x="17" y="4"/>
                        <a:pt x="19" y="6"/>
                        <a:pt x="19" y="7"/>
                      </a:cubicBezTo>
                      <a:close/>
                      <a:moveTo>
                        <a:pt x="163" y="131"/>
                      </a:moveTo>
                      <a:lnTo>
                        <a:pt x="163" y="130"/>
                      </a:lnTo>
                      <a:cubicBezTo>
                        <a:pt x="163" y="130"/>
                        <a:pt x="163" y="130"/>
                        <a:pt x="163" y="131"/>
                      </a:cubicBezTo>
                      <a:close/>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51" name="Freeform 250"/>
                <p:cNvSpPr>
                  <a:spLocks noChangeArrowheads="1"/>
                </p:cNvSpPr>
                <p:nvPr/>
              </p:nvSpPr>
              <p:spPr bwMode="auto">
                <a:xfrm>
                  <a:off x="4639" y="2043"/>
                  <a:ext cx="37" cy="29"/>
                </a:xfrm>
                <a:custGeom>
                  <a:avLst/>
                  <a:gdLst>
                    <a:gd name="T0" fmla="*/ 147 w 167"/>
                    <a:gd name="T1" fmla="*/ 6 h 133"/>
                    <a:gd name="T2" fmla="*/ 151 w 167"/>
                    <a:gd name="T3" fmla="*/ 3 h 133"/>
                    <a:gd name="T4" fmla="*/ 156 w 167"/>
                    <a:gd name="T5" fmla="*/ 2 h 133"/>
                    <a:gd name="T6" fmla="*/ 160 w 167"/>
                    <a:gd name="T7" fmla="*/ 0 h 133"/>
                    <a:gd name="T8" fmla="*/ 166 w 167"/>
                    <a:gd name="T9" fmla="*/ 0 h 133"/>
                    <a:gd name="T10" fmla="*/ 24 w 167"/>
                    <a:gd name="T11" fmla="*/ 126 h 133"/>
                    <a:gd name="T12" fmla="*/ 17 w 167"/>
                    <a:gd name="T13" fmla="*/ 126 h 133"/>
                    <a:gd name="T14" fmla="*/ 10 w 167"/>
                    <a:gd name="T15" fmla="*/ 127 h 133"/>
                    <a:gd name="T16" fmla="*/ 4 w 167"/>
                    <a:gd name="T17" fmla="*/ 130 h 133"/>
                    <a:gd name="T18" fmla="*/ 0 w 167"/>
                    <a:gd name="T19" fmla="*/ 132 h 133"/>
                    <a:gd name="T20" fmla="*/ 147 w 167"/>
                    <a:gd name="T21"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133">
                      <a:moveTo>
                        <a:pt x="147" y="6"/>
                      </a:moveTo>
                      <a:cubicBezTo>
                        <a:pt x="148" y="5"/>
                        <a:pt x="150" y="5"/>
                        <a:pt x="151" y="3"/>
                      </a:cubicBezTo>
                      <a:cubicBezTo>
                        <a:pt x="153" y="2"/>
                        <a:pt x="155" y="2"/>
                        <a:pt x="156" y="2"/>
                      </a:cubicBezTo>
                      <a:cubicBezTo>
                        <a:pt x="158" y="2"/>
                        <a:pt x="159" y="0"/>
                        <a:pt x="160" y="0"/>
                      </a:cubicBezTo>
                      <a:lnTo>
                        <a:pt x="166" y="0"/>
                      </a:lnTo>
                      <a:lnTo>
                        <a:pt x="24" y="126"/>
                      </a:lnTo>
                      <a:lnTo>
                        <a:pt x="17" y="126"/>
                      </a:lnTo>
                      <a:cubicBezTo>
                        <a:pt x="14" y="126"/>
                        <a:pt x="13" y="127"/>
                        <a:pt x="10" y="127"/>
                      </a:cubicBezTo>
                      <a:cubicBezTo>
                        <a:pt x="8" y="129"/>
                        <a:pt x="5" y="129"/>
                        <a:pt x="4" y="130"/>
                      </a:cubicBezTo>
                      <a:cubicBezTo>
                        <a:pt x="3" y="131"/>
                        <a:pt x="2" y="131"/>
                        <a:pt x="0" y="132"/>
                      </a:cubicBezTo>
                      <a:lnTo>
                        <a:pt x="147" y="6"/>
                      </a:ln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52" name="Freeform 251"/>
                <p:cNvSpPr>
                  <a:spLocks noChangeArrowheads="1"/>
                </p:cNvSpPr>
                <p:nvPr/>
              </p:nvSpPr>
              <p:spPr bwMode="auto">
                <a:xfrm>
                  <a:off x="4644" y="2042"/>
                  <a:ext cx="250" cy="26"/>
                </a:xfrm>
                <a:custGeom>
                  <a:avLst/>
                  <a:gdLst>
                    <a:gd name="T0" fmla="*/ 0 w 1107"/>
                    <a:gd name="T1" fmla="*/ 116 h 117"/>
                    <a:gd name="T2" fmla="*/ 142 w 1107"/>
                    <a:gd name="T3" fmla="*/ 0 h 117"/>
                    <a:gd name="T4" fmla="*/ 964 w 1107"/>
                    <a:gd name="T5" fmla="*/ 0 h 117"/>
                    <a:gd name="T6" fmla="*/ 1106 w 1107"/>
                    <a:gd name="T7" fmla="*/ 116 h 117"/>
                    <a:gd name="T8" fmla="*/ 0 w 1107"/>
                    <a:gd name="T9" fmla="*/ 116 h 117"/>
                  </a:gdLst>
                  <a:ahLst/>
                  <a:cxnLst>
                    <a:cxn ang="0">
                      <a:pos x="T0" y="T1"/>
                    </a:cxn>
                    <a:cxn ang="0">
                      <a:pos x="T2" y="T3"/>
                    </a:cxn>
                    <a:cxn ang="0">
                      <a:pos x="T4" y="T5"/>
                    </a:cxn>
                    <a:cxn ang="0">
                      <a:pos x="T6" y="T7"/>
                    </a:cxn>
                    <a:cxn ang="0">
                      <a:pos x="T8" y="T9"/>
                    </a:cxn>
                  </a:cxnLst>
                  <a:rect l="0" t="0" r="r" b="b"/>
                  <a:pathLst>
                    <a:path w="1107" h="117">
                      <a:moveTo>
                        <a:pt x="0" y="116"/>
                      </a:moveTo>
                      <a:lnTo>
                        <a:pt x="142" y="0"/>
                      </a:lnTo>
                      <a:lnTo>
                        <a:pt x="964" y="0"/>
                      </a:lnTo>
                      <a:lnTo>
                        <a:pt x="1106" y="116"/>
                      </a:lnTo>
                      <a:lnTo>
                        <a:pt x="0" y="116"/>
                      </a:lnTo>
                    </a:path>
                  </a:pathLst>
                </a:custGeom>
                <a:solidFill>
                  <a:srgbClr val="E6E6E6"/>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53" name="Freeform 252"/>
                <p:cNvSpPr>
                  <a:spLocks noChangeArrowheads="1"/>
                </p:cNvSpPr>
                <p:nvPr/>
              </p:nvSpPr>
              <p:spPr bwMode="auto">
                <a:xfrm>
                  <a:off x="4757" y="2083"/>
                  <a:ext cx="26" cy="26"/>
                </a:xfrm>
                <a:custGeom>
                  <a:avLst/>
                  <a:gdLst>
                    <a:gd name="T0" fmla="*/ 116 w 117"/>
                    <a:gd name="T1" fmla="*/ 58 h 118"/>
                    <a:gd name="T2" fmla="*/ 109 w 117"/>
                    <a:gd name="T3" fmla="*/ 88 h 118"/>
                    <a:gd name="T4" fmla="*/ 87 w 117"/>
                    <a:gd name="T5" fmla="*/ 109 h 118"/>
                    <a:gd name="T6" fmla="*/ 58 w 117"/>
                    <a:gd name="T7" fmla="*/ 117 h 118"/>
                    <a:gd name="T8" fmla="*/ 29 w 117"/>
                    <a:gd name="T9" fmla="*/ 109 h 118"/>
                    <a:gd name="T10" fmla="*/ 8 w 117"/>
                    <a:gd name="T11" fmla="*/ 88 h 118"/>
                    <a:gd name="T12" fmla="*/ 0 w 117"/>
                    <a:gd name="T13" fmla="*/ 58 h 118"/>
                    <a:gd name="T14" fmla="*/ 8 w 117"/>
                    <a:gd name="T15" fmla="*/ 29 h 118"/>
                    <a:gd name="T16" fmla="*/ 29 w 117"/>
                    <a:gd name="T17" fmla="*/ 8 h 118"/>
                    <a:gd name="T18" fmla="*/ 58 w 117"/>
                    <a:gd name="T19" fmla="*/ 0 h 118"/>
                    <a:gd name="T20" fmla="*/ 87 w 117"/>
                    <a:gd name="T21" fmla="*/ 8 h 118"/>
                    <a:gd name="T22" fmla="*/ 109 w 117"/>
                    <a:gd name="T23" fmla="*/ 29 h 118"/>
                    <a:gd name="T24" fmla="*/ 116 w 117"/>
                    <a:gd name="T25" fmla="*/ 5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8">
                      <a:moveTo>
                        <a:pt x="116" y="58"/>
                      </a:moveTo>
                      <a:cubicBezTo>
                        <a:pt x="116" y="69"/>
                        <a:pt x="115" y="78"/>
                        <a:pt x="109" y="88"/>
                      </a:cubicBezTo>
                      <a:cubicBezTo>
                        <a:pt x="104" y="97"/>
                        <a:pt x="97" y="104"/>
                        <a:pt x="87" y="109"/>
                      </a:cubicBezTo>
                      <a:cubicBezTo>
                        <a:pt x="78" y="114"/>
                        <a:pt x="69" y="117"/>
                        <a:pt x="58" y="117"/>
                      </a:cubicBezTo>
                      <a:cubicBezTo>
                        <a:pt x="47" y="117"/>
                        <a:pt x="38" y="114"/>
                        <a:pt x="29" y="109"/>
                      </a:cubicBezTo>
                      <a:cubicBezTo>
                        <a:pt x="20" y="104"/>
                        <a:pt x="14" y="97"/>
                        <a:pt x="8" y="88"/>
                      </a:cubicBezTo>
                      <a:cubicBezTo>
                        <a:pt x="3" y="78"/>
                        <a:pt x="0" y="68"/>
                        <a:pt x="0" y="58"/>
                      </a:cubicBezTo>
                      <a:cubicBezTo>
                        <a:pt x="0" y="47"/>
                        <a:pt x="3" y="38"/>
                        <a:pt x="8" y="29"/>
                      </a:cubicBezTo>
                      <a:cubicBezTo>
                        <a:pt x="14" y="19"/>
                        <a:pt x="20" y="13"/>
                        <a:pt x="29" y="8"/>
                      </a:cubicBezTo>
                      <a:cubicBezTo>
                        <a:pt x="38" y="3"/>
                        <a:pt x="47" y="0"/>
                        <a:pt x="58" y="0"/>
                      </a:cubicBezTo>
                      <a:cubicBezTo>
                        <a:pt x="69" y="0"/>
                        <a:pt x="78" y="3"/>
                        <a:pt x="87" y="8"/>
                      </a:cubicBezTo>
                      <a:cubicBezTo>
                        <a:pt x="97" y="13"/>
                        <a:pt x="104" y="19"/>
                        <a:pt x="109" y="29"/>
                      </a:cubicBezTo>
                      <a:cubicBezTo>
                        <a:pt x="115" y="38"/>
                        <a:pt x="116" y="48"/>
                        <a:pt x="116" y="58"/>
                      </a:cubicBezTo>
                    </a:path>
                  </a:pathLst>
                </a:custGeom>
                <a:solidFill>
                  <a:srgbClr val="FFFFFF"/>
                </a:solidFill>
                <a:ln>
                  <a:noFill/>
                </a:ln>
                <a:effectLst/>
                <a:extLst>
                  <a:ext uri="{91240B29-F687-4F45-9708-019B960494DF}">
                    <a14:hiddenLine xmlns:a14="http://schemas.microsoft.com/office/drawing/2010/main" w="9525" cap="rnd">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54" name="Line 316"/>
                <p:cNvSpPr>
                  <a:spLocks noChangeShapeType="1"/>
                </p:cNvSpPr>
                <p:nvPr/>
              </p:nvSpPr>
              <p:spPr bwMode="auto">
                <a:xfrm>
                  <a:off x="4652" y="2082"/>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55" name="Line 317"/>
                <p:cNvSpPr>
                  <a:spLocks noChangeShapeType="1"/>
                </p:cNvSpPr>
                <p:nvPr/>
              </p:nvSpPr>
              <p:spPr bwMode="auto">
                <a:xfrm>
                  <a:off x="4672" y="2082"/>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56" name="Line 318"/>
                <p:cNvSpPr>
                  <a:spLocks noChangeShapeType="1"/>
                </p:cNvSpPr>
                <p:nvPr/>
              </p:nvSpPr>
              <p:spPr bwMode="auto">
                <a:xfrm>
                  <a:off x="4685" y="2082"/>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57" name="Line 319"/>
                <p:cNvSpPr>
                  <a:spLocks noChangeShapeType="1"/>
                </p:cNvSpPr>
                <p:nvPr/>
              </p:nvSpPr>
              <p:spPr bwMode="auto">
                <a:xfrm>
                  <a:off x="4702" y="2082"/>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58" name="Line 320"/>
                <p:cNvSpPr>
                  <a:spLocks noChangeShapeType="1"/>
                </p:cNvSpPr>
                <p:nvPr/>
              </p:nvSpPr>
              <p:spPr bwMode="auto">
                <a:xfrm>
                  <a:off x="4722" y="2082"/>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59" name="Line 321"/>
                <p:cNvSpPr>
                  <a:spLocks noChangeShapeType="1"/>
                </p:cNvSpPr>
                <p:nvPr/>
              </p:nvSpPr>
              <p:spPr bwMode="auto">
                <a:xfrm>
                  <a:off x="4738" y="2082"/>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60" name="Line 322"/>
                <p:cNvSpPr>
                  <a:spLocks noChangeShapeType="1"/>
                </p:cNvSpPr>
                <p:nvPr/>
              </p:nvSpPr>
              <p:spPr bwMode="auto">
                <a:xfrm>
                  <a:off x="4801" y="2082"/>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61" name="Line 323"/>
                <p:cNvSpPr>
                  <a:spLocks noChangeShapeType="1"/>
                </p:cNvSpPr>
                <p:nvPr/>
              </p:nvSpPr>
              <p:spPr bwMode="auto">
                <a:xfrm>
                  <a:off x="4818" y="2082"/>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62" name="Line 324"/>
                <p:cNvSpPr>
                  <a:spLocks noChangeShapeType="1"/>
                </p:cNvSpPr>
                <p:nvPr/>
              </p:nvSpPr>
              <p:spPr bwMode="auto">
                <a:xfrm>
                  <a:off x="4834" y="2082"/>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63" name="Line 325"/>
                <p:cNvSpPr>
                  <a:spLocks noChangeShapeType="1"/>
                </p:cNvSpPr>
                <p:nvPr/>
              </p:nvSpPr>
              <p:spPr bwMode="auto">
                <a:xfrm>
                  <a:off x="4854" y="2082"/>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64" name="Line 326"/>
                <p:cNvSpPr>
                  <a:spLocks noChangeShapeType="1"/>
                </p:cNvSpPr>
                <p:nvPr/>
              </p:nvSpPr>
              <p:spPr bwMode="auto">
                <a:xfrm>
                  <a:off x="4871" y="2082"/>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65" name="Line 327"/>
                <p:cNvSpPr>
                  <a:spLocks noChangeShapeType="1"/>
                </p:cNvSpPr>
                <p:nvPr/>
              </p:nvSpPr>
              <p:spPr bwMode="auto">
                <a:xfrm>
                  <a:off x="4890" y="2082"/>
                  <a:ext cx="0" cy="25"/>
                </a:xfrm>
                <a:prstGeom prst="line">
                  <a:avLst/>
                </a:prstGeom>
                <a:noFill/>
                <a:ln w="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266" name="Freeform 265"/>
                <p:cNvSpPr>
                  <a:spLocks noChangeArrowheads="1"/>
                </p:cNvSpPr>
                <p:nvPr/>
              </p:nvSpPr>
              <p:spPr bwMode="auto">
                <a:xfrm>
                  <a:off x="5440" y="1893"/>
                  <a:ext cx="11" cy="41"/>
                </a:xfrm>
                <a:custGeom>
                  <a:avLst/>
                  <a:gdLst>
                    <a:gd name="T0" fmla="*/ 26 w 53"/>
                    <a:gd name="T1" fmla="*/ 185 h 186"/>
                    <a:gd name="T2" fmla="*/ 0 w 53"/>
                    <a:gd name="T3" fmla="*/ 185 h 186"/>
                    <a:gd name="T4" fmla="*/ 0 w 53"/>
                    <a:gd name="T5" fmla="*/ 0 h 186"/>
                    <a:gd name="T6" fmla="*/ 52 w 53"/>
                    <a:gd name="T7" fmla="*/ 0 h 186"/>
                    <a:gd name="T8" fmla="*/ 52 w 53"/>
                    <a:gd name="T9" fmla="*/ 185 h 186"/>
                    <a:gd name="T10" fmla="*/ 26 w 53"/>
                    <a:gd name="T11" fmla="*/ 185 h 186"/>
                  </a:gdLst>
                  <a:ahLst/>
                  <a:cxnLst>
                    <a:cxn ang="0">
                      <a:pos x="T0" y="T1"/>
                    </a:cxn>
                    <a:cxn ang="0">
                      <a:pos x="T2" y="T3"/>
                    </a:cxn>
                    <a:cxn ang="0">
                      <a:pos x="T4" y="T5"/>
                    </a:cxn>
                    <a:cxn ang="0">
                      <a:pos x="T6" y="T7"/>
                    </a:cxn>
                    <a:cxn ang="0">
                      <a:pos x="T8" y="T9"/>
                    </a:cxn>
                    <a:cxn ang="0">
                      <a:pos x="T10" y="T11"/>
                    </a:cxn>
                  </a:cxnLst>
                  <a:rect l="0" t="0" r="r" b="b"/>
                  <a:pathLst>
                    <a:path w="53" h="186">
                      <a:moveTo>
                        <a:pt x="26" y="185"/>
                      </a:moveTo>
                      <a:lnTo>
                        <a:pt x="0" y="185"/>
                      </a:lnTo>
                      <a:lnTo>
                        <a:pt x="0" y="0"/>
                      </a:lnTo>
                      <a:lnTo>
                        <a:pt x="52" y="0"/>
                      </a:lnTo>
                      <a:lnTo>
                        <a:pt x="52" y="185"/>
                      </a:lnTo>
                      <a:lnTo>
                        <a:pt x="26" y="185"/>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67" name="Freeform 266"/>
                <p:cNvSpPr>
                  <a:spLocks noChangeArrowheads="1"/>
                </p:cNvSpPr>
                <p:nvPr/>
              </p:nvSpPr>
              <p:spPr bwMode="auto">
                <a:xfrm>
                  <a:off x="5456" y="1883"/>
                  <a:ext cx="11" cy="51"/>
                </a:xfrm>
                <a:custGeom>
                  <a:avLst/>
                  <a:gdLst>
                    <a:gd name="T0" fmla="*/ 26 w 52"/>
                    <a:gd name="T1" fmla="*/ 230 h 231"/>
                    <a:gd name="T2" fmla="*/ 0 w 52"/>
                    <a:gd name="T3" fmla="*/ 230 h 231"/>
                    <a:gd name="T4" fmla="*/ 0 w 52"/>
                    <a:gd name="T5" fmla="*/ 0 h 231"/>
                    <a:gd name="T6" fmla="*/ 51 w 52"/>
                    <a:gd name="T7" fmla="*/ 0 h 231"/>
                    <a:gd name="T8" fmla="*/ 51 w 52"/>
                    <a:gd name="T9" fmla="*/ 230 h 231"/>
                    <a:gd name="T10" fmla="*/ 26 w 52"/>
                    <a:gd name="T11" fmla="*/ 230 h 231"/>
                  </a:gdLst>
                  <a:ahLst/>
                  <a:cxnLst>
                    <a:cxn ang="0">
                      <a:pos x="T0" y="T1"/>
                    </a:cxn>
                    <a:cxn ang="0">
                      <a:pos x="T2" y="T3"/>
                    </a:cxn>
                    <a:cxn ang="0">
                      <a:pos x="T4" y="T5"/>
                    </a:cxn>
                    <a:cxn ang="0">
                      <a:pos x="T6" y="T7"/>
                    </a:cxn>
                    <a:cxn ang="0">
                      <a:pos x="T8" y="T9"/>
                    </a:cxn>
                    <a:cxn ang="0">
                      <a:pos x="T10" y="T11"/>
                    </a:cxn>
                  </a:cxnLst>
                  <a:rect l="0" t="0" r="r" b="b"/>
                  <a:pathLst>
                    <a:path w="52" h="231">
                      <a:moveTo>
                        <a:pt x="26" y="230"/>
                      </a:moveTo>
                      <a:lnTo>
                        <a:pt x="0" y="230"/>
                      </a:lnTo>
                      <a:lnTo>
                        <a:pt x="0" y="0"/>
                      </a:lnTo>
                      <a:lnTo>
                        <a:pt x="51" y="0"/>
                      </a:lnTo>
                      <a:lnTo>
                        <a:pt x="51" y="230"/>
                      </a:lnTo>
                      <a:lnTo>
                        <a:pt x="26" y="230"/>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68" name="Freeform 267"/>
                <p:cNvSpPr>
                  <a:spLocks noChangeArrowheads="1"/>
                </p:cNvSpPr>
                <p:nvPr/>
              </p:nvSpPr>
              <p:spPr bwMode="auto">
                <a:xfrm>
                  <a:off x="5487" y="1875"/>
                  <a:ext cx="11" cy="59"/>
                </a:xfrm>
                <a:custGeom>
                  <a:avLst/>
                  <a:gdLst>
                    <a:gd name="T0" fmla="*/ 26 w 52"/>
                    <a:gd name="T1" fmla="*/ 264 h 265"/>
                    <a:gd name="T2" fmla="*/ 0 w 52"/>
                    <a:gd name="T3" fmla="*/ 264 h 265"/>
                    <a:gd name="T4" fmla="*/ 0 w 52"/>
                    <a:gd name="T5" fmla="*/ 0 h 265"/>
                    <a:gd name="T6" fmla="*/ 51 w 52"/>
                    <a:gd name="T7" fmla="*/ 0 h 265"/>
                    <a:gd name="T8" fmla="*/ 51 w 52"/>
                    <a:gd name="T9" fmla="*/ 264 h 265"/>
                    <a:gd name="T10" fmla="*/ 26 w 52"/>
                    <a:gd name="T11" fmla="*/ 264 h 265"/>
                  </a:gdLst>
                  <a:ahLst/>
                  <a:cxnLst>
                    <a:cxn ang="0">
                      <a:pos x="T0" y="T1"/>
                    </a:cxn>
                    <a:cxn ang="0">
                      <a:pos x="T2" y="T3"/>
                    </a:cxn>
                    <a:cxn ang="0">
                      <a:pos x="T4" y="T5"/>
                    </a:cxn>
                    <a:cxn ang="0">
                      <a:pos x="T6" y="T7"/>
                    </a:cxn>
                    <a:cxn ang="0">
                      <a:pos x="T8" y="T9"/>
                    </a:cxn>
                    <a:cxn ang="0">
                      <a:pos x="T10" y="T11"/>
                    </a:cxn>
                  </a:cxnLst>
                  <a:rect l="0" t="0" r="r" b="b"/>
                  <a:pathLst>
                    <a:path w="52" h="265">
                      <a:moveTo>
                        <a:pt x="26" y="264"/>
                      </a:moveTo>
                      <a:lnTo>
                        <a:pt x="0" y="264"/>
                      </a:lnTo>
                      <a:lnTo>
                        <a:pt x="0" y="0"/>
                      </a:lnTo>
                      <a:lnTo>
                        <a:pt x="51" y="0"/>
                      </a:lnTo>
                      <a:lnTo>
                        <a:pt x="51" y="264"/>
                      </a:lnTo>
                      <a:lnTo>
                        <a:pt x="26" y="264"/>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69" name="Freeform 268"/>
                <p:cNvSpPr>
                  <a:spLocks noChangeArrowheads="1"/>
                </p:cNvSpPr>
                <p:nvPr/>
              </p:nvSpPr>
              <p:spPr bwMode="auto">
                <a:xfrm>
                  <a:off x="5503" y="1882"/>
                  <a:ext cx="11" cy="52"/>
                </a:xfrm>
                <a:custGeom>
                  <a:avLst/>
                  <a:gdLst>
                    <a:gd name="T0" fmla="*/ 25 w 52"/>
                    <a:gd name="T1" fmla="*/ 232 h 233"/>
                    <a:gd name="T2" fmla="*/ 0 w 52"/>
                    <a:gd name="T3" fmla="*/ 232 h 233"/>
                    <a:gd name="T4" fmla="*/ 0 w 52"/>
                    <a:gd name="T5" fmla="*/ 0 h 233"/>
                    <a:gd name="T6" fmla="*/ 51 w 52"/>
                    <a:gd name="T7" fmla="*/ 0 h 233"/>
                    <a:gd name="T8" fmla="*/ 51 w 52"/>
                    <a:gd name="T9" fmla="*/ 232 h 233"/>
                    <a:gd name="T10" fmla="*/ 25 w 52"/>
                    <a:gd name="T11" fmla="*/ 232 h 233"/>
                  </a:gdLst>
                  <a:ahLst/>
                  <a:cxnLst>
                    <a:cxn ang="0">
                      <a:pos x="T0" y="T1"/>
                    </a:cxn>
                    <a:cxn ang="0">
                      <a:pos x="T2" y="T3"/>
                    </a:cxn>
                    <a:cxn ang="0">
                      <a:pos x="T4" y="T5"/>
                    </a:cxn>
                    <a:cxn ang="0">
                      <a:pos x="T6" y="T7"/>
                    </a:cxn>
                    <a:cxn ang="0">
                      <a:pos x="T8" y="T9"/>
                    </a:cxn>
                    <a:cxn ang="0">
                      <a:pos x="T10" y="T11"/>
                    </a:cxn>
                  </a:cxnLst>
                  <a:rect l="0" t="0" r="r" b="b"/>
                  <a:pathLst>
                    <a:path w="52" h="233">
                      <a:moveTo>
                        <a:pt x="25" y="232"/>
                      </a:moveTo>
                      <a:lnTo>
                        <a:pt x="0" y="232"/>
                      </a:lnTo>
                      <a:lnTo>
                        <a:pt x="0" y="0"/>
                      </a:lnTo>
                      <a:lnTo>
                        <a:pt x="51" y="0"/>
                      </a:lnTo>
                      <a:lnTo>
                        <a:pt x="51" y="232"/>
                      </a:lnTo>
                      <a:lnTo>
                        <a:pt x="25" y="232"/>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70" name="Freeform 269"/>
                <p:cNvSpPr>
                  <a:spLocks noChangeArrowheads="1"/>
                </p:cNvSpPr>
                <p:nvPr/>
              </p:nvSpPr>
              <p:spPr bwMode="auto">
                <a:xfrm>
                  <a:off x="5472" y="1891"/>
                  <a:ext cx="11" cy="43"/>
                </a:xfrm>
                <a:custGeom>
                  <a:avLst/>
                  <a:gdLst>
                    <a:gd name="T0" fmla="*/ 25 w 52"/>
                    <a:gd name="T1" fmla="*/ 194 h 195"/>
                    <a:gd name="T2" fmla="*/ 0 w 52"/>
                    <a:gd name="T3" fmla="*/ 194 h 195"/>
                    <a:gd name="T4" fmla="*/ 0 w 52"/>
                    <a:gd name="T5" fmla="*/ 0 h 195"/>
                    <a:gd name="T6" fmla="*/ 51 w 52"/>
                    <a:gd name="T7" fmla="*/ 0 h 195"/>
                    <a:gd name="T8" fmla="*/ 51 w 52"/>
                    <a:gd name="T9" fmla="*/ 194 h 195"/>
                    <a:gd name="T10" fmla="*/ 25 w 52"/>
                    <a:gd name="T11" fmla="*/ 194 h 195"/>
                  </a:gdLst>
                  <a:ahLst/>
                  <a:cxnLst>
                    <a:cxn ang="0">
                      <a:pos x="T0" y="T1"/>
                    </a:cxn>
                    <a:cxn ang="0">
                      <a:pos x="T2" y="T3"/>
                    </a:cxn>
                    <a:cxn ang="0">
                      <a:pos x="T4" y="T5"/>
                    </a:cxn>
                    <a:cxn ang="0">
                      <a:pos x="T6" y="T7"/>
                    </a:cxn>
                    <a:cxn ang="0">
                      <a:pos x="T8" y="T9"/>
                    </a:cxn>
                    <a:cxn ang="0">
                      <a:pos x="T10" y="T11"/>
                    </a:cxn>
                  </a:cxnLst>
                  <a:rect l="0" t="0" r="r" b="b"/>
                  <a:pathLst>
                    <a:path w="52" h="195">
                      <a:moveTo>
                        <a:pt x="25" y="194"/>
                      </a:moveTo>
                      <a:lnTo>
                        <a:pt x="0" y="194"/>
                      </a:lnTo>
                      <a:lnTo>
                        <a:pt x="0" y="0"/>
                      </a:lnTo>
                      <a:lnTo>
                        <a:pt x="51" y="0"/>
                      </a:lnTo>
                      <a:lnTo>
                        <a:pt x="51" y="194"/>
                      </a:lnTo>
                      <a:lnTo>
                        <a:pt x="25" y="194"/>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71" name="Freeform 270"/>
                <p:cNvSpPr>
                  <a:spLocks noChangeArrowheads="1"/>
                </p:cNvSpPr>
                <p:nvPr/>
              </p:nvSpPr>
              <p:spPr bwMode="auto">
                <a:xfrm>
                  <a:off x="5549" y="1866"/>
                  <a:ext cx="11" cy="68"/>
                </a:xfrm>
                <a:custGeom>
                  <a:avLst/>
                  <a:gdLst>
                    <a:gd name="T0" fmla="*/ 26 w 52"/>
                    <a:gd name="T1" fmla="*/ 304 h 305"/>
                    <a:gd name="T2" fmla="*/ 0 w 52"/>
                    <a:gd name="T3" fmla="*/ 304 h 305"/>
                    <a:gd name="T4" fmla="*/ 0 w 52"/>
                    <a:gd name="T5" fmla="*/ 0 h 305"/>
                    <a:gd name="T6" fmla="*/ 51 w 52"/>
                    <a:gd name="T7" fmla="*/ 0 h 305"/>
                    <a:gd name="T8" fmla="*/ 51 w 52"/>
                    <a:gd name="T9" fmla="*/ 304 h 305"/>
                    <a:gd name="T10" fmla="*/ 26 w 52"/>
                    <a:gd name="T11" fmla="*/ 304 h 305"/>
                  </a:gdLst>
                  <a:ahLst/>
                  <a:cxnLst>
                    <a:cxn ang="0">
                      <a:pos x="T0" y="T1"/>
                    </a:cxn>
                    <a:cxn ang="0">
                      <a:pos x="T2" y="T3"/>
                    </a:cxn>
                    <a:cxn ang="0">
                      <a:pos x="T4" y="T5"/>
                    </a:cxn>
                    <a:cxn ang="0">
                      <a:pos x="T6" y="T7"/>
                    </a:cxn>
                    <a:cxn ang="0">
                      <a:pos x="T8" y="T9"/>
                    </a:cxn>
                    <a:cxn ang="0">
                      <a:pos x="T10" y="T11"/>
                    </a:cxn>
                  </a:cxnLst>
                  <a:rect l="0" t="0" r="r" b="b"/>
                  <a:pathLst>
                    <a:path w="52" h="305">
                      <a:moveTo>
                        <a:pt x="26" y="304"/>
                      </a:moveTo>
                      <a:lnTo>
                        <a:pt x="0" y="304"/>
                      </a:lnTo>
                      <a:lnTo>
                        <a:pt x="0" y="0"/>
                      </a:lnTo>
                      <a:lnTo>
                        <a:pt x="51" y="0"/>
                      </a:lnTo>
                      <a:lnTo>
                        <a:pt x="51" y="304"/>
                      </a:lnTo>
                      <a:lnTo>
                        <a:pt x="26" y="304"/>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72" name="Freeform 271"/>
                <p:cNvSpPr>
                  <a:spLocks noChangeArrowheads="1"/>
                </p:cNvSpPr>
                <p:nvPr/>
              </p:nvSpPr>
              <p:spPr bwMode="auto">
                <a:xfrm>
                  <a:off x="5518" y="1866"/>
                  <a:ext cx="11" cy="68"/>
                </a:xfrm>
                <a:custGeom>
                  <a:avLst/>
                  <a:gdLst>
                    <a:gd name="T0" fmla="*/ 26 w 52"/>
                    <a:gd name="T1" fmla="*/ 303 h 304"/>
                    <a:gd name="T2" fmla="*/ 0 w 52"/>
                    <a:gd name="T3" fmla="*/ 303 h 304"/>
                    <a:gd name="T4" fmla="*/ 0 w 52"/>
                    <a:gd name="T5" fmla="*/ 0 h 304"/>
                    <a:gd name="T6" fmla="*/ 51 w 52"/>
                    <a:gd name="T7" fmla="*/ 0 h 304"/>
                    <a:gd name="T8" fmla="*/ 51 w 52"/>
                    <a:gd name="T9" fmla="*/ 303 h 304"/>
                    <a:gd name="T10" fmla="*/ 26 w 52"/>
                    <a:gd name="T11" fmla="*/ 303 h 304"/>
                  </a:gdLst>
                  <a:ahLst/>
                  <a:cxnLst>
                    <a:cxn ang="0">
                      <a:pos x="T0" y="T1"/>
                    </a:cxn>
                    <a:cxn ang="0">
                      <a:pos x="T2" y="T3"/>
                    </a:cxn>
                    <a:cxn ang="0">
                      <a:pos x="T4" y="T5"/>
                    </a:cxn>
                    <a:cxn ang="0">
                      <a:pos x="T6" y="T7"/>
                    </a:cxn>
                    <a:cxn ang="0">
                      <a:pos x="T8" y="T9"/>
                    </a:cxn>
                    <a:cxn ang="0">
                      <a:pos x="T10" y="T11"/>
                    </a:cxn>
                  </a:cxnLst>
                  <a:rect l="0" t="0" r="r" b="b"/>
                  <a:pathLst>
                    <a:path w="52" h="304">
                      <a:moveTo>
                        <a:pt x="26" y="303"/>
                      </a:moveTo>
                      <a:lnTo>
                        <a:pt x="0" y="303"/>
                      </a:lnTo>
                      <a:lnTo>
                        <a:pt x="0" y="0"/>
                      </a:lnTo>
                      <a:lnTo>
                        <a:pt x="51" y="0"/>
                      </a:lnTo>
                      <a:lnTo>
                        <a:pt x="51" y="303"/>
                      </a:lnTo>
                      <a:lnTo>
                        <a:pt x="26" y="30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73" name="Freeform 272"/>
                <p:cNvSpPr>
                  <a:spLocks noChangeArrowheads="1"/>
                </p:cNvSpPr>
                <p:nvPr/>
              </p:nvSpPr>
              <p:spPr bwMode="auto">
                <a:xfrm>
                  <a:off x="5565" y="1865"/>
                  <a:ext cx="11" cy="69"/>
                </a:xfrm>
                <a:custGeom>
                  <a:avLst/>
                  <a:gdLst>
                    <a:gd name="T0" fmla="*/ 26 w 52"/>
                    <a:gd name="T1" fmla="*/ 309 h 310"/>
                    <a:gd name="T2" fmla="*/ 0 w 52"/>
                    <a:gd name="T3" fmla="*/ 309 h 310"/>
                    <a:gd name="T4" fmla="*/ 0 w 52"/>
                    <a:gd name="T5" fmla="*/ 0 h 310"/>
                    <a:gd name="T6" fmla="*/ 51 w 52"/>
                    <a:gd name="T7" fmla="*/ 0 h 310"/>
                    <a:gd name="T8" fmla="*/ 51 w 52"/>
                    <a:gd name="T9" fmla="*/ 309 h 310"/>
                    <a:gd name="T10" fmla="*/ 26 w 52"/>
                    <a:gd name="T11" fmla="*/ 309 h 310"/>
                  </a:gdLst>
                  <a:ahLst/>
                  <a:cxnLst>
                    <a:cxn ang="0">
                      <a:pos x="T0" y="T1"/>
                    </a:cxn>
                    <a:cxn ang="0">
                      <a:pos x="T2" y="T3"/>
                    </a:cxn>
                    <a:cxn ang="0">
                      <a:pos x="T4" y="T5"/>
                    </a:cxn>
                    <a:cxn ang="0">
                      <a:pos x="T6" y="T7"/>
                    </a:cxn>
                    <a:cxn ang="0">
                      <a:pos x="T8" y="T9"/>
                    </a:cxn>
                    <a:cxn ang="0">
                      <a:pos x="T10" y="T11"/>
                    </a:cxn>
                  </a:cxnLst>
                  <a:rect l="0" t="0" r="r" b="b"/>
                  <a:pathLst>
                    <a:path w="52" h="310">
                      <a:moveTo>
                        <a:pt x="26" y="309"/>
                      </a:moveTo>
                      <a:lnTo>
                        <a:pt x="0" y="309"/>
                      </a:lnTo>
                      <a:lnTo>
                        <a:pt x="0" y="0"/>
                      </a:lnTo>
                      <a:lnTo>
                        <a:pt x="51" y="0"/>
                      </a:lnTo>
                      <a:lnTo>
                        <a:pt x="51" y="309"/>
                      </a:lnTo>
                      <a:lnTo>
                        <a:pt x="26" y="30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74" name="Freeform 273"/>
                <p:cNvSpPr>
                  <a:spLocks noChangeArrowheads="1"/>
                </p:cNvSpPr>
                <p:nvPr/>
              </p:nvSpPr>
              <p:spPr bwMode="auto">
                <a:xfrm>
                  <a:off x="5581" y="1871"/>
                  <a:ext cx="11" cy="63"/>
                </a:xfrm>
                <a:custGeom>
                  <a:avLst/>
                  <a:gdLst>
                    <a:gd name="T0" fmla="*/ 25 w 52"/>
                    <a:gd name="T1" fmla="*/ 281 h 282"/>
                    <a:gd name="T2" fmla="*/ 0 w 52"/>
                    <a:gd name="T3" fmla="*/ 281 h 282"/>
                    <a:gd name="T4" fmla="*/ 0 w 52"/>
                    <a:gd name="T5" fmla="*/ 0 h 282"/>
                    <a:gd name="T6" fmla="*/ 51 w 52"/>
                    <a:gd name="T7" fmla="*/ 0 h 282"/>
                    <a:gd name="T8" fmla="*/ 51 w 52"/>
                    <a:gd name="T9" fmla="*/ 281 h 282"/>
                    <a:gd name="T10" fmla="*/ 25 w 52"/>
                    <a:gd name="T11" fmla="*/ 281 h 282"/>
                  </a:gdLst>
                  <a:ahLst/>
                  <a:cxnLst>
                    <a:cxn ang="0">
                      <a:pos x="T0" y="T1"/>
                    </a:cxn>
                    <a:cxn ang="0">
                      <a:pos x="T2" y="T3"/>
                    </a:cxn>
                    <a:cxn ang="0">
                      <a:pos x="T4" y="T5"/>
                    </a:cxn>
                    <a:cxn ang="0">
                      <a:pos x="T6" y="T7"/>
                    </a:cxn>
                    <a:cxn ang="0">
                      <a:pos x="T8" y="T9"/>
                    </a:cxn>
                    <a:cxn ang="0">
                      <a:pos x="T10" y="T11"/>
                    </a:cxn>
                  </a:cxnLst>
                  <a:rect l="0" t="0" r="r" b="b"/>
                  <a:pathLst>
                    <a:path w="52" h="282">
                      <a:moveTo>
                        <a:pt x="25" y="281"/>
                      </a:moveTo>
                      <a:lnTo>
                        <a:pt x="0" y="281"/>
                      </a:lnTo>
                      <a:lnTo>
                        <a:pt x="0" y="0"/>
                      </a:lnTo>
                      <a:lnTo>
                        <a:pt x="51" y="0"/>
                      </a:lnTo>
                      <a:lnTo>
                        <a:pt x="51" y="281"/>
                      </a:lnTo>
                      <a:lnTo>
                        <a:pt x="25" y="281"/>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75" name="Freeform 274"/>
                <p:cNvSpPr>
                  <a:spLocks noChangeArrowheads="1"/>
                </p:cNvSpPr>
                <p:nvPr/>
              </p:nvSpPr>
              <p:spPr bwMode="auto">
                <a:xfrm>
                  <a:off x="5612" y="1887"/>
                  <a:ext cx="11" cy="47"/>
                </a:xfrm>
                <a:custGeom>
                  <a:avLst/>
                  <a:gdLst>
                    <a:gd name="T0" fmla="*/ 25 w 52"/>
                    <a:gd name="T1" fmla="*/ 210 h 211"/>
                    <a:gd name="T2" fmla="*/ 0 w 52"/>
                    <a:gd name="T3" fmla="*/ 210 h 211"/>
                    <a:gd name="T4" fmla="*/ 0 w 52"/>
                    <a:gd name="T5" fmla="*/ 0 h 211"/>
                    <a:gd name="T6" fmla="*/ 51 w 52"/>
                    <a:gd name="T7" fmla="*/ 0 h 211"/>
                    <a:gd name="T8" fmla="*/ 51 w 52"/>
                    <a:gd name="T9" fmla="*/ 210 h 211"/>
                    <a:gd name="T10" fmla="*/ 25 w 52"/>
                    <a:gd name="T11" fmla="*/ 210 h 211"/>
                  </a:gdLst>
                  <a:ahLst/>
                  <a:cxnLst>
                    <a:cxn ang="0">
                      <a:pos x="T0" y="T1"/>
                    </a:cxn>
                    <a:cxn ang="0">
                      <a:pos x="T2" y="T3"/>
                    </a:cxn>
                    <a:cxn ang="0">
                      <a:pos x="T4" y="T5"/>
                    </a:cxn>
                    <a:cxn ang="0">
                      <a:pos x="T6" y="T7"/>
                    </a:cxn>
                    <a:cxn ang="0">
                      <a:pos x="T8" y="T9"/>
                    </a:cxn>
                    <a:cxn ang="0">
                      <a:pos x="T10" y="T11"/>
                    </a:cxn>
                  </a:cxnLst>
                  <a:rect l="0" t="0" r="r" b="b"/>
                  <a:pathLst>
                    <a:path w="52" h="211">
                      <a:moveTo>
                        <a:pt x="25" y="210"/>
                      </a:moveTo>
                      <a:lnTo>
                        <a:pt x="0" y="210"/>
                      </a:lnTo>
                      <a:lnTo>
                        <a:pt x="0" y="0"/>
                      </a:lnTo>
                      <a:lnTo>
                        <a:pt x="51" y="0"/>
                      </a:lnTo>
                      <a:lnTo>
                        <a:pt x="51" y="210"/>
                      </a:lnTo>
                      <a:lnTo>
                        <a:pt x="25" y="210"/>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76" name="Freeform 275"/>
                <p:cNvSpPr>
                  <a:spLocks noChangeArrowheads="1"/>
                </p:cNvSpPr>
                <p:nvPr/>
              </p:nvSpPr>
              <p:spPr bwMode="auto">
                <a:xfrm>
                  <a:off x="5627" y="1880"/>
                  <a:ext cx="11" cy="54"/>
                </a:xfrm>
                <a:custGeom>
                  <a:avLst/>
                  <a:gdLst>
                    <a:gd name="T0" fmla="*/ 26 w 52"/>
                    <a:gd name="T1" fmla="*/ 243 h 244"/>
                    <a:gd name="T2" fmla="*/ 0 w 52"/>
                    <a:gd name="T3" fmla="*/ 243 h 244"/>
                    <a:gd name="T4" fmla="*/ 0 w 52"/>
                    <a:gd name="T5" fmla="*/ 0 h 244"/>
                    <a:gd name="T6" fmla="*/ 51 w 52"/>
                    <a:gd name="T7" fmla="*/ 0 h 244"/>
                    <a:gd name="T8" fmla="*/ 51 w 52"/>
                    <a:gd name="T9" fmla="*/ 243 h 244"/>
                    <a:gd name="T10" fmla="*/ 26 w 52"/>
                    <a:gd name="T11" fmla="*/ 243 h 244"/>
                  </a:gdLst>
                  <a:ahLst/>
                  <a:cxnLst>
                    <a:cxn ang="0">
                      <a:pos x="T0" y="T1"/>
                    </a:cxn>
                    <a:cxn ang="0">
                      <a:pos x="T2" y="T3"/>
                    </a:cxn>
                    <a:cxn ang="0">
                      <a:pos x="T4" y="T5"/>
                    </a:cxn>
                    <a:cxn ang="0">
                      <a:pos x="T6" y="T7"/>
                    </a:cxn>
                    <a:cxn ang="0">
                      <a:pos x="T8" y="T9"/>
                    </a:cxn>
                    <a:cxn ang="0">
                      <a:pos x="T10" y="T11"/>
                    </a:cxn>
                  </a:cxnLst>
                  <a:rect l="0" t="0" r="r" b="b"/>
                  <a:pathLst>
                    <a:path w="52" h="244">
                      <a:moveTo>
                        <a:pt x="26" y="243"/>
                      </a:moveTo>
                      <a:lnTo>
                        <a:pt x="0" y="243"/>
                      </a:lnTo>
                      <a:lnTo>
                        <a:pt x="0" y="0"/>
                      </a:lnTo>
                      <a:lnTo>
                        <a:pt x="51" y="0"/>
                      </a:lnTo>
                      <a:lnTo>
                        <a:pt x="51" y="243"/>
                      </a:lnTo>
                      <a:lnTo>
                        <a:pt x="26" y="24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77" name="Freeform 276"/>
                <p:cNvSpPr>
                  <a:spLocks noChangeArrowheads="1"/>
                </p:cNvSpPr>
                <p:nvPr/>
              </p:nvSpPr>
              <p:spPr bwMode="auto">
                <a:xfrm>
                  <a:off x="5596" y="1880"/>
                  <a:ext cx="11" cy="54"/>
                </a:xfrm>
                <a:custGeom>
                  <a:avLst/>
                  <a:gdLst>
                    <a:gd name="T0" fmla="*/ 26 w 52"/>
                    <a:gd name="T1" fmla="*/ 243 h 244"/>
                    <a:gd name="T2" fmla="*/ 0 w 52"/>
                    <a:gd name="T3" fmla="*/ 243 h 244"/>
                    <a:gd name="T4" fmla="*/ 0 w 52"/>
                    <a:gd name="T5" fmla="*/ 0 h 244"/>
                    <a:gd name="T6" fmla="*/ 51 w 52"/>
                    <a:gd name="T7" fmla="*/ 0 h 244"/>
                    <a:gd name="T8" fmla="*/ 51 w 52"/>
                    <a:gd name="T9" fmla="*/ 243 h 244"/>
                    <a:gd name="T10" fmla="*/ 26 w 52"/>
                    <a:gd name="T11" fmla="*/ 243 h 244"/>
                  </a:gdLst>
                  <a:ahLst/>
                  <a:cxnLst>
                    <a:cxn ang="0">
                      <a:pos x="T0" y="T1"/>
                    </a:cxn>
                    <a:cxn ang="0">
                      <a:pos x="T2" y="T3"/>
                    </a:cxn>
                    <a:cxn ang="0">
                      <a:pos x="T4" y="T5"/>
                    </a:cxn>
                    <a:cxn ang="0">
                      <a:pos x="T6" y="T7"/>
                    </a:cxn>
                    <a:cxn ang="0">
                      <a:pos x="T8" y="T9"/>
                    </a:cxn>
                    <a:cxn ang="0">
                      <a:pos x="T10" y="T11"/>
                    </a:cxn>
                  </a:cxnLst>
                  <a:rect l="0" t="0" r="r" b="b"/>
                  <a:pathLst>
                    <a:path w="52" h="244">
                      <a:moveTo>
                        <a:pt x="26" y="243"/>
                      </a:moveTo>
                      <a:lnTo>
                        <a:pt x="0" y="243"/>
                      </a:lnTo>
                      <a:lnTo>
                        <a:pt x="0" y="0"/>
                      </a:lnTo>
                      <a:lnTo>
                        <a:pt x="51" y="0"/>
                      </a:lnTo>
                      <a:lnTo>
                        <a:pt x="51" y="243"/>
                      </a:lnTo>
                      <a:lnTo>
                        <a:pt x="26" y="24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78" name="Freeform 277"/>
                <p:cNvSpPr>
                  <a:spLocks noChangeArrowheads="1"/>
                </p:cNvSpPr>
                <p:nvPr/>
              </p:nvSpPr>
              <p:spPr bwMode="auto">
                <a:xfrm>
                  <a:off x="5534" y="1883"/>
                  <a:ext cx="11" cy="51"/>
                </a:xfrm>
                <a:custGeom>
                  <a:avLst/>
                  <a:gdLst>
                    <a:gd name="T0" fmla="*/ 25 w 52"/>
                    <a:gd name="T1" fmla="*/ 230 h 231"/>
                    <a:gd name="T2" fmla="*/ 0 w 52"/>
                    <a:gd name="T3" fmla="*/ 230 h 231"/>
                    <a:gd name="T4" fmla="*/ 0 w 52"/>
                    <a:gd name="T5" fmla="*/ 0 h 231"/>
                    <a:gd name="T6" fmla="*/ 51 w 52"/>
                    <a:gd name="T7" fmla="*/ 0 h 231"/>
                    <a:gd name="T8" fmla="*/ 51 w 52"/>
                    <a:gd name="T9" fmla="*/ 230 h 231"/>
                    <a:gd name="T10" fmla="*/ 25 w 52"/>
                    <a:gd name="T11" fmla="*/ 230 h 231"/>
                  </a:gdLst>
                  <a:ahLst/>
                  <a:cxnLst>
                    <a:cxn ang="0">
                      <a:pos x="T0" y="T1"/>
                    </a:cxn>
                    <a:cxn ang="0">
                      <a:pos x="T2" y="T3"/>
                    </a:cxn>
                    <a:cxn ang="0">
                      <a:pos x="T4" y="T5"/>
                    </a:cxn>
                    <a:cxn ang="0">
                      <a:pos x="T6" y="T7"/>
                    </a:cxn>
                    <a:cxn ang="0">
                      <a:pos x="T8" y="T9"/>
                    </a:cxn>
                    <a:cxn ang="0">
                      <a:pos x="T10" y="T11"/>
                    </a:cxn>
                  </a:cxnLst>
                  <a:rect l="0" t="0" r="r" b="b"/>
                  <a:pathLst>
                    <a:path w="52" h="231">
                      <a:moveTo>
                        <a:pt x="25" y="230"/>
                      </a:moveTo>
                      <a:lnTo>
                        <a:pt x="0" y="230"/>
                      </a:lnTo>
                      <a:lnTo>
                        <a:pt x="0" y="0"/>
                      </a:lnTo>
                      <a:lnTo>
                        <a:pt x="51" y="0"/>
                      </a:lnTo>
                      <a:lnTo>
                        <a:pt x="51" y="230"/>
                      </a:lnTo>
                      <a:lnTo>
                        <a:pt x="25" y="230"/>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79" name="Freeform 278"/>
                <p:cNvSpPr>
                  <a:spLocks noChangeArrowheads="1"/>
                </p:cNvSpPr>
                <p:nvPr/>
              </p:nvSpPr>
              <p:spPr bwMode="auto">
                <a:xfrm>
                  <a:off x="5440" y="2022"/>
                  <a:ext cx="11" cy="62"/>
                </a:xfrm>
                <a:custGeom>
                  <a:avLst/>
                  <a:gdLst>
                    <a:gd name="T0" fmla="*/ 26 w 53"/>
                    <a:gd name="T1" fmla="*/ 277 h 278"/>
                    <a:gd name="T2" fmla="*/ 0 w 53"/>
                    <a:gd name="T3" fmla="*/ 277 h 278"/>
                    <a:gd name="T4" fmla="*/ 0 w 53"/>
                    <a:gd name="T5" fmla="*/ 0 h 278"/>
                    <a:gd name="T6" fmla="*/ 52 w 53"/>
                    <a:gd name="T7" fmla="*/ 0 h 278"/>
                    <a:gd name="T8" fmla="*/ 52 w 53"/>
                    <a:gd name="T9" fmla="*/ 277 h 278"/>
                    <a:gd name="T10" fmla="*/ 26 w 53"/>
                    <a:gd name="T11" fmla="*/ 277 h 278"/>
                  </a:gdLst>
                  <a:ahLst/>
                  <a:cxnLst>
                    <a:cxn ang="0">
                      <a:pos x="T0" y="T1"/>
                    </a:cxn>
                    <a:cxn ang="0">
                      <a:pos x="T2" y="T3"/>
                    </a:cxn>
                    <a:cxn ang="0">
                      <a:pos x="T4" y="T5"/>
                    </a:cxn>
                    <a:cxn ang="0">
                      <a:pos x="T6" y="T7"/>
                    </a:cxn>
                    <a:cxn ang="0">
                      <a:pos x="T8" y="T9"/>
                    </a:cxn>
                    <a:cxn ang="0">
                      <a:pos x="T10" y="T11"/>
                    </a:cxn>
                  </a:cxnLst>
                  <a:rect l="0" t="0" r="r" b="b"/>
                  <a:pathLst>
                    <a:path w="53" h="278">
                      <a:moveTo>
                        <a:pt x="26" y="277"/>
                      </a:moveTo>
                      <a:lnTo>
                        <a:pt x="0" y="277"/>
                      </a:lnTo>
                      <a:lnTo>
                        <a:pt x="0" y="0"/>
                      </a:lnTo>
                      <a:lnTo>
                        <a:pt x="52" y="0"/>
                      </a:lnTo>
                      <a:lnTo>
                        <a:pt x="52" y="277"/>
                      </a:lnTo>
                      <a:lnTo>
                        <a:pt x="26" y="277"/>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80" name="Freeform 279"/>
                <p:cNvSpPr>
                  <a:spLocks noChangeArrowheads="1"/>
                </p:cNvSpPr>
                <p:nvPr/>
              </p:nvSpPr>
              <p:spPr bwMode="auto">
                <a:xfrm>
                  <a:off x="5456" y="2024"/>
                  <a:ext cx="11" cy="61"/>
                </a:xfrm>
                <a:custGeom>
                  <a:avLst/>
                  <a:gdLst>
                    <a:gd name="T0" fmla="*/ 26 w 52"/>
                    <a:gd name="T1" fmla="*/ 271 h 272"/>
                    <a:gd name="T2" fmla="*/ 0 w 52"/>
                    <a:gd name="T3" fmla="*/ 271 h 272"/>
                    <a:gd name="T4" fmla="*/ 0 w 52"/>
                    <a:gd name="T5" fmla="*/ 0 h 272"/>
                    <a:gd name="T6" fmla="*/ 51 w 52"/>
                    <a:gd name="T7" fmla="*/ 0 h 272"/>
                    <a:gd name="T8" fmla="*/ 51 w 52"/>
                    <a:gd name="T9" fmla="*/ 271 h 272"/>
                    <a:gd name="T10" fmla="*/ 26 w 52"/>
                    <a:gd name="T11" fmla="*/ 271 h 272"/>
                  </a:gdLst>
                  <a:ahLst/>
                  <a:cxnLst>
                    <a:cxn ang="0">
                      <a:pos x="T0" y="T1"/>
                    </a:cxn>
                    <a:cxn ang="0">
                      <a:pos x="T2" y="T3"/>
                    </a:cxn>
                    <a:cxn ang="0">
                      <a:pos x="T4" y="T5"/>
                    </a:cxn>
                    <a:cxn ang="0">
                      <a:pos x="T6" y="T7"/>
                    </a:cxn>
                    <a:cxn ang="0">
                      <a:pos x="T8" y="T9"/>
                    </a:cxn>
                    <a:cxn ang="0">
                      <a:pos x="T10" y="T11"/>
                    </a:cxn>
                  </a:cxnLst>
                  <a:rect l="0" t="0" r="r" b="b"/>
                  <a:pathLst>
                    <a:path w="52" h="272">
                      <a:moveTo>
                        <a:pt x="26" y="271"/>
                      </a:moveTo>
                      <a:lnTo>
                        <a:pt x="0" y="271"/>
                      </a:lnTo>
                      <a:lnTo>
                        <a:pt x="0" y="0"/>
                      </a:lnTo>
                      <a:lnTo>
                        <a:pt x="51" y="0"/>
                      </a:lnTo>
                      <a:lnTo>
                        <a:pt x="51" y="271"/>
                      </a:lnTo>
                      <a:lnTo>
                        <a:pt x="26" y="271"/>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81" name="Freeform 280"/>
                <p:cNvSpPr>
                  <a:spLocks noChangeArrowheads="1"/>
                </p:cNvSpPr>
                <p:nvPr/>
              </p:nvSpPr>
              <p:spPr bwMode="auto">
                <a:xfrm>
                  <a:off x="5487" y="2013"/>
                  <a:ext cx="11" cy="71"/>
                </a:xfrm>
                <a:custGeom>
                  <a:avLst/>
                  <a:gdLst>
                    <a:gd name="T0" fmla="*/ 26 w 52"/>
                    <a:gd name="T1" fmla="*/ 317 h 318"/>
                    <a:gd name="T2" fmla="*/ 0 w 52"/>
                    <a:gd name="T3" fmla="*/ 317 h 318"/>
                    <a:gd name="T4" fmla="*/ 0 w 52"/>
                    <a:gd name="T5" fmla="*/ 0 h 318"/>
                    <a:gd name="T6" fmla="*/ 51 w 52"/>
                    <a:gd name="T7" fmla="*/ 0 h 318"/>
                    <a:gd name="T8" fmla="*/ 51 w 52"/>
                    <a:gd name="T9" fmla="*/ 317 h 318"/>
                    <a:gd name="T10" fmla="*/ 26 w 52"/>
                    <a:gd name="T11" fmla="*/ 317 h 318"/>
                  </a:gdLst>
                  <a:ahLst/>
                  <a:cxnLst>
                    <a:cxn ang="0">
                      <a:pos x="T0" y="T1"/>
                    </a:cxn>
                    <a:cxn ang="0">
                      <a:pos x="T2" y="T3"/>
                    </a:cxn>
                    <a:cxn ang="0">
                      <a:pos x="T4" y="T5"/>
                    </a:cxn>
                    <a:cxn ang="0">
                      <a:pos x="T6" y="T7"/>
                    </a:cxn>
                    <a:cxn ang="0">
                      <a:pos x="T8" y="T9"/>
                    </a:cxn>
                    <a:cxn ang="0">
                      <a:pos x="T10" y="T11"/>
                    </a:cxn>
                  </a:cxnLst>
                  <a:rect l="0" t="0" r="r" b="b"/>
                  <a:pathLst>
                    <a:path w="52" h="318">
                      <a:moveTo>
                        <a:pt x="26" y="317"/>
                      </a:moveTo>
                      <a:lnTo>
                        <a:pt x="0" y="317"/>
                      </a:lnTo>
                      <a:lnTo>
                        <a:pt x="0" y="0"/>
                      </a:lnTo>
                      <a:lnTo>
                        <a:pt x="51" y="0"/>
                      </a:lnTo>
                      <a:lnTo>
                        <a:pt x="51" y="317"/>
                      </a:lnTo>
                      <a:lnTo>
                        <a:pt x="26" y="317"/>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82" name="Freeform 281"/>
                <p:cNvSpPr>
                  <a:spLocks noChangeArrowheads="1"/>
                </p:cNvSpPr>
                <p:nvPr/>
              </p:nvSpPr>
              <p:spPr bwMode="auto">
                <a:xfrm>
                  <a:off x="5503" y="2021"/>
                  <a:ext cx="11" cy="64"/>
                </a:xfrm>
                <a:custGeom>
                  <a:avLst/>
                  <a:gdLst>
                    <a:gd name="T0" fmla="*/ 25 w 52"/>
                    <a:gd name="T1" fmla="*/ 284 h 285"/>
                    <a:gd name="T2" fmla="*/ 0 w 52"/>
                    <a:gd name="T3" fmla="*/ 284 h 285"/>
                    <a:gd name="T4" fmla="*/ 0 w 52"/>
                    <a:gd name="T5" fmla="*/ 0 h 285"/>
                    <a:gd name="T6" fmla="*/ 51 w 52"/>
                    <a:gd name="T7" fmla="*/ 0 h 285"/>
                    <a:gd name="T8" fmla="*/ 51 w 52"/>
                    <a:gd name="T9" fmla="*/ 284 h 285"/>
                    <a:gd name="T10" fmla="*/ 25 w 52"/>
                    <a:gd name="T11" fmla="*/ 284 h 285"/>
                  </a:gdLst>
                  <a:ahLst/>
                  <a:cxnLst>
                    <a:cxn ang="0">
                      <a:pos x="T0" y="T1"/>
                    </a:cxn>
                    <a:cxn ang="0">
                      <a:pos x="T2" y="T3"/>
                    </a:cxn>
                    <a:cxn ang="0">
                      <a:pos x="T4" y="T5"/>
                    </a:cxn>
                    <a:cxn ang="0">
                      <a:pos x="T6" y="T7"/>
                    </a:cxn>
                    <a:cxn ang="0">
                      <a:pos x="T8" y="T9"/>
                    </a:cxn>
                    <a:cxn ang="0">
                      <a:pos x="T10" y="T11"/>
                    </a:cxn>
                  </a:cxnLst>
                  <a:rect l="0" t="0" r="r" b="b"/>
                  <a:pathLst>
                    <a:path w="52" h="285">
                      <a:moveTo>
                        <a:pt x="25" y="284"/>
                      </a:moveTo>
                      <a:lnTo>
                        <a:pt x="0" y="284"/>
                      </a:lnTo>
                      <a:lnTo>
                        <a:pt x="0" y="0"/>
                      </a:lnTo>
                      <a:lnTo>
                        <a:pt x="51" y="0"/>
                      </a:lnTo>
                      <a:lnTo>
                        <a:pt x="51" y="284"/>
                      </a:lnTo>
                      <a:lnTo>
                        <a:pt x="25" y="284"/>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83" name="Freeform 282"/>
                <p:cNvSpPr>
                  <a:spLocks noChangeArrowheads="1"/>
                </p:cNvSpPr>
                <p:nvPr/>
              </p:nvSpPr>
              <p:spPr bwMode="auto">
                <a:xfrm>
                  <a:off x="5472" y="2029"/>
                  <a:ext cx="11" cy="55"/>
                </a:xfrm>
                <a:custGeom>
                  <a:avLst/>
                  <a:gdLst>
                    <a:gd name="T0" fmla="*/ 25 w 52"/>
                    <a:gd name="T1" fmla="*/ 246 h 247"/>
                    <a:gd name="T2" fmla="*/ 0 w 52"/>
                    <a:gd name="T3" fmla="*/ 246 h 247"/>
                    <a:gd name="T4" fmla="*/ 0 w 52"/>
                    <a:gd name="T5" fmla="*/ 0 h 247"/>
                    <a:gd name="T6" fmla="*/ 51 w 52"/>
                    <a:gd name="T7" fmla="*/ 0 h 247"/>
                    <a:gd name="T8" fmla="*/ 51 w 52"/>
                    <a:gd name="T9" fmla="*/ 246 h 247"/>
                    <a:gd name="T10" fmla="*/ 25 w 52"/>
                    <a:gd name="T11" fmla="*/ 246 h 247"/>
                  </a:gdLst>
                  <a:ahLst/>
                  <a:cxnLst>
                    <a:cxn ang="0">
                      <a:pos x="T0" y="T1"/>
                    </a:cxn>
                    <a:cxn ang="0">
                      <a:pos x="T2" y="T3"/>
                    </a:cxn>
                    <a:cxn ang="0">
                      <a:pos x="T4" y="T5"/>
                    </a:cxn>
                    <a:cxn ang="0">
                      <a:pos x="T6" y="T7"/>
                    </a:cxn>
                    <a:cxn ang="0">
                      <a:pos x="T8" y="T9"/>
                    </a:cxn>
                    <a:cxn ang="0">
                      <a:pos x="T10" y="T11"/>
                    </a:cxn>
                  </a:cxnLst>
                  <a:rect l="0" t="0" r="r" b="b"/>
                  <a:pathLst>
                    <a:path w="52" h="247">
                      <a:moveTo>
                        <a:pt x="25" y="246"/>
                      </a:moveTo>
                      <a:lnTo>
                        <a:pt x="0" y="246"/>
                      </a:lnTo>
                      <a:lnTo>
                        <a:pt x="0" y="0"/>
                      </a:lnTo>
                      <a:lnTo>
                        <a:pt x="51" y="0"/>
                      </a:lnTo>
                      <a:lnTo>
                        <a:pt x="51" y="246"/>
                      </a:lnTo>
                      <a:lnTo>
                        <a:pt x="25" y="246"/>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84" name="Freeform 283"/>
                <p:cNvSpPr>
                  <a:spLocks noChangeArrowheads="1"/>
                </p:cNvSpPr>
                <p:nvPr/>
              </p:nvSpPr>
              <p:spPr bwMode="auto">
                <a:xfrm>
                  <a:off x="5549" y="2025"/>
                  <a:ext cx="11" cy="59"/>
                </a:xfrm>
                <a:custGeom>
                  <a:avLst/>
                  <a:gdLst>
                    <a:gd name="T0" fmla="*/ 26 w 52"/>
                    <a:gd name="T1" fmla="*/ 265 h 266"/>
                    <a:gd name="T2" fmla="*/ 0 w 52"/>
                    <a:gd name="T3" fmla="*/ 265 h 266"/>
                    <a:gd name="T4" fmla="*/ 0 w 52"/>
                    <a:gd name="T5" fmla="*/ 0 h 266"/>
                    <a:gd name="T6" fmla="*/ 51 w 52"/>
                    <a:gd name="T7" fmla="*/ 0 h 266"/>
                    <a:gd name="T8" fmla="*/ 51 w 52"/>
                    <a:gd name="T9" fmla="*/ 265 h 266"/>
                    <a:gd name="T10" fmla="*/ 26 w 52"/>
                    <a:gd name="T11" fmla="*/ 265 h 266"/>
                  </a:gdLst>
                  <a:ahLst/>
                  <a:cxnLst>
                    <a:cxn ang="0">
                      <a:pos x="T0" y="T1"/>
                    </a:cxn>
                    <a:cxn ang="0">
                      <a:pos x="T2" y="T3"/>
                    </a:cxn>
                    <a:cxn ang="0">
                      <a:pos x="T4" y="T5"/>
                    </a:cxn>
                    <a:cxn ang="0">
                      <a:pos x="T6" y="T7"/>
                    </a:cxn>
                    <a:cxn ang="0">
                      <a:pos x="T8" y="T9"/>
                    </a:cxn>
                    <a:cxn ang="0">
                      <a:pos x="T10" y="T11"/>
                    </a:cxn>
                  </a:cxnLst>
                  <a:rect l="0" t="0" r="r" b="b"/>
                  <a:pathLst>
                    <a:path w="52" h="266">
                      <a:moveTo>
                        <a:pt x="26" y="265"/>
                      </a:moveTo>
                      <a:lnTo>
                        <a:pt x="0" y="265"/>
                      </a:lnTo>
                      <a:lnTo>
                        <a:pt x="0" y="0"/>
                      </a:lnTo>
                      <a:lnTo>
                        <a:pt x="51" y="0"/>
                      </a:lnTo>
                      <a:lnTo>
                        <a:pt x="51" y="265"/>
                      </a:lnTo>
                      <a:lnTo>
                        <a:pt x="26" y="265"/>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85" name="Freeform 284"/>
                <p:cNvSpPr>
                  <a:spLocks noChangeArrowheads="1"/>
                </p:cNvSpPr>
                <p:nvPr/>
              </p:nvSpPr>
              <p:spPr bwMode="auto">
                <a:xfrm>
                  <a:off x="5518" y="2016"/>
                  <a:ext cx="11" cy="68"/>
                </a:xfrm>
                <a:custGeom>
                  <a:avLst/>
                  <a:gdLst>
                    <a:gd name="T0" fmla="*/ 26 w 52"/>
                    <a:gd name="T1" fmla="*/ 303 h 304"/>
                    <a:gd name="T2" fmla="*/ 0 w 52"/>
                    <a:gd name="T3" fmla="*/ 303 h 304"/>
                    <a:gd name="T4" fmla="*/ 0 w 52"/>
                    <a:gd name="T5" fmla="*/ 0 h 304"/>
                    <a:gd name="T6" fmla="*/ 51 w 52"/>
                    <a:gd name="T7" fmla="*/ 0 h 304"/>
                    <a:gd name="T8" fmla="*/ 51 w 52"/>
                    <a:gd name="T9" fmla="*/ 303 h 304"/>
                    <a:gd name="T10" fmla="*/ 26 w 52"/>
                    <a:gd name="T11" fmla="*/ 303 h 304"/>
                  </a:gdLst>
                  <a:ahLst/>
                  <a:cxnLst>
                    <a:cxn ang="0">
                      <a:pos x="T0" y="T1"/>
                    </a:cxn>
                    <a:cxn ang="0">
                      <a:pos x="T2" y="T3"/>
                    </a:cxn>
                    <a:cxn ang="0">
                      <a:pos x="T4" y="T5"/>
                    </a:cxn>
                    <a:cxn ang="0">
                      <a:pos x="T6" y="T7"/>
                    </a:cxn>
                    <a:cxn ang="0">
                      <a:pos x="T8" y="T9"/>
                    </a:cxn>
                    <a:cxn ang="0">
                      <a:pos x="T10" y="T11"/>
                    </a:cxn>
                  </a:cxnLst>
                  <a:rect l="0" t="0" r="r" b="b"/>
                  <a:pathLst>
                    <a:path w="52" h="304">
                      <a:moveTo>
                        <a:pt x="26" y="303"/>
                      </a:moveTo>
                      <a:lnTo>
                        <a:pt x="0" y="303"/>
                      </a:lnTo>
                      <a:lnTo>
                        <a:pt x="0" y="0"/>
                      </a:lnTo>
                      <a:lnTo>
                        <a:pt x="51" y="0"/>
                      </a:lnTo>
                      <a:lnTo>
                        <a:pt x="51" y="303"/>
                      </a:lnTo>
                      <a:lnTo>
                        <a:pt x="26" y="30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86" name="Freeform 285"/>
                <p:cNvSpPr>
                  <a:spLocks noChangeArrowheads="1"/>
                </p:cNvSpPr>
                <p:nvPr/>
              </p:nvSpPr>
              <p:spPr bwMode="auto">
                <a:xfrm>
                  <a:off x="5565" y="2018"/>
                  <a:ext cx="11" cy="66"/>
                </a:xfrm>
                <a:custGeom>
                  <a:avLst/>
                  <a:gdLst>
                    <a:gd name="T0" fmla="*/ 26 w 52"/>
                    <a:gd name="T1" fmla="*/ 296 h 297"/>
                    <a:gd name="T2" fmla="*/ 0 w 52"/>
                    <a:gd name="T3" fmla="*/ 296 h 297"/>
                    <a:gd name="T4" fmla="*/ 0 w 52"/>
                    <a:gd name="T5" fmla="*/ 0 h 297"/>
                    <a:gd name="T6" fmla="*/ 51 w 52"/>
                    <a:gd name="T7" fmla="*/ 0 h 297"/>
                    <a:gd name="T8" fmla="*/ 51 w 52"/>
                    <a:gd name="T9" fmla="*/ 296 h 297"/>
                    <a:gd name="T10" fmla="*/ 26 w 52"/>
                    <a:gd name="T11" fmla="*/ 296 h 297"/>
                  </a:gdLst>
                  <a:ahLst/>
                  <a:cxnLst>
                    <a:cxn ang="0">
                      <a:pos x="T0" y="T1"/>
                    </a:cxn>
                    <a:cxn ang="0">
                      <a:pos x="T2" y="T3"/>
                    </a:cxn>
                    <a:cxn ang="0">
                      <a:pos x="T4" y="T5"/>
                    </a:cxn>
                    <a:cxn ang="0">
                      <a:pos x="T6" y="T7"/>
                    </a:cxn>
                    <a:cxn ang="0">
                      <a:pos x="T8" y="T9"/>
                    </a:cxn>
                    <a:cxn ang="0">
                      <a:pos x="T10" y="T11"/>
                    </a:cxn>
                  </a:cxnLst>
                  <a:rect l="0" t="0" r="r" b="b"/>
                  <a:pathLst>
                    <a:path w="52" h="297">
                      <a:moveTo>
                        <a:pt x="26" y="296"/>
                      </a:moveTo>
                      <a:lnTo>
                        <a:pt x="0" y="296"/>
                      </a:lnTo>
                      <a:lnTo>
                        <a:pt x="0" y="0"/>
                      </a:lnTo>
                      <a:lnTo>
                        <a:pt x="51" y="0"/>
                      </a:lnTo>
                      <a:lnTo>
                        <a:pt x="51" y="296"/>
                      </a:lnTo>
                      <a:lnTo>
                        <a:pt x="26" y="296"/>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87" name="Freeform 286"/>
                <p:cNvSpPr>
                  <a:spLocks noChangeArrowheads="1"/>
                </p:cNvSpPr>
                <p:nvPr/>
              </p:nvSpPr>
              <p:spPr bwMode="auto">
                <a:xfrm>
                  <a:off x="5581" y="2030"/>
                  <a:ext cx="11" cy="54"/>
                </a:xfrm>
                <a:custGeom>
                  <a:avLst/>
                  <a:gdLst>
                    <a:gd name="T0" fmla="*/ 25 w 52"/>
                    <a:gd name="T1" fmla="*/ 242 h 243"/>
                    <a:gd name="T2" fmla="*/ 0 w 52"/>
                    <a:gd name="T3" fmla="*/ 242 h 243"/>
                    <a:gd name="T4" fmla="*/ 0 w 52"/>
                    <a:gd name="T5" fmla="*/ 0 h 243"/>
                    <a:gd name="T6" fmla="*/ 51 w 52"/>
                    <a:gd name="T7" fmla="*/ 0 h 243"/>
                    <a:gd name="T8" fmla="*/ 51 w 52"/>
                    <a:gd name="T9" fmla="*/ 242 h 243"/>
                    <a:gd name="T10" fmla="*/ 25 w 52"/>
                    <a:gd name="T11" fmla="*/ 242 h 243"/>
                  </a:gdLst>
                  <a:ahLst/>
                  <a:cxnLst>
                    <a:cxn ang="0">
                      <a:pos x="T0" y="T1"/>
                    </a:cxn>
                    <a:cxn ang="0">
                      <a:pos x="T2" y="T3"/>
                    </a:cxn>
                    <a:cxn ang="0">
                      <a:pos x="T4" y="T5"/>
                    </a:cxn>
                    <a:cxn ang="0">
                      <a:pos x="T6" y="T7"/>
                    </a:cxn>
                    <a:cxn ang="0">
                      <a:pos x="T8" y="T9"/>
                    </a:cxn>
                    <a:cxn ang="0">
                      <a:pos x="T10" y="T11"/>
                    </a:cxn>
                  </a:cxnLst>
                  <a:rect l="0" t="0" r="r" b="b"/>
                  <a:pathLst>
                    <a:path w="52" h="243">
                      <a:moveTo>
                        <a:pt x="25" y="242"/>
                      </a:moveTo>
                      <a:lnTo>
                        <a:pt x="0" y="242"/>
                      </a:lnTo>
                      <a:lnTo>
                        <a:pt x="0" y="0"/>
                      </a:lnTo>
                      <a:lnTo>
                        <a:pt x="51" y="0"/>
                      </a:lnTo>
                      <a:lnTo>
                        <a:pt x="51" y="242"/>
                      </a:lnTo>
                      <a:lnTo>
                        <a:pt x="25" y="242"/>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88" name="Freeform 287"/>
                <p:cNvSpPr>
                  <a:spLocks noChangeArrowheads="1"/>
                </p:cNvSpPr>
                <p:nvPr/>
              </p:nvSpPr>
              <p:spPr bwMode="auto">
                <a:xfrm>
                  <a:off x="5612" y="2025"/>
                  <a:ext cx="11" cy="59"/>
                </a:xfrm>
                <a:custGeom>
                  <a:avLst/>
                  <a:gdLst>
                    <a:gd name="T0" fmla="*/ 25 w 52"/>
                    <a:gd name="T1" fmla="*/ 263 h 264"/>
                    <a:gd name="T2" fmla="*/ 0 w 52"/>
                    <a:gd name="T3" fmla="*/ 263 h 264"/>
                    <a:gd name="T4" fmla="*/ 0 w 52"/>
                    <a:gd name="T5" fmla="*/ 0 h 264"/>
                    <a:gd name="T6" fmla="*/ 51 w 52"/>
                    <a:gd name="T7" fmla="*/ 0 h 264"/>
                    <a:gd name="T8" fmla="*/ 51 w 52"/>
                    <a:gd name="T9" fmla="*/ 263 h 264"/>
                    <a:gd name="T10" fmla="*/ 25 w 52"/>
                    <a:gd name="T11" fmla="*/ 263 h 264"/>
                  </a:gdLst>
                  <a:ahLst/>
                  <a:cxnLst>
                    <a:cxn ang="0">
                      <a:pos x="T0" y="T1"/>
                    </a:cxn>
                    <a:cxn ang="0">
                      <a:pos x="T2" y="T3"/>
                    </a:cxn>
                    <a:cxn ang="0">
                      <a:pos x="T4" y="T5"/>
                    </a:cxn>
                    <a:cxn ang="0">
                      <a:pos x="T6" y="T7"/>
                    </a:cxn>
                    <a:cxn ang="0">
                      <a:pos x="T8" y="T9"/>
                    </a:cxn>
                    <a:cxn ang="0">
                      <a:pos x="T10" y="T11"/>
                    </a:cxn>
                  </a:cxnLst>
                  <a:rect l="0" t="0" r="r" b="b"/>
                  <a:pathLst>
                    <a:path w="52" h="264">
                      <a:moveTo>
                        <a:pt x="25" y="263"/>
                      </a:moveTo>
                      <a:lnTo>
                        <a:pt x="0" y="263"/>
                      </a:lnTo>
                      <a:lnTo>
                        <a:pt x="0" y="0"/>
                      </a:lnTo>
                      <a:lnTo>
                        <a:pt x="51" y="0"/>
                      </a:lnTo>
                      <a:lnTo>
                        <a:pt x="51" y="263"/>
                      </a:lnTo>
                      <a:lnTo>
                        <a:pt x="25" y="26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89" name="Freeform 288"/>
                <p:cNvSpPr>
                  <a:spLocks noChangeArrowheads="1"/>
                </p:cNvSpPr>
                <p:nvPr/>
              </p:nvSpPr>
              <p:spPr bwMode="auto">
                <a:xfrm>
                  <a:off x="5627" y="2030"/>
                  <a:ext cx="11" cy="54"/>
                </a:xfrm>
                <a:custGeom>
                  <a:avLst/>
                  <a:gdLst>
                    <a:gd name="T0" fmla="*/ 26 w 52"/>
                    <a:gd name="T1" fmla="*/ 243 h 244"/>
                    <a:gd name="T2" fmla="*/ 0 w 52"/>
                    <a:gd name="T3" fmla="*/ 243 h 244"/>
                    <a:gd name="T4" fmla="*/ 0 w 52"/>
                    <a:gd name="T5" fmla="*/ 0 h 244"/>
                    <a:gd name="T6" fmla="*/ 51 w 52"/>
                    <a:gd name="T7" fmla="*/ 0 h 244"/>
                    <a:gd name="T8" fmla="*/ 51 w 52"/>
                    <a:gd name="T9" fmla="*/ 243 h 244"/>
                    <a:gd name="T10" fmla="*/ 26 w 52"/>
                    <a:gd name="T11" fmla="*/ 243 h 244"/>
                  </a:gdLst>
                  <a:ahLst/>
                  <a:cxnLst>
                    <a:cxn ang="0">
                      <a:pos x="T0" y="T1"/>
                    </a:cxn>
                    <a:cxn ang="0">
                      <a:pos x="T2" y="T3"/>
                    </a:cxn>
                    <a:cxn ang="0">
                      <a:pos x="T4" y="T5"/>
                    </a:cxn>
                    <a:cxn ang="0">
                      <a:pos x="T6" y="T7"/>
                    </a:cxn>
                    <a:cxn ang="0">
                      <a:pos x="T8" y="T9"/>
                    </a:cxn>
                    <a:cxn ang="0">
                      <a:pos x="T10" y="T11"/>
                    </a:cxn>
                  </a:cxnLst>
                  <a:rect l="0" t="0" r="r" b="b"/>
                  <a:pathLst>
                    <a:path w="52" h="244">
                      <a:moveTo>
                        <a:pt x="26" y="243"/>
                      </a:moveTo>
                      <a:lnTo>
                        <a:pt x="0" y="243"/>
                      </a:lnTo>
                      <a:lnTo>
                        <a:pt x="0" y="0"/>
                      </a:lnTo>
                      <a:lnTo>
                        <a:pt x="51" y="0"/>
                      </a:lnTo>
                      <a:lnTo>
                        <a:pt x="51" y="243"/>
                      </a:lnTo>
                      <a:lnTo>
                        <a:pt x="26" y="24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90" name="Freeform 289"/>
                <p:cNvSpPr>
                  <a:spLocks noChangeArrowheads="1"/>
                </p:cNvSpPr>
                <p:nvPr/>
              </p:nvSpPr>
              <p:spPr bwMode="auto">
                <a:xfrm>
                  <a:off x="5596" y="2030"/>
                  <a:ext cx="11" cy="54"/>
                </a:xfrm>
                <a:custGeom>
                  <a:avLst/>
                  <a:gdLst>
                    <a:gd name="T0" fmla="*/ 26 w 52"/>
                    <a:gd name="T1" fmla="*/ 243 h 244"/>
                    <a:gd name="T2" fmla="*/ 0 w 52"/>
                    <a:gd name="T3" fmla="*/ 243 h 244"/>
                    <a:gd name="T4" fmla="*/ 0 w 52"/>
                    <a:gd name="T5" fmla="*/ 0 h 244"/>
                    <a:gd name="T6" fmla="*/ 51 w 52"/>
                    <a:gd name="T7" fmla="*/ 0 h 244"/>
                    <a:gd name="T8" fmla="*/ 51 w 52"/>
                    <a:gd name="T9" fmla="*/ 243 h 244"/>
                    <a:gd name="T10" fmla="*/ 26 w 52"/>
                    <a:gd name="T11" fmla="*/ 243 h 244"/>
                  </a:gdLst>
                  <a:ahLst/>
                  <a:cxnLst>
                    <a:cxn ang="0">
                      <a:pos x="T0" y="T1"/>
                    </a:cxn>
                    <a:cxn ang="0">
                      <a:pos x="T2" y="T3"/>
                    </a:cxn>
                    <a:cxn ang="0">
                      <a:pos x="T4" y="T5"/>
                    </a:cxn>
                    <a:cxn ang="0">
                      <a:pos x="T6" y="T7"/>
                    </a:cxn>
                    <a:cxn ang="0">
                      <a:pos x="T8" y="T9"/>
                    </a:cxn>
                    <a:cxn ang="0">
                      <a:pos x="T10" y="T11"/>
                    </a:cxn>
                  </a:cxnLst>
                  <a:rect l="0" t="0" r="r" b="b"/>
                  <a:pathLst>
                    <a:path w="52" h="244">
                      <a:moveTo>
                        <a:pt x="26" y="243"/>
                      </a:moveTo>
                      <a:lnTo>
                        <a:pt x="0" y="243"/>
                      </a:lnTo>
                      <a:lnTo>
                        <a:pt x="0" y="0"/>
                      </a:lnTo>
                      <a:lnTo>
                        <a:pt x="51" y="0"/>
                      </a:lnTo>
                      <a:lnTo>
                        <a:pt x="51" y="243"/>
                      </a:lnTo>
                      <a:lnTo>
                        <a:pt x="26" y="24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91" name="Freeform 290"/>
                <p:cNvSpPr>
                  <a:spLocks noChangeArrowheads="1"/>
                </p:cNvSpPr>
                <p:nvPr/>
              </p:nvSpPr>
              <p:spPr bwMode="auto">
                <a:xfrm>
                  <a:off x="5534" y="2033"/>
                  <a:ext cx="11" cy="52"/>
                </a:xfrm>
                <a:custGeom>
                  <a:avLst/>
                  <a:gdLst>
                    <a:gd name="T0" fmla="*/ 25 w 52"/>
                    <a:gd name="T1" fmla="*/ 231 h 232"/>
                    <a:gd name="T2" fmla="*/ 0 w 52"/>
                    <a:gd name="T3" fmla="*/ 231 h 232"/>
                    <a:gd name="T4" fmla="*/ 0 w 52"/>
                    <a:gd name="T5" fmla="*/ 0 h 232"/>
                    <a:gd name="T6" fmla="*/ 51 w 52"/>
                    <a:gd name="T7" fmla="*/ 0 h 232"/>
                    <a:gd name="T8" fmla="*/ 51 w 52"/>
                    <a:gd name="T9" fmla="*/ 231 h 232"/>
                    <a:gd name="T10" fmla="*/ 25 w 52"/>
                    <a:gd name="T11" fmla="*/ 231 h 232"/>
                  </a:gdLst>
                  <a:ahLst/>
                  <a:cxnLst>
                    <a:cxn ang="0">
                      <a:pos x="T0" y="T1"/>
                    </a:cxn>
                    <a:cxn ang="0">
                      <a:pos x="T2" y="T3"/>
                    </a:cxn>
                    <a:cxn ang="0">
                      <a:pos x="T4" y="T5"/>
                    </a:cxn>
                    <a:cxn ang="0">
                      <a:pos x="T6" y="T7"/>
                    </a:cxn>
                    <a:cxn ang="0">
                      <a:pos x="T8" y="T9"/>
                    </a:cxn>
                    <a:cxn ang="0">
                      <a:pos x="T10" y="T11"/>
                    </a:cxn>
                  </a:cxnLst>
                  <a:rect l="0" t="0" r="r" b="b"/>
                  <a:pathLst>
                    <a:path w="52" h="232">
                      <a:moveTo>
                        <a:pt x="25" y="231"/>
                      </a:moveTo>
                      <a:lnTo>
                        <a:pt x="0" y="231"/>
                      </a:lnTo>
                      <a:lnTo>
                        <a:pt x="0" y="0"/>
                      </a:lnTo>
                      <a:lnTo>
                        <a:pt x="51" y="0"/>
                      </a:lnTo>
                      <a:lnTo>
                        <a:pt x="51" y="231"/>
                      </a:lnTo>
                      <a:lnTo>
                        <a:pt x="25" y="231"/>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92" name="Freeform 291"/>
                <p:cNvSpPr>
                  <a:spLocks noChangeArrowheads="1"/>
                </p:cNvSpPr>
                <p:nvPr/>
              </p:nvSpPr>
              <p:spPr bwMode="auto">
                <a:xfrm>
                  <a:off x="5440" y="2189"/>
                  <a:ext cx="11" cy="50"/>
                </a:xfrm>
                <a:custGeom>
                  <a:avLst/>
                  <a:gdLst>
                    <a:gd name="T0" fmla="*/ 26 w 53"/>
                    <a:gd name="T1" fmla="*/ 224 h 225"/>
                    <a:gd name="T2" fmla="*/ 0 w 53"/>
                    <a:gd name="T3" fmla="*/ 224 h 225"/>
                    <a:gd name="T4" fmla="*/ 0 w 53"/>
                    <a:gd name="T5" fmla="*/ 0 h 225"/>
                    <a:gd name="T6" fmla="*/ 52 w 53"/>
                    <a:gd name="T7" fmla="*/ 0 h 225"/>
                    <a:gd name="T8" fmla="*/ 52 w 53"/>
                    <a:gd name="T9" fmla="*/ 224 h 225"/>
                    <a:gd name="T10" fmla="*/ 26 w 53"/>
                    <a:gd name="T11" fmla="*/ 224 h 225"/>
                  </a:gdLst>
                  <a:ahLst/>
                  <a:cxnLst>
                    <a:cxn ang="0">
                      <a:pos x="T0" y="T1"/>
                    </a:cxn>
                    <a:cxn ang="0">
                      <a:pos x="T2" y="T3"/>
                    </a:cxn>
                    <a:cxn ang="0">
                      <a:pos x="T4" y="T5"/>
                    </a:cxn>
                    <a:cxn ang="0">
                      <a:pos x="T6" y="T7"/>
                    </a:cxn>
                    <a:cxn ang="0">
                      <a:pos x="T8" y="T9"/>
                    </a:cxn>
                    <a:cxn ang="0">
                      <a:pos x="T10" y="T11"/>
                    </a:cxn>
                  </a:cxnLst>
                  <a:rect l="0" t="0" r="r" b="b"/>
                  <a:pathLst>
                    <a:path w="53" h="225">
                      <a:moveTo>
                        <a:pt x="26" y="224"/>
                      </a:moveTo>
                      <a:lnTo>
                        <a:pt x="0" y="224"/>
                      </a:lnTo>
                      <a:lnTo>
                        <a:pt x="0" y="0"/>
                      </a:lnTo>
                      <a:lnTo>
                        <a:pt x="52" y="0"/>
                      </a:lnTo>
                      <a:lnTo>
                        <a:pt x="52" y="224"/>
                      </a:lnTo>
                      <a:lnTo>
                        <a:pt x="26" y="224"/>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93" name="Freeform 292"/>
                <p:cNvSpPr>
                  <a:spLocks noChangeArrowheads="1"/>
                </p:cNvSpPr>
                <p:nvPr/>
              </p:nvSpPr>
              <p:spPr bwMode="auto">
                <a:xfrm>
                  <a:off x="5456" y="2175"/>
                  <a:ext cx="11" cy="64"/>
                </a:xfrm>
                <a:custGeom>
                  <a:avLst/>
                  <a:gdLst>
                    <a:gd name="T0" fmla="*/ 26 w 52"/>
                    <a:gd name="T1" fmla="*/ 284 h 285"/>
                    <a:gd name="T2" fmla="*/ 0 w 52"/>
                    <a:gd name="T3" fmla="*/ 284 h 285"/>
                    <a:gd name="T4" fmla="*/ 0 w 52"/>
                    <a:gd name="T5" fmla="*/ 0 h 285"/>
                    <a:gd name="T6" fmla="*/ 51 w 52"/>
                    <a:gd name="T7" fmla="*/ 0 h 285"/>
                    <a:gd name="T8" fmla="*/ 51 w 52"/>
                    <a:gd name="T9" fmla="*/ 284 h 285"/>
                    <a:gd name="T10" fmla="*/ 26 w 52"/>
                    <a:gd name="T11" fmla="*/ 284 h 285"/>
                  </a:gdLst>
                  <a:ahLst/>
                  <a:cxnLst>
                    <a:cxn ang="0">
                      <a:pos x="T0" y="T1"/>
                    </a:cxn>
                    <a:cxn ang="0">
                      <a:pos x="T2" y="T3"/>
                    </a:cxn>
                    <a:cxn ang="0">
                      <a:pos x="T4" y="T5"/>
                    </a:cxn>
                    <a:cxn ang="0">
                      <a:pos x="T6" y="T7"/>
                    </a:cxn>
                    <a:cxn ang="0">
                      <a:pos x="T8" y="T9"/>
                    </a:cxn>
                    <a:cxn ang="0">
                      <a:pos x="T10" y="T11"/>
                    </a:cxn>
                  </a:cxnLst>
                  <a:rect l="0" t="0" r="r" b="b"/>
                  <a:pathLst>
                    <a:path w="52" h="285">
                      <a:moveTo>
                        <a:pt x="26" y="284"/>
                      </a:moveTo>
                      <a:lnTo>
                        <a:pt x="0" y="284"/>
                      </a:lnTo>
                      <a:lnTo>
                        <a:pt x="0" y="0"/>
                      </a:lnTo>
                      <a:lnTo>
                        <a:pt x="51" y="0"/>
                      </a:lnTo>
                      <a:lnTo>
                        <a:pt x="51" y="284"/>
                      </a:lnTo>
                      <a:lnTo>
                        <a:pt x="26" y="284"/>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94" name="Freeform 293"/>
                <p:cNvSpPr>
                  <a:spLocks noChangeArrowheads="1"/>
                </p:cNvSpPr>
                <p:nvPr/>
              </p:nvSpPr>
              <p:spPr bwMode="auto">
                <a:xfrm>
                  <a:off x="5487" y="2168"/>
                  <a:ext cx="11" cy="71"/>
                </a:xfrm>
                <a:custGeom>
                  <a:avLst/>
                  <a:gdLst>
                    <a:gd name="T0" fmla="*/ 26 w 52"/>
                    <a:gd name="T1" fmla="*/ 316 h 317"/>
                    <a:gd name="T2" fmla="*/ 0 w 52"/>
                    <a:gd name="T3" fmla="*/ 316 h 317"/>
                    <a:gd name="T4" fmla="*/ 0 w 52"/>
                    <a:gd name="T5" fmla="*/ 0 h 317"/>
                    <a:gd name="T6" fmla="*/ 51 w 52"/>
                    <a:gd name="T7" fmla="*/ 0 h 317"/>
                    <a:gd name="T8" fmla="*/ 51 w 52"/>
                    <a:gd name="T9" fmla="*/ 316 h 317"/>
                    <a:gd name="T10" fmla="*/ 26 w 52"/>
                    <a:gd name="T11" fmla="*/ 316 h 317"/>
                  </a:gdLst>
                  <a:ahLst/>
                  <a:cxnLst>
                    <a:cxn ang="0">
                      <a:pos x="T0" y="T1"/>
                    </a:cxn>
                    <a:cxn ang="0">
                      <a:pos x="T2" y="T3"/>
                    </a:cxn>
                    <a:cxn ang="0">
                      <a:pos x="T4" y="T5"/>
                    </a:cxn>
                    <a:cxn ang="0">
                      <a:pos x="T6" y="T7"/>
                    </a:cxn>
                    <a:cxn ang="0">
                      <a:pos x="T8" y="T9"/>
                    </a:cxn>
                    <a:cxn ang="0">
                      <a:pos x="T10" y="T11"/>
                    </a:cxn>
                  </a:cxnLst>
                  <a:rect l="0" t="0" r="r" b="b"/>
                  <a:pathLst>
                    <a:path w="52" h="317">
                      <a:moveTo>
                        <a:pt x="26" y="316"/>
                      </a:moveTo>
                      <a:lnTo>
                        <a:pt x="0" y="316"/>
                      </a:lnTo>
                      <a:lnTo>
                        <a:pt x="0" y="0"/>
                      </a:lnTo>
                      <a:lnTo>
                        <a:pt x="51" y="0"/>
                      </a:lnTo>
                      <a:lnTo>
                        <a:pt x="51" y="316"/>
                      </a:lnTo>
                      <a:lnTo>
                        <a:pt x="26" y="316"/>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95" name="Freeform 294"/>
                <p:cNvSpPr>
                  <a:spLocks noChangeArrowheads="1"/>
                </p:cNvSpPr>
                <p:nvPr/>
              </p:nvSpPr>
              <p:spPr bwMode="auto">
                <a:xfrm>
                  <a:off x="5503" y="2157"/>
                  <a:ext cx="11" cy="82"/>
                </a:xfrm>
                <a:custGeom>
                  <a:avLst/>
                  <a:gdLst>
                    <a:gd name="T0" fmla="*/ 25 w 52"/>
                    <a:gd name="T1" fmla="*/ 363 h 364"/>
                    <a:gd name="T2" fmla="*/ 0 w 52"/>
                    <a:gd name="T3" fmla="*/ 363 h 364"/>
                    <a:gd name="T4" fmla="*/ 0 w 52"/>
                    <a:gd name="T5" fmla="*/ 0 h 364"/>
                    <a:gd name="T6" fmla="*/ 51 w 52"/>
                    <a:gd name="T7" fmla="*/ 0 h 364"/>
                    <a:gd name="T8" fmla="*/ 51 w 52"/>
                    <a:gd name="T9" fmla="*/ 363 h 364"/>
                    <a:gd name="T10" fmla="*/ 25 w 52"/>
                    <a:gd name="T11" fmla="*/ 363 h 364"/>
                  </a:gdLst>
                  <a:ahLst/>
                  <a:cxnLst>
                    <a:cxn ang="0">
                      <a:pos x="T0" y="T1"/>
                    </a:cxn>
                    <a:cxn ang="0">
                      <a:pos x="T2" y="T3"/>
                    </a:cxn>
                    <a:cxn ang="0">
                      <a:pos x="T4" y="T5"/>
                    </a:cxn>
                    <a:cxn ang="0">
                      <a:pos x="T6" y="T7"/>
                    </a:cxn>
                    <a:cxn ang="0">
                      <a:pos x="T8" y="T9"/>
                    </a:cxn>
                    <a:cxn ang="0">
                      <a:pos x="T10" y="T11"/>
                    </a:cxn>
                  </a:cxnLst>
                  <a:rect l="0" t="0" r="r" b="b"/>
                  <a:pathLst>
                    <a:path w="52" h="364">
                      <a:moveTo>
                        <a:pt x="25" y="363"/>
                      </a:moveTo>
                      <a:lnTo>
                        <a:pt x="0" y="363"/>
                      </a:lnTo>
                      <a:lnTo>
                        <a:pt x="0" y="0"/>
                      </a:lnTo>
                      <a:lnTo>
                        <a:pt x="51" y="0"/>
                      </a:lnTo>
                      <a:lnTo>
                        <a:pt x="51" y="363"/>
                      </a:lnTo>
                      <a:lnTo>
                        <a:pt x="25" y="36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96" name="Freeform 295"/>
                <p:cNvSpPr>
                  <a:spLocks noChangeArrowheads="1"/>
                </p:cNvSpPr>
                <p:nvPr/>
              </p:nvSpPr>
              <p:spPr bwMode="auto">
                <a:xfrm>
                  <a:off x="5472" y="2184"/>
                  <a:ext cx="11" cy="55"/>
                </a:xfrm>
                <a:custGeom>
                  <a:avLst/>
                  <a:gdLst>
                    <a:gd name="T0" fmla="*/ 25 w 52"/>
                    <a:gd name="T1" fmla="*/ 246 h 247"/>
                    <a:gd name="T2" fmla="*/ 0 w 52"/>
                    <a:gd name="T3" fmla="*/ 246 h 247"/>
                    <a:gd name="T4" fmla="*/ 0 w 52"/>
                    <a:gd name="T5" fmla="*/ 0 h 247"/>
                    <a:gd name="T6" fmla="*/ 51 w 52"/>
                    <a:gd name="T7" fmla="*/ 0 h 247"/>
                    <a:gd name="T8" fmla="*/ 51 w 52"/>
                    <a:gd name="T9" fmla="*/ 246 h 247"/>
                    <a:gd name="T10" fmla="*/ 25 w 52"/>
                    <a:gd name="T11" fmla="*/ 246 h 247"/>
                  </a:gdLst>
                  <a:ahLst/>
                  <a:cxnLst>
                    <a:cxn ang="0">
                      <a:pos x="T0" y="T1"/>
                    </a:cxn>
                    <a:cxn ang="0">
                      <a:pos x="T2" y="T3"/>
                    </a:cxn>
                    <a:cxn ang="0">
                      <a:pos x="T4" y="T5"/>
                    </a:cxn>
                    <a:cxn ang="0">
                      <a:pos x="T6" y="T7"/>
                    </a:cxn>
                    <a:cxn ang="0">
                      <a:pos x="T8" y="T9"/>
                    </a:cxn>
                    <a:cxn ang="0">
                      <a:pos x="T10" y="T11"/>
                    </a:cxn>
                  </a:cxnLst>
                  <a:rect l="0" t="0" r="r" b="b"/>
                  <a:pathLst>
                    <a:path w="52" h="247">
                      <a:moveTo>
                        <a:pt x="25" y="246"/>
                      </a:moveTo>
                      <a:lnTo>
                        <a:pt x="0" y="246"/>
                      </a:lnTo>
                      <a:lnTo>
                        <a:pt x="0" y="0"/>
                      </a:lnTo>
                      <a:lnTo>
                        <a:pt x="51" y="0"/>
                      </a:lnTo>
                      <a:lnTo>
                        <a:pt x="51" y="246"/>
                      </a:lnTo>
                      <a:lnTo>
                        <a:pt x="25" y="246"/>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97" name="Freeform 296"/>
                <p:cNvSpPr>
                  <a:spLocks noChangeArrowheads="1"/>
                </p:cNvSpPr>
                <p:nvPr/>
              </p:nvSpPr>
              <p:spPr bwMode="auto">
                <a:xfrm>
                  <a:off x="5549" y="2180"/>
                  <a:ext cx="11" cy="59"/>
                </a:xfrm>
                <a:custGeom>
                  <a:avLst/>
                  <a:gdLst>
                    <a:gd name="T0" fmla="*/ 26 w 52"/>
                    <a:gd name="T1" fmla="*/ 265 h 266"/>
                    <a:gd name="T2" fmla="*/ 0 w 52"/>
                    <a:gd name="T3" fmla="*/ 265 h 266"/>
                    <a:gd name="T4" fmla="*/ 0 w 52"/>
                    <a:gd name="T5" fmla="*/ 0 h 266"/>
                    <a:gd name="T6" fmla="*/ 51 w 52"/>
                    <a:gd name="T7" fmla="*/ 0 h 266"/>
                    <a:gd name="T8" fmla="*/ 51 w 52"/>
                    <a:gd name="T9" fmla="*/ 265 h 266"/>
                    <a:gd name="T10" fmla="*/ 26 w 52"/>
                    <a:gd name="T11" fmla="*/ 265 h 266"/>
                  </a:gdLst>
                  <a:ahLst/>
                  <a:cxnLst>
                    <a:cxn ang="0">
                      <a:pos x="T0" y="T1"/>
                    </a:cxn>
                    <a:cxn ang="0">
                      <a:pos x="T2" y="T3"/>
                    </a:cxn>
                    <a:cxn ang="0">
                      <a:pos x="T4" y="T5"/>
                    </a:cxn>
                    <a:cxn ang="0">
                      <a:pos x="T6" y="T7"/>
                    </a:cxn>
                    <a:cxn ang="0">
                      <a:pos x="T8" y="T9"/>
                    </a:cxn>
                    <a:cxn ang="0">
                      <a:pos x="T10" y="T11"/>
                    </a:cxn>
                  </a:cxnLst>
                  <a:rect l="0" t="0" r="r" b="b"/>
                  <a:pathLst>
                    <a:path w="52" h="266">
                      <a:moveTo>
                        <a:pt x="26" y="265"/>
                      </a:moveTo>
                      <a:lnTo>
                        <a:pt x="0" y="265"/>
                      </a:lnTo>
                      <a:lnTo>
                        <a:pt x="0" y="0"/>
                      </a:lnTo>
                      <a:lnTo>
                        <a:pt x="51" y="0"/>
                      </a:lnTo>
                      <a:lnTo>
                        <a:pt x="51" y="265"/>
                      </a:lnTo>
                      <a:lnTo>
                        <a:pt x="26" y="265"/>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98" name="Freeform 297"/>
                <p:cNvSpPr>
                  <a:spLocks noChangeArrowheads="1"/>
                </p:cNvSpPr>
                <p:nvPr/>
              </p:nvSpPr>
              <p:spPr bwMode="auto">
                <a:xfrm>
                  <a:off x="5518" y="2171"/>
                  <a:ext cx="11" cy="68"/>
                </a:xfrm>
                <a:custGeom>
                  <a:avLst/>
                  <a:gdLst>
                    <a:gd name="T0" fmla="*/ 26 w 52"/>
                    <a:gd name="T1" fmla="*/ 303 h 304"/>
                    <a:gd name="T2" fmla="*/ 0 w 52"/>
                    <a:gd name="T3" fmla="*/ 303 h 304"/>
                    <a:gd name="T4" fmla="*/ 0 w 52"/>
                    <a:gd name="T5" fmla="*/ 0 h 304"/>
                    <a:gd name="T6" fmla="*/ 51 w 52"/>
                    <a:gd name="T7" fmla="*/ 0 h 304"/>
                    <a:gd name="T8" fmla="*/ 51 w 52"/>
                    <a:gd name="T9" fmla="*/ 303 h 304"/>
                    <a:gd name="T10" fmla="*/ 26 w 52"/>
                    <a:gd name="T11" fmla="*/ 303 h 304"/>
                  </a:gdLst>
                  <a:ahLst/>
                  <a:cxnLst>
                    <a:cxn ang="0">
                      <a:pos x="T0" y="T1"/>
                    </a:cxn>
                    <a:cxn ang="0">
                      <a:pos x="T2" y="T3"/>
                    </a:cxn>
                    <a:cxn ang="0">
                      <a:pos x="T4" y="T5"/>
                    </a:cxn>
                    <a:cxn ang="0">
                      <a:pos x="T6" y="T7"/>
                    </a:cxn>
                    <a:cxn ang="0">
                      <a:pos x="T8" y="T9"/>
                    </a:cxn>
                    <a:cxn ang="0">
                      <a:pos x="T10" y="T11"/>
                    </a:cxn>
                  </a:cxnLst>
                  <a:rect l="0" t="0" r="r" b="b"/>
                  <a:pathLst>
                    <a:path w="52" h="304">
                      <a:moveTo>
                        <a:pt x="26" y="303"/>
                      </a:moveTo>
                      <a:lnTo>
                        <a:pt x="0" y="303"/>
                      </a:lnTo>
                      <a:lnTo>
                        <a:pt x="0" y="0"/>
                      </a:lnTo>
                      <a:lnTo>
                        <a:pt x="51" y="0"/>
                      </a:lnTo>
                      <a:lnTo>
                        <a:pt x="51" y="303"/>
                      </a:lnTo>
                      <a:lnTo>
                        <a:pt x="26" y="30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299" name="Freeform 298"/>
                <p:cNvSpPr>
                  <a:spLocks noChangeArrowheads="1"/>
                </p:cNvSpPr>
                <p:nvPr/>
              </p:nvSpPr>
              <p:spPr bwMode="auto">
                <a:xfrm>
                  <a:off x="5565" y="2172"/>
                  <a:ext cx="11" cy="66"/>
                </a:xfrm>
                <a:custGeom>
                  <a:avLst/>
                  <a:gdLst>
                    <a:gd name="T0" fmla="*/ 26 w 52"/>
                    <a:gd name="T1" fmla="*/ 296 h 297"/>
                    <a:gd name="T2" fmla="*/ 0 w 52"/>
                    <a:gd name="T3" fmla="*/ 296 h 297"/>
                    <a:gd name="T4" fmla="*/ 0 w 52"/>
                    <a:gd name="T5" fmla="*/ 0 h 297"/>
                    <a:gd name="T6" fmla="*/ 51 w 52"/>
                    <a:gd name="T7" fmla="*/ 0 h 297"/>
                    <a:gd name="T8" fmla="*/ 51 w 52"/>
                    <a:gd name="T9" fmla="*/ 296 h 297"/>
                    <a:gd name="T10" fmla="*/ 26 w 52"/>
                    <a:gd name="T11" fmla="*/ 296 h 297"/>
                  </a:gdLst>
                  <a:ahLst/>
                  <a:cxnLst>
                    <a:cxn ang="0">
                      <a:pos x="T0" y="T1"/>
                    </a:cxn>
                    <a:cxn ang="0">
                      <a:pos x="T2" y="T3"/>
                    </a:cxn>
                    <a:cxn ang="0">
                      <a:pos x="T4" y="T5"/>
                    </a:cxn>
                    <a:cxn ang="0">
                      <a:pos x="T6" y="T7"/>
                    </a:cxn>
                    <a:cxn ang="0">
                      <a:pos x="T8" y="T9"/>
                    </a:cxn>
                    <a:cxn ang="0">
                      <a:pos x="T10" y="T11"/>
                    </a:cxn>
                  </a:cxnLst>
                  <a:rect l="0" t="0" r="r" b="b"/>
                  <a:pathLst>
                    <a:path w="52" h="297">
                      <a:moveTo>
                        <a:pt x="26" y="296"/>
                      </a:moveTo>
                      <a:lnTo>
                        <a:pt x="0" y="296"/>
                      </a:lnTo>
                      <a:lnTo>
                        <a:pt x="0" y="0"/>
                      </a:lnTo>
                      <a:lnTo>
                        <a:pt x="51" y="0"/>
                      </a:lnTo>
                      <a:lnTo>
                        <a:pt x="51" y="296"/>
                      </a:lnTo>
                      <a:lnTo>
                        <a:pt x="26" y="296"/>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00" name="Freeform 299"/>
                <p:cNvSpPr>
                  <a:spLocks noChangeArrowheads="1"/>
                </p:cNvSpPr>
                <p:nvPr/>
              </p:nvSpPr>
              <p:spPr bwMode="auto">
                <a:xfrm>
                  <a:off x="5581" y="2176"/>
                  <a:ext cx="11" cy="63"/>
                </a:xfrm>
                <a:custGeom>
                  <a:avLst/>
                  <a:gdLst>
                    <a:gd name="T0" fmla="*/ 25 w 52"/>
                    <a:gd name="T1" fmla="*/ 281 h 282"/>
                    <a:gd name="T2" fmla="*/ 0 w 52"/>
                    <a:gd name="T3" fmla="*/ 281 h 282"/>
                    <a:gd name="T4" fmla="*/ 0 w 52"/>
                    <a:gd name="T5" fmla="*/ 0 h 282"/>
                    <a:gd name="T6" fmla="*/ 51 w 52"/>
                    <a:gd name="T7" fmla="*/ 0 h 282"/>
                    <a:gd name="T8" fmla="*/ 51 w 52"/>
                    <a:gd name="T9" fmla="*/ 281 h 282"/>
                    <a:gd name="T10" fmla="*/ 25 w 52"/>
                    <a:gd name="T11" fmla="*/ 281 h 282"/>
                  </a:gdLst>
                  <a:ahLst/>
                  <a:cxnLst>
                    <a:cxn ang="0">
                      <a:pos x="T0" y="T1"/>
                    </a:cxn>
                    <a:cxn ang="0">
                      <a:pos x="T2" y="T3"/>
                    </a:cxn>
                    <a:cxn ang="0">
                      <a:pos x="T4" y="T5"/>
                    </a:cxn>
                    <a:cxn ang="0">
                      <a:pos x="T6" y="T7"/>
                    </a:cxn>
                    <a:cxn ang="0">
                      <a:pos x="T8" y="T9"/>
                    </a:cxn>
                    <a:cxn ang="0">
                      <a:pos x="T10" y="T11"/>
                    </a:cxn>
                  </a:cxnLst>
                  <a:rect l="0" t="0" r="r" b="b"/>
                  <a:pathLst>
                    <a:path w="52" h="282">
                      <a:moveTo>
                        <a:pt x="25" y="281"/>
                      </a:moveTo>
                      <a:lnTo>
                        <a:pt x="0" y="281"/>
                      </a:lnTo>
                      <a:lnTo>
                        <a:pt x="0" y="0"/>
                      </a:lnTo>
                      <a:lnTo>
                        <a:pt x="51" y="0"/>
                      </a:lnTo>
                      <a:lnTo>
                        <a:pt x="51" y="281"/>
                      </a:lnTo>
                      <a:lnTo>
                        <a:pt x="25" y="281"/>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01" name="Freeform 300"/>
                <p:cNvSpPr>
                  <a:spLocks noChangeArrowheads="1"/>
                </p:cNvSpPr>
                <p:nvPr/>
              </p:nvSpPr>
              <p:spPr bwMode="auto">
                <a:xfrm>
                  <a:off x="5612" y="2189"/>
                  <a:ext cx="11" cy="50"/>
                </a:xfrm>
                <a:custGeom>
                  <a:avLst/>
                  <a:gdLst>
                    <a:gd name="T0" fmla="*/ 25 w 52"/>
                    <a:gd name="T1" fmla="*/ 223 h 224"/>
                    <a:gd name="T2" fmla="*/ 0 w 52"/>
                    <a:gd name="T3" fmla="*/ 223 h 224"/>
                    <a:gd name="T4" fmla="*/ 0 w 52"/>
                    <a:gd name="T5" fmla="*/ 0 h 224"/>
                    <a:gd name="T6" fmla="*/ 51 w 52"/>
                    <a:gd name="T7" fmla="*/ 0 h 224"/>
                    <a:gd name="T8" fmla="*/ 51 w 52"/>
                    <a:gd name="T9" fmla="*/ 223 h 224"/>
                    <a:gd name="T10" fmla="*/ 25 w 52"/>
                    <a:gd name="T11" fmla="*/ 223 h 224"/>
                  </a:gdLst>
                  <a:ahLst/>
                  <a:cxnLst>
                    <a:cxn ang="0">
                      <a:pos x="T0" y="T1"/>
                    </a:cxn>
                    <a:cxn ang="0">
                      <a:pos x="T2" y="T3"/>
                    </a:cxn>
                    <a:cxn ang="0">
                      <a:pos x="T4" y="T5"/>
                    </a:cxn>
                    <a:cxn ang="0">
                      <a:pos x="T6" y="T7"/>
                    </a:cxn>
                    <a:cxn ang="0">
                      <a:pos x="T8" y="T9"/>
                    </a:cxn>
                    <a:cxn ang="0">
                      <a:pos x="T10" y="T11"/>
                    </a:cxn>
                  </a:cxnLst>
                  <a:rect l="0" t="0" r="r" b="b"/>
                  <a:pathLst>
                    <a:path w="52" h="224">
                      <a:moveTo>
                        <a:pt x="25" y="223"/>
                      </a:moveTo>
                      <a:lnTo>
                        <a:pt x="0" y="223"/>
                      </a:lnTo>
                      <a:lnTo>
                        <a:pt x="0" y="0"/>
                      </a:lnTo>
                      <a:lnTo>
                        <a:pt x="51" y="0"/>
                      </a:lnTo>
                      <a:lnTo>
                        <a:pt x="51" y="223"/>
                      </a:lnTo>
                      <a:lnTo>
                        <a:pt x="25" y="22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02" name="Freeform 301"/>
                <p:cNvSpPr>
                  <a:spLocks noChangeArrowheads="1"/>
                </p:cNvSpPr>
                <p:nvPr/>
              </p:nvSpPr>
              <p:spPr bwMode="auto">
                <a:xfrm>
                  <a:off x="5627" y="2193"/>
                  <a:ext cx="11" cy="45"/>
                </a:xfrm>
                <a:custGeom>
                  <a:avLst/>
                  <a:gdLst>
                    <a:gd name="T0" fmla="*/ 26 w 52"/>
                    <a:gd name="T1" fmla="*/ 204 h 205"/>
                    <a:gd name="T2" fmla="*/ 0 w 52"/>
                    <a:gd name="T3" fmla="*/ 204 h 205"/>
                    <a:gd name="T4" fmla="*/ 0 w 52"/>
                    <a:gd name="T5" fmla="*/ 0 h 205"/>
                    <a:gd name="T6" fmla="*/ 51 w 52"/>
                    <a:gd name="T7" fmla="*/ 0 h 205"/>
                    <a:gd name="T8" fmla="*/ 51 w 52"/>
                    <a:gd name="T9" fmla="*/ 204 h 205"/>
                    <a:gd name="T10" fmla="*/ 26 w 52"/>
                    <a:gd name="T11" fmla="*/ 204 h 205"/>
                  </a:gdLst>
                  <a:ahLst/>
                  <a:cxnLst>
                    <a:cxn ang="0">
                      <a:pos x="T0" y="T1"/>
                    </a:cxn>
                    <a:cxn ang="0">
                      <a:pos x="T2" y="T3"/>
                    </a:cxn>
                    <a:cxn ang="0">
                      <a:pos x="T4" y="T5"/>
                    </a:cxn>
                    <a:cxn ang="0">
                      <a:pos x="T6" y="T7"/>
                    </a:cxn>
                    <a:cxn ang="0">
                      <a:pos x="T8" y="T9"/>
                    </a:cxn>
                    <a:cxn ang="0">
                      <a:pos x="T10" y="T11"/>
                    </a:cxn>
                  </a:cxnLst>
                  <a:rect l="0" t="0" r="r" b="b"/>
                  <a:pathLst>
                    <a:path w="52" h="205">
                      <a:moveTo>
                        <a:pt x="26" y="204"/>
                      </a:moveTo>
                      <a:lnTo>
                        <a:pt x="0" y="204"/>
                      </a:lnTo>
                      <a:lnTo>
                        <a:pt x="0" y="0"/>
                      </a:lnTo>
                      <a:lnTo>
                        <a:pt x="51" y="0"/>
                      </a:lnTo>
                      <a:lnTo>
                        <a:pt x="51" y="204"/>
                      </a:lnTo>
                      <a:lnTo>
                        <a:pt x="26" y="204"/>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03" name="Freeform 302"/>
                <p:cNvSpPr>
                  <a:spLocks noChangeArrowheads="1"/>
                </p:cNvSpPr>
                <p:nvPr/>
              </p:nvSpPr>
              <p:spPr bwMode="auto">
                <a:xfrm>
                  <a:off x="5596" y="2184"/>
                  <a:ext cx="11" cy="54"/>
                </a:xfrm>
                <a:custGeom>
                  <a:avLst/>
                  <a:gdLst>
                    <a:gd name="T0" fmla="*/ 26 w 52"/>
                    <a:gd name="T1" fmla="*/ 243 h 244"/>
                    <a:gd name="T2" fmla="*/ 0 w 52"/>
                    <a:gd name="T3" fmla="*/ 243 h 244"/>
                    <a:gd name="T4" fmla="*/ 0 w 52"/>
                    <a:gd name="T5" fmla="*/ 0 h 244"/>
                    <a:gd name="T6" fmla="*/ 51 w 52"/>
                    <a:gd name="T7" fmla="*/ 0 h 244"/>
                    <a:gd name="T8" fmla="*/ 51 w 52"/>
                    <a:gd name="T9" fmla="*/ 243 h 244"/>
                    <a:gd name="T10" fmla="*/ 26 w 52"/>
                    <a:gd name="T11" fmla="*/ 243 h 244"/>
                  </a:gdLst>
                  <a:ahLst/>
                  <a:cxnLst>
                    <a:cxn ang="0">
                      <a:pos x="T0" y="T1"/>
                    </a:cxn>
                    <a:cxn ang="0">
                      <a:pos x="T2" y="T3"/>
                    </a:cxn>
                    <a:cxn ang="0">
                      <a:pos x="T4" y="T5"/>
                    </a:cxn>
                    <a:cxn ang="0">
                      <a:pos x="T6" y="T7"/>
                    </a:cxn>
                    <a:cxn ang="0">
                      <a:pos x="T8" y="T9"/>
                    </a:cxn>
                    <a:cxn ang="0">
                      <a:pos x="T10" y="T11"/>
                    </a:cxn>
                  </a:cxnLst>
                  <a:rect l="0" t="0" r="r" b="b"/>
                  <a:pathLst>
                    <a:path w="52" h="244">
                      <a:moveTo>
                        <a:pt x="26" y="243"/>
                      </a:moveTo>
                      <a:lnTo>
                        <a:pt x="0" y="243"/>
                      </a:lnTo>
                      <a:lnTo>
                        <a:pt x="0" y="0"/>
                      </a:lnTo>
                      <a:lnTo>
                        <a:pt x="51" y="0"/>
                      </a:lnTo>
                      <a:lnTo>
                        <a:pt x="51" y="243"/>
                      </a:lnTo>
                      <a:lnTo>
                        <a:pt x="26" y="24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04" name="Freeform 303"/>
                <p:cNvSpPr>
                  <a:spLocks noChangeArrowheads="1"/>
                </p:cNvSpPr>
                <p:nvPr/>
              </p:nvSpPr>
              <p:spPr bwMode="auto">
                <a:xfrm>
                  <a:off x="5534" y="2172"/>
                  <a:ext cx="11" cy="67"/>
                </a:xfrm>
                <a:custGeom>
                  <a:avLst/>
                  <a:gdLst>
                    <a:gd name="T0" fmla="*/ 25 w 52"/>
                    <a:gd name="T1" fmla="*/ 297 h 298"/>
                    <a:gd name="T2" fmla="*/ 0 w 52"/>
                    <a:gd name="T3" fmla="*/ 297 h 298"/>
                    <a:gd name="T4" fmla="*/ 0 w 52"/>
                    <a:gd name="T5" fmla="*/ 0 h 298"/>
                    <a:gd name="T6" fmla="*/ 51 w 52"/>
                    <a:gd name="T7" fmla="*/ 0 h 298"/>
                    <a:gd name="T8" fmla="*/ 51 w 52"/>
                    <a:gd name="T9" fmla="*/ 297 h 298"/>
                    <a:gd name="T10" fmla="*/ 25 w 52"/>
                    <a:gd name="T11" fmla="*/ 297 h 298"/>
                  </a:gdLst>
                  <a:ahLst/>
                  <a:cxnLst>
                    <a:cxn ang="0">
                      <a:pos x="T0" y="T1"/>
                    </a:cxn>
                    <a:cxn ang="0">
                      <a:pos x="T2" y="T3"/>
                    </a:cxn>
                    <a:cxn ang="0">
                      <a:pos x="T4" y="T5"/>
                    </a:cxn>
                    <a:cxn ang="0">
                      <a:pos x="T6" y="T7"/>
                    </a:cxn>
                    <a:cxn ang="0">
                      <a:pos x="T8" y="T9"/>
                    </a:cxn>
                    <a:cxn ang="0">
                      <a:pos x="T10" y="T11"/>
                    </a:cxn>
                  </a:cxnLst>
                  <a:rect l="0" t="0" r="r" b="b"/>
                  <a:pathLst>
                    <a:path w="52" h="298">
                      <a:moveTo>
                        <a:pt x="25" y="297"/>
                      </a:moveTo>
                      <a:lnTo>
                        <a:pt x="0" y="297"/>
                      </a:lnTo>
                      <a:lnTo>
                        <a:pt x="0" y="0"/>
                      </a:lnTo>
                      <a:lnTo>
                        <a:pt x="51" y="0"/>
                      </a:lnTo>
                      <a:lnTo>
                        <a:pt x="51" y="297"/>
                      </a:lnTo>
                      <a:lnTo>
                        <a:pt x="25" y="297"/>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05" name="Freeform 304"/>
                <p:cNvSpPr>
                  <a:spLocks noChangeArrowheads="1"/>
                </p:cNvSpPr>
                <p:nvPr/>
              </p:nvSpPr>
              <p:spPr bwMode="auto">
                <a:xfrm>
                  <a:off x="5440" y="2319"/>
                  <a:ext cx="11" cy="62"/>
                </a:xfrm>
                <a:custGeom>
                  <a:avLst/>
                  <a:gdLst>
                    <a:gd name="T0" fmla="*/ 26 w 53"/>
                    <a:gd name="T1" fmla="*/ 277 h 278"/>
                    <a:gd name="T2" fmla="*/ 0 w 53"/>
                    <a:gd name="T3" fmla="*/ 277 h 278"/>
                    <a:gd name="T4" fmla="*/ 0 w 53"/>
                    <a:gd name="T5" fmla="*/ 0 h 278"/>
                    <a:gd name="T6" fmla="*/ 52 w 53"/>
                    <a:gd name="T7" fmla="*/ 0 h 278"/>
                    <a:gd name="T8" fmla="*/ 52 w 53"/>
                    <a:gd name="T9" fmla="*/ 277 h 278"/>
                    <a:gd name="T10" fmla="*/ 26 w 53"/>
                    <a:gd name="T11" fmla="*/ 277 h 278"/>
                  </a:gdLst>
                  <a:ahLst/>
                  <a:cxnLst>
                    <a:cxn ang="0">
                      <a:pos x="T0" y="T1"/>
                    </a:cxn>
                    <a:cxn ang="0">
                      <a:pos x="T2" y="T3"/>
                    </a:cxn>
                    <a:cxn ang="0">
                      <a:pos x="T4" y="T5"/>
                    </a:cxn>
                    <a:cxn ang="0">
                      <a:pos x="T6" y="T7"/>
                    </a:cxn>
                    <a:cxn ang="0">
                      <a:pos x="T8" y="T9"/>
                    </a:cxn>
                    <a:cxn ang="0">
                      <a:pos x="T10" y="T11"/>
                    </a:cxn>
                  </a:cxnLst>
                  <a:rect l="0" t="0" r="r" b="b"/>
                  <a:pathLst>
                    <a:path w="53" h="278">
                      <a:moveTo>
                        <a:pt x="26" y="277"/>
                      </a:moveTo>
                      <a:lnTo>
                        <a:pt x="0" y="277"/>
                      </a:lnTo>
                      <a:lnTo>
                        <a:pt x="0" y="0"/>
                      </a:lnTo>
                      <a:lnTo>
                        <a:pt x="52" y="0"/>
                      </a:lnTo>
                      <a:lnTo>
                        <a:pt x="52" y="277"/>
                      </a:lnTo>
                      <a:lnTo>
                        <a:pt x="26" y="277"/>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06" name="Freeform 305"/>
                <p:cNvSpPr>
                  <a:spLocks noChangeArrowheads="1"/>
                </p:cNvSpPr>
                <p:nvPr/>
              </p:nvSpPr>
              <p:spPr bwMode="auto">
                <a:xfrm>
                  <a:off x="5456" y="2330"/>
                  <a:ext cx="11" cy="51"/>
                </a:xfrm>
                <a:custGeom>
                  <a:avLst/>
                  <a:gdLst>
                    <a:gd name="T0" fmla="*/ 26 w 52"/>
                    <a:gd name="T1" fmla="*/ 230 h 231"/>
                    <a:gd name="T2" fmla="*/ 0 w 52"/>
                    <a:gd name="T3" fmla="*/ 230 h 231"/>
                    <a:gd name="T4" fmla="*/ 0 w 52"/>
                    <a:gd name="T5" fmla="*/ 0 h 231"/>
                    <a:gd name="T6" fmla="*/ 51 w 52"/>
                    <a:gd name="T7" fmla="*/ 0 h 231"/>
                    <a:gd name="T8" fmla="*/ 51 w 52"/>
                    <a:gd name="T9" fmla="*/ 230 h 231"/>
                    <a:gd name="T10" fmla="*/ 26 w 52"/>
                    <a:gd name="T11" fmla="*/ 230 h 231"/>
                  </a:gdLst>
                  <a:ahLst/>
                  <a:cxnLst>
                    <a:cxn ang="0">
                      <a:pos x="T0" y="T1"/>
                    </a:cxn>
                    <a:cxn ang="0">
                      <a:pos x="T2" y="T3"/>
                    </a:cxn>
                    <a:cxn ang="0">
                      <a:pos x="T4" y="T5"/>
                    </a:cxn>
                    <a:cxn ang="0">
                      <a:pos x="T6" y="T7"/>
                    </a:cxn>
                    <a:cxn ang="0">
                      <a:pos x="T8" y="T9"/>
                    </a:cxn>
                    <a:cxn ang="0">
                      <a:pos x="T10" y="T11"/>
                    </a:cxn>
                  </a:cxnLst>
                  <a:rect l="0" t="0" r="r" b="b"/>
                  <a:pathLst>
                    <a:path w="52" h="231">
                      <a:moveTo>
                        <a:pt x="26" y="230"/>
                      </a:moveTo>
                      <a:lnTo>
                        <a:pt x="0" y="230"/>
                      </a:lnTo>
                      <a:lnTo>
                        <a:pt x="0" y="0"/>
                      </a:lnTo>
                      <a:lnTo>
                        <a:pt x="51" y="0"/>
                      </a:lnTo>
                      <a:lnTo>
                        <a:pt x="51" y="230"/>
                      </a:lnTo>
                      <a:lnTo>
                        <a:pt x="26" y="230"/>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07" name="Freeform 306"/>
                <p:cNvSpPr>
                  <a:spLocks noChangeArrowheads="1"/>
                </p:cNvSpPr>
                <p:nvPr/>
              </p:nvSpPr>
              <p:spPr bwMode="auto">
                <a:xfrm>
                  <a:off x="5487" y="2325"/>
                  <a:ext cx="11" cy="56"/>
                </a:xfrm>
                <a:custGeom>
                  <a:avLst/>
                  <a:gdLst>
                    <a:gd name="T0" fmla="*/ 26 w 52"/>
                    <a:gd name="T1" fmla="*/ 251 h 252"/>
                    <a:gd name="T2" fmla="*/ 0 w 52"/>
                    <a:gd name="T3" fmla="*/ 251 h 252"/>
                    <a:gd name="T4" fmla="*/ 0 w 52"/>
                    <a:gd name="T5" fmla="*/ 0 h 252"/>
                    <a:gd name="T6" fmla="*/ 51 w 52"/>
                    <a:gd name="T7" fmla="*/ 0 h 252"/>
                    <a:gd name="T8" fmla="*/ 51 w 52"/>
                    <a:gd name="T9" fmla="*/ 251 h 252"/>
                    <a:gd name="T10" fmla="*/ 26 w 52"/>
                    <a:gd name="T11" fmla="*/ 251 h 252"/>
                  </a:gdLst>
                  <a:ahLst/>
                  <a:cxnLst>
                    <a:cxn ang="0">
                      <a:pos x="T0" y="T1"/>
                    </a:cxn>
                    <a:cxn ang="0">
                      <a:pos x="T2" y="T3"/>
                    </a:cxn>
                    <a:cxn ang="0">
                      <a:pos x="T4" y="T5"/>
                    </a:cxn>
                    <a:cxn ang="0">
                      <a:pos x="T6" y="T7"/>
                    </a:cxn>
                    <a:cxn ang="0">
                      <a:pos x="T8" y="T9"/>
                    </a:cxn>
                    <a:cxn ang="0">
                      <a:pos x="T10" y="T11"/>
                    </a:cxn>
                  </a:cxnLst>
                  <a:rect l="0" t="0" r="r" b="b"/>
                  <a:pathLst>
                    <a:path w="52" h="252">
                      <a:moveTo>
                        <a:pt x="26" y="251"/>
                      </a:moveTo>
                      <a:lnTo>
                        <a:pt x="0" y="251"/>
                      </a:lnTo>
                      <a:lnTo>
                        <a:pt x="0" y="0"/>
                      </a:lnTo>
                      <a:lnTo>
                        <a:pt x="51" y="0"/>
                      </a:lnTo>
                      <a:lnTo>
                        <a:pt x="51" y="251"/>
                      </a:lnTo>
                      <a:lnTo>
                        <a:pt x="26" y="251"/>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08" name="Freeform 307"/>
                <p:cNvSpPr>
                  <a:spLocks noChangeArrowheads="1"/>
                </p:cNvSpPr>
                <p:nvPr/>
              </p:nvSpPr>
              <p:spPr bwMode="auto">
                <a:xfrm>
                  <a:off x="5503" y="2317"/>
                  <a:ext cx="11" cy="64"/>
                </a:xfrm>
                <a:custGeom>
                  <a:avLst/>
                  <a:gdLst>
                    <a:gd name="T0" fmla="*/ 25 w 52"/>
                    <a:gd name="T1" fmla="*/ 284 h 285"/>
                    <a:gd name="T2" fmla="*/ 0 w 52"/>
                    <a:gd name="T3" fmla="*/ 284 h 285"/>
                    <a:gd name="T4" fmla="*/ 0 w 52"/>
                    <a:gd name="T5" fmla="*/ 0 h 285"/>
                    <a:gd name="T6" fmla="*/ 51 w 52"/>
                    <a:gd name="T7" fmla="*/ 0 h 285"/>
                    <a:gd name="T8" fmla="*/ 51 w 52"/>
                    <a:gd name="T9" fmla="*/ 284 h 285"/>
                    <a:gd name="T10" fmla="*/ 25 w 52"/>
                    <a:gd name="T11" fmla="*/ 284 h 285"/>
                  </a:gdLst>
                  <a:ahLst/>
                  <a:cxnLst>
                    <a:cxn ang="0">
                      <a:pos x="T0" y="T1"/>
                    </a:cxn>
                    <a:cxn ang="0">
                      <a:pos x="T2" y="T3"/>
                    </a:cxn>
                    <a:cxn ang="0">
                      <a:pos x="T4" y="T5"/>
                    </a:cxn>
                    <a:cxn ang="0">
                      <a:pos x="T6" y="T7"/>
                    </a:cxn>
                    <a:cxn ang="0">
                      <a:pos x="T8" y="T9"/>
                    </a:cxn>
                    <a:cxn ang="0">
                      <a:pos x="T10" y="T11"/>
                    </a:cxn>
                  </a:cxnLst>
                  <a:rect l="0" t="0" r="r" b="b"/>
                  <a:pathLst>
                    <a:path w="52" h="285">
                      <a:moveTo>
                        <a:pt x="25" y="284"/>
                      </a:moveTo>
                      <a:lnTo>
                        <a:pt x="0" y="284"/>
                      </a:lnTo>
                      <a:lnTo>
                        <a:pt x="0" y="0"/>
                      </a:lnTo>
                      <a:lnTo>
                        <a:pt x="51" y="0"/>
                      </a:lnTo>
                      <a:lnTo>
                        <a:pt x="51" y="284"/>
                      </a:lnTo>
                      <a:lnTo>
                        <a:pt x="25" y="284"/>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09" name="Freeform 308"/>
                <p:cNvSpPr>
                  <a:spLocks noChangeArrowheads="1"/>
                </p:cNvSpPr>
                <p:nvPr/>
              </p:nvSpPr>
              <p:spPr bwMode="auto">
                <a:xfrm>
                  <a:off x="5472" y="2338"/>
                  <a:ext cx="11" cy="43"/>
                </a:xfrm>
                <a:custGeom>
                  <a:avLst/>
                  <a:gdLst>
                    <a:gd name="T0" fmla="*/ 25 w 52"/>
                    <a:gd name="T1" fmla="*/ 194 h 195"/>
                    <a:gd name="T2" fmla="*/ 0 w 52"/>
                    <a:gd name="T3" fmla="*/ 194 h 195"/>
                    <a:gd name="T4" fmla="*/ 0 w 52"/>
                    <a:gd name="T5" fmla="*/ 0 h 195"/>
                    <a:gd name="T6" fmla="*/ 51 w 52"/>
                    <a:gd name="T7" fmla="*/ 0 h 195"/>
                    <a:gd name="T8" fmla="*/ 51 w 52"/>
                    <a:gd name="T9" fmla="*/ 194 h 195"/>
                    <a:gd name="T10" fmla="*/ 25 w 52"/>
                    <a:gd name="T11" fmla="*/ 194 h 195"/>
                  </a:gdLst>
                  <a:ahLst/>
                  <a:cxnLst>
                    <a:cxn ang="0">
                      <a:pos x="T0" y="T1"/>
                    </a:cxn>
                    <a:cxn ang="0">
                      <a:pos x="T2" y="T3"/>
                    </a:cxn>
                    <a:cxn ang="0">
                      <a:pos x="T4" y="T5"/>
                    </a:cxn>
                    <a:cxn ang="0">
                      <a:pos x="T6" y="T7"/>
                    </a:cxn>
                    <a:cxn ang="0">
                      <a:pos x="T8" y="T9"/>
                    </a:cxn>
                    <a:cxn ang="0">
                      <a:pos x="T10" y="T11"/>
                    </a:cxn>
                  </a:cxnLst>
                  <a:rect l="0" t="0" r="r" b="b"/>
                  <a:pathLst>
                    <a:path w="52" h="195">
                      <a:moveTo>
                        <a:pt x="25" y="194"/>
                      </a:moveTo>
                      <a:lnTo>
                        <a:pt x="0" y="194"/>
                      </a:lnTo>
                      <a:lnTo>
                        <a:pt x="0" y="0"/>
                      </a:lnTo>
                      <a:lnTo>
                        <a:pt x="51" y="0"/>
                      </a:lnTo>
                      <a:lnTo>
                        <a:pt x="51" y="194"/>
                      </a:lnTo>
                      <a:lnTo>
                        <a:pt x="25" y="194"/>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10" name="Freeform 309"/>
                <p:cNvSpPr>
                  <a:spLocks noChangeArrowheads="1"/>
                </p:cNvSpPr>
                <p:nvPr/>
              </p:nvSpPr>
              <p:spPr bwMode="auto">
                <a:xfrm>
                  <a:off x="5549" y="2316"/>
                  <a:ext cx="11" cy="65"/>
                </a:xfrm>
                <a:custGeom>
                  <a:avLst/>
                  <a:gdLst>
                    <a:gd name="T0" fmla="*/ 26 w 52"/>
                    <a:gd name="T1" fmla="*/ 291 h 292"/>
                    <a:gd name="T2" fmla="*/ 0 w 52"/>
                    <a:gd name="T3" fmla="*/ 291 h 292"/>
                    <a:gd name="T4" fmla="*/ 0 w 52"/>
                    <a:gd name="T5" fmla="*/ 0 h 292"/>
                    <a:gd name="T6" fmla="*/ 51 w 52"/>
                    <a:gd name="T7" fmla="*/ 0 h 292"/>
                    <a:gd name="T8" fmla="*/ 51 w 52"/>
                    <a:gd name="T9" fmla="*/ 291 h 292"/>
                    <a:gd name="T10" fmla="*/ 26 w 52"/>
                    <a:gd name="T11" fmla="*/ 291 h 292"/>
                  </a:gdLst>
                  <a:ahLst/>
                  <a:cxnLst>
                    <a:cxn ang="0">
                      <a:pos x="T0" y="T1"/>
                    </a:cxn>
                    <a:cxn ang="0">
                      <a:pos x="T2" y="T3"/>
                    </a:cxn>
                    <a:cxn ang="0">
                      <a:pos x="T4" y="T5"/>
                    </a:cxn>
                    <a:cxn ang="0">
                      <a:pos x="T6" y="T7"/>
                    </a:cxn>
                    <a:cxn ang="0">
                      <a:pos x="T8" y="T9"/>
                    </a:cxn>
                    <a:cxn ang="0">
                      <a:pos x="T10" y="T11"/>
                    </a:cxn>
                  </a:cxnLst>
                  <a:rect l="0" t="0" r="r" b="b"/>
                  <a:pathLst>
                    <a:path w="52" h="292">
                      <a:moveTo>
                        <a:pt x="26" y="291"/>
                      </a:moveTo>
                      <a:lnTo>
                        <a:pt x="0" y="291"/>
                      </a:lnTo>
                      <a:lnTo>
                        <a:pt x="0" y="0"/>
                      </a:lnTo>
                      <a:lnTo>
                        <a:pt x="51" y="0"/>
                      </a:lnTo>
                      <a:lnTo>
                        <a:pt x="51" y="291"/>
                      </a:lnTo>
                      <a:lnTo>
                        <a:pt x="26" y="291"/>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11" name="Freeform 310"/>
                <p:cNvSpPr>
                  <a:spLocks noChangeArrowheads="1"/>
                </p:cNvSpPr>
                <p:nvPr/>
              </p:nvSpPr>
              <p:spPr bwMode="auto">
                <a:xfrm>
                  <a:off x="5518" y="2313"/>
                  <a:ext cx="11" cy="68"/>
                </a:xfrm>
                <a:custGeom>
                  <a:avLst/>
                  <a:gdLst>
                    <a:gd name="T0" fmla="*/ 26 w 52"/>
                    <a:gd name="T1" fmla="*/ 304 h 305"/>
                    <a:gd name="T2" fmla="*/ 0 w 52"/>
                    <a:gd name="T3" fmla="*/ 304 h 305"/>
                    <a:gd name="T4" fmla="*/ 0 w 52"/>
                    <a:gd name="T5" fmla="*/ 0 h 305"/>
                    <a:gd name="T6" fmla="*/ 51 w 52"/>
                    <a:gd name="T7" fmla="*/ 0 h 305"/>
                    <a:gd name="T8" fmla="*/ 51 w 52"/>
                    <a:gd name="T9" fmla="*/ 304 h 305"/>
                    <a:gd name="T10" fmla="*/ 26 w 52"/>
                    <a:gd name="T11" fmla="*/ 304 h 305"/>
                  </a:gdLst>
                  <a:ahLst/>
                  <a:cxnLst>
                    <a:cxn ang="0">
                      <a:pos x="T0" y="T1"/>
                    </a:cxn>
                    <a:cxn ang="0">
                      <a:pos x="T2" y="T3"/>
                    </a:cxn>
                    <a:cxn ang="0">
                      <a:pos x="T4" y="T5"/>
                    </a:cxn>
                    <a:cxn ang="0">
                      <a:pos x="T6" y="T7"/>
                    </a:cxn>
                    <a:cxn ang="0">
                      <a:pos x="T8" y="T9"/>
                    </a:cxn>
                    <a:cxn ang="0">
                      <a:pos x="T10" y="T11"/>
                    </a:cxn>
                  </a:cxnLst>
                  <a:rect l="0" t="0" r="r" b="b"/>
                  <a:pathLst>
                    <a:path w="52" h="305">
                      <a:moveTo>
                        <a:pt x="26" y="304"/>
                      </a:moveTo>
                      <a:lnTo>
                        <a:pt x="0" y="304"/>
                      </a:lnTo>
                      <a:lnTo>
                        <a:pt x="0" y="0"/>
                      </a:lnTo>
                      <a:lnTo>
                        <a:pt x="51" y="0"/>
                      </a:lnTo>
                      <a:lnTo>
                        <a:pt x="51" y="304"/>
                      </a:lnTo>
                      <a:lnTo>
                        <a:pt x="26" y="304"/>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12" name="Freeform 311"/>
                <p:cNvSpPr>
                  <a:spLocks noChangeArrowheads="1"/>
                </p:cNvSpPr>
                <p:nvPr/>
              </p:nvSpPr>
              <p:spPr bwMode="auto">
                <a:xfrm>
                  <a:off x="5565" y="2327"/>
                  <a:ext cx="11" cy="54"/>
                </a:xfrm>
                <a:custGeom>
                  <a:avLst/>
                  <a:gdLst>
                    <a:gd name="T0" fmla="*/ 26 w 52"/>
                    <a:gd name="T1" fmla="*/ 243 h 244"/>
                    <a:gd name="T2" fmla="*/ 0 w 52"/>
                    <a:gd name="T3" fmla="*/ 243 h 244"/>
                    <a:gd name="T4" fmla="*/ 0 w 52"/>
                    <a:gd name="T5" fmla="*/ 0 h 244"/>
                    <a:gd name="T6" fmla="*/ 51 w 52"/>
                    <a:gd name="T7" fmla="*/ 0 h 244"/>
                    <a:gd name="T8" fmla="*/ 51 w 52"/>
                    <a:gd name="T9" fmla="*/ 243 h 244"/>
                    <a:gd name="T10" fmla="*/ 26 w 52"/>
                    <a:gd name="T11" fmla="*/ 243 h 244"/>
                  </a:gdLst>
                  <a:ahLst/>
                  <a:cxnLst>
                    <a:cxn ang="0">
                      <a:pos x="T0" y="T1"/>
                    </a:cxn>
                    <a:cxn ang="0">
                      <a:pos x="T2" y="T3"/>
                    </a:cxn>
                    <a:cxn ang="0">
                      <a:pos x="T4" y="T5"/>
                    </a:cxn>
                    <a:cxn ang="0">
                      <a:pos x="T6" y="T7"/>
                    </a:cxn>
                    <a:cxn ang="0">
                      <a:pos x="T8" y="T9"/>
                    </a:cxn>
                    <a:cxn ang="0">
                      <a:pos x="T10" y="T11"/>
                    </a:cxn>
                  </a:cxnLst>
                  <a:rect l="0" t="0" r="r" b="b"/>
                  <a:pathLst>
                    <a:path w="52" h="244">
                      <a:moveTo>
                        <a:pt x="26" y="243"/>
                      </a:moveTo>
                      <a:lnTo>
                        <a:pt x="0" y="243"/>
                      </a:lnTo>
                      <a:lnTo>
                        <a:pt x="0" y="0"/>
                      </a:lnTo>
                      <a:lnTo>
                        <a:pt x="51" y="0"/>
                      </a:lnTo>
                      <a:lnTo>
                        <a:pt x="51" y="243"/>
                      </a:lnTo>
                      <a:lnTo>
                        <a:pt x="26" y="24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13" name="Freeform 312"/>
                <p:cNvSpPr>
                  <a:spLocks noChangeArrowheads="1"/>
                </p:cNvSpPr>
                <p:nvPr/>
              </p:nvSpPr>
              <p:spPr bwMode="auto">
                <a:xfrm>
                  <a:off x="5581" y="2318"/>
                  <a:ext cx="11" cy="63"/>
                </a:xfrm>
                <a:custGeom>
                  <a:avLst/>
                  <a:gdLst>
                    <a:gd name="T0" fmla="*/ 25 w 52"/>
                    <a:gd name="T1" fmla="*/ 281 h 282"/>
                    <a:gd name="T2" fmla="*/ 0 w 52"/>
                    <a:gd name="T3" fmla="*/ 281 h 282"/>
                    <a:gd name="T4" fmla="*/ 0 w 52"/>
                    <a:gd name="T5" fmla="*/ 0 h 282"/>
                    <a:gd name="T6" fmla="*/ 51 w 52"/>
                    <a:gd name="T7" fmla="*/ 0 h 282"/>
                    <a:gd name="T8" fmla="*/ 51 w 52"/>
                    <a:gd name="T9" fmla="*/ 281 h 282"/>
                    <a:gd name="T10" fmla="*/ 25 w 52"/>
                    <a:gd name="T11" fmla="*/ 281 h 282"/>
                  </a:gdLst>
                  <a:ahLst/>
                  <a:cxnLst>
                    <a:cxn ang="0">
                      <a:pos x="T0" y="T1"/>
                    </a:cxn>
                    <a:cxn ang="0">
                      <a:pos x="T2" y="T3"/>
                    </a:cxn>
                    <a:cxn ang="0">
                      <a:pos x="T4" y="T5"/>
                    </a:cxn>
                    <a:cxn ang="0">
                      <a:pos x="T6" y="T7"/>
                    </a:cxn>
                    <a:cxn ang="0">
                      <a:pos x="T8" y="T9"/>
                    </a:cxn>
                    <a:cxn ang="0">
                      <a:pos x="T10" y="T11"/>
                    </a:cxn>
                  </a:cxnLst>
                  <a:rect l="0" t="0" r="r" b="b"/>
                  <a:pathLst>
                    <a:path w="52" h="282">
                      <a:moveTo>
                        <a:pt x="25" y="281"/>
                      </a:moveTo>
                      <a:lnTo>
                        <a:pt x="0" y="281"/>
                      </a:lnTo>
                      <a:lnTo>
                        <a:pt x="0" y="0"/>
                      </a:lnTo>
                      <a:lnTo>
                        <a:pt x="51" y="0"/>
                      </a:lnTo>
                      <a:lnTo>
                        <a:pt x="51" y="281"/>
                      </a:lnTo>
                      <a:lnTo>
                        <a:pt x="25" y="281"/>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14" name="Freeform 313"/>
                <p:cNvSpPr>
                  <a:spLocks noChangeArrowheads="1"/>
                </p:cNvSpPr>
                <p:nvPr/>
              </p:nvSpPr>
              <p:spPr bwMode="auto">
                <a:xfrm>
                  <a:off x="5612" y="2325"/>
                  <a:ext cx="11" cy="56"/>
                </a:xfrm>
                <a:custGeom>
                  <a:avLst/>
                  <a:gdLst>
                    <a:gd name="T0" fmla="*/ 25 w 52"/>
                    <a:gd name="T1" fmla="*/ 249 h 250"/>
                    <a:gd name="T2" fmla="*/ 0 w 52"/>
                    <a:gd name="T3" fmla="*/ 249 h 250"/>
                    <a:gd name="T4" fmla="*/ 0 w 52"/>
                    <a:gd name="T5" fmla="*/ 0 h 250"/>
                    <a:gd name="T6" fmla="*/ 51 w 52"/>
                    <a:gd name="T7" fmla="*/ 0 h 250"/>
                    <a:gd name="T8" fmla="*/ 51 w 52"/>
                    <a:gd name="T9" fmla="*/ 249 h 250"/>
                    <a:gd name="T10" fmla="*/ 25 w 52"/>
                    <a:gd name="T11" fmla="*/ 249 h 250"/>
                  </a:gdLst>
                  <a:ahLst/>
                  <a:cxnLst>
                    <a:cxn ang="0">
                      <a:pos x="T0" y="T1"/>
                    </a:cxn>
                    <a:cxn ang="0">
                      <a:pos x="T2" y="T3"/>
                    </a:cxn>
                    <a:cxn ang="0">
                      <a:pos x="T4" y="T5"/>
                    </a:cxn>
                    <a:cxn ang="0">
                      <a:pos x="T6" y="T7"/>
                    </a:cxn>
                    <a:cxn ang="0">
                      <a:pos x="T8" y="T9"/>
                    </a:cxn>
                    <a:cxn ang="0">
                      <a:pos x="T10" y="T11"/>
                    </a:cxn>
                  </a:cxnLst>
                  <a:rect l="0" t="0" r="r" b="b"/>
                  <a:pathLst>
                    <a:path w="52" h="250">
                      <a:moveTo>
                        <a:pt x="25" y="249"/>
                      </a:moveTo>
                      <a:lnTo>
                        <a:pt x="0" y="249"/>
                      </a:lnTo>
                      <a:lnTo>
                        <a:pt x="0" y="0"/>
                      </a:lnTo>
                      <a:lnTo>
                        <a:pt x="51" y="0"/>
                      </a:lnTo>
                      <a:lnTo>
                        <a:pt x="51" y="249"/>
                      </a:lnTo>
                      <a:lnTo>
                        <a:pt x="25" y="24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15" name="Freeform 314"/>
                <p:cNvSpPr>
                  <a:spLocks noChangeArrowheads="1"/>
                </p:cNvSpPr>
                <p:nvPr/>
              </p:nvSpPr>
              <p:spPr bwMode="auto">
                <a:xfrm>
                  <a:off x="5627" y="2321"/>
                  <a:ext cx="11" cy="60"/>
                </a:xfrm>
                <a:custGeom>
                  <a:avLst/>
                  <a:gdLst>
                    <a:gd name="T0" fmla="*/ 26 w 52"/>
                    <a:gd name="T1" fmla="*/ 269 h 270"/>
                    <a:gd name="T2" fmla="*/ 0 w 52"/>
                    <a:gd name="T3" fmla="*/ 269 h 270"/>
                    <a:gd name="T4" fmla="*/ 0 w 52"/>
                    <a:gd name="T5" fmla="*/ 0 h 270"/>
                    <a:gd name="T6" fmla="*/ 51 w 52"/>
                    <a:gd name="T7" fmla="*/ 0 h 270"/>
                    <a:gd name="T8" fmla="*/ 51 w 52"/>
                    <a:gd name="T9" fmla="*/ 269 h 270"/>
                    <a:gd name="T10" fmla="*/ 26 w 52"/>
                    <a:gd name="T11" fmla="*/ 269 h 270"/>
                  </a:gdLst>
                  <a:ahLst/>
                  <a:cxnLst>
                    <a:cxn ang="0">
                      <a:pos x="T0" y="T1"/>
                    </a:cxn>
                    <a:cxn ang="0">
                      <a:pos x="T2" y="T3"/>
                    </a:cxn>
                    <a:cxn ang="0">
                      <a:pos x="T4" y="T5"/>
                    </a:cxn>
                    <a:cxn ang="0">
                      <a:pos x="T6" y="T7"/>
                    </a:cxn>
                    <a:cxn ang="0">
                      <a:pos x="T8" y="T9"/>
                    </a:cxn>
                    <a:cxn ang="0">
                      <a:pos x="T10" y="T11"/>
                    </a:cxn>
                  </a:cxnLst>
                  <a:rect l="0" t="0" r="r" b="b"/>
                  <a:pathLst>
                    <a:path w="52" h="270">
                      <a:moveTo>
                        <a:pt x="26" y="269"/>
                      </a:moveTo>
                      <a:lnTo>
                        <a:pt x="0" y="269"/>
                      </a:lnTo>
                      <a:lnTo>
                        <a:pt x="0" y="0"/>
                      </a:lnTo>
                      <a:lnTo>
                        <a:pt x="51" y="0"/>
                      </a:lnTo>
                      <a:lnTo>
                        <a:pt x="51" y="269"/>
                      </a:lnTo>
                      <a:lnTo>
                        <a:pt x="26" y="26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16" name="Freeform 315"/>
                <p:cNvSpPr>
                  <a:spLocks noChangeArrowheads="1"/>
                </p:cNvSpPr>
                <p:nvPr/>
              </p:nvSpPr>
              <p:spPr bwMode="auto">
                <a:xfrm>
                  <a:off x="5596" y="2321"/>
                  <a:ext cx="11" cy="60"/>
                </a:xfrm>
                <a:custGeom>
                  <a:avLst/>
                  <a:gdLst>
                    <a:gd name="T0" fmla="*/ 26 w 52"/>
                    <a:gd name="T1" fmla="*/ 269 h 270"/>
                    <a:gd name="T2" fmla="*/ 0 w 52"/>
                    <a:gd name="T3" fmla="*/ 269 h 270"/>
                    <a:gd name="T4" fmla="*/ 0 w 52"/>
                    <a:gd name="T5" fmla="*/ 0 h 270"/>
                    <a:gd name="T6" fmla="*/ 51 w 52"/>
                    <a:gd name="T7" fmla="*/ 0 h 270"/>
                    <a:gd name="T8" fmla="*/ 51 w 52"/>
                    <a:gd name="T9" fmla="*/ 269 h 270"/>
                    <a:gd name="T10" fmla="*/ 26 w 52"/>
                    <a:gd name="T11" fmla="*/ 269 h 270"/>
                  </a:gdLst>
                  <a:ahLst/>
                  <a:cxnLst>
                    <a:cxn ang="0">
                      <a:pos x="T0" y="T1"/>
                    </a:cxn>
                    <a:cxn ang="0">
                      <a:pos x="T2" y="T3"/>
                    </a:cxn>
                    <a:cxn ang="0">
                      <a:pos x="T4" y="T5"/>
                    </a:cxn>
                    <a:cxn ang="0">
                      <a:pos x="T6" y="T7"/>
                    </a:cxn>
                    <a:cxn ang="0">
                      <a:pos x="T8" y="T9"/>
                    </a:cxn>
                    <a:cxn ang="0">
                      <a:pos x="T10" y="T11"/>
                    </a:cxn>
                  </a:cxnLst>
                  <a:rect l="0" t="0" r="r" b="b"/>
                  <a:pathLst>
                    <a:path w="52" h="270">
                      <a:moveTo>
                        <a:pt x="26" y="269"/>
                      </a:moveTo>
                      <a:lnTo>
                        <a:pt x="0" y="269"/>
                      </a:lnTo>
                      <a:lnTo>
                        <a:pt x="0" y="0"/>
                      </a:lnTo>
                      <a:lnTo>
                        <a:pt x="51" y="0"/>
                      </a:lnTo>
                      <a:lnTo>
                        <a:pt x="51" y="269"/>
                      </a:lnTo>
                      <a:lnTo>
                        <a:pt x="26" y="26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17" name="Freeform 316"/>
                <p:cNvSpPr>
                  <a:spLocks noChangeArrowheads="1"/>
                </p:cNvSpPr>
                <p:nvPr/>
              </p:nvSpPr>
              <p:spPr bwMode="auto">
                <a:xfrm>
                  <a:off x="5534" y="2330"/>
                  <a:ext cx="11" cy="51"/>
                </a:xfrm>
                <a:custGeom>
                  <a:avLst/>
                  <a:gdLst>
                    <a:gd name="T0" fmla="*/ 25 w 52"/>
                    <a:gd name="T1" fmla="*/ 230 h 231"/>
                    <a:gd name="T2" fmla="*/ 0 w 52"/>
                    <a:gd name="T3" fmla="*/ 230 h 231"/>
                    <a:gd name="T4" fmla="*/ 0 w 52"/>
                    <a:gd name="T5" fmla="*/ 0 h 231"/>
                    <a:gd name="T6" fmla="*/ 51 w 52"/>
                    <a:gd name="T7" fmla="*/ 0 h 231"/>
                    <a:gd name="T8" fmla="*/ 51 w 52"/>
                    <a:gd name="T9" fmla="*/ 230 h 231"/>
                    <a:gd name="T10" fmla="*/ 25 w 52"/>
                    <a:gd name="T11" fmla="*/ 230 h 231"/>
                  </a:gdLst>
                  <a:ahLst/>
                  <a:cxnLst>
                    <a:cxn ang="0">
                      <a:pos x="T0" y="T1"/>
                    </a:cxn>
                    <a:cxn ang="0">
                      <a:pos x="T2" y="T3"/>
                    </a:cxn>
                    <a:cxn ang="0">
                      <a:pos x="T4" y="T5"/>
                    </a:cxn>
                    <a:cxn ang="0">
                      <a:pos x="T6" y="T7"/>
                    </a:cxn>
                    <a:cxn ang="0">
                      <a:pos x="T8" y="T9"/>
                    </a:cxn>
                    <a:cxn ang="0">
                      <a:pos x="T10" y="T11"/>
                    </a:cxn>
                  </a:cxnLst>
                  <a:rect l="0" t="0" r="r" b="b"/>
                  <a:pathLst>
                    <a:path w="52" h="231">
                      <a:moveTo>
                        <a:pt x="25" y="230"/>
                      </a:moveTo>
                      <a:lnTo>
                        <a:pt x="0" y="230"/>
                      </a:lnTo>
                      <a:lnTo>
                        <a:pt x="0" y="0"/>
                      </a:lnTo>
                      <a:lnTo>
                        <a:pt x="51" y="0"/>
                      </a:lnTo>
                      <a:lnTo>
                        <a:pt x="51" y="230"/>
                      </a:lnTo>
                      <a:lnTo>
                        <a:pt x="25" y="230"/>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18" name="Freeform 317"/>
                <p:cNvSpPr>
                  <a:spLocks noChangeArrowheads="1"/>
                </p:cNvSpPr>
                <p:nvPr/>
              </p:nvSpPr>
              <p:spPr bwMode="auto">
                <a:xfrm>
                  <a:off x="5440" y="2467"/>
                  <a:ext cx="11" cy="65"/>
                </a:xfrm>
                <a:custGeom>
                  <a:avLst/>
                  <a:gdLst>
                    <a:gd name="T0" fmla="*/ 26 w 53"/>
                    <a:gd name="T1" fmla="*/ 290 h 291"/>
                    <a:gd name="T2" fmla="*/ 0 w 53"/>
                    <a:gd name="T3" fmla="*/ 290 h 291"/>
                    <a:gd name="T4" fmla="*/ 0 w 53"/>
                    <a:gd name="T5" fmla="*/ 0 h 291"/>
                    <a:gd name="T6" fmla="*/ 52 w 53"/>
                    <a:gd name="T7" fmla="*/ 0 h 291"/>
                    <a:gd name="T8" fmla="*/ 52 w 53"/>
                    <a:gd name="T9" fmla="*/ 290 h 291"/>
                    <a:gd name="T10" fmla="*/ 26 w 53"/>
                    <a:gd name="T11" fmla="*/ 290 h 291"/>
                  </a:gdLst>
                  <a:ahLst/>
                  <a:cxnLst>
                    <a:cxn ang="0">
                      <a:pos x="T0" y="T1"/>
                    </a:cxn>
                    <a:cxn ang="0">
                      <a:pos x="T2" y="T3"/>
                    </a:cxn>
                    <a:cxn ang="0">
                      <a:pos x="T4" y="T5"/>
                    </a:cxn>
                    <a:cxn ang="0">
                      <a:pos x="T6" y="T7"/>
                    </a:cxn>
                    <a:cxn ang="0">
                      <a:pos x="T8" y="T9"/>
                    </a:cxn>
                    <a:cxn ang="0">
                      <a:pos x="T10" y="T11"/>
                    </a:cxn>
                  </a:cxnLst>
                  <a:rect l="0" t="0" r="r" b="b"/>
                  <a:pathLst>
                    <a:path w="53" h="291">
                      <a:moveTo>
                        <a:pt x="26" y="290"/>
                      </a:moveTo>
                      <a:lnTo>
                        <a:pt x="0" y="290"/>
                      </a:lnTo>
                      <a:lnTo>
                        <a:pt x="0" y="0"/>
                      </a:lnTo>
                      <a:lnTo>
                        <a:pt x="52" y="0"/>
                      </a:lnTo>
                      <a:lnTo>
                        <a:pt x="52" y="290"/>
                      </a:lnTo>
                      <a:lnTo>
                        <a:pt x="26" y="290"/>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19" name="Freeform 318"/>
                <p:cNvSpPr>
                  <a:spLocks noChangeArrowheads="1"/>
                </p:cNvSpPr>
                <p:nvPr/>
              </p:nvSpPr>
              <p:spPr bwMode="auto">
                <a:xfrm>
                  <a:off x="5456" y="2468"/>
                  <a:ext cx="11" cy="64"/>
                </a:xfrm>
                <a:custGeom>
                  <a:avLst/>
                  <a:gdLst>
                    <a:gd name="T0" fmla="*/ 26 w 52"/>
                    <a:gd name="T1" fmla="*/ 284 h 285"/>
                    <a:gd name="T2" fmla="*/ 0 w 52"/>
                    <a:gd name="T3" fmla="*/ 284 h 285"/>
                    <a:gd name="T4" fmla="*/ 0 w 52"/>
                    <a:gd name="T5" fmla="*/ 0 h 285"/>
                    <a:gd name="T6" fmla="*/ 51 w 52"/>
                    <a:gd name="T7" fmla="*/ 0 h 285"/>
                    <a:gd name="T8" fmla="*/ 51 w 52"/>
                    <a:gd name="T9" fmla="*/ 284 h 285"/>
                    <a:gd name="T10" fmla="*/ 26 w 52"/>
                    <a:gd name="T11" fmla="*/ 284 h 285"/>
                  </a:gdLst>
                  <a:ahLst/>
                  <a:cxnLst>
                    <a:cxn ang="0">
                      <a:pos x="T0" y="T1"/>
                    </a:cxn>
                    <a:cxn ang="0">
                      <a:pos x="T2" y="T3"/>
                    </a:cxn>
                    <a:cxn ang="0">
                      <a:pos x="T4" y="T5"/>
                    </a:cxn>
                    <a:cxn ang="0">
                      <a:pos x="T6" y="T7"/>
                    </a:cxn>
                    <a:cxn ang="0">
                      <a:pos x="T8" y="T9"/>
                    </a:cxn>
                    <a:cxn ang="0">
                      <a:pos x="T10" y="T11"/>
                    </a:cxn>
                  </a:cxnLst>
                  <a:rect l="0" t="0" r="r" b="b"/>
                  <a:pathLst>
                    <a:path w="52" h="285">
                      <a:moveTo>
                        <a:pt x="26" y="284"/>
                      </a:moveTo>
                      <a:lnTo>
                        <a:pt x="0" y="284"/>
                      </a:lnTo>
                      <a:lnTo>
                        <a:pt x="0" y="0"/>
                      </a:lnTo>
                      <a:lnTo>
                        <a:pt x="51" y="0"/>
                      </a:lnTo>
                      <a:lnTo>
                        <a:pt x="51" y="284"/>
                      </a:lnTo>
                      <a:lnTo>
                        <a:pt x="26" y="284"/>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20" name="Freeform 319"/>
                <p:cNvSpPr>
                  <a:spLocks noChangeArrowheads="1"/>
                </p:cNvSpPr>
                <p:nvPr/>
              </p:nvSpPr>
              <p:spPr bwMode="auto">
                <a:xfrm>
                  <a:off x="5487" y="2461"/>
                  <a:ext cx="11" cy="71"/>
                </a:xfrm>
                <a:custGeom>
                  <a:avLst/>
                  <a:gdLst>
                    <a:gd name="T0" fmla="*/ 26 w 52"/>
                    <a:gd name="T1" fmla="*/ 316 h 317"/>
                    <a:gd name="T2" fmla="*/ 0 w 52"/>
                    <a:gd name="T3" fmla="*/ 316 h 317"/>
                    <a:gd name="T4" fmla="*/ 0 w 52"/>
                    <a:gd name="T5" fmla="*/ 0 h 317"/>
                    <a:gd name="T6" fmla="*/ 51 w 52"/>
                    <a:gd name="T7" fmla="*/ 0 h 317"/>
                    <a:gd name="T8" fmla="*/ 51 w 52"/>
                    <a:gd name="T9" fmla="*/ 316 h 317"/>
                    <a:gd name="T10" fmla="*/ 26 w 52"/>
                    <a:gd name="T11" fmla="*/ 316 h 317"/>
                  </a:gdLst>
                  <a:ahLst/>
                  <a:cxnLst>
                    <a:cxn ang="0">
                      <a:pos x="T0" y="T1"/>
                    </a:cxn>
                    <a:cxn ang="0">
                      <a:pos x="T2" y="T3"/>
                    </a:cxn>
                    <a:cxn ang="0">
                      <a:pos x="T4" y="T5"/>
                    </a:cxn>
                    <a:cxn ang="0">
                      <a:pos x="T6" y="T7"/>
                    </a:cxn>
                    <a:cxn ang="0">
                      <a:pos x="T8" y="T9"/>
                    </a:cxn>
                    <a:cxn ang="0">
                      <a:pos x="T10" y="T11"/>
                    </a:cxn>
                  </a:cxnLst>
                  <a:rect l="0" t="0" r="r" b="b"/>
                  <a:pathLst>
                    <a:path w="52" h="317">
                      <a:moveTo>
                        <a:pt x="26" y="316"/>
                      </a:moveTo>
                      <a:lnTo>
                        <a:pt x="0" y="316"/>
                      </a:lnTo>
                      <a:lnTo>
                        <a:pt x="0" y="0"/>
                      </a:lnTo>
                      <a:lnTo>
                        <a:pt x="51" y="0"/>
                      </a:lnTo>
                      <a:lnTo>
                        <a:pt x="51" y="316"/>
                      </a:lnTo>
                      <a:lnTo>
                        <a:pt x="26" y="316"/>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21" name="Freeform 320"/>
                <p:cNvSpPr>
                  <a:spLocks noChangeArrowheads="1"/>
                </p:cNvSpPr>
                <p:nvPr/>
              </p:nvSpPr>
              <p:spPr bwMode="auto">
                <a:xfrm>
                  <a:off x="5503" y="2483"/>
                  <a:ext cx="11" cy="49"/>
                </a:xfrm>
                <a:custGeom>
                  <a:avLst/>
                  <a:gdLst>
                    <a:gd name="T0" fmla="*/ 25 w 52"/>
                    <a:gd name="T1" fmla="*/ 219 h 220"/>
                    <a:gd name="T2" fmla="*/ 0 w 52"/>
                    <a:gd name="T3" fmla="*/ 219 h 220"/>
                    <a:gd name="T4" fmla="*/ 0 w 52"/>
                    <a:gd name="T5" fmla="*/ 0 h 220"/>
                    <a:gd name="T6" fmla="*/ 51 w 52"/>
                    <a:gd name="T7" fmla="*/ 0 h 220"/>
                    <a:gd name="T8" fmla="*/ 51 w 52"/>
                    <a:gd name="T9" fmla="*/ 219 h 220"/>
                    <a:gd name="T10" fmla="*/ 25 w 52"/>
                    <a:gd name="T11" fmla="*/ 219 h 220"/>
                  </a:gdLst>
                  <a:ahLst/>
                  <a:cxnLst>
                    <a:cxn ang="0">
                      <a:pos x="T0" y="T1"/>
                    </a:cxn>
                    <a:cxn ang="0">
                      <a:pos x="T2" y="T3"/>
                    </a:cxn>
                    <a:cxn ang="0">
                      <a:pos x="T4" y="T5"/>
                    </a:cxn>
                    <a:cxn ang="0">
                      <a:pos x="T6" y="T7"/>
                    </a:cxn>
                    <a:cxn ang="0">
                      <a:pos x="T8" y="T9"/>
                    </a:cxn>
                    <a:cxn ang="0">
                      <a:pos x="T10" y="T11"/>
                    </a:cxn>
                  </a:cxnLst>
                  <a:rect l="0" t="0" r="r" b="b"/>
                  <a:pathLst>
                    <a:path w="52" h="220">
                      <a:moveTo>
                        <a:pt x="25" y="219"/>
                      </a:moveTo>
                      <a:lnTo>
                        <a:pt x="0" y="219"/>
                      </a:lnTo>
                      <a:lnTo>
                        <a:pt x="0" y="0"/>
                      </a:lnTo>
                      <a:lnTo>
                        <a:pt x="51" y="0"/>
                      </a:lnTo>
                      <a:lnTo>
                        <a:pt x="51" y="219"/>
                      </a:lnTo>
                      <a:lnTo>
                        <a:pt x="25" y="21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22" name="Freeform 321"/>
                <p:cNvSpPr>
                  <a:spLocks noChangeArrowheads="1"/>
                </p:cNvSpPr>
                <p:nvPr/>
              </p:nvSpPr>
              <p:spPr bwMode="auto">
                <a:xfrm>
                  <a:off x="5472" y="2477"/>
                  <a:ext cx="11" cy="55"/>
                </a:xfrm>
                <a:custGeom>
                  <a:avLst/>
                  <a:gdLst>
                    <a:gd name="T0" fmla="*/ 25 w 52"/>
                    <a:gd name="T1" fmla="*/ 246 h 247"/>
                    <a:gd name="T2" fmla="*/ 0 w 52"/>
                    <a:gd name="T3" fmla="*/ 246 h 247"/>
                    <a:gd name="T4" fmla="*/ 0 w 52"/>
                    <a:gd name="T5" fmla="*/ 0 h 247"/>
                    <a:gd name="T6" fmla="*/ 51 w 52"/>
                    <a:gd name="T7" fmla="*/ 0 h 247"/>
                    <a:gd name="T8" fmla="*/ 51 w 52"/>
                    <a:gd name="T9" fmla="*/ 246 h 247"/>
                    <a:gd name="T10" fmla="*/ 25 w 52"/>
                    <a:gd name="T11" fmla="*/ 246 h 247"/>
                  </a:gdLst>
                  <a:ahLst/>
                  <a:cxnLst>
                    <a:cxn ang="0">
                      <a:pos x="T0" y="T1"/>
                    </a:cxn>
                    <a:cxn ang="0">
                      <a:pos x="T2" y="T3"/>
                    </a:cxn>
                    <a:cxn ang="0">
                      <a:pos x="T4" y="T5"/>
                    </a:cxn>
                    <a:cxn ang="0">
                      <a:pos x="T6" y="T7"/>
                    </a:cxn>
                    <a:cxn ang="0">
                      <a:pos x="T8" y="T9"/>
                    </a:cxn>
                    <a:cxn ang="0">
                      <a:pos x="T10" y="T11"/>
                    </a:cxn>
                  </a:cxnLst>
                  <a:rect l="0" t="0" r="r" b="b"/>
                  <a:pathLst>
                    <a:path w="52" h="247">
                      <a:moveTo>
                        <a:pt x="25" y="246"/>
                      </a:moveTo>
                      <a:lnTo>
                        <a:pt x="0" y="246"/>
                      </a:lnTo>
                      <a:lnTo>
                        <a:pt x="0" y="0"/>
                      </a:lnTo>
                      <a:lnTo>
                        <a:pt x="51" y="0"/>
                      </a:lnTo>
                      <a:lnTo>
                        <a:pt x="51" y="246"/>
                      </a:lnTo>
                      <a:lnTo>
                        <a:pt x="25" y="246"/>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23" name="Freeform 322"/>
                <p:cNvSpPr>
                  <a:spLocks noChangeArrowheads="1"/>
                </p:cNvSpPr>
                <p:nvPr/>
              </p:nvSpPr>
              <p:spPr bwMode="auto">
                <a:xfrm>
                  <a:off x="5549" y="2466"/>
                  <a:ext cx="11" cy="65"/>
                </a:xfrm>
                <a:custGeom>
                  <a:avLst/>
                  <a:gdLst>
                    <a:gd name="T0" fmla="*/ 26 w 52"/>
                    <a:gd name="T1" fmla="*/ 291 h 292"/>
                    <a:gd name="T2" fmla="*/ 0 w 52"/>
                    <a:gd name="T3" fmla="*/ 291 h 292"/>
                    <a:gd name="T4" fmla="*/ 0 w 52"/>
                    <a:gd name="T5" fmla="*/ 0 h 292"/>
                    <a:gd name="T6" fmla="*/ 51 w 52"/>
                    <a:gd name="T7" fmla="*/ 0 h 292"/>
                    <a:gd name="T8" fmla="*/ 51 w 52"/>
                    <a:gd name="T9" fmla="*/ 291 h 292"/>
                    <a:gd name="T10" fmla="*/ 26 w 52"/>
                    <a:gd name="T11" fmla="*/ 291 h 292"/>
                  </a:gdLst>
                  <a:ahLst/>
                  <a:cxnLst>
                    <a:cxn ang="0">
                      <a:pos x="T0" y="T1"/>
                    </a:cxn>
                    <a:cxn ang="0">
                      <a:pos x="T2" y="T3"/>
                    </a:cxn>
                    <a:cxn ang="0">
                      <a:pos x="T4" y="T5"/>
                    </a:cxn>
                    <a:cxn ang="0">
                      <a:pos x="T6" y="T7"/>
                    </a:cxn>
                    <a:cxn ang="0">
                      <a:pos x="T8" y="T9"/>
                    </a:cxn>
                    <a:cxn ang="0">
                      <a:pos x="T10" y="T11"/>
                    </a:cxn>
                  </a:cxnLst>
                  <a:rect l="0" t="0" r="r" b="b"/>
                  <a:pathLst>
                    <a:path w="52" h="292">
                      <a:moveTo>
                        <a:pt x="26" y="291"/>
                      </a:moveTo>
                      <a:lnTo>
                        <a:pt x="0" y="291"/>
                      </a:lnTo>
                      <a:lnTo>
                        <a:pt x="0" y="0"/>
                      </a:lnTo>
                      <a:lnTo>
                        <a:pt x="51" y="0"/>
                      </a:lnTo>
                      <a:lnTo>
                        <a:pt x="51" y="291"/>
                      </a:lnTo>
                      <a:lnTo>
                        <a:pt x="26" y="291"/>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24" name="Freeform 323"/>
                <p:cNvSpPr>
                  <a:spLocks noChangeArrowheads="1"/>
                </p:cNvSpPr>
                <p:nvPr/>
              </p:nvSpPr>
              <p:spPr bwMode="auto">
                <a:xfrm>
                  <a:off x="5518" y="2470"/>
                  <a:ext cx="11" cy="62"/>
                </a:xfrm>
                <a:custGeom>
                  <a:avLst/>
                  <a:gdLst>
                    <a:gd name="T0" fmla="*/ 26 w 52"/>
                    <a:gd name="T1" fmla="*/ 275 h 276"/>
                    <a:gd name="T2" fmla="*/ 0 w 52"/>
                    <a:gd name="T3" fmla="*/ 275 h 276"/>
                    <a:gd name="T4" fmla="*/ 0 w 52"/>
                    <a:gd name="T5" fmla="*/ 0 h 276"/>
                    <a:gd name="T6" fmla="*/ 51 w 52"/>
                    <a:gd name="T7" fmla="*/ 0 h 276"/>
                    <a:gd name="T8" fmla="*/ 51 w 52"/>
                    <a:gd name="T9" fmla="*/ 275 h 276"/>
                    <a:gd name="T10" fmla="*/ 26 w 52"/>
                    <a:gd name="T11" fmla="*/ 275 h 276"/>
                  </a:gdLst>
                  <a:ahLst/>
                  <a:cxnLst>
                    <a:cxn ang="0">
                      <a:pos x="T0" y="T1"/>
                    </a:cxn>
                    <a:cxn ang="0">
                      <a:pos x="T2" y="T3"/>
                    </a:cxn>
                    <a:cxn ang="0">
                      <a:pos x="T4" y="T5"/>
                    </a:cxn>
                    <a:cxn ang="0">
                      <a:pos x="T6" y="T7"/>
                    </a:cxn>
                    <a:cxn ang="0">
                      <a:pos x="T8" y="T9"/>
                    </a:cxn>
                    <a:cxn ang="0">
                      <a:pos x="T10" y="T11"/>
                    </a:cxn>
                  </a:cxnLst>
                  <a:rect l="0" t="0" r="r" b="b"/>
                  <a:pathLst>
                    <a:path w="52" h="276">
                      <a:moveTo>
                        <a:pt x="26" y="275"/>
                      </a:moveTo>
                      <a:lnTo>
                        <a:pt x="0" y="275"/>
                      </a:lnTo>
                      <a:lnTo>
                        <a:pt x="0" y="0"/>
                      </a:lnTo>
                      <a:lnTo>
                        <a:pt x="51" y="0"/>
                      </a:lnTo>
                      <a:lnTo>
                        <a:pt x="51" y="275"/>
                      </a:lnTo>
                      <a:lnTo>
                        <a:pt x="26" y="275"/>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25" name="Freeform 324"/>
                <p:cNvSpPr>
                  <a:spLocks noChangeArrowheads="1"/>
                </p:cNvSpPr>
                <p:nvPr/>
              </p:nvSpPr>
              <p:spPr bwMode="auto">
                <a:xfrm>
                  <a:off x="5565" y="2468"/>
                  <a:ext cx="11" cy="63"/>
                </a:xfrm>
                <a:custGeom>
                  <a:avLst/>
                  <a:gdLst>
                    <a:gd name="T0" fmla="*/ 26 w 52"/>
                    <a:gd name="T1" fmla="*/ 283 h 284"/>
                    <a:gd name="T2" fmla="*/ 0 w 52"/>
                    <a:gd name="T3" fmla="*/ 283 h 284"/>
                    <a:gd name="T4" fmla="*/ 0 w 52"/>
                    <a:gd name="T5" fmla="*/ 0 h 284"/>
                    <a:gd name="T6" fmla="*/ 51 w 52"/>
                    <a:gd name="T7" fmla="*/ 0 h 284"/>
                    <a:gd name="T8" fmla="*/ 51 w 52"/>
                    <a:gd name="T9" fmla="*/ 283 h 284"/>
                    <a:gd name="T10" fmla="*/ 26 w 52"/>
                    <a:gd name="T11" fmla="*/ 283 h 284"/>
                  </a:gdLst>
                  <a:ahLst/>
                  <a:cxnLst>
                    <a:cxn ang="0">
                      <a:pos x="T0" y="T1"/>
                    </a:cxn>
                    <a:cxn ang="0">
                      <a:pos x="T2" y="T3"/>
                    </a:cxn>
                    <a:cxn ang="0">
                      <a:pos x="T4" y="T5"/>
                    </a:cxn>
                    <a:cxn ang="0">
                      <a:pos x="T6" y="T7"/>
                    </a:cxn>
                    <a:cxn ang="0">
                      <a:pos x="T8" y="T9"/>
                    </a:cxn>
                    <a:cxn ang="0">
                      <a:pos x="T10" y="T11"/>
                    </a:cxn>
                  </a:cxnLst>
                  <a:rect l="0" t="0" r="r" b="b"/>
                  <a:pathLst>
                    <a:path w="52" h="284">
                      <a:moveTo>
                        <a:pt x="26" y="283"/>
                      </a:moveTo>
                      <a:lnTo>
                        <a:pt x="0" y="283"/>
                      </a:lnTo>
                      <a:lnTo>
                        <a:pt x="0" y="0"/>
                      </a:lnTo>
                      <a:lnTo>
                        <a:pt x="51" y="0"/>
                      </a:lnTo>
                      <a:lnTo>
                        <a:pt x="51" y="283"/>
                      </a:lnTo>
                      <a:lnTo>
                        <a:pt x="26" y="28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26" name="Freeform 325"/>
                <p:cNvSpPr>
                  <a:spLocks noChangeArrowheads="1"/>
                </p:cNvSpPr>
                <p:nvPr/>
              </p:nvSpPr>
              <p:spPr bwMode="auto">
                <a:xfrm>
                  <a:off x="5581" y="2469"/>
                  <a:ext cx="11" cy="63"/>
                </a:xfrm>
                <a:custGeom>
                  <a:avLst/>
                  <a:gdLst>
                    <a:gd name="T0" fmla="*/ 25 w 52"/>
                    <a:gd name="T1" fmla="*/ 281 h 282"/>
                    <a:gd name="T2" fmla="*/ 0 w 52"/>
                    <a:gd name="T3" fmla="*/ 281 h 282"/>
                    <a:gd name="T4" fmla="*/ 0 w 52"/>
                    <a:gd name="T5" fmla="*/ 0 h 282"/>
                    <a:gd name="T6" fmla="*/ 51 w 52"/>
                    <a:gd name="T7" fmla="*/ 0 h 282"/>
                    <a:gd name="T8" fmla="*/ 51 w 52"/>
                    <a:gd name="T9" fmla="*/ 281 h 282"/>
                    <a:gd name="T10" fmla="*/ 25 w 52"/>
                    <a:gd name="T11" fmla="*/ 281 h 282"/>
                  </a:gdLst>
                  <a:ahLst/>
                  <a:cxnLst>
                    <a:cxn ang="0">
                      <a:pos x="T0" y="T1"/>
                    </a:cxn>
                    <a:cxn ang="0">
                      <a:pos x="T2" y="T3"/>
                    </a:cxn>
                    <a:cxn ang="0">
                      <a:pos x="T4" y="T5"/>
                    </a:cxn>
                    <a:cxn ang="0">
                      <a:pos x="T6" y="T7"/>
                    </a:cxn>
                    <a:cxn ang="0">
                      <a:pos x="T8" y="T9"/>
                    </a:cxn>
                    <a:cxn ang="0">
                      <a:pos x="T10" y="T11"/>
                    </a:cxn>
                  </a:cxnLst>
                  <a:rect l="0" t="0" r="r" b="b"/>
                  <a:pathLst>
                    <a:path w="52" h="282">
                      <a:moveTo>
                        <a:pt x="25" y="281"/>
                      </a:moveTo>
                      <a:lnTo>
                        <a:pt x="0" y="281"/>
                      </a:lnTo>
                      <a:lnTo>
                        <a:pt x="0" y="0"/>
                      </a:lnTo>
                      <a:lnTo>
                        <a:pt x="51" y="0"/>
                      </a:lnTo>
                      <a:lnTo>
                        <a:pt x="51" y="281"/>
                      </a:lnTo>
                      <a:lnTo>
                        <a:pt x="25" y="281"/>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27" name="Freeform 326"/>
                <p:cNvSpPr>
                  <a:spLocks noChangeArrowheads="1"/>
                </p:cNvSpPr>
                <p:nvPr/>
              </p:nvSpPr>
              <p:spPr bwMode="auto">
                <a:xfrm>
                  <a:off x="5612" y="2473"/>
                  <a:ext cx="11" cy="59"/>
                </a:xfrm>
                <a:custGeom>
                  <a:avLst/>
                  <a:gdLst>
                    <a:gd name="T0" fmla="*/ 25 w 52"/>
                    <a:gd name="T1" fmla="*/ 262 h 263"/>
                    <a:gd name="T2" fmla="*/ 0 w 52"/>
                    <a:gd name="T3" fmla="*/ 262 h 263"/>
                    <a:gd name="T4" fmla="*/ 0 w 52"/>
                    <a:gd name="T5" fmla="*/ 0 h 263"/>
                    <a:gd name="T6" fmla="*/ 51 w 52"/>
                    <a:gd name="T7" fmla="*/ 0 h 263"/>
                    <a:gd name="T8" fmla="*/ 51 w 52"/>
                    <a:gd name="T9" fmla="*/ 262 h 263"/>
                    <a:gd name="T10" fmla="*/ 25 w 52"/>
                    <a:gd name="T11" fmla="*/ 262 h 263"/>
                  </a:gdLst>
                  <a:ahLst/>
                  <a:cxnLst>
                    <a:cxn ang="0">
                      <a:pos x="T0" y="T1"/>
                    </a:cxn>
                    <a:cxn ang="0">
                      <a:pos x="T2" y="T3"/>
                    </a:cxn>
                    <a:cxn ang="0">
                      <a:pos x="T4" y="T5"/>
                    </a:cxn>
                    <a:cxn ang="0">
                      <a:pos x="T6" y="T7"/>
                    </a:cxn>
                    <a:cxn ang="0">
                      <a:pos x="T8" y="T9"/>
                    </a:cxn>
                    <a:cxn ang="0">
                      <a:pos x="T10" y="T11"/>
                    </a:cxn>
                  </a:cxnLst>
                  <a:rect l="0" t="0" r="r" b="b"/>
                  <a:pathLst>
                    <a:path w="52" h="263">
                      <a:moveTo>
                        <a:pt x="25" y="262"/>
                      </a:moveTo>
                      <a:lnTo>
                        <a:pt x="0" y="262"/>
                      </a:lnTo>
                      <a:lnTo>
                        <a:pt x="0" y="0"/>
                      </a:lnTo>
                      <a:lnTo>
                        <a:pt x="51" y="0"/>
                      </a:lnTo>
                      <a:lnTo>
                        <a:pt x="51" y="262"/>
                      </a:lnTo>
                      <a:lnTo>
                        <a:pt x="25" y="262"/>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28" name="Freeform 327"/>
                <p:cNvSpPr>
                  <a:spLocks noChangeArrowheads="1"/>
                </p:cNvSpPr>
                <p:nvPr/>
              </p:nvSpPr>
              <p:spPr bwMode="auto">
                <a:xfrm>
                  <a:off x="5627" y="2477"/>
                  <a:ext cx="11" cy="54"/>
                </a:xfrm>
                <a:custGeom>
                  <a:avLst/>
                  <a:gdLst>
                    <a:gd name="T0" fmla="*/ 26 w 52"/>
                    <a:gd name="T1" fmla="*/ 243 h 244"/>
                    <a:gd name="T2" fmla="*/ 0 w 52"/>
                    <a:gd name="T3" fmla="*/ 243 h 244"/>
                    <a:gd name="T4" fmla="*/ 0 w 52"/>
                    <a:gd name="T5" fmla="*/ 0 h 244"/>
                    <a:gd name="T6" fmla="*/ 51 w 52"/>
                    <a:gd name="T7" fmla="*/ 0 h 244"/>
                    <a:gd name="T8" fmla="*/ 51 w 52"/>
                    <a:gd name="T9" fmla="*/ 243 h 244"/>
                    <a:gd name="T10" fmla="*/ 26 w 52"/>
                    <a:gd name="T11" fmla="*/ 243 h 244"/>
                  </a:gdLst>
                  <a:ahLst/>
                  <a:cxnLst>
                    <a:cxn ang="0">
                      <a:pos x="T0" y="T1"/>
                    </a:cxn>
                    <a:cxn ang="0">
                      <a:pos x="T2" y="T3"/>
                    </a:cxn>
                    <a:cxn ang="0">
                      <a:pos x="T4" y="T5"/>
                    </a:cxn>
                    <a:cxn ang="0">
                      <a:pos x="T6" y="T7"/>
                    </a:cxn>
                    <a:cxn ang="0">
                      <a:pos x="T8" y="T9"/>
                    </a:cxn>
                    <a:cxn ang="0">
                      <a:pos x="T10" y="T11"/>
                    </a:cxn>
                  </a:cxnLst>
                  <a:rect l="0" t="0" r="r" b="b"/>
                  <a:pathLst>
                    <a:path w="52" h="244">
                      <a:moveTo>
                        <a:pt x="26" y="243"/>
                      </a:moveTo>
                      <a:lnTo>
                        <a:pt x="0" y="243"/>
                      </a:lnTo>
                      <a:lnTo>
                        <a:pt x="0" y="0"/>
                      </a:lnTo>
                      <a:lnTo>
                        <a:pt x="51" y="0"/>
                      </a:lnTo>
                      <a:lnTo>
                        <a:pt x="51" y="243"/>
                      </a:lnTo>
                      <a:lnTo>
                        <a:pt x="26" y="24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29" name="Freeform 328"/>
                <p:cNvSpPr>
                  <a:spLocks noChangeArrowheads="1"/>
                </p:cNvSpPr>
                <p:nvPr/>
              </p:nvSpPr>
              <p:spPr bwMode="auto">
                <a:xfrm>
                  <a:off x="5596" y="2477"/>
                  <a:ext cx="11" cy="54"/>
                </a:xfrm>
                <a:custGeom>
                  <a:avLst/>
                  <a:gdLst>
                    <a:gd name="T0" fmla="*/ 26 w 52"/>
                    <a:gd name="T1" fmla="*/ 243 h 244"/>
                    <a:gd name="T2" fmla="*/ 0 w 52"/>
                    <a:gd name="T3" fmla="*/ 243 h 244"/>
                    <a:gd name="T4" fmla="*/ 0 w 52"/>
                    <a:gd name="T5" fmla="*/ 0 h 244"/>
                    <a:gd name="T6" fmla="*/ 51 w 52"/>
                    <a:gd name="T7" fmla="*/ 0 h 244"/>
                    <a:gd name="T8" fmla="*/ 51 w 52"/>
                    <a:gd name="T9" fmla="*/ 243 h 244"/>
                    <a:gd name="T10" fmla="*/ 26 w 52"/>
                    <a:gd name="T11" fmla="*/ 243 h 244"/>
                  </a:gdLst>
                  <a:ahLst/>
                  <a:cxnLst>
                    <a:cxn ang="0">
                      <a:pos x="T0" y="T1"/>
                    </a:cxn>
                    <a:cxn ang="0">
                      <a:pos x="T2" y="T3"/>
                    </a:cxn>
                    <a:cxn ang="0">
                      <a:pos x="T4" y="T5"/>
                    </a:cxn>
                    <a:cxn ang="0">
                      <a:pos x="T6" y="T7"/>
                    </a:cxn>
                    <a:cxn ang="0">
                      <a:pos x="T8" y="T9"/>
                    </a:cxn>
                    <a:cxn ang="0">
                      <a:pos x="T10" y="T11"/>
                    </a:cxn>
                  </a:cxnLst>
                  <a:rect l="0" t="0" r="r" b="b"/>
                  <a:pathLst>
                    <a:path w="52" h="244">
                      <a:moveTo>
                        <a:pt x="26" y="243"/>
                      </a:moveTo>
                      <a:lnTo>
                        <a:pt x="0" y="243"/>
                      </a:lnTo>
                      <a:lnTo>
                        <a:pt x="0" y="0"/>
                      </a:lnTo>
                      <a:lnTo>
                        <a:pt x="51" y="0"/>
                      </a:lnTo>
                      <a:lnTo>
                        <a:pt x="51" y="243"/>
                      </a:lnTo>
                      <a:lnTo>
                        <a:pt x="26" y="24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30" name="Freeform 329"/>
                <p:cNvSpPr>
                  <a:spLocks noChangeArrowheads="1"/>
                </p:cNvSpPr>
                <p:nvPr/>
              </p:nvSpPr>
              <p:spPr bwMode="auto">
                <a:xfrm>
                  <a:off x="5534" y="2492"/>
                  <a:ext cx="11" cy="40"/>
                </a:xfrm>
                <a:custGeom>
                  <a:avLst/>
                  <a:gdLst>
                    <a:gd name="T0" fmla="*/ 25 w 52"/>
                    <a:gd name="T1" fmla="*/ 178 h 179"/>
                    <a:gd name="T2" fmla="*/ 0 w 52"/>
                    <a:gd name="T3" fmla="*/ 178 h 179"/>
                    <a:gd name="T4" fmla="*/ 0 w 52"/>
                    <a:gd name="T5" fmla="*/ 0 h 179"/>
                    <a:gd name="T6" fmla="*/ 51 w 52"/>
                    <a:gd name="T7" fmla="*/ 0 h 179"/>
                    <a:gd name="T8" fmla="*/ 51 w 52"/>
                    <a:gd name="T9" fmla="*/ 178 h 179"/>
                    <a:gd name="T10" fmla="*/ 25 w 52"/>
                    <a:gd name="T11" fmla="*/ 178 h 179"/>
                  </a:gdLst>
                  <a:ahLst/>
                  <a:cxnLst>
                    <a:cxn ang="0">
                      <a:pos x="T0" y="T1"/>
                    </a:cxn>
                    <a:cxn ang="0">
                      <a:pos x="T2" y="T3"/>
                    </a:cxn>
                    <a:cxn ang="0">
                      <a:pos x="T4" y="T5"/>
                    </a:cxn>
                    <a:cxn ang="0">
                      <a:pos x="T6" y="T7"/>
                    </a:cxn>
                    <a:cxn ang="0">
                      <a:pos x="T8" y="T9"/>
                    </a:cxn>
                    <a:cxn ang="0">
                      <a:pos x="T10" y="T11"/>
                    </a:cxn>
                  </a:cxnLst>
                  <a:rect l="0" t="0" r="r" b="b"/>
                  <a:pathLst>
                    <a:path w="52" h="179">
                      <a:moveTo>
                        <a:pt x="25" y="178"/>
                      </a:moveTo>
                      <a:lnTo>
                        <a:pt x="0" y="178"/>
                      </a:lnTo>
                      <a:lnTo>
                        <a:pt x="0" y="0"/>
                      </a:lnTo>
                      <a:lnTo>
                        <a:pt x="51" y="0"/>
                      </a:lnTo>
                      <a:lnTo>
                        <a:pt x="51" y="178"/>
                      </a:lnTo>
                      <a:lnTo>
                        <a:pt x="25" y="178"/>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31" name="Freeform 330"/>
                <p:cNvSpPr>
                  <a:spLocks noChangeArrowheads="1"/>
                </p:cNvSpPr>
                <p:nvPr/>
              </p:nvSpPr>
              <p:spPr bwMode="auto">
                <a:xfrm>
                  <a:off x="5440" y="2622"/>
                  <a:ext cx="11" cy="62"/>
                </a:xfrm>
                <a:custGeom>
                  <a:avLst/>
                  <a:gdLst>
                    <a:gd name="T0" fmla="*/ 26 w 53"/>
                    <a:gd name="T1" fmla="*/ 277 h 278"/>
                    <a:gd name="T2" fmla="*/ 0 w 53"/>
                    <a:gd name="T3" fmla="*/ 277 h 278"/>
                    <a:gd name="T4" fmla="*/ 0 w 53"/>
                    <a:gd name="T5" fmla="*/ 0 h 278"/>
                    <a:gd name="T6" fmla="*/ 52 w 53"/>
                    <a:gd name="T7" fmla="*/ 0 h 278"/>
                    <a:gd name="T8" fmla="*/ 52 w 53"/>
                    <a:gd name="T9" fmla="*/ 277 h 278"/>
                    <a:gd name="T10" fmla="*/ 26 w 53"/>
                    <a:gd name="T11" fmla="*/ 277 h 278"/>
                  </a:gdLst>
                  <a:ahLst/>
                  <a:cxnLst>
                    <a:cxn ang="0">
                      <a:pos x="T0" y="T1"/>
                    </a:cxn>
                    <a:cxn ang="0">
                      <a:pos x="T2" y="T3"/>
                    </a:cxn>
                    <a:cxn ang="0">
                      <a:pos x="T4" y="T5"/>
                    </a:cxn>
                    <a:cxn ang="0">
                      <a:pos x="T6" y="T7"/>
                    </a:cxn>
                    <a:cxn ang="0">
                      <a:pos x="T8" y="T9"/>
                    </a:cxn>
                    <a:cxn ang="0">
                      <a:pos x="T10" y="T11"/>
                    </a:cxn>
                  </a:cxnLst>
                  <a:rect l="0" t="0" r="r" b="b"/>
                  <a:pathLst>
                    <a:path w="53" h="278">
                      <a:moveTo>
                        <a:pt x="26" y="277"/>
                      </a:moveTo>
                      <a:lnTo>
                        <a:pt x="0" y="277"/>
                      </a:lnTo>
                      <a:lnTo>
                        <a:pt x="0" y="0"/>
                      </a:lnTo>
                      <a:lnTo>
                        <a:pt x="52" y="0"/>
                      </a:lnTo>
                      <a:lnTo>
                        <a:pt x="52" y="277"/>
                      </a:lnTo>
                      <a:lnTo>
                        <a:pt x="26" y="277"/>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32" name="Freeform 331"/>
                <p:cNvSpPr>
                  <a:spLocks noChangeArrowheads="1"/>
                </p:cNvSpPr>
                <p:nvPr/>
              </p:nvSpPr>
              <p:spPr bwMode="auto">
                <a:xfrm>
                  <a:off x="5456" y="2617"/>
                  <a:ext cx="11" cy="67"/>
                </a:xfrm>
                <a:custGeom>
                  <a:avLst/>
                  <a:gdLst>
                    <a:gd name="T0" fmla="*/ 26 w 52"/>
                    <a:gd name="T1" fmla="*/ 297 h 298"/>
                    <a:gd name="T2" fmla="*/ 0 w 52"/>
                    <a:gd name="T3" fmla="*/ 297 h 298"/>
                    <a:gd name="T4" fmla="*/ 0 w 52"/>
                    <a:gd name="T5" fmla="*/ 0 h 298"/>
                    <a:gd name="T6" fmla="*/ 51 w 52"/>
                    <a:gd name="T7" fmla="*/ 0 h 298"/>
                    <a:gd name="T8" fmla="*/ 51 w 52"/>
                    <a:gd name="T9" fmla="*/ 297 h 298"/>
                    <a:gd name="T10" fmla="*/ 26 w 52"/>
                    <a:gd name="T11" fmla="*/ 297 h 298"/>
                  </a:gdLst>
                  <a:ahLst/>
                  <a:cxnLst>
                    <a:cxn ang="0">
                      <a:pos x="T0" y="T1"/>
                    </a:cxn>
                    <a:cxn ang="0">
                      <a:pos x="T2" y="T3"/>
                    </a:cxn>
                    <a:cxn ang="0">
                      <a:pos x="T4" y="T5"/>
                    </a:cxn>
                    <a:cxn ang="0">
                      <a:pos x="T6" y="T7"/>
                    </a:cxn>
                    <a:cxn ang="0">
                      <a:pos x="T8" y="T9"/>
                    </a:cxn>
                    <a:cxn ang="0">
                      <a:pos x="T10" y="T11"/>
                    </a:cxn>
                  </a:cxnLst>
                  <a:rect l="0" t="0" r="r" b="b"/>
                  <a:pathLst>
                    <a:path w="52" h="298">
                      <a:moveTo>
                        <a:pt x="26" y="297"/>
                      </a:moveTo>
                      <a:lnTo>
                        <a:pt x="0" y="297"/>
                      </a:lnTo>
                      <a:lnTo>
                        <a:pt x="0" y="0"/>
                      </a:lnTo>
                      <a:lnTo>
                        <a:pt x="51" y="0"/>
                      </a:lnTo>
                      <a:lnTo>
                        <a:pt x="51" y="297"/>
                      </a:lnTo>
                      <a:lnTo>
                        <a:pt x="26" y="297"/>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33" name="Freeform 332"/>
                <p:cNvSpPr>
                  <a:spLocks noChangeArrowheads="1"/>
                </p:cNvSpPr>
                <p:nvPr/>
              </p:nvSpPr>
              <p:spPr bwMode="auto">
                <a:xfrm>
                  <a:off x="5487" y="2625"/>
                  <a:ext cx="11" cy="59"/>
                </a:xfrm>
                <a:custGeom>
                  <a:avLst/>
                  <a:gdLst>
                    <a:gd name="T0" fmla="*/ 26 w 52"/>
                    <a:gd name="T1" fmla="*/ 264 h 265"/>
                    <a:gd name="T2" fmla="*/ 0 w 52"/>
                    <a:gd name="T3" fmla="*/ 264 h 265"/>
                    <a:gd name="T4" fmla="*/ 0 w 52"/>
                    <a:gd name="T5" fmla="*/ 0 h 265"/>
                    <a:gd name="T6" fmla="*/ 51 w 52"/>
                    <a:gd name="T7" fmla="*/ 0 h 265"/>
                    <a:gd name="T8" fmla="*/ 51 w 52"/>
                    <a:gd name="T9" fmla="*/ 264 h 265"/>
                    <a:gd name="T10" fmla="*/ 26 w 52"/>
                    <a:gd name="T11" fmla="*/ 264 h 265"/>
                  </a:gdLst>
                  <a:ahLst/>
                  <a:cxnLst>
                    <a:cxn ang="0">
                      <a:pos x="T0" y="T1"/>
                    </a:cxn>
                    <a:cxn ang="0">
                      <a:pos x="T2" y="T3"/>
                    </a:cxn>
                    <a:cxn ang="0">
                      <a:pos x="T4" y="T5"/>
                    </a:cxn>
                    <a:cxn ang="0">
                      <a:pos x="T6" y="T7"/>
                    </a:cxn>
                    <a:cxn ang="0">
                      <a:pos x="T8" y="T9"/>
                    </a:cxn>
                    <a:cxn ang="0">
                      <a:pos x="T10" y="T11"/>
                    </a:cxn>
                  </a:cxnLst>
                  <a:rect l="0" t="0" r="r" b="b"/>
                  <a:pathLst>
                    <a:path w="52" h="265">
                      <a:moveTo>
                        <a:pt x="26" y="264"/>
                      </a:moveTo>
                      <a:lnTo>
                        <a:pt x="0" y="264"/>
                      </a:lnTo>
                      <a:lnTo>
                        <a:pt x="0" y="0"/>
                      </a:lnTo>
                      <a:lnTo>
                        <a:pt x="51" y="0"/>
                      </a:lnTo>
                      <a:lnTo>
                        <a:pt x="51" y="264"/>
                      </a:lnTo>
                      <a:lnTo>
                        <a:pt x="26" y="264"/>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34" name="Freeform 333"/>
                <p:cNvSpPr>
                  <a:spLocks noChangeArrowheads="1"/>
                </p:cNvSpPr>
                <p:nvPr/>
              </p:nvSpPr>
              <p:spPr bwMode="auto">
                <a:xfrm>
                  <a:off x="5503" y="2620"/>
                  <a:ext cx="11" cy="64"/>
                </a:xfrm>
                <a:custGeom>
                  <a:avLst/>
                  <a:gdLst>
                    <a:gd name="T0" fmla="*/ 25 w 52"/>
                    <a:gd name="T1" fmla="*/ 284 h 285"/>
                    <a:gd name="T2" fmla="*/ 0 w 52"/>
                    <a:gd name="T3" fmla="*/ 284 h 285"/>
                    <a:gd name="T4" fmla="*/ 0 w 52"/>
                    <a:gd name="T5" fmla="*/ 0 h 285"/>
                    <a:gd name="T6" fmla="*/ 51 w 52"/>
                    <a:gd name="T7" fmla="*/ 0 h 285"/>
                    <a:gd name="T8" fmla="*/ 51 w 52"/>
                    <a:gd name="T9" fmla="*/ 284 h 285"/>
                    <a:gd name="T10" fmla="*/ 25 w 52"/>
                    <a:gd name="T11" fmla="*/ 284 h 285"/>
                  </a:gdLst>
                  <a:ahLst/>
                  <a:cxnLst>
                    <a:cxn ang="0">
                      <a:pos x="T0" y="T1"/>
                    </a:cxn>
                    <a:cxn ang="0">
                      <a:pos x="T2" y="T3"/>
                    </a:cxn>
                    <a:cxn ang="0">
                      <a:pos x="T4" y="T5"/>
                    </a:cxn>
                    <a:cxn ang="0">
                      <a:pos x="T6" y="T7"/>
                    </a:cxn>
                    <a:cxn ang="0">
                      <a:pos x="T8" y="T9"/>
                    </a:cxn>
                    <a:cxn ang="0">
                      <a:pos x="T10" y="T11"/>
                    </a:cxn>
                  </a:cxnLst>
                  <a:rect l="0" t="0" r="r" b="b"/>
                  <a:pathLst>
                    <a:path w="52" h="285">
                      <a:moveTo>
                        <a:pt x="25" y="284"/>
                      </a:moveTo>
                      <a:lnTo>
                        <a:pt x="0" y="284"/>
                      </a:lnTo>
                      <a:lnTo>
                        <a:pt x="0" y="0"/>
                      </a:lnTo>
                      <a:lnTo>
                        <a:pt x="51" y="0"/>
                      </a:lnTo>
                      <a:lnTo>
                        <a:pt x="51" y="284"/>
                      </a:lnTo>
                      <a:lnTo>
                        <a:pt x="25" y="284"/>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35" name="Freeform 334"/>
                <p:cNvSpPr>
                  <a:spLocks noChangeArrowheads="1"/>
                </p:cNvSpPr>
                <p:nvPr/>
              </p:nvSpPr>
              <p:spPr bwMode="auto">
                <a:xfrm>
                  <a:off x="5472" y="2626"/>
                  <a:ext cx="11" cy="58"/>
                </a:xfrm>
                <a:custGeom>
                  <a:avLst/>
                  <a:gdLst>
                    <a:gd name="T0" fmla="*/ 25 w 52"/>
                    <a:gd name="T1" fmla="*/ 259 h 260"/>
                    <a:gd name="T2" fmla="*/ 0 w 52"/>
                    <a:gd name="T3" fmla="*/ 259 h 260"/>
                    <a:gd name="T4" fmla="*/ 0 w 52"/>
                    <a:gd name="T5" fmla="*/ 0 h 260"/>
                    <a:gd name="T6" fmla="*/ 51 w 52"/>
                    <a:gd name="T7" fmla="*/ 0 h 260"/>
                    <a:gd name="T8" fmla="*/ 51 w 52"/>
                    <a:gd name="T9" fmla="*/ 259 h 260"/>
                    <a:gd name="T10" fmla="*/ 25 w 52"/>
                    <a:gd name="T11" fmla="*/ 259 h 260"/>
                  </a:gdLst>
                  <a:ahLst/>
                  <a:cxnLst>
                    <a:cxn ang="0">
                      <a:pos x="T0" y="T1"/>
                    </a:cxn>
                    <a:cxn ang="0">
                      <a:pos x="T2" y="T3"/>
                    </a:cxn>
                    <a:cxn ang="0">
                      <a:pos x="T4" y="T5"/>
                    </a:cxn>
                    <a:cxn ang="0">
                      <a:pos x="T6" y="T7"/>
                    </a:cxn>
                    <a:cxn ang="0">
                      <a:pos x="T8" y="T9"/>
                    </a:cxn>
                    <a:cxn ang="0">
                      <a:pos x="T10" y="T11"/>
                    </a:cxn>
                  </a:cxnLst>
                  <a:rect l="0" t="0" r="r" b="b"/>
                  <a:pathLst>
                    <a:path w="52" h="260">
                      <a:moveTo>
                        <a:pt x="25" y="259"/>
                      </a:moveTo>
                      <a:lnTo>
                        <a:pt x="0" y="259"/>
                      </a:lnTo>
                      <a:lnTo>
                        <a:pt x="0" y="0"/>
                      </a:lnTo>
                      <a:lnTo>
                        <a:pt x="51" y="0"/>
                      </a:lnTo>
                      <a:lnTo>
                        <a:pt x="51" y="259"/>
                      </a:lnTo>
                      <a:lnTo>
                        <a:pt x="25" y="25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36" name="Freeform 335"/>
                <p:cNvSpPr>
                  <a:spLocks noChangeArrowheads="1"/>
                </p:cNvSpPr>
                <p:nvPr/>
              </p:nvSpPr>
              <p:spPr bwMode="auto">
                <a:xfrm>
                  <a:off x="5549" y="2607"/>
                  <a:ext cx="11" cy="77"/>
                </a:xfrm>
                <a:custGeom>
                  <a:avLst/>
                  <a:gdLst>
                    <a:gd name="T0" fmla="*/ 26 w 52"/>
                    <a:gd name="T1" fmla="*/ 345 h 346"/>
                    <a:gd name="T2" fmla="*/ 0 w 52"/>
                    <a:gd name="T3" fmla="*/ 345 h 346"/>
                    <a:gd name="T4" fmla="*/ 0 w 52"/>
                    <a:gd name="T5" fmla="*/ 0 h 346"/>
                    <a:gd name="T6" fmla="*/ 51 w 52"/>
                    <a:gd name="T7" fmla="*/ 0 h 346"/>
                    <a:gd name="T8" fmla="*/ 51 w 52"/>
                    <a:gd name="T9" fmla="*/ 345 h 346"/>
                    <a:gd name="T10" fmla="*/ 26 w 52"/>
                    <a:gd name="T11" fmla="*/ 345 h 346"/>
                  </a:gdLst>
                  <a:ahLst/>
                  <a:cxnLst>
                    <a:cxn ang="0">
                      <a:pos x="T0" y="T1"/>
                    </a:cxn>
                    <a:cxn ang="0">
                      <a:pos x="T2" y="T3"/>
                    </a:cxn>
                    <a:cxn ang="0">
                      <a:pos x="T4" y="T5"/>
                    </a:cxn>
                    <a:cxn ang="0">
                      <a:pos x="T6" y="T7"/>
                    </a:cxn>
                    <a:cxn ang="0">
                      <a:pos x="T8" y="T9"/>
                    </a:cxn>
                    <a:cxn ang="0">
                      <a:pos x="T10" y="T11"/>
                    </a:cxn>
                  </a:cxnLst>
                  <a:rect l="0" t="0" r="r" b="b"/>
                  <a:pathLst>
                    <a:path w="52" h="346">
                      <a:moveTo>
                        <a:pt x="26" y="345"/>
                      </a:moveTo>
                      <a:lnTo>
                        <a:pt x="0" y="345"/>
                      </a:lnTo>
                      <a:lnTo>
                        <a:pt x="0" y="0"/>
                      </a:lnTo>
                      <a:lnTo>
                        <a:pt x="51" y="0"/>
                      </a:lnTo>
                      <a:lnTo>
                        <a:pt x="51" y="345"/>
                      </a:lnTo>
                      <a:lnTo>
                        <a:pt x="26" y="345"/>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37" name="Freeform 336"/>
                <p:cNvSpPr>
                  <a:spLocks noChangeArrowheads="1"/>
                </p:cNvSpPr>
                <p:nvPr/>
              </p:nvSpPr>
              <p:spPr bwMode="auto">
                <a:xfrm>
                  <a:off x="5518" y="2616"/>
                  <a:ext cx="11" cy="68"/>
                </a:xfrm>
                <a:custGeom>
                  <a:avLst/>
                  <a:gdLst>
                    <a:gd name="T0" fmla="*/ 26 w 52"/>
                    <a:gd name="T1" fmla="*/ 303 h 304"/>
                    <a:gd name="T2" fmla="*/ 0 w 52"/>
                    <a:gd name="T3" fmla="*/ 303 h 304"/>
                    <a:gd name="T4" fmla="*/ 0 w 52"/>
                    <a:gd name="T5" fmla="*/ 0 h 304"/>
                    <a:gd name="T6" fmla="*/ 51 w 52"/>
                    <a:gd name="T7" fmla="*/ 0 h 304"/>
                    <a:gd name="T8" fmla="*/ 51 w 52"/>
                    <a:gd name="T9" fmla="*/ 303 h 304"/>
                    <a:gd name="T10" fmla="*/ 26 w 52"/>
                    <a:gd name="T11" fmla="*/ 303 h 304"/>
                  </a:gdLst>
                  <a:ahLst/>
                  <a:cxnLst>
                    <a:cxn ang="0">
                      <a:pos x="T0" y="T1"/>
                    </a:cxn>
                    <a:cxn ang="0">
                      <a:pos x="T2" y="T3"/>
                    </a:cxn>
                    <a:cxn ang="0">
                      <a:pos x="T4" y="T5"/>
                    </a:cxn>
                    <a:cxn ang="0">
                      <a:pos x="T6" y="T7"/>
                    </a:cxn>
                    <a:cxn ang="0">
                      <a:pos x="T8" y="T9"/>
                    </a:cxn>
                    <a:cxn ang="0">
                      <a:pos x="T10" y="T11"/>
                    </a:cxn>
                  </a:cxnLst>
                  <a:rect l="0" t="0" r="r" b="b"/>
                  <a:pathLst>
                    <a:path w="52" h="304">
                      <a:moveTo>
                        <a:pt x="26" y="303"/>
                      </a:moveTo>
                      <a:lnTo>
                        <a:pt x="0" y="303"/>
                      </a:lnTo>
                      <a:lnTo>
                        <a:pt x="0" y="0"/>
                      </a:lnTo>
                      <a:lnTo>
                        <a:pt x="51" y="0"/>
                      </a:lnTo>
                      <a:lnTo>
                        <a:pt x="51" y="303"/>
                      </a:lnTo>
                      <a:lnTo>
                        <a:pt x="26" y="30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38" name="Freeform 337"/>
                <p:cNvSpPr>
                  <a:spLocks noChangeArrowheads="1"/>
                </p:cNvSpPr>
                <p:nvPr/>
              </p:nvSpPr>
              <p:spPr bwMode="auto">
                <a:xfrm>
                  <a:off x="5565" y="2615"/>
                  <a:ext cx="11" cy="69"/>
                </a:xfrm>
                <a:custGeom>
                  <a:avLst/>
                  <a:gdLst>
                    <a:gd name="T0" fmla="*/ 26 w 52"/>
                    <a:gd name="T1" fmla="*/ 309 h 310"/>
                    <a:gd name="T2" fmla="*/ 0 w 52"/>
                    <a:gd name="T3" fmla="*/ 309 h 310"/>
                    <a:gd name="T4" fmla="*/ 0 w 52"/>
                    <a:gd name="T5" fmla="*/ 0 h 310"/>
                    <a:gd name="T6" fmla="*/ 51 w 52"/>
                    <a:gd name="T7" fmla="*/ 0 h 310"/>
                    <a:gd name="T8" fmla="*/ 51 w 52"/>
                    <a:gd name="T9" fmla="*/ 309 h 310"/>
                    <a:gd name="T10" fmla="*/ 26 w 52"/>
                    <a:gd name="T11" fmla="*/ 309 h 310"/>
                  </a:gdLst>
                  <a:ahLst/>
                  <a:cxnLst>
                    <a:cxn ang="0">
                      <a:pos x="T0" y="T1"/>
                    </a:cxn>
                    <a:cxn ang="0">
                      <a:pos x="T2" y="T3"/>
                    </a:cxn>
                    <a:cxn ang="0">
                      <a:pos x="T4" y="T5"/>
                    </a:cxn>
                    <a:cxn ang="0">
                      <a:pos x="T6" y="T7"/>
                    </a:cxn>
                    <a:cxn ang="0">
                      <a:pos x="T8" y="T9"/>
                    </a:cxn>
                    <a:cxn ang="0">
                      <a:pos x="T10" y="T11"/>
                    </a:cxn>
                  </a:cxnLst>
                  <a:rect l="0" t="0" r="r" b="b"/>
                  <a:pathLst>
                    <a:path w="52" h="310">
                      <a:moveTo>
                        <a:pt x="26" y="309"/>
                      </a:moveTo>
                      <a:lnTo>
                        <a:pt x="0" y="309"/>
                      </a:lnTo>
                      <a:lnTo>
                        <a:pt x="0" y="0"/>
                      </a:lnTo>
                      <a:lnTo>
                        <a:pt x="51" y="0"/>
                      </a:lnTo>
                      <a:lnTo>
                        <a:pt x="51" y="309"/>
                      </a:lnTo>
                      <a:lnTo>
                        <a:pt x="26" y="30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39" name="Freeform 338"/>
                <p:cNvSpPr>
                  <a:spLocks noChangeArrowheads="1"/>
                </p:cNvSpPr>
                <p:nvPr/>
              </p:nvSpPr>
              <p:spPr bwMode="auto">
                <a:xfrm>
                  <a:off x="5581" y="2621"/>
                  <a:ext cx="11" cy="63"/>
                </a:xfrm>
                <a:custGeom>
                  <a:avLst/>
                  <a:gdLst>
                    <a:gd name="T0" fmla="*/ 25 w 52"/>
                    <a:gd name="T1" fmla="*/ 281 h 282"/>
                    <a:gd name="T2" fmla="*/ 0 w 52"/>
                    <a:gd name="T3" fmla="*/ 281 h 282"/>
                    <a:gd name="T4" fmla="*/ 0 w 52"/>
                    <a:gd name="T5" fmla="*/ 0 h 282"/>
                    <a:gd name="T6" fmla="*/ 51 w 52"/>
                    <a:gd name="T7" fmla="*/ 0 h 282"/>
                    <a:gd name="T8" fmla="*/ 51 w 52"/>
                    <a:gd name="T9" fmla="*/ 281 h 282"/>
                    <a:gd name="T10" fmla="*/ 25 w 52"/>
                    <a:gd name="T11" fmla="*/ 281 h 282"/>
                  </a:gdLst>
                  <a:ahLst/>
                  <a:cxnLst>
                    <a:cxn ang="0">
                      <a:pos x="T0" y="T1"/>
                    </a:cxn>
                    <a:cxn ang="0">
                      <a:pos x="T2" y="T3"/>
                    </a:cxn>
                    <a:cxn ang="0">
                      <a:pos x="T4" y="T5"/>
                    </a:cxn>
                    <a:cxn ang="0">
                      <a:pos x="T6" y="T7"/>
                    </a:cxn>
                    <a:cxn ang="0">
                      <a:pos x="T8" y="T9"/>
                    </a:cxn>
                    <a:cxn ang="0">
                      <a:pos x="T10" y="T11"/>
                    </a:cxn>
                  </a:cxnLst>
                  <a:rect l="0" t="0" r="r" b="b"/>
                  <a:pathLst>
                    <a:path w="52" h="282">
                      <a:moveTo>
                        <a:pt x="25" y="281"/>
                      </a:moveTo>
                      <a:lnTo>
                        <a:pt x="0" y="281"/>
                      </a:lnTo>
                      <a:lnTo>
                        <a:pt x="0" y="0"/>
                      </a:lnTo>
                      <a:lnTo>
                        <a:pt x="51" y="0"/>
                      </a:lnTo>
                      <a:lnTo>
                        <a:pt x="51" y="281"/>
                      </a:lnTo>
                      <a:lnTo>
                        <a:pt x="25" y="281"/>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40" name="Freeform 339"/>
                <p:cNvSpPr>
                  <a:spLocks noChangeArrowheads="1"/>
                </p:cNvSpPr>
                <p:nvPr/>
              </p:nvSpPr>
              <p:spPr bwMode="auto">
                <a:xfrm>
                  <a:off x="5612" y="2640"/>
                  <a:ext cx="11" cy="44"/>
                </a:xfrm>
                <a:custGeom>
                  <a:avLst/>
                  <a:gdLst>
                    <a:gd name="T0" fmla="*/ 25 w 52"/>
                    <a:gd name="T1" fmla="*/ 196 h 197"/>
                    <a:gd name="T2" fmla="*/ 0 w 52"/>
                    <a:gd name="T3" fmla="*/ 196 h 197"/>
                    <a:gd name="T4" fmla="*/ 0 w 52"/>
                    <a:gd name="T5" fmla="*/ 0 h 197"/>
                    <a:gd name="T6" fmla="*/ 51 w 52"/>
                    <a:gd name="T7" fmla="*/ 0 h 197"/>
                    <a:gd name="T8" fmla="*/ 51 w 52"/>
                    <a:gd name="T9" fmla="*/ 196 h 197"/>
                    <a:gd name="T10" fmla="*/ 25 w 52"/>
                    <a:gd name="T11" fmla="*/ 196 h 197"/>
                  </a:gdLst>
                  <a:ahLst/>
                  <a:cxnLst>
                    <a:cxn ang="0">
                      <a:pos x="T0" y="T1"/>
                    </a:cxn>
                    <a:cxn ang="0">
                      <a:pos x="T2" y="T3"/>
                    </a:cxn>
                    <a:cxn ang="0">
                      <a:pos x="T4" y="T5"/>
                    </a:cxn>
                    <a:cxn ang="0">
                      <a:pos x="T6" y="T7"/>
                    </a:cxn>
                    <a:cxn ang="0">
                      <a:pos x="T8" y="T9"/>
                    </a:cxn>
                    <a:cxn ang="0">
                      <a:pos x="T10" y="T11"/>
                    </a:cxn>
                  </a:cxnLst>
                  <a:rect l="0" t="0" r="r" b="b"/>
                  <a:pathLst>
                    <a:path w="52" h="197">
                      <a:moveTo>
                        <a:pt x="25" y="196"/>
                      </a:moveTo>
                      <a:lnTo>
                        <a:pt x="0" y="196"/>
                      </a:lnTo>
                      <a:lnTo>
                        <a:pt x="0" y="0"/>
                      </a:lnTo>
                      <a:lnTo>
                        <a:pt x="51" y="0"/>
                      </a:lnTo>
                      <a:lnTo>
                        <a:pt x="51" y="196"/>
                      </a:lnTo>
                      <a:lnTo>
                        <a:pt x="25" y="196"/>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41" name="Freeform 340"/>
                <p:cNvSpPr>
                  <a:spLocks noChangeArrowheads="1"/>
                </p:cNvSpPr>
                <p:nvPr/>
              </p:nvSpPr>
              <p:spPr bwMode="auto">
                <a:xfrm>
                  <a:off x="5627" y="2636"/>
                  <a:ext cx="11" cy="48"/>
                </a:xfrm>
                <a:custGeom>
                  <a:avLst/>
                  <a:gdLst>
                    <a:gd name="T0" fmla="*/ 26 w 52"/>
                    <a:gd name="T1" fmla="*/ 217 h 218"/>
                    <a:gd name="T2" fmla="*/ 0 w 52"/>
                    <a:gd name="T3" fmla="*/ 217 h 218"/>
                    <a:gd name="T4" fmla="*/ 0 w 52"/>
                    <a:gd name="T5" fmla="*/ 0 h 218"/>
                    <a:gd name="T6" fmla="*/ 51 w 52"/>
                    <a:gd name="T7" fmla="*/ 0 h 218"/>
                    <a:gd name="T8" fmla="*/ 51 w 52"/>
                    <a:gd name="T9" fmla="*/ 217 h 218"/>
                    <a:gd name="T10" fmla="*/ 26 w 52"/>
                    <a:gd name="T11" fmla="*/ 217 h 218"/>
                  </a:gdLst>
                  <a:ahLst/>
                  <a:cxnLst>
                    <a:cxn ang="0">
                      <a:pos x="T0" y="T1"/>
                    </a:cxn>
                    <a:cxn ang="0">
                      <a:pos x="T2" y="T3"/>
                    </a:cxn>
                    <a:cxn ang="0">
                      <a:pos x="T4" y="T5"/>
                    </a:cxn>
                    <a:cxn ang="0">
                      <a:pos x="T6" y="T7"/>
                    </a:cxn>
                    <a:cxn ang="0">
                      <a:pos x="T8" y="T9"/>
                    </a:cxn>
                    <a:cxn ang="0">
                      <a:pos x="T10" y="T11"/>
                    </a:cxn>
                  </a:cxnLst>
                  <a:rect l="0" t="0" r="r" b="b"/>
                  <a:pathLst>
                    <a:path w="52" h="218">
                      <a:moveTo>
                        <a:pt x="26" y="217"/>
                      </a:moveTo>
                      <a:lnTo>
                        <a:pt x="0" y="217"/>
                      </a:lnTo>
                      <a:lnTo>
                        <a:pt x="0" y="0"/>
                      </a:lnTo>
                      <a:lnTo>
                        <a:pt x="51" y="0"/>
                      </a:lnTo>
                      <a:lnTo>
                        <a:pt x="51" y="217"/>
                      </a:lnTo>
                      <a:lnTo>
                        <a:pt x="26" y="217"/>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42" name="Freeform 341"/>
                <p:cNvSpPr>
                  <a:spLocks noChangeArrowheads="1"/>
                </p:cNvSpPr>
                <p:nvPr/>
              </p:nvSpPr>
              <p:spPr bwMode="auto">
                <a:xfrm>
                  <a:off x="5596" y="2630"/>
                  <a:ext cx="11" cy="54"/>
                </a:xfrm>
                <a:custGeom>
                  <a:avLst/>
                  <a:gdLst>
                    <a:gd name="T0" fmla="*/ 26 w 52"/>
                    <a:gd name="T1" fmla="*/ 243 h 244"/>
                    <a:gd name="T2" fmla="*/ 0 w 52"/>
                    <a:gd name="T3" fmla="*/ 243 h 244"/>
                    <a:gd name="T4" fmla="*/ 0 w 52"/>
                    <a:gd name="T5" fmla="*/ 0 h 244"/>
                    <a:gd name="T6" fmla="*/ 51 w 52"/>
                    <a:gd name="T7" fmla="*/ 0 h 244"/>
                    <a:gd name="T8" fmla="*/ 51 w 52"/>
                    <a:gd name="T9" fmla="*/ 243 h 244"/>
                    <a:gd name="T10" fmla="*/ 26 w 52"/>
                    <a:gd name="T11" fmla="*/ 243 h 244"/>
                  </a:gdLst>
                  <a:ahLst/>
                  <a:cxnLst>
                    <a:cxn ang="0">
                      <a:pos x="T0" y="T1"/>
                    </a:cxn>
                    <a:cxn ang="0">
                      <a:pos x="T2" y="T3"/>
                    </a:cxn>
                    <a:cxn ang="0">
                      <a:pos x="T4" y="T5"/>
                    </a:cxn>
                    <a:cxn ang="0">
                      <a:pos x="T6" y="T7"/>
                    </a:cxn>
                    <a:cxn ang="0">
                      <a:pos x="T8" y="T9"/>
                    </a:cxn>
                    <a:cxn ang="0">
                      <a:pos x="T10" y="T11"/>
                    </a:cxn>
                  </a:cxnLst>
                  <a:rect l="0" t="0" r="r" b="b"/>
                  <a:pathLst>
                    <a:path w="52" h="244">
                      <a:moveTo>
                        <a:pt x="26" y="243"/>
                      </a:moveTo>
                      <a:lnTo>
                        <a:pt x="0" y="243"/>
                      </a:lnTo>
                      <a:lnTo>
                        <a:pt x="0" y="0"/>
                      </a:lnTo>
                      <a:lnTo>
                        <a:pt x="51" y="0"/>
                      </a:lnTo>
                      <a:lnTo>
                        <a:pt x="51" y="243"/>
                      </a:lnTo>
                      <a:lnTo>
                        <a:pt x="26" y="24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43" name="Freeform 342"/>
                <p:cNvSpPr>
                  <a:spLocks noChangeArrowheads="1"/>
                </p:cNvSpPr>
                <p:nvPr/>
              </p:nvSpPr>
              <p:spPr bwMode="auto">
                <a:xfrm>
                  <a:off x="5534" y="2632"/>
                  <a:ext cx="11" cy="51"/>
                </a:xfrm>
                <a:custGeom>
                  <a:avLst/>
                  <a:gdLst>
                    <a:gd name="T0" fmla="*/ 25 w 52"/>
                    <a:gd name="T1" fmla="*/ 230 h 231"/>
                    <a:gd name="T2" fmla="*/ 0 w 52"/>
                    <a:gd name="T3" fmla="*/ 230 h 231"/>
                    <a:gd name="T4" fmla="*/ 0 w 52"/>
                    <a:gd name="T5" fmla="*/ 0 h 231"/>
                    <a:gd name="T6" fmla="*/ 51 w 52"/>
                    <a:gd name="T7" fmla="*/ 0 h 231"/>
                    <a:gd name="T8" fmla="*/ 51 w 52"/>
                    <a:gd name="T9" fmla="*/ 230 h 231"/>
                    <a:gd name="T10" fmla="*/ 25 w 52"/>
                    <a:gd name="T11" fmla="*/ 230 h 231"/>
                  </a:gdLst>
                  <a:ahLst/>
                  <a:cxnLst>
                    <a:cxn ang="0">
                      <a:pos x="T0" y="T1"/>
                    </a:cxn>
                    <a:cxn ang="0">
                      <a:pos x="T2" y="T3"/>
                    </a:cxn>
                    <a:cxn ang="0">
                      <a:pos x="T4" y="T5"/>
                    </a:cxn>
                    <a:cxn ang="0">
                      <a:pos x="T6" y="T7"/>
                    </a:cxn>
                    <a:cxn ang="0">
                      <a:pos x="T8" y="T9"/>
                    </a:cxn>
                    <a:cxn ang="0">
                      <a:pos x="T10" y="T11"/>
                    </a:cxn>
                  </a:cxnLst>
                  <a:rect l="0" t="0" r="r" b="b"/>
                  <a:pathLst>
                    <a:path w="52" h="231">
                      <a:moveTo>
                        <a:pt x="25" y="230"/>
                      </a:moveTo>
                      <a:lnTo>
                        <a:pt x="0" y="230"/>
                      </a:lnTo>
                      <a:lnTo>
                        <a:pt x="0" y="0"/>
                      </a:lnTo>
                      <a:lnTo>
                        <a:pt x="51" y="0"/>
                      </a:lnTo>
                      <a:lnTo>
                        <a:pt x="51" y="230"/>
                      </a:lnTo>
                      <a:lnTo>
                        <a:pt x="25" y="230"/>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44" name="Freeform 343"/>
                <p:cNvSpPr>
                  <a:spLocks noChangeArrowheads="1"/>
                </p:cNvSpPr>
                <p:nvPr/>
              </p:nvSpPr>
              <p:spPr bwMode="auto">
                <a:xfrm>
                  <a:off x="5769" y="2235"/>
                  <a:ext cx="15" cy="95"/>
                </a:xfrm>
                <a:custGeom>
                  <a:avLst/>
                  <a:gdLst>
                    <a:gd name="T0" fmla="*/ 34 w 69"/>
                    <a:gd name="T1" fmla="*/ 423 h 424"/>
                    <a:gd name="T2" fmla="*/ 0 w 69"/>
                    <a:gd name="T3" fmla="*/ 423 h 424"/>
                    <a:gd name="T4" fmla="*/ 0 w 69"/>
                    <a:gd name="T5" fmla="*/ 0 h 424"/>
                    <a:gd name="T6" fmla="*/ 68 w 69"/>
                    <a:gd name="T7" fmla="*/ 0 h 424"/>
                    <a:gd name="T8" fmla="*/ 68 w 69"/>
                    <a:gd name="T9" fmla="*/ 423 h 424"/>
                    <a:gd name="T10" fmla="*/ 34 w 69"/>
                    <a:gd name="T11" fmla="*/ 423 h 424"/>
                  </a:gdLst>
                  <a:ahLst/>
                  <a:cxnLst>
                    <a:cxn ang="0">
                      <a:pos x="T0" y="T1"/>
                    </a:cxn>
                    <a:cxn ang="0">
                      <a:pos x="T2" y="T3"/>
                    </a:cxn>
                    <a:cxn ang="0">
                      <a:pos x="T4" y="T5"/>
                    </a:cxn>
                    <a:cxn ang="0">
                      <a:pos x="T6" y="T7"/>
                    </a:cxn>
                    <a:cxn ang="0">
                      <a:pos x="T8" y="T9"/>
                    </a:cxn>
                    <a:cxn ang="0">
                      <a:pos x="T10" y="T11"/>
                    </a:cxn>
                  </a:cxnLst>
                  <a:rect l="0" t="0" r="r" b="b"/>
                  <a:pathLst>
                    <a:path w="69" h="424">
                      <a:moveTo>
                        <a:pt x="34" y="423"/>
                      </a:moveTo>
                      <a:lnTo>
                        <a:pt x="0" y="423"/>
                      </a:lnTo>
                      <a:lnTo>
                        <a:pt x="0" y="0"/>
                      </a:lnTo>
                      <a:lnTo>
                        <a:pt x="68" y="0"/>
                      </a:lnTo>
                      <a:lnTo>
                        <a:pt x="68" y="423"/>
                      </a:lnTo>
                      <a:lnTo>
                        <a:pt x="34" y="42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45" name="Freeform 344"/>
                <p:cNvSpPr>
                  <a:spLocks noChangeArrowheads="1"/>
                </p:cNvSpPr>
                <p:nvPr/>
              </p:nvSpPr>
              <p:spPr bwMode="auto">
                <a:xfrm>
                  <a:off x="5789" y="2260"/>
                  <a:ext cx="15" cy="69"/>
                </a:xfrm>
                <a:custGeom>
                  <a:avLst/>
                  <a:gdLst>
                    <a:gd name="T0" fmla="*/ 34 w 70"/>
                    <a:gd name="T1" fmla="*/ 308 h 309"/>
                    <a:gd name="T2" fmla="*/ 0 w 70"/>
                    <a:gd name="T3" fmla="*/ 308 h 309"/>
                    <a:gd name="T4" fmla="*/ 0 w 70"/>
                    <a:gd name="T5" fmla="*/ 0 h 309"/>
                    <a:gd name="T6" fmla="*/ 69 w 70"/>
                    <a:gd name="T7" fmla="*/ 0 h 309"/>
                    <a:gd name="T8" fmla="*/ 69 w 70"/>
                    <a:gd name="T9" fmla="*/ 308 h 309"/>
                    <a:gd name="T10" fmla="*/ 34 w 70"/>
                    <a:gd name="T11" fmla="*/ 308 h 309"/>
                  </a:gdLst>
                  <a:ahLst/>
                  <a:cxnLst>
                    <a:cxn ang="0">
                      <a:pos x="T0" y="T1"/>
                    </a:cxn>
                    <a:cxn ang="0">
                      <a:pos x="T2" y="T3"/>
                    </a:cxn>
                    <a:cxn ang="0">
                      <a:pos x="T4" y="T5"/>
                    </a:cxn>
                    <a:cxn ang="0">
                      <a:pos x="T6" y="T7"/>
                    </a:cxn>
                    <a:cxn ang="0">
                      <a:pos x="T8" y="T9"/>
                    </a:cxn>
                    <a:cxn ang="0">
                      <a:pos x="T10" y="T11"/>
                    </a:cxn>
                  </a:cxnLst>
                  <a:rect l="0" t="0" r="r" b="b"/>
                  <a:pathLst>
                    <a:path w="70" h="309">
                      <a:moveTo>
                        <a:pt x="34" y="308"/>
                      </a:moveTo>
                      <a:lnTo>
                        <a:pt x="0" y="308"/>
                      </a:lnTo>
                      <a:lnTo>
                        <a:pt x="0" y="0"/>
                      </a:lnTo>
                      <a:lnTo>
                        <a:pt x="69" y="0"/>
                      </a:lnTo>
                      <a:lnTo>
                        <a:pt x="69" y="308"/>
                      </a:lnTo>
                      <a:lnTo>
                        <a:pt x="34" y="308"/>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46" name="Freeform 345"/>
                <p:cNvSpPr>
                  <a:spLocks noChangeArrowheads="1"/>
                </p:cNvSpPr>
                <p:nvPr/>
              </p:nvSpPr>
              <p:spPr bwMode="auto">
                <a:xfrm>
                  <a:off x="5831" y="2235"/>
                  <a:ext cx="15" cy="95"/>
                </a:xfrm>
                <a:custGeom>
                  <a:avLst/>
                  <a:gdLst>
                    <a:gd name="T0" fmla="*/ 34 w 69"/>
                    <a:gd name="T1" fmla="*/ 423 h 424"/>
                    <a:gd name="T2" fmla="*/ 0 w 69"/>
                    <a:gd name="T3" fmla="*/ 423 h 424"/>
                    <a:gd name="T4" fmla="*/ 0 w 69"/>
                    <a:gd name="T5" fmla="*/ 0 h 424"/>
                    <a:gd name="T6" fmla="*/ 68 w 69"/>
                    <a:gd name="T7" fmla="*/ 0 h 424"/>
                    <a:gd name="T8" fmla="*/ 68 w 69"/>
                    <a:gd name="T9" fmla="*/ 423 h 424"/>
                    <a:gd name="T10" fmla="*/ 34 w 69"/>
                    <a:gd name="T11" fmla="*/ 423 h 424"/>
                  </a:gdLst>
                  <a:ahLst/>
                  <a:cxnLst>
                    <a:cxn ang="0">
                      <a:pos x="T0" y="T1"/>
                    </a:cxn>
                    <a:cxn ang="0">
                      <a:pos x="T2" y="T3"/>
                    </a:cxn>
                    <a:cxn ang="0">
                      <a:pos x="T4" y="T5"/>
                    </a:cxn>
                    <a:cxn ang="0">
                      <a:pos x="T6" y="T7"/>
                    </a:cxn>
                    <a:cxn ang="0">
                      <a:pos x="T8" y="T9"/>
                    </a:cxn>
                    <a:cxn ang="0">
                      <a:pos x="T10" y="T11"/>
                    </a:cxn>
                  </a:cxnLst>
                  <a:rect l="0" t="0" r="r" b="b"/>
                  <a:pathLst>
                    <a:path w="69" h="424">
                      <a:moveTo>
                        <a:pt x="34" y="423"/>
                      </a:moveTo>
                      <a:lnTo>
                        <a:pt x="0" y="423"/>
                      </a:lnTo>
                      <a:lnTo>
                        <a:pt x="0" y="0"/>
                      </a:lnTo>
                      <a:lnTo>
                        <a:pt x="68" y="0"/>
                      </a:lnTo>
                      <a:lnTo>
                        <a:pt x="68" y="423"/>
                      </a:lnTo>
                      <a:lnTo>
                        <a:pt x="34" y="423"/>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47" name="Freeform 346"/>
                <p:cNvSpPr>
                  <a:spLocks noChangeArrowheads="1"/>
                </p:cNvSpPr>
                <p:nvPr/>
              </p:nvSpPr>
              <p:spPr bwMode="auto">
                <a:xfrm>
                  <a:off x="5852" y="2221"/>
                  <a:ext cx="15" cy="109"/>
                </a:xfrm>
                <a:custGeom>
                  <a:avLst/>
                  <a:gdLst>
                    <a:gd name="T0" fmla="*/ 34 w 69"/>
                    <a:gd name="T1" fmla="*/ 484 h 485"/>
                    <a:gd name="T2" fmla="*/ 0 w 69"/>
                    <a:gd name="T3" fmla="*/ 484 h 485"/>
                    <a:gd name="T4" fmla="*/ 0 w 69"/>
                    <a:gd name="T5" fmla="*/ 0 h 485"/>
                    <a:gd name="T6" fmla="*/ 68 w 69"/>
                    <a:gd name="T7" fmla="*/ 0 h 485"/>
                    <a:gd name="T8" fmla="*/ 68 w 69"/>
                    <a:gd name="T9" fmla="*/ 484 h 485"/>
                    <a:gd name="T10" fmla="*/ 34 w 69"/>
                    <a:gd name="T11" fmla="*/ 484 h 485"/>
                  </a:gdLst>
                  <a:ahLst/>
                  <a:cxnLst>
                    <a:cxn ang="0">
                      <a:pos x="T0" y="T1"/>
                    </a:cxn>
                    <a:cxn ang="0">
                      <a:pos x="T2" y="T3"/>
                    </a:cxn>
                    <a:cxn ang="0">
                      <a:pos x="T4" y="T5"/>
                    </a:cxn>
                    <a:cxn ang="0">
                      <a:pos x="T6" y="T7"/>
                    </a:cxn>
                    <a:cxn ang="0">
                      <a:pos x="T8" y="T9"/>
                    </a:cxn>
                    <a:cxn ang="0">
                      <a:pos x="T10" y="T11"/>
                    </a:cxn>
                  </a:cxnLst>
                  <a:rect l="0" t="0" r="r" b="b"/>
                  <a:pathLst>
                    <a:path w="69" h="485">
                      <a:moveTo>
                        <a:pt x="34" y="484"/>
                      </a:moveTo>
                      <a:lnTo>
                        <a:pt x="0" y="484"/>
                      </a:lnTo>
                      <a:lnTo>
                        <a:pt x="0" y="0"/>
                      </a:lnTo>
                      <a:lnTo>
                        <a:pt x="68" y="0"/>
                      </a:lnTo>
                      <a:lnTo>
                        <a:pt x="68" y="484"/>
                      </a:lnTo>
                      <a:lnTo>
                        <a:pt x="34" y="484"/>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48" name="Freeform 347"/>
                <p:cNvSpPr>
                  <a:spLocks noChangeArrowheads="1"/>
                </p:cNvSpPr>
                <p:nvPr/>
              </p:nvSpPr>
              <p:spPr bwMode="auto">
                <a:xfrm>
                  <a:off x="5810" y="2272"/>
                  <a:ext cx="15" cy="58"/>
                </a:xfrm>
                <a:custGeom>
                  <a:avLst/>
                  <a:gdLst>
                    <a:gd name="T0" fmla="*/ 34 w 69"/>
                    <a:gd name="T1" fmla="*/ 258 h 259"/>
                    <a:gd name="T2" fmla="*/ 0 w 69"/>
                    <a:gd name="T3" fmla="*/ 258 h 259"/>
                    <a:gd name="T4" fmla="*/ 0 w 69"/>
                    <a:gd name="T5" fmla="*/ 0 h 259"/>
                    <a:gd name="T6" fmla="*/ 68 w 69"/>
                    <a:gd name="T7" fmla="*/ 0 h 259"/>
                    <a:gd name="T8" fmla="*/ 68 w 69"/>
                    <a:gd name="T9" fmla="*/ 258 h 259"/>
                    <a:gd name="T10" fmla="*/ 34 w 69"/>
                    <a:gd name="T11" fmla="*/ 258 h 259"/>
                  </a:gdLst>
                  <a:ahLst/>
                  <a:cxnLst>
                    <a:cxn ang="0">
                      <a:pos x="T0" y="T1"/>
                    </a:cxn>
                    <a:cxn ang="0">
                      <a:pos x="T2" y="T3"/>
                    </a:cxn>
                    <a:cxn ang="0">
                      <a:pos x="T4" y="T5"/>
                    </a:cxn>
                    <a:cxn ang="0">
                      <a:pos x="T6" y="T7"/>
                    </a:cxn>
                    <a:cxn ang="0">
                      <a:pos x="T8" y="T9"/>
                    </a:cxn>
                    <a:cxn ang="0">
                      <a:pos x="T10" y="T11"/>
                    </a:cxn>
                  </a:cxnLst>
                  <a:rect l="0" t="0" r="r" b="b"/>
                  <a:pathLst>
                    <a:path w="69" h="259">
                      <a:moveTo>
                        <a:pt x="34" y="258"/>
                      </a:moveTo>
                      <a:lnTo>
                        <a:pt x="0" y="258"/>
                      </a:lnTo>
                      <a:lnTo>
                        <a:pt x="0" y="0"/>
                      </a:lnTo>
                      <a:lnTo>
                        <a:pt x="68" y="0"/>
                      </a:lnTo>
                      <a:lnTo>
                        <a:pt x="68" y="258"/>
                      </a:lnTo>
                      <a:lnTo>
                        <a:pt x="34" y="258"/>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49" name="Freeform 348"/>
                <p:cNvSpPr>
                  <a:spLocks noChangeArrowheads="1"/>
                </p:cNvSpPr>
                <p:nvPr/>
              </p:nvSpPr>
              <p:spPr bwMode="auto">
                <a:xfrm>
                  <a:off x="5914" y="2226"/>
                  <a:ext cx="15" cy="103"/>
                </a:xfrm>
                <a:custGeom>
                  <a:avLst/>
                  <a:gdLst>
                    <a:gd name="T0" fmla="*/ 34 w 69"/>
                    <a:gd name="T1" fmla="*/ 459 h 460"/>
                    <a:gd name="T2" fmla="*/ 0 w 69"/>
                    <a:gd name="T3" fmla="*/ 459 h 460"/>
                    <a:gd name="T4" fmla="*/ 0 w 69"/>
                    <a:gd name="T5" fmla="*/ 0 h 460"/>
                    <a:gd name="T6" fmla="*/ 68 w 69"/>
                    <a:gd name="T7" fmla="*/ 0 h 460"/>
                    <a:gd name="T8" fmla="*/ 68 w 69"/>
                    <a:gd name="T9" fmla="*/ 459 h 460"/>
                    <a:gd name="T10" fmla="*/ 34 w 69"/>
                    <a:gd name="T11" fmla="*/ 459 h 460"/>
                  </a:gdLst>
                  <a:ahLst/>
                  <a:cxnLst>
                    <a:cxn ang="0">
                      <a:pos x="T0" y="T1"/>
                    </a:cxn>
                    <a:cxn ang="0">
                      <a:pos x="T2" y="T3"/>
                    </a:cxn>
                    <a:cxn ang="0">
                      <a:pos x="T4" y="T5"/>
                    </a:cxn>
                    <a:cxn ang="0">
                      <a:pos x="T6" y="T7"/>
                    </a:cxn>
                    <a:cxn ang="0">
                      <a:pos x="T8" y="T9"/>
                    </a:cxn>
                    <a:cxn ang="0">
                      <a:pos x="T10" y="T11"/>
                    </a:cxn>
                  </a:cxnLst>
                  <a:rect l="0" t="0" r="r" b="b"/>
                  <a:pathLst>
                    <a:path w="69" h="460">
                      <a:moveTo>
                        <a:pt x="34" y="459"/>
                      </a:moveTo>
                      <a:lnTo>
                        <a:pt x="0" y="459"/>
                      </a:lnTo>
                      <a:lnTo>
                        <a:pt x="0" y="0"/>
                      </a:lnTo>
                      <a:lnTo>
                        <a:pt x="68" y="0"/>
                      </a:lnTo>
                      <a:lnTo>
                        <a:pt x="68" y="459"/>
                      </a:lnTo>
                      <a:lnTo>
                        <a:pt x="34" y="45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50" name="Freeform 349"/>
                <p:cNvSpPr>
                  <a:spLocks noChangeArrowheads="1"/>
                </p:cNvSpPr>
                <p:nvPr/>
              </p:nvSpPr>
              <p:spPr bwMode="auto">
                <a:xfrm>
                  <a:off x="5872" y="2239"/>
                  <a:ext cx="15" cy="91"/>
                </a:xfrm>
                <a:custGeom>
                  <a:avLst/>
                  <a:gdLst>
                    <a:gd name="T0" fmla="*/ 34 w 70"/>
                    <a:gd name="T1" fmla="*/ 404 h 405"/>
                    <a:gd name="T2" fmla="*/ 0 w 70"/>
                    <a:gd name="T3" fmla="*/ 404 h 405"/>
                    <a:gd name="T4" fmla="*/ 0 w 70"/>
                    <a:gd name="T5" fmla="*/ 0 h 405"/>
                    <a:gd name="T6" fmla="*/ 69 w 70"/>
                    <a:gd name="T7" fmla="*/ 0 h 405"/>
                    <a:gd name="T8" fmla="*/ 69 w 70"/>
                    <a:gd name="T9" fmla="*/ 404 h 405"/>
                    <a:gd name="T10" fmla="*/ 34 w 70"/>
                    <a:gd name="T11" fmla="*/ 404 h 405"/>
                  </a:gdLst>
                  <a:ahLst/>
                  <a:cxnLst>
                    <a:cxn ang="0">
                      <a:pos x="T0" y="T1"/>
                    </a:cxn>
                    <a:cxn ang="0">
                      <a:pos x="T2" y="T3"/>
                    </a:cxn>
                    <a:cxn ang="0">
                      <a:pos x="T4" y="T5"/>
                    </a:cxn>
                    <a:cxn ang="0">
                      <a:pos x="T6" y="T7"/>
                    </a:cxn>
                    <a:cxn ang="0">
                      <a:pos x="T8" y="T9"/>
                    </a:cxn>
                    <a:cxn ang="0">
                      <a:pos x="T10" y="T11"/>
                    </a:cxn>
                  </a:cxnLst>
                  <a:rect l="0" t="0" r="r" b="b"/>
                  <a:pathLst>
                    <a:path w="70" h="405">
                      <a:moveTo>
                        <a:pt x="34" y="404"/>
                      </a:moveTo>
                      <a:lnTo>
                        <a:pt x="0" y="404"/>
                      </a:lnTo>
                      <a:lnTo>
                        <a:pt x="0" y="0"/>
                      </a:lnTo>
                      <a:lnTo>
                        <a:pt x="69" y="0"/>
                      </a:lnTo>
                      <a:lnTo>
                        <a:pt x="69" y="404"/>
                      </a:lnTo>
                      <a:lnTo>
                        <a:pt x="34" y="404"/>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51" name="Freeform 350"/>
                <p:cNvSpPr>
                  <a:spLocks noChangeArrowheads="1"/>
                </p:cNvSpPr>
                <p:nvPr/>
              </p:nvSpPr>
              <p:spPr bwMode="auto">
                <a:xfrm>
                  <a:off x="5935" y="2217"/>
                  <a:ext cx="15" cy="113"/>
                </a:xfrm>
                <a:custGeom>
                  <a:avLst/>
                  <a:gdLst>
                    <a:gd name="T0" fmla="*/ 34 w 69"/>
                    <a:gd name="T1" fmla="*/ 500 h 501"/>
                    <a:gd name="T2" fmla="*/ 0 w 69"/>
                    <a:gd name="T3" fmla="*/ 500 h 501"/>
                    <a:gd name="T4" fmla="*/ 0 w 69"/>
                    <a:gd name="T5" fmla="*/ 0 h 501"/>
                    <a:gd name="T6" fmla="*/ 68 w 69"/>
                    <a:gd name="T7" fmla="*/ 0 h 501"/>
                    <a:gd name="T8" fmla="*/ 68 w 69"/>
                    <a:gd name="T9" fmla="*/ 500 h 501"/>
                    <a:gd name="T10" fmla="*/ 34 w 69"/>
                    <a:gd name="T11" fmla="*/ 500 h 501"/>
                  </a:gdLst>
                  <a:ahLst/>
                  <a:cxnLst>
                    <a:cxn ang="0">
                      <a:pos x="T0" y="T1"/>
                    </a:cxn>
                    <a:cxn ang="0">
                      <a:pos x="T2" y="T3"/>
                    </a:cxn>
                    <a:cxn ang="0">
                      <a:pos x="T4" y="T5"/>
                    </a:cxn>
                    <a:cxn ang="0">
                      <a:pos x="T6" y="T7"/>
                    </a:cxn>
                    <a:cxn ang="0">
                      <a:pos x="T8" y="T9"/>
                    </a:cxn>
                    <a:cxn ang="0">
                      <a:pos x="T10" y="T11"/>
                    </a:cxn>
                  </a:cxnLst>
                  <a:rect l="0" t="0" r="r" b="b"/>
                  <a:pathLst>
                    <a:path w="69" h="501">
                      <a:moveTo>
                        <a:pt x="34" y="500"/>
                      </a:moveTo>
                      <a:lnTo>
                        <a:pt x="0" y="500"/>
                      </a:lnTo>
                      <a:lnTo>
                        <a:pt x="0" y="0"/>
                      </a:lnTo>
                      <a:lnTo>
                        <a:pt x="68" y="0"/>
                      </a:lnTo>
                      <a:lnTo>
                        <a:pt x="68" y="500"/>
                      </a:lnTo>
                      <a:lnTo>
                        <a:pt x="34" y="500"/>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52" name="Freeform 351"/>
                <p:cNvSpPr>
                  <a:spLocks noChangeArrowheads="1"/>
                </p:cNvSpPr>
                <p:nvPr/>
              </p:nvSpPr>
              <p:spPr bwMode="auto">
                <a:xfrm>
                  <a:off x="5955" y="2246"/>
                  <a:ext cx="15" cy="84"/>
                </a:xfrm>
                <a:custGeom>
                  <a:avLst/>
                  <a:gdLst>
                    <a:gd name="T0" fmla="*/ 34 w 70"/>
                    <a:gd name="T1" fmla="*/ 374 h 375"/>
                    <a:gd name="T2" fmla="*/ 0 w 70"/>
                    <a:gd name="T3" fmla="*/ 374 h 375"/>
                    <a:gd name="T4" fmla="*/ 0 w 70"/>
                    <a:gd name="T5" fmla="*/ 0 h 375"/>
                    <a:gd name="T6" fmla="*/ 69 w 70"/>
                    <a:gd name="T7" fmla="*/ 0 h 375"/>
                    <a:gd name="T8" fmla="*/ 69 w 70"/>
                    <a:gd name="T9" fmla="*/ 374 h 375"/>
                    <a:gd name="T10" fmla="*/ 34 w 70"/>
                    <a:gd name="T11" fmla="*/ 374 h 375"/>
                  </a:gdLst>
                  <a:ahLst/>
                  <a:cxnLst>
                    <a:cxn ang="0">
                      <a:pos x="T0" y="T1"/>
                    </a:cxn>
                    <a:cxn ang="0">
                      <a:pos x="T2" y="T3"/>
                    </a:cxn>
                    <a:cxn ang="0">
                      <a:pos x="T4" y="T5"/>
                    </a:cxn>
                    <a:cxn ang="0">
                      <a:pos x="T6" y="T7"/>
                    </a:cxn>
                    <a:cxn ang="0">
                      <a:pos x="T8" y="T9"/>
                    </a:cxn>
                    <a:cxn ang="0">
                      <a:pos x="T10" y="T11"/>
                    </a:cxn>
                  </a:cxnLst>
                  <a:rect l="0" t="0" r="r" b="b"/>
                  <a:pathLst>
                    <a:path w="70" h="375">
                      <a:moveTo>
                        <a:pt x="34" y="374"/>
                      </a:moveTo>
                      <a:lnTo>
                        <a:pt x="0" y="374"/>
                      </a:lnTo>
                      <a:lnTo>
                        <a:pt x="0" y="0"/>
                      </a:lnTo>
                      <a:lnTo>
                        <a:pt x="69" y="0"/>
                      </a:lnTo>
                      <a:lnTo>
                        <a:pt x="69" y="374"/>
                      </a:lnTo>
                      <a:lnTo>
                        <a:pt x="34" y="374"/>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53" name="Freeform 352"/>
                <p:cNvSpPr>
                  <a:spLocks noChangeArrowheads="1"/>
                </p:cNvSpPr>
                <p:nvPr/>
              </p:nvSpPr>
              <p:spPr bwMode="auto">
                <a:xfrm>
                  <a:off x="5997" y="2251"/>
                  <a:ext cx="15" cy="79"/>
                </a:xfrm>
                <a:custGeom>
                  <a:avLst/>
                  <a:gdLst>
                    <a:gd name="T0" fmla="*/ 34 w 69"/>
                    <a:gd name="T1" fmla="*/ 351 h 352"/>
                    <a:gd name="T2" fmla="*/ 0 w 69"/>
                    <a:gd name="T3" fmla="*/ 351 h 352"/>
                    <a:gd name="T4" fmla="*/ 0 w 69"/>
                    <a:gd name="T5" fmla="*/ 0 h 352"/>
                    <a:gd name="T6" fmla="*/ 68 w 69"/>
                    <a:gd name="T7" fmla="*/ 0 h 352"/>
                    <a:gd name="T8" fmla="*/ 68 w 69"/>
                    <a:gd name="T9" fmla="*/ 351 h 352"/>
                    <a:gd name="T10" fmla="*/ 34 w 69"/>
                    <a:gd name="T11" fmla="*/ 351 h 352"/>
                  </a:gdLst>
                  <a:ahLst/>
                  <a:cxnLst>
                    <a:cxn ang="0">
                      <a:pos x="T0" y="T1"/>
                    </a:cxn>
                    <a:cxn ang="0">
                      <a:pos x="T2" y="T3"/>
                    </a:cxn>
                    <a:cxn ang="0">
                      <a:pos x="T4" y="T5"/>
                    </a:cxn>
                    <a:cxn ang="0">
                      <a:pos x="T6" y="T7"/>
                    </a:cxn>
                    <a:cxn ang="0">
                      <a:pos x="T8" y="T9"/>
                    </a:cxn>
                    <a:cxn ang="0">
                      <a:pos x="T10" y="T11"/>
                    </a:cxn>
                  </a:cxnLst>
                  <a:rect l="0" t="0" r="r" b="b"/>
                  <a:pathLst>
                    <a:path w="69" h="352">
                      <a:moveTo>
                        <a:pt x="34" y="351"/>
                      </a:moveTo>
                      <a:lnTo>
                        <a:pt x="0" y="351"/>
                      </a:lnTo>
                      <a:lnTo>
                        <a:pt x="0" y="0"/>
                      </a:lnTo>
                      <a:lnTo>
                        <a:pt x="68" y="0"/>
                      </a:lnTo>
                      <a:lnTo>
                        <a:pt x="68" y="351"/>
                      </a:lnTo>
                      <a:lnTo>
                        <a:pt x="34" y="351"/>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54" name="Freeform 353"/>
                <p:cNvSpPr>
                  <a:spLocks noChangeArrowheads="1"/>
                </p:cNvSpPr>
                <p:nvPr/>
              </p:nvSpPr>
              <p:spPr bwMode="auto">
                <a:xfrm>
                  <a:off x="6018" y="2257"/>
                  <a:ext cx="15" cy="73"/>
                </a:xfrm>
                <a:custGeom>
                  <a:avLst/>
                  <a:gdLst>
                    <a:gd name="T0" fmla="*/ 34 w 69"/>
                    <a:gd name="T1" fmla="*/ 325 h 326"/>
                    <a:gd name="T2" fmla="*/ 0 w 69"/>
                    <a:gd name="T3" fmla="*/ 325 h 326"/>
                    <a:gd name="T4" fmla="*/ 0 w 69"/>
                    <a:gd name="T5" fmla="*/ 0 h 326"/>
                    <a:gd name="T6" fmla="*/ 68 w 69"/>
                    <a:gd name="T7" fmla="*/ 0 h 326"/>
                    <a:gd name="T8" fmla="*/ 68 w 69"/>
                    <a:gd name="T9" fmla="*/ 325 h 326"/>
                    <a:gd name="T10" fmla="*/ 34 w 69"/>
                    <a:gd name="T11" fmla="*/ 325 h 326"/>
                  </a:gdLst>
                  <a:ahLst/>
                  <a:cxnLst>
                    <a:cxn ang="0">
                      <a:pos x="T0" y="T1"/>
                    </a:cxn>
                    <a:cxn ang="0">
                      <a:pos x="T2" y="T3"/>
                    </a:cxn>
                    <a:cxn ang="0">
                      <a:pos x="T4" y="T5"/>
                    </a:cxn>
                    <a:cxn ang="0">
                      <a:pos x="T6" y="T7"/>
                    </a:cxn>
                    <a:cxn ang="0">
                      <a:pos x="T8" y="T9"/>
                    </a:cxn>
                    <a:cxn ang="0">
                      <a:pos x="T10" y="T11"/>
                    </a:cxn>
                  </a:cxnLst>
                  <a:rect l="0" t="0" r="r" b="b"/>
                  <a:pathLst>
                    <a:path w="69" h="326">
                      <a:moveTo>
                        <a:pt x="34" y="325"/>
                      </a:moveTo>
                      <a:lnTo>
                        <a:pt x="0" y="325"/>
                      </a:lnTo>
                      <a:lnTo>
                        <a:pt x="0" y="0"/>
                      </a:lnTo>
                      <a:lnTo>
                        <a:pt x="68" y="0"/>
                      </a:lnTo>
                      <a:lnTo>
                        <a:pt x="68" y="325"/>
                      </a:lnTo>
                      <a:lnTo>
                        <a:pt x="34" y="325"/>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55" name="Freeform 354"/>
                <p:cNvSpPr>
                  <a:spLocks noChangeArrowheads="1"/>
                </p:cNvSpPr>
                <p:nvPr/>
              </p:nvSpPr>
              <p:spPr bwMode="auto">
                <a:xfrm>
                  <a:off x="5976" y="2257"/>
                  <a:ext cx="15" cy="73"/>
                </a:xfrm>
                <a:custGeom>
                  <a:avLst/>
                  <a:gdLst>
                    <a:gd name="T0" fmla="*/ 34 w 69"/>
                    <a:gd name="T1" fmla="*/ 325 h 326"/>
                    <a:gd name="T2" fmla="*/ 0 w 69"/>
                    <a:gd name="T3" fmla="*/ 325 h 326"/>
                    <a:gd name="T4" fmla="*/ 0 w 69"/>
                    <a:gd name="T5" fmla="*/ 0 h 326"/>
                    <a:gd name="T6" fmla="*/ 68 w 69"/>
                    <a:gd name="T7" fmla="*/ 0 h 326"/>
                    <a:gd name="T8" fmla="*/ 68 w 69"/>
                    <a:gd name="T9" fmla="*/ 325 h 326"/>
                    <a:gd name="T10" fmla="*/ 34 w 69"/>
                    <a:gd name="T11" fmla="*/ 325 h 326"/>
                  </a:gdLst>
                  <a:ahLst/>
                  <a:cxnLst>
                    <a:cxn ang="0">
                      <a:pos x="T0" y="T1"/>
                    </a:cxn>
                    <a:cxn ang="0">
                      <a:pos x="T2" y="T3"/>
                    </a:cxn>
                    <a:cxn ang="0">
                      <a:pos x="T4" y="T5"/>
                    </a:cxn>
                    <a:cxn ang="0">
                      <a:pos x="T6" y="T7"/>
                    </a:cxn>
                    <a:cxn ang="0">
                      <a:pos x="T8" y="T9"/>
                    </a:cxn>
                    <a:cxn ang="0">
                      <a:pos x="T10" y="T11"/>
                    </a:cxn>
                  </a:cxnLst>
                  <a:rect l="0" t="0" r="r" b="b"/>
                  <a:pathLst>
                    <a:path w="69" h="326">
                      <a:moveTo>
                        <a:pt x="34" y="325"/>
                      </a:moveTo>
                      <a:lnTo>
                        <a:pt x="0" y="325"/>
                      </a:lnTo>
                      <a:lnTo>
                        <a:pt x="0" y="0"/>
                      </a:lnTo>
                      <a:lnTo>
                        <a:pt x="68" y="0"/>
                      </a:lnTo>
                      <a:lnTo>
                        <a:pt x="68" y="325"/>
                      </a:lnTo>
                      <a:lnTo>
                        <a:pt x="34" y="325"/>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56" name="Freeform 355"/>
                <p:cNvSpPr>
                  <a:spLocks noChangeArrowheads="1"/>
                </p:cNvSpPr>
                <p:nvPr/>
              </p:nvSpPr>
              <p:spPr bwMode="auto">
                <a:xfrm>
                  <a:off x="5893" y="2260"/>
                  <a:ext cx="15" cy="69"/>
                </a:xfrm>
                <a:custGeom>
                  <a:avLst/>
                  <a:gdLst>
                    <a:gd name="T0" fmla="*/ 34 w 69"/>
                    <a:gd name="T1" fmla="*/ 308 h 309"/>
                    <a:gd name="T2" fmla="*/ 0 w 69"/>
                    <a:gd name="T3" fmla="*/ 308 h 309"/>
                    <a:gd name="T4" fmla="*/ 0 w 69"/>
                    <a:gd name="T5" fmla="*/ 0 h 309"/>
                    <a:gd name="T6" fmla="*/ 68 w 69"/>
                    <a:gd name="T7" fmla="*/ 0 h 309"/>
                    <a:gd name="T8" fmla="*/ 68 w 69"/>
                    <a:gd name="T9" fmla="*/ 308 h 309"/>
                    <a:gd name="T10" fmla="*/ 34 w 69"/>
                    <a:gd name="T11" fmla="*/ 308 h 309"/>
                  </a:gdLst>
                  <a:ahLst/>
                  <a:cxnLst>
                    <a:cxn ang="0">
                      <a:pos x="T0" y="T1"/>
                    </a:cxn>
                    <a:cxn ang="0">
                      <a:pos x="T2" y="T3"/>
                    </a:cxn>
                    <a:cxn ang="0">
                      <a:pos x="T4" y="T5"/>
                    </a:cxn>
                    <a:cxn ang="0">
                      <a:pos x="T6" y="T7"/>
                    </a:cxn>
                    <a:cxn ang="0">
                      <a:pos x="T8" y="T9"/>
                    </a:cxn>
                    <a:cxn ang="0">
                      <a:pos x="T10" y="T11"/>
                    </a:cxn>
                  </a:cxnLst>
                  <a:rect l="0" t="0" r="r" b="b"/>
                  <a:pathLst>
                    <a:path w="69" h="309">
                      <a:moveTo>
                        <a:pt x="34" y="308"/>
                      </a:moveTo>
                      <a:lnTo>
                        <a:pt x="0" y="308"/>
                      </a:lnTo>
                      <a:lnTo>
                        <a:pt x="0" y="0"/>
                      </a:lnTo>
                      <a:lnTo>
                        <a:pt x="68" y="0"/>
                      </a:lnTo>
                      <a:lnTo>
                        <a:pt x="68" y="308"/>
                      </a:lnTo>
                      <a:lnTo>
                        <a:pt x="34" y="308"/>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57" name="Freeform 356"/>
                <p:cNvSpPr>
                  <a:spLocks noChangeArrowheads="1"/>
                </p:cNvSpPr>
                <p:nvPr/>
              </p:nvSpPr>
              <p:spPr bwMode="auto">
                <a:xfrm>
                  <a:off x="5353" y="1840"/>
                  <a:ext cx="20" cy="14"/>
                </a:xfrm>
                <a:custGeom>
                  <a:avLst/>
                  <a:gdLst>
                    <a:gd name="T0" fmla="*/ 39 w 93"/>
                    <a:gd name="T1" fmla="*/ 64 h 66"/>
                    <a:gd name="T2" fmla="*/ 39 w 93"/>
                    <a:gd name="T3" fmla="*/ 25 h 66"/>
                    <a:gd name="T4" fmla="*/ 36 w 93"/>
                    <a:gd name="T5" fmla="*/ 14 h 66"/>
                    <a:gd name="T6" fmla="*/ 28 w 93"/>
                    <a:gd name="T7" fmla="*/ 12 h 66"/>
                    <a:gd name="T8" fmla="*/ 16 w 93"/>
                    <a:gd name="T9" fmla="*/ 16 h 66"/>
                    <a:gd name="T10" fmla="*/ 13 w 93"/>
                    <a:gd name="T11" fmla="*/ 33 h 66"/>
                    <a:gd name="T12" fmla="*/ 13 w 93"/>
                    <a:gd name="T13" fmla="*/ 65 h 66"/>
                    <a:gd name="T14" fmla="*/ 0 w 93"/>
                    <a:gd name="T15" fmla="*/ 65 h 66"/>
                    <a:gd name="T16" fmla="*/ 0 w 93"/>
                    <a:gd name="T17" fmla="*/ 1 h 66"/>
                    <a:gd name="T18" fmla="*/ 10 w 93"/>
                    <a:gd name="T19" fmla="*/ 1 h 66"/>
                    <a:gd name="T20" fmla="*/ 12 w 93"/>
                    <a:gd name="T21" fmla="*/ 10 h 66"/>
                    <a:gd name="T22" fmla="*/ 19 w 93"/>
                    <a:gd name="T23" fmla="*/ 3 h 66"/>
                    <a:gd name="T24" fmla="*/ 31 w 93"/>
                    <a:gd name="T25" fmla="*/ 0 h 66"/>
                    <a:gd name="T26" fmla="*/ 50 w 93"/>
                    <a:gd name="T27" fmla="*/ 10 h 66"/>
                    <a:gd name="T28" fmla="*/ 51 w 93"/>
                    <a:gd name="T29" fmla="*/ 10 h 66"/>
                    <a:gd name="T30" fmla="*/ 58 w 93"/>
                    <a:gd name="T31" fmla="*/ 3 h 66"/>
                    <a:gd name="T32" fmla="*/ 70 w 93"/>
                    <a:gd name="T33" fmla="*/ 0 h 66"/>
                    <a:gd name="T34" fmla="*/ 86 w 93"/>
                    <a:gd name="T35" fmla="*/ 6 h 66"/>
                    <a:gd name="T36" fmla="*/ 92 w 93"/>
                    <a:gd name="T37" fmla="*/ 23 h 66"/>
                    <a:gd name="T38" fmla="*/ 92 w 93"/>
                    <a:gd name="T39" fmla="*/ 64 h 66"/>
                    <a:gd name="T40" fmla="*/ 79 w 93"/>
                    <a:gd name="T41" fmla="*/ 64 h 66"/>
                    <a:gd name="T42" fmla="*/ 79 w 93"/>
                    <a:gd name="T43" fmla="*/ 25 h 66"/>
                    <a:gd name="T44" fmla="*/ 76 w 93"/>
                    <a:gd name="T45" fmla="*/ 14 h 66"/>
                    <a:gd name="T46" fmla="*/ 67 w 93"/>
                    <a:gd name="T47" fmla="*/ 12 h 66"/>
                    <a:gd name="T48" fmla="*/ 55 w 93"/>
                    <a:gd name="T49" fmla="*/ 16 h 66"/>
                    <a:gd name="T50" fmla="*/ 53 w 93"/>
                    <a:gd name="T51" fmla="*/ 30 h 66"/>
                    <a:gd name="T52" fmla="*/ 53 w 93"/>
                    <a:gd name="T53" fmla="*/ 64 h 66"/>
                    <a:gd name="T54" fmla="*/ 39 w 93"/>
                    <a:gd name="T55"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6">
                      <a:moveTo>
                        <a:pt x="39" y="64"/>
                      </a:moveTo>
                      <a:lnTo>
                        <a:pt x="39" y="25"/>
                      </a:lnTo>
                      <a:cubicBezTo>
                        <a:pt x="39" y="20"/>
                        <a:pt x="38" y="16"/>
                        <a:pt x="36" y="14"/>
                      </a:cubicBezTo>
                      <a:cubicBezTo>
                        <a:pt x="35" y="12"/>
                        <a:pt x="32" y="12"/>
                        <a:pt x="28" y="12"/>
                      </a:cubicBezTo>
                      <a:cubicBezTo>
                        <a:pt x="22" y="12"/>
                        <a:pt x="19" y="13"/>
                        <a:pt x="16" y="16"/>
                      </a:cubicBezTo>
                      <a:cubicBezTo>
                        <a:pt x="13" y="19"/>
                        <a:pt x="13" y="25"/>
                        <a:pt x="13" y="33"/>
                      </a:cubicBezTo>
                      <a:lnTo>
                        <a:pt x="13" y="65"/>
                      </a:lnTo>
                      <a:lnTo>
                        <a:pt x="0" y="65"/>
                      </a:lnTo>
                      <a:lnTo>
                        <a:pt x="0" y="1"/>
                      </a:lnTo>
                      <a:lnTo>
                        <a:pt x="10" y="1"/>
                      </a:lnTo>
                      <a:lnTo>
                        <a:pt x="12" y="10"/>
                      </a:lnTo>
                      <a:cubicBezTo>
                        <a:pt x="13" y="7"/>
                        <a:pt x="16" y="4"/>
                        <a:pt x="19" y="3"/>
                      </a:cubicBezTo>
                      <a:cubicBezTo>
                        <a:pt x="22" y="1"/>
                        <a:pt x="26" y="0"/>
                        <a:pt x="31" y="0"/>
                      </a:cubicBezTo>
                      <a:cubicBezTo>
                        <a:pt x="41" y="0"/>
                        <a:pt x="47" y="3"/>
                        <a:pt x="50" y="10"/>
                      </a:cubicBezTo>
                      <a:lnTo>
                        <a:pt x="51" y="10"/>
                      </a:lnTo>
                      <a:cubicBezTo>
                        <a:pt x="53" y="7"/>
                        <a:pt x="55" y="4"/>
                        <a:pt x="58" y="3"/>
                      </a:cubicBezTo>
                      <a:cubicBezTo>
                        <a:pt x="61" y="1"/>
                        <a:pt x="66" y="0"/>
                        <a:pt x="70" y="0"/>
                      </a:cubicBezTo>
                      <a:cubicBezTo>
                        <a:pt x="77" y="0"/>
                        <a:pt x="83" y="1"/>
                        <a:pt x="86" y="6"/>
                      </a:cubicBezTo>
                      <a:cubicBezTo>
                        <a:pt x="89" y="10"/>
                        <a:pt x="92" y="16"/>
                        <a:pt x="92" y="23"/>
                      </a:cubicBezTo>
                      <a:lnTo>
                        <a:pt x="92" y="64"/>
                      </a:lnTo>
                      <a:lnTo>
                        <a:pt x="79" y="64"/>
                      </a:lnTo>
                      <a:lnTo>
                        <a:pt x="79" y="25"/>
                      </a:lnTo>
                      <a:cubicBezTo>
                        <a:pt x="79" y="20"/>
                        <a:pt x="77" y="16"/>
                        <a:pt x="76" y="14"/>
                      </a:cubicBezTo>
                      <a:cubicBezTo>
                        <a:pt x="74" y="12"/>
                        <a:pt x="71" y="12"/>
                        <a:pt x="67" y="12"/>
                      </a:cubicBezTo>
                      <a:cubicBezTo>
                        <a:pt x="61" y="12"/>
                        <a:pt x="58" y="13"/>
                        <a:pt x="55" y="16"/>
                      </a:cubicBezTo>
                      <a:cubicBezTo>
                        <a:pt x="53" y="19"/>
                        <a:pt x="53" y="25"/>
                        <a:pt x="53" y="30"/>
                      </a:cubicBezTo>
                      <a:lnTo>
                        <a:pt x="53" y="64"/>
                      </a:lnTo>
                      <a:lnTo>
                        <a:pt x="39" y="64"/>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58" name="Freeform 357"/>
                <p:cNvSpPr>
                  <a:spLocks noChangeArrowheads="1"/>
                </p:cNvSpPr>
                <p:nvPr/>
              </p:nvSpPr>
              <p:spPr bwMode="auto">
                <a:xfrm>
                  <a:off x="5377" y="1840"/>
                  <a:ext cx="11" cy="14"/>
                </a:xfrm>
                <a:custGeom>
                  <a:avLst/>
                  <a:gdLst>
                    <a:gd name="T0" fmla="*/ 44 w 54"/>
                    <a:gd name="T1" fmla="*/ 66 h 67"/>
                    <a:gd name="T2" fmla="*/ 41 w 54"/>
                    <a:gd name="T3" fmla="*/ 57 h 67"/>
                    <a:gd name="T4" fmla="*/ 41 w 54"/>
                    <a:gd name="T5" fmla="*/ 57 h 67"/>
                    <a:gd name="T6" fmla="*/ 33 w 54"/>
                    <a:gd name="T7" fmla="*/ 65 h 67"/>
                    <a:gd name="T8" fmla="*/ 21 w 54"/>
                    <a:gd name="T9" fmla="*/ 66 h 67"/>
                    <a:gd name="T10" fmla="*/ 6 w 54"/>
                    <a:gd name="T11" fmla="*/ 62 h 67"/>
                    <a:gd name="T12" fmla="*/ 0 w 54"/>
                    <a:gd name="T13" fmla="*/ 47 h 67"/>
                    <a:gd name="T14" fmla="*/ 8 w 54"/>
                    <a:gd name="T15" fmla="*/ 32 h 67"/>
                    <a:gd name="T16" fmla="*/ 30 w 54"/>
                    <a:gd name="T17" fmla="*/ 27 h 67"/>
                    <a:gd name="T18" fmla="*/ 40 w 54"/>
                    <a:gd name="T19" fmla="*/ 27 h 67"/>
                    <a:gd name="T20" fmla="*/ 40 w 54"/>
                    <a:gd name="T21" fmla="*/ 24 h 67"/>
                    <a:gd name="T22" fmla="*/ 37 w 54"/>
                    <a:gd name="T23" fmla="*/ 15 h 67"/>
                    <a:gd name="T24" fmla="*/ 28 w 54"/>
                    <a:gd name="T25" fmla="*/ 12 h 67"/>
                    <a:gd name="T26" fmla="*/ 19 w 54"/>
                    <a:gd name="T27" fmla="*/ 14 h 67"/>
                    <a:gd name="T28" fmla="*/ 11 w 54"/>
                    <a:gd name="T29" fmla="*/ 16 h 67"/>
                    <a:gd name="T30" fmla="*/ 6 w 54"/>
                    <a:gd name="T31" fmla="*/ 6 h 67"/>
                    <a:gd name="T32" fmla="*/ 18 w 54"/>
                    <a:gd name="T33" fmla="*/ 2 h 67"/>
                    <a:gd name="T34" fmla="*/ 30 w 54"/>
                    <a:gd name="T35" fmla="*/ 0 h 67"/>
                    <a:gd name="T36" fmla="*/ 47 w 54"/>
                    <a:gd name="T37" fmla="*/ 6 h 67"/>
                    <a:gd name="T38" fmla="*/ 53 w 54"/>
                    <a:gd name="T39" fmla="*/ 22 h 67"/>
                    <a:gd name="T40" fmla="*/ 53 w 54"/>
                    <a:gd name="T41" fmla="*/ 65 h 67"/>
                    <a:gd name="T42" fmla="*/ 44 w 54"/>
                    <a:gd name="T43" fmla="*/ 65 h 67"/>
                    <a:gd name="T44" fmla="*/ 44 w 54"/>
                    <a:gd name="T45" fmla="*/ 66 h 67"/>
                    <a:gd name="T46" fmla="*/ 24 w 54"/>
                    <a:gd name="T47" fmla="*/ 57 h 67"/>
                    <a:gd name="T48" fmla="*/ 35 w 54"/>
                    <a:gd name="T49" fmla="*/ 53 h 67"/>
                    <a:gd name="T50" fmla="*/ 40 w 54"/>
                    <a:gd name="T51" fmla="*/ 41 h 67"/>
                    <a:gd name="T52" fmla="*/ 40 w 54"/>
                    <a:gd name="T53" fmla="*/ 35 h 67"/>
                    <a:gd name="T54" fmla="*/ 31 w 54"/>
                    <a:gd name="T55" fmla="*/ 35 h 67"/>
                    <a:gd name="T56" fmla="*/ 18 w 54"/>
                    <a:gd name="T57" fmla="*/ 38 h 67"/>
                    <a:gd name="T58" fmla="*/ 14 w 54"/>
                    <a:gd name="T59" fmla="*/ 47 h 67"/>
                    <a:gd name="T60" fmla="*/ 17 w 54"/>
                    <a:gd name="T61" fmla="*/ 53 h 67"/>
                    <a:gd name="T62" fmla="*/ 24 w 54"/>
                    <a:gd name="T63" fmla="*/ 5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2"/>
                        <a:pt x="35" y="63"/>
                        <a:pt x="33" y="65"/>
                      </a:cubicBezTo>
                      <a:cubicBezTo>
                        <a:pt x="30" y="66"/>
                        <a:pt x="25" y="66"/>
                        <a:pt x="21" y="66"/>
                      </a:cubicBezTo>
                      <a:cubicBezTo>
                        <a:pt x="15" y="66"/>
                        <a:pt x="9" y="65"/>
                        <a:pt x="6" y="62"/>
                      </a:cubicBezTo>
                      <a:cubicBezTo>
                        <a:pt x="3" y="59"/>
                        <a:pt x="0" y="53"/>
                        <a:pt x="0" y="47"/>
                      </a:cubicBezTo>
                      <a:cubicBezTo>
                        <a:pt x="0" y="41"/>
                        <a:pt x="4" y="34"/>
                        <a:pt x="8" y="32"/>
                      </a:cubicBezTo>
                      <a:cubicBezTo>
                        <a:pt x="13" y="29"/>
                        <a:pt x="19" y="28"/>
                        <a:pt x="30" y="27"/>
                      </a:cubicBezTo>
                      <a:lnTo>
                        <a:pt x="40" y="27"/>
                      </a:lnTo>
                      <a:lnTo>
                        <a:pt x="40" y="24"/>
                      </a:lnTo>
                      <a:cubicBezTo>
                        <a:pt x="40" y="19"/>
                        <a:pt x="39" y="16"/>
                        <a:pt x="37" y="15"/>
                      </a:cubicBezTo>
                      <a:cubicBezTo>
                        <a:pt x="36" y="14"/>
                        <a:pt x="33" y="12"/>
                        <a:pt x="28" y="12"/>
                      </a:cubicBezTo>
                      <a:cubicBezTo>
                        <a:pt x="25" y="12"/>
                        <a:pt x="22" y="12"/>
                        <a:pt x="19" y="14"/>
                      </a:cubicBezTo>
                      <a:cubicBezTo>
                        <a:pt x="17" y="15"/>
                        <a:pt x="14" y="15"/>
                        <a:pt x="11" y="16"/>
                      </a:cubicBezTo>
                      <a:lnTo>
                        <a:pt x="6" y="6"/>
                      </a:lnTo>
                      <a:cubicBezTo>
                        <a:pt x="9" y="5"/>
                        <a:pt x="14" y="3"/>
                        <a:pt x="18" y="2"/>
                      </a:cubicBezTo>
                      <a:cubicBezTo>
                        <a:pt x="22" y="0"/>
                        <a:pt x="25" y="0"/>
                        <a:pt x="30" y="0"/>
                      </a:cubicBezTo>
                      <a:cubicBezTo>
                        <a:pt x="37" y="0"/>
                        <a:pt x="44" y="2"/>
                        <a:pt x="47" y="6"/>
                      </a:cubicBezTo>
                      <a:cubicBezTo>
                        <a:pt x="52" y="9"/>
                        <a:pt x="53" y="15"/>
                        <a:pt x="53" y="22"/>
                      </a:cubicBezTo>
                      <a:lnTo>
                        <a:pt x="53" y="65"/>
                      </a:lnTo>
                      <a:lnTo>
                        <a:pt x="44" y="65"/>
                      </a:lnTo>
                      <a:lnTo>
                        <a:pt x="44" y="66"/>
                      </a:lnTo>
                      <a:close/>
                      <a:moveTo>
                        <a:pt x="24" y="57"/>
                      </a:moveTo>
                      <a:cubicBezTo>
                        <a:pt x="28" y="57"/>
                        <a:pt x="33" y="56"/>
                        <a:pt x="35" y="53"/>
                      </a:cubicBezTo>
                      <a:cubicBezTo>
                        <a:pt x="38" y="50"/>
                        <a:pt x="40" y="47"/>
                        <a:pt x="40" y="41"/>
                      </a:cubicBezTo>
                      <a:lnTo>
                        <a:pt x="40" y="35"/>
                      </a:lnTo>
                      <a:lnTo>
                        <a:pt x="31" y="35"/>
                      </a:lnTo>
                      <a:cubicBezTo>
                        <a:pt x="25" y="35"/>
                        <a:pt x="21" y="37"/>
                        <a:pt x="18" y="38"/>
                      </a:cubicBezTo>
                      <a:cubicBezTo>
                        <a:pt x="15" y="40"/>
                        <a:pt x="14" y="43"/>
                        <a:pt x="14" y="47"/>
                      </a:cubicBezTo>
                      <a:cubicBezTo>
                        <a:pt x="14" y="50"/>
                        <a:pt x="15" y="51"/>
                        <a:pt x="17" y="53"/>
                      </a:cubicBezTo>
                      <a:cubicBezTo>
                        <a:pt x="18" y="56"/>
                        <a:pt x="21" y="57"/>
                        <a:pt x="24" y="57"/>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59" name="Freeform 358"/>
                <p:cNvSpPr>
                  <a:spLocks noChangeArrowheads="1"/>
                </p:cNvSpPr>
                <p:nvPr/>
              </p:nvSpPr>
              <p:spPr bwMode="auto">
                <a:xfrm>
                  <a:off x="5393" y="1840"/>
                  <a:ext cx="12" cy="20"/>
                </a:xfrm>
                <a:custGeom>
                  <a:avLst/>
                  <a:gdLst>
                    <a:gd name="T0" fmla="*/ 32 w 58"/>
                    <a:gd name="T1" fmla="*/ 65 h 94"/>
                    <a:gd name="T2" fmla="*/ 13 w 58"/>
                    <a:gd name="T3" fmla="*/ 57 h 94"/>
                    <a:gd name="T4" fmla="*/ 12 w 58"/>
                    <a:gd name="T5" fmla="*/ 57 h 94"/>
                    <a:gd name="T6" fmla="*/ 13 w 58"/>
                    <a:gd name="T7" fmla="*/ 67 h 94"/>
                    <a:gd name="T8" fmla="*/ 13 w 58"/>
                    <a:gd name="T9" fmla="*/ 93 h 94"/>
                    <a:gd name="T10" fmla="*/ 0 w 58"/>
                    <a:gd name="T11" fmla="*/ 93 h 94"/>
                    <a:gd name="T12" fmla="*/ 0 w 58"/>
                    <a:gd name="T13" fmla="*/ 1 h 94"/>
                    <a:gd name="T14" fmla="*/ 10 w 58"/>
                    <a:gd name="T15" fmla="*/ 1 h 94"/>
                    <a:gd name="T16" fmla="*/ 12 w 58"/>
                    <a:gd name="T17" fmla="*/ 10 h 94"/>
                    <a:gd name="T18" fmla="*/ 12 w 58"/>
                    <a:gd name="T19" fmla="*/ 10 h 94"/>
                    <a:gd name="T20" fmla="*/ 31 w 58"/>
                    <a:gd name="T21" fmla="*/ 0 h 94"/>
                    <a:gd name="T22" fmla="*/ 50 w 58"/>
                    <a:gd name="T23" fmla="*/ 9 h 94"/>
                    <a:gd name="T24" fmla="*/ 57 w 58"/>
                    <a:gd name="T25" fmla="*/ 32 h 94"/>
                    <a:gd name="T26" fmla="*/ 50 w 58"/>
                    <a:gd name="T27" fmla="*/ 57 h 94"/>
                    <a:gd name="T28" fmla="*/ 32 w 58"/>
                    <a:gd name="T29" fmla="*/ 65 h 94"/>
                    <a:gd name="T30" fmla="*/ 29 w 58"/>
                    <a:gd name="T31" fmla="*/ 12 h 94"/>
                    <a:gd name="T32" fmla="*/ 17 w 58"/>
                    <a:gd name="T33" fmla="*/ 16 h 94"/>
                    <a:gd name="T34" fmla="*/ 13 w 58"/>
                    <a:gd name="T35" fmla="*/ 30 h 94"/>
                    <a:gd name="T36" fmla="*/ 13 w 58"/>
                    <a:gd name="T37" fmla="*/ 32 h 94"/>
                    <a:gd name="T38" fmla="*/ 16 w 58"/>
                    <a:gd name="T39" fmla="*/ 48 h 94"/>
                    <a:gd name="T40" fmla="*/ 28 w 58"/>
                    <a:gd name="T41" fmla="*/ 54 h 94"/>
                    <a:gd name="T42" fmla="*/ 38 w 58"/>
                    <a:gd name="T43" fmla="*/ 48 h 94"/>
                    <a:gd name="T44" fmla="*/ 42 w 58"/>
                    <a:gd name="T45" fmla="*/ 32 h 94"/>
                    <a:gd name="T46" fmla="*/ 38 w 58"/>
                    <a:gd name="T47" fmla="*/ 16 h 94"/>
                    <a:gd name="T48" fmla="*/ 29 w 58"/>
                    <a:gd name="T49" fmla="*/ 1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4">
                      <a:moveTo>
                        <a:pt x="32" y="65"/>
                      </a:moveTo>
                      <a:cubicBezTo>
                        <a:pt x="25" y="65"/>
                        <a:pt x="17" y="63"/>
                        <a:pt x="13" y="57"/>
                      </a:cubicBezTo>
                      <a:lnTo>
                        <a:pt x="12" y="57"/>
                      </a:lnTo>
                      <a:cubicBezTo>
                        <a:pt x="12" y="63"/>
                        <a:pt x="13" y="65"/>
                        <a:pt x="13" y="67"/>
                      </a:cubicBezTo>
                      <a:lnTo>
                        <a:pt x="13" y="93"/>
                      </a:lnTo>
                      <a:lnTo>
                        <a:pt x="0" y="93"/>
                      </a:lnTo>
                      <a:lnTo>
                        <a:pt x="0" y="1"/>
                      </a:lnTo>
                      <a:lnTo>
                        <a:pt x="10" y="1"/>
                      </a:lnTo>
                      <a:cubicBezTo>
                        <a:pt x="10" y="3"/>
                        <a:pt x="12" y="6"/>
                        <a:pt x="12" y="10"/>
                      </a:cubicBezTo>
                      <a:lnTo>
                        <a:pt x="12" y="10"/>
                      </a:lnTo>
                      <a:cubicBezTo>
                        <a:pt x="16" y="4"/>
                        <a:pt x="22" y="0"/>
                        <a:pt x="31" y="0"/>
                      </a:cubicBezTo>
                      <a:cubicBezTo>
                        <a:pt x="38" y="0"/>
                        <a:pt x="46" y="3"/>
                        <a:pt x="50" y="9"/>
                      </a:cubicBezTo>
                      <a:cubicBezTo>
                        <a:pt x="55" y="14"/>
                        <a:pt x="57" y="22"/>
                        <a:pt x="57" y="32"/>
                      </a:cubicBezTo>
                      <a:cubicBezTo>
                        <a:pt x="57" y="42"/>
                        <a:pt x="54" y="51"/>
                        <a:pt x="50" y="57"/>
                      </a:cubicBezTo>
                      <a:cubicBezTo>
                        <a:pt x="47" y="63"/>
                        <a:pt x="41" y="65"/>
                        <a:pt x="32" y="65"/>
                      </a:cubicBezTo>
                      <a:close/>
                      <a:moveTo>
                        <a:pt x="29" y="12"/>
                      </a:moveTo>
                      <a:cubicBezTo>
                        <a:pt x="23" y="12"/>
                        <a:pt x="20" y="13"/>
                        <a:pt x="17" y="16"/>
                      </a:cubicBezTo>
                      <a:cubicBezTo>
                        <a:pt x="15" y="19"/>
                        <a:pt x="13" y="25"/>
                        <a:pt x="13" y="30"/>
                      </a:cubicBezTo>
                      <a:lnTo>
                        <a:pt x="13" y="32"/>
                      </a:lnTo>
                      <a:cubicBezTo>
                        <a:pt x="13" y="39"/>
                        <a:pt x="15" y="45"/>
                        <a:pt x="16" y="48"/>
                      </a:cubicBezTo>
                      <a:cubicBezTo>
                        <a:pt x="19" y="51"/>
                        <a:pt x="22" y="54"/>
                        <a:pt x="28" y="54"/>
                      </a:cubicBezTo>
                      <a:cubicBezTo>
                        <a:pt x="32" y="54"/>
                        <a:pt x="36" y="52"/>
                        <a:pt x="38" y="48"/>
                      </a:cubicBezTo>
                      <a:cubicBezTo>
                        <a:pt x="41" y="44"/>
                        <a:pt x="42" y="39"/>
                        <a:pt x="42" y="32"/>
                      </a:cubicBezTo>
                      <a:cubicBezTo>
                        <a:pt x="42" y="25"/>
                        <a:pt x="41" y="19"/>
                        <a:pt x="38" y="16"/>
                      </a:cubicBezTo>
                      <a:cubicBezTo>
                        <a:pt x="38" y="13"/>
                        <a:pt x="33" y="12"/>
                        <a:pt x="29" y="12"/>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60" name="Freeform 359"/>
                <p:cNvSpPr>
                  <a:spLocks noChangeArrowheads="1"/>
                </p:cNvSpPr>
                <p:nvPr/>
              </p:nvSpPr>
              <p:spPr bwMode="auto">
                <a:xfrm>
                  <a:off x="5409" y="1836"/>
                  <a:ext cx="6" cy="22"/>
                </a:xfrm>
                <a:custGeom>
                  <a:avLst/>
                  <a:gdLst>
                    <a:gd name="T0" fmla="*/ 0 w 31"/>
                    <a:gd name="T1" fmla="*/ 51 h 102"/>
                    <a:gd name="T2" fmla="*/ 5 w 31"/>
                    <a:gd name="T3" fmla="*/ 23 h 102"/>
                    <a:gd name="T4" fmla="*/ 18 w 31"/>
                    <a:gd name="T5" fmla="*/ 0 h 102"/>
                    <a:gd name="T6" fmla="*/ 30 w 31"/>
                    <a:gd name="T7" fmla="*/ 0 h 102"/>
                    <a:gd name="T8" fmla="*/ 18 w 31"/>
                    <a:gd name="T9" fmla="*/ 23 h 102"/>
                    <a:gd name="T10" fmla="*/ 14 w 31"/>
                    <a:gd name="T11" fmla="*/ 51 h 102"/>
                    <a:gd name="T12" fmla="*/ 18 w 31"/>
                    <a:gd name="T13" fmla="*/ 77 h 102"/>
                    <a:gd name="T14" fmla="*/ 30 w 31"/>
                    <a:gd name="T15" fmla="*/ 101 h 102"/>
                    <a:gd name="T16" fmla="*/ 18 w 31"/>
                    <a:gd name="T17" fmla="*/ 101 h 102"/>
                    <a:gd name="T18" fmla="*/ 5 w 31"/>
                    <a:gd name="T19" fmla="*/ 77 h 102"/>
                    <a:gd name="T20" fmla="*/ 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0" y="51"/>
                      </a:moveTo>
                      <a:cubicBezTo>
                        <a:pt x="0" y="41"/>
                        <a:pt x="2" y="32"/>
                        <a:pt x="5" y="23"/>
                      </a:cubicBezTo>
                      <a:cubicBezTo>
                        <a:pt x="8" y="14"/>
                        <a:pt x="12" y="7"/>
                        <a:pt x="18" y="0"/>
                      </a:cubicBezTo>
                      <a:lnTo>
                        <a:pt x="30" y="0"/>
                      </a:lnTo>
                      <a:cubicBezTo>
                        <a:pt x="24" y="7"/>
                        <a:pt x="21" y="14"/>
                        <a:pt x="18" y="23"/>
                      </a:cubicBezTo>
                      <a:cubicBezTo>
                        <a:pt x="15" y="32"/>
                        <a:pt x="14" y="41"/>
                        <a:pt x="14" y="51"/>
                      </a:cubicBezTo>
                      <a:cubicBezTo>
                        <a:pt x="14" y="60"/>
                        <a:pt x="15" y="70"/>
                        <a:pt x="18" y="77"/>
                      </a:cubicBezTo>
                      <a:cubicBezTo>
                        <a:pt x="21" y="86"/>
                        <a:pt x="25" y="93"/>
                        <a:pt x="30" y="101"/>
                      </a:cubicBezTo>
                      <a:lnTo>
                        <a:pt x="18" y="101"/>
                      </a:lnTo>
                      <a:cubicBezTo>
                        <a:pt x="12" y="95"/>
                        <a:pt x="8" y="86"/>
                        <a:pt x="5" y="77"/>
                      </a:cubicBezTo>
                      <a:cubicBezTo>
                        <a:pt x="2" y="70"/>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61" name="Freeform 360"/>
                <p:cNvSpPr>
                  <a:spLocks noChangeArrowheads="1"/>
                </p:cNvSpPr>
                <p:nvPr/>
              </p:nvSpPr>
              <p:spPr bwMode="auto">
                <a:xfrm>
                  <a:off x="5416" y="1836"/>
                  <a:ext cx="6" cy="22"/>
                </a:xfrm>
                <a:custGeom>
                  <a:avLst/>
                  <a:gdLst>
                    <a:gd name="T0" fmla="*/ 30 w 31"/>
                    <a:gd name="T1" fmla="*/ 51 h 102"/>
                    <a:gd name="T2" fmla="*/ 25 w 31"/>
                    <a:gd name="T3" fmla="*/ 79 h 102"/>
                    <a:gd name="T4" fmla="*/ 12 w 31"/>
                    <a:gd name="T5" fmla="*/ 101 h 102"/>
                    <a:gd name="T6" fmla="*/ 0 w 31"/>
                    <a:gd name="T7" fmla="*/ 101 h 102"/>
                    <a:gd name="T8" fmla="*/ 12 w 31"/>
                    <a:gd name="T9" fmla="*/ 77 h 102"/>
                    <a:gd name="T10" fmla="*/ 17 w 31"/>
                    <a:gd name="T11" fmla="*/ 51 h 102"/>
                    <a:gd name="T12" fmla="*/ 12 w 31"/>
                    <a:gd name="T13" fmla="*/ 23 h 102"/>
                    <a:gd name="T14" fmla="*/ 0 w 31"/>
                    <a:gd name="T15" fmla="*/ 0 h 102"/>
                    <a:gd name="T16" fmla="*/ 12 w 31"/>
                    <a:gd name="T17" fmla="*/ 0 h 102"/>
                    <a:gd name="T18" fmla="*/ 25 w 31"/>
                    <a:gd name="T19" fmla="*/ 23 h 102"/>
                    <a:gd name="T20" fmla="*/ 3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30" y="51"/>
                      </a:moveTo>
                      <a:cubicBezTo>
                        <a:pt x="30" y="61"/>
                        <a:pt x="28" y="70"/>
                        <a:pt x="25" y="79"/>
                      </a:cubicBezTo>
                      <a:cubicBezTo>
                        <a:pt x="22" y="87"/>
                        <a:pt x="18" y="95"/>
                        <a:pt x="12" y="101"/>
                      </a:cubicBezTo>
                      <a:lnTo>
                        <a:pt x="0" y="101"/>
                      </a:lnTo>
                      <a:cubicBezTo>
                        <a:pt x="6" y="93"/>
                        <a:pt x="9" y="86"/>
                        <a:pt x="12" y="77"/>
                      </a:cubicBezTo>
                      <a:cubicBezTo>
                        <a:pt x="15" y="68"/>
                        <a:pt x="17" y="60"/>
                        <a:pt x="17" y="51"/>
                      </a:cubicBezTo>
                      <a:cubicBezTo>
                        <a:pt x="17" y="42"/>
                        <a:pt x="15" y="32"/>
                        <a:pt x="12" y="23"/>
                      </a:cubicBezTo>
                      <a:cubicBezTo>
                        <a:pt x="9" y="14"/>
                        <a:pt x="5" y="6"/>
                        <a:pt x="0" y="0"/>
                      </a:cubicBezTo>
                      <a:lnTo>
                        <a:pt x="12" y="0"/>
                      </a:lnTo>
                      <a:cubicBezTo>
                        <a:pt x="18" y="7"/>
                        <a:pt x="22" y="14"/>
                        <a:pt x="25" y="23"/>
                      </a:cubicBezTo>
                      <a:cubicBezTo>
                        <a:pt x="28" y="32"/>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62" name="Freeform 361"/>
                <p:cNvSpPr>
                  <a:spLocks noChangeArrowheads="1"/>
                </p:cNvSpPr>
                <p:nvPr/>
              </p:nvSpPr>
              <p:spPr bwMode="auto">
                <a:xfrm>
                  <a:off x="5353" y="1867"/>
                  <a:ext cx="20" cy="14"/>
                </a:xfrm>
                <a:custGeom>
                  <a:avLst/>
                  <a:gdLst>
                    <a:gd name="T0" fmla="*/ 39 w 93"/>
                    <a:gd name="T1" fmla="*/ 64 h 66"/>
                    <a:gd name="T2" fmla="*/ 39 w 93"/>
                    <a:gd name="T3" fmla="*/ 24 h 66"/>
                    <a:gd name="T4" fmla="*/ 36 w 93"/>
                    <a:gd name="T5" fmla="*/ 14 h 66"/>
                    <a:gd name="T6" fmla="*/ 28 w 93"/>
                    <a:gd name="T7" fmla="*/ 11 h 66"/>
                    <a:gd name="T8" fmla="*/ 16 w 93"/>
                    <a:gd name="T9" fmla="*/ 16 h 66"/>
                    <a:gd name="T10" fmla="*/ 13 w 93"/>
                    <a:gd name="T11" fmla="*/ 33 h 66"/>
                    <a:gd name="T12" fmla="*/ 13 w 93"/>
                    <a:gd name="T13" fmla="*/ 65 h 66"/>
                    <a:gd name="T14" fmla="*/ 0 w 93"/>
                    <a:gd name="T15" fmla="*/ 65 h 66"/>
                    <a:gd name="T16" fmla="*/ 0 w 93"/>
                    <a:gd name="T17" fmla="*/ 1 h 66"/>
                    <a:gd name="T18" fmla="*/ 10 w 93"/>
                    <a:gd name="T19" fmla="*/ 1 h 66"/>
                    <a:gd name="T20" fmla="*/ 12 w 93"/>
                    <a:gd name="T21" fmla="*/ 10 h 66"/>
                    <a:gd name="T22" fmla="*/ 19 w 93"/>
                    <a:gd name="T23" fmla="*/ 2 h 66"/>
                    <a:gd name="T24" fmla="*/ 31 w 93"/>
                    <a:gd name="T25" fmla="*/ 0 h 66"/>
                    <a:gd name="T26" fmla="*/ 50 w 93"/>
                    <a:gd name="T27" fmla="*/ 10 h 66"/>
                    <a:gd name="T28" fmla="*/ 51 w 93"/>
                    <a:gd name="T29" fmla="*/ 10 h 66"/>
                    <a:gd name="T30" fmla="*/ 58 w 93"/>
                    <a:gd name="T31" fmla="*/ 2 h 66"/>
                    <a:gd name="T32" fmla="*/ 70 w 93"/>
                    <a:gd name="T33" fmla="*/ 0 h 66"/>
                    <a:gd name="T34" fmla="*/ 86 w 93"/>
                    <a:gd name="T35" fmla="*/ 5 h 66"/>
                    <a:gd name="T36" fmla="*/ 92 w 93"/>
                    <a:gd name="T37" fmla="*/ 23 h 66"/>
                    <a:gd name="T38" fmla="*/ 92 w 93"/>
                    <a:gd name="T39" fmla="*/ 64 h 66"/>
                    <a:gd name="T40" fmla="*/ 79 w 93"/>
                    <a:gd name="T41" fmla="*/ 64 h 66"/>
                    <a:gd name="T42" fmla="*/ 79 w 93"/>
                    <a:gd name="T43" fmla="*/ 24 h 66"/>
                    <a:gd name="T44" fmla="*/ 76 w 93"/>
                    <a:gd name="T45" fmla="*/ 14 h 66"/>
                    <a:gd name="T46" fmla="*/ 67 w 93"/>
                    <a:gd name="T47" fmla="*/ 11 h 66"/>
                    <a:gd name="T48" fmla="*/ 55 w 93"/>
                    <a:gd name="T49" fmla="*/ 16 h 66"/>
                    <a:gd name="T50" fmla="*/ 53 w 93"/>
                    <a:gd name="T51" fmla="*/ 30 h 66"/>
                    <a:gd name="T52" fmla="*/ 53 w 93"/>
                    <a:gd name="T53" fmla="*/ 64 h 66"/>
                    <a:gd name="T54" fmla="*/ 39 w 93"/>
                    <a:gd name="T55"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6">
                      <a:moveTo>
                        <a:pt x="39" y="64"/>
                      </a:moveTo>
                      <a:lnTo>
                        <a:pt x="39" y="24"/>
                      </a:lnTo>
                      <a:cubicBezTo>
                        <a:pt x="39" y="20"/>
                        <a:pt x="38" y="16"/>
                        <a:pt x="36" y="14"/>
                      </a:cubicBezTo>
                      <a:cubicBezTo>
                        <a:pt x="35" y="11"/>
                        <a:pt x="32" y="11"/>
                        <a:pt x="28" y="11"/>
                      </a:cubicBezTo>
                      <a:cubicBezTo>
                        <a:pt x="22" y="11"/>
                        <a:pt x="19" y="13"/>
                        <a:pt x="16" y="16"/>
                      </a:cubicBezTo>
                      <a:cubicBezTo>
                        <a:pt x="13" y="18"/>
                        <a:pt x="13" y="24"/>
                        <a:pt x="13" y="33"/>
                      </a:cubicBezTo>
                      <a:lnTo>
                        <a:pt x="13" y="65"/>
                      </a:lnTo>
                      <a:lnTo>
                        <a:pt x="0" y="65"/>
                      </a:lnTo>
                      <a:lnTo>
                        <a:pt x="0" y="1"/>
                      </a:lnTo>
                      <a:lnTo>
                        <a:pt x="10" y="1"/>
                      </a:lnTo>
                      <a:lnTo>
                        <a:pt x="12" y="10"/>
                      </a:lnTo>
                      <a:cubicBezTo>
                        <a:pt x="13" y="7"/>
                        <a:pt x="16" y="3"/>
                        <a:pt x="19" y="2"/>
                      </a:cubicBezTo>
                      <a:cubicBezTo>
                        <a:pt x="22" y="0"/>
                        <a:pt x="26" y="0"/>
                        <a:pt x="31" y="0"/>
                      </a:cubicBezTo>
                      <a:cubicBezTo>
                        <a:pt x="41" y="0"/>
                        <a:pt x="47" y="2"/>
                        <a:pt x="50" y="10"/>
                      </a:cubicBezTo>
                      <a:lnTo>
                        <a:pt x="51" y="10"/>
                      </a:lnTo>
                      <a:cubicBezTo>
                        <a:pt x="53" y="7"/>
                        <a:pt x="55" y="3"/>
                        <a:pt x="58" y="2"/>
                      </a:cubicBezTo>
                      <a:cubicBezTo>
                        <a:pt x="61" y="0"/>
                        <a:pt x="66" y="0"/>
                        <a:pt x="70" y="0"/>
                      </a:cubicBezTo>
                      <a:cubicBezTo>
                        <a:pt x="77" y="0"/>
                        <a:pt x="83" y="1"/>
                        <a:pt x="86" y="5"/>
                      </a:cubicBezTo>
                      <a:cubicBezTo>
                        <a:pt x="89" y="10"/>
                        <a:pt x="92" y="16"/>
                        <a:pt x="92" y="23"/>
                      </a:cubicBezTo>
                      <a:lnTo>
                        <a:pt x="92" y="64"/>
                      </a:lnTo>
                      <a:lnTo>
                        <a:pt x="79" y="64"/>
                      </a:lnTo>
                      <a:lnTo>
                        <a:pt x="79" y="24"/>
                      </a:lnTo>
                      <a:cubicBezTo>
                        <a:pt x="79" y="20"/>
                        <a:pt x="77" y="16"/>
                        <a:pt x="76" y="14"/>
                      </a:cubicBezTo>
                      <a:cubicBezTo>
                        <a:pt x="74" y="11"/>
                        <a:pt x="71" y="11"/>
                        <a:pt x="67" y="11"/>
                      </a:cubicBezTo>
                      <a:cubicBezTo>
                        <a:pt x="61" y="11"/>
                        <a:pt x="58" y="13"/>
                        <a:pt x="55" y="16"/>
                      </a:cubicBezTo>
                      <a:cubicBezTo>
                        <a:pt x="53" y="18"/>
                        <a:pt x="53" y="24"/>
                        <a:pt x="53" y="30"/>
                      </a:cubicBezTo>
                      <a:lnTo>
                        <a:pt x="53" y="64"/>
                      </a:lnTo>
                      <a:lnTo>
                        <a:pt x="39" y="64"/>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63" name="Freeform 362"/>
                <p:cNvSpPr>
                  <a:spLocks noChangeArrowheads="1"/>
                </p:cNvSpPr>
                <p:nvPr/>
              </p:nvSpPr>
              <p:spPr bwMode="auto">
                <a:xfrm>
                  <a:off x="5377" y="1866"/>
                  <a:ext cx="11" cy="14"/>
                </a:xfrm>
                <a:custGeom>
                  <a:avLst/>
                  <a:gdLst>
                    <a:gd name="T0" fmla="*/ 44 w 54"/>
                    <a:gd name="T1" fmla="*/ 66 h 67"/>
                    <a:gd name="T2" fmla="*/ 41 w 54"/>
                    <a:gd name="T3" fmla="*/ 57 h 67"/>
                    <a:gd name="T4" fmla="*/ 41 w 54"/>
                    <a:gd name="T5" fmla="*/ 57 h 67"/>
                    <a:gd name="T6" fmla="*/ 33 w 54"/>
                    <a:gd name="T7" fmla="*/ 64 h 67"/>
                    <a:gd name="T8" fmla="*/ 21 w 54"/>
                    <a:gd name="T9" fmla="*/ 66 h 67"/>
                    <a:gd name="T10" fmla="*/ 6 w 54"/>
                    <a:gd name="T11" fmla="*/ 61 h 67"/>
                    <a:gd name="T12" fmla="*/ 0 w 54"/>
                    <a:gd name="T13" fmla="*/ 47 h 67"/>
                    <a:gd name="T14" fmla="*/ 8 w 54"/>
                    <a:gd name="T15" fmla="*/ 32 h 67"/>
                    <a:gd name="T16" fmla="*/ 30 w 54"/>
                    <a:gd name="T17" fmla="*/ 26 h 67"/>
                    <a:gd name="T18" fmla="*/ 40 w 54"/>
                    <a:gd name="T19" fmla="*/ 26 h 67"/>
                    <a:gd name="T20" fmla="*/ 40 w 54"/>
                    <a:gd name="T21" fmla="*/ 23 h 67"/>
                    <a:gd name="T22" fmla="*/ 37 w 54"/>
                    <a:gd name="T23" fmla="*/ 15 h 67"/>
                    <a:gd name="T24" fmla="*/ 28 w 54"/>
                    <a:gd name="T25" fmla="*/ 12 h 67"/>
                    <a:gd name="T26" fmla="*/ 19 w 54"/>
                    <a:gd name="T27" fmla="*/ 13 h 67"/>
                    <a:gd name="T28" fmla="*/ 11 w 54"/>
                    <a:gd name="T29" fmla="*/ 16 h 67"/>
                    <a:gd name="T30" fmla="*/ 6 w 54"/>
                    <a:gd name="T31" fmla="*/ 6 h 67"/>
                    <a:gd name="T32" fmla="*/ 18 w 54"/>
                    <a:gd name="T33" fmla="*/ 2 h 67"/>
                    <a:gd name="T34" fmla="*/ 30 w 54"/>
                    <a:gd name="T35" fmla="*/ 0 h 67"/>
                    <a:gd name="T36" fmla="*/ 47 w 54"/>
                    <a:gd name="T37" fmla="*/ 6 h 67"/>
                    <a:gd name="T38" fmla="*/ 53 w 54"/>
                    <a:gd name="T39" fmla="*/ 22 h 67"/>
                    <a:gd name="T40" fmla="*/ 53 w 54"/>
                    <a:gd name="T41" fmla="*/ 64 h 67"/>
                    <a:gd name="T42" fmla="*/ 44 w 54"/>
                    <a:gd name="T43" fmla="*/ 64 h 67"/>
                    <a:gd name="T44" fmla="*/ 44 w 54"/>
                    <a:gd name="T45" fmla="*/ 66 h 67"/>
                    <a:gd name="T46" fmla="*/ 24 w 54"/>
                    <a:gd name="T47" fmla="*/ 57 h 67"/>
                    <a:gd name="T48" fmla="*/ 35 w 54"/>
                    <a:gd name="T49" fmla="*/ 53 h 67"/>
                    <a:gd name="T50" fmla="*/ 40 w 54"/>
                    <a:gd name="T51" fmla="*/ 41 h 67"/>
                    <a:gd name="T52" fmla="*/ 40 w 54"/>
                    <a:gd name="T53" fmla="*/ 35 h 67"/>
                    <a:gd name="T54" fmla="*/ 31 w 54"/>
                    <a:gd name="T55" fmla="*/ 35 h 67"/>
                    <a:gd name="T56" fmla="*/ 18 w 54"/>
                    <a:gd name="T57" fmla="*/ 38 h 67"/>
                    <a:gd name="T58" fmla="*/ 14 w 54"/>
                    <a:gd name="T59" fmla="*/ 47 h 67"/>
                    <a:gd name="T60" fmla="*/ 17 w 54"/>
                    <a:gd name="T61" fmla="*/ 53 h 67"/>
                    <a:gd name="T62" fmla="*/ 24 w 54"/>
                    <a:gd name="T63" fmla="*/ 5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1"/>
                        <a:pt x="35" y="63"/>
                        <a:pt x="33" y="64"/>
                      </a:cubicBezTo>
                      <a:cubicBezTo>
                        <a:pt x="30" y="66"/>
                        <a:pt x="25" y="66"/>
                        <a:pt x="21" y="66"/>
                      </a:cubicBezTo>
                      <a:cubicBezTo>
                        <a:pt x="15" y="66"/>
                        <a:pt x="9" y="64"/>
                        <a:pt x="6" y="61"/>
                      </a:cubicBezTo>
                      <a:cubicBezTo>
                        <a:pt x="3" y="58"/>
                        <a:pt x="0" y="53"/>
                        <a:pt x="0" y="47"/>
                      </a:cubicBezTo>
                      <a:cubicBezTo>
                        <a:pt x="0" y="41"/>
                        <a:pt x="4" y="35"/>
                        <a:pt x="8" y="32"/>
                      </a:cubicBezTo>
                      <a:cubicBezTo>
                        <a:pt x="13" y="29"/>
                        <a:pt x="19" y="28"/>
                        <a:pt x="30" y="26"/>
                      </a:cubicBezTo>
                      <a:lnTo>
                        <a:pt x="40" y="26"/>
                      </a:lnTo>
                      <a:lnTo>
                        <a:pt x="40" y="23"/>
                      </a:lnTo>
                      <a:cubicBezTo>
                        <a:pt x="40" y="19"/>
                        <a:pt x="39" y="16"/>
                        <a:pt x="37" y="15"/>
                      </a:cubicBezTo>
                      <a:cubicBezTo>
                        <a:pt x="36" y="13"/>
                        <a:pt x="33" y="12"/>
                        <a:pt x="28" y="12"/>
                      </a:cubicBezTo>
                      <a:cubicBezTo>
                        <a:pt x="25" y="12"/>
                        <a:pt x="22" y="12"/>
                        <a:pt x="19" y="13"/>
                      </a:cubicBezTo>
                      <a:cubicBezTo>
                        <a:pt x="17" y="15"/>
                        <a:pt x="14" y="15"/>
                        <a:pt x="11" y="16"/>
                      </a:cubicBezTo>
                      <a:lnTo>
                        <a:pt x="6" y="6"/>
                      </a:lnTo>
                      <a:cubicBezTo>
                        <a:pt x="9" y="4"/>
                        <a:pt x="14" y="3"/>
                        <a:pt x="18" y="2"/>
                      </a:cubicBezTo>
                      <a:cubicBezTo>
                        <a:pt x="22" y="0"/>
                        <a:pt x="25" y="0"/>
                        <a:pt x="30" y="0"/>
                      </a:cubicBezTo>
                      <a:cubicBezTo>
                        <a:pt x="37" y="0"/>
                        <a:pt x="44" y="2"/>
                        <a:pt x="47" y="6"/>
                      </a:cubicBezTo>
                      <a:cubicBezTo>
                        <a:pt x="52" y="9"/>
                        <a:pt x="53" y="15"/>
                        <a:pt x="53" y="22"/>
                      </a:cubicBezTo>
                      <a:lnTo>
                        <a:pt x="53" y="64"/>
                      </a:lnTo>
                      <a:lnTo>
                        <a:pt x="44" y="64"/>
                      </a:lnTo>
                      <a:lnTo>
                        <a:pt x="44" y="66"/>
                      </a:lnTo>
                      <a:close/>
                      <a:moveTo>
                        <a:pt x="24" y="57"/>
                      </a:moveTo>
                      <a:cubicBezTo>
                        <a:pt x="28" y="57"/>
                        <a:pt x="33" y="55"/>
                        <a:pt x="35" y="53"/>
                      </a:cubicBezTo>
                      <a:cubicBezTo>
                        <a:pt x="38" y="50"/>
                        <a:pt x="40" y="47"/>
                        <a:pt x="40" y="41"/>
                      </a:cubicBezTo>
                      <a:lnTo>
                        <a:pt x="40" y="35"/>
                      </a:lnTo>
                      <a:lnTo>
                        <a:pt x="31" y="35"/>
                      </a:lnTo>
                      <a:cubicBezTo>
                        <a:pt x="25" y="35"/>
                        <a:pt x="21" y="37"/>
                        <a:pt x="18" y="38"/>
                      </a:cubicBezTo>
                      <a:cubicBezTo>
                        <a:pt x="15" y="39"/>
                        <a:pt x="14" y="42"/>
                        <a:pt x="14" y="47"/>
                      </a:cubicBezTo>
                      <a:cubicBezTo>
                        <a:pt x="14" y="50"/>
                        <a:pt x="15" y="51"/>
                        <a:pt x="17" y="53"/>
                      </a:cubicBezTo>
                      <a:cubicBezTo>
                        <a:pt x="18" y="55"/>
                        <a:pt x="21" y="57"/>
                        <a:pt x="24" y="57"/>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64" name="Freeform 363"/>
                <p:cNvSpPr>
                  <a:spLocks noChangeArrowheads="1"/>
                </p:cNvSpPr>
                <p:nvPr/>
              </p:nvSpPr>
              <p:spPr bwMode="auto">
                <a:xfrm>
                  <a:off x="5393" y="1867"/>
                  <a:ext cx="12" cy="20"/>
                </a:xfrm>
                <a:custGeom>
                  <a:avLst/>
                  <a:gdLst>
                    <a:gd name="T0" fmla="*/ 32 w 58"/>
                    <a:gd name="T1" fmla="*/ 65 h 94"/>
                    <a:gd name="T2" fmla="*/ 13 w 58"/>
                    <a:gd name="T3" fmla="*/ 56 h 94"/>
                    <a:gd name="T4" fmla="*/ 12 w 58"/>
                    <a:gd name="T5" fmla="*/ 56 h 94"/>
                    <a:gd name="T6" fmla="*/ 13 w 58"/>
                    <a:gd name="T7" fmla="*/ 67 h 94"/>
                    <a:gd name="T8" fmla="*/ 13 w 58"/>
                    <a:gd name="T9" fmla="*/ 93 h 94"/>
                    <a:gd name="T10" fmla="*/ 0 w 58"/>
                    <a:gd name="T11" fmla="*/ 93 h 94"/>
                    <a:gd name="T12" fmla="*/ 0 w 58"/>
                    <a:gd name="T13" fmla="*/ 1 h 94"/>
                    <a:gd name="T14" fmla="*/ 10 w 58"/>
                    <a:gd name="T15" fmla="*/ 1 h 94"/>
                    <a:gd name="T16" fmla="*/ 12 w 58"/>
                    <a:gd name="T17" fmla="*/ 10 h 94"/>
                    <a:gd name="T18" fmla="*/ 12 w 58"/>
                    <a:gd name="T19" fmla="*/ 10 h 94"/>
                    <a:gd name="T20" fmla="*/ 31 w 58"/>
                    <a:gd name="T21" fmla="*/ 0 h 94"/>
                    <a:gd name="T22" fmla="*/ 50 w 58"/>
                    <a:gd name="T23" fmla="*/ 8 h 94"/>
                    <a:gd name="T24" fmla="*/ 57 w 58"/>
                    <a:gd name="T25" fmla="*/ 32 h 94"/>
                    <a:gd name="T26" fmla="*/ 50 w 58"/>
                    <a:gd name="T27" fmla="*/ 56 h 94"/>
                    <a:gd name="T28" fmla="*/ 32 w 58"/>
                    <a:gd name="T29" fmla="*/ 65 h 94"/>
                    <a:gd name="T30" fmla="*/ 29 w 58"/>
                    <a:gd name="T31" fmla="*/ 11 h 94"/>
                    <a:gd name="T32" fmla="*/ 17 w 58"/>
                    <a:gd name="T33" fmla="*/ 16 h 94"/>
                    <a:gd name="T34" fmla="*/ 13 w 58"/>
                    <a:gd name="T35" fmla="*/ 30 h 94"/>
                    <a:gd name="T36" fmla="*/ 13 w 58"/>
                    <a:gd name="T37" fmla="*/ 32 h 94"/>
                    <a:gd name="T38" fmla="*/ 16 w 58"/>
                    <a:gd name="T39" fmla="*/ 48 h 94"/>
                    <a:gd name="T40" fmla="*/ 28 w 58"/>
                    <a:gd name="T41" fmla="*/ 53 h 94"/>
                    <a:gd name="T42" fmla="*/ 38 w 58"/>
                    <a:gd name="T43" fmla="*/ 48 h 94"/>
                    <a:gd name="T44" fmla="*/ 42 w 58"/>
                    <a:gd name="T45" fmla="*/ 32 h 94"/>
                    <a:gd name="T46" fmla="*/ 38 w 58"/>
                    <a:gd name="T47" fmla="*/ 16 h 94"/>
                    <a:gd name="T48" fmla="*/ 29 w 58"/>
                    <a:gd name="T49" fmla="*/ 1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4">
                      <a:moveTo>
                        <a:pt x="32" y="65"/>
                      </a:moveTo>
                      <a:cubicBezTo>
                        <a:pt x="25" y="65"/>
                        <a:pt x="17" y="62"/>
                        <a:pt x="13" y="56"/>
                      </a:cubicBezTo>
                      <a:lnTo>
                        <a:pt x="12" y="56"/>
                      </a:lnTo>
                      <a:cubicBezTo>
                        <a:pt x="12" y="62"/>
                        <a:pt x="13" y="65"/>
                        <a:pt x="13" y="67"/>
                      </a:cubicBezTo>
                      <a:lnTo>
                        <a:pt x="13" y="93"/>
                      </a:lnTo>
                      <a:lnTo>
                        <a:pt x="0" y="93"/>
                      </a:lnTo>
                      <a:lnTo>
                        <a:pt x="0" y="1"/>
                      </a:lnTo>
                      <a:lnTo>
                        <a:pt x="10" y="1"/>
                      </a:lnTo>
                      <a:cubicBezTo>
                        <a:pt x="10" y="2"/>
                        <a:pt x="12" y="5"/>
                        <a:pt x="12" y="10"/>
                      </a:cubicBezTo>
                      <a:lnTo>
                        <a:pt x="12" y="10"/>
                      </a:lnTo>
                      <a:cubicBezTo>
                        <a:pt x="16" y="4"/>
                        <a:pt x="22" y="0"/>
                        <a:pt x="31" y="0"/>
                      </a:cubicBezTo>
                      <a:cubicBezTo>
                        <a:pt x="38" y="0"/>
                        <a:pt x="46" y="2"/>
                        <a:pt x="50" y="8"/>
                      </a:cubicBezTo>
                      <a:cubicBezTo>
                        <a:pt x="55" y="14"/>
                        <a:pt x="57" y="21"/>
                        <a:pt x="57" y="32"/>
                      </a:cubicBezTo>
                      <a:cubicBezTo>
                        <a:pt x="57" y="42"/>
                        <a:pt x="54" y="51"/>
                        <a:pt x="50" y="56"/>
                      </a:cubicBezTo>
                      <a:cubicBezTo>
                        <a:pt x="47" y="62"/>
                        <a:pt x="41" y="65"/>
                        <a:pt x="32" y="65"/>
                      </a:cubicBezTo>
                      <a:close/>
                      <a:moveTo>
                        <a:pt x="29" y="11"/>
                      </a:moveTo>
                      <a:cubicBezTo>
                        <a:pt x="23" y="11"/>
                        <a:pt x="20" y="13"/>
                        <a:pt x="17" y="16"/>
                      </a:cubicBezTo>
                      <a:cubicBezTo>
                        <a:pt x="15" y="18"/>
                        <a:pt x="13" y="24"/>
                        <a:pt x="13" y="30"/>
                      </a:cubicBezTo>
                      <a:lnTo>
                        <a:pt x="13" y="32"/>
                      </a:lnTo>
                      <a:cubicBezTo>
                        <a:pt x="13" y="39"/>
                        <a:pt x="15" y="45"/>
                        <a:pt x="16" y="48"/>
                      </a:cubicBezTo>
                      <a:cubicBezTo>
                        <a:pt x="19" y="51"/>
                        <a:pt x="22" y="53"/>
                        <a:pt x="28" y="53"/>
                      </a:cubicBezTo>
                      <a:cubicBezTo>
                        <a:pt x="32" y="53"/>
                        <a:pt x="36" y="52"/>
                        <a:pt x="38" y="48"/>
                      </a:cubicBezTo>
                      <a:cubicBezTo>
                        <a:pt x="41" y="43"/>
                        <a:pt x="42" y="39"/>
                        <a:pt x="42" y="32"/>
                      </a:cubicBezTo>
                      <a:cubicBezTo>
                        <a:pt x="42" y="24"/>
                        <a:pt x="41" y="18"/>
                        <a:pt x="38" y="16"/>
                      </a:cubicBezTo>
                      <a:cubicBezTo>
                        <a:pt x="38" y="13"/>
                        <a:pt x="33" y="11"/>
                        <a:pt x="29" y="11"/>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65" name="Freeform 364"/>
                <p:cNvSpPr>
                  <a:spLocks noChangeArrowheads="1"/>
                </p:cNvSpPr>
                <p:nvPr/>
              </p:nvSpPr>
              <p:spPr bwMode="auto">
                <a:xfrm>
                  <a:off x="5409" y="1862"/>
                  <a:ext cx="6" cy="22"/>
                </a:xfrm>
                <a:custGeom>
                  <a:avLst/>
                  <a:gdLst>
                    <a:gd name="T0" fmla="*/ 0 w 31"/>
                    <a:gd name="T1" fmla="*/ 51 h 101"/>
                    <a:gd name="T2" fmla="*/ 5 w 31"/>
                    <a:gd name="T3" fmla="*/ 23 h 101"/>
                    <a:gd name="T4" fmla="*/ 18 w 31"/>
                    <a:gd name="T5" fmla="*/ 0 h 101"/>
                    <a:gd name="T6" fmla="*/ 30 w 31"/>
                    <a:gd name="T7" fmla="*/ 0 h 101"/>
                    <a:gd name="T8" fmla="*/ 18 w 31"/>
                    <a:gd name="T9" fmla="*/ 23 h 101"/>
                    <a:gd name="T10" fmla="*/ 14 w 31"/>
                    <a:gd name="T11" fmla="*/ 51 h 101"/>
                    <a:gd name="T12" fmla="*/ 18 w 31"/>
                    <a:gd name="T13" fmla="*/ 77 h 101"/>
                    <a:gd name="T14" fmla="*/ 30 w 31"/>
                    <a:gd name="T15" fmla="*/ 100 h 101"/>
                    <a:gd name="T16" fmla="*/ 18 w 31"/>
                    <a:gd name="T17" fmla="*/ 100 h 101"/>
                    <a:gd name="T18" fmla="*/ 5 w 31"/>
                    <a:gd name="T19" fmla="*/ 77 h 101"/>
                    <a:gd name="T20" fmla="*/ 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0" y="51"/>
                      </a:moveTo>
                      <a:cubicBezTo>
                        <a:pt x="0" y="40"/>
                        <a:pt x="2" y="32"/>
                        <a:pt x="5" y="23"/>
                      </a:cubicBezTo>
                      <a:cubicBezTo>
                        <a:pt x="8" y="14"/>
                        <a:pt x="12" y="7"/>
                        <a:pt x="18" y="0"/>
                      </a:cubicBezTo>
                      <a:lnTo>
                        <a:pt x="30" y="0"/>
                      </a:lnTo>
                      <a:cubicBezTo>
                        <a:pt x="24" y="7"/>
                        <a:pt x="21" y="14"/>
                        <a:pt x="18" y="23"/>
                      </a:cubicBezTo>
                      <a:cubicBezTo>
                        <a:pt x="15" y="32"/>
                        <a:pt x="14" y="40"/>
                        <a:pt x="14" y="51"/>
                      </a:cubicBezTo>
                      <a:cubicBezTo>
                        <a:pt x="14" y="59"/>
                        <a:pt x="15" y="70"/>
                        <a:pt x="18" y="77"/>
                      </a:cubicBezTo>
                      <a:cubicBezTo>
                        <a:pt x="21" y="86"/>
                        <a:pt x="25" y="93"/>
                        <a:pt x="30" y="100"/>
                      </a:cubicBezTo>
                      <a:lnTo>
                        <a:pt x="18" y="100"/>
                      </a:lnTo>
                      <a:cubicBezTo>
                        <a:pt x="12" y="94"/>
                        <a:pt x="8" y="86"/>
                        <a:pt x="5" y="77"/>
                      </a:cubicBezTo>
                      <a:cubicBezTo>
                        <a:pt x="2" y="70"/>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66" name="Freeform 365"/>
                <p:cNvSpPr>
                  <a:spLocks noChangeArrowheads="1"/>
                </p:cNvSpPr>
                <p:nvPr/>
              </p:nvSpPr>
              <p:spPr bwMode="auto">
                <a:xfrm>
                  <a:off x="5416" y="1862"/>
                  <a:ext cx="6" cy="22"/>
                </a:xfrm>
                <a:custGeom>
                  <a:avLst/>
                  <a:gdLst>
                    <a:gd name="T0" fmla="*/ 30 w 31"/>
                    <a:gd name="T1" fmla="*/ 51 h 101"/>
                    <a:gd name="T2" fmla="*/ 25 w 31"/>
                    <a:gd name="T3" fmla="*/ 78 h 101"/>
                    <a:gd name="T4" fmla="*/ 12 w 31"/>
                    <a:gd name="T5" fmla="*/ 100 h 101"/>
                    <a:gd name="T6" fmla="*/ 0 w 31"/>
                    <a:gd name="T7" fmla="*/ 100 h 101"/>
                    <a:gd name="T8" fmla="*/ 12 w 31"/>
                    <a:gd name="T9" fmla="*/ 77 h 101"/>
                    <a:gd name="T10" fmla="*/ 17 w 31"/>
                    <a:gd name="T11" fmla="*/ 51 h 101"/>
                    <a:gd name="T12" fmla="*/ 12 w 31"/>
                    <a:gd name="T13" fmla="*/ 23 h 101"/>
                    <a:gd name="T14" fmla="*/ 0 w 31"/>
                    <a:gd name="T15" fmla="*/ 0 h 101"/>
                    <a:gd name="T16" fmla="*/ 12 w 31"/>
                    <a:gd name="T17" fmla="*/ 0 h 101"/>
                    <a:gd name="T18" fmla="*/ 25 w 31"/>
                    <a:gd name="T19" fmla="*/ 23 h 101"/>
                    <a:gd name="T20" fmla="*/ 3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30" y="51"/>
                      </a:moveTo>
                      <a:cubicBezTo>
                        <a:pt x="30" y="61"/>
                        <a:pt x="28" y="70"/>
                        <a:pt x="25" y="78"/>
                      </a:cubicBezTo>
                      <a:cubicBezTo>
                        <a:pt x="22" y="87"/>
                        <a:pt x="18" y="94"/>
                        <a:pt x="12" y="100"/>
                      </a:cubicBezTo>
                      <a:lnTo>
                        <a:pt x="0" y="100"/>
                      </a:lnTo>
                      <a:cubicBezTo>
                        <a:pt x="6" y="93"/>
                        <a:pt x="9" y="86"/>
                        <a:pt x="12" y="77"/>
                      </a:cubicBezTo>
                      <a:cubicBezTo>
                        <a:pt x="15" y="68"/>
                        <a:pt x="17" y="59"/>
                        <a:pt x="17" y="51"/>
                      </a:cubicBezTo>
                      <a:cubicBezTo>
                        <a:pt x="17" y="42"/>
                        <a:pt x="15" y="32"/>
                        <a:pt x="12" y="23"/>
                      </a:cubicBezTo>
                      <a:cubicBezTo>
                        <a:pt x="9" y="14"/>
                        <a:pt x="5" y="5"/>
                        <a:pt x="0" y="0"/>
                      </a:cubicBezTo>
                      <a:lnTo>
                        <a:pt x="12" y="0"/>
                      </a:lnTo>
                      <a:cubicBezTo>
                        <a:pt x="18" y="7"/>
                        <a:pt x="22" y="14"/>
                        <a:pt x="25" y="23"/>
                      </a:cubicBezTo>
                      <a:cubicBezTo>
                        <a:pt x="28" y="32"/>
                        <a:pt x="30" y="40"/>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67" name="Freeform 366"/>
                <p:cNvSpPr>
                  <a:spLocks noChangeArrowheads="1"/>
                </p:cNvSpPr>
                <p:nvPr/>
              </p:nvSpPr>
              <p:spPr bwMode="auto">
                <a:xfrm>
                  <a:off x="5353" y="1893"/>
                  <a:ext cx="20" cy="14"/>
                </a:xfrm>
                <a:custGeom>
                  <a:avLst/>
                  <a:gdLst>
                    <a:gd name="T0" fmla="*/ 39 w 93"/>
                    <a:gd name="T1" fmla="*/ 64 h 67"/>
                    <a:gd name="T2" fmla="*/ 39 w 93"/>
                    <a:gd name="T3" fmla="*/ 25 h 67"/>
                    <a:gd name="T4" fmla="*/ 36 w 93"/>
                    <a:gd name="T5" fmla="*/ 15 h 67"/>
                    <a:gd name="T6" fmla="*/ 28 w 93"/>
                    <a:gd name="T7" fmla="*/ 12 h 67"/>
                    <a:gd name="T8" fmla="*/ 16 w 93"/>
                    <a:gd name="T9" fmla="*/ 16 h 67"/>
                    <a:gd name="T10" fmla="*/ 13 w 93"/>
                    <a:gd name="T11" fmla="*/ 34 h 67"/>
                    <a:gd name="T12" fmla="*/ 13 w 93"/>
                    <a:gd name="T13" fmla="*/ 66 h 67"/>
                    <a:gd name="T14" fmla="*/ 0 w 93"/>
                    <a:gd name="T15" fmla="*/ 66 h 67"/>
                    <a:gd name="T16" fmla="*/ 0 w 93"/>
                    <a:gd name="T17" fmla="*/ 2 h 67"/>
                    <a:gd name="T18" fmla="*/ 10 w 93"/>
                    <a:gd name="T19" fmla="*/ 2 h 67"/>
                    <a:gd name="T20" fmla="*/ 12 w 93"/>
                    <a:gd name="T21" fmla="*/ 10 h 67"/>
                    <a:gd name="T22" fmla="*/ 19 w 93"/>
                    <a:gd name="T23" fmla="*/ 3 h 67"/>
                    <a:gd name="T24" fmla="*/ 31 w 93"/>
                    <a:gd name="T25" fmla="*/ 0 h 67"/>
                    <a:gd name="T26" fmla="*/ 50 w 93"/>
                    <a:gd name="T27" fmla="*/ 10 h 67"/>
                    <a:gd name="T28" fmla="*/ 51 w 93"/>
                    <a:gd name="T29" fmla="*/ 10 h 67"/>
                    <a:gd name="T30" fmla="*/ 58 w 93"/>
                    <a:gd name="T31" fmla="*/ 3 h 67"/>
                    <a:gd name="T32" fmla="*/ 70 w 93"/>
                    <a:gd name="T33" fmla="*/ 0 h 67"/>
                    <a:gd name="T34" fmla="*/ 86 w 93"/>
                    <a:gd name="T35" fmla="*/ 6 h 67"/>
                    <a:gd name="T36" fmla="*/ 92 w 93"/>
                    <a:gd name="T37" fmla="*/ 23 h 67"/>
                    <a:gd name="T38" fmla="*/ 92 w 93"/>
                    <a:gd name="T39" fmla="*/ 64 h 67"/>
                    <a:gd name="T40" fmla="*/ 79 w 93"/>
                    <a:gd name="T41" fmla="*/ 64 h 67"/>
                    <a:gd name="T42" fmla="*/ 79 w 93"/>
                    <a:gd name="T43" fmla="*/ 25 h 67"/>
                    <a:gd name="T44" fmla="*/ 76 w 93"/>
                    <a:gd name="T45" fmla="*/ 15 h 67"/>
                    <a:gd name="T46" fmla="*/ 67 w 93"/>
                    <a:gd name="T47" fmla="*/ 12 h 67"/>
                    <a:gd name="T48" fmla="*/ 55 w 93"/>
                    <a:gd name="T49" fmla="*/ 16 h 67"/>
                    <a:gd name="T50" fmla="*/ 53 w 93"/>
                    <a:gd name="T51" fmla="*/ 31 h 67"/>
                    <a:gd name="T52" fmla="*/ 53 w 93"/>
                    <a:gd name="T53" fmla="*/ 64 h 67"/>
                    <a:gd name="T54" fmla="*/ 39 w 93"/>
                    <a:gd name="T55" fmla="*/ 6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7">
                      <a:moveTo>
                        <a:pt x="39" y="64"/>
                      </a:moveTo>
                      <a:lnTo>
                        <a:pt x="39" y="25"/>
                      </a:lnTo>
                      <a:cubicBezTo>
                        <a:pt x="39" y="21"/>
                        <a:pt x="38" y="16"/>
                        <a:pt x="36" y="15"/>
                      </a:cubicBezTo>
                      <a:cubicBezTo>
                        <a:pt x="35" y="12"/>
                        <a:pt x="32" y="12"/>
                        <a:pt x="28" y="12"/>
                      </a:cubicBezTo>
                      <a:cubicBezTo>
                        <a:pt x="22" y="12"/>
                        <a:pt x="19" y="13"/>
                        <a:pt x="16" y="16"/>
                      </a:cubicBezTo>
                      <a:cubicBezTo>
                        <a:pt x="13" y="19"/>
                        <a:pt x="13" y="25"/>
                        <a:pt x="13" y="34"/>
                      </a:cubicBezTo>
                      <a:lnTo>
                        <a:pt x="13" y="66"/>
                      </a:lnTo>
                      <a:lnTo>
                        <a:pt x="0" y="66"/>
                      </a:lnTo>
                      <a:lnTo>
                        <a:pt x="0" y="2"/>
                      </a:lnTo>
                      <a:lnTo>
                        <a:pt x="10" y="2"/>
                      </a:lnTo>
                      <a:lnTo>
                        <a:pt x="12" y="10"/>
                      </a:lnTo>
                      <a:cubicBezTo>
                        <a:pt x="13" y="7"/>
                        <a:pt x="16" y="4"/>
                        <a:pt x="19" y="3"/>
                      </a:cubicBezTo>
                      <a:cubicBezTo>
                        <a:pt x="22" y="1"/>
                        <a:pt x="26" y="0"/>
                        <a:pt x="31" y="0"/>
                      </a:cubicBezTo>
                      <a:cubicBezTo>
                        <a:pt x="41" y="0"/>
                        <a:pt x="47" y="3"/>
                        <a:pt x="50" y="10"/>
                      </a:cubicBezTo>
                      <a:lnTo>
                        <a:pt x="51" y="10"/>
                      </a:lnTo>
                      <a:cubicBezTo>
                        <a:pt x="53" y="7"/>
                        <a:pt x="55" y="4"/>
                        <a:pt x="58" y="3"/>
                      </a:cubicBezTo>
                      <a:cubicBezTo>
                        <a:pt x="61" y="1"/>
                        <a:pt x="66" y="0"/>
                        <a:pt x="70" y="0"/>
                      </a:cubicBezTo>
                      <a:cubicBezTo>
                        <a:pt x="77" y="0"/>
                        <a:pt x="83" y="2"/>
                        <a:pt x="86" y="6"/>
                      </a:cubicBezTo>
                      <a:cubicBezTo>
                        <a:pt x="89" y="10"/>
                        <a:pt x="92" y="16"/>
                        <a:pt x="92" y="23"/>
                      </a:cubicBezTo>
                      <a:lnTo>
                        <a:pt x="92" y="64"/>
                      </a:lnTo>
                      <a:lnTo>
                        <a:pt x="79" y="64"/>
                      </a:lnTo>
                      <a:lnTo>
                        <a:pt x="79" y="25"/>
                      </a:lnTo>
                      <a:cubicBezTo>
                        <a:pt x="79" y="21"/>
                        <a:pt x="77" y="16"/>
                        <a:pt x="76" y="15"/>
                      </a:cubicBezTo>
                      <a:cubicBezTo>
                        <a:pt x="74" y="12"/>
                        <a:pt x="71" y="12"/>
                        <a:pt x="67" y="12"/>
                      </a:cubicBezTo>
                      <a:cubicBezTo>
                        <a:pt x="61" y="12"/>
                        <a:pt x="58" y="13"/>
                        <a:pt x="55" y="16"/>
                      </a:cubicBezTo>
                      <a:cubicBezTo>
                        <a:pt x="53" y="19"/>
                        <a:pt x="53" y="25"/>
                        <a:pt x="53" y="31"/>
                      </a:cubicBezTo>
                      <a:lnTo>
                        <a:pt x="53" y="64"/>
                      </a:lnTo>
                      <a:lnTo>
                        <a:pt x="39" y="64"/>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68" name="Freeform 367"/>
                <p:cNvSpPr>
                  <a:spLocks noChangeArrowheads="1"/>
                </p:cNvSpPr>
                <p:nvPr/>
              </p:nvSpPr>
              <p:spPr bwMode="auto">
                <a:xfrm>
                  <a:off x="5377" y="1893"/>
                  <a:ext cx="11" cy="14"/>
                </a:xfrm>
                <a:custGeom>
                  <a:avLst/>
                  <a:gdLst>
                    <a:gd name="T0" fmla="*/ 44 w 54"/>
                    <a:gd name="T1" fmla="*/ 66 h 67"/>
                    <a:gd name="T2" fmla="*/ 41 w 54"/>
                    <a:gd name="T3" fmla="*/ 58 h 67"/>
                    <a:gd name="T4" fmla="*/ 41 w 54"/>
                    <a:gd name="T5" fmla="*/ 58 h 67"/>
                    <a:gd name="T6" fmla="*/ 33 w 54"/>
                    <a:gd name="T7" fmla="*/ 65 h 67"/>
                    <a:gd name="T8" fmla="*/ 21 w 54"/>
                    <a:gd name="T9" fmla="*/ 66 h 67"/>
                    <a:gd name="T10" fmla="*/ 6 w 54"/>
                    <a:gd name="T11" fmla="*/ 62 h 67"/>
                    <a:gd name="T12" fmla="*/ 0 w 54"/>
                    <a:gd name="T13" fmla="*/ 47 h 67"/>
                    <a:gd name="T14" fmla="*/ 8 w 54"/>
                    <a:gd name="T15" fmla="*/ 33 h 67"/>
                    <a:gd name="T16" fmla="*/ 30 w 54"/>
                    <a:gd name="T17" fmla="*/ 27 h 67"/>
                    <a:gd name="T18" fmla="*/ 40 w 54"/>
                    <a:gd name="T19" fmla="*/ 27 h 67"/>
                    <a:gd name="T20" fmla="*/ 40 w 54"/>
                    <a:gd name="T21" fmla="*/ 24 h 67"/>
                    <a:gd name="T22" fmla="*/ 37 w 54"/>
                    <a:gd name="T23" fmla="*/ 15 h 67"/>
                    <a:gd name="T24" fmla="*/ 28 w 54"/>
                    <a:gd name="T25" fmla="*/ 12 h 67"/>
                    <a:gd name="T26" fmla="*/ 19 w 54"/>
                    <a:gd name="T27" fmla="*/ 14 h 67"/>
                    <a:gd name="T28" fmla="*/ 11 w 54"/>
                    <a:gd name="T29" fmla="*/ 17 h 67"/>
                    <a:gd name="T30" fmla="*/ 6 w 54"/>
                    <a:gd name="T31" fmla="*/ 7 h 67"/>
                    <a:gd name="T32" fmla="*/ 18 w 54"/>
                    <a:gd name="T33" fmla="*/ 2 h 67"/>
                    <a:gd name="T34" fmla="*/ 30 w 54"/>
                    <a:gd name="T35" fmla="*/ 1 h 67"/>
                    <a:gd name="T36" fmla="*/ 47 w 54"/>
                    <a:gd name="T37" fmla="*/ 7 h 67"/>
                    <a:gd name="T38" fmla="*/ 53 w 54"/>
                    <a:gd name="T39" fmla="*/ 23 h 67"/>
                    <a:gd name="T40" fmla="*/ 53 w 54"/>
                    <a:gd name="T41" fmla="*/ 65 h 67"/>
                    <a:gd name="T42" fmla="*/ 44 w 54"/>
                    <a:gd name="T43" fmla="*/ 65 h 67"/>
                    <a:gd name="T44" fmla="*/ 44 w 54"/>
                    <a:gd name="T45" fmla="*/ 66 h 67"/>
                    <a:gd name="T46" fmla="*/ 24 w 54"/>
                    <a:gd name="T47" fmla="*/ 58 h 67"/>
                    <a:gd name="T48" fmla="*/ 35 w 54"/>
                    <a:gd name="T49" fmla="*/ 53 h 67"/>
                    <a:gd name="T50" fmla="*/ 40 w 54"/>
                    <a:gd name="T51" fmla="*/ 42 h 67"/>
                    <a:gd name="T52" fmla="*/ 40 w 54"/>
                    <a:gd name="T53" fmla="*/ 36 h 67"/>
                    <a:gd name="T54" fmla="*/ 31 w 54"/>
                    <a:gd name="T55" fmla="*/ 36 h 67"/>
                    <a:gd name="T56" fmla="*/ 18 w 54"/>
                    <a:gd name="T57" fmla="*/ 39 h 67"/>
                    <a:gd name="T58" fmla="*/ 14 w 54"/>
                    <a:gd name="T59" fmla="*/ 47 h 67"/>
                    <a:gd name="T60" fmla="*/ 17 w 54"/>
                    <a:gd name="T61" fmla="*/ 53 h 67"/>
                    <a:gd name="T62" fmla="*/ 24 w 54"/>
                    <a:gd name="T63"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8"/>
                      </a:lnTo>
                      <a:lnTo>
                        <a:pt x="41" y="58"/>
                      </a:lnTo>
                      <a:cubicBezTo>
                        <a:pt x="38" y="62"/>
                        <a:pt x="35" y="63"/>
                        <a:pt x="33" y="65"/>
                      </a:cubicBezTo>
                      <a:cubicBezTo>
                        <a:pt x="30" y="66"/>
                        <a:pt x="25" y="66"/>
                        <a:pt x="21" y="66"/>
                      </a:cubicBezTo>
                      <a:cubicBezTo>
                        <a:pt x="15" y="66"/>
                        <a:pt x="9" y="65"/>
                        <a:pt x="6" y="62"/>
                      </a:cubicBezTo>
                      <a:cubicBezTo>
                        <a:pt x="3" y="59"/>
                        <a:pt x="0" y="52"/>
                        <a:pt x="0" y="47"/>
                      </a:cubicBezTo>
                      <a:cubicBezTo>
                        <a:pt x="0" y="41"/>
                        <a:pt x="4" y="36"/>
                        <a:pt x="8" y="33"/>
                      </a:cubicBezTo>
                      <a:cubicBezTo>
                        <a:pt x="13" y="30"/>
                        <a:pt x="19" y="28"/>
                        <a:pt x="30" y="27"/>
                      </a:cubicBezTo>
                      <a:lnTo>
                        <a:pt x="40" y="27"/>
                      </a:lnTo>
                      <a:lnTo>
                        <a:pt x="40" y="24"/>
                      </a:lnTo>
                      <a:cubicBezTo>
                        <a:pt x="40" y="20"/>
                        <a:pt x="39" y="16"/>
                        <a:pt x="37" y="15"/>
                      </a:cubicBezTo>
                      <a:cubicBezTo>
                        <a:pt x="36" y="13"/>
                        <a:pt x="33" y="12"/>
                        <a:pt x="28" y="12"/>
                      </a:cubicBezTo>
                      <a:cubicBezTo>
                        <a:pt x="25" y="12"/>
                        <a:pt x="22" y="12"/>
                        <a:pt x="19" y="14"/>
                      </a:cubicBezTo>
                      <a:cubicBezTo>
                        <a:pt x="17" y="15"/>
                        <a:pt x="14" y="15"/>
                        <a:pt x="11" y="17"/>
                      </a:cubicBezTo>
                      <a:lnTo>
                        <a:pt x="6" y="7"/>
                      </a:lnTo>
                      <a:cubicBezTo>
                        <a:pt x="9" y="5"/>
                        <a:pt x="14" y="3"/>
                        <a:pt x="18" y="2"/>
                      </a:cubicBezTo>
                      <a:cubicBezTo>
                        <a:pt x="22" y="0"/>
                        <a:pt x="25" y="1"/>
                        <a:pt x="30" y="1"/>
                      </a:cubicBezTo>
                      <a:cubicBezTo>
                        <a:pt x="37" y="1"/>
                        <a:pt x="44" y="2"/>
                        <a:pt x="47" y="7"/>
                      </a:cubicBezTo>
                      <a:cubicBezTo>
                        <a:pt x="52" y="9"/>
                        <a:pt x="53" y="15"/>
                        <a:pt x="53" y="23"/>
                      </a:cubicBezTo>
                      <a:lnTo>
                        <a:pt x="53" y="65"/>
                      </a:lnTo>
                      <a:lnTo>
                        <a:pt x="44" y="65"/>
                      </a:lnTo>
                      <a:lnTo>
                        <a:pt x="44" y="66"/>
                      </a:lnTo>
                      <a:close/>
                      <a:moveTo>
                        <a:pt x="24" y="58"/>
                      </a:moveTo>
                      <a:cubicBezTo>
                        <a:pt x="28" y="58"/>
                        <a:pt x="33" y="56"/>
                        <a:pt x="35" y="53"/>
                      </a:cubicBezTo>
                      <a:cubicBezTo>
                        <a:pt x="38" y="50"/>
                        <a:pt x="40" y="47"/>
                        <a:pt x="40" y="42"/>
                      </a:cubicBezTo>
                      <a:lnTo>
                        <a:pt x="40" y="36"/>
                      </a:lnTo>
                      <a:lnTo>
                        <a:pt x="31" y="36"/>
                      </a:lnTo>
                      <a:cubicBezTo>
                        <a:pt x="25" y="36"/>
                        <a:pt x="21" y="37"/>
                        <a:pt x="18" y="39"/>
                      </a:cubicBezTo>
                      <a:cubicBezTo>
                        <a:pt x="15" y="40"/>
                        <a:pt x="14" y="43"/>
                        <a:pt x="14" y="47"/>
                      </a:cubicBezTo>
                      <a:cubicBezTo>
                        <a:pt x="14" y="50"/>
                        <a:pt x="15" y="52"/>
                        <a:pt x="17" y="53"/>
                      </a:cubicBezTo>
                      <a:cubicBezTo>
                        <a:pt x="18" y="56"/>
                        <a:pt x="21" y="58"/>
                        <a:pt x="24" y="58"/>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69" name="Freeform 368"/>
                <p:cNvSpPr>
                  <a:spLocks noChangeArrowheads="1"/>
                </p:cNvSpPr>
                <p:nvPr/>
              </p:nvSpPr>
              <p:spPr bwMode="auto">
                <a:xfrm>
                  <a:off x="5393" y="1893"/>
                  <a:ext cx="12" cy="20"/>
                </a:xfrm>
                <a:custGeom>
                  <a:avLst/>
                  <a:gdLst>
                    <a:gd name="T0" fmla="*/ 32 w 58"/>
                    <a:gd name="T1" fmla="*/ 66 h 94"/>
                    <a:gd name="T2" fmla="*/ 13 w 58"/>
                    <a:gd name="T3" fmla="*/ 57 h 94"/>
                    <a:gd name="T4" fmla="*/ 12 w 58"/>
                    <a:gd name="T5" fmla="*/ 57 h 94"/>
                    <a:gd name="T6" fmla="*/ 13 w 58"/>
                    <a:gd name="T7" fmla="*/ 67 h 94"/>
                    <a:gd name="T8" fmla="*/ 13 w 58"/>
                    <a:gd name="T9" fmla="*/ 93 h 94"/>
                    <a:gd name="T10" fmla="*/ 0 w 58"/>
                    <a:gd name="T11" fmla="*/ 93 h 94"/>
                    <a:gd name="T12" fmla="*/ 0 w 58"/>
                    <a:gd name="T13" fmla="*/ 2 h 94"/>
                    <a:gd name="T14" fmla="*/ 10 w 58"/>
                    <a:gd name="T15" fmla="*/ 2 h 94"/>
                    <a:gd name="T16" fmla="*/ 12 w 58"/>
                    <a:gd name="T17" fmla="*/ 10 h 94"/>
                    <a:gd name="T18" fmla="*/ 12 w 58"/>
                    <a:gd name="T19" fmla="*/ 10 h 94"/>
                    <a:gd name="T20" fmla="*/ 31 w 58"/>
                    <a:gd name="T21" fmla="*/ 0 h 94"/>
                    <a:gd name="T22" fmla="*/ 50 w 58"/>
                    <a:gd name="T23" fmla="*/ 9 h 94"/>
                    <a:gd name="T24" fmla="*/ 57 w 58"/>
                    <a:gd name="T25" fmla="*/ 32 h 94"/>
                    <a:gd name="T26" fmla="*/ 50 w 58"/>
                    <a:gd name="T27" fmla="*/ 57 h 94"/>
                    <a:gd name="T28" fmla="*/ 32 w 58"/>
                    <a:gd name="T29" fmla="*/ 66 h 94"/>
                    <a:gd name="T30" fmla="*/ 29 w 58"/>
                    <a:gd name="T31" fmla="*/ 12 h 94"/>
                    <a:gd name="T32" fmla="*/ 17 w 58"/>
                    <a:gd name="T33" fmla="*/ 16 h 94"/>
                    <a:gd name="T34" fmla="*/ 13 w 58"/>
                    <a:gd name="T35" fmla="*/ 31 h 94"/>
                    <a:gd name="T36" fmla="*/ 13 w 58"/>
                    <a:gd name="T37" fmla="*/ 32 h 94"/>
                    <a:gd name="T38" fmla="*/ 16 w 58"/>
                    <a:gd name="T39" fmla="*/ 48 h 94"/>
                    <a:gd name="T40" fmla="*/ 28 w 58"/>
                    <a:gd name="T41" fmla="*/ 54 h 94"/>
                    <a:gd name="T42" fmla="*/ 38 w 58"/>
                    <a:gd name="T43" fmla="*/ 48 h 94"/>
                    <a:gd name="T44" fmla="*/ 42 w 58"/>
                    <a:gd name="T45" fmla="*/ 32 h 94"/>
                    <a:gd name="T46" fmla="*/ 38 w 58"/>
                    <a:gd name="T47" fmla="*/ 16 h 94"/>
                    <a:gd name="T48" fmla="*/ 29 w 58"/>
                    <a:gd name="T49" fmla="*/ 1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4">
                      <a:moveTo>
                        <a:pt x="32" y="66"/>
                      </a:moveTo>
                      <a:cubicBezTo>
                        <a:pt x="25" y="66"/>
                        <a:pt x="17" y="63"/>
                        <a:pt x="13" y="57"/>
                      </a:cubicBezTo>
                      <a:lnTo>
                        <a:pt x="12" y="57"/>
                      </a:lnTo>
                      <a:cubicBezTo>
                        <a:pt x="12" y="63"/>
                        <a:pt x="13" y="66"/>
                        <a:pt x="13" y="67"/>
                      </a:cubicBezTo>
                      <a:lnTo>
                        <a:pt x="13" y="93"/>
                      </a:lnTo>
                      <a:lnTo>
                        <a:pt x="0" y="93"/>
                      </a:lnTo>
                      <a:lnTo>
                        <a:pt x="0" y="2"/>
                      </a:lnTo>
                      <a:lnTo>
                        <a:pt x="10" y="2"/>
                      </a:lnTo>
                      <a:cubicBezTo>
                        <a:pt x="10" y="3"/>
                        <a:pt x="12" y="6"/>
                        <a:pt x="12" y="10"/>
                      </a:cubicBezTo>
                      <a:lnTo>
                        <a:pt x="12" y="10"/>
                      </a:lnTo>
                      <a:cubicBezTo>
                        <a:pt x="16" y="5"/>
                        <a:pt x="22" y="0"/>
                        <a:pt x="31" y="0"/>
                      </a:cubicBezTo>
                      <a:cubicBezTo>
                        <a:pt x="38" y="0"/>
                        <a:pt x="46" y="3"/>
                        <a:pt x="50" y="9"/>
                      </a:cubicBezTo>
                      <a:cubicBezTo>
                        <a:pt x="55" y="15"/>
                        <a:pt x="57" y="22"/>
                        <a:pt x="57" y="32"/>
                      </a:cubicBezTo>
                      <a:cubicBezTo>
                        <a:pt x="57" y="42"/>
                        <a:pt x="54" y="51"/>
                        <a:pt x="50" y="57"/>
                      </a:cubicBezTo>
                      <a:cubicBezTo>
                        <a:pt x="47" y="63"/>
                        <a:pt x="41" y="66"/>
                        <a:pt x="32" y="66"/>
                      </a:cubicBezTo>
                      <a:close/>
                      <a:moveTo>
                        <a:pt x="29" y="12"/>
                      </a:moveTo>
                      <a:cubicBezTo>
                        <a:pt x="23" y="12"/>
                        <a:pt x="20" y="13"/>
                        <a:pt x="17" y="16"/>
                      </a:cubicBezTo>
                      <a:cubicBezTo>
                        <a:pt x="15" y="19"/>
                        <a:pt x="13" y="25"/>
                        <a:pt x="13" y="31"/>
                      </a:cubicBezTo>
                      <a:lnTo>
                        <a:pt x="13" y="32"/>
                      </a:lnTo>
                      <a:cubicBezTo>
                        <a:pt x="13" y="40"/>
                        <a:pt x="15" y="45"/>
                        <a:pt x="16" y="48"/>
                      </a:cubicBezTo>
                      <a:cubicBezTo>
                        <a:pt x="19" y="51"/>
                        <a:pt x="22" y="54"/>
                        <a:pt x="28" y="54"/>
                      </a:cubicBezTo>
                      <a:cubicBezTo>
                        <a:pt x="32" y="54"/>
                        <a:pt x="36" y="53"/>
                        <a:pt x="38" y="48"/>
                      </a:cubicBezTo>
                      <a:cubicBezTo>
                        <a:pt x="41" y="44"/>
                        <a:pt x="42" y="39"/>
                        <a:pt x="42" y="32"/>
                      </a:cubicBezTo>
                      <a:cubicBezTo>
                        <a:pt x="42" y="24"/>
                        <a:pt x="41" y="19"/>
                        <a:pt x="38" y="16"/>
                      </a:cubicBezTo>
                      <a:cubicBezTo>
                        <a:pt x="38" y="13"/>
                        <a:pt x="33" y="12"/>
                        <a:pt x="29" y="12"/>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70" name="Freeform 369"/>
                <p:cNvSpPr>
                  <a:spLocks noChangeArrowheads="1"/>
                </p:cNvSpPr>
                <p:nvPr/>
              </p:nvSpPr>
              <p:spPr bwMode="auto">
                <a:xfrm>
                  <a:off x="5409" y="1889"/>
                  <a:ext cx="6" cy="22"/>
                </a:xfrm>
                <a:custGeom>
                  <a:avLst/>
                  <a:gdLst>
                    <a:gd name="T0" fmla="*/ 0 w 31"/>
                    <a:gd name="T1" fmla="*/ 51 h 102"/>
                    <a:gd name="T2" fmla="*/ 5 w 31"/>
                    <a:gd name="T3" fmla="*/ 24 h 102"/>
                    <a:gd name="T4" fmla="*/ 18 w 31"/>
                    <a:gd name="T5" fmla="*/ 0 h 102"/>
                    <a:gd name="T6" fmla="*/ 30 w 31"/>
                    <a:gd name="T7" fmla="*/ 0 h 102"/>
                    <a:gd name="T8" fmla="*/ 18 w 31"/>
                    <a:gd name="T9" fmla="*/ 24 h 102"/>
                    <a:gd name="T10" fmla="*/ 14 w 31"/>
                    <a:gd name="T11" fmla="*/ 51 h 102"/>
                    <a:gd name="T12" fmla="*/ 18 w 31"/>
                    <a:gd name="T13" fmla="*/ 77 h 102"/>
                    <a:gd name="T14" fmla="*/ 30 w 31"/>
                    <a:gd name="T15" fmla="*/ 101 h 102"/>
                    <a:gd name="T16" fmla="*/ 18 w 31"/>
                    <a:gd name="T17" fmla="*/ 101 h 102"/>
                    <a:gd name="T18" fmla="*/ 5 w 31"/>
                    <a:gd name="T19" fmla="*/ 77 h 102"/>
                    <a:gd name="T20" fmla="*/ 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0" y="51"/>
                      </a:moveTo>
                      <a:cubicBezTo>
                        <a:pt x="0" y="41"/>
                        <a:pt x="2" y="32"/>
                        <a:pt x="5" y="24"/>
                      </a:cubicBezTo>
                      <a:cubicBezTo>
                        <a:pt x="8" y="15"/>
                        <a:pt x="12" y="7"/>
                        <a:pt x="18" y="0"/>
                      </a:cubicBezTo>
                      <a:lnTo>
                        <a:pt x="30" y="0"/>
                      </a:lnTo>
                      <a:cubicBezTo>
                        <a:pt x="24" y="7"/>
                        <a:pt x="21" y="15"/>
                        <a:pt x="18" y="24"/>
                      </a:cubicBezTo>
                      <a:cubicBezTo>
                        <a:pt x="15" y="32"/>
                        <a:pt x="14" y="41"/>
                        <a:pt x="14" y="51"/>
                      </a:cubicBezTo>
                      <a:cubicBezTo>
                        <a:pt x="14" y="60"/>
                        <a:pt x="15" y="70"/>
                        <a:pt x="18" y="77"/>
                      </a:cubicBezTo>
                      <a:cubicBezTo>
                        <a:pt x="21" y="86"/>
                        <a:pt x="25" y="94"/>
                        <a:pt x="30" y="101"/>
                      </a:cubicBezTo>
                      <a:lnTo>
                        <a:pt x="18" y="101"/>
                      </a:lnTo>
                      <a:cubicBezTo>
                        <a:pt x="12" y="95"/>
                        <a:pt x="8" y="86"/>
                        <a:pt x="5" y="77"/>
                      </a:cubicBezTo>
                      <a:cubicBezTo>
                        <a:pt x="2" y="70"/>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71" name="Freeform 370"/>
                <p:cNvSpPr>
                  <a:spLocks noChangeArrowheads="1"/>
                </p:cNvSpPr>
                <p:nvPr/>
              </p:nvSpPr>
              <p:spPr bwMode="auto">
                <a:xfrm>
                  <a:off x="5416" y="1889"/>
                  <a:ext cx="6" cy="22"/>
                </a:xfrm>
                <a:custGeom>
                  <a:avLst/>
                  <a:gdLst>
                    <a:gd name="T0" fmla="*/ 30 w 31"/>
                    <a:gd name="T1" fmla="*/ 51 h 102"/>
                    <a:gd name="T2" fmla="*/ 25 w 31"/>
                    <a:gd name="T3" fmla="*/ 79 h 102"/>
                    <a:gd name="T4" fmla="*/ 12 w 31"/>
                    <a:gd name="T5" fmla="*/ 101 h 102"/>
                    <a:gd name="T6" fmla="*/ 0 w 31"/>
                    <a:gd name="T7" fmla="*/ 101 h 102"/>
                    <a:gd name="T8" fmla="*/ 12 w 31"/>
                    <a:gd name="T9" fmla="*/ 77 h 102"/>
                    <a:gd name="T10" fmla="*/ 17 w 31"/>
                    <a:gd name="T11" fmla="*/ 51 h 102"/>
                    <a:gd name="T12" fmla="*/ 12 w 31"/>
                    <a:gd name="T13" fmla="*/ 24 h 102"/>
                    <a:gd name="T14" fmla="*/ 0 w 31"/>
                    <a:gd name="T15" fmla="*/ 0 h 102"/>
                    <a:gd name="T16" fmla="*/ 12 w 31"/>
                    <a:gd name="T17" fmla="*/ 0 h 102"/>
                    <a:gd name="T18" fmla="*/ 25 w 31"/>
                    <a:gd name="T19" fmla="*/ 24 h 102"/>
                    <a:gd name="T20" fmla="*/ 3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30" y="51"/>
                      </a:moveTo>
                      <a:cubicBezTo>
                        <a:pt x="30" y="61"/>
                        <a:pt x="28" y="70"/>
                        <a:pt x="25" y="79"/>
                      </a:cubicBezTo>
                      <a:cubicBezTo>
                        <a:pt x="22" y="88"/>
                        <a:pt x="18" y="95"/>
                        <a:pt x="12" y="101"/>
                      </a:cubicBezTo>
                      <a:lnTo>
                        <a:pt x="0" y="101"/>
                      </a:lnTo>
                      <a:cubicBezTo>
                        <a:pt x="6" y="94"/>
                        <a:pt x="9" y="85"/>
                        <a:pt x="12" y="77"/>
                      </a:cubicBezTo>
                      <a:cubicBezTo>
                        <a:pt x="15" y="68"/>
                        <a:pt x="17" y="60"/>
                        <a:pt x="17" y="51"/>
                      </a:cubicBezTo>
                      <a:cubicBezTo>
                        <a:pt x="17" y="42"/>
                        <a:pt x="15" y="32"/>
                        <a:pt x="12" y="24"/>
                      </a:cubicBezTo>
                      <a:cubicBezTo>
                        <a:pt x="9" y="15"/>
                        <a:pt x="5" y="6"/>
                        <a:pt x="0" y="0"/>
                      </a:cubicBezTo>
                      <a:lnTo>
                        <a:pt x="12" y="0"/>
                      </a:lnTo>
                      <a:cubicBezTo>
                        <a:pt x="18" y="7"/>
                        <a:pt x="22" y="15"/>
                        <a:pt x="25" y="24"/>
                      </a:cubicBezTo>
                      <a:cubicBezTo>
                        <a:pt x="28" y="32"/>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72" name="Freeform 371"/>
                <p:cNvSpPr>
                  <a:spLocks noChangeArrowheads="1"/>
                </p:cNvSpPr>
                <p:nvPr/>
              </p:nvSpPr>
              <p:spPr bwMode="auto">
                <a:xfrm>
                  <a:off x="5353" y="1920"/>
                  <a:ext cx="20" cy="14"/>
                </a:xfrm>
                <a:custGeom>
                  <a:avLst/>
                  <a:gdLst>
                    <a:gd name="T0" fmla="*/ 39 w 93"/>
                    <a:gd name="T1" fmla="*/ 64 h 66"/>
                    <a:gd name="T2" fmla="*/ 39 w 93"/>
                    <a:gd name="T3" fmla="*/ 25 h 66"/>
                    <a:gd name="T4" fmla="*/ 36 w 93"/>
                    <a:gd name="T5" fmla="*/ 14 h 66"/>
                    <a:gd name="T6" fmla="*/ 28 w 93"/>
                    <a:gd name="T7" fmla="*/ 11 h 66"/>
                    <a:gd name="T8" fmla="*/ 16 w 93"/>
                    <a:gd name="T9" fmla="*/ 16 h 66"/>
                    <a:gd name="T10" fmla="*/ 13 w 93"/>
                    <a:gd name="T11" fmla="*/ 33 h 66"/>
                    <a:gd name="T12" fmla="*/ 13 w 93"/>
                    <a:gd name="T13" fmla="*/ 65 h 66"/>
                    <a:gd name="T14" fmla="*/ 0 w 93"/>
                    <a:gd name="T15" fmla="*/ 65 h 66"/>
                    <a:gd name="T16" fmla="*/ 0 w 93"/>
                    <a:gd name="T17" fmla="*/ 1 h 66"/>
                    <a:gd name="T18" fmla="*/ 10 w 93"/>
                    <a:gd name="T19" fmla="*/ 1 h 66"/>
                    <a:gd name="T20" fmla="*/ 12 w 93"/>
                    <a:gd name="T21" fmla="*/ 10 h 66"/>
                    <a:gd name="T22" fmla="*/ 19 w 93"/>
                    <a:gd name="T23" fmla="*/ 3 h 66"/>
                    <a:gd name="T24" fmla="*/ 31 w 93"/>
                    <a:gd name="T25" fmla="*/ 0 h 66"/>
                    <a:gd name="T26" fmla="*/ 50 w 93"/>
                    <a:gd name="T27" fmla="*/ 10 h 66"/>
                    <a:gd name="T28" fmla="*/ 51 w 93"/>
                    <a:gd name="T29" fmla="*/ 10 h 66"/>
                    <a:gd name="T30" fmla="*/ 58 w 93"/>
                    <a:gd name="T31" fmla="*/ 3 h 66"/>
                    <a:gd name="T32" fmla="*/ 70 w 93"/>
                    <a:gd name="T33" fmla="*/ 0 h 66"/>
                    <a:gd name="T34" fmla="*/ 86 w 93"/>
                    <a:gd name="T35" fmla="*/ 6 h 66"/>
                    <a:gd name="T36" fmla="*/ 92 w 93"/>
                    <a:gd name="T37" fmla="*/ 23 h 66"/>
                    <a:gd name="T38" fmla="*/ 92 w 93"/>
                    <a:gd name="T39" fmla="*/ 64 h 66"/>
                    <a:gd name="T40" fmla="*/ 79 w 93"/>
                    <a:gd name="T41" fmla="*/ 64 h 66"/>
                    <a:gd name="T42" fmla="*/ 79 w 93"/>
                    <a:gd name="T43" fmla="*/ 25 h 66"/>
                    <a:gd name="T44" fmla="*/ 76 w 93"/>
                    <a:gd name="T45" fmla="*/ 14 h 66"/>
                    <a:gd name="T46" fmla="*/ 67 w 93"/>
                    <a:gd name="T47" fmla="*/ 11 h 66"/>
                    <a:gd name="T48" fmla="*/ 55 w 93"/>
                    <a:gd name="T49" fmla="*/ 16 h 66"/>
                    <a:gd name="T50" fmla="*/ 53 w 93"/>
                    <a:gd name="T51" fmla="*/ 30 h 66"/>
                    <a:gd name="T52" fmla="*/ 53 w 93"/>
                    <a:gd name="T53" fmla="*/ 64 h 66"/>
                    <a:gd name="T54" fmla="*/ 39 w 93"/>
                    <a:gd name="T55"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6">
                      <a:moveTo>
                        <a:pt x="39" y="64"/>
                      </a:moveTo>
                      <a:lnTo>
                        <a:pt x="39" y="25"/>
                      </a:lnTo>
                      <a:cubicBezTo>
                        <a:pt x="39" y="20"/>
                        <a:pt x="38" y="16"/>
                        <a:pt x="36" y="14"/>
                      </a:cubicBezTo>
                      <a:cubicBezTo>
                        <a:pt x="35" y="11"/>
                        <a:pt x="32" y="11"/>
                        <a:pt x="28" y="11"/>
                      </a:cubicBezTo>
                      <a:cubicBezTo>
                        <a:pt x="22" y="11"/>
                        <a:pt x="19" y="13"/>
                        <a:pt x="16" y="16"/>
                      </a:cubicBezTo>
                      <a:cubicBezTo>
                        <a:pt x="13" y="19"/>
                        <a:pt x="13" y="25"/>
                        <a:pt x="13" y="33"/>
                      </a:cubicBezTo>
                      <a:lnTo>
                        <a:pt x="13" y="65"/>
                      </a:lnTo>
                      <a:lnTo>
                        <a:pt x="0" y="65"/>
                      </a:lnTo>
                      <a:lnTo>
                        <a:pt x="0" y="1"/>
                      </a:lnTo>
                      <a:lnTo>
                        <a:pt x="10" y="1"/>
                      </a:lnTo>
                      <a:lnTo>
                        <a:pt x="12" y="10"/>
                      </a:lnTo>
                      <a:cubicBezTo>
                        <a:pt x="13" y="7"/>
                        <a:pt x="16" y="4"/>
                        <a:pt x="19" y="3"/>
                      </a:cubicBezTo>
                      <a:cubicBezTo>
                        <a:pt x="22" y="1"/>
                        <a:pt x="26" y="0"/>
                        <a:pt x="31" y="0"/>
                      </a:cubicBezTo>
                      <a:cubicBezTo>
                        <a:pt x="41" y="0"/>
                        <a:pt x="47" y="3"/>
                        <a:pt x="50" y="10"/>
                      </a:cubicBezTo>
                      <a:lnTo>
                        <a:pt x="51" y="10"/>
                      </a:lnTo>
                      <a:cubicBezTo>
                        <a:pt x="53" y="7"/>
                        <a:pt x="55" y="4"/>
                        <a:pt x="58" y="3"/>
                      </a:cubicBezTo>
                      <a:cubicBezTo>
                        <a:pt x="61" y="1"/>
                        <a:pt x="66" y="0"/>
                        <a:pt x="70" y="0"/>
                      </a:cubicBezTo>
                      <a:cubicBezTo>
                        <a:pt x="77" y="0"/>
                        <a:pt x="83" y="1"/>
                        <a:pt x="86" y="6"/>
                      </a:cubicBezTo>
                      <a:cubicBezTo>
                        <a:pt x="89" y="10"/>
                        <a:pt x="92" y="16"/>
                        <a:pt x="92" y="23"/>
                      </a:cubicBezTo>
                      <a:lnTo>
                        <a:pt x="92" y="64"/>
                      </a:lnTo>
                      <a:lnTo>
                        <a:pt x="79" y="64"/>
                      </a:lnTo>
                      <a:lnTo>
                        <a:pt x="79" y="25"/>
                      </a:lnTo>
                      <a:cubicBezTo>
                        <a:pt x="79" y="20"/>
                        <a:pt x="77" y="16"/>
                        <a:pt x="76" y="14"/>
                      </a:cubicBezTo>
                      <a:cubicBezTo>
                        <a:pt x="74" y="11"/>
                        <a:pt x="71" y="11"/>
                        <a:pt x="67" y="11"/>
                      </a:cubicBezTo>
                      <a:cubicBezTo>
                        <a:pt x="61" y="11"/>
                        <a:pt x="58" y="13"/>
                        <a:pt x="55" y="16"/>
                      </a:cubicBezTo>
                      <a:cubicBezTo>
                        <a:pt x="53" y="19"/>
                        <a:pt x="53" y="25"/>
                        <a:pt x="53" y="30"/>
                      </a:cubicBezTo>
                      <a:lnTo>
                        <a:pt x="53" y="64"/>
                      </a:lnTo>
                      <a:lnTo>
                        <a:pt x="39" y="64"/>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73" name="Freeform 372"/>
                <p:cNvSpPr>
                  <a:spLocks noChangeArrowheads="1"/>
                </p:cNvSpPr>
                <p:nvPr/>
              </p:nvSpPr>
              <p:spPr bwMode="auto">
                <a:xfrm>
                  <a:off x="5377" y="1919"/>
                  <a:ext cx="11" cy="14"/>
                </a:xfrm>
                <a:custGeom>
                  <a:avLst/>
                  <a:gdLst>
                    <a:gd name="T0" fmla="*/ 44 w 54"/>
                    <a:gd name="T1" fmla="*/ 66 h 67"/>
                    <a:gd name="T2" fmla="*/ 41 w 54"/>
                    <a:gd name="T3" fmla="*/ 57 h 67"/>
                    <a:gd name="T4" fmla="*/ 41 w 54"/>
                    <a:gd name="T5" fmla="*/ 57 h 67"/>
                    <a:gd name="T6" fmla="*/ 33 w 54"/>
                    <a:gd name="T7" fmla="*/ 65 h 67"/>
                    <a:gd name="T8" fmla="*/ 21 w 54"/>
                    <a:gd name="T9" fmla="*/ 66 h 67"/>
                    <a:gd name="T10" fmla="*/ 6 w 54"/>
                    <a:gd name="T11" fmla="*/ 62 h 67"/>
                    <a:gd name="T12" fmla="*/ 0 w 54"/>
                    <a:gd name="T13" fmla="*/ 47 h 67"/>
                    <a:gd name="T14" fmla="*/ 8 w 54"/>
                    <a:gd name="T15" fmla="*/ 32 h 67"/>
                    <a:gd name="T16" fmla="*/ 30 w 54"/>
                    <a:gd name="T17" fmla="*/ 27 h 67"/>
                    <a:gd name="T18" fmla="*/ 40 w 54"/>
                    <a:gd name="T19" fmla="*/ 27 h 67"/>
                    <a:gd name="T20" fmla="*/ 40 w 54"/>
                    <a:gd name="T21" fmla="*/ 24 h 67"/>
                    <a:gd name="T22" fmla="*/ 37 w 54"/>
                    <a:gd name="T23" fmla="*/ 15 h 67"/>
                    <a:gd name="T24" fmla="*/ 28 w 54"/>
                    <a:gd name="T25" fmla="*/ 12 h 67"/>
                    <a:gd name="T26" fmla="*/ 19 w 54"/>
                    <a:gd name="T27" fmla="*/ 13 h 67"/>
                    <a:gd name="T28" fmla="*/ 11 w 54"/>
                    <a:gd name="T29" fmla="*/ 16 h 67"/>
                    <a:gd name="T30" fmla="*/ 6 w 54"/>
                    <a:gd name="T31" fmla="*/ 6 h 67"/>
                    <a:gd name="T32" fmla="*/ 18 w 54"/>
                    <a:gd name="T33" fmla="*/ 2 h 67"/>
                    <a:gd name="T34" fmla="*/ 30 w 54"/>
                    <a:gd name="T35" fmla="*/ 0 h 67"/>
                    <a:gd name="T36" fmla="*/ 47 w 54"/>
                    <a:gd name="T37" fmla="*/ 6 h 67"/>
                    <a:gd name="T38" fmla="*/ 53 w 54"/>
                    <a:gd name="T39" fmla="*/ 22 h 67"/>
                    <a:gd name="T40" fmla="*/ 53 w 54"/>
                    <a:gd name="T41" fmla="*/ 65 h 67"/>
                    <a:gd name="T42" fmla="*/ 44 w 54"/>
                    <a:gd name="T43" fmla="*/ 65 h 67"/>
                    <a:gd name="T44" fmla="*/ 44 w 54"/>
                    <a:gd name="T45" fmla="*/ 66 h 67"/>
                    <a:gd name="T46" fmla="*/ 24 w 54"/>
                    <a:gd name="T47" fmla="*/ 57 h 67"/>
                    <a:gd name="T48" fmla="*/ 35 w 54"/>
                    <a:gd name="T49" fmla="*/ 53 h 67"/>
                    <a:gd name="T50" fmla="*/ 40 w 54"/>
                    <a:gd name="T51" fmla="*/ 41 h 67"/>
                    <a:gd name="T52" fmla="*/ 40 w 54"/>
                    <a:gd name="T53" fmla="*/ 35 h 67"/>
                    <a:gd name="T54" fmla="*/ 31 w 54"/>
                    <a:gd name="T55" fmla="*/ 35 h 67"/>
                    <a:gd name="T56" fmla="*/ 18 w 54"/>
                    <a:gd name="T57" fmla="*/ 38 h 67"/>
                    <a:gd name="T58" fmla="*/ 14 w 54"/>
                    <a:gd name="T59" fmla="*/ 47 h 67"/>
                    <a:gd name="T60" fmla="*/ 17 w 54"/>
                    <a:gd name="T61" fmla="*/ 53 h 67"/>
                    <a:gd name="T62" fmla="*/ 24 w 54"/>
                    <a:gd name="T63" fmla="*/ 5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2"/>
                        <a:pt x="35" y="63"/>
                        <a:pt x="33" y="65"/>
                      </a:cubicBezTo>
                      <a:cubicBezTo>
                        <a:pt x="30" y="66"/>
                        <a:pt x="25" y="66"/>
                        <a:pt x="21" y="66"/>
                      </a:cubicBezTo>
                      <a:cubicBezTo>
                        <a:pt x="15" y="66"/>
                        <a:pt x="9" y="65"/>
                        <a:pt x="6" y="62"/>
                      </a:cubicBezTo>
                      <a:cubicBezTo>
                        <a:pt x="3" y="59"/>
                        <a:pt x="0" y="53"/>
                        <a:pt x="0" y="47"/>
                      </a:cubicBezTo>
                      <a:cubicBezTo>
                        <a:pt x="0" y="41"/>
                        <a:pt x="4" y="34"/>
                        <a:pt x="8" y="32"/>
                      </a:cubicBezTo>
                      <a:cubicBezTo>
                        <a:pt x="13" y="29"/>
                        <a:pt x="19" y="28"/>
                        <a:pt x="30" y="27"/>
                      </a:cubicBezTo>
                      <a:lnTo>
                        <a:pt x="40" y="27"/>
                      </a:lnTo>
                      <a:lnTo>
                        <a:pt x="40" y="24"/>
                      </a:lnTo>
                      <a:cubicBezTo>
                        <a:pt x="40" y="19"/>
                        <a:pt x="39" y="16"/>
                        <a:pt x="37" y="15"/>
                      </a:cubicBezTo>
                      <a:cubicBezTo>
                        <a:pt x="36" y="13"/>
                        <a:pt x="33" y="12"/>
                        <a:pt x="28" y="12"/>
                      </a:cubicBezTo>
                      <a:cubicBezTo>
                        <a:pt x="25" y="12"/>
                        <a:pt x="22" y="12"/>
                        <a:pt x="19" y="13"/>
                      </a:cubicBezTo>
                      <a:cubicBezTo>
                        <a:pt x="17" y="15"/>
                        <a:pt x="14" y="15"/>
                        <a:pt x="11" y="16"/>
                      </a:cubicBezTo>
                      <a:lnTo>
                        <a:pt x="6" y="6"/>
                      </a:lnTo>
                      <a:cubicBezTo>
                        <a:pt x="9" y="5"/>
                        <a:pt x="14" y="3"/>
                        <a:pt x="18" y="2"/>
                      </a:cubicBezTo>
                      <a:cubicBezTo>
                        <a:pt x="22" y="0"/>
                        <a:pt x="25" y="0"/>
                        <a:pt x="30" y="0"/>
                      </a:cubicBezTo>
                      <a:cubicBezTo>
                        <a:pt x="37" y="0"/>
                        <a:pt x="44" y="2"/>
                        <a:pt x="47" y="6"/>
                      </a:cubicBezTo>
                      <a:cubicBezTo>
                        <a:pt x="52" y="9"/>
                        <a:pt x="53" y="15"/>
                        <a:pt x="53" y="22"/>
                      </a:cubicBezTo>
                      <a:lnTo>
                        <a:pt x="53" y="65"/>
                      </a:lnTo>
                      <a:lnTo>
                        <a:pt x="44" y="65"/>
                      </a:lnTo>
                      <a:lnTo>
                        <a:pt x="44" y="66"/>
                      </a:lnTo>
                      <a:close/>
                      <a:moveTo>
                        <a:pt x="24" y="57"/>
                      </a:moveTo>
                      <a:cubicBezTo>
                        <a:pt x="28" y="57"/>
                        <a:pt x="33" y="56"/>
                        <a:pt x="35" y="53"/>
                      </a:cubicBezTo>
                      <a:cubicBezTo>
                        <a:pt x="38" y="50"/>
                        <a:pt x="40" y="47"/>
                        <a:pt x="40" y="41"/>
                      </a:cubicBezTo>
                      <a:lnTo>
                        <a:pt x="40" y="35"/>
                      </a:lnTo>
                      <a:lnTo>
                        <a:pt x="31" y="35"/>
                      </a:lnTo>
                      <a:cubicBezTo>
                        <a:pt x="25" y="35"/>
                        <a:pt x="21" y="37"/>
                        <a:pt x="18" y="38"/>
                      </a:cubicBezTo>
                      <a:cubicBezTo>
                        <a:pt x="15" y="40"/>
                        <a:pt x="14" y="43"/>
                        <a:pt x="14" y="47"/>
                      </a:cubicBezTo>
                      <a:cubicBezTo>
                        <a:pt x="14" y="50"/>
                        <a:pt x="15" y="51"/>
                        <a:pt x="17" y="53"/>
                      </a:cubicBezTo>
                      <a:cubicBezTo>
                        <a:pt x="18" y="56"/>
                        <a:pt x="21" y="57"/>
                        <a:pt x="24" y="57"/>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74" name="Freeform 373"/>
                <p:cNvSpPr>
                  <a:spLocks noChangeArrowheads="1"/>
                </p:cNvSpPr>
                <p:nvPr/>
              </p:nvSpPr>
              <p:spPr bwMode="auto">
                <a:xfrm>
                  <a:off x="5393" y="1920"/>
                  <a:ext cx="12" cy="20"/>
                </a:xfrm>
                <a:custGeom>
                  <a:avLst/>
                  <a:gdLst>
                    <a:gd name="T0" fmla="*/ 32 w 58"/>
                    <a:gd name="T1" fmla="*/ 65 h 94"/>
                    <a:gd name="T2" fmla="*/ 13 w 58"/>
                    <a:gd name="T3" fmla="*/ 57 h 94"/>
                    <a:gd name="T4" fmla="*/ 12 w 58"/>
                    <a:gd name="T5" fmla="*/ 57 h 94"/>
                    <a:gd name="T6" fmla="*/ 13 w 58"/>
                    <a:gd name="T7" fmla="*/ 67 h 94"/>
                    <a:gd name="T8" fmla="*/ 13 w 58"/>
                    <a:gd name="T9" fmla="*/ 93 h 94"/>
                    <a:gd name="T10" fmla="*/ 0 w 58"/>
                    <a:gd name="T11" fmla="*/ 93 h 94"/>
                    <a:gd name="T12" fmla="*/ 0 w 58"/>
                    <a:gd name="T13" fmla="*/ 1 h 94"/>
                    <a:gd name="T14" fmla="*/ 10 w 58"/>
                    <a:gd name="T15" fmla="*/ 1 h 94"/>
                    <a:gd name="T16" fmla="*/ 12 w 58"/>
                    <a:gd name="T17" fmla="*/ 10 h 94"/>
                    <a:gd name="T18" fmla="*/ 12 w 58"/>
                    <a:gd name="T19" fmla="*/ 10 h 94"/>
                    <a:gd name="T20" fmla="*/ 31 w 58"/>
                    <a:gd name="T21" fmla="*/ 0 h 94"/>
                    <a:gd name="T22" fmla="*/ 50 w 58"/>
                    <a:gd name="T23" fmla="*/ 9 h 94"/>
                    <a:gd name="T24" fmla="*/ 57 w 58"/>
                    <a:gd name="T25" fmla="*/ 32 h 94"/>
                    <a:gd name="T26" fmla="*/ 50 w 58"/>
                    <a:gd name="T27" fmla="*/ 57 h 94"/>
                    <a:gd name="T28" fmla="*/ 32 w 58"/>
                    <a:gd name="T29" fmla="*/ 65 h 94"/>
                    <a:gd name="T30" fmla="*/ 29 w 58"/>
                    <a:gd name="T31" fmla="*/ 11 h 94"/>
                    <a:gd name="T32" fmla="*/ 17 w 58"/>
                    <a:gd name="T33" fmla="*/ 16 h 94"/>
                    <a:gd name="T34" fmla="*/ 13 w 58"/>
                    <a:gd name="T35" fmla="*/ 30 h 94"/>
                    <a:gd name="T36" fmla="*/ 13 w 58"/>
                    <a:gd name="T37" fmla="*/ 32 h 94"/>
                    <a:gd name="T38" fmla="*/ 16 w 58"/>
                    <a:gd name="T39" fmla="*/ 48 h 94"/>
                    <a:gd name="T40" fmla="*/ 28 w 58"/>
                    <a:gd name="T41" fmla="*/ 54 h 94"/>
                    <a:gd name="T42" fmla="*/ 38 w 58"/>
                    <a:gd name="T43" fmla="*/ 48 h 94"/>
                    <a:gd name="T44" fmla="*/ 42 w 58"/>
                    <a:gd name="T45" fmla="*/ 32 h 94"/>
                    <a:gd name="T46" fmla="*/ 38 w 58"/>
                    <a:gd name="T47" fmla="*/ 16 h 94"/>
                    <a:gd name="T48" fmla="*/ 29 w 58"/>
                    <a:gd name="T49" fmla="*/ 1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4">
                      <a:moveTo>
                        <a:pt x="32" y="65"/>
                      </a:moveTo>
                      <a:cubicBezTo>
                        <a:pt x="25" y="65"/>
                        <a:pt x="17" y="63"/>
                        <a:pt x="13" y="57"/>
                      </a:cubicBezTo>
                      <a:lnTo>
                        <a:pt x="12" y="57"/>
                      </a:lnTo>
                      <a:cubicBezTo>
                        <a:pt x="12" y="63"/>
                        <a:pt x="13" y="65"/>
                        <a:pt x="13" y="67"/>
                      </a:cubicBezTo>
                      <a:lnTo>
                        <a:pt x="13" y="93"/>
                      </a:lnTo>
                      <a:lnTo>
                        <a:pt x="0" y="93"/>
                      </a:lnTo>
                      <a:lnTo>
                        <a:pt x="0" y="1"/>
                      </a:lnTo>
                      <a:lnTo>
                        <a:pt x="10" y="1"/>
                      </a:lnTo>
                      <a:cubicBezTo>
                        <a:pt x="10" y="3"/>
                        <a:pt x="12" y="6"/>
                        <a:pt x="12" y="10"/>
                      </a:cubicBezTo>
                      <a:lnTo>
                        <a:pt x="12" y="10"/>
                      </a:lnTo>
                      <a:cubicBezTo>
                        <a:pt x="16" y="4"/>
                        <a:pt x="22" y="0"/>
                        <a:pt x="31" y="0"/>
                      </a:cubicBezTo>
                      <a:cubicBezTo>
                        <a:pt x="38" y="0"/>
                        <a:pt x="46" y="3"/>
                        <a:pt x="50" y="9"/>
                      </a:cubicBezTo>
                      <a:cubicBezTo>
                        <a:pt x="55" y="14"/>
                        <a:pt x="57" y="22"/>
                        <a:pt x="57" y="32"/>
                      </a:cubicBezTo>
                      <a:cubicBezTo>
                        <a:pt x="57" y="42"/>
                        <a:pt x="54" y="51"/>
                        <a:pt x="50" y="57"/>
                      </a:cubicBezTo>
                      <a:cubicBezTo>
                        <a:pt x="47" y="63"/>
                        <a:pt x="41" y="65"/>
                        <a:pt x="32" y="65"/>
                      </a:cubicBezTo>
                      <a:close/>
                      <a:moveTo>
                        <a:pt x="29" y="11"/>
                      </a:moveTo>
                      <a:cubicBezTo>
                        <a:pt x="23" y="11"/>
                        <a:pt x="20" y="13"/>
                        <a:pt x="17" y="16"/>
                      </a:cubicBezTo>
                      <a:cubicBezTo>
                        <a:pt x="15" y="19"/>
                        <a:pt x="13" y="25"/>
                        <a:pt x="13" y="30"/>
                      </a:cubicBezTo>
                      <a:lnTo>
                        <a:pt x="13" y="32"/>
                      </a:lnTo>
                      <a:cubicBezTo>
                        <a:pt x="13" y="39"/>
                        <a:pt x="15" y="45"/>
                        <a:pt x="16" y="48"/>
                      </a:cubicBezTo>
                      <a:cubicBezTo>
                        <a:pt x="19" y="51"/>
                        <a:pt x="22" y="54"/>
                        <a:pt x="28" y="54"/>
                      </a:cubicBezTo>
                      <a:cubicBezTo>
                        <a:pt x="32" y="54"/>
                        <a:pt x="36" y="52"/>
                        <a:pt x="38" y="48"/>
                      </a:cubicBezTo>
                      <a:cubicBezTo>
                        <a:pt x="41" y="44"/>
                        <a:pt x="42" y="39"/>
                        <a:pt x="42" y="32"/>
                      </a:cubicBezTo>
                      <a:cubicBezTo>
                        <a:pt x="42" y="25"/>
                        <a:pt x="41" y="19"/>
                        <a:pt x="38" y="16"/>
                      </a:cubicBezTo>
                      <a:cubicBezTo>
                        <a:pt x="38" y="13"/>
                        <a:pt x="33" y="11"/>
                        <a:pt x="29" y="11"/>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75" name="Freeform 374"/>
                <p:cNvSpPr>
                  <a:spLocks noChangeArrowheads="1"/>
                </p:cNvSpPr>
                <p:nvPr/>
              </p:nvSpPr>
              <p:spPr bwMode="auto">
                <a:xfrm>
                  <a:off x="5409" y="1915"/>
                  <a:ext cx="6" cy="22"/>
                </a:xfrm>
                <a:custGeom>
                  <a:avLst/>
                  <a:gdLst>
                    <a:gd name="T0" fmla="*/ 0 w 31"/>
                    <a:gd name="T1" fmla="*/ 51 h 101"/>
                    <a:gd name="T2" fmla="*/ 5 w 31"/>
                    <a:gd name="T3" fmla="*/ 23 h 101"/>
                    <a:gd name="T4" fmla="*/ 18 w 31"/>
                    <a:gd name="T5" fmla="*/ 0 h 101"/>
                    <a:gd name="T6" fmla="*/ 30 w 31"/>
                    <a:gd name="T7" fmla="*/ 0 h 101"/>
                    <a:gd name="T8" fmla="*/ 18 w 31"/>
                    <a:gd name="T9" fmla="*/ 23 h 101"/>
                    <a:gd name="T10" fmla="*/ 14 w 31"/>
                    <a:gd name="T11" fmla="*/ 51 h 101"/>
                    <a:gd name="T12" fmla="*/ 18 w 31"/>
                    <a:gd name="T13" fmla="*/ 77 h 101"/>
                    <a:gd name="T14" fmla="*/ 30 w 31"/>
                    <a:gd name="T15" fmla="*/ 100 h 101"/>
                    <a:gd name="T16" fmla="*/ 18 w 31"/>
                    <a:gd name="T17" fmla="*/ 100 h 101"/>
                    <a:gd name="T18" fmla="*/ 5 w 31"/>
                    <a:gd name="T19" fmla="*/ 77 h 101"/>
                    <a:gd name="T20" fmla="*/ 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0" y="51"/>
                      </a:moveTo>
                      <a:cubicBezTo>
                        <a:pt x="0" y="41"/>
                        <a:pt x="2" y="32"/>
                        <a:pt x="5" y="23"/>
                      </a:cubicBezTo>
                      <a:cubicBezTo>
                        <a:pt x="8" y="14"/>
                        <a:pt x="12" y="7"/>
                        <a:pt x="18" y="0"/>
                      </a:cubicBezTo>
                      <a:lnTo>
                        <a:pt x="30" y="0"/>
                      </a:lnTo>
                      <a:cubicBezTo>
                        <a:pt x="24" y="7"/>
                        <a:pt x="21" y="14"/>
                        <a:pt x="18" y="23"/>
                      </a:cubicBezTo>
                      <a:cubicBezTo>
                        <a:pt x="15" y="32"/>
                        <a:pt x="14" y="41"/>
                        <a:pt x="14" y="51"/>
                      </a:cubicBezTo>
                      <a:cubicBezTo>
                        <a:pt x="14" y="60"/>
                        <a:pt x="15" y="70"/>
                        <a:pt x="18" y="77"/>
                      </a:cubicBezTo>
                      <a:cubicBezTo>
                        <a:pt x="21" y="86"/>
                        <a:pt x="25" y="93"/>
                        <a:pt x="30" y="100"/>
                      </a:cubicBezTo>
                      <a:lnTo>
                        <a:pt x="18" y="100"/>
                      </a:lnTo>
                      <a:cubicBezTo>
                        <a:pt x="12" y="95"/>
                        <a:pt x="8" y="86"/>
                        <a:pt x="5" y="77"/>
                      </a:cubicBezTo>
                      <a:cubicBezTo>
                        <a:pt x="2" y="70"/>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76" name="Freeform 375"/>
                <p:cNvSpPr>
                  <a:spLocks noChangeArrowheads="1"/>
                </p:cNvSpPr>
                <p:nvPr/>
              </p:nvSpPr>
              <p:spPr bwMode="auto">
                <a:xfrm>
                  <a:off x="5416" y="1915"/>
                  <a:ext cx="6" cy="22"/>
                </a:xfrm>
                <a:custGeom>
                  <a:avLst/>
                  <a:gdLst>
                    <a:gd name="T0" fmla="*/ 30 w 31"/>
                    <a:gd name="T1" fmla="*/ 51 h 101"/>
                    <a:gd name="T2" fmla="*/ 25 w 31"/>
                    <a:gd name="T3" fmla="*/ 79 h 101"/>
                    <a:gd name="T4" fmla="*/ 12 w 31"/>
                    <a:gd name="T5" fmla="*/ 100 h 101"/>
                    <a:gd name="T6" fmla="*/ 0 w 31"/>
                    <a:gd name="T7" fmla="*/ 100 h 101"/>
                    <a:gd name="T8" fmla="*/ 12 w 31"/>
                    <a:gd name="T9" fmla="*/ 77 h 101"/>
                    <a:gd name="T10" fmla="*/ 17 w 31"/>
                    <a:gd name="T11" fmla="*/ 51 h 101"/>
                    <a:gd name="T12" fmla="*/ 12 w 31"/>
                    <a:gd name="T13" fmla="*/ 23 h 101"/>
                    <a:gd name="T14" fmla="*/ 0 w 31"/>
                    <a:gd name="T15" fmla="*/ 0 h 101"/>
                    <a:gd name="T16" fmla="*/ 12 w 31"/>
                    <a:gd name="T17" fmla="*/ 0 h 101"/>
                    <a:gd name="T18" fmla="*/ 25 w 31"/>
                    <a:gd name="T19" fmla="*/ 23 h 101"/>
                    <a:gd name="T20" fmla="*/ 3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30" y="51"/>
                      </a:moveTo>
                      <a:cubicBezTo>
                        <a:pt x="30" y="61"/>
                        <a:pt x="28" y="70"/>
                        <a:pt x="25" y="79"/>
                      </a:cubicBezTo>
                      <a:cubicBezTo>
                        <a:pt x="22" y="87"/>
                        <a:pt x="18" y="95"/>
                        <a:pt x="12" y="100"/>
                      </a:cubicBezTo>
                      <a:lnTo>
                        <a:pt x="0" y="100"/>
                      </a:lnTo>
                      <a:cubicBezTo>
                        <a:pt x="6" y="93"/>
                        <a:pt x="9" y="86"/>
                        <a:pt x="12" y="77"/>
                      </a:cubicBezTo>
                      <a:cubicBezTo>
                        <a:pt x="15" y="68"/>
                        <a:pt x="17" y="60"/>
                        <a:pt x="17" y="51"/>
                      </a:cubicBezTo>
                      <a:cubicBezTo>
                        <a:pt x="17" y="42"/>
                        <a:pt x="15" y="32"/>
                        <a:pt x="12" y="23"/>
                      </a:cubicBezTo>
                      <a:cubicBezTo>
                        <a:pt x="9" y="14"/>
                        <a:pt x="5" y="6"/>
                        <a:pt x="0" y="0"/>
                      </a:cubicBezTo>
                      <a:lnTo>
                        <a:pt x="12" y="0"/>
                      </a:lnTo>
                      <a:cubicBezTo>
                        <a:pt x="18" y="7"/>
                        <a:pt x="22" y="14"/>
                        <a:pt x="25" y="23"/>
                      </a:cubicBezTo>
                      <a:cubicBezTo>
                        <a:pt x="28" y="32"/>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77" name="Freeform 376"/>
                <p:cNvSpPr>
                  <a:spLocks noChangeArrowheads="1"/>
                </p:cNvSpPr>
                <p:nvPr/>
              </p:nvSpPr>
              <p:spPr bwMode="auto">
                <a:xfrm>
                  <a:off x="5353" y="1946"/>
                  <a:ext cx="20" cy="14"/>
                </a:xfrm>
                <a:custGeom>
                  <a:avLst/>
                  <a:gdLst>
                    <a:gd name="T0" fmla="*/ 39 w 93"/>
                    <a:gd name="T1" fmla="*/ 65 h 67"/>
                    <a:gd name="T2" fmla="*/ 39 w 93"/>
                    <a:gd name="T3" fmla="*/ 25 h 67"/>
                    <a:gd name="T4" fmla="*/ 36 w 93"/>
                    <a:gd name="T5" fmla="*/ 15 h 67"/>
                    <a:gd name="T6" fmla="*/ 28 w 93"/>
                    <a:gd name="T7" fmla="*/ 12 h 67"/>
                    <a:gd name="T8" fmla="*/ 16 w 93"/>
                    <a:gd name="T9" fmla="*/ 17 h 67"/>
                    <a:gd name="T10" fmla="*/ 13 w 93"/>
                    <a:gd name="T11" fmla="*/ 34 h 67"/>
                    <a:gd name="T12" fmla="*/ 13 w 93"/>
                    <a:gd name="T13" fmla="*/ 66 h 67"/>
                    <a:gd name="T14" fmla="*/ 0 w 93"/>
                    <a:gd name="T15" fmla="*/ 66 h 67"/>
                    <a:gd name="T16" fmla="*/ 0 w 93"/>
                    <a:gd name="T17" fmla="*/ 2 h 67"/>
                    <a:gd name="T18" fmla="*/ 10 w 93"/>
                    <a:gd name="T19" fmla="*/ 2 h 67"/>
                    <a:gd name="T20" fmla="*/ 12 w 93"/>
                    <a:gd name="T21" fmla="*/ 11 h 67"/>
                    <a:gd name="T22" fmla="*/ 19 w 93"/>
                    <a:gd name="T23" fmla="*/ 3 h 67"/>
                    <a:gd name="T24" fmla="*/ 31 w 93"/>
                    <a:gd name="T25" fmla="*/ 0 h 67"/>
                    <a:gd name="T26" fmla="*/ 50 w 93"/>
                    <a:gd name="T27" fmla="*/ 11 h 67"/>
                    <a:gd name="T28" fmla="*/ 51 w 93"/>
                    <a:gd name="T29" fmla="*/ 11 h 67"/>
                    <a:gd name="T30" fmla="*/ 58 w 93"/>
                    <a:gd name="T31" fmla="*/ 3 h 67"/>
                    <a:gd name="T32" fmla="*/ 70 w 93"/>
                    <a:gd name="T33" fmla="*/ 0 h 67"/>
                    <a:gd name="T34" fmla="*/ 86 w 93"/>
                    <a:gd name="T35" fmla="*/ 6 h 67"/>
                    <a:gd name="T36" fmla="*/ 92 w 93"/>
                    <a:gd name="T37" fmla="*/ 24 h 67"/>
                    <a:gd name="T38" fmla="*/ 92 w 93"/>
                    <a:gd name="T39" fmla="*/ 65 h 67"/>
                    <a:gd name="T40" fmla="*/ 79 w 93"/>
                    <a:gd name="T41" fmla="*/ 65 h 67"/>
                    <a:gd name="T42" fmla="*/ 79 w 93"/>
                    <a:gd name="T43" fmla="*/ 25 h 67"/>
                    <a:gd name="T44" fmla="*/ 76 w 93"/>
                    <a:gd name="T45" fmla="*/ 15 h 67"/>
                    <a:gd name="T46" fmla="*/ 67 w 93"/>
                    <a:gd name="T47" fmla="*/ 12 h 67"/>
                    <a:gd name="T48" fmla="*/ 55 w 93"/>
                    <a:gd name="T49" fmla="*/ 17 h 67"/>
                    <a:gd name="T50" fmla="*/ 53 w 93"/>
                    <a:gd name="T51" fmla="*/ 31 h 67"/>
                    <a:gd name="T52" fmla="*/ 53 w 93"/>
                    <a:gd name="T53" fmla="*/ 65 h 67"/>
                    <a:gd name="T54" fmla="*/ 39 w 93"/>
                    <a:gd name="T55" fmla="*/ 6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7">
                      <a:moveTo>
                        <a:pt x="39" y="65"/>
                      </a:moveTo>
                      <a:lnTo>
                        <a:pt x="39" y="25"/>
                      </a:lnTo>
                      <a:cubicBezTo>
                        <a:pt x="39" y="21"/>
                        <a:pt x="38" y="16"/>
                        <a:pt x="36" y="15"/>
                      </a:cubicBezTo>
                      <a:cubicBezTo>
                        <a:pt x="35" y="12"/>
                        <a:pt x="32" y="12"/>
                        <a:pt x="28" y="12"/>
                      </a:cubicBezTo>
                      <a:cubicBezTo>
                        <a:pt x="22" y="12"/>
                        <a:pt x="19" y="14"/>
                        <a:pt x="16" y="17"/>
                      </a:cubicBezTo>
                      <a:cubicBezTo>
                        <a:pt x="13" y="19"/>
                        <a:pt x="13" y="25"/>
                        <a:pt x="13" y="34"/>
                      </a:cubicBezTo>
                      <a:lnTo>
                        <a:pt x="13" y="66"/>
                      </a:lnTo>
                      <a:lnTo>
                        <a:pt x="0" y="66"/>
                      </a:lnTo>
                      <a:lnTo>
                        <a:pt x="0" y="2"/>
                      </a:lnTo>
                      <a:lnTo>
                        <a:pt x="10" y="2"/>
                      </a:lnTo>
                      <a:lnTo>
                        <a:pt x="12" y="11"/>
                      </a:lnTo>
                      <a:cubicBezTo>
                        <a:pt x="13" y="8"/>
                        <a:pt x="16" y="4"/>
                        <a:pt x="19" y="3"/>
                      </a:cubicBezTo>
                      <a:cubicBezTo>
                        <a:pt x="22" y="1"/>
                        <a:pt x="26" y="0"/>
                        <a:pt x="31" y="0"/>
                      </a:cubicBezTo>
                      <a:cubicBezTo>
                        <a:pt x="41" y="0"/>
                        <a:pt x="47" y="3"/>
                        <a:pt x="50" y="11"/>
                      </a:cubicBezTo>
                      <a:lnTo>
                        <a:pt x="51" y="11"/>
                      </a:lnTo>
                      <a:cubicBezTo>
                        <a:pt x="53" y="8"/>
                        <a:pt x="55" y="4"/>
                        <a:pt x="58" y="3"/>
                      </a:cubicBezTo>
                      <a:cubicBezTo>
                        <a:pt x="61" y="1"/>
                        <a:pt x="66" y="0"/>
                        <a:pt x="70" y="0"/>
                      </a:cubicBezTo>
                      <a:cubicBezTo>
                        <a:pt x="77" y="0"/>
                        <a:pt x="83" y="2"/>
                        <a:pt x="86" y="6"/>
                      </a:cubicBezTo>
                      <a:cubicBezTo>
                        <a:pt x="89" y="11"/>
                        <a:pt x="92" y="17"/>
                        <a:pt x="92" y="24"/>
                      </a:cubicBezTo>
                      <a:lnTo>
                        <a:pt x="92" y="65"/>
                      </a:lnTo>
                      <a:lnTo>
                        <a:pt x="79" y="65"/>
                      </a:lnTo>
                      <a:lnTo>
                        <a:pt x="79" y="25"/>
                      </a:lnTo>
                      <a:cubicBezTo>
                        <a:pt x="79" y="21"/>
                        <a:pt x="77" y="16"/>
                        <a:pt x="76" y="15"/>
                      </a:cubicBezTo>
                      <a:cubicBezTo>
                        <a:pt x="74" y="12"/>
                        <a:pt x="71" y="12"/>
                        <a:pt x="67" y="12"/>
                      </a:cubicBezTo>
                      <a:cubicBezTo>
                        <a:pt x="61" y="12"/>
                        <a:pt x="58" y="14"/>
                        <a:pt x="55" y="17"/>
                      </a:cubicBezTo>
                      <a:cubicBezTo>
                        <a:pt x="53" y="19"/>
                        <a:pt x="53" y="25"/>
                        <a:pt x="53" y="31"/>
                      </a:cubicBezTo>
                      <a:lnTo>
                        <a:pt x="53" y="65"/>
                      </a:lnTo>
                      <a:lnTo>
                        <a:pt x="39" y="65"/>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78" name="Freeform 377"/>
                <p:cNvSpPr>
                  <a:spLocks noChangeArrowheads="1"/>
                </p:cNvSpPr>
                <p:nvPr/>
              </p:nvSpPr>
              <p:spPr bwMode="auto">
                <a:xfrm>
                  <a:off x="5377" y="1945"/>
                  <a:ext cx="11" cy="14"/>
                </a:xfrm>
                <a:custGeom>
                  <a:avLst/>
                  <a:gdLst>
                    <a:gd name="T0" fmla="*/ 44 w 54"/>
                    <a:gd name="T1" fmla="*/ 67 h 68"/>
                    <a:gd name="T2" fmla="*/ 41 w 54"/>
                    <a:gd name="T3" fmla="*/ 58 h 68"/>
                    <a:gd name="T4" fmla="*/ 41 w 54"/>
                    <a:gd name="T5" fmla="*/ 58 h 68"/>
                    <a:gd name="T6" fmla="*/ 33 w 54"/>
                    <a:gd name="T7" fmla="*/ 65 h 68"/>
                    <a:gd name="T8" fmla="*/ 21 w 54"/>
                    <a:gd name="T9" fmla="*/ 67 h 68"/>
                    <a:gd name="T10" fmla="*/ 6 w 54"/>
                    <a:gd name="T11" fmla="*/ 62 h 68"/>
                    <a:gd name="T12" fmla="*/ 0 w 54"/>
                    <a:gd name="T13" fmla="*/ 48 h 68"/>
                    <a:gd name="T14" fmla="*/ 8 w 54"/>
                    <a:gd name="T15" fmla="*/ 33 h 68"/>
                    <a:gd name="T16" fmla="*/ 30 w 54"/>
                    <a:gd name="T17" fmla="*/ 27 h 68"/>
                    <a:gd name="T18" fmla="*/ 40 w 54"/>
                    <a:gd name="T19" fmla="*/ 27 h 68"/>
                    <a:gd name="T20" fmla="*/ 40 w 54"/>
                    <a:gd name="T21" fmla="*/ 24 h 68"/>
                    <a:gd name="T22" fmla="*/ 37 w 54"/>
                    <a:gd name="T23" fmla="*/ 16 h 68"/>
                    <a:gd name="T24" fmla="*/ 28 w 54"/>
                    <a:gd name="T25" fmla="*/ 13 h 68"/>
                    <a:gd name="T26" fmla="*/ 19 w 54"/>
                    <a:gd name="T27" fmla="*/ 14 h 68"/>
                    <a:gd name="T28" fmla="*/ 11 w 54"/>
                    <a:gd name="T29" fmla="*/ 17 h 68"/>
                    <a:gd name="T30" fmla="*/ 6 w 54"/>
                    <a:gd name="T31" fmla="*/ 7 h 68"/>
                    <a:gd name="T32" fmla="*/ 18 w 54"/>
                    <a:gd name="T33" fmla="*/ 2 h 68"/>
                    <a:gd name="T34" fmla="*/ 30 w 54"/>
                    <a:gd name="T35" fmla="*/ 1 h 68"/>
                    <a:gd name="T36" fmla="*/ 47 w 54"/>
                    <a:gd name="T37" fmla="*/ 7 h 68"/>
                    <a:gd name="T38" fmla="*/ 53 w 54"/>
                    <a:gd name="T39" fmla="*/ 23 h 68"/>
                    <a:gd name="T40" fmla="*/ 53 w 54"/>
                    <a:gd name="T41" fmla="*/ 65 h 68"/>
                    <a:gd name="T42" fmla="*/ 44 w 54"/>
                    <a:gd name="T43" fmla="*/ 65 h 68"/>
                    <a:gd name="T44" fmla="*/ 44 w 54"/>
                    <a:gd name="T45" fmla="*/ 67 h 68"/>
                    <a:gd name="T46" fmla="*/ 24 w 54"/>
                    <a:gd name="T47" fmla="*/ 58 h 68"/>
                    <a:gd name="T48" fmla="*/ 35 w 54"/>
                    <a:gd name="T49" fmla="*/ 53 h 68"/>
                    <a:gd name="T50" fmla="*/ 40 w 54"/>
                    <a:gd name="T51" fmla="*/ 42 h 68"/>
                    <a:gd name="T52" fmla="*/ 40 w 54"/>
                    <a:gd name="T53" fmla="*/ 36 h 68"/>
                    <a:gd name="T54" fmla="*/ 31 w 54"/>
                    <a:gd name="T55" fmla="*/ 36 h 68"/>
                    <a:gd name="T56" fmla="*/ 18 w 54"/>
                    <a:gd name="T57" fmla="*/ 39 h 68"/>
                    <a:gd name="T58" fmla="*/ 14 w 54"/>
                    <a:gd name="T59" fmla="*/ 48 h 68"/>
                    <a:gd name="T60" fmla="*/ 17 w 54"/>
                    <a:gd name="T61" fmla="*/ 53 h 68"/>
                    <a:gd name="T62" fmla="*/ 24 w 54"/>
                    <a:gd name="T63" fmla="*/ 5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8">
                      <a:moveTo>
                        <a:pt x="44" y="67"/>
                      </a:moveTo>
                      <a:lnTo>
                        <a:pt x="41" y="58"/>
                      </a:lnTo>
                      <a:lnTo>
                        <a:pt x="41" y="58"/>
                      </a:lnTo>
                      <a:cubicBezTo>
                        <a:pt x="38" y="62"/>
                        <a:pt x="35" y="64"/>
                        <a:pt x="33" y="65"/>
                      </a:cubicBezTo>
                      <a:cubicBezTo>
                        <a:pt x="30" y="67"/>
                        <a:pt x="25" y="67"/>
                        <a:pt x="21" y="67"/>
                      </a:cubicBezTo>
                      <a:cubicBezTo>
                        <a:pt x="15" y="67"/>
                        <a:pt x="9" y="65"/>
                        <a:pt x="6" y="62"/>
                      </a:cubicBezTo>
                      <a:cubicBezTo>
                        <a:pt x="3" y="59"/>
                        <a:pt x="0" y="53"/>
                        <a:pt x="0" y="48"/>
                      </a:cubicBezTo>
                      <a:cubicBezTo>
                        <a:pt x="0" y="42"/>
                        <a:pt x="4" y="36"/>
                        <a:pt x="8" y="33"/>
                      </a:cubicBezTo>
                      <a:cubicBezTo>
                        <a:pt x="13" y="30"/>
                        <a:pt x="19" y="29"/>
                        <a:pt x="30" y="27"/>
                      </a:cubicBezTo>
                      <a:lnTo>
                        <a:pt x="40" y="27"/>
                      </a:lnTo>
                      <a:lnTo>
                        <a:pt x="40" y="24"/>
                      </a:lnTo>
                      <a:cubicBezTo>
                        <a:pt x="40" y="20"/>
                        <a:pt x="39" y="17"/>
                        <a:pt x="37" y="16"/>
                      </a:cubicBezTo>
                      <a:cubicBezTo>
                        <a:pt x="36" y="14"/>
                        <a:pt x="33" y="13"/>
                        <a:pt x="28" y="13"/>
                      </a:cubicBezTo>
                      <a:cubicBezTo>
                        <a:pt x="25" y="13"/>
                        <a:pt x="22" y="13"/>
                        <a:pt x="19" y="14"/>
                      </a:cubicBezTo>
                      <a:cubicBezTo>
                        <a:pt x="17" y="16"/>
                        <a:pt x="14" y="16"/>
                        <a:pt x="11" y="17"/>
                      </a:cubicBezTo>
                      <a:lnTo>
                        <a:pt x="6" y="7"/>
                      </a:lnTo>
                      <a:cubicBezTo>
                        <a:pt x="9" y="5"/>
                        <a:pt x="14" y="3"/>
                        <a:pt x="18" y="2"/>
                      </a:cubicBezTo>
                      <a:cubicBezTo>
                        <a:pt x="22" y="0"/>
                        <a:pt x="25" y="1"/>
                        <a:pt x="30" y="1"/>
                      </a:cubicBezTo>
                      <a:cubicBezTo>
                        <a:pt x="37" y="1"/>
                        <a:pt x="44" y="2"/>
                        <a:pt x="47" y="7"/>
                      </a:cubicBezTo>
                      <a:cubicBezTo>
                        <a:pt x="52" y="10"/>
                        <a:pt x="53" y="16"/>
                        <a:pt x="53" y="23"/>
                      </a:cubicBezTo>
                      <a:lnTo>
                        <a:pt x="53" y="65"/>
                      </a:lnTo>
                      <a:lnTo>
                        <a:pt x="44" y="65"/>
                      </a:lnTo>
                      <a:lnTo>
                        <a:pt x="44" y="67"/>
                      </a:lnTo>
                      <a:close/>
                      <a:moveTo>
                        <a:pt x="24" y="58"/>
                      </a:moveTo>
                      <a:cubicBezTo>
                        <a:pt x="28" y="58"/>
                        <a:pt x="33" y="55"/>
                        <a:pt x="35" y="53"/>
                      </a:cubicBezTo>
                      <a:cubicBezTo>
                        <a:pt x="38" y="50"/>
                        <a:pt x="40" y="48"/>
                        <a:pt x="40" y="42"/>
                      </a:cubicBezTo>
                      <a:lnTo>
                        <a:pt x="40" y="36"/>
                      </a:lnTo>
                      <a:lnTo>
                        <a:pt x="31" y="36"/>
                      </a:lnTo>
                      <a:cubicBezTo>
                        <a:pt x="25" y="36"/>
                        <a:pt x="21" y="37"/>
                        <a:pt x="18" y="39"/>
                      </a:cubicBezTo>
                      <a:cubicBezTo>
                        <a:pt x="15" y="40"/>
                        <a:pt x="14" y="43"/>
                        <a:pt x="14" y="48"/>
                      </a:cubicBezTo>
                      <a:cubicBezTo>
                        <a:pt x="14" y="51"/>
                        <a:pt x="15" y="52"/>
                        <a:pt x="17" y="53"/>
                      </a:cubicBezTo>
                      <a:cubicBezTo>
                        <a:pt x="18" y="56"/>
                        <a:pt x="21" y="58"/>
                        <a:pt x="24" y="58"/>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79" name="Freeform 378"/>
                <p:cNvSpPr>
                  <a:spLocks noChangeArrowheads="1"/>
                </p:cNvSpPr>
                <p:nvPr/>
              </p:nvSpPr>
              <p:spPr bwMode="auto">
                <a:xfrm>
                  <a:off x="5393" y="1946"/>
                  <a:ext cx="12" cy="21"/>
                </a:xfrm>
                <a:custGeom>
                  <a:avLst/>
                  <a:gdLst>
                    <a:gd name="T0" fmla="*/ 32 w 58"/>
                    <a:gd name="T1" fmla="*/ 66 h 95"/>
                    <a:gd name="T2" fmla="*/ 13 w 58"/>
                    <a:gd name="T3" fmla="*/ 57 h 95"/>
                    <a:gd name="T4" fmla="*/ 12 w 58"/>
                    <a:gd name="T5" fmla="*/ 57 h 95"/>
                    <a:gd name="T6" fmla="*/ 13 w 58"/>
                    <a:gd name="T7" fmla="*/ 68 h 95"/>
                    <a:gd name="T8" fmla="*/ 13 w 58"/>
                    <a:gd name="T9" fmla="*/ 94 h 95"/>
                    <a:gd name="T10" fmla="*/ 0 w 58"/>
                    <a:gd name="T11" fmla="*/ 94 h 95"/>
                    <a:gd name="T12" fmla="*/ 0 w 58"/>
                    <a:gd name="T13" fmla="*/ 2 h 95"/>
                    <a:gd name="T14" fmla="*/ 10 w 58"/>
                    <a:gd name="T15" fmla="*/ 2 h 95"/>
                    <a:gd name="T16" fmla="*/ 12 w 58"/>
                    <a:gd name="T17" fmla="*/ 11 h 95"/>
                    <a:gd name="T18" fmla="*/ 12 w 58"/>
                    <a:gd name="T19" fmla="*/ 11 h 95"/>
                    <a:gd name="T20" fmla="*/ 31 w 58"/>
                    <a:gd name="T21" fmla="*/ 0 h 95"/>
                    <a:gd name="T22" fmla="*/ 50 w 58"/>
                    <a:gd name="T23" fmla="*/ 9 h 95"/>
                    <a:gd name="T24" fmla="*/ 57 w 58"/>
                    <a:gd name="T25" fmla="*/ 33 h 95"/>
                    <a:gd name="T26" fmla="*/ 50 w 58"/>
                    <a:gd name="T27" fmla="*/ 57 h 95"/>
                    <a:gd name="T28" fmla="*/ 32 w 58"/>
                    <a:gd name="T29" fmla="*/ 66 h 95"/>
                    <a:gd name="T30" fmla="*/ 29 w 58"/>
                    <a:gd name="T31" fmla="*/ 12 h 95"/>
                    <a:gd name="T32" fmla="*/ 17 w 58"/>
                    <a:gd name="T33" fmla="*/ 17 h 95"/>
                    <a:gd name="T34" fmla="*/ 13 w 58"/>
                    <a:gd name="T35" fmla="*/ 31 h 95"/>
                    <a:gd name="T36" fmla="*/ 13 w 58"/>
                    <a:gd name="T37" fmla="*/ 33 h 95"/>
                    <a:gd name="T38" fmla="*/ 16 w 58"/>
                    <a:gd name="T39" fmla="*/ 49 h 95"/>
                    <a:gd name="T40" fmla="*/ 28 w 58"/>
                    <a:gd name="T41" fmla="*/ 54 h 95"/>
                    <a:gd name="T42" fmla="*/ 38 w 58"/>
                    <a:gd name="T43" fmla="*/ 49 h 95"/>
                    <a:gd name="T44" fmla="*/ 42 w 58"/>
                    <a:gd name="T45" fmla="*/ 33 h 95"/>
                    <a:gd name="T46" fmla="*/ 38 w 58"/>
                    <a:gd name="T47" fmla="*/ 17 h 95"/>
                    <a:gd name="T48" fmla="*/ 29 w 58"/>
                    <a:gd name="T49" fmla="*/ 1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5">
                      <a:moveTo>
                        <a:pt x="32" y="66"/>
                      </a:moveTo>
                      <a:cubicBezTo>
                        <a:pt x="25" y="66"/>
                        <a:pt x="17" y="63"/>
                        <a:pt x="13" y="57"/>
                      </a:cubicBezTo>
                      <a:lnTo>
                        <a:pt x="12" y="57"/>
                      </a:lnTo>
                      <a:cubicBezTo>
                        <a:pt x="12" y="63"/>
                        <a:pt x="13" y="66"/>
                        <a:pt x="13" y="68"/>
                      </a:cubicBezTo>
                      <a:lnTo>
                        <a:pt x="13" y="94"/>
                      </a:lnTo>
                      <a:lnTo>
                        <a:pt x="0" y="94"/>
                      </a:lnTo>
                      <a:lnTo>
                        <a:pt x="0" y="2"/>
                      </a:lnTo>
                      <a:lnTo>
                        <a:pt x="10" y="2"/>
                      </a:lnTo>
                      <a:cubicBezTo>
                        <a:pt x="10" y="3"/>
                        <a:pt x="12" y="6"/>
                        <a:pt x="12" y="11"/>
                      </a:cubicBezTo>
                      <a:lnTo>
                        <a:pt x="12" y="11"/>
                      </a:lnTo>
                      <a:cubicBezTo>
                        <a:pt x="16" y="5"/>
                        <a:pt x="22" y="0"/>
                        <a:pt x="31" y="0"/>
                      </a:cubicBezTo>
                      <a:cubicBezTo>
                        <a:pt x="38" y="0"/>
                        <a:pt x="46" y="3"/>
                        <a:pt x="50" y="9"/>
                      </a:cubicBezTo>
                      <a:cubicBezTo>
                        <a:pt x="55" y="15"/>
                        <a:pt x="57" y="22"/>
                        <a:pt x="57" y="33"/>
                      </a:cubicBezTo>
                      <a:cubicBezTo>
                        <a:pt x="57" y="43"/>
                        <a:pt x="54" y="51"/>
                        <a:pt x="50" y="57"/>
                      </a:cubicBezTo>
                      <a:cubicBezTo>
                        <a:pt x="47" y="63"/>
                        <a:pt x="41" y="66"/>
                        <a:pt x="32" y="66"/>
                      </a:cubicBezTo>
                      <a:close/>
                      <a:moveTo>
                        <a:pt x="29" y="12"/>
                      </a:moveTo>
                      <a:cubicBezTo>
                        <a:pt x="23" y="12"/>
                        <a:pt x="20" y="14"/>
                        <a:pt x="17" y="17"/>
                      </a:cubicBezTo>
                      <a:cubicBezTo>
                        <a:pt x="15" y="19"/>
                        <a:pt x="13" y="25"/>
                        <a:pt x="13" y="31"/>
                      </a:cubicBezTo>
                      <a:lnTo>
                        <a:pt x="13" y="33"/>
                      </a:lnTo>
                      <a:cubicBezTo>
                        <a:pt x="13" y="40"/>
                        <a:pt x="15" y="46"/>
                        <a:pt x="16" y="49"/>
                      </a:cubicBezTo>
                      <a:cubicBezTo>
                        <a:pt x="19" y="51"/>
                        <a:pt x="22" y="54"/>
                        <a:pt x="28" y="54"/>
                      </a:cubicBezTo>
                      <a:cubicBezTo>
                        <a:pt x="32" y="54"/>
                        <a:pt x="36" y="53"/>
                        <a:pt x="38" y="49"/>
                      </a:cubicBezTo>
                      <a:cubicBezTo>
                        <a:pt x="41" y="44"/>
                        <a:pt x="42" y="40"/>
                        <a:pt x="42" y="33"/>
                      </a:cubicBezTo>
                      <a:cubicBezTo>
                        <a:pt x="42" y="25"/>
                        <a:pt x="41" y="19"/>
                        <a:pt x="38" y="17"/>
                      </a:cubicBezTo>
                      <a:cubicBezTo>
                        <a:pt x="38" y="14"/>
                        <a:pt x="33" y="12"/>
                        <a:pt x="29" y="12"/>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80" name="Freeform 379"/>
                <p:cNvSpPr>
                  <a:spLocks noChangeArrowheads="1"/>
                </p:cNvSpPr>
                <p:nvPr/>
              </p:nvSpPr>
              <p:spPr bwMode="auto">
                <a:xfrm>
                  <a:off x="5409" y="1942"/>
                  <a:ext cx="6" cy="22"/>
                </a:xfrm>
                <a:custGeom>
                  <a:avLst/>
                  <a:gdLst>
                    <a:gd name="T0" fmla="*/ 0 w 31"/>
                    <a:gd name="T1" fmla="*/ 51 h 101"/>
                    <a:gd name="T2" fmla="*/ 5 w 31"/>
                    <a:gd name="T3" fmla="*/ 23 h 101"/>
                    <a:gd name="T4" fmla="*/ 18 w 31"/>
                    <a:gd name="T5" fmla="*/ 0 h 101"/>
                    <a:gd name="T6" fmla="*/ 30 w 31"/>
                    <a:gd name="T7" fmla="*/ 0 h 101"/>
                    <a:gd name="T8" fmla="*/ 18 w 31"/>
                    <a:gd name="T9" fmla="*/ 23 h 101"/>
                    <a:gd name="T10" fmla="*/ 14 w 31"/>
                    <a:gd name="T11" fmla="*/ 51 h 101"/>
                    <a:gd name="T12" fmla="*/ 18 w 31"/>
                    <a:gd name="T13" fmla="*/ 77 h 101"/>
                    <a:gd name="T14" fmla="*/ 30 w 31"/>
                    <a:gd name="T15" fmla="*/ 100 h 101"/>
                    <a:gd name="T16" fmla="*/ 18 w 31"/>
                    <a:gd name="T17" fmla="*/ 100 h 101"/>
                    <a:gd name="T18" fmla="*/ 5 w 31"/>
                    <a:gd name="T19" fmla="*/ 77 h 101"/>
                    <a:gd name="T20" fmla="*/ 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0" y="51"/>
                      </a:moveTo>
                      <a:cubicBezTo>
                        <a:pt x="0" y="40"/>
                        <a:pt x="2" y="32"/>
                        <a:pt x="5" y="23"/>
                      </a:cubicBezTo>
                      <a:cubicBezTo>
                        <a:pt x="8" y="14"/>
                        <a:pt x="12" y="7"/>
                        <a:pt x="18" y="0"/>
                      </a:cubicBezTo>
                      <a:lnTo>
                        <a:pt x="30" y="0"/>
                      </a:lnTo>
                      <a:cubicBezTo>
                        <a:pt x="24" y="7"/>
                        <a:pt x="21" y="14"/>
                        <a:pt x="18" y="23"/>
                      </a:cubicBezTo>
                      <a:cubicBezTo>
                        <a:pt x="15" y="32"/>
                        <a:pt x="14" y="40"/>
                        <a:pt x="14" y="51"/>
                      </a:cubicBezTo>
                      <a:cubicBezTo>
                        <a:pt x="14" y="59"/>
                        <a:pt x="15" y="69"/>
                        <a:pt x="18" y="77"/>
                      </a:cubicBezTo>
                      <a:cubicBezTo>
                        <a:pt x="21" y="86"/>
                        <a:pt x="25" y="93"/>
                        <a:pt x="30" y="100"/>
                      </a:cubicBezTo>
                      <a:lnTo>
                        <a:pt x="18" y="100"/>
                      </a:lnTo>
                      <a:cubicBezTo>
                        <a:pt x="12" y="94"/>
                        <a:pt x="8" y="86"/>
                        <a:pt x="5" y="77"/>
                      </a:cubicBezTo>
                      <a:cubicBezTo>
                        <a:pt x="2" y="69"/>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81" name="Freeform 380"/>
                <p:cNvSpPr>
                  <a:spLocks noChangeArrowheads="1"/>
                </p:cNvSpPr>
                <p:nvPr/>
              </p:nvSpPr>
              <p:spPr bwMode="auto">
                <a:xfrm>
                  <a:off x="5416" y="1942"/>
                  <a:ext cx="6" cy="22"/>
                </a:xfrm>
                <a:custGeom>
                  <a:avLst/>
                  <a:gdLst>
                    <a:gd name="T0" fmla="*/ 30 w 31"/>
                    <a:gd name="T1" fmla="*/ 51 h 101"/>
                    <a:gd name="T2" fmla="*/ 25 w 31"/>
                    <a:gd name="T3" fmla="*/ 78 h 101"/>
                    <a:gd name="T4" fmla="*/ 12 w 31"/>
                    <a:gd name="T5" fmla="*/ 100 h 101"/>
                    <a:gd name="T6" fmla="*/ 0 w 31"/>
                    <a:gd name="T7" fmla="*/ 100 h 101"/>
                    <a:gd name="T8" fmla="*/ 12 w 31"/>
                    <a:gd name="T9" fmla="*/ 77 h 101"/>
                    <a:gd name="T10" fmla="*/ 17 w 31"/>
                    <a:gd name="T11" fmla="*/ 51 h 101"/>
                    <a:gd name="T12" fmla="*/ 12 w 31"/>
                    <a:gd name="T13" fmla="*/ 23 h 101"/>
                    <a:gd name="T14" fmla="*/ 0 w 31"/>
                    <a:gd name="T15" fmla="*/ 0 h 101"/>
                    <a:gd name="T16" fmla="*/ 12 w 31"/>
                    <a:gd name="T17" fmla="*/ 0 h 101"/>
                    <a:gd name="T18" fmla="*/ 25 w 31"/>
                    <a:gd name="T19" fmla="*/ 23 h 101"/>
                    <a:gd name="T20" fmla="*/ 3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30" y="51"/>
                      </a:moveTo>
                      <a:cubicBezTo>
                        <a:pt x="30" y="61"/>
                        <a:pt x="28" y="69"/>
                        <a:pt x="25" y="78"/>
                      </a:cubicBezTo>
                      <a:cubicBezTo>
                        <a:pt x="22" y="87"/>
                        <a:pt x="18" y="94"/>
                        <a:pt x="12" y="100"/>
                      </a:cubicBezTo>
                      <a:lnTo>
                        <a:pt x="0" y="100"/>
                      </a:lnTo>
                      <a:cubicBezTo>
                        <a:pt x="6" y="93"/>
                        <a:pt x="9" y="86"/>
                        <a:pt x="12" y="77"/>
                      </a:cubicBezTo>
                      <a:cubicBezTo>
                        <a:pt x="15" y="68"/>
                        <a:pt x="17" y="59"/>
                        <a:pt x="17" y="51"/>
                      </a:cubicBezTo>
                      <a:cubicBezTo>
                        <a:pt x="17" y="42"/>
                        <a:pt x="15" y="32"/>
                        <a:pt x="12" y="23"/>
                      </a:cubicBezTo>
                      <a:cubicBezTo>
                        <a:pt x="9" y="14"/>
                        <a:pt x="5" y="5"/>
                        <a:pt x="0" y="0"/>
                      </a:cubicBezTo>
                      <a:lnTo>
                        <a:pt x="12" y="0"/>
                      </a:lnTo>
                      <a:cubicBezTo>
                        <a:pt x="18" y="7"/>
                        <a:pt x="22" y="14"/>
                        <a:pt x="25" y="23"/>
                      </a:cubicBezTo>
                      <a:cubicBezTo>
                        <a:pt x="28" y="32"/>
                        <a:pt x="30" y="40"/>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82" name="Freeform 381"/>
                <p:cNvSpPr>
                  <a:spLocks noChangeArrowheads="1"/>
                </p:cNvSpPr>
                <p:nvPr/>
              </p:nvSpPr>
              <p:spPr bwMode="auto">
                <a:xfrm>
                  <a:off x="5353" y="1990"/>
                  <a:ext cx="20" cy="14"/>
                </a:xfrm>
                <a:custGeom>
                  <a:avLst/>
                  <a:gdLst>
                    <a:gd name="T0" fmla="*/ 39 w 93"/>
                    <a:gd name="T1" fmla="*/ 63 h 65"/>
                    <a:gd name="T2" fmla="*/ 39 w 93"/>
                    <a:gd name="T3" fmla="*/ 23 h 65"/>
                    <a:gd name="T4" fmla="*/ 36 w 93"/>
                    <a:gd name="T5" fmla="*/ 13 h 65"/>
                    <a:gd name="T6" fmla="*/ 28 w 93"/>
                    <a:gd name="T7" fmla="*/ 10 h 65"/>
                    <a:gd name="T8" fmla="*/ 16 w 93"/>
                    <a:gd name="T9" fmla="*/ 15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6 h 65"/>
                    <a:gd name="T36" fmla="*/ 92 w 93"/>
                    <a:gd name="T37" fmla="*/ 23 h 65"/>
                    <a:gd name="T38" fmla="*/ 92 w 93"/>
                    <a:gd name="T39" fmla="*/ 64 h 65"/>
                    <a:gd name="T40" fmla="*/ 79 w 93"/>
                    <a:gd name="T41" fmla="*/ 64 h 65"/>
                    <a:gd name="T42" fmla="*/ 79 w 93"/>
                    <a:gd name="T43" fmla="*/ 25 h 65"/>
                    <a:gd name="T44" fmla="*/ 76 w 93"/>
                    <a:gd name="T45" fmla="*/ 15 h 65"/>
                    <a:gd name="T46" fmla="*/ 67 w 93"/>
                    <a:gd name="T47" fmla="*/ 12 h 65"/>
                    <a:gd name="T48" fmla="*/ 55 w 93"/>
                    <a:gd name="T49" fmla="*/ 16 h 65"/>
                    <a:gd name="T50" fmla="*/ 53 w 93"/>
                    <a:gd name="T51" fmla="*/ 31 h 65"/>
                    <a:gd name="T52" fmla="*/ 53 w 93"/>
                    <a:gd name="T53" fmla="*/ 63 h 65"/>
                    <a:gd name="T54" fmla="*/ 39 w 93"/>
                    <a:gd name="T55"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3"/>
                      </a:moveTo>
                      <a:lnTo>
                        <a:pt x="39" y="23"/>
                      </a:lnTo>
                      <a:cubicBezTo>
                        <a:pt x="39" y="19"/>
                        <a:pt x="38" y="15"/>
                        <a:pt x="36" y="13"/>
                      </a:cubicBezTo>
                      <a:cubicBezTo>
                        <a:pt x="35" y="10"/>
                        <a:pt x="32" y="10"/>
                        <a:pt x="28" y="10"/>
                      </a:cubicBezTo>
                      <a:cubicBezTo>
                        <a:pt x="22" y="10"/>
                        <a:pt x="19" y="12"/>
                        <a:pt x="16" y="15"/>
                      </a:cubicBezTo>
                      <a:cubicBezTo>
                        <a:pt x="13" y="17"/>
                        <a:pt x="13" y="23"/>
                        <a:pt x="13" y="32"/>
                      </a:cubicBezTo>
                      <a:lnTo>
                        <a:pt x="13" y="64"/>
                      </a:lnTo>
                      <a:lnTo>
                        <a:pt x="0" y="64"/>
                      </a:lnTo>
                      <a:lnTo>
                        <a:pt x="0" y="1"/>
                      </a:lnTo>
                      <a:lnTo>
                        <a:pt x="10" y="1"/>
                      </a:lnTo>
                      <a:lnTo>
                        <a:pt x="12" y="10"/>
                      </a:lnTo>
                      <a:cubicBezTo>
                        <a:pt x="13" y="7"/>
                        <a:pt x="16" y="4"/>
                        <a:pt x="19" y="3"/>
                      </a:cubicBezTo>
                      <a:cubicBezTo>
                        <a:pt x="22" y="1"/>
                        <a:pt x="26" y="0"/>
                        <a:pt x="31" y="0"/>
                      </a:cubicBezTo>
                      <a:cubicBezTo>
                        <a:pt x="41" y="0"/>
                        <a:pt x="47" y="3"/>
                        <a:pt x="50" y="10"/>
                      </a:cubicBezTo>
                      <a:lnTo>
                        <a:pt x="51" y="10"/>
                      </a:lnTo>
                      <a:cubicBezTo>
                        <a:pt x="53" y="7"/>
                        <a:pt x="55" y="4"/>
                        <a:pt x="58" y="3"/>
                      </a:cubicBezTo>
                      <a:cubicBezTo>
                        <a:pt x="61" y="1"/>
                        <a:pt x="66" y="0"/>
                        <a:pt x="70" y="0"/>
                      </a:cubicBezTo>
                      <a:cubicBezTo>
                        <a:pt x="77" y="0"/>
                        <a:pt x="83" y="1"/>
                        <a:pt x="86" y="6"/>
                      </a:cubicBezTo>
                      <a:cubicBezTo>
                        <a:pt x="89" y="10"/>
                        <a:pt x="92" y="16"/>
                        <a:pt x="92" y="23"/>
                      </a:cubicBezTo>
                      <a:lnTo>
                        <a:pt x="92" y="64"/>
                      </a:lnTo>
                      <a:lnTo>
                        <a:pt x="79" y="64"/>
                      </a:lnTo>
                      <a:lnTo>
                        <a:pt x="79" y="25"/>
                      </a:lnTo>
                      <a:cubicBezTo>
                        <a:pt x="79" y="20"/>
                        <a:pt x="77" y="16"/>
                        <a:pt x="76" y="15"/>
                      </a:cubicBezTo>
                      <a:cubicBezTo>
                        <a:pt x="74" y="12"/>
                        <a:pt x="71" y="12"/>
                        <a:pt x="67" y="12"/>
                      </a:cubicBezTo>
                      <a:cubicBezTo>
                        <a:pt x="61" y="12"/>
                        <a:pt x="58" y="13"/>
                        <a:pt x="55" y="16"/>
                      </a:cubicBezTo>
                      <a:cubicBezTo>
                        <a:pt x="53" y="19"/>
                        <a:pt x="53" y="25"/>
                        <a:pt x="53" y="31"/>
                      </a:cubicBezTo>
                      <a:lnTo>
                        <a:pt x="53" y="63"/>
                      </a:lnTo>
                      <a:lnTo>
                        <a:pt x="39" y="6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83" name="Freeform 382"/>
                <p:cNvSpPr>
                  <a:spLocks noChangeArrowheads="1"/>
                </p:cNvSpPr>
                <p:nvPr/>
              </p:nvSpPr>
              <p:spPr bwMode="auto">
                <a:xfrm>
                  <a:off x="5377" y="1989"/>
                  <a:ext cx="11" cy="14"/>
                </a:xfrm>
                <a:custGeom>
                  <a:avLst/>
                  <a:gdLst>
                    <a:gd name="T0" fmla="*/ 44 w 54"/>
                    <a:gd name="T1" fmla="*/ 67 h 68"/>
                    <a:gd name="T2" fmla="*/ 41 w 54"/>
                    <a:gd name="T3" fmla="*/ 58 h 68"/>
                    <a:gd name="T4" fmla="*/ 41 w 54"/>
                    <a:gd name="T5" fmla="*/ 58 h 68"/>
                    <a:gd name="T6" fmla="*/ 33 w 54"/>
                    <a:gd name="T7" fmla="*/ 65 h 68"/>
                    <a:gd name="T8" fmla="*/ 21 w 54"/>
                    <a:gd name="T9" fmla="*/ 67 h 68"/>
                    <a:gd name="T10" fmla="*/ 6 w 54"/>
                    <a:gd name="T11" fmla="*/ 62 h 68"/>
                    <a:gd name="T12" fmla="*/ 0 w 54"/>
                    <a:gd name="T13" fmla="*/ 48 h 68"/>
                    <a:gd name="T14" fmla="*/ 8 w 54"/>
                    <a:gd name="T15" fmla="*/ 33 h 68"/>
                    <a:gd name="T16" fmla="*/ 30 w 54"/>
                    <a:gd name="T17" fmla="*/ 27 h 68"/>
                    <a:gd name="T18" fmla="*/ 40 w 54"/>
                    <a:gd name="T19" fmla="*/ 27 h 68"/>
                    <a:gd name="T20" fmla="*/ 40 w 54"/>
                    <a:gd name="T21" fmla="*/ 24 h 68"/>
                    <a:gd name="T22" fmla="*/ 37 w 54"/>
                    <a:gd name="T23" fmla="*/ 16 h 68"/>
                    <a:gd name="T24" fmla="*/ 28 w 54"/>
                    <a:gd name="T25" fmla="*/ 13 h 68"/>
                    <a:gd name="T26" fmla="*/ 19 w 54"/>
                    <a:gd name="T27" fmla="*/ 14 h 68"/>
                    <a:gd name="T28" fmla="*/ 11 w 54"/>
                    <a:gd name="T29" fmla="*/ 17 h 68"/>
                    <a:gd name="T30" fmla="*/ 6 w 54"/>
                    <a:gd name="T31" fmla="*/ 7 h 68"/>
                    <a:gd name="T32" fmla="*/ 18 w 54"/>
                    <a:gd name="T33" fmla="*/ 2 h 68"/>
                    <a:gd name="T34" fmla="*/ 30 w 54"/>
                    <a:gd name="T35" fmla="*/ 1 h 68"/>
                    <a:gd name="T36" fmla="*/ 47 w 54"/>
                    <a:gd name="T37" fmla="*/ 7 h 68"/>
                    <a:gd name="T38" fmla="*/ 53 w 54"/>
                    <a:gd name="T39" fmla="*/ 23 h 68"/>
                    <a:gd name="T40" fmla="*/ 53 w 54"/>
                    <a:gd name="T41" fmla="*/ 65 h 68"/>
                    <a:gd name="T42" fmla="*/ 44 w 54"/>
                    <a:gd name="T43" fmla="*/ 65 h 68"/>
                    <a:gd name="T44" fmla="*/ 44 w 54"/>
                    <a:gd name="T45" fmla="*/ 67 h 68"/>
                    <a:gd name="T46" fmla="*/ 24 w 54"/>
                    <a:gd name="T47" fmla="*/ 58 h 68"/>
                    <a:gd name="T48" fmla="*/ 35 w 54"/>
                    <a:gd name="T49" fmla="*/ 54 h 68"/>
                    <a:gd name="T50" fmla="*/ 40 w 54"/>
                    <a:gd name="T51" fmla="*/ 42 h 68"/>
                    <a:gd name="T52" fmla="*/ 40 w 54"/>
                    <a:gd name="T53" fmla="*/ 36 h 68"/>
                    <a:gd name="T54" fmla="*/ 31 w 54"/>
                    <a:gd name="T55" fmla="*/ 36 h 68"/>
                    <a:gd name="T56" fmla="*/ 18 w 54"/>
                    <a:gd name="T57" fmla="*/ 39 h 68"/>
                    <a:gd name="T58" fmla="*/ 14 w 54"/>
                    <a:gd name="T59" fmla="*/ 48 h 68"/>
                    <a:gd name="T60" fmla="*/ 17 w 54"/>
                    <a:gd name="T61" fmla="*/ 54 h 68"/>
                    <a:gd name="T62" fmla="*/ 24 w 54"/>
                    <a:gd name="T63" fmla="*/ 5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8">
                      <a:moveTo>
                        <a:pt x="44" y="67"/>
                      </a:moveTo>
                      <a:lnTo>
                        <a:pt x="41" y="58"/>
                      </a:lnTo>
                      <a:lnTo>
                        <a:pt x="41" y="58"/>
                      </a:lnTo>
                      <a:cubicBezTo>
                        <a:pt x="38" y="62"/>
                        <a:pt x="35" y="64"/>
                        <a:pt x="33" y="65"/>
                      </a:cubicBezTo>
                      <a:cubicBezTo>
                        <a:pt x="30" y="67"/>
                        <a:pt x="25" y="67"/>
                        <a:pt x="21" y="67"/>
                      </a:cubicBezTo>
                      <a:cubicBezTo>
                        <a:pt x="15" y="67"/>
                        <a:pt x="9" y="65"/>
                        <a:pt x="6" y="62"/>
                      </a:cubicBezTo>
                      <a:cubicBezTo>
                        <a:pt x="3" y="59"/>
                        <a:pt x="0" y="54"/>
                        <a:pt x="0" y="48"/>
                      </a:cubicBezTo>
                      <a:cubicBezTo>
                        <a:pt x="0" y="42"/>
                        <a:pt x="4" y="36"/>
                        <a:pt x="8" y="33"/>
                      </a:cubicBezTo>
                      <a:cubicBezTo>
                        <a:pt x="13" y="30"/>
                        <a:pt x="19" y="29"/>
                        <a:pt x="30" y="27"/>
                      </a:cubicBezTo>
                      <a:lnTo>
                        <a:pt x="40" y="27"/>
                      </a:lnTo>
                      <a:lnTo>
                        <a:pt x="40" y="24"/>
                      </a:lnTo>
                      <a:cubicBezTo>
                        <a:pt x="40" y="20"/>
                        <a:pt x="39" y="17"/>
                        <a:pt x="37" y="16"/>
                      </a:cubicBezTo>
                      <a:cubicBezTo>
                        <a:pt x="36" y="14"/>
                        <a:pt x="33" y="13"/>
                        <a:pt x="28" y="13"/>
                      </a:cubicBezTo>
                      <a:cubicBezTo>
                        <a:pt x="25" y="13"/>
                        <a:pt x="22" y="13"/>
                        <a:pt x="19" y="14"/>
                      </a:cubicBezTo>
                      <a:cubicBezTo>
                        <a:pt x="17" y="16"/>
                        <a:pt x="14" y="16"/>
                        <a:pt x="11" y="17"/>
                      </a:cubicBezTo>
                      <a:lnTo>
                        <a:pt x="6" y="7"/>
                      </a:lnTo>
                      <a:cubicBezTo>
                        <a:pt x="9" y="5"/>
                        <a:pt x="14" y="3"/>
                        <a:pt x="18" y="2"/>
                      </a:cubicBezTo>
                      <a:cubicBezTo>
                        <a:pt x="22" y="0"/>
                        <a:pt x="25" y="1"/>
                        <a:pt x="30" y="1"/>
                      </a:cubicBezTo>
                      <a:cubicBezTo>
                        <a:pt x="37" y="1"/>
                        <a:pt x="44" y="2"/>
                        <a:pt x="47" y="7"/>
                      </a:cubicBezTo>
                      <a:cubicBezTo>
                        <a:pt x="52" y="10"/>
                        <a:pt x="53" y="16"/>
                        <a:pt x="53" y="23"/>
                      </a:cubicBezTo>
                      <a:lnTo>
                        <a:pt x="53" y="65"/>
                      </a:lnTo>
                      <a:lnTo>
                        <a:pt x="44" y="65"/>
                      </a:lnTo>
                      <a:lnTo>
                        <a:pt x="44" y="67"/>
                      </a:lnTo>
                      <a:close/>
                      <a:moveTo>
                        <a:pt x="24" y="58"/>
                      </a:moveTo>
                      <a:cubicBezTo>
                        <a:pt x="28" y="58"/>
                        <a:pt x="33" y="56"/>
                        <a:pt x="35" y="54"/>
                      </a:cubicBezTo>
                      <a:cubicBezTo>
                        <a:pt x="38" y="51"/>
                        <a:pt x="40" y="48"/>
                        <a:pt x="40" y="42"/>
                      </a:cubicBezTo>
                      <a:lnTo>
                        <a:pt x="40" y="36"/>
                      </a:lnTo>
                      <a:lnTo>
                        <a:pt x="31" y="36"/>
                      </a:lnTo>
                      <a:cubicBezTo>
                        <a:pt x="25" y="36"/>
                        <a:pt x="21" y="37"/>
                        <a:pt x="18" y="39"/>
                      </a:cubicBezTo>
                      <a:cubicBezTo>
                        <a:pt x="15" y="40"/>
                        <a:pt x="14" y="43"/>
                        <a:pt x="14" y="48"/>
                      </a:cubicBezTo>
                      <a:cubicBezTo>
                        <a:pt x="14" y="51"/>
                        <a:pt x="16" y="52"/>
                        <a:pt x="17" y="54"/>
                      </a:cubicBezTo>
                      <a:cubicBezTo>
                        <a:pt x="19" y="55"/>
                        <a:pt x="21" y="58"/>
                        <a:pt x="24" y="58"/>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84" name="Freeform 383"/>
                <p:cNvSpPr>
                  <a:spLocks noChangeArrowheads="1"/>
                </p:cNvSpPr>
                <p:nvPr/>
              </p:nvSpPr>
              <p:spPr bwMode="auto">
                <a:xfrm>
                  <a:off x="5393" y="1990"/>
                  <a:ext cx="12" cy="20"/>
                </a:xfrm>
                <a:custGeom>
                  <a:avLst/>
                  <a:gdLst>
                    <a:gd name="T0" fmla="*/ 32 w 58"/>
                    <a:gd name="T1" fmla="*/ 64 h 93"/>
                    <a:gd name="T2" fmla="*/ 13 w 58"/>
                    <a:gd name="T3" fmla="*/ 55 h 93"/>
                    <a:gd name="T4" fmla="*/ 12 w 58"/>
                    <a:gd name="T5" fmla="*/ 55 h 93"/>
                    <a:gd name="T6" fmla="*/ 13 w 58"/>
                    <a:gd name="T7" fmla="*/ 66 h 93"/>
                    <a:gd name="T8" fmla="*/ 13 w 58"/>
                    <a:gd name="T9" fmla="*/ 92 h 93"/>
                    <a:gd name="T10" fmla="*/ 0 w 58"/>
                    <a:gd name="T11" fmla="*/ 92 h 93"/>
                    <a:gd name="T12" fmla="*/ 0 w 58"/>
                    <a:gd name="T13" fmla="*/ 1 h 93"/>
                    <a:gd name="T14" fmla="*/ 10 w 58"/>
                    <a:gd name="T15" fmla="*/ 1 h 93"/>
                    <a:gd name="T16" fmla="*/ 12 w 58"/>
                    <a:gd name="T17" fmla="*/ 10 h 93"/>
                    <a:gd name="T18" fmla="*/ 12 w 58"/>
                    <a:gd name="T19" fmla="*/ 10 h 93"/>
                    <a:gd name="T20" fmla="*/ 31 w 58"/>
                    <a:gd name="T21" fmla="*/ 0 h 93"/>
                    <a:gd name="T22" fmla="*/ 50 w 58"/>
                    <a:gd name="T23" fmla="*/ 9 h 93"/>
                    <a:gd name="T24" fmla="*/ 57 w 58"/>
                    <a:gd name="T25" fmla="*/ 32 h 93"/>
                    <a:gd name="T26" fmla="*/ 50 w 58"/>
                    <a:gd name="T27" fmla="*/ 57 h 93"/>
                    <a:gd name="T28" fmla="*/ 32 w 58"/>
                    <a:gd name="T29" fmla="*/ 64 h 93"/>
                    <a:gd name="T30" fmla="*/ 29 w 58"/>
                    <a:gd name="T31" fmla="*/ 10 h 93"/>
                    <a:gd name="T32" fmla="*/ 17 w 58"/>
                    <a:gd name="T33" fmla="*/ 15 h 93"/>
                    <a:gd name="T34" fmla="*/ 13 w 58"/>
                    <a:gd name="T35" fmla="*/ 29 h 93"/>
                    <a:gd name="T36" fmla="*/ 13 w 58"/>
                    <a:gd name="T37" fmla="*/ 31 h 93"/>
                    <a:gd name="T38" fmla="*/ 16 w 58"/>
                    <a:gd name="T39" fmla="*/ 47 h 93"/>
                    <a:gd name="T40" fmla="*/ 28 w 58"/>
                    <a:gd name="T41" fmla="*/ 52 h 93"/>
                    <a:gd name="T42" fmla="*/ 38 w 58"/>
                    <a:gd name="T43" fmla="*/ 47 h 93"/>
                    <a:gd name="T44" fmla="*/ 42 w 58"/>
                    <a:gd name="T45" fmla="*/ 31 h 93"/>
                    <a:gd name="T46" fmla="*/ 38 w 58"/>
                    <a:gd name="T47" fmla="*/ 15 h 93"/>
                    <a:gd name="T48" fmla="*/ 29 w 58"/>
                    <a:gd name="T49"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4"/>
                      </a:moveTo>
                      <a:cubicBezTo>
                        <a:pt x="25" y="64"/>
                        <a:pt x="17" y="61"/>
                        <a:pt x="13" y="55"/>
                      </a:cubicBezTo>
                      <a:lnTo>
                        <a:pt x="12" y="55"/>
                      </a:lnTo>
                      <a:cubicBezTo>
                        <a:pt x="12" y="61"/>
                        <a:pt x="13" y="64"/>
                        <a:pt x="13" y="66"/>
                      </a:cubicBezTo>
                      <a:lnTo>
                        <a:pt x="13" y="92"/>
                      </a:lnTo>
                      <a:lnTo>
                        <a:pt x="0" y="92"/>
                      </a:lnTo>
                      <a:lnTo>
                        <a:pt x="0" y="1"/>
                      </a:lnTo>
                      <a:lnTo>
                        <a:pt x="10" y="1"/>
                      </a:lnTo>
                      <a:cubicBezTo>
                        <a:pt x="10" y="3"/>
                        <a:pt x="12" y="6"/>
                        <a:pt x="12" y="10"/>
                      </a:cubicBezTo>
                      <a:lnTo>
                        <a:pt x="12" y="10"/>
                      </a:lnTo>
                      <a:cubicBezTo>
                        <a:pt x="16" y="4"/>
                        <a:pt x="22" y="0"/>
                        <a:pt x="31" y="0"/>
                      </a:cubicBezTo>
                      <a:cubicBezTo>
                        <a:pt x="38" y="0"/>
                        <a:pt x="46" y="3"/>
                        <a:pt x="50" y="9"/>
                      </a:cubicBezTo>
                      <a:cubicBezTo>
                        <a:pt x="55" y="15"/>
                        <a:pt x="57" y="22"/>
                        <a:pt x="57" y="32"/>
                      </a:cubicBezTo>
                      <a:cubicBezTo>
                        <a:pt x="57" y="42"/>
                        <a:pt x="54" y="51"/>
                        <a:pt x="50" y="57"/>
                      </a:cubicBezTo>
                      <a:cubicBezTo>
                        <a:pt x="47" y="61"/>
                        <a:pt x="41" y="64"/>
                        <a:pt x="32" y="64"/>
                      </a:cubicBezTo>
                      <a:close/>
                      <a:moveTo>
                        <a:pt x="29" y="10"/>
                      </a:moveTo>
                      <a:cubicBezTo>
                        <a:pt x="23" y="10"/>
                        <a:pt x="20" y="12"/>
                        <a:pt x="17" y="15"/>
                      </a:cubicBezTo>
                      <a:cubicBezTo>
                        <a:pt x="15" y="17"/>
                        <a:pt x="13" y="23"/>
                        <a:pt x="13" y="29"/>
                      </a:cubicBezTo>
                      <a:lnTo>
                        <a:pt x="13" y="31"/>
                      </a:lnTo>
                      <a:cubicBezTo>
                        <a:pt x="13" y="38"/>
                        <a:pt x="15" y="44"/>
                        <a:pt x="16" y="47"/>
                      </a:cubicBezTo>
                      <a:cubicBezTo>
                        <a:pt x="19" y="50"/>
                        <a:pt x="22" y="52"/>
                        <a:pt x="28" y="52"/>
                      </a:cubicBezTo>
                      <a:cubicBezTo>
                        <a:pt x="32" y="52"/>
                        <a:pt x="36" y="51"/>
                        <a:pt x="38" y="47"/>
                      </a:cubicBezTo>
                      <a:cubicBezTo>
                        <a:pt x="41" y="42"/>
                        <a:pt x="42" y="38"/>
                        <a:pt x="42" y="31"/>
                      </a:cubicBezTo>
                      <a:cubicBezTo>
                        <a:pt x="42" y="23"/>
                        <a:pt x="41" y="17"/>
                        <a:pt x="38" y="15"/>
                      </a:cubicBezTo>
                      <a:cubicBezTo>
                        <a:pt x="38" y="12"/>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85" name="Freeform 384"/>
                <p:cNvSpPr>
                  <a:spLocks noChangeArrowheads="1"/>
                </p:cNvSpPr>
                <p:nvPr/>
              </p:nvSpPr>
              <p:spPr bwMode="auto">
                <a:xfrm>
                  <a:off x="5409" y="1985"/>
                  <a:ext cx="6" cy="22"/>
                </a:xfrm>
                <a:custGeom>
                  <a:avLst/>
                  <a:gdLst>
                    <a:gd name="T0" fmla="*/ 0 w 31"/>
                    <a:gd name="T1" fmla="*/ 51 h 101"/>
                    <a:gd name="T2" fmla="*/ 5 w 31"/>
                    <a:gd name="T3" fmla="*/ 23 h 101"/>
                    <a:gd name="T4" fmla="*/ 18 w 31"/>
                    <a:gd name="T5" fmla="*/ 0 h 101"/>
                    <a:gd name="T6" fmla="*/ 30 w 31"/>
                    <a:gd name="T7" fmla="*/ 0 h 101"/>
                    <a:gd name="T8" fmla="*/ 18 w 31"/>
                    <a:gd name="T9" fmla="*/ 23 h 101"/>
                    <a:gd name="T10" fmla="*/ 14 w 31"/>
                    <a:gd name="T11" fmla="*/ 51 h 101"/>
                    <a:gd name="T12" fmla="*/ 18 w 31"/>
                    <a:gd name="T13" fmla="*/ 77 h 101"/>
                    <a:gd name="T14" fmla="*/ 30 w 31"/>
                    <a:gd name="T15" fmla="*/ 100 h 101"/>
                    <a:gd name="T16" fmla="*/ 18 w 31"/>
                    <a:gd name="T17" fmla="*/ 100 h 101"/>
                    <a:gd name="T18" fmla="*/ 5 w 31"/>
                    <a:gd name="T19" fmla="*/ 77 h 101"/>
                    <a:gd name="T20" fmla="*/ 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0" y="51"/>
                      </a:moveTo>
                      <a:cubicBezTo>
                        <a:pt x="0" y="40"/>
                        <a:pt x="2" y="32"/>
                        <a:pt x="5" y="23"/>
                      </a:cubicBezTo>
                      <a:cubicBezTo>
                        <a:pt x="8" y="14"/>
                        <a:pt x="12" y="7"/>
                        <a:pt x="18" y="0"/>
                      </a:cubicBezTo>
                      <a:lnTo>
                        <a:pt x="30" y="0"/>
                      </a:lnTo>
                      <a:cubicBezTo>
                        <a:pt x="24" y="7"/>
                        <a:pt x="21" y="14"/>
                        <a:pt x="18" y="23"/>
                      </a:cubicBezTo>
                      <a:cubicBezTo>
                        <a:pt x="15" y="32"/>
                        <a:pt x="14" y="40"/>
                        <a:pt x="14" y="51"/>
                      </a:cubicBezTo>
                      <a:cubicBezTo>
                        <a:pt x="14" y="59"/>
                        <a:pt x="15" y="70"/>
                        <a:pt x="18" y="77"/>
                      </a:cubicBezTo>
                      <a:cubicBezTo>
                        <a:pt x="21" y="86"/>
                        <a:pt x="25" y="93"/>
                        <a:pt x="30" y="100"/>
                      </a:cubicBezTo>
                      <a:lnTo>
                        <a:pt x="18" y="100"/>
                      </a:lnTo>
                      <a:cubicBezTo>
                        <a:pt x="12" y="94"/>
                        <a:pt x="8" y="86"/>
                        <a:pt x="5" y="77"/>
                      </a:cubicBezTo>
                      <a:cubicBezTo>
                        <a:pt x="2" y="70"/>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86" name="Freeform 385"/>
                <p:cNvSpPr>
                  <a:spLocks noChangeArrowheads="1"/>
                </p:cNvSpPr>
                <p:nvPr/>
              </p:nvSpPr>
              <p:spPr bwMode="auto">
                <a:xfrm>
                  <a:off x="5416" y="1985"/>
                  <a:ext cx="6" cy="22"/>
                </a:xfrm>
                <a:custGeom>
                  <a:avLst/>
                  <a:gdLst>
                    <a:gd name="T0" fmla="*/ 30 w 31"/>
                    <a:gd name="T1" fmla="*/ 51 h 101"/>
                    <a:gd name="T2" fmla="*/ 25 w 31"/>
                    <a:gd name="T3" fmla="*/ 78 h 101"/>
                    <a:gd name="T4" fmla="*/ 12 w 31"/>
                    <a:gd name="T5" fmla="*/ 100 h 101"/>
                    <a:gd name="T6" fmla="*/ 0 w 31"/>
                    <a:gd name="T7" fmla="*/ 100 h 101"/>
                    <a:gd name="T8" fmla="*/ 12 w 31"/>
                    <a:gd name="T9" fmla="*/ 77 h 101"/>
                    <a:gd name="T10" fmla="*/ 17 w 31"/>
                    <a:gd name="T11" fmla="*/ 51 h 101"/>
                    <a:gd name="T12" fmla="*/ 12 w 31"/>
                    <a:gd name="T13" fmla="*/ 23 h 101"/>
                    <a:gd name="T14" fmla="*/ 0 w 31"/>
                    <a:gd name="T15" fmla="*/ 0 h 101"/>
                    <a:gd name="T16" fmla="*/ 12 w 31"/>
                    <a:gd name="T17" fmla="*/ 0 h 101"/>
                    <a:gd name="T18" fmla="*/ 25 w 31"/>
                    <a:gd name="T19" fmla="*/ 23 h 101"/>
                    <a:gd name="T20" fmla="*/ 3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30" y="51"/>
                      </a:moveTo>
                      <a:cubicBezTo>
                        <a:pt x="30" y="61"/>
                        <a:pt x="28" y="70"/>
                        <a:pt x="25" y="78"/>
                      </a:cubicBezTo>
                      <a:cubicBezTo>
                        <a:pt x="22" y="87"/>
                        <a:pt x="18" y="94"/>
                        <a:pt x="12" y="100"/>
                      </a:cubicBezTo>
                      <a:lnTo>
                        <a:pt x="0" y="100"/>
                      </a:lnTo>
                      <a:cubicBezTo>
                        <a:pt x="6" y="93"/>
                        <a:pt x="9" y="86"/>
                        <a:pt x="12" y="77"/>
                      </a:cubicBezTo>
                      <a:cubicBezTo>
                        <a:pt x="15" y="68"/>
                        <a:pt x="17" y="59"/>
                        <a:pt x="17" y="51"/>
                      </a:cubicBezTo>
                      <a:cubicBezTo>
                        <a:pt x="17" y="42"/>
                        <a:pt x="15" y="32"/>
                        <a:pt x="12" y="23"/>
                      </a:cubicBezTo>
                      <a:cubicBezTo>
                        <a:pt x="9" y="14"/>
                        <a:pt x="5" y="5"/>
                        <a:pt x="0" y="0"/>
                      </a:cubicBezTo>
                      <a:lnTo>
                        <a:pt x="12" y="0"/>
                      </a:lnTo>
                      <a:cubicBezTo>
                        <a:pt x="18" y="7"/>
                        <a:pt x="22" y="14"/>
                        <a:pt x="25" y="23"/>
                      </a:cubicBezTo>
                      <a:cubicBezTo>
                        <a:pt x="28" y="32"/>
                        <a:pt x="30" y="40"/>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87" name="Freeform 386"/>
                <p:cNvSpPr>
                  <a:spLocks noChangeArrowheads="1"/>
                </p:cNvSpPr>
                <p:nvPr/>
              </p:nvSpPr>
              <p:spPr bwMode="auto">
                <a:xfrm>
                  <a:off x="5353" y="2016"/>
                  <a:ext cx="20" cy="14"/>
                </a:xfrm>
                <a:custGeom>
                  <a:avLst/>
                  <a:gdLst>
                    <a:gd name="T0" fmla="*/ 39 w 93"/>
                    <a:gd name="T1" fmla="*/ 62 h 65"/>
                    <a:gd name="T2" fmla="*/ 39 w 93"/>
                    <a:gd name="T3" fmla="*/ 23 h 65"/>
                    <a:gd name="T4" fmla="*/ 36 w 93"/>
                    <a:gd name="T5" fmla="*/ 13 h 65"/>
                    <a:gd name="T6" fmla="*/ 28 w 93"/>
                    <a:gd name="T7" fmla="*/ 10 h 65"/>
                    <a:gd name="T8" fmla="*/ 16 w 93"/>
                    <a:gd name="T9" fmla="*/ 14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5 h 65"/>
                    <a:gd name="T36" fmla="*/ 92 w 93"/>
                    <a:gd name="T37" fmla="*/ 23 h 65"/>
                    <a:gd name="T38" fmla="*/ 92 w 93"/>
                    <a:gd name="T39" fmla="*/ 64 h 65"/>
                    <a:gd name="T40" fmla="*/ 79 w 93"/>
                    <a:gd name="T41" fmla="*/ 64 h 65"/>
                    <a:gd name="T42" fmla="*/ 79 w 93"/>
                    <a:gd name="T43" fmla="*/ 24 h 65"/>
                    <a:gd name="T44" fmla="*/ 76 w 93"/>
                    <a:gd name="T45" fmla="*/ 14 h 65"/>
                    <a:gd name="T46" fmla="*/ 67 w 93"/>
                    <a:gd name="T47" fmla="*/ 11 h 65"/>
                    <a:gd name="T48" fmla="*/ 55 w 93"/>
                    <a:gd name="T49" fmla="*/ 16 h 65"/>
                    <a:gd name="T50" fmla="*/ 53 w 93"/>
                    <a:gd name="T51" fmla="*/ 30 h 65"/>
                    <a:gd name="T52" fmla="*/ 53 w 93"/>
                    <a:gd name="T53" fmla="*/ 62 h 65"/>
                    <a:gd name="T54" fmla="*/ 39 w 93"/>
                    <a:gd name="T55" fmla="*/ 6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2"/>
                      </a:moveTo>
                      <a:lnTo>
                        <a:pt x="39" y="23"/>
                      </a:lnTo>
                      <a:cubicBezTo>
                        <a:pt x="39" y="19"/>
                        <a:pt x="38" y="14"/>
                        <a:pt x="36" y="13"/>
                      </a:cubicBezTo>
                      <a:cubicBezTo>
                        <a:pt x="35" y="10"/>
                        <a:pt x="32" y="10"/>
                        <a:pt x="28" y="10"/>
                      </a:cubicBezTo>
                      <a:cubicBezTo>
                        <a:pt x="22" y="10"/>
                        <a:pt x="19" y="11"/>
                        <a:pt x="16" y="14"/>
                      </a:cubicBezTo>
                      <a:cubicBezTo>
                        <a:pt x="13" y="17"/>
                        <a:pt x="13" y="23"/>
                        <a:pt x="13" y="32"/>
                      </a:cubicBezTo>
                      <a:lnTo>
                        <a:pt x="13" y="64"/>
                      </a:lnTo>
                      <a:lnTo>
                        <a:pt x="0" y="64"/>
                      </a:lnTo>
                      <a:lnTo>
                        <a:pt x="0" y="1"/>
                      </a:lnTo>
                      <a:lnTo>
                        <a:pt x="10" y="1"/>
                      </a:lnTo>
                      <a:lnTo>
                        <a:pt x="12" y="10"/>
                      </a:lnTo>
                      <a:cubicBezTo>
                        <a:pt x="13" y="7"/>
                        <a:pt x="16" y="4"/>
                        <a:pt x="19" y="3"/>
                      </a:cubicBezTo>
                      <a:cubicBezTo>
                        <a:pt x="22" y="1"/>
                        <a:pt x="26" y="0"/>
                        <a:pt x="31" y="0"/>
                      </a:cubicBezTo>
                      <a:cubicBezTo>
                        <a:pt x="41" y="0"/>
                        <a:pt x="47" y="3"/>
                        <a:pt x="50" y="10"/>
                      </a:cubicBezTo>
                      <a:lnTo>
                        <a:pt x="51" y="10"/>
                      </a:lnTo>
                      <a:cubicBezTo>
                        <a:pt x="53" y="7"/>
                        <a:pt x="55" y="4"/>
                        <a:pt x="58" y="3"/>
                      </a:cubicBezTo>
                      <a:cubicBezTo>
                        <a:pt x="61" y="1"/>
                        <a:pt x="66" y="0"/>
                        <a:pt x="70" y="0"/>
                      </a:cubicBezTo>
                      <a:cubicBezTo>
                        <a:pt x="77" y="0"/>
                        <a:pt x="83" y="1"/>
                        <a:pt x="86" y="5"/>
                      </a:cubicBezTo>
                      <a:cubicBezTo>
                        <a:pt x="89" y="10"/>
                        <a:pt x="92" y="16"/>
                        <a:pt x="92" y="23"/>
                      </a:cubicBezTo>
                      <a:lnTo>
                        <a:pt x="92" y="64"/>
                      </a:lnTo>
                      <a:lnTo>
                        <a:pt x="79" y="64"/>
                      </a:lnTo>
                      <a:lnTo>
                        <a:pt x="79" y="24"/>
                      </a:lnTo>
                      <a:cubicBezTo>
                        <a:pt x="79" y="20"/>
                        <a:pt x="77" y="16"/>
                        <a:pt x="76" y="14"/>
                      </a:cubicBezTo>
                      <a:cubicBezTo>
                        <a:pt x="74" y="11"/>
                        <a:pt x="71" y="11"/>
                        <a:pt x="67" y="11"/>
                      </a:cubicBezTo>
                      <a:cubicBezTo>
                        <a:pt x="61" y="11"/>
                        <a:pt x="58" y="13"/>
                        <a:pt x="55" y="16"/>
                      </a:cubicBezTo>
                      <a:cubicBezTo>
                        <a:pt x="53" y="19"/>
                        <a:pt x="53" y="24"/>
                        <a:pt x="53" y="30"/>
                      </a:cubicBezTo>
                      <a:lnTo>
                        <a:pt x="53" y="62"/>
                      </a:lnTo>
                      <a:lnTo>
                        <a:pt x="39" y="62"/>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88" name="Freeform 387"/>
                <p:cNvSpPr>
                  <a:spLocks noChangeArrowheads="1"/>
                </p:cNvSpPr>
                <p:nvPr/>
              </p:nvSpPr>
              <p:spPr bwMode="auto">
                <a:xfrm>
                  <a:off x="5377" y="2015"/>
                  <a:ext cx="11" cy="14"/>
                </a:xfrm>
                <a:custGeom>
                  <a:avLst/>
                  <a:gdLst>
                    <a:gd name="T0" fmla="*/ 44 w 54"/>
                    <a:gd name="T1" fmla="*/ 66 h 67"/>
                    <a:gd name="T2" fmla="*/ 41 w 54"/>
                    <a:gd name="T3" fmla="*/ 58 h 67"/>
                    <a:gd name="T4" fmla="*/ 41 w 54"/>
                    <a:gd name="T5" fmla="*/ 58 h 67"/>
                    <a:gd name="T6" fmla="*/ 33 w 54"/>
                    <a:gd name="T7" fmla="*/ 65 h 67"/>
                    <a:gd name="T8" fmla="*/ 21 w 54"/>
                    <a:gd name="T9" fmla="*/ 66 h 67"/>
                    <a:gd name="T10" fmla="*/ 6 w 54"/>
                    <a:gd name="T11" fmla="*/ 62 h 67"/>
                    <a:gd name="T12" fmla="*/ 0 w 54"/>
                    <a:gd name="T13" fmla="*/ 47 h 67"/>
                    <a:gd name="T14" fmla="*/ 8 w 54"/>
                    <a:gd name="T15" fmla="*/ 33 h 67"/>
                    <a:gd name="T16" fmla="*/ 30 w 54"/>
                    <a:gd name="T17" fmla="*/ 27 h 67"/>
                    <a:gd name="T18" fmla="*/ 40 w 54"/>
                    <a:gd name="T19" fmla="*/ 27 h 67"/>
                    <a:gd name="T20" fmla="*/ 40 w 54"/>
                    <a:gd name="T21" fmla="*/ 24 h 67"/>
                    <a:gd name="T22" fmla="*/ 37 w 54"/>
                    <a:gd name="T23" fmla="*/ 15 h 67"/>
                    <a:gd name="T24" fmla="*/ 28 w 54"/>
                    <a:gd name="T25" fmla="*/ 12 h 67"/>
                    <a:gd name="T26" fmla="*/ 19 w 54"/>
                    <a:gd name="T27" fmla="*/ 14 h 67"/>
                    <a:gd name="T28" fmla="*/ 11 w 54"/>
                    <a:gd name="T29" fmla="*/ 17 h 67"/>
                    <a:gd name="T30" fmla="*/ 6 w 54"/>
                    <a:gd name="T31" fmla="*/ 7 h 67"/>
                    <a:gd name="T32" fmla="*/ 18 w 54"/>
                    <a:gd name="T33" fmla="*/ 2 h 67"/>
                    <a:gd name="T34" fmla="*/ 30 w 54"/>
                    <a:gd name="T35" fmla="*/ 1 h 67"/>
                    <a:gd name="T36" fmla="*/ 47 w 54"/>
                    <a:gd name="T37" fmla="*/ 7 h 67"/>
                    <a:gd name="T38" fmla="*/ 53 w 54"/>
                    <a:gd name="T39" fmla="*/ 23 h 67"/>
                    <a:gd name="T40" fmla="*/ 53 w 54"/>
                    <a:gd name="T41" fmla="*/ 65 h 67"/>
                    <a:gd name="T42" fmla="*/ 44 w 54"/>
                    <a:gd name="T43" fmla="*/ 65 h 67"/>
                    <a:gd name="T44" fmla="*/ 44 w 54"/>
                    <a:gd name="T45" fmla="*/ 66 h 67"/>
                    <a:gd name="T46" fmla="*/ 24 w 54"/>
                    <a:gd name="T47" fmla="*/ 58 h 67"/>
                    <a:gd name="T48" fmla="*/ 35 w 54"/>
                    <a:gd name="T49" fmla="*/ 53 h 67"/>
                    <a:gd name="T50" fmla="*/ 40 w 54"/>
                    <a:gd name="T51" fmla="*/ 41 h 67"/>
                    <a:gd name="T52" fmla="*/ 40 w 54"/>
                    <a:gd name="T53" fmla="*/ 36 h 67"/>
                    <a:gd name="T54" fmla="*/ 31 w 54"/>
                    <a:gd name="T55" fmla="*/ 36 h 67"/>
                    <a:gd name="T56" fmla="*/ 18 w 54"/>
                    <a:gd name="T57" fmla="*/ 39 h 67"/>
                    <a:gd name="T58" fmla="*/ 14 w 54"/>
                    <a:gd name="T59" fmla="*/ 47 h 67"/>
                    <a:gd name="T60" fmla="*/ 17 w 54"/>
                    <a:gd name="T61" fmla="*/ 53 h 67"/>
                    <a:gd name="T62" fmla="*/ 24 w 54"/>
                    <a:gd name="T63"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8"/>
                      </a:lnTo>
                      <a:lnTo>
                        <a:pt x="41" y="58"/>
                      </a:lnTo>
                      <a:cubicBezTo>
                        <a:pt x="38" y="62"/>
                        <a:pt x="35" y="63"/>
                        <a:pt x="33" y="65"/>
                      </a:cubicBezTo>
                      <a:cubicBezTo>
                        <a:pt x="30" y="66"/>
                        <a:pt x="25" y="66"/>
                        <a:pt x="21" y="66"/>
                      </a:cubicBezTo>
                      <a:cubicBezTo>
                        <a:pt x="15" y="66"/>
                        <a:pt x="9" y="65"/>
                        <a:pt x="6" y="62"/>
                      </a:cubicBezTo>
                      <a:cubicBezTo>
                        <a:pt x="3" y="59"/>
                        <a:pt x="0" y="53"/>
                        <a:pt x="0" y="47"/>
                      </a:cubicBezTo>
                      <a:cubicBezTo>
                        <a:pt x="0" y="41"/>
                        <a:pt x="4" y="36"/>
                        <a:pt x="8" y="33"/>
                      </a:cubicBezTo>
                      <a:cubicBezTo>
                        <a:pt x="13" y="30"/>
                        <a:pt x="19" y="28"/>
                        <a:pt x="30" y="27"/>
                      </a:cubicBezTo>
                      <a:lnTo>
                        <a:pt x="40" y="27"/>
                      </a:lnTo>
                      <a:lnTo>
                        <a:pt x="40" y="24"/>
                      </a:lnTo>
                      <a:cubicBezTo>
                        <a:pt x="40" y="20"/>
                        <a:pt x="39" y="16"/>
                        <a:pt x="37" y="15"/>
                      </a:cubicBezTo>
                      <a:cubicBezTo>
                        <a:pt x="36" y="13"/>
                        <a:pt x="33" y="12"/>
                        <a:pt x="28" y="12"/>
                      </a:cubicBezTo>
                      <a:cubicBezTo>
                        <a:pt x="25" y="12"/>
                        <a:pt x="22" y="12"/>
                        <a:pt x="19" y="14"/>
                      </a:cubicBezTo>
                      <a:cubicBezTo>
                        <a:pt x="17" y="15"/>
                        <a:pt x="14" y="15"/>
                        <a:pt x="11" y="17"/>
                      </a:cubicBezTo>
                      <a:lnTo>
                        <a:pt x="6" y="7"/>
                      </a:lnTo>
                      <a:cubicBezTo>
                        <a:pt x="9" y="5"/>
                        <a:pt x="14" y="3"/>
                        <a:pt x="18" y="2"/>
                      </a:cubicBezTo>
                      <a:cubicBezTo>
                        <a:pt x="22" y="0"/>
                        <a:pt x="25" y="1"/>
                        <a:pt x="30" y="1"/>
                      </a:cubicBezTo>
                      <a:cubicBezTo>
                        <a:pt x="37" y="1"/>
                        <a:pt x="44" y="2"/>
                        <a:pt x="47" y="7"/>
                      </a:cubicBezTo>
                      <a:cubicBezTo>
                        <a:pt x="52" y="9"/>
                        <a:pt x="53" y="15"/>
                        <a:pt x="53" y="23"/>
                      </a:cubicBezTo>
                      <a:lnTo>
                        <a:pt x="53" y="65"/>
                      </a:lnTo>
                      <a:lnTo>
                        <a:pt x="44" y="65"/>
                      </a:lnTo>
                      <a:lnTo>
                        <a:pt x="44" y="66"/>
                      </a:lnTo>
                      <a:close/>
                      <a:moveTo>
                        <a:pt x="24" y="58"/>
                      </a:moveTo>
                      <a:cubicBezTo>
                        <a:pt x="28" y="58"/>
                        <a:pt x="33" y="56"/>
                        <a:pt x="35" y="53"/>
                      </a:cubicBezTo>
                      <a:cubicBezTo>
                        <a:pt x="38" y="50"/>
                        <a:pt x="40" y="47"/>
                        <a:pt x="40" y="41"/>
                      </a:cubicBezTo>
                      <a:lnTo>
                        <a:pt x="40" y="36"/>
                      </a:lnTo>
                      <a:lnTo>
                        <a:pt x="31" y="36"/>
                      </a:lnTo>
                      <a:cubicBezTo>
                        <a:pt x="25" y="36"/>
                        <a:pt x="21" y="37"/>
                        <a:pt x="18" y="39"/>
                      </a:cubicBezTo>
                      <a:cubicBezTo>
                        <a:pt x="15" y="40"/>
                        <a:pt x="14" y="43"/>
                        <a:pt x="14" y="47"/>
                      </a:cubicBezTo>
                      <a:cubicBezTo>
                        <a:pt x="14" y="50"/>
                        <a:pt x="16" y="51"/>
                        <a:pt x="17" y="53"/>
                      </a:cubicBezTo>
                      <a:cubicBezTo>
                        <a:pt x="19" y="54"/>
                        <a:pt x="21" y="58"/>
                        <a:pt x="24" y="58"/>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89" name="Freeform 388"/>
                <p:cNvSpPr>
                  <a:spLocks noChangeArrowheads="1"/>
                </p:cNvSpPr>
                <p:nvPr/>
              </p:nvSpPr>
              <p:spPr bwMode="auto">
                <a:xfrm>
                  <a:off x="5393" y="2016"/>
                  <a:ext cx="12" cy="20"/>
                </a:xfrm>
                <a:custGeom>
                  <a:avLst/>
                  <a:gdLst>
                    <a:gd name="T0" fmla="*/ 32 w 58"/>
                    <a:gd name="T1" fmla="*/ 64 h 92"/>
                    <a:gd name="T2" fmla="*/ 13 w 58"/>
                    <a:gd name="T3" fmla="*/ 55 h 92"/>
                    <a:gd name="T4" fmla="*/ 12 w 58"/>
                    <a:gd name="T5" fmla="*/ 55 h 92"/>
                    <a:gd name="T6" fmla="*/ 13 w 58"/>
                    <a:gd name="T7" fmla="*/ 65 h 92"/>
                    <a:gd name="T8" fmla="*/ 13 w 58"/>
                    <a:gd name="T9" fmla="*/ 91 h 92"/>
                    <a:gd name="T10" fmla="*/ 0 w 58"/>
                    <a:gd name="T11" fmla="*/ 91 h 92"/>
                    <a:gd name="T12" fmla="*/ 0 w 58"/>
                    <a:gd name="T13" fmla="*/ 1 h 92"/>
                    <a:gd name="T14" fmla="*/ 10 w 58"/>
                    <a:gd name="T15" fmla="*/ 1 h 92"/>
                    <a:gd name="T16" fmla="*/ 12 w 58"/>
                    <a:gd name="T17" fmla="*/ 10 h 92"/>
                    <a:gd name="T18" fmla="*/ 12 w 58"/>
                    <a:gd name="T19" fmla="*/ 10 h 92"/>
                    <a:gd name="T20" fmla="*/ 31 w 58"/>
                    <a:gd name="T21" fmla="*/ 0 h 92"/>
                    <a:gd name="T22" fmla="*/ 50 w 58"/>
                    <a:gd name="T23" fmla="*/ 8 h 92"/>
                    <a:gd name="T24" fmla="*/ 57 w 58"/>
                    <a:gd name="T25" fmla="*/ 32 h 92"/>
                    <a:gd name="T26" fmla="*/ 50 w 58"/>
                    <a:gd name="T27" fmla="*/ 56 h 92"/>
                    <a:gd name="T28" fmla="*/ 32 w 58"/>
                    <a:gd name="T29" fmla="*/ 64 h 92"/>
                    <a:gd name="T30" fmla="*/ 29 w 58"/>
                    <a:gd name="T31" fmla="*/ 10 h 92"/>
                    <a:gd name="T32" fmla="*/ 17 w 58"/>
                    <a:gd name="T33" fmla="*/ 14 h 92"/>
                    <a:gd name="T34" fmla="*/ 13 w 58"/>
                    <a:gd name="T35" fmla="*/ 29 h 92"/>
                    <a:gd name="T36" fmla="*/ 13 w 58"/>
                    <a:gd name="T37" fmla="*/ 30 h 92"/>
                    <a:gd name="T38" fmla="*/ 16 w 58"/>
                    <a:gd name="T39" fmla="*/ 46 h 92"/>
                    <a:gd name="T40" fmla="*/ 28 w 58"/>
                    <a:gd name="T41" fmla="*/ 52 h 92"/>
                    <a:gd name="T42" fmla="*/ 38 w 58"/>
                    <a:gd name="T43" fmla="*/ 46 h 92"/>
                    <a:gd name="T44" fmla="*/ 42 w 58"/>
                    <a:gd name="T45" fmla="*/ 30 h 92"/>
                    <a:gd name="T46" fmla="*/ 38 w 58"/>
                    <a:gd name="T47" fmla="*/ 14 h 92"/>
                    <a:gd name="T48" fmla="*/ 29 w 58"/>
                    <a:gd name="T49"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2">
                      <a:moveTo>
                        <a:pt x="32" y="64"/>
                      </a:moveTo>
                      <a:cubicBezTo>
                        <a:pt x="25" y="64"/>
                        <a:pt x="17" y="61"/>
                        <a:pt x="13" y="55"/>
                      </a:cubicBezTo>
                      <a:lnTo>
                        <a:pt x="12" y="55"/>
                      </a:lnTo>
                      <a:cubicBezTo>
                        <a:pt x="12" y="61"/>
                        <a:pt x="13" y="64"/>
                        <a:pt x="13" y="65"/>
                      </a:cubicBezTo>
                      <a:lnTo>
                        <a:pt x="13" y="91"/>
                      </a:lnTo>
                      <a:lnTo>
                        <a:pt x="0" y="91"/>
                      </a:lnTo>
                      <a:lnTo>
                        <a:pt x="0" y="1"/>
                      </a:lnTo>
                      <a:lnTo>
                        <a:pt x="10" y="1"/>
                      </a:lnTo>
                      <a:cubicBezTo>
                        <a:pt x="10" y="3"/>
                        <a:pt x="12" y="5"/>
                        <a:pt x="12" y="10"/>
                      </a:cubicBezTo>
                      <a:lnTo>
                        <a:pt x="12" y="10"/>
                      </a:lnTo>
                      <a:cubicBezTo>
                        <a:pt x="16" y="4"/>
                        <a:pt x="22" y="0"/>
                        <a:pt x="31" y="0"/>
                      </a:cubicBezTo>
                      <a:cubicBezTo>
                        <a:pt x="38" y="0"/>
                        <a:pt x="46" y="2"/>
                        <a:pt x="50" y="8"/>
                      </a:cubicBezTo>
                      <a:cubicBezTo>
                        <a:pt x="55" y="13"/>
                        <a:pt x="57" y="21"/>
                        <a:pt x="57" y="32"/>
                      </a:cubicBezTo>
                      <a:cubicBezTo>
                        <a:pt x="57" y="42"/>
                        <a:pt x="54" y="51"/>
                        <a:pt x="50" y="56"/>
                      </a:cubicBezTo>
                      <a:cubicBezTo>
                        <a:pt x="47" y="61"/>
                        <a:pt x="41" y="64"/>
                        <a:pt x="32" y="64"/>
                      </a:cubicBezTo>
                      <a:close/>
                      <a:moveTo>
                        <a:pt x="29" y="10"/>
                      </a:moveTo>
                      <a:cubicBezTo>
                        <a:pt x="23" y="10"/>
                        <a:pt x="20" y="11"/>
                        <a:pt x="17" y="14"/>
                      </a:cubicBezTo>
                      <a:cubicBezTo>
                        <a:pt x="15" y="17"/>
                        <a:pt x="13" y="23"/>
                        <a:pt x="13" y="29"/>
                      </a:cubicBezTo>
                      <a:lnTo>
                        <a:pt x="13" y="30"/>
                      </a:lnTo>
                      <a:cubicBezTo>
                        <a:pt x="13" y="37"/>
                        <a:pt x="15" y="43"/>
                        <a:pt x="16" y="46"/>
                      </a:cubicBezTo>
                      <a:cubicBezTo>
                        <a:pt x="19" y="49"/>
                        <a:pt x="22" y="52"/>
                        <a:pt x="28" y="52"/>
                      </a:cubicBezTo>
                      <a:cubicBezTo>
                        <a:pt x="32" y="52"/>
                        <a:pt x="36" y="51"/>
                        <a:pt x="38" y="46"/>
                      </a:cubicBezTo>
                      <a:cubicBezTo>
                        <a:pt x="41" y="42"/>
                        <a:pt x="42" y="37"/>
                        <a:pt x="42" y="30"/>
                      </a:cubicBezTo>
                      <a:cubicBezTo>
                        <a:pt x="42" y="23"/>
                        <a:pt x="41" y="17"/>
                        <a:pt x="38" y="14"/>
                      </a:cubicBezTo>
                      <a:cubicBezTo>
                        <a:pt x="38" y="11"/>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90" name="Freeform 389"/>
                <p:cNvSpPr>
                  <a:spLocks noChangeArrowheads="1"/>
                </p:cNvSpPr>
                <p:nvPr/>
              </p:nvSpPr>
              <p:spPr bwMode="auto">
                <a:xfrm>
                  <a:off x="5409" y="2011"/>
                  <a:ext cx="6" cy="22"/>
                </a:xfrm>
                <a:custGeom>
                  <a:avLst/>
                  <a:gdLst>
                    <a:gd name="T0" fmla="*/ 0 w 31"/>
                    <a:gd name="T1" fmla="*/ 51 h 102"/>
                    <a:gd name="T2" fmla="*/ 5 w 31"/>
                    <a:gd name="T3" fmla="*/ 24 h 102"/>
                    <a:gd name="T4" fmla="*/ 18 w 31"/>
                    <a:gd name="T5" fmla="*/ 0 h 102"/>
                    <a:gd name="T6" fmla="*/ 30 w 31"/>
                    <a:gd name="T7" fmla="*/ 0 h 102"/>
                    <a:gd name="T8" fmla="*/ 18 w 31"/>
                    <a:gd name="T9" fmla="*/ 24 h 102"/>
                    <a:gd name="T10" fmla="*/ 14 w 31"/>
                    <a:gd name="T11" fmla="*/ 51 h 102"/>
                    <a:gd name="T12" fmla="*/ 18 w 31"/>
                    <a:gd name="T13" fmla="*/ 77 h 102"/>
                    <a:gd name="T14" fmla="*/ 30 w 31"/>
                    <a:gd name="T15" fmla="*/ 101 h 102"/>
                    <a:gd name="T16" fmla="*/ 18 w 31"/>
                    <a:gd name="T17" fmla="*/ 101 h 102"/>
                    <a:gd name="T18" fmla="*/ 5 w 31"/>
                    <a:gd name="T19" fmla="*/ 77 h 102"/>
                    <a:gd name="T20" fmla="*/ 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0" y="51"/>
                      </a:moveTo>
                      <a:cubicBezTo>
                        <a:pt x="0" y="41"/>
                        <a:pt x="2" y="32"/>
                        <a:pt x="5" y="24"/>
                      </a:cubicBezTo>
                      <a:cubicBezTo>
                        <a:pt x="8" y="15"/>
                        <a:pt x="12" y="7"/>
                        <a:pt x="18" y="0"/>
                      </a:cubicBezTo>
                      <a:lnTo>
                        <a:pt x="30" y="0"/>
                      </a:lnTo>
                      <a:cubicBezTo>
                        <a:pt x="24" y="7"/>
                        <a:pt x="21" y="15"/>
                        <a:pt x="18" y="24"/>
                      </a:cubicBezTo>
                      <a:cubicBezTo>
                        <a:pt x="15" y="32"/>
                        <a:pt x="14" y="41"/>
                        <a:pt x="14" y="51"/>
                      </a:cubicBezTo>
                      <a:cubicBezTo>
                        <a:pt x="14" y="60"/>
                        <a:pt x="15" y="70"/>
                        <a:pt x="18" y="77"/>
                      </a:cubicBezTo>
                      <a:cubicBezTo>
                        <a:pt x="21" y="86"/>
                        <a:pt x="25" y="93"/>
                        <a:pt x="30" y="101"/>
                      </a:cubicBezTo>
                      <a:lnTo>
                        <a:pt x="18" y="101"/>
                      </a:lnTo>
                      <a:cubicBezTo>
                        <a:pt x="12" y="95"/>
                        <a:pt x="8" y="86"/>
                        <a:pt x="5" y="77"/>
                      </a:cubicBezTo>
                      <a:cubicBezTo>
                        <a:pt x="2" y="70"/>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91" name="Freeform 390"/>
                <p:cNvSpPr>
                  <a:spLocks noChangeArrowheads="1"/>
                </p:cNvSpPr>
                <p:nvPr/>
              </p:nvSpPr>
              <p:spPr bwMode="auto">
                <a:xfrm>
                  <a:off x="5416" y="2011"/>
                  <a:ext cx="6" cy="22"/>
                </a:xfrm>
                <a:custGeom>
                  <a:avLst/>
                  <a:gdLst>
                    <a:gd name="T0" fmla="*/ 30 w 31"/>
                    <a:gd name="T1" fmla="*/ 51 h 102"/>
                    <a:gd name="T2" fmla="*/ 25 w 31"/>
                    <a:gd name="T3" fmla="*/ 79 h 102"/>
                    <a:gd name="T4" fmla="*/ 12 w 31"/>
                    <a:gd name="T5" fmla="*/ 101 h 102"/>
                    <a:gd name="T6" fmla="*/ 0 w 31"/>
                    <a:gd name="T7" fmla="*/ 101 h 102"/>
                    <a:gd name="T8" fmla="*/ 12 w 31"/>
                    <a:gd name="T9" fmla="*/ 77 h 102"/>
                    <a:gd name="T10" fmla="*/ 17 w 31"/>
                    <a:gd name="T11" fmla="*/ 51 h 102"/>
                    <a:gd name="T12" fmla="*/ 12 w 31"/>
                    <a:gd name="T13" fmla="*/ 24 h 102"/>
                    <a:gd name="T14" fmla="*/ 0 w 31"/>
                    <a:gd name="T15" fmla="*/ 0 h 102"/>
                    <a:gd name="T16" fmla="*/ 12 w 31"/>
                    <a:gd name="T17" fmla="*/ 0 h 102"/>
                    <a:gd name="T18" fmla="*/ 25 w 31"/>
                    <a:gd name="T19" fmla="*/ 24 h 102"/>
                    <a:gd name="T20" fmla="*/ 3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30" y="51"/>
                      </a:moveTo>
                      <a:cubicBezTo>
                        <a:pt x="30" y="61"/>
                        <a:pt x="28" y="70"/>
                        <a:pt x="25" y="79"/>
                      </a:cubicBezTo>
                      <a:cubicBezTo>
                        <a:pt x="22" y="88"/>
                        <a:pt x="18" y="95"/>
                        <a:pt x="12" y="101"/>
                      </a:cubicBezTo>
                      <a:lnTo>
                        <a:pt x="0" y="101"/>
                      </a:lnTo>
                      <a:cubicBezTo>
                        <a:pt x="6" y="93"/>
                        <a:pt x="9" y="85"/>
                        <a:pt x="12" y="77"/>
                      </a:cubicBezTo>
                      <a:cubicBezTo>
                        <a:pt x="15" y="68"/>
                        <a:pt x="17" y="60"/>
                        <a:pt x="17" y="51"/>
                      </a:cubicBezTo>
                      <a:cubicBezTo>
                        <a:pt x="17" y="42"/>
                        <a:pt x="15" y="32"/>
                        <a:pt x="12" y="24"/>
                      </a:cubicBezTo>
                      <a:cubicBezTo>
                        <a:pt x="9" y="15"/>
                        <a:pt x="5" y="6"/>
                        <a:pt x="0" y="0"/>
                      </a:cubicBezTo>
                      <a:lnTo>
                        <a:pt x="12" y="0"/>
                      </a:lnTo>
                      <a:cubicBezTo>
                        <a:pt x="18" y="7"/>
                        <a:pt x="22" y="15"/>
                        <a:pt x="25" y="24"/>
                      </a:cubicBezTo>
                      <a:cubicBezTo>
                        <a:pt x="28" y="32"/>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92" name="Freeform 391"/>
                <p:cNvSpPr>
                  <a:spLocks noChangeArrowheads="1"/>
                </p:cNvSpPr>
                <p:nvPr/>
              </p:nvSpPr>
              <p:spPr bwMode="auto">
                <a:xfrm>
                  <a:off x="5353" y="2043"/>
                  <a:ext cx="20" cy="14"/>
                </a:xfrm>
                <a:custGeom>
                  <a:avLst/>
                  <a:gdLst>
                    <a:gd name="T0" fmla="*/ 39 w 93"/>
                    <a:gd name="T1" fmla="*/ 63 h 65"/>
                    <a:gd name="T2" fmla="*/ 39 w 93"/>
                    <a:gd name="T3" fmla="*/ 24 h 65"/>
                    <a:gd name="T4" fmla="*/ 36 w 93"/>
                    <a:gd name="T5" fmla="*/ 13 h 65"/>
                    <a:gd name="T6" fmla="*/ 28 w 93"/>
                    <a:gd name="T7" fmla="*/ 10 h 65"/>
                    <a:gd name="T8" fmla="*/ 16 w 93"/>
                    <a:gd name="T9" fmla="*/ 15 h 65"/>
                    <a:gd name="T10" fmla="*/ 13 w 93"/>
                    <a:gd name="T11" fmla="*/ 32 h 65"/>
                    <a:gd name="T12" fmla="*/ 13 w 93"/>
                    <a:gd name="T13" fmla="*/ 64 h 65"/>
                    <a:gd name="T14" fmla="*/ 0 w 93"/>
                    <a:gd name="T15" fmla="*/ 64 h 65"/>
                    <a:gd name="T16" fmla="*/ 0 w 93"/>
                    <a:gd name="T17" fmla="*/ 2 h 65"/>
                    <a:gd name="T18" fmla="*/ 10 w 93"/>
                    <a:gd name="T19" fmla="*/ 2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6 h 65"/>
                    <a:gd name="T36" fmla="*/ 92 w 93"/>
                    <a:gd name="T37" fmla="*/ 24 h 65"/>
                    <a:gd name="T38" fmla="*/ 92 w 93"/>
                    <a:gd name="T39" fmla="*/ 64 h 65"/>
                    <a:gd name="T40" fmla="*/ 79 w 93"/>
                    <a:gd name="T41" fmla="*/ 64 h 65"/>
                    <a:gd name="T42" fmla="*/ 79 w 93"/>
                    <a:gd name="T43" fmla="*/ 25 h 65"/>
                    <a:gd name="T44" fmla="*/ 76 w 93"/>
                    <a:gd name="T45" fmla="*/ 15 h 65"/>
                    <a:gd name="T46" fmla="*/ 67 w 93"/>
                    <a:gd name="T47" fmla="*/ 12 h 65"/>
                    <a:gd name="T48" fmla="*/ 55 w 93"/>
                    <a:gd name="T49" fmla="*/ 16 h 65"/>
                    <a:gd name="T50" fmla="*/ 53 w 93"/>
                    <a:gd name="T51" fmla="*/ 31 h 65"/>
                    <a:gd name="T52" fmla="*/ 53 w 93"/>
                    <a:gd name="T53" fmla="*/ 63 h 65"/>
                    <a:gd name="T54" fmla="*/ 39 w 93"/>
                    <a:gd name="T55"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3"/>
                      </a:moveTo>
                      <a:lnTo>
                        <a:pt x="39" y="24"/>
                      </a:lnTo>
                      <a:cubicBezTo>
                        <a:pt x="39" y="19"/>
                        <a:pt x="38" y="15"/>
                        <a:pt x="36" y="13"/>
                      </a:cubicBezTo>
                      <a:cubicBezTo>
                        <a:pt x="35" y="10"/>
                        <a:pt x="32" y="10"/>
                        <a:pt x="28" y="10"/>
                      </a:cubicBezTo>
                      <a:cubicBezTo>
                        <a:pt x="22" y="10"/>
                        <a:pt x="19" y="12"/>
                        <a:pt x="16" y="15"/>
                      </a:cubicBezTo>
                      <a:cubicBezTo>
                        <a:pt x="13" y="18"/>
                        <a:pt x="13" y="24"/>
                        <a:pt x="13" y="32"/>
                      </a:cubicBezTo>
                      <a:lnTo>
                        <a:pt x="13" y="64"/>
                      </a:lnTo>
                      <a:lnTo>
                        <a:pt x="0" y="64"/>
                      </a:lnTo>
                      <a:lnTo>
                        <a:pt x="0" y="2"/>
                      </a:lnTo>
                      <a:lnTo>
                        <a:pt x="10" y="2"/>
                      </a:lnTo>
                      <a:lnTo>
                        <a:pt x="12" y="10"/>
                      </a:lnTo>
                      <a:cubicBezTo>
                        <a:pt x="13" y="8"/>
                        <a:pt x="16" y="4"/>
                        <a:pt x="19" y="3"/>
                      </a:cubicBezTo>
                      <a:cubicBezTo>
                        <a:pt x="22" y="1"/>
                        <a:pt x="26" y="0"/>
                        <a:pt x="31" y="0"/>
                      </a:cubicBezTo>
                      <a:cubicBezTo>
                        <a:pt x="41" y="0"/>
                        <a:pt x="47" y="3"/>
                        <a:pt x="50" y="10"/>
                      </a:cubicBezTo>
                      <a:lnTo>
                        <a:pt x="51" y="10"/>
                      </a:lnTo>
                      <a:cubicBezTo>
                        <a:pt x="53" y="8"/>
                        <a:pt x="55" y="4"/>
                        <a:pt x="58" y="3"/>
                      </a:cubicBezTo>
                      <a:cubicBezTo>
                        <a:pt x="61" y="1"/>
                        <a:pt x="66" y="0"/>
                        <a:pt x="70" y="0"/>
                      </a:cubicBezTo>
                      <a:cubicBezTo>
                        <a:pt x="77" y="0"/>
                        <a:pt x="83" y="2"/>
                        <a:pt x="86" y="6"/>
                      </a:cubicBezTo>
                      <a:cubicBezTo>
                        <a:pt x="89" y="10"/>
                        <a:pt x="92" y="16"/>
                        <a:pt x="92" y="24"/>
                      </a:cubicBezTo>
                      <a:lnTo>
                        <a:pt x="92" y="64"/>
                      </a:lnTo>
                      <a:lnTo>
                        <a:pt x="79" y="64"/>
                      </a:lnTo>
                      <a:lnTo>
                        <a:pt x="79" y="25"/>
                      </a:lnTo>
                      <a:cubicBezTo>
                        <a:pt x="79" y="21"/>
                        <a:pt x="77" y="16"/>
                        <a:pt x="76" y="15"/>
                      </a:cubicBezTo>
                      <a:cubicBezTo>
                        <a:pt x="74" y="12"/>
                        <a:pt x="71" y="12"/>
                        <a:pt x="67" y="12"/>
                      </a:cubicBezTo>
                      <a:cubicBezTo>
                        <a:pt x="61" y="12"/>
                        <a:pt x="58" y="13"/>
                        <a:pt x="55" y="16"/>
                      </a:cubicBezTo>
                      <a:cubicBezTo>
                        <a:pt x="53" y="19"/>
                        <a:pt x="53" y="25"/>
                        <a:pt x="53" y="31"/>
                      </a:cubicBezTo>
                      <a:lnTo>
                        <a:pt x="53" y="63"/>
                      </a:lnTo>
                      <a:lnTo>
                        <a:pt x="39" y="6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93" name="Freeform 392"/>
                <p:cNvSpPr>
                  <a:spLocks noChangeArrowheads="1"/>
                </p:cNvSpPr>
                <p:nvPr/>
              </p:nvSpPr>
              <p:spPr bwMode="auto">
                <a:xfrm>
                  <a:off x="5377" y="2042"/>
                  <a:ext cx="11" cy="14"/>
                </a:xfrm>
                <a:custGeom>
                  <a:avLst/>
                  <a:gdLst>
                    <a:gd name="T0" fmla="*/ 44 w 54"/>
                    <a:gd name="T1" fmla="*/ 66 h 67"/>
                    <a:gd name="T2" fmla="*/ 41 w 54"/>
                    <a:gd name="T3" fmla="*/ 57 h 67"/>
                    <a:gd name="T4" fmla="*/ 41 w 54"/>
                    <a:gd name="T5" fmla="*/ 57 h 67"/>
                    <a:gd name="T6" fmla="*/ 33 w 54"/>
                    <a:gd name="T7" fmla="*/ 64 h 67"/>
                    <a:gd name="T8" fmla="*/ 21 w 54"/>
                    <a:gd name="T9" fmla="*/ 66 h 67"/>
                    <a:gd name="T10" fmla="*/ 6 w 54"/>
                    <a:gd name="T11" fmla="*/ 62 h 67"/>
                    <a:gd name="T12" fmla="*/ 0 w 54"/>
                    <a:gd name="T13" fmla="*/ 47 h 67"/>
                    <a:gd name="T14" fmla="*/ 8 w 54"/>
                    <a:gd name="T15" fmla="*/ 32 h 67"/>
                    <a:gd name="T16" fmla="*/ 30 w 54"/>
                    <a:gd name="T17" fmla="*/ 27 h 67"/>
                    <a:gd name="T18" fmla="*/ 40 w 54"/>
                    <a:gd name="T19" fmla="*/ 27 h 67"/>
                    <a:gd name="T20" fmla="*/ 40 w 54"/>
                    <a:gd name="T21" fmla="*/ 24 h 67"/>
                    <a:gd name="T22" fmla="*/ 37 w 54"/>
                    <a:gd name="T23" fmla="*/ 15 h 67"/>
                    <a:gd name="T24" fmla="*/ 28 w 54"/>
                    <a:gd name="T25" fmla="*/ 12 h 67"/>
                    <a:gd name="T26" fmla="*/ 19 w 54"/>
                    <a:gd name="T27" fmla="*/ 13 h 67"/>
                    <a:gd name="T28" fmla="*/ 11 w 54"/>
                    <a:gd name="T29" fmla="*/ 16 h 67"/>
                    <a:gd name="T30" fmla="*/ 6 w 54"/>
                    <a:gd name="T31" fmla="*/ 6 h 67"/>
                    <a:gd name="T32" fmla="*/ 18 w 54"/>
                    <a:gd name="T33" fmla="*/ 2 h 67"/>
                    <a:gd name="T34" fmla="*/ 30 w 54"/>
                    <a:gd name="T35" fmla="*/ 0 h 67"/>
                    <a:gd name="T36" fmla="*/ 47 w 54"/>
                    <a:gd name="T37" fmla="*/ 6 h 67"/>
                    <a:gd name="T38" fmla="*/ 53 w 54"/>
                    <a:gd name="T39" fmla="*/ 22 h 67"/>
                    <a:gd name="T40" fmla="*/ 53 w 54"/>
                    <a:gd name="T41" fmla="*/ 64 h 67"/>
                    <a:gd name="T42" fmla="*/ 44 w 54"/>
                    <a:gd name="T43" fmla="*/ 64 h 67"/>
                    <a:gd name="T44" fmla="*/ 44 w 54"/>
                    <a:gd name="T45" fmla="*/ 66 h 67"/>
                    <a:gd name="T46" fmla="*/ 24 w 54"/>
                    <a:gd name="T47" fmla="*/ 57 h 67"/>
                    <a:gd name="T48" fmla="*/ 35 w 54"/>
                    <a:gd name="T49" fmla="*/ 53 h 67"/>
                    <a:gd name="T50" fmla="*/ 40 w 54"/>
                    <a:gd name="T51" fmla="*/ 41 h 67"/>
                    <a:gd name="T52" fmla="*/ 40 w 54"/>
                    <a:gd name="T53" fmla="*/ 35 h 67"/>
                    <a:gd name="T54" fmla="*/ 31 w 54"/>
                    <a:gd name="T55" fmla="*/ 35 h 67"/>
                    <a:gd name="T56" fmla="*/ 18 w 54"/>
                    <a:gd name="T57" fmla="*/ 38 h 67"/>
                    <a:gd name="T58" fmla="*/ 14 w 54"/>
                    <a:gd name="T59" fmla="*/ 47 h 67"/>
                    <a:gd name="T60" fmla="*/ 17 w 54"/>
                    <a:gd name="T61" fmla="*/ 53 h 67"/>
                    <a:gd name="T62" fmla="*/ 24 w 54"/>
                    <a:gd name="T63" fmla="*/ 5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2"/>
                        <a:pt x="35" y="63"/>
                        <a:pt x="33" y="64"/>
                      </a:cubicBezTo>
                      <a:cubicBezTo>
                        <a:pt x="30" y="66"/>
                        <a:pt x="25" y="66"/>
                        <a:pt x="21" y="66"/>
                      </a:cubicBezTo>
                      <a:cubicBezTo>
                        <a:pt x="15" y="66"/>
                        <a:pt x="9" y="64"/>
                        <a:pt x="6" y="62"/>
                      </a:cubicBezTo>
                      <a:cubicBezTo>
                        <a:pt x="3" y="59"/>
                        <a:pt x="0" y="53"/>
                        <a:pt x="0" y="47"/>
                      </a:cubicBezTo>
                      <a:cubicBezTo>
                        <a:pt x="0" y="41"/>
                        <a:pt x="4" y="35"/>
                        <a:pt x="8" y="32"/>
                      </a:cubicBezTo>
                      <a:cubicBezTo>
                        <a:pt x="13" y="29"/>
                        <a:pt x="19" y="28"/>
                        <a:pt x="30" y="27"/>
                      </a:cubicBezTo>
                      <a:lnTo>
                        <a:pt x="40" y="27"/>
                      </a:lnTo>
                      <a:lnTo>
                        <a:pt x="40" y="24"/>
                      </a:lnTo>
                      <a:cubicBezTo>
                        <a:pt x="40" y="19"/>
                        <a:pt x="39" y="16"/>
                        <a:pt x="37" y="15"/>
                      </a:cubicBezTo>
                      <a:cubicBezTo>
                        <a:pt x="36" y="13"/>
                        <a:pt x="33" y="12"/>
                        <a:pt x="28" y="12"/>
                      </a:cubicBezTo>
                      <a:cubicBezTo>
                        <a:pt x="25" y="12"/>
                        <a:pt x="22" y="12"/>
                        <a:pt x="19" y="13"/>
                      </a:cubicBezTo>
                      <a:cubicBezTo>
                        <a:pt x="17" y="15"/>
                        <a:pt x="14" y="15"/>
                        <a:pt x="11" y="16"/>
                      </a:cubicBezTo>
                      <a:lnTo>
                        <a:pt x="6" y="6"/>
                      </a:lnTo>
                      <a:cubicBezTo>
                        <a:pt x="9" y="5"/>
                        <a:pt x="14" y="3"/>
                        <a:pt x="18" y="2"/>
                      </a:cubicBezTo>
                      <a:cubicBezTo>
                        <a:pt x="22" y="0"/>
                        <a:pt x="25" y="0"/>
                        <a:pt x="30" y="0"/>
                      </a:cubicBezTo>
                      <a:cubicBezTo>
                        <a:pt x="37" y="0"/>
                        <a:pt x="44" y="2"/>
                        <a:pt x="47" y="6"/>
                      </a:cubicBezTo>
                      <a:cubicBezTo>
                        <a:pt x="52" y="9"/>
                        <a:pt x="53" y="15"/>
                        <a:pt x="53" y="22"/>
                      </a:cubicBezTo>
                      <a:lnTo>
                        <a:pt x="53" y="64"/>
                      </a:lnTo>
                      <a:lnTo>
                        <a:pt x="44" y="64"/>
                      </a:lnTo>
                      <a:lnTo>
                        <a:pt x="44" y="66"/>
                      </a:lnTo>
                      <a:close/>
                      <a:moveTo>
                        <a:pt x="24" y="57"/>
                      </a:moveTo>
                      <a:cubicBezTo>
                        <a:pt x="28" y="57"/>
                        <a:pt x="33" y="56"/>
                        <a:pt x="35" y="53"/>
                      </a:cubicBezTo>
                      <a:cubicBezTo>
                        <a:pt x="38" y="50"/>
                        <a:pt x="40" y="47"/>
                        <a:pt x="40" y="41"/>
                      </a:cubicBezTo>
                      <a:lnTo>
                        <a:pt x="40" y="35"/>
                      </a:lnTo>
                      <a:lnTo>
                        <a:pt x="31" y="35"/>
                      </a:lnTo>
                      <a:cubicBezTo>
                        <a:pt x="25" y="35"/>
                        <a:pt x="21" y="36"/>
                        <a:pt x="18" y="38"/>
                      </a:cubicBezTo>
                      <a:cubicBezTo>
                        <a:pt x="15" y="39"/>
                        <a:pt x="14" y="43"/>
                        <a:pt x="14" y="47"/>
                      </a:cubicBezTo>
                      <a:cubicBezTo>
                        <a:pt x="14" y="50"/>
                        <a:pt x="16" y="51"/>
                        <a:pt x="17" y="53"/>
                      </a:cubicBezTo>
                      <a:cubicBezTo>
                        <a:pt x="19" y="54"/>
                        <a:pt x="21" y="57"/>
                        <a:pt x="24" y="57"/>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94" name="Freeform 393"/>
                <p:cNvSpPr>
                  <a:spLocks noChangeArrowheads="1"/>
                </p:cNvSpPr>
                <p:nvPr/>
              </p:nvSpPr>
              <p:spPr bwMode="auto">
                <a:xfrm>
                  <a:off x="5393" y="2043"/>
                  <a:ext cx="12" cy="20"/>
                </a:xfrm>
                <a:custGeom>
                  <a:avLst/>
                  <a:gdLst>
                    <a:gd name="T0" fmla="*/ 32 w 58"/>
                    <a:gd name="T1" fmla="*/ 64 h 93"/>
                    <a:gd name="T2" fmla="*/ 13 w 58"/>
                    <a:gd name="T3" fmla="*/ 56 h 93"/>
                    <a:gd name="T4" fmla="*/ 12 w 58"/>
                    <a:gd name="T5" fmla="*/ 56 h 93"/>
                    <a:gd name="T6" fmla="*/ 13 w 58"/>
                    <a:gd name="T7" fmla="*/ 66 h 93"/>
                    <a:gd name="T8" fmla="*/ 13 w 58"/>
                    <a:gd name="T9" fmla="*/ 92 h 93"/>
                    <a:gd name="T10" fmla="*/ 0 w 58"/>
                    <a:gd name="T11" fmla="*/ 92 h 93"/>
                    <a:gd name="T12" fmla="*/ 0 w 58"/>
                    <a:gd name="T13" fmla="*/ 2 h 93"/>
                    <a:gd name="T14" fmla="*/ 10 w 58"/>
                    <a:gd name="T15" fmla="*/ 2 h 93"/>
                    <a:gd name="T16" fmla="*/ 12 w 58"/>
                    <a:gd name="T17" fmla="*/ 10 h 93"/>
                    <a:gd name="T18" fmla="*/ 12 w 58"/>
                    <a:gd name="T19" fmla="*/ 10 h 93"/>
                    <a:gd name="T20" fmla="*/ 31 w 58"/>
                    <a:gd name="T21" fmla="*/ 0 h 93"/>
                    <a:gd name="T22" fmla="*/ 50 w 58"/>
                    <a:gd name="T23" fmla="*/ 9 h 93"/>
                    <a:gd name="T24" fmla="*/ 57 w 58"/>
                    <a:gd name="T25" fmla="*/ 32 h 93"/>
                    <a:gd name="T26" fmla="*/ 50 w 58"/>
                    <a:gd name="T27" fmla="*/ 57 h 93"/>
                    <a:gd name="T28" fmla="*/ 32 w 58"/>
                    <a:gd name="T29" fmla="*/ 64 h 93"/>
                    <a:gd name="T30" fmla="*/ 29 w 58"/>
                    <a:gd name="T31" fmla="*/ 10 h 93"/>
                    <a:gd name="T32" fmla="*/ 17 w 58"/>
                    <a:gd name="T33" fmla="*/ 15 h 93"/>
                    <a:gd name="T34" fmla="*/ 13 w 58"/>
                    <a:gd name="T35" fmla="*/ 29 h 93"/>
                    <a:gd name="T36" fmla="*/ 13 w 58"/>
                    <a:gd name="T37" fmla="*/ 31 h 93"/>
                    <a:gd name="T38" fmla="*/ 16 w 58"/>
                    <a:gd name="T39" fmla="*/ 47 h 93"/>
                    <a:gd name="T40" fmla="*/ 28 w 58"/>
                    <a:gd name="T41" fmla="*/ 53 h 93"/>
                    <a:gd name="T42" fmla="*/ 38 w 58"/>
                    <a:gd name="T43" fmla="*/ 47 h 93"/>
                    <a:gd name="T44" fmla="*/ 42 w 58"/>
                    <a:gd name="T45" fmla="*/ 31 h 93"/>
                    <a:gd name="T46" fmla="*/ 38 w 58"/>
                    <a:gd name="T47" fmla="*/ 15 h 93"/>
                    <a:gd name="T48" fmla="*/ 29 w 58"/>
                    <a:gd name="T49"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4"/>
                      </a:moveTo>
                      <a:cubicBezTo>
                        <a:pt x="25" y="64"/>
                        <a:pt x="17" y="61"/>
                        <a:pt x="13" y="56"/>
                      </a:cubicBezTo>
                      <a:lnTo>
                        <a:pt x="12" y="56"/>
                      </a:lnTo>
                      <a:cubicBezTo>
                        <a:pt x="12" y="61"/>
                        <a:pt x="13" y="64"/>
                        <a:pt x="13" y="66"/>
                      </a:cubicBezTo>
                      <a:lnTo>
                        <a:pt x="13" y="92"/>
                      </a:lnTo>
                      <a:lnTo>
                        <a:pt x="0" y="92"/>
                      </a:lnTo>
                      <a:lnTo>
                        <a:pt x="0" y="2"/>
                      </a:lnTo>
                      <a:lnTo>
                        <a:pt x="10" y="2"/>
                      </a:lnTo>
                      <a:cubicBezTo>
                        <a:pt x="10" y="3"/>
                        <a:pt x="12" y="6"/>
                        <a:pt x="12" y="10"/>
                      </a:cubicBezTo>
                      <a:lnTo>
                        <a:pt x="12" y="10"/>
                      </a:lnTo>
                      <a:cubicBezTo>
                        <a:pt x="16" y="5"/>
                        <a:pt x="22" y="0"/>
                        <a:pt x="31" y="0"/>
                      </a:cubicBezTo>
                      <a:cubicBezTo>
                        <a:pt x="38" y="0"/>
                        <a:pt x="46" y="3"/>
                        <a:pt x="50" y="9"/>
                      </a:cubicBezTo>
                      <a:cubicBezTo>
                        <a:pt x="55" y="15"/>
                        <a:pt x="57" y="22"/>
                        <a:pt x="57" y="32"/>
                      </a:cubicBezTo>
                      <a:cubicBezTo>
                        <a:pt x="57" y="43"/>
                        <a:pt x="54" y="51"/>
                        <a:pt x="50" y="57"/>
                      </a:cubicBezTo>
                      <a:cubicBezTo>
                        <a:pt x="47" y="61"/>
                        <a:pt x="41" y="64"/>
                        <a:pt x="32" y="64"/>
                      </a:cubicBezTo>
                      <a:close/>
                      <a:moveTo>
                        <a:pt x="29" y="10"/>
                      </a:moveTo>
                      <a:cubicBezTo>
                        <a:pt x="23" y="10"/>
                        <a:pt x="20" y="12"/>
                        <a:pt x="17" y="15"/>
                      </a:cubicBezTo>
                      <a:cubicBezTo>
                        <a:pt x="15" y="18"/>
                        <a:pt x="13" y="24"/>
                        <a:pt x="13" y="29"/>
                      </a:cubicBezTo>
                      <a:lnTo>
                        <a:pt x="13" y="31"/>
                      </a:lnTo>
                      <a:cubicBezTo>
                        <a:pt x="13" y="38"/>
                        <a:pt x="15" y="44"/>
                        <a:pt x="16" y="47"/>
                      </a:cubicBezTo>
                      <a:cubicBezTo>
                        <a:pt x="19" y="50"/>
                        <a:pt x="22" y="53"/>
                        <a:pt x="28" y="53"/>
                      </a:cubicBezTo>
                      <a:cubicBezTo>
                        <a:pt x="32" y="53"/>
                        <a:pt x="36" y="51"/>
                        <a:pt x="38" y="47"/>
                      </a:cubicBezTo>
                      <a:cubicBezTo>
                        <a:pt x="41" y="43"/>
                        <a:pt x="42" y="38"/>
                        <a:pt x="42" y="31"/>
                      </a:cubicBezTo>
                      <a:cubicBezTo>
                        <a:pt x="42" y="24"/>
                        <a:pt x="41" y="18"/>
                        <a:pt x="38" y="15"/>
                      </a:cubicBezTo>
                      <a:cubicBezTo>
                        <a:pt x="38" y="12"/>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95" name="Freeform 394"/>
                <p:cNvSpPr>
                  <a:spLocks noChangeArrowheads="1"/>
                </p:cNvSpPr>
                <p:nvPr/>
              </p:nvSpPr>
              <p:spPr bwMode="auto">
                <a:xfrm>
                  <a:off x="5409" y="2038"/>
                  <a:ext cx="6" cy="22"/>
                </a:xfrm>
                <a:custGeom>
                  <a:avLst/>
                  <a:gdLst>
                    <a:gd name="T0" fmla="*/ 0 w 31"/>
                    <a:gd name="T1" fmla="*/ 51 h 101"/>
                    <a:gd name="T2" fmla="*/ 5 w 31"/>
                    <a:gd name="T3" fmla="*/ 23 h 101"/>
                    <a:gd name="T4" fmla="*/ 18 w 31"/>
                    <a:gd name="T5" fmla="*/ 0 h 101"/>
                    <a:gd name="T6" fmla="*/ 30 w 31"/>
                    <a:gd name="T7" fmla="*/ 0 h 101"/>
                    <a:gd name="T8" fmla="*/ 18 w 31"/>
                    <a:gd name="T9" fmla="*/ 23 h 101"/>
                    <a:gd name="T10" fmla="*/ 14 w 31"/>
                    <a:gd name="T11" fmla="*/ 51 h 101"/>
                    <a:gd name="T12" fmla="*/ 18 w 31"/>
                    <a:gd name="T13" fmla="*/ 77 h 101"/>
                    <a:gd name="T14" fmla="*/ 30 w 31"/>
                    <a:gd name="T15" fmla="*/ 100 h 101"/>
                    <a:gd name="T16" fmla="*/ 18 w 31"/>
                    <a:gd name="T17" fmla="*/ 100 h 101"/>
                    <a:gd name="T18" fmla="*/ 5 w 31"/>
                    <a:gd name="T19" fmla="*/ 77 h 101"/>
                    <a:gd name="T20" fmla="*/ 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0" y="51"/>
                      </a:moveTo>
                      <a:cubicBezTo>
                        <a:pt x="0" y="41"/>
                        <a:pt x="2" y="32"/>
                        <a:pt x="5" y="23"/>
                      </a:cubicBezTo>
                      <a:cubicBezTo>
                        <a:pt x="8" y="14"/>
                        <a:pt x="12" y="7"/>
                        <a:pt x="18" y="0"/>
                      </a:cubicBezTo>
                      <a:lnTo>
                        <a:pt x="30" y="0"/>
                      </a:lnTo>
                      <a:cubicBezTo>
                        <a:pt x="24" y="7"/>
                        <a:pt x="21" y="14"/>
                        <a:pt x="18" y="23"/>
                      </a:cubicBezTo>
                      <a:cubicBezTo>
                        <a:pt x="15" y="32"/>
                        <a:pt x="14" y="41"/>
                        <a:pt x="14" y="51"/>
                      </a:cubicBezTo>
                      <a:cubicBezTo>
                        <a:pt x="14" y="60"/>
                        <a:pt x="15" y="70"/>
                        <a:pt x="18" y="77"/>
                      </a:cubicBezTo>
                      <a:cubicBezTo>
                        <a:pt x="21" y="86"/>
                        <a:pt x="25" y="93"/>
                        <a:pt x="30" y="100"/>
                      </a:cubicBezTo>
                      <a:lnTo>
                        <a:pt x="18" y="100"/>
                      </a:lnTo>
                      <a:cubicBezTo>
                        <a:pt x="12" y="95"/>
                        <a:pt x="8" y="86"/>
                        <a:pt x="5" y="77"/>
                      </a:cubicBezTo>
                      <a:cubicBezTo>
                        <a:pt x="2" y="70"/>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96" name="Freeform 395"/>
                <p:cNvSpPr>
                  <a:spLocks noChangeArrowheads="1"/>
                </p:cNvSpPr>
                <p:nvPr/>
              </p:nvSpPr>
              <p:spPr bwMode="auto">
                <a:xfrm>
                  <a:off x="5416" y="2038"/>
                  <a:ext cx="6" cy="22"/>
                </a:xfrm>
                <a:custGeom>
                  <a:avLst/>
                  <a:gdLst>
                    <a:gd name="T0" fmla="*/ 30 w 31"/>
                    <a:gd name="T1" fmla="*/ 51 h 101"/>
                    <a:gd name="T2" fmla="*/ 25 w 31"/>
                    <a:gd name="T3" fmla="*/ 79 h 101"/>
                    <a:gd name="T4" fmla="*/ 12 w 31"/>
                    <a:gd name="T5" fmla="*/ 100 h 101"/>
                    <a:gd name="T6" fmla="*/ 0 w 31"/>
                    <a:gd name="T7" fmla="*/ 100 h 101"/>
                    <a:gd name="T8" fmla="*/ 12 w 31"/>
                    <a:gd name="T9" fmla="*/ 77 h 101"/>
                    <a:gd name="T10" fmla="*/ 17 w 31"/>
                    <a:gd name="T11" fmla="*/ 51 h 101"/>
                    <a:gd name="T12" fmla="*/ 12 w 31"/>
                    <a:gd name="T13" fmla="*/ 23 h 101"/>
                    <a:gd name="T14" fmla="*/ 0 w 31"/>
                    <a:gd name="T15" fmla="*/ 0 h 101"/>
                    <a:gd name="T16" fmla="*/ 12 w 31"/>
                    <a:gd name="T17" fmla="*/ 0 h 101"/>
                    <a:gd name="T18" fmla="*/ 25 w 31"/>
                    <a:gd name="T19" fmla="*/ 23 h 101"/>
                    <a:gd name="T20" fmla="*/ 3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30" y="51"/>
                      </a:moveTo>
                      <a:cubicBezTo>
                        <a:pt x="30" y="61"/>
                        <a:pt x="28" y="70"/>
                        <a:pt x="25" y="79"/>
                      </a:cubicBezTo>
                      <a:cubicBezTo>
                        <a:pt x="22" y="87"/>
                        <a:pt x="18" y="95"/>
                        <a:pt x="12" y="100"/>
                      </a:cubicBezTo>
                      <a:lnTo>
                        <a:pt x="0" y="100"/>
                      </a:lnTo>
                      <a:cubicBezTo>
                        <a:pt x="6" y="93"/>
                        <a:pt x="9" y="86"/>
                        <a:pt x="12" y="77"/>
                      </a:cubicBezTo>
                      <a:cubicBezTo>
                        <a:pt x="15" y="68"/>
                        <a:pt x="17" y="60"/>
                        <a:pt x="17" y="51"/>
                      </a:cubicBezTo>
                      <a:cubicBezTo>
                        <a:pt x="17" y="42"/>
                        <a:pt x="15" y="32"/>
                        <a:pt x="12" y="23"/>
                      </a:cubicBezTo>
                      <a:cubicBezTo>
                        <a:pt x="9" y="14"/>
                        <a:pt x="5" y="6"/>
                        <a:pt x="0" y="0"/>
                      </a:cubicBezTo>
                      <a:lnTo>
                        <a:pt x="12" y="0"/>
                      </a:lnTo>
                      <a:cubicBezTo>
                        <a:pt x="18" y="7"/>
                        <a:pt x="22" y="14"/>
                        <a:pt x="25" y="23"/>
                      </a:cubicBezTo>
                      <a:cubicBezTo>
                        <a:pt x="28" y="32"/>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97" name="Freeform 396"/>
                <p:cNvSpPr>
                  <a:spLocks noChangeArrowheads="1"/>
                </p:cNvSpPr>
                <p:nvPr/>
              </p:nvSpPr>
              <p:spPr bwMode="auto">
                <a:xfrm>
                  <a:off x="5353" y="2069"/>
                  <a:ext cx="20" cy="14"/>
                </a:xfrm>
                <a:custGeom>
                  <a:avLst/>
                  <a:gdLst>
                    <a:gd name="T0" fmla="*/ 39 w 93"/>
                    <a:gd name="T1" fmla="*/ 63 h 65"/>
                    <a:gd name="T2" fmla="*/ 39 w 93"/>
                    <a:gd name="T3" fmla="*/ 23 h 65"/>
                    <a:gd name="T4" fmla="*/ 36 w 93"/>
                    <a:gd name="T5" fmla="*/ 13 h 65"/>
                    <a:gd name="T6" fmla="*/ 28 w 93"/>
                    <a:gd name="T7" fmla="*/ 10 h 65"/>
                    <a:gd name="T8" fmla="*/ 16 w 93"/>
                    <a:gd name="T9" fmla="*/ 14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6 h 65"/>
                    <a:gd name="T36" fmla="*/ 92 w 93"/>
                    <a:gd name="T37" fmla="*/ 23 h 65"/>
                    <a:gd name="T38" fmla="*/ 92 w 93"/>
                    <a:gd name="T39" fmla="*/ 64 h 65"/>
                    <a:gd name="T40" fmla="*/ 79 w 93"/>
                    <a:gd name="T41" fmla="*/ 64 h 65"/>
                    <a:gd name="T42" fmla="*/ 79 w 93"/>
                    <a:gd name="T43" fmla="*/ 25 h 65"/>
                    <a:gd name="T44" fmla="*/ 76 w 93"/>
                    <a:gd name="T45" fmla="*/ 14 h 65"/>
                    <a:gd name="T46" fmla="*/ 67 w 93"/>
                    <a:gd name="T47" fmla="*/ 12 h 65"/>
                    <a:gd name="T48" fmla="*/ 55 w 93"/>
                    <a:gd name="T49" fmla="*/ 16 h 65"/>
                    <a:gd name="T50" fmla="*/ 53 w 93"/>
                    <a:gd name="T51" fmla="*/ 31 h 65"/>
                    <a:gd name="T52" fmla="*/ 53 w 93"/>
                    <a:gd name="T53" fmla="*/ 63 h 65"/>
                    <a:gd name="T54" fmla="*/ 39 w 93"/>
                    <a:gd name="T55"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3"/>
                      </a:moveTo>
                      <a:lnTo>
                        <a:pt x="39" y="23"/>
                      </a:lnTo>
                      <a:cubicBezTo>
                        <a:pt x="39" y="19"/>
                        <a:pt x="38" y="14"/>
                        <a:pt x="36" y="13"/>
                      </a:cubicBezTo>
                      <a:cubicBezTo>
                        <a:pt x="35" y="10"/>
                        <a:pt x="32" y="10"/>
                        <a:pt x="28" y="10"/>
                      </a:cubicBezTo>
                      <a:cubicBezTo>
                        <a:pt x="22" y="10"/>
                        <a:pt x="19" y="11"/>
                        <a:pt x="16" y="14"/>
                      </a:cubicBezTo>
                      <a:cubicBezTo>
                        <a:pt x="13" y="16"/>
                        <a:pt x="13" y="23"/>
                        <a:pt x="13" y="32"/>
                      </a:cubicBezTo>
                      <a:lnTo>
                        <a:pt x="13" y="64"/>
                      </a:lnTo>
                      <a:lnTo>
                        <a:pt x="0" y="64"/>
                      </a:lnTo>
                      <a:lnTo>
                        <a:pt x="0" y="1"/>
                      </a:lnTo>
                      <a:lnTo>
                        <a:pt x="10" y="1"/>
                      </a:lnTo>
                      <a:lnTo>
                        <a:pt x="12" y="10"/>
                      </a:lnTo>
                      <a:cubicBezTo>
                        <a:pt x="13" y="7"/>
                        <a:pt x="16" y="4"/>
                        <a:pt x="19" y="3"/>
                      </a:cubicBezTo>
                      <a:cubicBezTo>
                        <a:pt x="22" y="1"/>
                        <a:pt x="26" y="0"/>
                        <a:pt x="31" y="0"/>
                      </a:cubicBezTo>
                      <a:cubicBezTo>
                        <a:pt x="41" y="0"/>
                        <a:pt x="47" y="3"/>
                        <a:pt x="50" y="10"/>
                      </a:cubicBezTo>
                      <a:lnTo>
                        <a:pt x="51" y="10"/>
                      </a:lnTo>
                      <a:cubicBezTo>
                        <a:pt x="53" y="7"/>
                        <a:pt x="55" y="4"/>
                        <a:pt x="58" y="3"/>
                      </a:cubicBezTo>
                      <a:cubicBezTo>
                        <a:pt x="61" y="1"/>
                        <a:pt x="66" y="0"/>
                        <a:pt x="70" y="0"/>
                      </a:cubicBezTo>
                      <a:cubicBezTo>
                        <a:pt x="77" y="0"/>
                        <a:pt x="83" y="1"/>
                        <a:pt x="86" y="6"/>
                      </a:cubicBezTo>
                      <a:cubicBezTo>
                        <a:pt x="89" y="10"/>
                        <a:pt x="92" y="16"/>
                        <a:pt x="92" y="23"/>
                      </a:cubicBezTo>
                      <a:lnTo>
                        <a:pt x="92" y="64"/>
                      </a:lnTo>
                      <a:lnTo>
                        <a:pt x="79" y="64"/>
                      </a:lnTo>
                      <a:lnTo>
                        <a:pt x="79" y="25"/>
                      </a:lnTo>
                      <a:cubicBezTo>
                        <a:pt x="79" y="20"/>
                        <a:pt x="77" y="16"/>
                        <a:pt x="76" y="14"/>
                      </a:cubicBezTo>
                      <a:cubicBezTo>
                        <a:pt x="74" y="12"/>
                        <a:pt x="71" y="12"/>
                        <a:pt x="67" y="12"/>
                      </a:cubicBezTo>
                      <a:cubicBezTo>
                        <a:pt x="61" y="12"/>
                        <a:pt x="58" y="13"/>
                        <a:pt x="55" y="16"/>
                      </a:cubicBezTo>
                      <a:cubicBezTo>
                        <a:pt x="53" y="19"/>
                        <a:pt x="53" y="25"/>
                        <a:pt x="53" y="31"/>
                      </a:cubicBezTo>
                      <a:lnTo>
                        <a:pt x="53" y="63"/>
                      </a:lnTo>
                      <a:lnTo>
                        <a:pt x="39" y="6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98" name="Freeform 397"/>
                <p:cNvSpPr>
                  <a:spLocks noChangeArrowheads="1"/>
                </p:cNvSpPr>
                <p:nvPr/>
              </p:nvSpPr>
              <p:spPr bwMode="auto">
                <a:xfrm>
                  <a:off x="5377" y="2068"/>
                  <a:ext cx="11" cy="14"/>
                </a:xfrm>
                <a:custGeom>
                  <a:avLst/>
                  <a:gdLst>
                    <a:gd name="T0" fmla="*/ 44 w 54"/>
                    <a:gd name="T1" fmla="*/ 67 h 68"/>
                    <a:gd name="T2" fmla="*/ 41 w 54"/>
                    <a:gd name="T3" fmla="*/ 58 h 68"/>
                    <a:gd name="T4" fmla="*/ 41 w 54"/>
                    <a:gd name="T5" fmla="*/ 58 h 68"/>
                    <a:gd name="T6" fmla="*/ 33 w 54"/>
                    <a:gd name="T7" fmla="*/ 65 h 68"/>
                    <a:gd name="T8" fmla="*/ 21 w 54"/>
                    <a:gd name="T9" fmla="*/ 67 h 68"/>
                    <a:gd name="T10" fmla="*/ 6 w 54"/>
                    <a:gd name="T11" fmla="*/ 62 h 68"/>
                    <a:gd name="T12" fmla="*/ 0 w 54"/>
                    <a:gd name="T13" fmla="*/ 48 h 68"/>
                    <a:gd name="T14" fmla="*/ 8 w 54"/>
                    <a:gd name="T15" fmla="*/ 33 h 68"/>
                    <a:gd name="T16" fmla="*/ 30 w 54"/>
                    <a:gd name="T17" fmla="*/ 27 h 68"/>
                    <a:gd name="T18" fmla="*/ 40 w 54"/>
                    <a:gd name="T19" fmla="*/ 27 h 68"/>
                    <a:gd name="T20" fmla="*/ 40 w 54"/>
                    <a:gd name="T21" fmla="*/ 24 h 68"/>
                    <a:gd name="T22" fmla="*/ 37 w 54"/>
                    <a:gd name="T23" fmla="*/ 16 h 68"/>
                    <a:gd name="T24" fmla="*/ 28 w 54"/>
                    <a:gd name="T25" fmla="*/ 13 h 68"/>
                    <a:gd name="T26" fmla="*/ 19 w 54"/>
                    <a:gd name="T27" fmla="*/ 14 h 68"/>
                    <a:gd name="T28" fmla="*/ 11 w 54"/>
                    <a:gd name="T29" fmla="*/ 17 h 68"/>
                    <a:gd name="T30" fmla="*/ 6 w 54"/>
                    <a:gd name="T31" fmla="*/ 7 h 68"/>
                    <a:gd name="T32" fmla="*/ 18 w 54"/>
                    <a:gd name="T33" fmla="*/ 2 h 68"/>
                    <a:gd name="T34" fmla="*/ 30 w 54"/>
                    <a:gd name="T35" fmla="*/ 1 h 68"/>
                    <a:gd name="T36" fmla="*/ 47 w 54"/>
                    <a:gd name="T37" fmla="*/ 7 h 68"/>
                    <a:gd name="T38" fmla="*/ 53 w 54"/>
                    <a:gd name="T39" fmla="*/ 23 h 68"/>
                    <a:gd name="T40" fmla="*/ 53 w 54"/>
                    <a:gd name="T41" fmla="*/ 65 h 68"/>
                    <a:gd name="T42" fmla="*/ 44 w 54"/>
                    <a:gd name="T43" fmla="*/ 65 h 68"/>
                    <a:gd name="T44" fmla="*/ 44 w 54"/>
                    <a:gd name="T45" fmla="*/ 67 h 68"/>
                    <a:gd name="T46" fmla="*/ 24 w 54"/>
                    <a:gd name="T47" fmla="*/ 58 h 68"/>
                    <a:gd name="T48" fmla="*/ 35 w 54"/>
                    <a:gd name="T49" fmla="*/ 53 h 68"/>
                    <a:gd name="T50" fmla="*/ 40 w 54"/>
                    <a:gd name="T51" fmla="*/ 42 h 68"/>
                    <a:gd name="T52" fmla="*/ 40 w 54"/>
                    <a:gd name="T53" fmla="*/ 36 h 68"/>
                    <a:gd name="T54" fmla="*/ 31 w 54"/>
                    <a:gd name="T55" fmla="*/ 36 h 68"/>
                    <a:gd name="T56" fmla="*/ 18 w 54"/>
                    <a:gd name="T57" fmla="*/ 39 h 68"/>
                    <a:gd name="T58" fmla="*/ 14 w 54"/>
                    <a:gd name="T59" fmla="*/ 48 h 68"/>
                    <a:gd name="T60" fmla="*/ 17 w 54"/>
                    <a:gd name="T61" fmla="*/ 53 h 68"/>
                    <a:gd name="T62" fmla="*/ 24 w 54"/>
                    <a:gd name="T63" fmla="*/ 5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8">
                      <a:moveTo>
                        <a:pt x="44" y="67"/>
                      </a:moveTo>
                      <a:lnTo>
                        <a:pt x="41" y="58"/>
                      </a:lnTo>
                      <a:lnTo>
                        <a:pt x="41" y="58"/>
                      </a:lnTo>
                      <a:cubicBezTo>
                        <a:pt x="38" y="62"/>
                        <a:pt x="35" y="64"/>
                        <a:pt x="33" y="65"/>
                      </a:cubicBezTo>
                      <a:cubicBezTo>
                        <a:pt x="30" y="67"/>
                        <a:pt x="25" y="67"/>
                        <a:pt x="21" y="67"/>
                      </a:cubicBezTo>
                      <a:cubicBezTo>
                        <a:pt x="15" y="67"/>
                        <a:pt x="9" y="65"/>
                        <a:pt x="6" y="62"/>
                      </a:cubicBezTo>
                      <a:cubicBezTo>
                        <a:pt x="3" y="59"/>
                        <a:pt x="0" y="53"/>
                        <a:pt x="0" y="48"/>
                      </a:cubicBezTo>
                      <a:cubicBezTo>
                        <a:pt x="0" y="42"/>
                        <a:pt x="4" y="36"/>
                        <a:pt x="8" y="33"/>
                      </a:cubicBezTo>
                      <a:cubicBezTo>
                        <a:pt x="13" y="30"/>
                        <a:pt x="19" y="29"/>
                        <a:pt x="30" y="27"/>
                      </a:cubicBezTo>
                      <a:lnTo>
                        <a:pt x="40" y="27"/>
                      </a:lnTo>
                      <a:lnTo>
                        <a:pt x="40" y="24"/>
                      </a:lnTo>
                      <a:cubicBezTo>
                        <a:pt x="40" y="20"/>
                        <a:pt x="39" y="17"/>
                        <a:pt x="37" y="16"/>
                      </a:cubicBezTo>
                      <a:cubicBezTo>
                        <a:pt x="36" y="14"/>
                        <a:pt x="33" y="13"/>
                        <a:pt x="28" y="13"/>
                      </a:cubicBezTo>
                      <a:cubicBezTo>
                        <a:pt x="25" y="13"/>
                        <a:pt x="22" y="13"/>
                        <a:pt x="19" y="14"/>
                      </a:cubicBezTo>
                      <a:cubicBezTo>
                        <a:pt x="17" y="16"/>
                        <a:pt x="14" y="16"/>
                        <a:pt x="11" y="17"/>
                      </a:cubicBezTo>
                      <a:lnTo>
                        <a:pt x="6" y="7"/>
                      </a:lnTo>
                      <a:cubicBezTo>
                        <a:pt x="9" y="5"/>
                        <a:pt x="14" y="3"/>
                        <a:pt x="18" y="2"/>
                      </a:cubicBezTo>
                      <a:cubicBezTo>
                        <a:pt x="22" y="0"/>
                        <a:pt x="25" y="1"/>
                        <a:pt x="30" y="1"/>
                      </a:cubicBezTo>
                      <a:cubicBezTo>
                        <a:pt x="37" y="1"/>
                        <a:pt x="44" y="2"/>
                        <a:pt x="47" y="7"/>
                      </a:cubicBezTo>
                      <a:cubicBezTo>
                        <a:pt x="52" y="10"/>
                        <a:pt x="53" y="16"/>
                        <a:pt x="53" y="23"/>
                      </a:cubicBezTo>
                      <a:lnTo>
                        <a:pt x="53" y="65"/>
                      </a:lnTo>
                      <a:lnTo>
                        <a:pt x="44" y="65"/>
                      </a:lnTo>
                      <a:lnTo>
                        <a:pt x="44" y="67"/>
                      </a:lnTo>
                      <a:close/>
                      <a:moveTo>
                        <a:pt x="24" y="58"/>
                      </a:moveTo>
                      <a:cubicBezTo>
                        <a:pt x="28" y="58"/>
                        <a:pt x="33" y="55"/>
                        <a:pt x="35" y="53"/>
                      </a:cubicBezTo>
                      <a:cubicBezTo>
                        <a:pt x="38" y="50"/>
                        <a:pt x="40" y="48"/>
                        <a:pt x="40" y="42"/>
                      </a:cubicBezTo>
                      <a:lnTo>
                        <a:pt x="40" y="36"/>
                      </a:lnTo>
                      <a:lnTo>
                        <a:pt x="31" y="36"/>
                      </a:lnTo>
                      <a:cubicBezTo>
                        <a:pt x="25" y="36"/>
                        <a:pt x="21" y="37"/>
                        <a:pt x="18" y="39"/>
                      </a:cubicBezTo>
                      <a:cubicBezTo>
                        <a:pt x="15" y="40"/>
                        <a:pt x="14" y="43"/>
                        <a:pt x="14" y="48"/>
                      </a:cubicBezTo>
                      <a:cubicBezTo>
                        <a:pt x="14" y="51"/>
                        <a:pt x="16" y="51"/>
                        <a:pt x="17" y="53"/>
                      </a:cubicBezTo>
                      <a:cubicBezTo>
                        <a:pt x="19" y="54"/>
                        <a:pt x="21" y="58"/>
                        <a:pt x="24" y="58"/>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399" name="Freeform 398"/>
                <p:cNvSpPr>
                  <a:spLocks noChangeArrowheads="1"/>
                </p:cNvSpPr>
                <p:nvPr/>
              </p:nvSpPr>
              <p:spPr bwMode="auto">
                <a:xfrm>
                  <a:off x="5393" y="2069"/>
                  <a:ext cx="12" cy="20"/>
                </a:xfrm>
                <a:custGeom>
                  <a:avLst/>
                  <a:gdLst>
                    <a:gd name="T0" fmla="*/ 32 w 58"/>
                    <a:gd name="T1" fmla="*/ 64 h 93"/>
                    <a:gd name="T2" fmla="*/ 13 w 58"/>
                    <a:gd name="T3" fmla="*/ 55 h 93"/>
                    <a:gd name="T4" fmla="*/ 12 w 58"/>
                    <a:gd name="T5" fmla="*/ 55 h 93"/>
                    <a:gd name="T6" fmla="*/ 13 w 58"/>
                    <a:gd name="T7" fmla="*/ 66 h 93"/>
                    <a:gd name="T8" fmla="*/ 13 w 58"/>
                    <a:gd name="T9" fmla="*/ 92 h 93"/>
                    <a:gd name="T10" fmla="*/ 0 w 58"/>
                    <a:gd name="T11" fmla="*/ 92 h 93"/>
                    <a:gd name="T12" fmla="*/ 0 w 58"/>
                    <a:gd name="T13" fmla="*/ 1 h 93"/>
                    <a:gd name="T14" fmla="*/ 10 w 58"/>
                    <a:gd name="T15" fmla="*/ 1 h 93"/>
                    <a:gd name="T16" fmla="*/ 12 w 58"/>
                    <a:gd name="T17" fmla="*/ 10 h 93"/>
                    <a:gd name="T18" fmla="*/ 12 w 58"/>
                    <a:gd name="T19" fmla="*/ 10 h 93"/>
                    <a:gd name="T20" fmla="*/ 31 w 58"/>
                    <a:gd name="T21" fmla="*/ 0 h 93"/>
                    <a:gd name="T22" fmla="*/ 50 w 58"/>
                    <a:gd name="T23" fmla="*/ 9 h 93"/>
                    <a:gd name="T24" fmla="*/ 57 w 58"/>
                    <a:gd name="T25" fmla="*/ 32 h 93"/>
                    <a:gd name="T26" fmla="*/ 50 w 58"/>
                    <a:gd name="T27" fmla="*/ 57 h 93"/>
                    <a:gd name="T28" fmla="*/ 32 w 58"/>
                    <a:gd name="T29" fmla="*/ 64 h 93"/>
                    <a:gd name="T30" fmla="*/ 29 w 58"/>
                    <a:gd name="T31" fmla="*/ 10 h 93"/>
                    <a:gd name="T32" fmla="*/ 17 w 58"/>
                    <a:gd name="T33" fmla="*/ 14 h 93"/>
                    <a:gd name="T34" fmla="*/ 13 w 58"/>
                    <a:gd name="T35" fmla="*/ 29 h 93"/>
                    <a:gd name="T36" fmla="*/ 13 w 58"/>
                    <a:gd name="T37" fmla="*/ 31 h 93"/>
                    <a:gd name="T38" fmla="*/ 16 w 58"/>
                    <a:gd name="T39" fmla="*/ 47 h 93"/>
                    <a:gd name="T40" fmla="*/ 28 w 58"/>
                    <a:gd name="T41" fmla="*/ 52 h 93"/>
                    <a:gd name="T42" fmla="*/ 38 w 58"/>
                    <a:gd name="T43" fmla="*/ 47 h 93"/>
                    <a:gd name="T44" fmla="*/ 42 w 58"/>
                    <a:gd name="T45" fmla="*/ 31 h 93"/>
                    <a:gd name="T46" fmla="*/ 38 w 58"/>
                    <a:gd name="T47" fmla="*/ 14 h 93"/>
                    <a:gd name="T48" fmla="*/ 29 w 58"/>
                    <a:gd name="T49"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4"/>
                      </a:moveTo>
                      <a:cubicBezTo>
                        <a:pt x="25" y="64"/>
                        <a:pt x="17" y="61"/>
                        <a:pt x="13" y="55"/>
                      </a:cubicBezTo>
                      <a:lnTo>
                        <a:pt x="12" y="55"/>
                      </a:lnTo>
                      <a:cubicBezTo>
                        <a:pt x="12" y="61"/>
                        <a:pt x="13" y="64"/>
                        <a:pt x="13" y="66"/>
                      </a:cubicBezTo>
                      <a:lnTo>
                        <a:pt x="13" y="92"/>
                      </a:lnTo>
                      <a:lnTo>
                        <a:pt x="0" y="92"/>
                      </a:lnTo>
                      <a:lnTo>
                        <a:pt x="0" y="1"/>
                      </a:lnTo>
                      <a:lnTo>
                        <a:pt x="10" y="1"/>
                      </a:lnTo>
                      <a:cubicBezTo>
                        <a:pt x="10" y="3"/>
                        <a:pt x="12" y="6"/>
                        <a:pt x="12" y="10"/>
                      </a:cubicBezTo>
                      <a:lnTo>
                        <a:pt x="12" y="10"/>
                      </a:lnTo>
                      <a:cubicBezTo>
                        <a:pt x="16" y="4"/>
                        <a:pt x="22" y="0"/>
                        <a:pt x="31" y="0"/>
                      </a:cubicBezTo>
                      <a:cubicBezTo>
                        <a:pt x="38" y="0"/>
                        <a:pt x="46" y="3"/>
                        <a:pt x="50" y="9"/>
                      </a:cubicBezTo>
                      <a:cubicBezTo>
                        <a:pt x="55" y="14"/>
                        <a:pt x="57" y="22"/>
                        <a:pt x="57" y="32"/>
                      </a:cubicBezTo>
                      <a:cubicBezTo>
                        <a:pt x="57" y="42"/>
                        <a:pt x="54" y="51"/>
                        <a:pt x="50" y="57"/>
                      </a:cubicBezTo>
                      <a:cubicBezTo>
                        <a:pt x="47" y="61"/>
                        <a:pt x="41" y="64"/>
                        <a:pt x="32" y="64"/>
                      </a:cubicBezTo>
                      <a:close/>
                      <a:moveTo>
                        <a:pt x="29" y="10"/>
                      </a:moveTo>
                      <a:cubicBezTo>
                        <a:pt x="23" y="10"/>
                        <a:pt x="20" y="11"/>
                        <a:pt x="17" y="14"/>
                      </a:cubicBezTo>
                      <a:cubicBezTo>
                        <a:pt x="15" y="16"/>
                        <a:pt x="13" y="23"/>
                        <a:pt x="13" y="29"/>
                      </a:cubicBezTo>
                      <a:lnTo>
                        <a:pt x="13" y="31"/>
                      </a:lnTo>
                      <a:cubicBezTo>
                        <a:pt x="13" y="38"/>
                        <a:pt x="15" y="44"/>
                        <a:pt x="16" y="47"/>
                      </a:cubicBezTo>
                      <a:cubicBezTo>
                        <a:pt x="19" y="49"/>
                        <a:pt x="22" y="52"/>
                        <a:pt x="28" y="52"/>
                      </a:cubicBezTo>
                      <a:cubicBezTo>
                        <a:pt x="32" y="52"/>
                        <a:pt x="36" y="51"/>
                        <a:pt x="38" y="47"/>
                      </a:cubicBezTo>
                      <a:cubicBezTo>
                        <a:pt x="41" y="42"/>
                        <a:pt x="42" y="38"/>
                        <a:pt x="42" y="31"/>
                      </a:cubicBezTo>
                      <a:cubicBezTo>
                        <a:pt x="42" y="23"/>
                        <a:pt x="41" y="17"/>
                        <a:pt x="38" y="14"/>
                      </a:cubicBezTo>
                      <a:cubicBezTo>
                        <a:pt x="38" y="12"/>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00" name="Freeform 399"/>
                <p:cNvSpPr>
                  <a:spLocks noChangeArrowheads="1"/>
                </p:cNvSpPr>
                <p:nvPr/>
              </p:nvSpPr>
              <p:spPr bwMode="auto">
                <a:xfrm>
                  <a:off x="5409" y="2064"/>
                  <a:ext cx="6" cy="22"/>
                </a:xfrm>
                <a:custGeom>
                  <a:avLst/>
                  <a:gdLst>
                    <a:gd name="T0" fmla="*/ 0 w 31"/>
                    <a:gd name="T1" fmla="*/ 52 h 102"/>
                    <a:gd name="T2" fmla="*/ 5 w 31"/>
                    <a:gd name="T3" fmla="*/ 24 h 102"/>
                    <a:gd name="T4" fmla="*/ 18 w 31"/>
                    <a:gd name="T5" fmla="*/ 0 h 102"/>
                    <a:gd name="T6" fmla="*/ 30 w 31"/>
                    <a:gd name="T7" fmla="*/ 0 h 102"/>
                    <a:gd name="T8" fmla="*/ 18 w 31"/>
                    <a:gd name="T9" fmla="*/ 24 h 102"/>
                    <a:gd name="T10" fmla="*/ 14 w 31"/>
                    <a:gd name="T11" fmla="*/ 52 h 102"/>
                    <a:gd name="T12" fmla="*/ 18 w 31"/>
                    <a:gd name="T13" fmla="*/ 78 h 102"/>
                    <a:gd name="T14" fmla="*/ 30 w 31"/>
                    <a:gd name="T15" fmla="*/ 101 h 102"/>
                    <a:gd name="T16" fmla="*/ 18 w 31"/>
                    <a:gd name="T17" fmla="*/ 101 h 102"/>
                    <a:gd name="T18" fmla="*/ 5 w 31"/>
                    <a:gd name="T19" fmla="*/ 78 h 102"/>
                    <a:gd name="T20" fmla="*/ 0 w 31"/>
                    <a:gd name="T21" fmla="*/ 5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0" y="52"/>
                      </a:moveTo>
                      <a:cubicBezTo>
                        <a:pt x="0" y="41"/>
                        <a:pt x="2" y="33"/>
                        <a:pt x="5" y="24"/>
                      </a:cubicBezTo>
                      <a:cubicBezTo>
                        <a:pt x="8" y="15"/>
                        <a:pt x="12" y="8"/>
                        <a:pt x="18" y="0"/>
                      </a:cubicBezTo>
                      <a:lnTo>
                        <a:pt x="30" y="0"/>
                      </a:lnTo>
                      <a:cubicBezTo>
                        <a:pt x="24" y="8"/>
                        <a:pt x="21" y="15"/>
                        <a:pt x="18" y="24"/>
                      </a:cubicBezTo>
                      <a:cubicBezTo>
                        <a:pt x="15" y="33"/>
                        <a:pt x="14" y="41"/>
                        <a:pt x="14" y="52"/>
                      </a:cubicBezTo>
                      <a:cubicBezTo>
                        <a:pt x="14" y="60"/>
                        <a:pt x="15" y="70"/>
                        <a:pt x="18" y="78"/>
                      </a:cubicBezTo>
                      <a:cubicBezTo>
                        <a:pt x="21" y="87"/>
                        <a:pt x="25" y="94"/>
                        <a:pt x="30" y="101"/>
                      </a:cubicBezTo>
                      <a:lnTo>
                        <a:pt x="18" y="101"/>
                      </a:lnTo>
                      <a:cubicBezTo>
                        <a:pt x="12" y="95"/>
                        <a:pt x="8" y="87"/>
                        <a:pt x="5" y="78"/>
                      </a:cubicBezTo>
                      <a:cubicBezTo>
                        <a:pt x="2" y="70"/>
                        <a:pt x="0" y="62"/>
                        <a:pt x="0" y="52"/>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01" name="Freeform 400"/>
                <p:cNvSpPr>
                  <a:spLocks noChangeArrowheads="1"/>
                </p:cNvSpPr>
                <p:nvPr/>
              </p:nvSpPr>
              <p:spPr bwMode="auto">
                <a:xfrm>
                  <a:off x="5416" y="2064"/>
                  <a:ext cx="6" cy="22"/>
                </a:xfrm>
                <a:custGeom>
                  <a:avLst/>
                  <a:gdLst>
                    <a:gd name="T0" fmla="*/ 30 w 31"/>
                    <a:gd name="T1" fmla="*/ 52 h 102"/>
                    <a:gd name="T2" fmla="*/ 25 w 31"/>
                    <a:gd name="T3" fmla="*/ 79 h 102"/>
                    <a:gd name="T4" fmla="*/ 12 w 31"/>
                    <a:gd name="T5" fmla="*/ 101 h 102"/>
                    <a:gd name="T6" fmla="*/ 0 w 31"/>
                    <a:gd name="T7" fmla="*/ 101 h 102"/>
                    <a:gd name="T8" fmla="*/ 12 w 31"/>
                    <a:gd name="T9" fmla="*/ 78 h 102"/>
                    <a:gd name="T10" fmla="*/ 17 w 31"/>
                    <a:gd name="T11" fmla="*/ 52 h 102"/>
                    <a:gd name="T12" fmla="*/ 12 w 31"/>
                    <a:gd name="T13" fmla="*/ 24 h 102"/>
                    <a:gd name="T14" fmla="*/ 0 w 31"/>
                    <a:gd name="T15" fmla="*/ 0 h 102"/>
                    <a:gd name="T16" fmla="*/ 12 w 31"/>
                    <a:gd name="T17" fmla="*/ 0 h 102"/>
                    <a:gd name="T18" fmla="*/ 25 w 31"/>
                    <a:gd name="T19" fmla="*/ 24 h 102"/>
                    <a:gd name="T20" fmla="*/ 30 w 31"/>
                    <a:gd name="T21" fmla="*/ 5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30" y="52"/>
                      </a:moveTo>
                      <a:cubicBezTo>
                        <a:pt x="30" y="62"/>
                        <a:pt x="28" y="70"/>
                        <a:pt x="25" y="79"/>
                      </a:cubicBezTo>
                      <a:cubicBezTo>
                        <a:pt x="22" y="88"/>
                        <a:pt x="18" y="95"/>
                        <a:pt x="12" y="101"/>
                      </a:cubicBezTo>
                      <a:lnTo>
                        <a:pt x="0" y="101"/>
                      </a:lnTo>
                      <a:cubicBezTo>
                        <a:pt x="6" y="94"/>
                        <a:pt x="9" y="87"/>
                        <a:pt x="12" y="78"/>
                      </a:cubicBezTo>
                      <a:cubicBezTo>
                        <a:pt x="15" y="69"/>
                        <a:pt x="17" y="60"/>
                        <a:pt x="17" y="52"/>
                      </a:cubicBezTo>
                      <a:cubicBezTo>
                        <a:pt x="17" y="43"/>
                        <a:pt x="15" y="33"/>
                        <a:pt x="12" y="24"/>
                      </a:cubicBezTo>
                      <a:cubicBezTo>
                        <a:pt x="9" y="15"/>
                        <a:pt x="5" y="6"/>
                        <a:pt x="0" y="0"/>
                      </a:cubicBezTo>
                      <a:lnTo>
                        <a:pt x="12" y="0"/>
                      </a:lnTo>
                      <a:cubicBezTo>
                        <a:pt x="18" y="8"/>
                        <a:pt x="22" y="15"/>
                        <a:pt x="25" y="24"/>
                      </a:cubicBezTo>
                      <a:cubicBezTo>
                        <a:pt x="28" y="33"/>
                        <a:pt x="30" y="41"/>
                        <a:pt x="30" y="52"/>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02" name="Freeform 401"/>
                <p:cNvSpPr>
                  <a:spLocks noChangeArrowheads="1"/>
                </p:cNvSpPr>
                <p:nvPr/>
              </p:nvSpPr>
              <p:spPr bwMode="auto">
                <a:xfrm>
                  <a:off x="5353" y="2096"/>
                  <a:ext cx="20" cy="14"/>
                </a:xfrm>
                <a:custGeom>
                  <a:avLst/>
                  <a:gdLst>
                    <a:gd name="T0" fmla="*/ 39 w 93"/>
                    <a:gd name="T1" fmla="*/ 62 h 65"/>
                    <a:gd name="T2" fmla="*/ 39 w 93"/>
                    <a:gd name="T3" fmla="*/ 23 h 65"/>
                    <a:gd name="T4" fmla="*/ 36 w 93"/>
                    <a:gd name="T5" fmla="*/ 13 h 65"/>
                    <a:gd name="T6" fmla="*/ 28 w 93"/>
                    <a:gd name="T7" fmla="*/ 10 h 65"/>
                    <a:gd name="T8" fmla="*/ 16 w 93"/>
                    <a:gd name="T9" fmla="*/ 14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2 h 65"/>
                    <a:gd name="T24" fmla="*/ 31 w 93"/>
                    <a:gd name="T25" fmla="*/ 0 h 65"/>
                    <a:gd name="T26" fmla="*/ 50 w 93"/>
                    <a:gd name="T27" fmla="*/ 10 h 65"/>
                    <a:gd name="T28" fmla="*/ 51 w 93"/>
                    <a:gd name="T29" fmla="*/ 10 h 65"/>
                    <a:gd name="T30" fmla="*/ 58 w 93"/>
                    <a:gd name="T31" fmla="*/ 2 h 65"/>
                    <a:gd name="T32" fmla="*/ 70 w 93"/>
                    <a:gd name="T33" fmla="*/ 0 h 65"/>
                    <a:gd name="T34" fmla="*/ 86 w 93"/>
                    <a:gd name="T35" fmla="*/ 5 h 65"/>
                    <a:gd name="T36" fmla="*/ 92 w 93"/>
                    <a:gd name="T37" fmla="*/ 23 h 65"/>
                    <a:gd name="T38" fmla="*/ 92 w 93"/>
                    <a:gd name="T39" fmla="*/ 64 h 65"/>
                    <a:gd name="T40" fmla="*/ 79 w 93"/>
                    <a:gd name="T41" fmla="*/ 64 h 65"/>
                    <a:gd name="T42" fmla="*/ 79 w 93"/>
                    <a:gd name="T43" fmla="*/ 24 h 65"/>
                    <a:gd name="T44" fmla="*/ 76 w 93"/>
                    <a:gd name="T45" fmla="*/ 14 h 65"/>
                    <a:gd name="T46" fmla="*/ 67 w 93"/>
                    <a:gd name="T47" fmla="*/ 11 h 65"/>
                    <a:gd name="T48" fmla="*/ 55 w 93"/>
                    <a:gd name="T49" fmla="*/ 16 h 65"/>
                    <a:gd name="T50" fmla="*/ 53 w 93"/>
                    <a:gd name="T51" fmla="*/ 30 h 65"/>
                    <a:gd name="T52" fmla="*/ 53 w 93"/>
                    <a:gd name="T53" fmla="*/ 62 h 65"/>
                    <a:gd name="T54" fmla="*/ 39 w 93"/>
                    <a:gd name="T55" fmla="*/ 6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2"/>
                      </a:moveTo>
                      <a:lnTo>
                        <a:pt x="39" y="23"/>
                      </a:lnTo>
                      <a:cubicBezTo>
                        <a:pt x="39" y="18"/>
                        <a:pt x="38" y="14"/>
                        <a:pt x="36" y="13"/>
                      </a:cubicBezTo>
                      <a:cubicBezTo>
                        <a:pt x="35" y="10"/>
                        <a:pt x="32" y="10"/>
                        <a:pt x="28" y="10"/>
                      </a:cubicBezTo>
                      <a:cubicBezTo>
                        <a:pt x="22" y="10"/>
                        <a:pt x="19" y="11"/>
                        <a:pt x="16" y="14"/>
                      </a:cubicBezTo>
                      <a:cubicBezTo>
                        <a:pt x="13" y="17"/>
                        <a:pt x="13" y="23"/>
                        <a:pt x="13" y="32"/>
                      </a:cubicBezTo>
                      <a:lnTo>
                        <a:pt x="13" y="64"/>
                      </a:lnTo>
                      <a:lnTo>
                        <a:pt x="0" y="64"/>
                      </a:lnTo>
                      <a:lnTo>
                        <a:pt x="0" y="1"/>
                      </a:lnTo>
                      <a:lnTo>
                        <a:pt x="10" y="1"/>
                      </a:lnTo>
                      <a:lnTo>
                        <a:pt x="12" y="10"/>
                      </a:lnTo>
                      <a:cubicBezTo>
                        <a:pt x="13" y="7"/>
                        <a:pt x="16" y="3"/>
                        <a:pt x="19" y="2"/>
                      </a:cubicBezTo>
                      <a:cubicBezTo>
                        <a:pt x="22" y="0"/>
                        <a:pt x="26" y="0"/>
                        <a:pt x="31" y="0"/>
                      </a:cubicBezTo>
                      <a:cubicBezTo>
                        <a:pt x="41" y="0"/>
                        <a:pt x="47" y="2"/>
                        <a:pt x="50" y="10"/>
                      </a:cubicBezTo>
                      <a:lnTo>
                        <a:pt x="51" y="10"/>
                      </a:lnTo>
                      <a:cubicBezTo>
                        <a:pt x="53" y="7"/>
                        <a:pt x="55" y="3"/>
                        <a:pt x="58" y="2"/>
                      </a:cubicBezTo>
                      <a:cubicBezTo>
                        <a:pt x="61" y="0"/>
                        <a:pt x="66" y="0"/>
                        <a:pt x="70" y="0"/>
                      </a:cubicBezTo>
                      <a:cubicBezTo>
                        <a:pt x="77" y="0"/>
                        <a:pt x="83" y="1"/>
                        <a:pt x="86" y="5"/>
                      </a:cubicBezTo>
                      <a:cubicBezTo>
                        <a:pt x="89" y="10"/>
                        <a:pt x="92" y="16"/>
                        <a:pt x="92" y="23"/>
                      </a:cubicBezTo>
                      <a:lnTo>
                        <a:pt x="92" y="64"/>
                      </a:lnTo>
                      <a:lnTo>
                        <a:pt x="79" y="64"/>
                      </a:lnTo>
                      <a:lnTo>
                        <a:pt x="79" y="24"/>
                      </a:lnTo>
                      <a:cubicBezTo>
                        <a:pt x="79" y="20"/>
                        <a:pt x="77" y="16"/>
                        <a:pt x="76" y="14"/>
                      </a:cubicBezTo>
                      <a:cubicBezTo>
                        <a:pt x="74" y="11"/>
                        <a:pt x="71" y="11"/>
                        <a:pt x="67" y="11"/>
                      </a:cubicBezTo>
                      <a:cubicBezTo>
                        <a:pt x="61" y="11"/>
                        <a:pt x="58" y="13"/>
                        <a:pt x="55" y="16"/>
                      </a:cubicBezTo>
                      <a:cubicBezTo>
                        <a:pt x="53" y="18"/>
                        <a:pt x="53" y="24"/>
                        <a:pt x="53" y="30"/>
                      </a:cubicBezTo>
                      <a:lnTo>
                        <a:pt x="53" y="62"/>
                      </a:lnTo>
                      <a:lnTo>
                        <a:pt x="39" y="62"/>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03" name="Freeform 402"/>
                <p:cNvSpPr>
                  <a:spLocks noChangeArrowheads="1"/>
                </p:cNvSpPr>
                <p:nvPr/>
              </p:nvSpPr>
              <p:spPr bwMode="auto">
                <a:xfrm>
                  <a:off x="5377" y="2095"/>
                  <a:ext cx="11" cy="14"/>
                </a:xfrm>
                <a:custGeom>
                  <a:avLst/>
                  <a:gdLst>
                    <a:gd name="T0" fmla="*/ 44 w 54"/>
                    <a:gd name="T1" fmla="*/ 66 h 67"/>
                    <a:gd name="T2" fmla="*/ 41 w 54"/>
                    <a:gd name="T3" fmla="*/ 57 h 67"/>
                    <a:gd name="T4" fmla="*/ 41 w 54"/>
                    <a:gd name="T5" fmla="*/ 57 h 67"/>
                    <a:gd name="T6" fmla="*/ 33 w 54"/>
                    <a:gd name="T7" fmla="*/ 65 h 67"/>
                    <a:gd name="T8" fmla="*/ 21 w 54"/>
                    <a:gd name="T9" fmla="*/ 66 h 67"/>
                    <a:gd name="T10" fmla="*/ 6 w 54"/>
                    <a:gd name="T11" fmla="*/ 62 h 67"/>
                    <a:gd name="T12" fmla="*/ 0 w 54"/>
                    <a:gd name="T13" fmla="*/ 47 h 67"/>
                    <a:gd name="T14" fmla="*/ 8 w 54"/>
                    <a:gd name="T15" fmla="*/ 33 h 67"/>
                    <a:gd name="T16" fmla="*/ 30 w 54"/>
                    <a:gd name="T17" fmla="*/ 27 h 67"/>
                    <a:gd name="T18" fmla="*/ 40 w 54"/>
                    <a:gd name="T19" fmla="*/ 27 h 67"/>
                    <a:gd name="T20" fmla="*/ 40 w 54"/>
                    <a:gd name="T21" fmla="*/ 24 h 67"/>
                    <a:gd name="T22" fmla="*/ 37 w 54"/>
                    <a:gd name="T23" fmla="*/ 15 h 67"/>
                    <a:gd name="T24" fmla="*/ 28 w 54"/>
                    <a:gd name="T25" fmla="*/ 12 h 67"/>
                    <a:gd name="T26" fmla="*/ 19 w 54"/>
                    <a:gd name="T27" fmla="*/ 14 h 67"/>
                    <a:gd name="T28" fmla="*/ 11 w 54"/>
                    <a:gd name="T29" fmla="*/ 17 h 67"/>
                    <a:gd name="T30" fmla="*/ 6 w 54"/>
                    <a:gd name="T31" fmla="*/ 6 h 67"/>
                    <a:gd name="T32" fmla="*/ 18 w 54"/>
                    <a:gd name="T33" fmla="*/ 2 h 67"/>
                    <a:gd name="T34" fmla="*/ 30 w 54"/>
                    <a:gd name="T35" fmla="*/ 1 h 67"/>
                    <a:gd name="T36" fmla="*/ 47 w 54"/>
                    <a:gd name="T37" fmla="*/ 6 h 67"/>
                    <a:gd name="T38" fmla="*/ 53 w 54"/>
                    <a:gd name="T39" fmla="*/ 22 h 67"/>
                    <a:gd name="T40" fmla="*/ 53 w 54"/>
                    <a:gd name="T41" fmla="*/ 65 h 67"/>
                    <a:gd name="T42" fmla="*/ 44 w 54"/>
                    <a:gd name="T43" fmla="*/ 65 h 67"/>
                    <a:gd name="T44" fmla="*/ 44 w 54"/>
                    <a:gd name="T45" fmla="*/ 66 h 67"/>
                    <a:gd name="T46" fmla="*/ 24 w 54"/>
                    <a:gd name="T47" fmla="*/ 57 h 67"/>
                    <a:gd name="T48" fmla="*/ 35 w 54"/>
                    <a:gd name="T49" fmla="*/ 53 h 67"/>
                    <a:gd name="T50" fmla="*/ 40 w 54"/>
                    <a:gd name="T51" fmla="*/ 41 h 67"/>
                    <a:gd name="T52" fmla="*/ 40 w 54"/>
                    <a:gd name="T53" fmla="*/ 36 h 67"/>
                    <a:gd name="T54" fmla="*/ 31 w 54"/>
                    <a:gd name="T55" fmla="*/ 36 h 67"/>
                    <a:gd name="T56" fmla="*/ 18 w 54"/>
                    <a:gd name="T57" fmla="*/ 39 h 67"/>
                    <a:gd name="T58" fmla="*/ 14 w 54"/>
                    <a:gd name="T59" fmla="*/ 47 h 67"/>
                    <a:gd name="T60" fmla="*/ 17 w 54"/>
                    <a:gd name="T61" fmla="*/ 53 h 67"/>
                    <a:gd name="T62" fmla="*/ 24 w 54"/>
                    <a:gd name="T63" fmla="*/ 5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2"/>
                        <a:pt x="35" y="63"/>
                        <a:pt x="33" y="65"/>
                      </a:cubicBezTo>
                      <a:cubicBezTo>
                        <a:pt x="30" y="66"/>
                        <a:pt x="25" y="66"/>
                        <a:pt x="21" y="66"/>
                      </a:cubicBezTo>
                      <a:cubicBezTo>
                        <a:pt x="15" y="66"/>
                        <a:pt x="9" y="65"/>
                        <a:pt x="6" y="62"/>
                      </a:cubicBezTo>
                      <a:cubicBezTo>
                        <a:pt x="3" y="59"/>
                        <a:pt x="0" y="53"/>
                        <a:pt x="0" y="47"/>
                      </a:cubicBezTo>
                      <a:cubicBezTo>
                        <a:pt x="0" y="41"/>
                        <a:pt x="4" y="36"/>
                        <a:pt x="8" y="33"/>
                      </a:cubicBezTo>
                      <a:cubicBezTo>
                        <a:pt x="13" y="30"/>
                        <a:pt x="19" y="28"/>
                        <a:pt x="30" y="27"/>
                      </a:cubicBezTo>
                      <a:lnTo>
                        <a:pt x="40" y="27"/>
                      </a:lnTo>
                      <a:lnTo>
                        <a:pt x="40" y="24"/>
                      </a:lnTo>
                      <a:cubicBezTo>
                        <a:pt x="40" y="20"/>
                        <a:pt x="39" y="16"/>
                        <a:pt x="37" y="15"/>
                      </a:cubicBezTo>
                      <a:cubicBezTo>
                        <a:pt x="36" y="13"/>
                        <a:pt x="33" y="12"/>
                        <a:pt x="28" y="12"/>
                      </a:cubicBezTo>
                      <a:cubicBezTo>
                        <a:pt x="25" y="12"/>
                        <a:pt x="22" y="12"/>
                        <a:pt x="19" y="14"/>
                      </a:cubicBezTo>
                      <a:cubicBezTo>
                        <a:pt x="17" y="15"/>
                        <a:pt x="14" y="15"/>
                        <a:pt x="11" y="17"/>
                      </a:cubicBezTo>
                      <a:lnTo>
                        <a:pt x="6" y="6"/>
                      </a:lnTo>
                      <a:cubicBezTo>
                        <a:pt x="9" y="5"/>
                        <a:pt x="14" y="3"/>
                        <a:pt x="18" y="2"/>
                      </a:cubicBezTo>
                      <a:cubicBezTo>
                        <a:pt x="22" y="0"/>
                        <a:pt x="25" y="1"/>
                        <a:pt x="30" y="1"/>
                      </a:cubicBezTo>
                      <a:cubicBezTo>
                        <a:pt x="37" y="1"/>
                        <a:pt x="44" y="2"/>
                        <a:pt x="47" y="6"/>
                      </a:cubicBezTo>
                      <a:cubicBezTo>
                        <a:pt x="52" y="9"/>
                        <a:pt x="53" y="15"/>
                        <a:pt x="53" y="22"/>
                      </a:cubicBezTo>
                      <a:lnTo>
                        <a:pt x="53" y="65"/>
                      </a:lnTo>
                      <a:lnTo>
                        <a:pt x="44" y="65"/>
                      </a:lnTo>
                      <a:lnTo>
                        <a:pt x="44" y="66"/>
                      </a:lnTo>
                      <a:close/>
                      <a:moveTo>
                        <a:pt x="24" y="57"/>
                      </a:moveTo>
                      <a:cubicBezTo>
                        <a:pt x="28" y="57"/>
                        <a:pt x="33" y="56"/>
                        <a:pt x="35" y="53"/>
                      </a:cubicBezTo>
                      <a:cubicBezTo>
                        <a:pt x="38" y="50"/>
                        <a:pt x="40" y="47"/>
                        <a:pt x="40" y="41"/>
                      </a:cubicBezTo>
                      <a:lnTo>
                        <a:pt x="40" y="36"/>
                      </a:lnTo>
                      <a:lnTo>
                        <a:pt x="31" y="36"/>
                      </a:lnTo>
                      <a:cubicBezTo>
                        <a:pt x="25" y="36"/>
                        <a:pt x="21" y="37"/>
                        <a:pt x="18" y="39"/>
                      </a:cubicBezTo>
                      <a:cubicBezTo>
                        <a:pt x="15" y="40"/>
                        <a:pt x="14" y="43"/>
                        <a:pt x="14" y="47"/>
                      </a:cubicBezTo>
                      <a:cubicBezTo>
                        <a:pt x="14" y="50"/>
                        <a:pt x="16" y="51"/>
                        <a:pt x="17" y="53"/>
                      </a:cubicBezTo>
                      <a:cubicBezTo>
                        <a:pt x="19" y="54"/>
                        <a:pt x="21" y="57"/>
                        <a:pt x="24" y="57"/>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04" name="Freeform 403"/>
                <p:cNvSpPr>
                  <a:spLocks noChangeArrowheads="1"/>
                </p:cNvSpPr>
                <p:nvPr/>
              </p:nvSpPr>
              <p:spPr bwMode="auto">
                <a:xfrm>
                  <a:off x="5393" y="2096"/>
                  <a:ext cx="12" cy="20"/>
                </a:xfrm>
                <a:custGeom>
                  <a:avLst/>
                  <a:gdLst>
                    <a:gd name="T0" fmla="*/ 32 w 58"/>
                    <a:gd name="T1" fmla="*/ 64 h 92"/>
                    <a:gd name="T2" fmla="*/ 13 w 58"/>
                    <a:gd name="T3" fmla="*/ 55 h 92"/>
                    <a:gd name="T4" fmla="*/ 12 w 58"/>
                    <a:gd name="T5" fmla="*/ 55 h 92"/>
                    <a:gd name="T6" fmla="*/ 13 w 58"/>
                    <a:gd name="T7" fmla="*/ 65 h 92"/>
                    <a:gd name="T8" fmla="*/ 13 w 58"/>
                    <a:gd name="T9" fmla="*/ 91 h 92"/>
                    <a:gd name="T10" fmla="*/ 0 w 58"/>
                    <a:gd name="T11" fmla="*/ 91 h 92"/>
                    <a:gd name="T12" fmla="*/ 0 w 58"/>
                    <a:gd name="T13" fmla="*/ 1 h 92"/>
                    <a:gd name="T14" fmla="*/ 10 w 58"/>
                    <a:gd name="T15" fmla="*/ 1 h 92"/>
                    <a:gd name="T16" fmla="*/ 12 w 58"/>
                    <a:gd name="T17" fmla="*/ 10 h 92"/>
                    <a:gd name="T18" fmla="*/ 12 w 58"/>
                    <a:gd name="T19" fmla="*/ 10 h 92"/>
                    <a:gd name="T20" fmla="*/ 31 w 58"/>
                    <a:gd name="T21" fmla="*/ 0 h 92"/>
                    <a:gd name="T22" fmla="*/ 50 w 58"/>
                    <a:gd name="T23" fmla="*/ 8 h 92"/>
                    <a:gd name="T24" fmla="*/ 57 w 58"/>
                    <a:gd name="T25" fmla="*/ 32 h 92"/>
                    <a:gd name="T26" fmla="*/ 50 w 58"/>
                    <a:gd name="T27" fmla="*/ 56 h 92"/>
                    <a:gd name="T28" fmla="*/ 32 w 58"/>
                    <a:gd name="T29" fmla="*/ 64 h 92"/>
                    <a:gd name="T30" fmla="*/ 29 w 58"/>
                    <a:gd name="T31" fmla="*/ 10 h 92"/>
                    <a:gd name="T32" fmla="*/ 17 w 58"/>
                    <a:gd name="T33" fmla="*/ 14 h 92"/>
                    <a:gd name="T34" fmla="*/ 13 w 58"/>
                    <a:gd name="T35" fmla="*/ 29 h 92"/>
                    <a:gd name="T36" fmla="*/ 13 w 58"/>
                    <a:gd name="T37" fmla="*/ 30 h 92"/>
                    <a:gd name="T38" fmla="*/ 16 w 58"/>
                    <a:gd name="T39" fmla="*/ 46 h 92"/>
                    <a:gd name="T40" fmla="*/ 28 w 58"/>
                    <a:gd name="T41" fmla="*/ 52 h 92"/>
                    <a:gd name="T42" fmla="*/ 38 w 58"/>
                    <a:gd name="T43" fmla="*/ 46 h 92"/>
                    <a:gd name="T44" fmla="*/ 42 w 58"/>
                    <a:gd name="T45" fmla="*/ 30 h 92"/>
                    <a:gd name="T46" fmla="*/ 38 w 58"/>
                    <a:gd name="T47" fmla="*/ 14 h 92"/>
                    <a:gd name="T48" fmla="*/ 29 w 58"/>
                    <a:gd name="T49"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2">
                      <a:moveTo>
                        <a:pt x="32" y="64"/>
                      </a:moveTo>
                      <a:cubicBezTo>
                        <a:pt x="25" y="64"/>
                        <a:pt x="17" y="61"/>
                        <a:pt x="13" y="55"/>
                      </a:cubicBezTo>
                      <a:lnTo>
                        <a:pt x="12" y="55"/>
                      </a:lnTo>
                      <a:cubicBezTo>
                        <a:pt x="12" y="61"/>
                        <a:pt x="13" y="64"/>
                        <a:pt x="13" y="65"/>
                      </a:cubicBezTo>
                      <a:lnTo>
                        <a:pt x="13" y="91"/>
                      </a:lnTo>
                      <a:lnTo>
                        <a:pt x="0" y="91"/>
                      </a:lnTo>
                      <a:lnTo>
                        <a:pt x="0" y="1"/>
                      </a:lnTo>
                      <a:lnTo>
                        <a:pt x="10" y="1"/>
                      </a:lnTo>
                      <a:cubicBezTo>
                        <a:pt x="10" y="2"/>
                        <a:pt x="12" y="5"/>
                        <a:pt x="12" y="10"/>
                      </a:cubicBezTo>
                      <a:lnTo>
                        <a:pt x="12" y="10"/>
                      </a:lnTo>
                      <a:cubicBezTo>
                        <a:pt x="16" y="4"/>
                        <a:pt x="22" y="0"/>
                        <a:pt x="31" y="0"/>
                      </a:cubicBezTo>
                      <a:cubicBezTo>
                        <a:pt x="38" y="0"/>
                        <a:pt x="46" y="2"/>
                        <a:pt x="50" y="8"/>
                      </a:cubicBezTo>
                      <a:cubicBezTo>
                        <a:pt x="55" y="14"/>
                        <a:pt x="57" y="21"/>
                        <a:pt x="57" y="32"/>
                      </a:cubicBezTo>
                      <a:cubicBezTo>
                        <a:pt x="57" y="42"/>
                        <a:pt x="54" y="51"/>
                        <a:pt x="50" y="56"/>
                      </a:cubicBezTo>
                      <a:cubicBezTo>
                        <a:pt x="47" y="61"/>
                        <a:pt x="41" y="64"/>
                        <a:pt x="32" y="64"/>
                      </a:cubicBezTo>
                      <a:close/>
                      <a:moveTo>
                        <a:pt x="29" y="10"/>
                      </a:moveTo>
                      <a:cubicBezTo>
                        <a:pt x="23" y="10"/>
                        <a:pt x="20" y="11"/>
                        <a:pt x="17" y="14"/>
                      </a:cubicBezTo>
                      <a:cubicBezTo>
                        <a:pt x="15" y="17"/>
                        <a:pt x="13" y="23"/>
                        <a:pt x="13" y="29"/>
                      </a:cubicBezTo>
                      <a:lnTo>
                        <a:pt x="13" y="30"/>
                      </a:lnTo>
                      <a:cubicBezTo>
                        <a:pt x="13" y="37"/>
                        <a:pt x="15" y="43"/>
                        <a:pt x="16" y="46"/>
                      </a:cubicBezTo>
                      <a:cubicBezTo>
                        <a:pt x="19" y="49"/>
                        <a:pt x="22" y="52"/>
                        <a:pt x="28" y="52"/>
                      </a:cubicBezTo>
                      <a:cubicBezTo>
                        <a:pt x="32" y="52"/>
                        <a:pt x="36" y="51"/>
                        <a:pt x="38" y="46"/>
                      </a:cubicBezTo>
                      <a:cubicBezTo>
                        <a:pt x="41" y="42"/>
                        <a:pt x="42" y="37"/>
                        <a:pt x="42" y="30"/>
                      </a:cubicBezTo>
                      <a:cubicBezTo>
                        <a:pt x="42" y="23"/>
                        <a:pt x="41" y="17"/>
                        <a:pt x="38" y="14"/>
                      </a:cubicBezTo>
                      <a:cubicBezTo>
                        <a:pt x="38" y="11"/>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05" name="Freeform 404"/>
                <p:cNvSpPr>
                  <a:spLocks noChangeArrowheads="1"/>
                </p:cNvSpPr>
                <p:nvPr/>
              </p:nvSpPr>
              <p:spPr bwMode="auto">
                <a:xfrm>
                  <a:off x="5409" y="2091"/>
                  <a:ext cx="6" cy="22"/>
                </a:xfrm>
                <a:custGeom>
                  <a:avLst/>
                  <a:gdLst>
                    <a:gd name="T0" fmla="*/ 0 w 31"/>
                    <a:gd name="T1" fmla="*/ 51 h 102"/>
                    <a:gd name="T2" fmla="*/ 5 w 31"/>
                    <a:gd name="T3" fmla="*/ 23 h 102"/>
                    <a:gd name="T4" fmla="*/ 18 w 31"/>
                    <a:gd name="T5" fmla="*/ 0 h 102"/>
                    <a:gd name="T6" fmla="*/ 30 w 31"/>
                    <a:gd name="T7" fmla="*/ 0 h 102"/>
                    <a:gd name="T8" fmla="*/ 18 w 31"/>
                    <a:gd name="T9" fmla="*/ 23 h 102"/>
                    <a:gd name="T10" fmla="*/ 14 w 31"/>
                    <a:gd name="T11" fmla="*/ 51 h 102"/>
                    <a:gd name="T12" fmla="*/ 18 w 31"/>
                    <a:gd name="T13" fmla="*/ 77 h 102"/>
                    <a:gd name="T14" fmla="*/ 30 w 31"/>
                    <a:gd name="T15" fmla="*/ 101 h 102"/>
                    <a:gd name="T16" fmla="*/ 18 w 31"/>
                    <a:gd name="T17" fmla="*/ 101 h 102"/>
                    <a:gd name="T18" fmla="*/ 5 w 31"/>
                    <a:gd name="T19" fmla="*/ 77 h 102"/>
                    <a:gd name="T20" fmla="*/ 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0" y="51"/>
                      </a:moveTo>
                      <a:cubicBezTo>
                        <a:pt x="0" y="41"/>
                        <a:pt x="2" y="31"/>
                        <a:pt x="5" y="23"/>
                      </a:cubicBezTo>
                      <a:cubicBezTo>
                        <a:pt x="8" y="14"/>
                        <a:pt x="12" y="7"/>
                        <a:pt x="18" y="0"/>
                      </a:cubicBezTo>
                      <a:lnTo>
                        <a:pt x="30" y="0"/>
                      </a:lnTo>
                      <a:cubicBezTo>
                        <a:pt x="24" y="7"/>
                        <a:pt x="21" y="14"/>
                        <a:pt x="18" y="23"/>
                      </a:cubicBezTo>
                      <a:cubicBezTo>
                        <a:pt x="15" y="31"/>
                        <a:pt x="14" y="41"/>
                        <a:pt x="14" y="51"/>
                      </a:cubicBezTo>
                      <a:cubicBezTo>
                        <a:pt x="14" y="60"/>
                        <a:pt x="15" y="70"/>
                        <a:pt x="18" y="77"/>
                      </a:cubicBezTo>
                      <a:cubicBezTo>
                        <a:pt x="21" y="86"/>
                        <a:pt x="25" y="93"/>
                        <a:pt x="30" y="101"/>
                      </a:cubicBezTo>
                      <a:lnTo>
                        <a:pt x="18" y="101"/>
                      </a:lnTo>
                      <a:cubicBezTo>
                        <a:pt x="12" y="95"/>
                        <a:pt x="8" y="86"/>
                        <a:pt x="5" y="77"/>
                      </a:cubicBezTo>
                      <a:cubicBezTo>
                        <a:pt x="2" y="70"/>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06" name="Freeform 405"/>
                <p:cNvSpPr>
                  <a:spLocks noChangeArrowheads="1"/>
                </p:cNvSpPr>
                <p:nvPr/>
              </p:nvSpPr>
              <p:spPr bwMode="auto">
                <a:xfrm>
                  <a:off x="5416" y="2091"/>
                  <a:ext cx="6" cy="22"/>
                </a:xfrm>
                <a:custGeom>
                  <a:avLst/>
                  <a:gdLst>
                    <a:gd name="T0" fmla="*/ 30 w 31"/>
                    <a:gd name="T1" fmla="*/ 51 h 102"/>
                    <a:gd name="T2" fmla="*/ 25 w 31"/>
                    <a:gd name="T3" fmla="*/ 79 h 102"/>
                    <a:gd name="T4" fmla="*/ 12 w 31"/>
                    <a:gd name="T5" fmla="*/ 101 h 102"/>
                    <a:gd name="T6" fmla="*/ 0 w 31"/>
                    <a:gd name="T7" fmla="*/ 101 h 102"/>
                    <a:gd name="T8" fmla="*/ 12 w 31"/>
                    <a:gd name="T9" fmla="*/ 77 h 102"/>
                    <a:gd name="T10" fmla="*/ 17 w 31"/>
                    <a:gd name="T11" fmla="*/ 51 h 102"/>
                    <a:gd name="T12" fmla="*/ 12 w 31"/>
                    <a:gd name="T13" fmla="*/ 23 h 102"/>
                    <a:gd name="T14" fmla="*/ 0 w 31"/>
                    <a:gd name="T15" fmla="*/ 0 h 102"/>
                    <a:gd name="T16" fmla="*/ 12 w 31"/>
                    <a:gd name="T17" fmla="*/ 0 h 102"/>
                    <a:gd name="T18" fmla="*/ 25 w 31"/>
                    <a:gd name="T19" fmla="*/ 23 h 102"/>
                    <a:gd name="T20" fmla="*/ 3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30" y="51"/>
                      </a:moveTo>
                      <a:cubicBezTo>
                        <a:pt x="30" y="61"/>
                        <a:pt x="28" y="70"/>
                        <a:pt x="25" y="79"/>
                      </a:cubicBezTo>
                      <a:cubicBezTo>
                        <a:pt x="22" y="88"/>
                        <a:pt x="18" y="95"/>
                        <a:pt x="12" y="101"/>
                      </a:cubicBezTo>
                      <a:lnTo>
                        <a:pt x="0" y="101"/>
                      </a:lnTo>
                      <a:cubicBezTo>
                        <a:pt x="6" y="93"/>
                        <a:pt x="9" y="85"/>
                        <a:pt x="12" y="77"/>
                      </a:cubicBezTo>
                      <a:cubicBezTo>
                        <a:pt x="15" y="68"/>
                        <a:pt x="17" y="60"/>
                        <a:pt x="17" y="51"/>
                      </a:cubicBezTo>
                      <a:cubicBezTo>
                        <a:pt x="17" y="42"/>
                        <a:pt x="15" y="31"/>
                        <a:pt x="12" y="23"/>
                      </a:cubicBezTo>
                      <a:cubicBezTo>
                        <a:pt x="9" y="14"/>
                        <a:pt x="5" y="6"/>
                        <a:pt x="0" y="0"/>
                      </a:cubicBezTo>
                      <a:lnTo>
                        <a:pt x="12" y="0"/>
                      </a:lnTo>
                      <a:cubicBezTo>
                        <a:pt x="18" y="7"/>
                        <a:pt x="22" y="14"/>
                        <a:pt x="25" y="23"/>
                      </a:cubicBezTo>
                      <a:cubicBezTo>
                        <a:pt x="28" y="31"/>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07" name="Freeform 406"/>
                <p:cNvSpPr>
                  <a:spLocks noChangeArrowheads="1"/>
                </p:cNvSpPr>
                <p:nvPr/>
              </p:nvSpPr>
              <p:spPr bwMode="auto">
                <a:xfrm>
                  <a:off x="5353" y="2139"/>
                  <a:ext cx="20" cy="14"/>
                </a:xfrm>
                <a:custGeom>
                  <a:avLst/>
                  <a:gdLst>
                    <a:gd name="T0" fmla="*/ 39 w 93"/>
                    <a:gd name="T1" fmla="*/ 62 h 65"/>
                    <a:gd name="T2" fmla="*/ 39 w 93"/>
                    <a:gd name="T3" fmla="*/ 23 h 65"/>
                    <a:gd name="T4" fmla="*/ 36 w 93"/>
                    <a:gd name="T5" fmla="*/ 13 h 65"/>
                    <a:gd name="T6" fmla="*/ 28 w 93"/>
                    <a:gd name="T7" fmla="*/ 10 h 65"/>
                    <a:gd name="T8" fmla="*/ 16 w 93"/>
                    <a:gd name="T9" fmla="*/ 14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2 h 65"/>
                    <a:gd name="T24" fmla="*/ 31 w 93"/>
                    <a:gd name="T25" fmla="*/ 0 h 65"/>
                    <a:gd name="T26" fmla="*/ 50 w 93"/>
                    <a:gd name="T27" fmla="*/ 10 h 65"/>
                    <a:gd name="T28" fmla="*/ 51 w 93"/>
                    <a:gd name="T29" fmla="*/ 10 h 65"/>
                    <a:gd name="T30" fmla="*/ 58 w 93"/>
                    <a:gd name="T31" fmla="*/ 2 h 65"/>
                    <a:gd name="T32" fmla="*/ 70 w 93"/>
                    <a:gd name="T33" fmla="*/ 0 h 65"/>
                    <a:gd name="T34" fmla="*/ 86 w 93"/>
                    <a:gd name="T35" fmla="*/ 5 h 65"/>
                    <a:gd name="T36" fmla="*/ 92 w 93"/>
                    <a:gd name="T37" fmla="*/ 23 h 65"/>
                    <a:gd name="T38" fmla="*/ 92 w 93"/>
                    <a:gd name="T39" fmla="*/ 64 h 65"/>
                    <a:gd name="T40" fmla="*/ 79 w 93"/>
                    <a:gd name="T41" fmla="*/ 64 h 65"/>
                    <a:gd name="T42" fmla="*/ 79 w 93"/>
                    <a:gd name="T43" fmla="*/ 24 h 65"/>
                    <a:gd name="T44" fmla="*/ 76 w 93"/>
                    <a:gd name="T45" fmla="*/ 14 h 65"/>
                    <a:gd name="T46" fmla="*/ 67 w 93"/>
                    <a:gd name="T47" fmla="*/ 11 h 65"/>
                    <a:gd name="T48" fmla="*/ 55 w 93"/>
                    <a:gd name="T49" fmla="*/ 16 h 65"/>
                    <a:gd name="T50" fmla="*/ 53 w 93"/>
                    <a:gd name="T51" fmla="*/ 30 h 65"/>
                    <a:gd name="T52" fmla="*/ 53 w 93"/>
                    <a:gd name="T53" fmla="*/ 62 h 65"/>
                    <a:gd name="T54" fmla="*/ 39 w 93"/>
                    <a:gd name="T55" fmla="*/ 6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2"/>
                      </a:moveTo>
                      <a:lnTo>
                        <a:pt x="39" y="23"/>
                      </a:lnTo>
                      <a:cubicBezTo>
                        <a:pt x="39" y="19"/>
                        <a:pt x="38" y="14"/>
                        <a:pt x="36" y="13"/>
                      </a:cubicBezTo>
                      <a:cubicBezTo>
                        <a:pt x="35" y="10"/>
                        <a:pt x="32" y="10"/>
                        <a:pt x="28" y="10"/>
                      </a:cubicBezTo>
                      <a:cubicBezTo>
                        <a:pt x="22" y="10"/>
                        <a:pt x="19" y="11"/>
                        <a:pt x="16" y="14"/>
                      </a:cubicBezTo>
                      <a:cubicBezTo>
                        <a:pt x="13" y="17"/>
                        <a:pt x="13" y="23"/>
                        <a:pt x="13" y="32"/>
                      </a:cubicBezTo>
                      <a:lnTo>
                        <a:pt x="13" y="64"/>
                      </a:lnTo>
                      <a:lnTo>
                        <a:pt x="0" y="64"/>
                      </a:lnTo>
                      <a:lnTo>
                        <a:pt x="0" y="1"/>
                      </a:lnTo>
                      <a:lnTo>
                        <a:pt x="10" y="1"/>
                      </a:lnTo>
                      <a:lnTo>
                        <a:pt x="12" y="10"/>
                      </a:lnTo>
                      <a:cubicBezTo>
                        <a:pt x="13" y="7"/>
                        <a:pt x="16" y="3"/>
                        <a:pt x="19" y="2"/>
                      </a:cubicBezTo>
                      <a:cubicBezTo>
                        <a:pt x="22" y="0"/>
                        <a:pt x="26" y="0"/>
                        <a:pt x="31" y="0"/>
                      </a:cubicBezTo>
                      <a:cubicBezTo>
                        <a:pt x="41" y="0"/>
                        <a:pt x="47" y="2"/>
                        <a:pt x="50" y="10"/>
                      </a:cubicBezTo>
                      <a:lnTo>
                        <a:pt x="51" y="10"/>
                      </a:lnTo>
                      <a:cubicBezTo>
                        <a:pt x="53" y="7"/>
                        <a:pt x="55" y="3"/>
                        <a:pt x="58" y="2"/>
                      </a:cubicBezTo>
                      <a:cubicBezTo>
                        <a:pt x="61" y="0"/>
                        <a:pt x="66" y="0"/>
                        <a:pt x="70" y="0"/>
                      </a:cubicBezTo>
                      <a:cubicBezTo>
                        <a:pt x="77" y="0"/>
                        <a:pt x="83" y="1"/>
                        <a:pt x="86" y="5"/>
                      </a:cubicBezTo>
                      <a:cubicBezTo>
                        <a:pt x="89" y="10"/>
                        <a:pt x="92" y="16"/>
                        <a:pt x="92" y="23"/>
                      </a:cubicBezTo>
                      <a:lnTo>
                        <a:pt x="92" y="64"/>
                      </a:lnTo>
                      <a:lnTo>
                        <a:pt x="79" y="64"/>
                      </a:lnTo>
                      <a:lnTo>
                        <a:pt x="79" y="24"/>
                      </a:lnTo>
                      <a:cubicBezTo>
                        <a:pt x="79" y="20"/>
                        <a:pt x="77" y="16"/>
                        <a:pt x="76" y="14"/>
                      </a:cubicBezTo>
                      <a:cubicBezTo>
                        <a:pt x="74" y="11"/>
                        <a:pt x="71" y="11"/>
                        <a:pt x="67" y="11"/>
                      </a:cubicBezTo>
                      <a:cubicBezTo>
                        <a:pt x="61" y="11"/>
                        <a:pt x="58" y="13"/>
                        <a:pt x="55" y="16"/>
                      </a:cubicBezTo>
                      <a:cubicBezTo>
                        <a:pt x="53" y="19"/>
                        <a:pt x="53" y="24"/>
                        <a:pt x="53" y="30"/>
                      </a:cubicBezTo>
                      <a:lnTo>
                        <a:pt x="53" y="62"/>
                      </a:lnTo>
                      <a:lnTo>
                        <a:pt x="39" y="62"/>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08" name="Freeform 407"/>
                <p:cNvSpPr>
                  <a:spLocks noChangeArrowheads="1"/>
                </p:cNvSpPr>
                <p:nvPr/>
              </p:nvSpPr>
              <p:spPr bwMode="auto">
                <a:xfrm>
                  <a:off x="5377" y="2138"/>
                  <a:ext cx="11" cy="14"/>
                </a:xfrm>
                <a:custGeom>
                  <a:avLst/>
                  <a:gdLst>
                    <a:gd name="T0" fmla="*/ 44 w 54"/>
                    <a:gd name="T1" fmla="*/ 66 h 67"/>
                    <a:gd name="T2" fmla="*/ 41 w 54"/>
                    <a:gd name="T3" fmla="*/ 58 h 67"/>
                    <a:gd name="T4" fmla="*/ 41 w 54"/>
                    <a:gd name="T5" fmla="*/ 58 h 67"/>
                    <a:gd name="T6" fmla="*/ 33 w 54"/>
                    <a:gd name="T7" fmla="*/ 65 h 67"/>
                    <a:gd name="T8" fmla="*/ 21 w 54"/>
                    <a:gd name="T9" fmla="*/ 66 h 67"/>
                    <a:gd name="T10" fmla="*/ 6 w 54"/>
                    <a:gd name="T11" fmla="*/ 62 h 67"/>
                    <a:gd name="T12" fmla="*/ 0 w 54"/>
                    <a:gd name="T13" fmla="*/ 47 h 67"/>
                    <a:gd name="T14" fmla="*/ 8 w 54"/>
                    <a:gd name="T15" fmla="*/ 33 h 67"/>
                    <a:gd name="T16" fmla="*/ 30 w 54"/>
                    <a:gd name="T17" fmla="*/ 27 h 67"/>
                    <a:gd name="T18" fmla="*/ 40 w 54"/>
                    <a:gd name="T19" fmla="*/ 27 h 67"/>
                    <a:gd name="T20" fmla="*/ 40 w 54"/>
                    <a:gd name="T21" fmla="*/ 24 h 67"/>
                    <a:gd name="T22" fmla="*/ 37 w 54"/>
                    <a:gd name="T23" fmla="*/ 15 h 67"/>
                    <a:gd name="T24" fmla="*/ 28 w 54"/>
                    <a:gd name="T25" fmla="*/ 12 h 67"/>
                    <a:gd name="T26" fmla="*/ 19 w 54"/>
                    <a:gd name="T27" fmla="*/ 14 h 67"/>
                    <a:gd name="T28" fmla="*/ 11 w 54"/>
                    <a:gd name="T29" fmla="*/ 17 h 67"/>
                    <a:gd name="T30" fmla="*/ 6 w 54"/>
                    <a:gd name="T31" fmla="*/ 6 h 67"/>
                    <a:gd name="T32" fmla="*/ 18 w 54"/>
                    <a:gd name="T33" fmla="*/ 2 h 67"/>
                    <a:gd name="T34" fmla="*/ 30 w 54"/>
                    <a:gd name="T35" fmla="*/ 1 h 67"/>
                    <a:gd name="T36" fmla="*/ 47 w 54"/>
                    <a:gd name="T37" fmla="*/ 6 h 67"/>
                    <a:gd name="T38" fmla="*/ 53 w 54"/>
                    <a:gd name="T39" fmla="*/ 23 h 67"/>
                    <a:gd name="T40" fmla="*/ 53 w 54"/>
                    <a:gd name="T41" fmla="*/ 65 h 67"/>
                    <a:gd name="T42" fmla="*/ 44 w 54"/>
                    <a:gd name="T43" fmla="*/ 65 h 67"/>
                    <a:gd name="T44" fmla="*/ 44 w 54"/>
                    <a:gd name="T45" fmla="*/ 66 h 67"/>
                    <a:gd name="T46" fmla="*/ 24 w 54"/>
                    <a:gd name="T47" fmla="*/ 58 h 67"/>
                    <a:gd name="T48" fmla="*/ 35 w 54"/>
                    <a:gd name="T49" fmla="*/ 53 h 67"/>
                    <a:gd name="T50" fmla="*/ 40 w 54"/>
                    <a:gd name="T51" fmla="*/ 41 h 67"/>
                    <a:gd name="T52" fmla="*/ 40 w 54"/>
                    <a:gd name="T53" fmla="*/ 36 h 67"/>
                    <a:gd name="T54" fmla="*/ 31 w 54"/>
                    <a:gd name="T55" fmla="*/ 36 h 67"/>
                    <a:gd name="T56" fmla="*/ 18 w 54"/>
                    <a:gd name="T57" fmla="*/ 39 h 67"/>
                    <a:gd name="T58" fmla="*/ 14 w 54"/>
                    <a:gd name="T59" fmla="*/ 47 h 67"/>
                    <a:gd name="T60" fmla="*/ 17 w 54"/>
                    <a:gd name="T61" fmla="*/ 53 h 67"/>
                    <a:gd name="T62" fmla="*/ 24 w 54"/>
                    <a:gd name="T63"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8"/>
                      </a:lnTo>
                      <a:lnTo>
                        <a:pt x="41" y="58"/>
                      </a:lnTo>
                      <a:cubicBezTo>
                        <a:pt x="38" y="62"/>
                        <a:pt x="35" y="63"/>
                        <a:pt x="33" y="65"/>
                      </a:cubicBezTo>
                      <a:cubicBezTo>
                        <a:pt x="30" y="66"/>
                        <a:pt x="25" y="66"/>
                        <a:pt x="21" y="66"/>
                      </a:cubicBezTo>
                      <a:cubicBezTo>
                        <a:pt x="15" y="66"/>
                        <a:pt x="9" y="65"/>
                        <a:pt x="6" y="62"/>
                      </a:cubicBezTo>
                      <a:cubicBezTo>
                        <a:pt x="3" y="59"/>
                        <a:pt x="0" y="53"/>
                        <a:pt x="0" y="47"/>
                      </a:cubicBezTo>
                      <a:cubicBezTo>
                        <a:pt x="0" y="41"/>
                        <a:pt x="4" y="36"/>
                        <a:pt x="8" y="33"/>
                      </a:cubicBezTo>
                      <a:cubicBezTo>
                        <a:pt x="13" y="30"/>
                        <a:pt x="19" y="28"/>
                        <a:pt x="30" y="27"/>
                      </a:cubicBezTo>
                      <a:lnTo>
                        <a:pt x="40" y="27"/>
                      </a:lnTo>
                      <a:lnTo>
                        <a:pt x="40" y="24"/>
                      </a:lnTo>
                      <a:cubicBezTo>
                        <a:pt x="40" y="20"/>
                        <a:pt x="39" y="16"/>
                        <a:pt x="37" y="15"/>
                      </a:cubicBezTo>
                      <a:cubicBezTo>
                        <a:pt x="36" y="13"/>
                        <a:pt x="33" y="12"/>
                        <a:pt x="28" y="12"/>
                      </a:cubicBezTo>
                      <a:cubicBezTo>
                        <a:pt x="25" y="12"/>
                        <a:pt x="22" y="12"/>
                        <a:pt x="19" y="14"/>
                      </a:cubicBezTo>
                      <a:cubicBezTo>
                        <a:pt x="17" y="15"/>
                        <a:pt x="14" y="15"/>
                        <a:pt x="11" y="17"/>
                      </a:cubicBezTo>
                      <a:lnTo>
                        <a:pt x="6" y="6"/>
                      </a:lnTo>
                      <a:cubicBezTo>
                        <a:pt x="9" y="5"/>
                        <a:pt x="14" y="3"/>
                        <a:pt x="18" y="2"/>
                      </a:cubicBezTo>
                      <a:cubicBezTo>
                        <a:pt x="22" y="0"/>
                        <a:pt x="25" y="1"/>
                        <a:pt x="30" y="1"/>
                      </a:cubicBezTo>
                      <a:cubicBezTo>
                        <a:pt x="37" y="1"/>
                        <a:pt x="44" y="2"/>
                        <a:pt x="47" y="6"/>
                      </a:cubicBezTo>
                      <a:cubicBezTo>
                        <a:pt x="52" y="9"/>
                        <a:pt x="53" y="15"/>
                        <a:pt x="53" y="23"/>
                      </a:cubicBezTo>
                      <a:lnTo>
                        <a:pt x="53" y="65"/>
                      </a:lnTo>
                      <a:lnTo>
                        <a:pt x="44" y="65"/>
                      </a:lnTo>
                      <a:lnTo>
                        <a:pt x="44" y="66"/>
                      </a:lnTo>
                      <a:close/>
                      <a:moveTo>
                        <a:pt x="24" y="58"/>
                      </a:moveTo>
                      <a:cubicBezTo>
                        <a:pt x="28" y="58"/>
                        <a:pt x="33" y="56"/>
                        <a:pt x="35" y="53"/>
                      </a:cubicBezTo>
                      <a:cubicBezTo>
                        <a:pt x="38" y="50"/>
                        <a:pt x="40" y="47"/>
                        <a:pt x="40" y="41"/>
                      </a:cubicBezTo>
                      <a:lnTo>
                        <a:pt x="40" y="36"/>
                      </a:lnTo>
                      <a:lnTo>
                        <a:pt x="31" y="36"/>
                      </a:lnTo>
                      <a:cubicBezTo>
                        <a:pt x="25" y="36"/>
                        <a:pt x="21" y="37"/>
                        <a:pt x="18" y="39"/>
                      </a:cubicBezTo>
                      <a:cubicBezTo>
                        <a:pt x="15" y="40"/>
                        <a:pt x="14" y="43"/>
                        <a:pt x="14" y="47"/>
                      </a:cubicBezTo>
                      <a:cubicBezTo>
                        <a:pt x="14" y="50"/>
                        <a:pt x="16" y="51"/>
                        <a:pt x="17" y="53"/>
                      </a:cubicBezTo>
                      <a:cubicBezTo>
                        <a:pt x="19" y="54"/>
                        <a:pt x="21" y="58"/>
                        <a:pt x="24" y="58"/>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09" name="Freeform 408"/>
                <p:cNvSpPr>
                  <a:spLocks noChangeArrowheads="1"/>
                </p:cNvSpPr>
                <p:nvPr/>
              </p:nvSpPr>
              <p:spPr bwMode="auto">
                <a:xfrm>
                  <a:off x="5393" y="2139"/>
                  <a:ext cx="12" cy="20"/>
                </a:xfrm>
                <a:custGeom>
                  <a:avLst/>
                  <a:gdLst>
                    <a:gd name="T0" fmla="*/ 32 w 58"/>
                    <a:gd name="T1" fmla="*/ 64 h 92"/>
                    <a:gd name="T2" fmla="*/ 13 w 58"/>
                    <a:gd name="T3" fmla="*/ 55 h 92"/>
                    <a:gd name="T4" fmla="*/ 12 w 58"/>
                    <a:gd name="T5" fmla="*/ 55 h 92"/>
                    <a:gd name="T6" fmla="*/ 13 w 58"/>
                    <a:gd name="T7" fmla="*/ 65 h 92"/>
                    <a:gd name="T8" fmla="*/ 13 w 58"/>
                    <a:gd name="T9" fmla="*/ 91 h 92"/>
                    <a:gd name="T10" fmla="*/ 0 w 58"/>
                    <a:gd name="T11" fmla="*/ 91 h 92"/>
                    <a:gd name="T12" fmla="*/ 0 w 58"/>
                    <a:gd name="T13" fmla="*/ 1 h 92"/>
                    <a:gd name="T14" fmla="*/ 10 w 58"/>
                    <a:gd name="T15" fmla="*/ 1 h 92"/>
                    <a:gd name="T16" fmla="*/ 12 w 58"/>
                    <a:gd name="T17" fmla="*/ 10 h 92"/>
                    <a:gd name="T18" fmla="*/ 12 w 58"/>
                    <a:gd name="T19" fmla="*/ 10 h 92"/>
                    <a:gd name="T20" fmla="*/ 31 w 58"/>
                    <a:gd name="T21" fmla="*/ 0 h 92"/>
                    <a:gd name="T22" fmla="*/ 50 w 58"/>
                    <a:gd name="T23" fmla="*/ 8 h 92"/>
                    <a:gd name="T24" fmla="*/ 57 w 58"/>
                    <a:gd name="T25" fmla="*/ 32 h 92"/>
                    <a:gd name="T26" fmla="*/ 50 w 58"/>
                    <a:gd name="T27" fmla="*/ 56 h 92"/>
                    <a:gd name="T28" fmla="*/ 32 w 58"/>
                    <a:gd name="T29" fmla="*/ 64 h 92"/>
                    <a:gd name="T30" fmla="*/ 29 w 58"/>
                    <a:gd name="T31" fmla="*/ 10 h 92"/>
                    <a:gd name="T32" fmla="*/ 17 w 58"/>
                    <a:gd name="T33" fmla="*/ 14 h 92"/>
                    <a:gd name="T34" fmla="*/ 13 w 58"/>
                    <a:gd name="T35" fmla="*/ 29 h 92"/>
                    <a:gd name="T36" fmla="*/ 13 w 58"/>
                    <a:gd name="T37" fmla="*/ 30 h 92"/>
                    <a:gd name="T38" fmla="*/ 16 w 58"/>
                    <a:gd name="T39" fmla="*/ 46 h 92"/>
                    <a:gd name="T40" fmla="*/ 28 w 58"/>
                    <a:gd name="T41" fmla="*/ 52 h 92"/>
                    <a:gd name="T42" fmla="*/ 38 w 58"/>
                    <a:gd name="T43" fmla="*/ 46 h 92"/>
                    <a:gd name="T44" fmla="*/ 42 w 58"/>
                    <a:gd name="T45" fmla="*/ 30 h 92"/>
                    <a:gd name="T46" fmla="*/ 38 w 58"/>
                    <a:gd name="T47" fmla="*/ 14 h 92"/>
                    <a:gd name="T48" fmla="*/ 29 w 58"/>
                    <a:gd name="T49"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2">
                      <a:moveTo>
                        <a:pt x="32" y="64"/>
                      </a:moveTo>
                      <a:cubicBezTo>
                        <a:pt x="25" y="64"/>
                        <a:pt x="17" y="61"/>
                        <a:pt x="13" y="55"/>
                      </a:cubicBezTo>
                      <a:lnTo>
                        <a:pt x="12" y="55"/>
                      </a:lnTo>
                      <a:cubicBezTo>
                        <a:pt x="12" y="61"/>
                        <a:pt x="13" y="64"/>
                        <a:pt x="13" y="65"/>
                      </a:cubicBezTo>
                      <a:lnTo>
                        <a:pt x="13" y="91"/>
                      </a:lnTo>
                      <a:lnTo>
                        <a:pt x="0" y="91"/>
                      </a:lnTo>
                      <a:lnTo>
                        <a:pt x="0" y="1"/>
                      </a:lnTo>
                      <a:lnTo>
                        <a:pt x="10" y="1"/>
                      </a:lnTo>
                      <a:cubicBezTo>
                        <a:pt x="10" y="2"/>
                        <a:pt x="12" y="5"/>
                        <a:pt x="12" y="10"/>
                      </a:cubicBezTo>
                      <a:lnTo>
                        <a:pt x="12" y="10"/>
                      </a:lnTo>
                      <a:cubicBezTo>
                        <a:pt x="16" y="4"/>
                        <a:pt x="22" y="0"/>
                        <a:pt x="31" y="0"/>
                      </a:cubicBezTo>
                      <a:cubicBezTo>
                        <a:pt x="38" y="0"/>
                        <a:pt x="46" y="2"/>
                        <a:pt x="50" y="8"/>
                      </a:cubicBezTo>
                      <a:cubicBezTo>
                        <a:pt x="55" y="14"/>
                        <a:pt x="57" y="21"/>
                        <a:pt x="57" y="32"/>
                      </a:cubicBezTo>
                      <a:cubicBezTo>
                        <a:pt x="57" y="42"/>
                        <a:pt x="54" y="51"/>
                        <a:pt x="50" y="56"/>
                      </a:cubicBezTo>
                      <a:cubicBezTo>
                        <a:pt x="47" y="61"/>
                        <a:pt x="41" y="64"/>
                        <a:pt x="32" y="64"/>
                      </a:cubicBezTo>
                      <a:close/>
                      <a:moveTo>
                        <a:pt x="29" y="10"/>
                      </a:moveTo>
                      <a:cubicBezTo>
                        <a:pt x="23" y="10"/>
                        <a:pt x="20" y="11"/>
                        <a:pt x="17" y="14"/>
                      </a:cubicBezTo>
                      <a:cubicBezTo>
                        <a:pt x="15" y="17"/>
                        <a:pt x="13" y="23"/>
                        <a:pt x="13" y="29"/>
                      </a:cubicBezTo>
                      <a:lnTo>
                        <a:pt x="13" y="30"/>
                      </a:lnTo>
                      <a:cubicBezTo>
                        <a:pt x="13" y="37"/>
                        <a:pt x="15" y="43"/>
                        <a:pt x="16" y="46"/>
                      </a:cubicBezTo>
                      <a:cubicBezTo>
                        <a:pt x="19" y="49"/>
                        <a:pt x="22" y="52"/>
                        <a:pt x="28" y="52"/>
                      </a:cubicBezTo>
                      <a:cubicBezTo>
                        <a:pt x="32" y="52"/>
                        <a:pt x="36" y="51"/>
                        <a:pt x="38" y="46"/>
                      </a:cubicBezTo>
                      <a:cubicBezTo>
                        <a:pt x="41" y="42"/>
                        <a:pt x="42" y="37"/>
                        <a:pt x="42" y="30"/>
                      </a:cubicBezTo>
                      <a:cubicBezTo>
                        <a:pt x="42" y="23"/>
                        <a:pt x="41" y="17"/>
                        <a:pt x="38" y="14"/>
                      </a:cubicBezTo>
                      <a:cubicBezTo>
                        <a:pt x="38" y="11"/>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10" name="Freeform 409"/>
                <p:cNvSpPr>
                  <a:spLocks noChangeArrowheads="1"/>
                </p:cNvSpPr>
                <p:nvPr/>
              </p:nvSpPr>
              <p:spPr bwMode="auto">
                <a:xfrm>
                  <a:off x="5409" y="2134"/>
                  <a:ext cx="6" cy="22"/>
                </a:xfrm>
                <a:custGeom>
                  <a:avLst/>
                  <a:gdLst>
                    <a:gd name="T0" fmla="*/ 0 w 31"/>
                    <a:gd name="T1" fmla="*/ 51 h 102"/>
                    <a:gd name="T2" fmla="*/ 5 w 31"/>
                    <a:gd name="T3" fmla="*/ 23 h 102"/>
                    <a:gd name="T4" fmla="*/ 18 w 31"/>
                    <a:gd name="T5" fmla="*/ 0 h 102"/>
                    <a:gd name="T6" fmla="*/ 30 w 31"/>
                    <a:gd name="T7" fmla="*/ 0 h 102"/>
                    <a:gd name="T8" fmla="*/ 18 w 31"/>
                    <a:gd name="T9" fmla="*/ 23 h 102"/>
                    <a:gd name="T10" fmla="*/ 14 w 31"/>
                    <a:gd name="T11" fmla="*/ 51 h 102"/>
                    <a:gd name="T12" fmla="*/ 18 w 31"/>
                    <a:gd name="T13" fmla="*/ 77 h 102"/>
                    <a:gd name="T14" fmla="*/ 30 w 31"/>
                    <a:gd name="T15" fmla="*/ 101 h 102"/>
                    <a:gd name="T16" fmla="*/ 18 w 31"/>
                    <a:gd name="T17" fmla="*/ 101 h 102"/>
                    <a:gd name="T18" fmla="*/ 5 w 31"/>
                    <a:gd name="T19" fmla="*/ 77 h 102"/>
                    <a:gd name="T20" fmla="*/ 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0" y="51"/>
                      </a:moveTo>
                      <a:cubicBezTo>
                        <a:pt x="0" y="41"/>
                        <a:pt x="2" y="31"/>
                        <a:pt x="5" y="23"/>
                      </a:cubicBezTo>
                      <a:cubicBezTo>
                        <a:pt x="8" y="14"/>
                        <a:pt x="12" y="7"/>
                        <a:pt x="18" y="0"/>
                      </a:cubicBezTo>
                      <a:lnTo>
                        <a:pt x="30" y="0"/>
                      </a:lnTo>
                      <a:cubicBezTo>
                        <a:pt x="24" y="7"/>
                        <a:pt x="21" y="14"/>
                        <a:pt x="18" y="23"/>
                      </a:cubicBezTo>
                      <a:cubicBezTo>
                        <a:pt x="15" y="31"/>
                        <a:pt x="14" y="41"/>
                        <a:pt x="14" y="51"/>
                      </a:cubicBezTo>
                      <a:cubicBezTo>
                        <a:pt x="14" y="60"/>
                        <a:pt x="15" y="70"/>
                        <a:pt x="18" y="77"/>
                      </a:cubicBezTo>
                      <a:cubicBezTo>
                        <a:pt x="21" y="86"/>
                        <a:pt x="25" y="93"/>
                        <a:pt x="30" y="101"/>
                      </a:cubicBezTo>
                      <a:lnTo>
                        <a:pt x="18" y="101"/>
                      </a:lnTo>
                      <a:cubicBezTo>
                        <a:pt x="12" y="95"/>
                        <a:pt x="8" y="86"/>
                        <a:pt x="5" y="77"/>
                      </a:cubicBezTo>
                      <a:cubicBezTo>
                        <a:pt x="2" y="70"/>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11" name="Freeform 410"/>
                <p:cNvSpPr>
                  <a:spLocks noChangeArrowheads="1"/>
                </p:cNvSpPr>
                <p:nvPr/>
              </p:nvSpPr>
              <p:spPr bwMode="auto">
                <a:xfrm>
                  <a:off x="5416" y="2134"/>
                  <a:ext cx="6" cy="22"/>
                </a:xfrm>
                <a:custGeom>
                  <a:avLst/>
                  <a:gdLst>
                    <a:gd name="T0" fmla="*/ 30 w 31"/>
                    <a:gd name="T1" fmla="*/ 51 h 102"/>
                    <a:gd name="T2" fmla="*/ 25 w 31"/>
                    <a:gd name="T3" fmla="*/ 79 h 102"/>
                    <a:gd name="T4" fmla="*/ 12 w 31"/>
                    <a:gd name="T5" fmla="*/ 101 h 102"/>
                    <a:gd name="T6" fmla="*/ 0 w 31"/>
                    <a:gd name="T7" fmla="*/ 101 h 102"/>
                    <a:gd name="T8" fmla="*/ 12 w 31"/>
                    <a:gd name="T9" fmla="*/ 77 h 102"/>
                    <a:gd name="T10" fmla="*/ 17 w 31"/>
                    <a:gd name="T11" fmla="*/ 51 h 102"/>
                    <a:gd name="T12" fmla="*/ 12 w 31"/>
                    <a:gd name="T13" fmla="*/ 23 h 102"/>
                    <a:gd name="T14" fmla="*/ 0 w 31"/>
                    <a:gd name="T15" fmla="*/ 0 h 102"/>
                    <a:gd name="T16" fmla="*/ 12 w 31"/>
                    <a:gd name="T17" fmla="*/ 0 h 102"/>
                    <a:gd name="T18" fmla="*/ 25 w 31"/>
                    <a:gd name="T19" fmla="*/ 23 h 102"/>
                    <a:gd name="T20" fmla="*/ 3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30" y="51"/>
                      </a:moveTo>
                      <a:cubicBezTo>
                        <a:pt x="30" y="61"/>
                        <a:pt x="28" y="70"/>
                        <a:pt x="25" y="79"/>
                      </a:cubicBezTo>
                      <a:cubicBezTo>
                        <a:pt x="22" y="88"/>
                        <a:pt x="18" y="95"/>
                        <a:pt x="12" y="101"/>
                      </a:cubicBezTo>
                      <a:lnTo>
                        <a:pt x="0" y="101"/>
                      </a:lnTo>
                      <a:cubicBezTo>
                        <a:pt x="6" y="93"/>
                        <a:pt x="9" y="85"/>
                        <a:pt x="12" y="77"/>
                      </a:cubicBezTo>
                      <a:cubicBezTo>
                        <a:pt x="15" y="68"/>
                        <a:pt x="17" y="60"/>
                        <a:pt x="17" y="51"/>
                      </a:cubicBezTo>
                      <a:cubicBezTo>
                        <a:pt x="17" y="42"/>
                        <a:pt x="15" y="31"/>
                        <a:pt x="12" y="23"/>
                      </a:cubicBezTo>
                      <a:cubicBezTo>
                        <a:pt x="9" y="14"/>
                        <a:pt x="5" y="6"/>
                        <a:pt x="0" y="0"/>
                      </a:cubicBezTo>
                      <a:lnTo>
                        <a:pt x="12" y="0"/>
                      </a:lnTo>
                      <a:cubicBezTo>
                        <a:pt x="18" y="7"/>
                        <a:pt x="22" y="14"/>
                        <a:pt x="25" y="23"/>
                      </a:cubicBezTo>
                      <a:cubicBezTo>
                        <a:pt x="28" y="31"/>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12" name="Freeform 411"/>
                <p:cNvSpPr>
                  <a:spLocks noChangeArrowheads="1"/>
                </p:cNvSpPr>
                <p:nvPr/>
              </p:nvSpPr>
              <p:spPr bwMode="auto">
                <a:xfrm>
                  <a:off x="5353" y="2165"/>
                  <a:ext cx="20" cy="14"/>
                </a:xfrm>
                <a:custGeom>
                  <a:avLst/>
                  <a:gdLst>
                    <a:gd name="T0" fmla="*/ 39 w 93"/>
                    <a:gd name="T1" fmla="*/ 63 h 65"/>
                    <a:gd name="T2" fmla="*/ 39 w 93"/>
                    <a:gd name="T3" fmla="*/ 24 h 65"/>
                    <a:gd name="T4" fmla="*/ 36 w 93"/>
                    <a:gd name="T5" fmla="*/ 13 h 65"/>
                    <a:gd name="T6" fmla="*/ 28 w 93"/>
                    <a:gd name="T7" fmla="*/ 10 h 65"/>
                    <a:gd name="T8" fmla="*/ 16 w 93"/>
                    <a:gd name="T9" fmla="*/ 15 h 65"/>
                    <a:gd name="T10" fmla="*/ 13 w 93"/>
                    <a:gd name="T11" fmla="*/ 32 h 65"/>
                    <a:gd name="T12" fmla="*/ 13 w 93"/>
                    <a:gd name="T13" fmla="*/ 64 h 65"/>
                    <a:gd name="T14" fmla="*/ 0 w 93"/>
                    <a:gd name="T15" fmla="*/ 64 h 65"/>
                    <a:gd name="T16" fmla="*/ 0 w 93"/>
                    <a:gd name="T17" fmla="*/ 2 h 65"/>
                    <a:gd name="T18" fmla="*/ 10 w 93"/>
                    <a:gd name="T19" fmla="*/ 2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6 h 65"/>
                    <a:gd name="T36" fmla="*/ 92 w 93"/>
                    <a:gd name="T37" fmla="*/ 24 h 65"/>
                    <a:gd name="T38" fmla="*/ 92 w 93"/>
                    <a:gd name="T39" fmla="*/ 64 h 65"/>
                    <a:gd name="T40" fmla="*/ 79 w 93"/>
                    <a:gd name="T41" fmla="*/ 64 h 65"/>
                    <a:gd name="T42" fmla="*/ 79 w 93"/>
                    <a:gd name="T43" fmla="*/ 25 h 65"/>
                    <a:gd name="T44" fmla="*/ 76 w 93"/>
                    <a:gd name="T45" fmla="*/ 15 h 65"/>
                    <a:gd name="T46" fmla="*/ 67 w 93"/>
                    <a:gd name="T47" fmla="*/ 12 h 65"/>
                    <a:gd name="T48" fmla="*/ 55 w 93"/>
                    <a:gd name="T49" fmla="*/ 16 h 65"/>
                    <a:gd name="T50" fmla="*/ 53 w 93"/>
                    <a:gd name="T51" fmla="*/ 31 h 65"/>
                    <a:gd name="T52" fmla="*/ 53 w 93"/>
                    <a:gd name="T53" fmla="*/ 63 h 65"/>
                    <a:gd name="T54" fmla="*/ 39 w 93"/>
                    <a:gd name="T55"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3"/>
                      </a:moveTo>
                      <a:lnTo>
                        <a:pt x="39" y="24"/>
                      </a:lnTo>
                      <a:cubicBezTo>
                        <a:pt x="39" y="19"/>
                        <a:pt x="38" y="15"/>
                        <a:pt x="36" y="13"/>
                      </a:cubicBezTo>
                      <a:cubicBezTo>
                        <a:pt x="35" y="10"/>
                        <a:pt x="32" y="10"/>
                        <a:pt x="28" y="10"/>
                      </a:cubicBezTo>
                      <a:cubicBezTo>
                        <a:pt x="22" y="10"/>
                        <a:pt x="19" y="12"/>
                        <a:pt x="16" y="15"/>
                      </a:cubicBezTo>
                      <a:cubicBezTo>
                        <a:pt x="13" y="18"/>
                        <a:pt x="13" y="24"/>
                        <a:pt x="13" y="32"/>
                      </a:cubicBezTo>
                      <a:lnTo>
                        <a:pt x="13" y="64"/>
                      </a:lnTo>
                      <a:lnTo>
                        <a:pt x="0" y="64"/>
                      </a:lnTo>
                      <a:lnTo>
                        <a:pt x="0" y="2"/>
                      </a:lnTo>
                      <a:lnTo>
                        <a:pt x="10" y="2"/>
                      </a:lnTo>
                      <a:lnTo>
                        <a:pt x="12" y="10"/>
                      </a:lnTo>
                      <a:cubicBezTo>
                        <a:pt x="13" y="8"/>
                        <a:pt x="16" y="4"/>
                        <a:pt x="19" y="3"/>
                      </a:cubicBezTo>
                      <a:cubicBezTo>
                        <a:pt x="22" y="1"/>
                        <a:pt x="26" y="0"/>
                        <a:pt x="31" y="0"/>
                      </a:cubicBezTo>
                      <a:cubicBezTo>
                        <a:pt x="41" y="0"/>
                        <a:pt x="47" y="3"/>
                        <a:pt x="50" y="10"/>
                      </a:cubicBezTo>
                      <a:lnTo>
                        <a:pt x="51" y="10"/>
                      </a:lnTo>
                      <a:cubicBezTo>
                        <a:pt x="53" y="8"/>
                        <a:pt x="55" y="4"/>
                        <a:pt x="58" y="3"/>
                      </a:cubicBezTo>
                      <a:cubicBezTo>
                        <a:pt x="61" y="1"/>
                        <a:pt x="66" y="0"/>
                        <a:pt x="70" y="0"/>
                      </a:cubicBezTo>
                      <a:cubicBezTo>
                        <a:pt x="77" y="0"/>
                        <a:pt x="83" y="2"/>
                        <a:pt x="86" y="6"/>
                      </a:cubicBezTo>
                      <a:cubicBezTo>
                        <a:pt x="89" y="10"/>
                        <a:pt x="92" y="16"/>
                        <a:pt x="92" y="24"/>
                      </a:cubicBezTo>
                      <a:lnTo>
                        <a:pt x="92" y="64"/>
                      </a:lnTo>
                      <a:lnTo>
                        <a:pt x="79" y="64"/>
                      </a:lnTo>
                      <a:lnTo>
                        <a:pt x="79" y="25"/>
                      </a:lnTo>
                      <a:cubicBezTo>
                        <a:pt x="79" y="21"/>
                        <a:pt x="77" y="16"/>
                        <a:pt x="76" y="15"/>
                      </a:cubicBezTo>
                      <a:cubicBezTo>
                        <a:pt x="74" y="12"/>
                        <a:pt x="71" y="12"/>
                        <a:pt x="67" y="12"/>
                      </a:cubicBezTo>
                      <a:cubicBezTo>
                        <a:pt x="61" y="12"/>
                        <a:pt x="58" y="13"/>
                        <a:pt x="55" y="16"/>
                      </a:cubicBezTo>
                      <a:cubicBezTo>
                        <a:pt x="53" y="19"/>
                        <a:pt x="53" y="25"/>
                        <a:pt x="53" y="31"/>
                      </a:cubicBezTo>
                      <a:lnTo>
                        <a:pt x="53" y="63"/>
                      </a:lnTo>
                      <a:lnTo>
                        <a:pt x="39" y="6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13" name="Freeform 412"/>
                <p:cNvSpPr>
                  <a:spLocks noChangeArrowheads="1"/>
                </p:cNvSpPr>
                <p:nvPr/>
              </p:nvSpPr>
              <p:spPr bwMode="auto">
                <a:xfrm>
                  <a:off x="5377" y="2165"/>
                  <a:ext cx="11" cy="14"/>
                </a:xfrm>
                <a:custGeom>
                  <a:avLst/>
                  <a:gdLst>
                    <a:gd name="T0" fmla="*/ 44 w 54"/>
                    <a:gd name="T1" fmla="*/ 66 h 67"/>
                    <a:gd name="T2" fmla="*/ 41 w 54"/>
                    <a:gd name="T3" fmla="*/ 57 h 67"/>
                    <a:gd name="T4" fmla="*/ 41 w 54"/>
                    <a:gd name="T5" fmla="*/ 57 h 67"/>
                    <a:gd name="T6" fmla="*/ 33 w 54"/>
                    <a:gd name="T7" fmla="*/ 64 h 67"/>
                    <a:gd name="T8" fmla="*/ 21 w 54"/>
                    <a:gd name="T9" fmla="*/ 66 h 67"/>
                    <a:gd name="T10" fmla="*/ 6 w 54"/>
                    <a:gd name="T11" fmla="*/ 62 h 67"/>
                    <a:gd name="T12" fmla="*/ 0 w 54"/>
                    <a:gd name="T13" fmla="*/ 47 h 67"/>
                    <a:gd name="T14" fmla="*/ 8 w 54"/>
                    <a:gd name="T15" fmla="*/ 32 h 67"/>
                    <a:gd name="T16" fmla="*/ 30 w 54"/>
                    <a:gd name="T17" fmla="*/ 27 h 67"/>
                    <a:gd name="T18" fmla="*/ 40 w 54"/>
                    <a:gd name="T19" fmla="*/ 27 h 67"/>
                    <a:gd name="T20" fmla="*/ 40 w 54"/>
                    <a:gd name="T21" fmla="*/ 24 h 67"/>
                    <a:gd name="T22" fmla="*/ 37 w 54"/>
                    <a:gd name="T23" fmla="*/ 15 h 67"/>
                    <a:gd name="T24" fmla="*/ 28 w 54"/>
                    <a:gd name="T25" fmla="*/ 12 h 67"/>
                    <a:gd name="T26" fmla="*/ 19 w 54"/>
                    <a:gd name="T27" fmla="*/ 13 h 67"/>
                    <a:gd name="T28" fmla="*/ 11 w 54"/>
                    <a:gd name="T29" fmla="*/ 16 h 67"/>
                    <a:gd name="T30" fmla="*/ 6 w 54"/>
                    <a:gd name="T31" fmla="*/ 6 h 67"/>
                    <a:gd name="T32" fmla="*/ 18 w 54"/>
                    <a:gd name="T33" fmla="*/ 2 h 67"/>
                    <a:gd name="T34" fmla="*/ 30 w 54"/>
                    <a:gd name="T35" fmla="*/ 0 h 67"/>
                    <a:gd name="T36" fmla="*/ 47 w 54"/>
                    <a:gd name="T37" fmla="*/ 6 h 67"/>
                    <a:gd name="T38" fmla="*/ 53 w 54"/>
                    <a:gd name="T39" fmla="*/ 22 h 67"/>
                    <a:gd name="T40" fmla="*/ 53 w 54"/>
                    <a:gd name="T41" fmla="*/ 64 h 67"/>
                    <a:gd name="T42" fmla="*/ 44 w 54"/>
                    <a:gd name="T43" fmla="*/ 64 h 67"/>
                    <a:gd name="T44" fmla="*/ 44 w 54"/>
                    <a:gd name="T45" fmla="*/ 66 h 67"/>
                    <a:gd name="T46" fmla="*/ 24 w 54"/>
                    <a:gd name="T47" fmla="*/ 57 h 67"/>
                    <a:gd name="T48" fmla="*/ 35 w 54"/>
                    <a:gd name="T49" fmla="*/ 53 h 67"/>
                    <a:gd name="T50" fmla="*/ 40 w 54"/>
                    <a:gd name="T51" fmla="*/ 41 h 67"/>
                    <a:gd name="T52" fmla="*/ 40 w 54"/>
                    <a:gd name="T53" fmla="*/ 35 h 67"/>
                    <a:gd name="T54" fmla="*/ 31 w 54"/>
                    <a:gd name="T55" fmla="*/ 35 h 67"/>
                    <a:gd name="T56" fmla="*/ 18 w 54"/>
                    <a:gd name="T57" fmla="*/ 38 h 67"/>
                    <a:gd name="T58" fmla="*/ 14 w 54"/>
                    <a:gd name="T59" fmla="*/ 47 h 67"/>
                    <a:gd name="T60" fmla="*/ 17 w 54"/>
                    <a:gd name="T61" fmla="*/ 53 h 67"/>
                    <a:gd name="T62" fmla="*/ 24 w 54"/>
                    <a:gd name="T63" fmla="*/ 5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2"/>
                        <a:pt x="35" y="63"/>
                        <a:pt x="33" y="64"/>
                      </a:cubicBezTo>
                      <a:cubicBezTo>
                        <a:pt x="30" y="66"/>
                        <a:pt x="25" y="66"/>
                        <a:pt x="21" y="66"/>
                      </a:cubicBezTo>
                      <a:cubicBezTo>
                        <a:pt x="15" y="66"/>
                        <a:pt x="9" y="64"/>
                        <a:pt x="6" y="62"/>
                      </a:cubicBezTo>
                      <a:cubicBezTo>
                        <a:pt x="3" y="59"/>
                        <a:pt x="0" y="53"/>
                        <a:pt x="0" y="47"/>
                      </a:cubicBezTo>
                      <a:cubicBezTo>
                        <a:pt x="0" y="41"/>
                        <a:pt x="4" y="35"/>
                        <a:pt x="8" y="32"/>
                      </a:cubicBezTo>
                      <a:cubicBezTo>
                        <a:pt x="13" y="29"/>
                        <a:pt x="19" y="28"/>
                        <a:pt x="30" y="27"/>
                      </a:cubicBezTo>
                      <a:lnTo>
                        <a:pt x="40" y="27"/>
                      </a:lnTo>
                      <a:lnTo>
                        <a:pt x="40" y="24"/>
                      </a:lnTo>
                      <a:cubicBezTo>
                        <a:pt x="40" y="19"/>
                        <a:pt x="39" y="16"/>
                        <a:pt x="37" y="15"/>
                      </a:cubicBezTo>
                      <a:cubicBezTo>
                        <a:pt x="36" y="13"/>
                        <a:pt x="33" y="12"/>
                        <a:pt x="28" y="12"/>
                      </a:cubicBezTo>
                      <a:cubicBezTo>
                        <a:pt x="25" y="12"/>
                        <a:pt x="22" y="12"/>
                        <a:pt x="19" y="13"/>
                      </a:cubicBezTo>
                      <a:cubicBezTo>
                        <a:pt x="17" y="15"/>
                        <a:pt x="14" y="15"/>
                        <a:pt x="11" y="16"/>
                      </a:cubicBezTo>
                      <a:lnTo>
                        <a:pt x="6" y="6"/>
                      </a:lnTo>
                      <a:cubicBezTo>
                        <a:pt x="9" y="5"/>
                        <a:pt x="14" y="3"/>
                        <a:pt x="18" y="2"/>
                      </a:cubicBezTo>
                      <a:cubicBezTo>
                        <a:pt x="22" y="0"/>
                        <a:pt x="25" y="0"/>
                        <a:pt x="30" y="0"/>
                      </a:cubicBezTo>
                      <a:cubicBezTo>
                        <a:pt x="37" y="0"/>
                        <a:pt x="44" y="2"/>
                        <a:pt x="47" y="6"/>
                      </a:cubicBezTo>
                      <a:cubicBezTo>
                        <a:pt x="52" y="9"/>
                        <a:pt x="53" y="15"/>
                        <a:pt x="53" y="22"/>
                      </a:cubicBezTo>
                      <a:lnTo>
                        <a:pt x="53" y="64"/>
                      </a:lnTo>
                      <a:lnTo>
                        <a:pt x="44" y="64"/>
                      </a:lnTo>
                      <a:lnTo>
                        <a:pt x="44" y="66"/>
                      </a:lnTo>
                      <a:close/>
                      <a:moveTo>
                        <a:pt x="24" y="57"/>
                      </a:moveTo>
                      <a:cubicBezTo>
                        <a:pt x="28" y="57"/>
                        <a:pt x="33" y="56"/>
                        <a:pt x="35" y="53"/>
                      </a:cubicBezTo>
                      <a:cubicBezTo>
                        <a:pt x="38" y="50"/>
                        <a:pt x="40" y="47"/>
                        <a:pt x="40" y="41"/>
                      </a:cubicBezTo>
                      <a:lnTo>
                        <a:pt x="40" y="35"/>
                      </a:lnTo>
                      <a:lnTo>
                        <a:pt x="31" y="35"/>
                      </a:lnTo>
                      <a:cubicBezTo>
                        <a:pt x="25" y="35"/>
                        <a:pt x="21" y="36"/>
                        <a:pt x="18" y="38"/>
                      </a:cubicBezTo>
                      <a:cubicBezTo>
                        <a:pt x="15" y="39"/>
                        <a:pt x="14" y="43"/>
                        <a:pt x="14" y="47"/>
                      </a:cubicBezTo>
                      <a:cubicBezTo>
                        <a:pt x="14" y="50"/>
                        <a:pt x="16" y="51"/>
                        <a:pt x="17" y="53"/>
                      </a:cubicBezTo>
                      <a:cubicBezTo>
                        <a:pt x="19" y="54"/>
                        <a:pt x="21" y="57"/>
                        <a:pt x="24" y="57"/>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14" name="Freeform 413"/>
                <p:cNvSpPr>
                  <a:spLocks noChangeArrowheads="1"/>
                </p:cNvSpPr>
                <p:nvPr/>
              </p:nvSpPr>
              <p:spPr bwMode="auto">
                <a:xfrm>
                  <a:off x="5393" y="2165"/>
                  <a:ext cx="12" cy="20"/>
                </a:xfrm>
                <a:custGeom>
                  <a:avLst/>
                  <a:gdLst>
                    <a:gd name="T0" fmla="*/ 32 w 58"/>
                    <a:gd name="T1" fmla="*/ 64 h 93"/>
                    <a:gd name="T2" fmla="*/ 13 w 58"/>
                    <a:gd name="T3" fmla="*/ 56 h 93"/>
                    <a:gd name="T4" fmla="*/ 12 w 58"/>
                    <a:gd name="T5" fmla="*/ 56 h 93"/>
                    <a:gd name="T6" fmla="*/ 13 w 58"/>
                    <a:gd name="T7" fmla="*/ 66 h 93"/>
                    <a:gd name="T8" fmla="*/ 13 w 58"/>
                    <a:gd name="T9" fmla="*/ 92 h 93"/>
                    <a:gd name="T10" fmla="*/ 0 w 58"/>
                    <a:gd name="T11" fmla="*/ 92 h 93"/>
                    <a:gd name="T12" fmla="*/ 0 w 58"/>
                    <a:gd name="T13" fmla="*/ 2 h 93"/>
                    <a:gd name="T14" fmla="*/ 10 w 58"/>
                    <a:gd name="T15" fmla="*/ 2 h 93"/>
                    <a:gd name="T16" fmla="*/ 12 w 58"/>
                    <a:gd name="T17" fmla="*/ 10 h 93"/>
                    <a:gd name="T18" fmla="*/ 12 w 58"/>
                    <a:gd name="T19" fmla="*/ 10 h 93"/>
                    <a:gd name="T20" fmla="*/ 31 w 58"/>
                    <a:gd name="T21" fmla="*/ 0 h 93"/>
                    <a:gd name="T22" fmla="*/ 50 w 58"/>
                    <a:gd name="T23" fmla="*/ 9 h 93"/>
                    <a:gd name="T24" fmla="*/ 57 w 58"/>
                    <a:gd name="T25" fmla="*/ 32 h 93"/>
                    <a:gd name="T26" fmla="*/ 50 w 58"/>
                    <a:gd name="T27" fmla="*/ 57 h 93"/>
                    <a:gd name="T28" fmla="*/ 32 w 58"/>
                    <a:gd name="T29" fmla="*/ 64 h 93"/>
                    <a:gd name="T30" fmla="*/ 29 w 58"/>
                    <a:gd name="T31" fmla="*/ 10 h 93"/>
                    <a:gd name="T32" fmla="*/ 17 w 58"/>
                    <a:gd name="T33" fmla="*/ 15 h 93"/>
                    <a:gd name="T34" fmla="*/ 13 w 58"/>
                    <a:gd name="T35" fmla="*/ 29 h 93"/>
                    <a:gd name="T36" fmla="*/ 13 w 58"/>
                    <a:gd name="T37" fmla="*/ 31 h 93"/>
                    <a:gd name="T38" fmla="*/ 16 w 58"/>
                    <a:gd name="T39" fmla="*/ 47 h 93"/>
                    <a:gd name="T40" fmla="*/ 28 w 58"/>
                    <a:gd name="T41" fmla="*/ 53 h 93"/>
                    <a:gd name="T42" fmla="*/ 38 w 58"/>
                    <a:gd name="T43" fmla="*/ 47 h 93"/>
                    <a:gd name="T44" fmla="*/ 42 w 58"/>
                    <a:gd name="T45" fmla="*/ 31 h 93"/>
                    <a:gd name="T46" fmla="*/ 38 w 58"/>
                    <a:gd name="T47" fmla="*/ 15 h 93"/>
                    <a:gd name="T48" fmla="*/ 29 w 58"/>
                    <a:gd name="T49"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4"/>
                      </a:moveTo>
                      <a:cubicBezTo>
                        <a:pt x="25" y="64"/>
                        <a:pt x="17" y="61"/>
                        <a:pt x="13" y="56"/>
                      </a:cubicBezTo>
                      <a:lnTo>
                        <a:pt x="12" y="56"/>
                      </a:lnTo>
                      <a:cubicBezTo>
                        <a:pt x="12" y="61"/>
                        <a:pt x="13" y="64"/>
                        <a:pt x="13" y="66"/>
                      </a:cubicBezTo>
                      <a:lnTo>
                        <a:pt x="13" y="92"/>
                      </a:lnTo>
                      <a:lnTo>
                        <a:pt x="0" y="92"/>
                      </a:lnTo>
                      <a:lnTo>
                        <a:pt x="0" y="2"/>
                      </a:lnTo>
                      <a:lnTo>
                        <a:pt x="10" y="2"/>
                      </a:lnTo>
                      <a:cubicBezTo>
                        <a:pt x="10" y="3"/>
                        <a:pt x="12" y="6"/>
                        <a:pt x="12" y="10"/>
                      </a:cubicBezTo>
                      <a:lnTo>
                        <a:pt x="12" y="10"/>
                      </a:lnTo>
                      <a:cubicBezTo>
                        <a:pt x="16" y="5"/>
                        <a:pt x="22" y="0"/>
                        <a:pt x="31" y="0"/>
                      </a:cubicBezTo>
                      <a:cubicBezTo>
                        <a:pt x="38" y="0"/>
                        <a:pt x="46" y="3"/>
                        <a:pt x="50" y="9"/>
                      </a:cubicBezTo>
                      <a:cubicBezTo>
                        <a:pt x="55" y="15"/>
                        <a:pt x="57" y="22"/>
                        <a:pt x="57" y="32"/>
                      </a:cubicBezTo>
                      <a:cubicBezTo>
                        <a:pt x="57" y="42"/>
                        <a:pt x="54" y="51"/>
                        <a:pt x="50" y="57"/>
                      </a:cubicBezTo>
                      <a:cubicBezTo>
                        <a:pt x="47" y="61"/>
                        <a:pt x="41" y="64"/>
                        <a:pt x="32" y="64"/>
                      </a:cubicBezTo>
                      <a:close/>
                      <a:moveTo>
                        <a:pt x="29" y="10"/>
                      </a:moveTo>
                      <a:cubicBezTo>
                        <a:pt x="23" y="10"/>
                        <a:pt x="20" y="12"/>
                        <a:pt x="17" y="15"/>
                      </a:cubicBezTo>
                      <a:cubicBezTo>
                        <a:pt x="15" y="18"/>
                        <a:pt x="13" y="24"/>
                        <a:pt x="13" y="29"/>
                      </a:cubicBezTo>
                      <a:lnTo>
                        <a:pt x="13" y="31"/>
                      </a:lnTo>
                      <a:cubicBezTo>
                        <a:pt x="13" y="38"/>
                        <a:pt x="15" y="44"/>
                        <a:pt x="16" y="47"/>
                      </a:cubicBezTo>
                      <a:cubicBezTo>
                        <a:pt x="19" y="50"/>
                        <a:pt x="22" y="53"/>
                        <a:pt x="28" y="53"/>
                      </a:cubicBezTo>
                      <a:cubicBezTo>
                        <a:pt x="32" y="53"/>
                        <a:pt x="36" y="51"/>
                        <a:pt x="38" y="47"/>
                      </a:cubicBezTo>
                      <a:cubicBezTo>
                        <a:pt x="41" y="42"/>
                        <a:pt x="42" y="38"/>
                        <a:pt x="42" y="31"/>
                      </a:cubicBezTo>
                      <a:cubicBezTo>
                        <a:pt x="42" y="24"/>
                        <a:pt x="41" y="18"/>
                        <a:pt x="38" y="15"/>
                      </a:cubicBezTo>
                      <a:cubicBezTo>
                        <a:pt x="38" y="12"/>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15" name="Freeform 414"/>
                <p:cNvSpPr>
                  <a:spLocks noChangeArrowheads="1"/>
                </p:cNvSpPr>
                <p:nvPr/>
              </p:nvSpPr>
              <p:spPr bwMode="auto">
                <a:xfrm>
                  <a:off x="5409" y="2161"/>
                  <a:ext cx="6" cy="22"/>
                </a:xfrm>
                <a:custGeom>
                  <a:avLst/>
                  <a:gdLst>
                    <a:gd name="T0" fmla="*/ 0 w 31"/>
                    <a:gd name="T1" fmla="*/ 51 h 101"/>
                    <a:gd name="T2" fmla="*/ 5 w 31"/>
                    <a:gd name="T3" fmla="*/ 23 h 101"/>
                    <a:gd name="T4" fmla="*/ 18 w 31"/>
                    <a:gd name="T5" fmla="*/ 0 h 101"/>
                    <a:gd name="T6" fmla="*/ 30 w 31"/>
                    <a:gd name="T7" fmla="*/ 0 h 101"/>
                    <a:gd name="T8" fmla="*/ 18 w 31"/>
                    <a:gd name="T9" fmla="*/ 23 h 101"/>
                    <a:gd name="T10" fmla="*/ 14 w 31"/>
                    <a:gd name="T11" fmla="*/ 51 h 101"/>
                    <a:gd name="T12" fmla="*/ 18 w 31"/>
                    <a:gd name="T13" fmla="*/ 77 h 101"/>
                    <a:gd name="T14" fmla="*/ 30 w 31"/>
                    <a:gd name="T15" fmla="*/ 100 h 101"/>
                    <a:gd name="T16" fmla="*/ 18 w 31"/>
                    <a:gd name="T17" fmla="*/ 100 h 101"/>
                    <a:gd name="T18" fmla="*/ 5 w 31"/>
                    <a:gd name="T19" fmla="*/ 77 h 101"/>
                    <a:gd name="T20" fmla="*/ 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0" y="51"/>
                      </a:moveTo>
                      <a:cubicBezTo>
                        <a:pt x="0" y="41"/>
                        <a:pt x="2" y="32"/>
                        <a:pt x="5" y="23"/>
                      </a:cubicBezTo>
                      <a:cubicBezTo>
                        <a:pt x="8" y="14"/>
                        <a:pt x="12" y="7"/>
                        <a:pt x="18" y="0"/>
                      </a:cubicBezTo>
                      <a:lnTo>
                        <a:pt x="30" y="0"/>
                      </a:lnTo>
                      <a:cubicBezTo>
                        <a:pt x="24" y="7"/>
                        <a:pt x="21" y="14"/>
                        <a:pt x="18" y="23"/>
                      </a:cubicBezTo>
                      <a:cubicBezTo>
                        <a:pt x="15" y="32"/>
                        <a:pt x="14" y="41"/>
                        <a:pt x="14" y="51"/>
                      </a:cubicBezTo>
                      <a:cubicBezTo>
                        <a:pt x="14" y="60"/>
                        <a:pt x="15" y="70"/>
                        <a:pt x="18" y="77"/>
                      </a:cubicBezTo>
                      <a:cubicBezTo>
                        <a:pt x="21" y="86"/>
                        <a:pt x="25" y="93"/>
                        <a:pt x="30" y="100"/>
                      </a:cubicBezTo>
                      <a:lnTo>
                        <a:pt x="18" y="100"/>
                      </a:lnTo>
                      <a:cubicBezTo>
                        <a:pt x="12" y="95"/>
                        <a:pt x="8" y="86"/>
                        <a:pt x="5" y="77"/>
                      </a:cubicBezTo>
                      <a:cubicBezTo>
                        <a:pt x="2" y="70"/>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16" name="Freeform 415"/>
                <p:cNvSpPr>
                  <a:spLocks noChangeArrowheads="1"/>
                </p:cNvSpPr>
                <p:nvPr/>
              </p:nvSpPr>
              <p:spPr bwMode="auto">
                <a:xfrm>
                  <a:off x="5416" y="2161"/>
                  <a:ext cx="6" cy="22"/>
                </a:xfrm>
                <a:custGeom>
                  <a:avLst/>
                  <a:gdLst>
                    <a:gd name="T0" fmla="*/ 30 w 31"/>
                    <a:gd name="T1" fmla="*/ 51 h 101"/>
                    <a:gd name="T2" fmla="*/ 25 w 31"/>
                    <a:gd name="T3" fmla="*/ 79 h 101"/>
                    <a:gd name="T4" fmla="*/ 12 w 31"/>
                    <a:gd name="T5" fmla="*/ 100 h 101"/>
                    <a:gd name="T6" fmla="*/ 0 w 31"/>
                    <a:gd name="T7" fmla="*/ 100 h 101"/>
                    <a:gd name="T8" fmla="*/ 12 w 31"/>
                    <a:gd name="T9" fmla="*/ 77 h 101"/>
                    <a:gd name="T10" fmla="*/ 17 w 31"/>
                    <a:gd name="T11" fmla="*/ 51 h 101"/>
                    <a:gd name="T12" fmla="*/ 12 w 31"/>
                    <a:gd name="T13" fmla="*/ 23 h 101"/>
                    <a:gd name="T14" fmla="*/ 0 w 31"/>
                    <a:gd name="T15" fmla="*/ 0 h 101"/>
                    <a:gd name="T16" fmla="*/ 12 w 31"/>
                    <a:gd name="T17" fmla="*/ 0 h 101"/>
                    <a:gd name="T18" fmla="*/ 25 w 31"/>
                    <a:gd name="T19" fmla="*/ 23 h 101"/>
                    <a:gd name="T20" fmla="*/ 3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30" y="51"/>
                      </a:moveTo>
                      <a:cubicBezTo>
                        <a:pt x="30" y="61"/>
                        <a:pt x="28" y="70"/>
                        <a:pt x="25" y="79"/>
                      </a:cubicBezTo>
                      <a:cubicBezTo>
                        <a:pt x="22" y="87"/>
                        <a:pt x="18" y="95"/>
                        <a:pt x="12" y="100"/>
                      </a:cubicBezTo>
                      <a:lnTo>
                        <a:pt x="0" y="100"/>
                      </a:lnTo>
                      <a:cubicBezTo>
                        <a:pt x="6" y="93"/>
                        <a:pt x="9" y="86"/>
                        <a:pt x="12" y="77"/>
                      </a:cubicBezTo>
                      <a:cubicBezTo>
                        <a:pt x="15" y="68"/>
                        <a:pt x="17" y="60"/>
                        <a:pt x="17" y="51"/>
                      </a:cubicBezTo>
                      <a:cubicBezTo>
                        <a:pt x="17" y="42"/>
                        <a:pt x="15" y="32"/>
                        <a:pt x="12" y="23"/>
                      </a:cubicBezTo>
                      <a:cubicBezTo>
                        <a:pt x="9" y="14"/>
                        <a:pt x="5" y="6"/>
                        <a:pt x="0" y="0"/>
                      </a:cubicBezTo>
                      <a:lnTo>
                        <a:pt x="12" y="0"/>
                      </a:lnTo>
                      <a:cubicBezTo>
                        <a:pt x="18" y="7"/>
                        <a:pt x="22" y="14"/>
                        <a:pt x="25" y="23"/>
                      </a:cubicBezTo>
                      <a:cubicBezTo>
                        <a:pt x="28" y="32"/>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17" name="Freeform 416"/>
                <p:cNvSpPr>
                  <a:spLocks noChangeArrowheads="1"/>
                </p:cNvSpPr>
                <p:nvPr/>
              </p:nvSpPr>
              <p:spPr bwMode="auto">
                <a:xfrm>
                  <a:off x="5353" y="2192"/>
                  <a:ext cx="20" cy="14"/>
                </a:xfrm>
                <a:custGeom>
                  <a:avLst/>
                  <a:gdLst>
                    <a:gd name="T0" fmla="*/ 39 w 93"/>
                    <a:gd name="T1" fmla="*/ 63 h 65"/>
                    <a:gd name="T2" fmla="*/ 39 w 93"/>
                    <a:gd name="T3" fmla="*/ 23 h 65"/>
                    <a:gd name="T4" fmla="*/ 36 w 93"/>
                    <a:gd name="T5" fmla="*/ 13 h 65"/>
                    <a:gd name="T6" fmla="*/ 28 w 93"/>
                    <a:gd name="T7" fmla="*/ 10 h 65"/>
                    <a:gd name="T8" fmla="*/ 16 w 93"/>
                    <a:gd name="T9" fmla="*/ 14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6 h 65"/>
                    <a:gd name="T36" fmla="*/ 92 w 93"/>
                    <a:gd name="T37" fmla="*/ 23 h 65"/>
                    <a:gd name="T38" fmla="*/ 92 w 93"/>
                    <a:gd name="T39" fmla="*/ 64 h 65"/>
                    <a:gd name="T40" fmla="*/ 79 w 93"/>
                    <a:gd name="T41" fmla="*/ 64 h 65"/>
                    <a:gd name="T42" fmla="*/ 79 w 93"/>
                    <a:gd name="T43" fmla="*/ 25 h 65"/>
                    <a:gd name="T44" fmla="*/ 76 w 93"/>
                    <a:gd name="T45" fmla="*/ 14 h 65"/>
                    <a:gd name="T46" fmla="*/ 67 w 93"/>
                    <a:gd name="T47" fmla="*/ 12 h 65"/>
                    <a:gd name="T48" fmla="*/ 55 w 93"/>
                    <a:gd name="T49" fmla="*/ 16 h 65"/>
                    <a:gd name="T50" fmla="*/ 53 w 93"/>
                    <a:gd name="T51" fmla="*/ 30 h 65"/>
                    <a:gd name="T52" fmla="*/ 53 w 93"/>
                    <a:gd name="T53" fmla="*/ 63 h 65"/>
                    <a:gd name="T54" fmla="*/ 39 w 93"/>
                    <a:gd name="T55"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3"/>
                      </a:moveTo>
                      <a:lnTo>
                        <a:pt x="39" y="23"/>
                      </a:lnTo>
                      <a:cubicBezTo>
                        <a:pt x="39" y="19"/>
                        <a:pt x="38" y="14"/>
                        <a:pt x="36" y="13"/>
                      </a:cubicBezTo>
                      <a:cubicBezTo>
                        <a:pt x="35" y="10"/>
                        <a:pt x="32" y="10"/>
                        <a:pt x="28" y="10"/>
                      </a:cubicBezTo>
                      <a:cubicBezTo>
                        <a:pt x="22" y="10"/>
                        <a:pt x="19" y="11"/>
                        <a:pt x="16" y="14"/>
                      </a:cubicBezTo>
                      <a:cubicBezTo>
                        <a:pt x="13" y="16"/>
                        <a:pt x="13" y="23"/>
                        <a:pt x="13" y="32"/>
                      </a:cubicBezTo>
                      <a:lnTo>
                        <a:pt x="13" y="64"/>
                      </a:lnTo>
                      <a:lnTo>
                        <a:pt x="0" y="64"/>
                      </a:lnTo>
                      <a:lnTo>
                        <a:pt x="0" y="1"/>
                      </a:lnTo>
                      <a:lnTo>
                        <a:pt x="10" y="1"/>
                      </a:lnTo>
                      <a:lnTo>
                        <a:pt x="12" y="10"/>
                      </a:lnTo>
                      <a:cubicBezTo>
                        <a:pt x="13" y="7"/>
                        <a:pt x="16" y="4"/>
                        <a:pt x="19" y="3"/>
                      </a:cubicBezTo>
                      <a:cubicBezTo>
                        <a:pt x="22" y="1"/>
                        <a:pt x="26" y="0"/>
                        <a:pt x="31" y="0"/>
                      </a:cubicBezTo>
                      <a:cubicBezTo>
                        <a:pt x="41" y="0"/>
                        <a:pt x="47" y="3"/>
                        <a:pt x="50" y="10"/>
                      </a:cubicBezTo>
                      <a:lnTo>
                        <a:pt x="51" y="10"/>
                      </a:lnTo>
                      <a:cubicBezTo>
                        <a:pt x="53" y="7"/>
                        <a:pt x="55" y="4"/>
                        <a:pt x="58" y="3"/>
                      </a:cubicBezTo>
                      <a:cubicBezTo>
                        <a:pt x="61" y="1"/>
                        <a:pt x="66" y="0"/>
                        <a:pt x="70" y="0"/>
                      </a:cubicBezTo>
                      <a:cubicBezTo>
                        <a:pt x="77" y="0"/>
                        <a:pt x="83" y="1"/>
                        <a:pt x="86" y="6"/>
                      </a:cubicBezTo>
                      <a:cubicBezTo>
                        <a:pt x="89" y="10"/>
                        <a:pt x="92" y="16"/>
                        <a:pt x="92" y="23"/>
                      </a:cubicBezTo>
                      <a:lnTo>
                        <a:pt x="92" y="64"/>
                      </a:lnTo>
                      <a:lnTo>
                        <a:pt x="79" y="64"/>
                      </a:lnTo>
                      <a:lnTo>
                        <a:pt x="79" y="25"/>
                      </a:lnTo>
                      <a:cubicBezTo>
                        <a:pt x="79" y="20"/>
                        <a:pt x="77" y="16"/>
                        <a:pt x="76" y="14"/>
                      </a:cubicBezTo>
                      <a:cubicBezTo>
                        <a:pt x="74" y="12"/>
                        <a:pt x="71" y="12"/>
                        <a:pt x="67" y="12"/>
                      </a:cubicBezTo>
                      <a:cubicBezTo>
                        <a:pt x="61" y="12"/>
                        <a:pt x="58" y="13"/>
                        <a:pt x="55" y="16"/>
                      </a:cubicBezTo>
                      <a:cubicBezTo>
                        <a:pt x="53" y="19"/>
                        <a:pt x="53" y="25"/>
                        <a:pt x="53" y="30"/>
                      </a:cubicBezTo>
                      <a:lnTo>
                        <a:pt x="53" y="63"/>
                      </a:lnTo>
                      <a:lnTo>
                        <a:pt x="39" y="6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18" name="Freeform 417"/>
                <p:cNvSpPr>
                  <a:spLocks noChangeArrowheads="1"/>
                </p:cNvSpPr>
                <p:nvPr/>
              </p:nvSpPr>
              <p:spPr bwMode="auto">
                <a:xfrm>
                  <a:off x="5377" y="2191"/>
                  <a:ext cx="11" cy="14"/>
                </a:xfrm>
                <a:custGeom>
                  <a:avLst/>
                  <a:gdLst>
                    <a:gd name="T0" fmla="*/ 44 w 54"/>
                    <a:gd name="T1" fmla="*/ 67 h 68"/>
                    <a:gd name="T2" fmla="*/ 41 w 54"/>
                    <a:gd name="T3" fmla="*/ 58 h 68"/>
                    <a:gd name="T4" fmla="*/ 41 w 54"/>
                    <a:gd name="T5" fmla="*/ 58 h 68"/>
                    <a:gd name="T6" fmla="*/ 33 w 54"/>
                    <a:gd name="T7" fmla="*/ 65 h 68"/>
                    <a:gd name="T8" fmla="*/ 21 w 54"/>
                    <a:gd name="T9" fmla="*/ 67 h 68"/>
                    <a:gd name="T10" fmla="*/ 6 w 54"/>
                    <a:gd name="T11" fmla="*/ 62 h 68"/>
                    <a:gd name="T12" fmla="*/ 0 w 54"/>
                    <a:gd name="T13" fmla="*/ 48 h 68"/>
                    <a:gd name="T14" fmla="*/ 8 w 54"/>
                    <a:gd name="T15" fmla="*/ 33 h 68"/>
                    <a:gd name="T16" fmla="*/ 30 w 54"/>
                    <a:gd name="T17" fmla="*/ 27 h 68"/>
                    <a:gd name="T18" fmla="*/ 40 w 54"/>
                    <a:gd name="T19" fmla="*/ 27 h 68"/>
                    <a:gd name="T20" fmla="*/ 40 w 54"/>
                    <a:gd name="T21" fmla="*/ 24 h 68"/>
                    <a:gd name="T22" fmla="*/ 37 w 54"/>
                    <a:gd name="T23" fmla="*/ 16 h 68"/>
                    <a:gd name="T24" fmla="*/ 28 w 54"/>
                    <a:gd name="T25" fmla="*/ 13 h 68"/>
                    <a:gd name="T26" fmla="*/ 19 w 54"/>
                    <a:gd name="T27" fmla="*/ 14 h 68"/>
                    <a:gd name="T28" fmla="*/ 11 w 54"/>
                    <a:gd name="T29" fmla="*/ 17 h 68"/>
                    <a:gd name="T30" fmla="*/ 6 w 54"/>
                    <a:gd name="T31" fmla="*/ 7 h 68"/>
                    <a:gd name="T32" fmla="*/ 18 w 54"/>
                    <a:gd name="T33" fmla="*/ 2 h 68"/>
                    <a:gd name="T34" fmla="*/ 30 w 54"/>
                    <a:gd name="T35" fmla="*/ 1 h 68"/>
                    <a:gd name="T36" fmla="*/ 47 w 54"/>
                    <a:gd name="T37" fmla="*/ 7 h 68"/>
                    <a:gd name="T38" fmla="*/ 53 w 54"/>
                    <a:gd name="T39" fmla="*/ 23 h 68"/>
                    <a:gd name="T40" fmla="*/ 53 w 54"/>
                    <a:gd name="T41" fmla="*/ 65 h 68"/>
                    <a:gd name="T42" fmla="*/ 44 w 54"/>
                    <a:gd name="T43" fmla="*/ 65 h 68"/>
                    <a:gd name="T44" fmla="*/ 44 w 54"/>
                    <a:gd name="T45" fmla="*/ 67 h 68"/>
                    <a:gd name="T46" fmla="*/ 24 w 54"/>
                    <a:gd name="T47" fmla="*/ 58 h 68"/>
                    <a:gd name="T48" fmla="*/ 35 w 54"/>
                    <a:gd name="T49" fmla="*/ 53 h 68"/>
                    <a:gd name="T50" fmla="*/ 40 w 54"/>
                    <a:gd name="T51" fmla="*/ 42 h 68"/>
                    <a:gd name="T52" fmla="*/ 40 w 54"/>
                    <a:gd name="T53" fmla="*/ 36 h 68"/>
                    <a:gd name="T54" fmla="*/ 31 w 54"/>
                    <a:gd name="T55" fmla="*/ 36 h 68"/>
                    <a:gd name="T56" fmla="*/ 18 w 54"/>
                    <a:gd name="T57" fmla="*/ 39 h 68"/>
                    <a:gd name="T58" fmla="*/ 14 w 54"/>
                    <a:gd name="T59" fmla="*/ 48 h 68"/>
                    <a:gd name="T60" fmla="*/ 17 w 54"/>
                    <a:gd name="T61" fmla="*/ 53 h 68"/>
                    <a:gd name="T62" fmla="*/ 24 w 54"/>
                    <a:gd name="T63" fmla="*/ 5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8">
                      <a:moveTo>
                        <a:pt x="44" y="67"/>
                      </a:moveTo>
                      <a:lnTo>
                        <a:pt x="41" y="58"/>
                      </a:lnTo>
                      <a:lnTo>
                        <a:pt x="41" y="58"/>
                      </a:lnTo>
                      <a:cubicBezTo>
                        <a:pt x="38" y="62"/>
                        <a:pt x="35" y="64"/>
                        <a:pt x="33" y="65"/>
                      </a:cubicBezTo>
                      <a:cubicBezTo>
                        <a:pt x="30" y="67"/>
                        <a:pt x="25" y="67"/>
                        <a:pt x="21" y="67"/>
                      </a:cubicBezTo>
                      <a:cubicBezTo>
                        <a:pt x="15" y="67"/>
                        <a:pt x="9" y="65"/>
                        <a:pt x="6" y="62"/>
                      </a:cubicBezTo>
                      <a:cubicBezTo>
                        <a:pt x="3" y="59"/>
                        <a:pt x="0" y="53"/>
                        <a:pt x="0" y="48"/>
                      </a:cubicBezTo>
                      <a:cubicBezTo>
                        <a:pt x="0" y="42"/>
                        <a:pt x="4" y="36"/>
                        <a:pt x="8" y="33"/>
                      </a:cubicBezTo>
                      <a:cubicBezTo>
                        <a:pt x="13" y="30"/>
                        <a:pt x="19" y="29"/>
                        <a:pt x="30" y="27"/>
                      </a:cubicBezTo>
                      <a:lnTo>
                        <a:pt x="40" y="27"/>
                      </a:lnTo>
                      <a:lnTo>
                        <a:pt x="40" y="24"/>
                      </a:lnTo>
                      <a:cubicBezTo>
                        <a:pt x="40" y="20"/>
                        <a:pt x="39" y="17"/>
                        <a:pt x="37" y="16"/>
                      </a:cubicBezTo>
                      <a:cubicBezTo>
                        <a:pt x="36" y="14"/>
                        <a:pt x="33" y="13"/>
                        <a:pt x="28" y="13"/>
                      </a:cubicBezTo>
                      <a:cubicBezTo>
                        <a:pt x="25" y="13"/>
                        <a:pt x="22" y="13"/>
                        <a:pt x="19" y="14"/>
                      </a:cubicBezTo>
                      <a:cubicBezTo>
                        <a:pt x="17" y="16"/>
                        <a:pt x="14" y="16"/>
                        <a:pt x="11" y="17"/>
                      </a:cubicBezTo>
                      <a:lnTo>
                        <a:pt x="6" y="7"/>
                      </a:lnTo>
                      <a:cubicBezTo>
                        <a:pt x="9" y="5"/>
                        <a:pt x="14" y="3"/>
                        <a:pt x="18" y="2"/>
                      </a:cubicBezTo>
                      <a:cubicBezTo>
                        <a:pt x="22" y="0"/>
                        <a:pt x="25" y="1"/>
                        <a:pt x="30" y="1"/>
                      </a:cubicBezTo>
                      <a:cubicBezTo>
                        <a:pt x="37" y="1"/>
                        <a:pt x="44" y="2"/>
                        <a:pt x="47" y="7"/>
                      </a:cubicBezTo>
                      <a:cubicBezTo>
                        <a:pt x="52" y="10"/>
                        <a:pt x="53" y="16"/>
                        <a:pt x="53" y="23"/>
                      </a:cubicBezTo>
                      <a:lnTo>
                        <a:pt x="53" y="65"/>
                      </a:lnTo>
                      <a:lnTo>
                        <a:pt x="44" y="65"/>
                      </a:lnTo>
                      <a:lnTo>
                        <a:pt x="44" y="67"/>
                      </a:lnTo>
                      <a:close/>
                      <a:moveTo>
                        <a:pt x="24" y="58"/>
                      </a:moveTo>
                      <a:cubicBezTo>
                        <a:pt x="28" y="58"/>
                        <a:pt x="33" y="55"/>
                        <a:pt x="35" y="53"/>
                      </a:cubicBezTo>
                      <a:cubicBezTo>
                        <a:pt x="38" y="50"/>
                        <a:pt x="40" y="48"/>
                        <a:pt x="40" y="42"/>
                      </a:cubicBezTo>
                      <a:lnTo>
                        <a:pt x="40" y="36"/>
                      </a:lnTo>
                      <a:lnTo>
                        <a:pt x="31" y="36"/>
                      </a:lnTo>
                      <a:cubicBezTo>
                        <a:pt x="25" y="36"/>
                        <a:pt x="21" y="37"/>
                        <a:pt x="18" y="39"/>
                      </a:cubicBezTo>
                      <a:cubicBezTo>
                        <a:pt x="15" y="40"/>
                        <a:pt x="14" y="43"/>
                        <a:pt x="14" y="48"/>
                      </a:cubicBezTo>
                      <a:cubicBezTo>
                        <a:pt x="14" y="51"/>
                        <a:pt x="16" y="51"/>
                        <a:pt x="17" y="53"/>
                      </a:cubicBezTo>
                      <a:cubicBezTo>
                        <a:pt x="19" y="54"/>
                        <a:pt x="21" y="58"/>
                        <a:pt x="24" y="58"/>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19" name="Freeform 418"/>
                <p:cNvSpPr>
                  <a:spLocks noChangeArrowheads="1"/>
                </p:cNvSpPr>
                <p:nvPr/>
              </p:nvSpPr>
              <p:spPr bwMode="auto">
                <a:xfrm>
                  <a:off x="5393" y="2192"/>
                  <a:ext cx="12" cy="20"/>
                </a:xfrm>
                <a:custGeom>
                  <a:avLst/>
                  <a:gdLst>
                    <a:gd name="T0" fmla="*/ 32 w 58"/>
                    <a:gd name="T1" fmla="*/ 64 h 93"/>
                    <a:gd name="T2" fmla="*/ 13 w 58"/>
                    <a:gd name="T3" fmla="*/ 55 h 93"/>
                    <a:gd name="T4" fmla="*/ 12 w 58"/>
                    <a:gd name="T5" fmla="*/ 55 h 93"/>
                    <a:gd name="T6" fmla="*/ 13 w 58"/>
                    <a:gd name="T7" fmla="*/ 65 h 93"/>
                    <a:gd name="T8" fmla="*/ 13 w 58"/>
                    <a:gd name="T9" fmla="*/ 92 h 93"/>
                    <a:gd name="T10" fmla="*/ 0 w 58"/>
                    <a:gd name="T11" fmla="*/ 92 h 93"/>
                    <a:gd name="T12" fmla="*/ 0 w 58"/>
                    <a:gd name="T13" fmla="*/ 1 h 93"/>
                    <a:gd name="T14" fmla="*/ 10 w 58"/>
                    <a:gd name="T15" fmla="*/ 1 h 93"/>
                    <a:gd name="T16" fmla="*/ 12 w 58"/>
                    <a:gd name="T17" fmla="*/ 10 h 93"/>
                    <a:gd name="T18" fmla="*/ 12 w 58"/>
                    <a:gd name="T19" fmla="*/ 10 h 93"/>
                    <a:gd name="T20" fmla="*/ 31 w 58"/>
                    <a:gd name="T21" fmla="*/ 0 h 93"/>
                    <a:gd name="T22" fmla="*/ 50 w 58"/>
                    <a:gd name="T23" fmla="*/ 9 h 93"/>
                    <a:gd name="T24" fmla="*/ 57 w 58"/>
                    <a:gd name="T25" fmla="*/ 32 h 93"/>
                    <a:gd name="T26" fmla="*/ 50 w 58"/>
                    <a:gd name="T27" fmla="*/ 57 h 93"/>
                    <a:gd name="T28" fmla="*/ 32 w 58"/>
                    <a:gd name="T29" fmla="*/ 64 h 93"/>
                    <a:gd name="T30" fmla="*/ 29 w 58"/>
                    <a:gd name="T31" fmla="*/ 10 h 93"/>
                    <a:gd name="T32" fmla="*/ 17 w 58"/>
                    <a:gd name="T33" fmla="*/ 14 h 93"/>
                    <a:gd name="T34" fmla="*/ 13 w 58"/>
                    <a:gd name="T35" fmla="*/ 29 h 93"/>
                    <a:gd name="T36" fmla="*/ 13 w 58"/>
                    <a:gd name="T37" fmla="*/ 30 h 93"/>
                    <a:gd name="T38" fmla="*/ 16 w 58"/>
                    <a:gd name="T39" fmla="*/ 47 h 93"/>
                    <a:gd name="T40" fmla="*/ 28 w 58"/>
                    <a:gd name="T41" fmla="*/ 52 h 93"/>
                    <a:gd name="T42" fmla="*/ 38 w 58"/>
                    <a:gd name="T43" fmla="*/ 47 h 93"/>
                    <a:gd name="T44" fmla="*/ 42 w 58"/>
                    <a:gd name="T45" fmla="*/ 30 h 93"/>
                    <a:gd name="T46" fmla="*/ 38 w 58"/>
                    <a:gd name="T47" fmla="*/ 14 h 93"/>
                    <a:gd name="T48" fmla="*/ 29 w 58"/>
                    <a:gd name="T49"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4"/>
                      </a:moveTo>
                      <a:cubicBezTo>
                        <a:pt x="25" y="64"/>
                        <a:pt x="17" y="61"/>
                        <a:pt x="13" y="55"/>
                      </a:cubicBezTo>
                      <a:lnTo>
                        <a:pt x="12" y="55"/>
                      </a:lnTo>
                      <a:cubicBezTo>
                        <a:pt x="12" y="61"/>
                        <a:pt x="13" y="64"/>
                        <a:pt x="13" y="65"/>
                      </a:cubicBezTo>
                      <a:lnTo>
                        <a:pt x="13" y="92"/>
                      </a:lnTo>
                      <a:lnTo>
                        <a:pt x="0" y="92"/>
                      </a:lnTo>
                      <a:lnTo>
                        <a:pt x="0" y="1"/>
                      </a:lnTo>
                      <a:lnTo>
                        <a:pt x="10" y="1"/>
                      </a:lnTo>
                      <a:cubicBezTo>
                        <a:pt x="10" y="3"/>
                        <a:pt x="12" y="6"/>
                        <a:pt x="12" y="10"/>
                      </a:cubicBezTo>
                      <a:lnTo>
                        <a:pt x="12" y="10"/>
                      </a:lnTo>
                      <a:cubicBezTo>
                        <a:pt x="16" y="4"/>
                        <a:pt x="22" y="0"/>
                        <a:pt x="31" y="0"/>
                      </a:cubicBezTo>
                      <a:cubicBezTo>
                        <a:pt x="38" y="0"/>
                        <a:pt x="46" y="3"/>
                        <a:pt x="50" y="9"/>
                      </a:cubicBezTo>
                      <a:cubicBezTo>
                        <a:pt x="55" y="14"/>
                        <a:pt x="57" y="22"/>
                        <a:pt x="57" y="32"/>
                      </a:cubicBezTo>
                      <a:cubicBezTo>
                        <a:pt x="57" y="42"/>
                        <a:pt x="54" y="51"/>
                        <a:pt x="50" y="57"/>
                      </a:cubicBezTo>
                      <a:cubicBezTo>
                        <a:pt x="47" y="61"/>
                        <a:pt x="41" y="64"/>
                        <a:pt x="32" y="64"/>
                      </a:cubicBezTo>
                      <a:close/>
                      <a:moveTo>
                        <a:pt x="29" y="10"/>
                      </a:moveTo>
                      <a:cubicBezTo>
                        <a:pt x="23" y="10"/>
                        <a:pt x="20" y="11"/>
                        <a:pt x="17" y="14"/>
                      </a:cubicBezTo>
                      <a:cubicBezTo>
                        <a:pt x="15" y="16"/>
                        <a:pt x="13" y="23"/>
                        <a:pt x="13" y="29"/>
                      </a:cubicBezTo>
                      <a:lnTo>
                        <a:pt x="13" y="30"/>
                      </a:lnTo>
                      <a:cubicBezTo>
                        <a:pt x="13" y="38"/>
                        <a:pt x="15" y="44"/>
                        <a:pt x="16" y="47"/>
                      </a:cubicBezTo>
                      <a:cubicBezTo>
                        <a:pt x="19" y="49"/>
                        <a:pt x="22" y="52"/>
                        <a:pt x="28" y="52"/>
                      </a:cubicBezTo>
                      <a:cubicBezTo>
                        <a:pt x="32" y="52"/>
                        <a:pt x="36" y="51"/>
                        <a:pt x="38" y="47"/>
                      </a:cubicBezTo>
                      <a:cubicBezTo>
                        <a:pt x="41" y="42"/>
                        <a:pt x="42" y="37"/>
                        <a:pt x="42" y="30"/>
                      </a:cubicBezTo>
                      <a:cubicBezTo>
                        <a:pt x="42" y="22"/>
                        <a:pt x="41" y="17"/>
                        <a:pt x="38" y="14"/>
                      </a:cubicBezTo>
                      <a:cubicBezTo>
                        <a:pt x="38" y="12"/>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20" name="Freeform 419"/>
                <p:cNvSpPr>
                  <a:spLocks noChangeArrowheads="1"/>
                </p:cNvSpPr>
                <p:nvPr/>
              </p:nvSpPr>
              <p:spPr bwMode="auto">
                <a:xfrm>
                  <a:off x="5409" y="2187"/>
                  <a:ext cx="6" cy="22"/>
                </a:xfrm>
                <a:custGeom>
                  <a:avLst/>
                  <a:gdLst>
                    <a:gd name="T0" fmla="*/ 0 w 31"/>
                    <a:gd name="T1" fmla="*/ 51 h 102"/>
                    <a:gd name="T2" fmla="*/ 5 w 31"/>
                    <a:gd name="T3" fmla="*/ 24 h 102"/>
                    <a:gd name="T4" fmla="*/ 18 w 31"/>
                    <a:gd name="T5" fmla="*/ 0 h 102"/>
                    <a:gd name="T6" fmla="*/ 30 w 31"/>
                    <a:gd name="T7" fmla="*/ 0 h 102"/>
                    <a:gd name="T8" fmla="*/ 18 w 31"/>
                    <a:gd name="T9" fmla="*/ 24 h 102"/>
                    <a:gd name="T10" fmla="*/ 14 w 31"/>
                    <a:gd name="T11" fmla="*/ 51 h 102"/>
                    <a:gd name="T12" fmla="*/ 18 w 31"/>
                    <a:gd name="T13" fmla="*/ 78 h 102"/>
                    <a:gd name="T14" fmla="*/ 30 w 31"/>
                    <a:gd name="T15" fmla="*/ 101 h 102"/>
                    <a:gd name="T16" fmla="*/ 18 w 31"/>
                    <a:gd name="T17" fmla="*/ 101 h 102"/>
                    <a:gd name="T18" fmla="*/ 5 w 31"/>
                    <a:gd name="T19" fmla="*/ 78 h 102"/>
                    <a:gd name="T20" fmla="*/ 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0" y="51"/>
                      </a:moveTo>
                      <a:cubicBezTo>
                        <a:pt x="0" y="41"/>
                        <a:pt x="2" y="33"/>
                        <a:pt x="5" y="24"/>
                      </a:cubicBezTo>
                      <a:cubicBezTo>
                        <a:pt x="8" y="15"/>
                        <a:pt x="12" y="8"/>
                        <a:pt x="18" y="0"/>
                      </a:cubicBezTo>
                      <a:lnTo>
                        <a:pt x="30" y="0"/>
                      </a:lnTo>
                      <a:cubicBezTo>
                        <a:pt x="24" y="8"/>
                        <a:pt x="21" y="15"/>
                        <a:pt x="18" y="24"/>
                      </a:cubicBezTo>
                      <a:cubicBezTo>
                        <a:pt x="15" y="33"/>
                        <a:pt x="14" y="41"/>
                        <a:pt x="14" y="51"/>
                      </a:cubicBezTo>
                      <a:cubicBezTo>
                        <a:pt x="14" y="60"/>
                        <a:pt x="15" y="70"/>
                        <a:pt x="18" y="78"/>
                      </a:cubicBezTo>
                      <a:cubicBezTo>
                        <a:pt x="21" y="86"/>
                        <a:pt x="25" y="94"/>
                        <a:pt x="30" y="101"/>
                      </a:cubicBezTo>
                      <a:lnTo>
                        <a:pt x="18" y="101"/>
                      </a:lnTo>
                      <a:cubicBezTo>
                        <a:pt x="12" y="95"/>
                        <a:pt x="8" y="86"/>
                        <a:pt x="5" y="78"/>
                      </a:cubicBezTo>
                      <a:cubicBezTo>
                        <a:pt x="2" y="70"/>
                        <a:pt x="0" y="62"/>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21" name="Freeform 420"/>
                <p:cNvSpPr>
                  <a:spLocks noChangeArrowheads="1"/>
                </p:cNvSpPr>
                <p:nvPr/>
              </p:nvSpPr>
              <p:spPr bwMode="auto">
                <a:xfrm>
                  <a:off x="5416" y="2187"/>
                  <a:ext cx="6" cy="22"/>
                </a:xfrm>
                <a:custGeom>
                  <a:avLst/>
                  <a:gdLst>
                    <a:gd name="T0" fmla="*/ 30 w 31"/>
                    <a:gd name="T1" fmla="*/ 51 h 102"/>
                    <a:gd name="T2" fmla="*/ 25 w 31"/>
                    <a:gd name="T3" fmla="*/ 79 h 102"/>
                    <a:gd name="T4" fmla="*/ 12 w 31"/>
                    <a:gd name="T5" fmla="*/ 101 h 102"/>
                    <a:gd name="T6" fmla="*/ 0 w 31"/>
                    <a:gd name="T7" fmla="*/ 101 h 102"/>
                    <a:gd name="T8" fmla="*/ 12 w 31"/>
                    <a:gd name="T9" fmla="*/ 78 h 102"/>
                    <a:gd name="T10" fmla="*/ 17 w 31"/>
                    <a:gd name="T11" fmla="*/ 51 h 102"/>
                    <a:gd name="T12" fmla="*/ 12 w 31"/>
                    <a:gd name="T13" fmla="*/ 24 h 102"/>
                    <a:gd name="T14" fmla="*/ 0 w 31"/>
                    <a:gd name="T15" fmla="*/ 0 h 102"/>
                    <a:gd name="T16" fmla="*/ 12 w 31"/>
                    <a:gd name="T17" fmla="*/ 0 h 102"/>
                    <a:gd name="T18" fmla="*/ 25 w 31"/>
                    <a:gd name="T19" fmla="*/ 24 h 102"/>
                    <a:gd name="T20" fmla="*/ 3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30" y="51"/>
                      </a:moveTo>
                      <a:cubicBezTo>
                        <a:pt x="30" y="62"/>
                        <a:pt x="28" y="70"/>
                        <a:pt x="25" y="79"/>
                      </a:cubicBezTo>
                      <a:cubicBezTo>
                        <a:pt x="22" y="88"/>
                        <a:pt x="18" y="95"/>
                        <a:pt x="12" y="101"/>
                      </a:cubicBezTo>
                      <a:lnTo>
                        <a:pt x="0" y="101"/>
                      </a:lnTo>
                      <a:cubicBezTo>
                        <a:pt x="6" y="94"/>
                        <a:pt x="9" y="86"/>
                        <a:pt x="12" y="78"/>
                      </a:cubicBezTo>
                      <a:cubicBezTo>
                        <a:pt x="15" y="69"/>
                        <a:pt x="17" y="59"/>
                        <a:pt x="17" y="51"/>
                      </a:cubicBezTo>
                      <a:cubicBezTo>
                        <a:pt x="17" y="42"/>
                        <a:pt x="15" y="33"/>
                        <a:pt x="12" y="24"/>
                      </a:cubicBezTo>
                      <a:cubicBezTo>
                        <a:pt x="9" y="15"/>
                        <a:pt x="5" y="6"/>
                        <a:pt x="0" y="0"/>
                      </a:cubicBezTo>
                      <a:lnTo>
                        <a:pt x="12" y="0"/>
                      </a:lnTo>
                      <a:cubicBezTo>
                        <a:pt x="18" y="8"/>
                        <a:pt x="22" y="15"/>
                        <a:pt x="25" y="24"/>
                      </a:cubicBezTo>
                      <a:cubicBezTo>
                        <a:pt x="28" y="33"/>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22" name="Freeform 421"/>
                <p:cNvSpPr>
                  <a:spLocks noChangeArrowheads="1"/>
                </p:cNvSpPr>
                <p:nvPr/>
              </p:nvSpPr>
              <p:spPr bwMode="auto">
                <a:xfrm>
                  <a:off x="5353" y="2218"/>
                  <a:ext cx="20" cy="14"/>
                </a:xfrm>
                <a:custGeom>
                  <a:avLst/>
                  <a:gdLst>
                    <a:gd name="T0" fmla="*/ 39 w 93"/>
                    <a:gd name="T1" fmla="*/ 62 h 65"/>
                    <a:gd name="T2" fmla="*/ 39 w 93"/>
                    <a:gd name="T3" fmla="*/ 23 h 65"/>
                    <a:gd name="T4" fmla="*/ 36 w 93"/>
                    <a:gd name="T5" fmla="*/ 13 h 65"/>
                    <a:gd name="T6" fmla="*/ 28 w 93"/>
                    <a:gd name="T7" fmla="*/ 10 h 65"/>
                    <a:gd name="T8" fmla="*/ 16 w 93"/>
                    <a:gd name="T9" fmla="*/ 14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2 h 65"/>
                    <a:gd name="T24" fmla="*/ 31 w 93"/>
                    <a:gd name="T25" fmla="*/ 0 h 65"/>
                    <a:gd name="T26" fmla="*/ 50 w 93"/>
                    <a:gd name="T27" fmla="*/ 10 h 65"/>
                    <a:gd name="T28" fmla="*/ 51 w 93"/>
                    <a:gd name="T29" fmla="*/ 10 h 65"/>
                    <a:gd name="T30" fmla="*/ 58 w 93"/>
                    <a:gd name="T31" fmla="*/ 2 h 65"/>
                    <a:gd name="T32" fmla="*/ 70 w 93"/>
                    <a:gd name="T33" fmla="*/ 0 h 65"/>
                    <a:gd name="T34" fmla="*/ 86 w 93"/>
                    <a:gd name="T35" fmla="*/ 5 h 65"/>
                    <a:gd name="T36" fmla="*/ 92 w 93"/>
                    <a:gd name="T37" fmla="*/ 23 h 65"/>
                    <a:gd name="T38" fmla="*/ 92 w 93"/>
                    <a:gd name="T39" fmla="*/ 64 h 65"/>
                    <a:gd name="T40" fmla="*/ 79 w 93"/>
                    <a:gd name="T41" fmla="*/ 64 h 65"/>
                    <a:gd name="T42" fmla="*/ 79 w 93"/>
                    <a:gd name="T43" fmla="*/ 24 h 65"/>
                    <a:gd name="T44" fmla="*/ 76 w 93"/>
                    <a:gd name="T45" fmla="*/ 14 h 65"/>
                    <a:gd name="T46" fmla="*/ 67 w 93"/>
                    <a:gd name="T47" fmla="*/ 11 h 65"/>
                    <a:gd name="T48" fmla="*/ 55 w 93"/>
                    <a:gd name="T49" fmla="*/ 16 h 65"/>
                    <a:gd name="T50" fmla="*/ 53 w 93"/>
                    <a:gd name="T51" fmla="*/ 30 h 65"/>
                    <a:gd name="T52" fmla="*/ 53 w 93"/>
                    <a:gd name="T53" fmla="*/ 62 h 65"/>
                    <a:gd name="T54" fmla="*/ 39 w 93"/>
                    <a:gd name="T55" fmla="*/ 6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2"/>
                      </a:moveTo>
                      <a:lnTo>
                        <a:pt x="39" y="23"/>
                      </a:lnTo>
                      <a:cubicBezTo>
                        <a:pt x="39" y="18"/>
                        <a:pt x="38" y="14"/>
                        <a:pt x="36" y="13"/>
                      </a:cubicBezTo>
                      <a:cubicBezTo>
                        <a:pt x="35" y="10"/>
                        <a:pt x="32" y="10"/>
                        <a:pt x="28" y="10"/>
                      </a:cubicBezTo>
                      <a:cubicBezTo>
                        <a:pt x="22" y="10"/>
                        <a:pt x="19" y="11"/>
                        <a:pt x="16" y="14"/>
                      </a:cubicBezTo>
                      <a:cubicBezTo>
                        <a:pt x="13" y="17"/>
                        <a:pt x="13" y="23"/>
                        <a:pt x="13" y="32"/>
                      </a:cubicBezTo>
                      <a:lnTo>
                        <a:pt x="13" y="64"/>
                      </a:lnTo>
                      <a:lnTo>
                        <a:pt x="0" y="64"/>
                      </a:lnTo>
                      <a:lnTo>
                        <a:pt x="0" y="1"/>
                      </a:lnTo>
                      <a:lnTo>
                        <a:pt x="10" y="1"/>
                      </a:lnTo>
                      <a:lnTo>
                        <a:pt x="12" y="10"/>
                      </a:lnTo>
                      <a:cubicBezTo>
                        <a:pt x="13" y="7"/>
                        <a:pt x="16" y="3"/>
                        <a:pt x="19" y="2"/>
                      </a:cubicBezTo>
                      <a:cubicBezTo>
                        <a:pt x="22" y="0"/>
                        <a:pt x="26" y="0"/>
                        <a:pt x="31" y="0"/>
                      </a:cubicBezTo>
                      <a:cubicBezTo>
                        <a:pt x="41" y="0"/>
                        <a:pt x="47" y="2"/>
                        <a:pt x="50" y="10"/>
                      </a:cubicBezTo>
                      <a:lnTo>
                        <a:pt x="51" y="10"/>
                      </a:lnTo>
                      <a:cubicBezTo>
                        <a:pt x="53" y="7"/>
                        <a:pt x="55" y="3"/>
                        <a:pt x="58" y="2"/>
                      </a:cubicBezTo>
                      <a:cubicBezTo>
                        <a:pt x="61" y="0"/>
                        <a:pt x="66" y="0"/>
                        <a:pt x="70" y="0"/>
                      </a:cubicBezTo>
                      <a:cubicBezTo>
                        <a:pt x="77" y="0"/>
                        <a:pt x="83" y="1"/>
                        <a:pt x="86" y="5"/>
                      </a:cubicBezTo>
                      <a:cubicBezTo>
                        <a:pt x="89" y="10"/>
                        <a:pt x="92" y="16"/>
                        <a:pt x="92" y="23"/>
                      </a:cubicBezTo>
                      <a:lnTo>
                        <a:pt x="92" y="64"/>
                      </a:lnTo>
                      <a:lnTo>
                        <a:pt x="79" y="64"/>
                      </a:lnTo>
                      <a:lnTo>
                        <a:pt x="79" y="24"/>
                      </a:lnTo>
                      <a:cubicBezTo>
                        <a:pt x="79" y="20"/>
                        <a:pt x="77" y="16"/>
                        <a:pt x="76" y="14"/>
                      </a:cubicBezTo>
                      <a:cubicBezTo>
                        <a:pt x="74" y="11"/>
                        <a:pt x="71" y="11"/>
                        <a:pt x="67" y="11"/>
                      </a:cubicBezTo>
                      <a:cubicBezTo>
                        <a:pt x="61" y="11"/>
                        <a:pt x="58" y="13"/>
                        <a:pt x="55" y="16"/>
                      </a:cubicBezTo>
                      <a:cubicBezTo>
                        <a:pt x="53" y="18"/>
                        <a:pt x="53" y="24"/>
                        <a:pt x="53" y="30"/>
                      </a:cubicBezTo>
                      <a:lnTo>
                        <a:pt x="53" y="62"/>
                      </a:lnTo>
                      <a:lnTo>
                        <a:pt x="39" y="62"/>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23" name="Freeform 422"/>
                <p:cNvSpPr>
                  <a:spLocks noChangeArrowheads="1"/>
                </p:cNvSpPr>
                <p:nvPr/>
              </p:nvSpPr>
              <p:spPr bwMode="auto">
                <a:xfrm>
                  <a:off x="5377" y="2217"/>
                  <a:ext cx="11" cy="14"/>
                </a:xfrm>
                <a:custGeom>
                  <a:avLst/>
                  <a:gdLst>
                    <a:gd name="T0" fmla="*/ 44 w 54"/>
                    <a:gd name="T1" fmla="*/ 66 h 67"/>
                    <a:gd name="T2" fmla="*/ 41 w 54"/>
                    <a:gd name="T3" fmla="*/ 57 h 67"/>
                    <a:gd name="T4" fmla="*/ 41 w 54"/>
                    <a:gd name="T5" fmla="*/ 57 h 67"/>
                    <a:gd name="T6" fmla="*/ 33 w 54"/>
                    <a:gd name="T7" fmla="*/ 65 h 67"/>
                    <a:gd name="T8" fmla="*/ 21 w 54"/>
                    <a:gd name="T9" fmla="*/ 66 h 67"/>
                    <a:gd name="T10" fmla="*/ 6 w 54"/>
                    <a:gd name="T11" fmla="*/ 62 h 67"/>
                    <a:gd name="T12" fmla="*/ 0 w 54"/>
                    <a:gd name="T13" fmla="*/ 47 h 67"/>
                    <a:gd name="T14" fmla="*/ 8 w 54"/>
                    <a:gd name="T15" fmla="*/ 33 h 67"/>
                    <a:gd name="T16" fmla="*/ 30 w 54"/>
                    <a:gd name="T17" fmla="*/ 27 h 67"/>
                    <a:gd name="T18" fmla="*/ 40 w 54"/>
                    <a:gd name="T19" fmla="*/ 27 h 67"/>
                    <a:gd name="T20" fmla="*/ 40 w 54"/>
                    <a:gd name="T21" fmla="*/ 24 h 67"/>
                    <a:gd name="T22" fmla="*/ 37 w 54"/>
                    <a:gd name="T23" fmla="*/ 15 h 67"/>
                    <a:gd name="T24" fmla="*/ 28 w 54"/>
                    <a:gd name="T25" fmla="*/ 12 h 67"/>
                    <a:gd name="T26" fmla="*/ 19 w 54"/>
                    <a:gd name="T27" fmla="*/ 14 h 67"/>
                    <a:gd name="T28" fmla="*/ 11 w 54"/>
                    <a:gd name="T29" fmla="*/ 17 h 67"/>
                    <a:gd name="T30" fmla="*/ 6 w 54"/>
                    <a:gd name="T31" fmla="*/ 6 h 67"/>
                    <a:gd name="T32" fmla="*/ 18 w 54"/>
                    <a:gd name="T33" fmla="*/ 2 h 67"/>
                    <a:gd name="T34" fmla="*/ 30 w 54"/>
                    <a:gd name="T35" fmla="*/ 1 h 67"/>
                    <a:gd name="T36" fmla="*/ 47 w 54"/>
                    <a:gd name="T37" fmla="*/ 6 h 67"/>
                    <a:gd name="T38" fmla="*/ 53 w 54"/>
                    <a:gd name="T39" fmla="*/ 22 h 67"/>
                    <a:gd name="T40" fmla="*/ 53 w 54"/>
                    <a:gd name="T41" fmla="*/ 65 h 67"/>
                    <a:gd name="T42" fmla="*/ 44 w 54"/>
                    <a:gd name="T43" fmla="*/ 65 h 67"/>
                    <a:gd name="T44" fmla="*/ 44 w 54"/>
                    <a:gd name="T45" fmla="*/ 66 h 67"/>
                    <a:gd name="T46" fmla="*/ 24 w 54"/>
                    <a:gd name="T47" fmla="*/ 57 h 67"/>
                    <a:gd name="T48" fmla="*/ 35 w 54"/>
                    <a:gd name="T49" fmla="*/ 53 h 67"/>
                    <a:gd name="T50" fmla="*/ 40 w 54"/>
                    <a:gd name="T51" fmla="*/ 41 h 67"/>
                    <a:gd name="T52" fmla="*/ 40 w 54"/>
                    <a:gd name="T53" fmla="*/ 36 h 67"/>
                    <a:gd name="T54" fmla="*/ 31 w 54"/>
                    <a:gd name="T55" fmla="*/ 36 h 67"/>
                    <a:gd name="T56" fmla="*/ 18 w 54"/>
                    <a:gd name="T57" fmla="*/ 39 h 67"/>
                    <a:gd name="T58" fmla="*/ 14 w 54"/>
                    <a:gd name="T59" fmla="*/ 47 h 67"/>
                    <a:gd name="T60" fmla="*/ 17 w 54"/>
                    <a:gd name="T61" fmla="*/ 53 h 67"/>
                    <a:gd name="T62" fmla="*/ 24 w 54"/>
                    <a:gd name="T63" fmla="*/ 5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2"/>
                        <a:pt x="35" y="63"/>
                        <a:pt x="33" y="65"/>
                      </a:cubicBezTo>
                      <a:cubicBezTo>
                        <a:pt x="30" y="66"/>
                        <a:pt x="25" y="66"/>
                        <a:pt x="21" y="66"/>
                      </a:cubicBezTo>
                      <a:cubicBezTo>
                        <a:pt x="15" y="66"/>
                        <a:pt x="9" y="65"/>
                        <a:pt x="6" y="62"/>
                      </a:cubicBezTo>
                      <a:cubicBezTo>
                        <a:pt x="3" y="59"/>
                        <a:pt x="0" y="53"/>
                        <a:pt x="0" y="47"/>
                      </a:cubicBezTo>
                      <a:cubicBezTo>
                        <a:pt x="0" y="41"/>
                        <a:pt x="4" y="36"/>
                        <a:pt x="8" y="33"/>
                      </a:cubicBezTo>
                      <a:cubicBezTo>
                        <a:pt x="13" y="30"/>
                        <a:pt x="19" y="28"/>
                        <a:pt x="30" y="27"/>
                      </a:cubicBezTo>
                      <a:lnTo>
                        <a:pt x="40" y="27"/>
                      </a:lnTo>
                      <a:lnTo>
                        <a:pt x="40" y="24"/>
                      </a:lnTo>
                      <a:cubicBezTo>
                        <a:pt x="40" y="20"/>
                        <a:pt x="39" y="16"/>
                        <a:pt x="37" y="15"/>
                      </a:cubicBezTo>
                      <a:cubicBezTo>
                        <a:pt x="36" y="13"/>
                        <a:pt x="33" y="12"/>
                        <a:pt x="28" y="12"/>
                      </a:cubicBezTo>
                      <a:cubicBezTo>
                        <a:pt x="25" y="12"/>
                        <a:pt x="22" y="12"/>
                        <a:pt x="19" y="14"/>
                      </a:cubicBezTo>
                      <a:cubicBezTo>
                        <a:pt x="17" y="15"/>
                        <a:pt x="14" y="15"/>
                        <a:pt x="11" y="17"/>
                      </a:cubicBezTo>
                      <a:lnTo>
                        <a:pt x="6" y="6"/>
                      </a:lnTo>
                      <a:cubicBezTo>
                        <a:pt x="9" y="5"/>
                        <a:pt x="14" y="3"/>
                        <a:pt x="18" y="2"/>
                      </a:cubicBezTo>
                      <a:cubicBezTo>
                        <a:pt x="22" y="0"/>
                        <a:pt x="25" y="1"/>
                        <a:pt x="30" y="1"/>
                      </a:cubicBezTo>
                      <a:cubicBezTo>
                        <a:pt x="37" y="1"/>
                        <a:pt x="44" y="2"/>
                        <a:pt x="47" y="6"/>
                      </a:cubicBezTo>
                      <a:cubicBezTo>
                        <a:pt x="52" y="9"/>
                        <a:pt x="53" y="15"/>
                        <a:pt x="53" y="22"/>
                      </a:cubicBezTo>
                      <a:lnTo>
                        <a:pt x="53" y="65"/>
                      </a:lnTo>
                      <a:lnTo>
                        <a:pt x="44" y="65"/>
                      </a:lnTo>
                      <a:lnTo>
                        <a:pt x="44" y="66"/>
                      </a:lnTo>
                      <a:close/>
                      <a:moveTo>
                        <a:pt x="24" y="57"/>
                      </a:moveTo>
                      <a:cubicBezTo>
                        <a:pt x="28" y="57"/>
                        <a:pt x="33" y="56"/>
                        <a:pt x="35" y="53"/>
                      </a:cubicBezTo>
                      <a:cubicBezTo>
                        <a:pt x="38" y="50"/>
                        <a:pt x="40" y="47"/>
                        <a:pt x="40" y="41"/>
                      </a:cubicBezTo>
                      <a:lnTo>
                        <a:pt x="40" y="36"/>
                      </a:lnTo>
                      <a:lnTo>
                        <a:pt x="31" y="36"/>
                      </a:lnTo>
                      <a:cubicBezTo>
                        <a:pt x="25" y="36"/>
                        <a:pt x="21" y="37"/>
                        <a:pt x="18" y="39"/>
                      </a:cubicBezTo>
                      <a:cubicBezTo>
                        <a:pt x="15" y="40"/>
                        <a:pt x="14" y="43"/>
                        <a:pt x="14" y="47"/>
                      </a:cubicBezTo>
                      <a:cubicBezTo>
                        <a:pt x="14" y="50"/>
                        <a:pt x="16" y="51"/>
                        <a:pt x="17" y="53"/>
                      </a:cubicBezTo>
                      <a:cubicBezTo>
                        <a:pt x="19" y="54"/>
                        <a:pt x="21" y="57"/>
                        <a:pt x="24" y="57"/>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24" name="Freeform 423"/>
                <p:cNvSpPr>
                  <a:spLocks noChangeArrowheads="1"/>
                </p:cNvSpPr>
                <p:nvPr/>
              </p:nvSpPr>
              <p:spPr bwMode="auto">
                <a:xfrm>
                  <a:off x="5393" y="2218"/>
                  <a:ext cx="12" cy="20"/>
                </a:xfrm>
                <a:custGeom>
                  <a:avLst/>
                  <a:gdLst>
                    <a:gd name="T0" fmla="*/ 32 w 58"/>
                    <a:gd name="T1" fmla="*/ 64 h 92"/>
                    <a:gd name="T2" fmla="*/ 13 w 58"/>
                    <a:gd name="T3" fmla="*/ 55 h 92"/>
                    <a:gd name="T4" fmla="*/ 12 w 58"/>
                    <a:gd name="T5" fmla="*/ 55 h 92"/>
                    <a:gd name="T6" fmla="*/ 13 w 58"/>
                    <a:gd name="T7" fmla="*/ 65 h 92"/>
                    <a:gd name="T8" fmla="*/ 13 w 58"/>
                    <a:gd name="T9" fmla="*/ 91 h 92"/>
                    <a:gd name="T10" fmla="*/ 0 w 58"/>
                    <a:gd name="T11" fmla="*/ 91 h 92"/>
                    <a:gd name="T12" fmla="*/ 0 w 58"/>
                    <a:gd name="T13" fmla="*/ 1 h 92"/>
                    <a:gd name="T14" fmla="*/ 10 w 58"/>
                    <a:gd name="T15" fmla="*/ 1 h 92"/>
                    <a:gd name="T16" fmla="*/ 12 w 58"/>
                    <a:gd name="T17" fmla="*/ 10 h 92"/>
                    <a:gd name="T18" fmla="*/ 12 w 58"/>
                    <a:gd name="T19" fmla="*/ 10 h 92"/>
                    <a:gd name="T20" fmla="*/ 31 w 58"/>
                    <a:gd name="T21" fmla="*/ 0 h 92"/>
                    <a:gd name="T22" fmla="*/ 50 w 58"/>
                    <a:gd name="T23" fmla="*/ 8 h 92"/>
                    <a:gd name="T24" fmla="*/ 57 w 58"/>
                    <a:gd name="T25" fmla="*/ 32 h 92"/>
                    <a:gd name="T26" fmla="*/ 50 w 58"/>
                    <a:gd name="T27" fmla="*/ 56 h 92"/>
                    <a:gd name="T28" fmla="*/ 32 w 58"/>
                    <a:gd name="T29" fmla="*/ 64 h 92"/>
                    <a:gd name="T30" fmla="*/ 29 w 58"/>
                    <a:gd name="T31" fmla="*/ 10 h 92"/>
                    <a:gd name="T32" fmla="*/ 17 w 58"/>
                    <a:gd name="T33" fmla="*/ 14 h 92"/>
                    <a:gd name="T34" fmla="*/ 13 w 58"/>
                    <a:gd name="T35" fmla="*/ 29 h 92"/>
                    <a:gd name="T36" fmla="*/ 13 w 58"/>
                    <a:gd name="T37" fmla="*/ 30 h 92"/>
                    <a:gd name="T38" fmla="*/ 16 w 58"/>
                    <a:gd name="T39" fmla="*/ 46 h 92"/>
                    <a:gd name="T40" fmla="*/ 28 w 58"/>
                    <a:gd name="T41" fmla="*/ 52 h 92"/>
                    <a:gd name="T42" fmla="*/ 38 w 58"/>
                    <a:gd name="T43" fmla="*/ 46 h 92"/>
                    <a:gd name="T44" fmla="*/ 42 w 58"/>
                    <a:gd name="T45" fmla="*/ 30 h 92"/>
                    <a:gd name="T46" fmla="*/ 38 w 58"/>
                    <a:gd name="T47" fmla="*/ 14 h 92"/>
                    <a:gd name="T48" fmla="*/ 29 w 58"/>
                    <a:gd name="T49"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2">
                      <a:moveTo>
                        <a:pt x="32" y="64"/>
                      </a:moveTo>
                      <a:cubicBezTo>
                        <a:pt x="25" y="64"/>
                        <a:pt x="17" y="61"/>
                        <a:pt x="13" y="55"/>
                      </a:cubicBezTo>
                      <a:lnTo>
                        <a:pt x="12" y="55"/>
                      </a:lnTo>
                      <a:cubicBezTo>
                        <a:pt x="12" y="61"/>
                        <a:pt x="13" y="64"/>
                        <a:pt x="13" y="65"/>
                      </a:cubicBezTo>
                      <a:lnTo>
                        <a:pt x="13" y="91"/>
                      </a:lnTo>
                      <a:lnTo>
                        <a:pt x="0" y="91"/>
                      </a:lnTo>
                      <a:lnTo>
                        <a:pt x="0" y="1"/>
                      </a:lnTo>
                      <a:lnTo>
                        <a:pt x="10" y="1"/>
                      </a:lnTo>
                      <a:cubicBezTo>
                        <a:pt x="10" y="2"/>
                        <a:pt x="12" y="5"/>
                        <a:pt x="12" y="10"/>
                      </a:cubicBezTo>
                      <a:lnTo>
                        <a:pt x="12" y="10"/>
                      </a:lnTo>
                      <a:cubicBezTo>
                        <a:pt x="16" y="4"/>
                        <a:pt x="22" y="0"/>
                        <a:pt x="31" y="0"/>
                      </a:cubicBezTo>
                      <a:cubicBezTo>
                        <a:pt x="38" y="0"/>
                        <a:pt x="46" y="2"/>
                        <a:pt x="50" y="8"/>
                      </a:cubicBezTo>
                      <a:cubicBezTo>
                        <a:pt x="55" y="14"/>
                        <a:pt x="57" y="21"/>
                        <a:pt x="57" y="32"/>
                      </a:cubicBezTo>
                      <a:cubicBezTo>
                        <a:pt x="57" y="42"/>
                        <a:pt x="54" y="51"/>
                        <a:pt x="50" y="56"/>
                      </a:cubicBezTo>
                      <a:cubicBezTo>
                        <a:pt x="47" y="61"/>
                        <a:pt x="41" y="64"/>
                        <a:pt x="32" y="64"/>
                      </a:cubicBezTo>
                      <a:close/>
                      <a:moveTo>
                        <a:pt x="29" y="10"/>
                      </a:moveTo>
                      <a:cubicBezTo>
                        <a:pt x="23" y="10"/>
                        <a:pt x="20" y="11"/>
                        <a:pt x="17" y="14"/>
                      </a:cubicBezTo>
                      <a:cubicBezTo>
                        <a:pt x="15" y="17"/>
                        <a:pt x="13" y="23"/>
                        <a:pt x="13" y="29"/>
                      </a:cubicBezTo>
                      <a:lnTo>
                        <a:pt x="13" y="30"/>
                      </a:lnTo>
                      <a:cubicBezTo>
                        <a:pt x="13" y="37"/>
                        <a:pt x="15" y="43"/>
                        <a:pt x="16" y="46"/>
                      </a:cubicBezTo>
                      <a:cubicBezTo>
                        <a:pt x="19" y="49"/>
                        <a:pt x="22" y="52"/>
                        <a:pt x="28" y="52"/>
                      </a:cubicBezTo>
                      <a:cubicBezTo>
                        <a:pt x="32" y="52"/>
                        <a:pt x="36" y="51"/>
                        <a:pt x="38" y="46"/>
                      </a:cubicBezTo>
                      <a:cubicBezTo>
                        <a:pt x="41" y="42"/>
                        <a:pt x="42" y="37"/>
                        <a:pt x="42" y="30"/>
                      </a:cubicBezTo>
                      <a:cubicBezTo>
                        <a:pt x="42" y="23"/>
                        <a:pt x="41" y="17"/>
                        <a:pt x="38" y="14"/>
                      </a:cubicBezTo>
                      <a:cubicBezTo>
                        <a:pt x="38" y="11"/>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25" name="Freeform 424"/>
                <p:cNvSpPr>
                  <a:spLocks noChangeArrowheads="1"/>
                </p:cNvSpPr>
                <p:nvPr/>
              </p:nvSpPr>
              <p:spPr bwMode="auto">
                <a:xfrm>
                  <a:off x="5409" y="2214"/>
                  <a:ext cx="6" cy="22"/>
                </a:xfrm>
                <a:custGeom>
                  <a:avLst/>
                  <a:gdLst>
                    <a:gd name="T0" fmla="*/ 0 w 31"/>
                    <a:gd name="T1" fmla="*/ 51 h 102"/>
                    <a:gd name="T2" fmla="*/ 5 w 31"/>
                    <a:gd name="T3" fmla="*/ 23 h 102"/>
                    <a:gd name="T4" fmla="*/ 18 w 31"/>
                    <a:gd name="T5" fmla="*/ 0 h 102"/>
                    <a:gd name="T6" fmla="*/ 30 w 31"/>
                    <a:gd name="T7" fmla="*/ 0 h 102"/>
                    <a:gd name="T8" fmla="*/ 18 w 31"/>
                    <a:gd name="T9" fmla="*/ 23 h 102"/>
                    <a:gd name="T10" fmla="*/ 14 w 31"/>
                    <a:gd name="T11" fmla="*/ 51 h 102"/>
                    <a:gd name="T12" fmla="*/ 18 w 31"/>
                    <a:gd name="T13" fmla="*/ 77 h 102"/>
                    <a:gd name="T14" fmla="*/ 30 w 31"/>
                    <a:gd name="T15" fmla="*/ 101 h 102"/>
                    <a:gd name="T16" fmla="*/ 18 w 31"/>
                    <a:gd name="T17" fmla="*/ 101 h 102"/>
                    <a:gd name="T18" fmla="*/ 5 w 31"/>
                    <a:gd name="T19" fmla="*/ 77 h 102"/>
                    <a:gd name="T20" fmla="*/ 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0" y="51"/>
                      </a:moveTo>
                      <a:cubicBezTo>
                        <a:pt x="0" y="41"/>
                        <a:pt x="2" y="31"/>
                        <a:pt x="5" y="23"/>
                      </a:cubicBezTo>
                      <a:cubicBezTo>
                        <a:pt x="8" y="14"/>
                        <a:pt x="12" y="7"/>
                        <a:pt x="18" y="0"/>
                      </a:cubicBezTo>
                      <a:lnTo>
                        <a:pt x="30" y="0"/>
                      </a:lnTo>
                      <a:cubicBezTo>
                        <a:pt x="24" y="7"/>
                        <a:pt x="21" y="14"/>
                        <a:pt x="18" y="23"/>
                      </a:cubicBezTo>
                      <a:cubicBezTo>
                        <a:pt x="15" y="31"/>
                        <a:pt x="14" y="41"/>
                        <a:pt x="14" y="51"/>
                      </a:cubicBezTo>
                      <a:cubicBezTo>
                        <a:pt x="14" y="60"/>
                        <a:pt x="15" y="70"/>
                        <a:pt x="18" y="77"/>
                      </a:cubicBezTo>
                      <a:cubicBezTo>
                        <a:pt x="21" y="86"/>
                        <a:pt x="25" y="93"/>
                        <a:pt x="30" y="101"/>
                      </a:cubicBezTo>
                      <a:lnTo>
                        <a:pt x="18" y="101"/>
                      </a:lnTo>
                      <a:cubicBezTo>
                        <a:pt x="12" y="95"/>
                        <a:pt x="8" y="86"/>
                        <a:pt x="5" y="77"/>
                      </a:cubicBezTo>
                      <a:cubicBezTo>
                        <a:pt x="2" y="70"/>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26" name="Freeform 425"/>
                <p:cNvSpPr>
                  <a:spLocks noChangeArrowheads="1"/>
                </p:cNvSpPr>
                <p:nvPr/>
              </p:nvSpPr>
              <p:spPr bwMode="auto">
                <a:xfrm>
                  <a:off x="5416" y="2214"/>
                  <a:ext cx="6" cy="22"/>
                </a:xfrm>
                <a:custGeom>
                  <a:avLst/>
                  <a:gdLst>
                    <a:gd name="T0" fmla="*/ 30 w 31"/>
                    <a:gd name="T1" fmla="*/ 51 h 102"/>
                    <a:gd name="T2" fmla="*/ 25 w 31"/>
                    <a:gd name="T3" fmla="*/ 79 h 102"/>
                    <a:gd name="T4" fmla="*/ 12 w 31"/>
                    <a:gd name="T5" fmla="*/ 101 h 102"/>
                    <a:gd name="T6" fmla="*/ 0 w 31"/>
                    <a:gd name="T7" fmla="*/ 101 h 102"/>
                    <a:gd name="T8" fmla="*/ 12 w 31"/>
                    <a:gd name="T9" fmla="*/ 77 h 102"/>
                    <a:gd name="T10" fmla="*/ 17 w 31"/>
                    <a:gd name="T11" fmla="*/ 51 h 102"/>
                    <a:gd name="T12" fmla="*/ 12 w 31"/>
                    <a:gd name="T13" fmla="*/ 23 h 102"/>
                    <a:gd name="T14" fmla="*/ 0 w 31"/>
                    <a:gd name="T15" fmla="*/ 0 h 102"/>
                    <a:gd name="T16" fmla="*/ 12 w 31"/>
                    <a:gd name="T17" fmla="*/ 0 h 102"/>
                    <a:gd name="T18" fmla="*/ 25 w 31"/>
                    <a:gd name="T19" fmla="*/ 23 h 102"/>
                    <a:gd name="T20" fmla="*/ 3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30" y="51"/>
                      </a:moveTo>
                      <a:cubicBezTo>
                        <a:pt x="30" y="61"/>
                        <a:pt x="28" y="70"/>
                        <a:pt x="25" y="79"/>
                      </a:cubicBezTo>
                      <a:cubicBezTo>
                        <a:pt x="22" y="88"/>
                        <a:pt x="18" y="95"/>
                        <a:pt x="12" y="101"/>
                      </a:cubicBezTo>
                      <a:lnTo>
                        <a:pt x="0" y="101"/>
                      </a:lnTo>
                      <a:cubicBezTo>
                        <a:pt x="6" y="93"/>
                        <a:pt x="9" y="85"/>
                        <a:pt x="12" y="77"/>
                      </a:cubicBezTo>
                      <a:cubicBezTo>
                        <a:pt x="15" y="68"/>
                        <a:pt x="17" y="60"/>
                        <a:pt x="17" y="51"/>
                      </a:cubicBezTo>
                      <a:cubicBezTo>
                        <a:pt x="17" y="42"/>
                        <a:pt x="15" y="31"/>
                        <a:pt x="12" y="23"/>
                      </a:cubicBezTo>
                      <a:cubicBezTo>
                        <a:pt x="9" y="14"/>
                        <a:pt x="5" y="6"/>
                        <a:pt x="0" y="0"/>
                      </a:cubicBezTo>
                      <a:lnTo>
                        <a:pt x="12" y="0"/>
                      </a:lnTo>
                      <a:cubicBezTo>
                        <a:pt x="18" y="7"/>
                        <a:pt x="22" y="14"/>
                        <a:pt x="25" y="23"/>
                      </a:cubicBezTo>
                      <a:cubicBezTo>
                        <a:pt x="28" y="31"/>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27" name="Freeform 426"/>
                <p:cNvSpPr>
                  <a:spLocks noChangeArrowheads="1"/>
                </p:cNvSpPr>
                <p:nvPr/>
              </p:nvSpPr>
              <p:spPr bwMode="auto">
                <a:xfrm>
                  <a:off x="5353" y="2245"/>
                  <a:ext cx="20" cy="14"/>
                </a:xfrm>
                <a:custGeom>
                  <a:avLst/>
                  <a:gdLst>
                    <a:gd name="T0" fmla="*/ 39 w 93"/>
                    <a:gd name="T1" fmla="*/ 63 h 65"/>
                    <a:gd name="T2" fmla="*/ 39 w 93"/>
                    <a:gd name="T3" fmla="*/ 23 h 65"/>
                    <a:gd name="T4" fmla="*/ 36 w 93"/>
                    <a:gd name="T5" fmla="*/ 13 h 65"/>
                    <a:gd name="T6" fmla="*/ 28 w 93"/>
                    <a:gd name="T7" fmla="*/ 10 h 65"/>
                    <a:gd name="T8" fmla="*/ 16 w 93"/>
                    <a:gd name="T9" fmla="*/ 15 h 65"/>
                    <a:gd name="T10" fmla="*/ 13 w 93"/>
                    <a:gd name="T11" fmla="*/ 32 h 65"/>
                    <a:gd name="T12" fmla="*/ 13 w 93"/>
                    <a:gd name="T13" fmla="*/ 64 h 65"/>
                    <a:gd name="T14" fmla="*/ 0 w 93"/>
                    <a:gd name="T15" fmla="*/ 64 h 65"/>
                    <a:gd name="T16" fmla="*/ 0 w 93"/>
                    <a:gd name="T17" fmla="*/ 2 h 65"/>
                    <a:gd name="T18" fmla="*/ 10 w 93"/>
                    <a:gd name="T19" fmla="*/ 2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6 h 65"/>
                    <a:gd name="T36" fmla="*/ 92 w 93"/>
                    <a:gd name="T37" fmla="*/ 23 h 65"/>
                    <a:gd name="T38" fmla="*/ 92 w 93"/>
                    <a:gd name="T39" fmla="*/ 64 h 65"/>
                    <a:gd name="T40" fmla="*/ 79 w 93"/>
                    <a:gd name="T41" fmla="*/ 64 h 65"/>
                    <a:gd name="T42" fmla="*/ 79 w 93"/>
                    <a:gd name="T43" fmla="*/ 25 h 65"/>
                    <a:gd name="T44" fmla="*/ 76 w 93"/>
                    <a:gd name="T45" fmla="*/ 15 h 65"/>
                    <a:gd name="T46" fmla="*/ 67 w 93"/>
                    <a:gd name="T47" fmla="*/ 12 h 65"/>
                    <a:gd name="T48" fmla="*/ 55 w 93"/>
                    <a:gd name="T49" fmla="*/ 16 h 65"/>
                    <a:gd name="T50" fmla="*/ 53 w 93"/>
                    <a:gd name="T51" fmla="*/ 31 h 65"/>
                    <a:gd name="T52" fmla="*/ 53 w 93"/>
                    <a:gd name="T53" fmla="*/ 63 h 65"/>
                    <a:gd name="T54" fmla="*/ 39 w 93"/>
                    <a:gd name="T55"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3"/>
                      </a:moveTo>
                      <a:lnTo>
                        <a:pt x="39" y="23"/>
                      </a:lnTo>
                      <a:cubicBezTo>
                        <a:pt x="39" y="19"/>
                        <a:pt x="38" y="15"/>
                        <a:pt x="36" y="13"/>
                      </a:cubicBezTo>
                      <a:cubicBezTo>
                        <a:pt x="35" y="10"/>
                        <a:pt x="32" y="10"/>
                        <a:pt x="28" y="10"/>
                      </a:cubicBezTo>
                      <a:cubicBezTo>
                        <a:pt x="22" y="10"/>
                        <a:pt x="19" y="12"/>
                        <a:pt x="16" y="15"/>
                      </a:cubicBezTo>
                      <a:cubicBezTo>
                        <a:pt x="13" y="18"/>
                        <a:pt x="13" y="23"/>
                        <a:pt x="13" y="32"/>
                      </a:cubicBezTo>
                      <a:lnTo>
                        <a:pt x="13" y="64"/>
                      </a:lnTo>
                      <a:lnTo>
                        <a:pt x="0" y="64"/>
                      </a:lnTo>
                      <a:lnTo>
                        <a:pt x="0" y="2"/>
                      </a:lnTo>
                      <a:lnTo>
                        <a:pt x="10" y="2"/>
                      </a:lnTo>
                      <a:lnTo>
                        <a:pt x="12" y="10"/>
                      </a:lnTo>
                      <a:cubicBezTo>
                        <a:pt x="13" y="7"/>
                        <a:pt x="16" y="4"/>
                        <a:pt x="19" y="3"/>
                      </a:cubicBezTo>
                      <a:cubicBezTo>
                        <a:pt x="22" y="1"/>
                        <a:pt x="26" y="0"/>
                        <a:pt x="31" y="0"/>
                      </a:cubicBezTo>
                      <a:cubicBezTo>
                        <a:pt x="41" y="0"/>
                        <a:pt x="47" y="3"/>
                        <a:pt x="50" y="10"/>
                      </a:cubicBezTo>
                      <a:lnTo>
                        <a:pt x="51" y="10"/>
                      </a:lnTo>
                      <a:cubicBezTo>
                        <a:pt x="53" y="7"/>
                        <a:pt x="55" y="4"/>
                        <a:pt x="58" y="3"/>
                      </a:cubicBezTo>
                      <a:cubicBezTo>
                        <a:pt x="61" y="1"/>
                        <a:pt x="66" y="0"/>
                        <a:pt x="70" y="0"/>
                      </a:cubicBezTo>
                      <a:cubicBezTo>
                        <a:pt x="77" y="0"/>
                        <a:pt x="83" y="2"/>
                        <a:pt x="86" y="6"/>
                      </a:cubicBezTo>
                      <a:cubicBezTo>
                        <a:pt x="89" y="10"/>
                        <a:pt x="92" y="16"/>
                        <a:pt x="92" y="23"/>
                      </a:cubicBezTo>
                      <a:lnTo>
                        <a:pt x="92" y="64"/>
                      </a:lnTo>
                      <a:lnTo>
                        <a:pt x="79" y="64"/>
                      </a:lnTo>
                      <a:lnTo>
                        <a:pt x="79" y="25"/>
                      </a:lnTo>
                      <a:cubicBezTo>
                        <a:pt x="79" y="21"/>
                        <a:pt x="77" y="16"/>
                        <a:pt x="76" y="15"/>
                      </a:cubicBezTo>
                      <a:cubicBezTo>
                        <a:pt x="74" y="12"/>
                        <a:pt x="71" y="12"/>
                        <a:pt x="67" y="12"/>
                      </a:cubicBezTo>
                      <a:cubicBezTo>
                        <a:pt x="61" y="12"/>
                        <a:pt x="58" y="13"/>
                        <a:pt x="55" y="16"/>
                      </a:cubicBezTo>
                      <a:cubicBezTo>
                        <a:pt x="53" y="19"/>
                        <a:pt x="53" y="25"/>
                        <a:pt x="53" y="31"/>
                      </a:cubicBezTo>
                      <a:lnTo>
                        <a:pt x="53" y="63"/>
                      </a:lnTo>
                      <a:lnTo>
                        <a:pt x="39" y="6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28" name="Freeform 427"/>
                <p:cNvSpPr>
                  <a:spLocks noChangeArrowheads="1"/>
                </p:cNvSpPr>
                <p:nvPr/>
              </p:nvSpPr>
              <p:spPr bwMode="auto">
                <a:xfrm>
                  <a:off x="5377" y="2244"/>
                  <a:ext cx="11" cy="14"/>
                </a:xfrm>
                <a:custGeom>
                  <a:avLst/>
                  <a:gdLst>
                    <a:gd name="T0" fmla="*/ 44 w 54"/>
                    <a:gd name="T1" fmla="*/ 66 h 67"/>
                    <a:gd name="T2" fmla="*/ 41 w 54"/>
                    <a:gd name="T3" fmla="*/ 57 h 67"/>
                    <a:gd name="T4" fmla="*/ 41 w 54"/>
                    <a:gd name="T5" fmla="*/ 57 h 67"/>
                    <a:gd name="T6" fmla="*/ 33 w 54"/>
                    <a:gd name="T7" fmla="*/ 64 h 67"/>
                    <a:gd name="T8" fmla="*/ 21 w 54"/>
                    <a:gd name="T9" fmla="*/ 66 h 67"/>
                    <a:gd name="T10" fmla="*/ 6 w 54"/>
                    <a:gd name="T11" fmla="*/ 61 h 67"/>
                    <a:gd name="T12" fmla="*/ 0 w 54"/>
                    <a:gd name="T13" fmla="*/ 47 h 67"/>
                    <a:gd name="T14" fmla="*/ 8 w 54"/>
                    <a:gd name="T15" fmla="*/ 32 h 67"/>
                    <a:gd name="T16" fmla="*/ 30 w 54"/>
                    <a:gd name="T17" fmla="*/ 26 h 67"/>
                    <a:gd name="T18" fmla="*/ 40 w 54"/>
                    <a:gd name="T19" fmla="*/ 26 h 67"/>
                    <a:gd name="T20" fmla="*/ 40 w 54"/>
                    <a:gd name="T21" fmla="*/ 24 h 67"/>
                    <a:gd name="T22" fmla="*/ 37 w 54"/>
                    <a:gd name="T23" fmla="*/ 15 h 67"/>
                    <a:gd name="T24" fmla="*/ 28 w 54"/>
                    <a:gd name="T25" fmla="*/ 12 h 67"/>
                    <a:gd name="T26" fmla="*/ 19 w 54"/>
                    <a:gd name="T27" fmla="*/ 13 h 67"/>
                    <a:gd name="T28" fmla="*/ 11 w 54"/>
                    <a:gd name="T29" fmla="*/ 16 h 67"/>
                    <a:gd name="T30" fmla="*/ 6 w 54"/>
                    <a:gd name="T31" fmla="*/ 6 h 67"/>
                    <a:gd name="T32" fmla="*/ 18 w 54"/>
                    <a:gd name="T33" fmla="*/ 2 h 67"/>
                    <a:gd name="T34" fmla="*/ 30 w 54"/>
                    <a:gd name="T35" fmla="*/ 0 h 67"/>
                    <a:gd name="T36" fmla="*/ 47 w 54"/>
                    <a:gd name="T37" fmla="*/ 6 h 67"/>
                    <a:gd name="T38" fmla="*/ 53 w 54"/>
                    <a:gd name="T39" fmla="*/ 22 h 67"/>
                    <a:gd name="T40" fmla="*/ 53 w 54"/>
                    <a:gd name="T41" fmla="*/ 64 h 67"/>
                    <a:gd name="T42" fmla="*/ 44 w 54"/>
                    <a:gd name="T43" fmla="*/ 64 h 67"/>
                    <a:gd name="T44" fmla="*/ 44 w 54"/>
                    <a:gd name="T45" fmla="*/ 66 h 67"/>
                    <a:gd name="T46" fmla="*/ 24 w 54"/>
                    <a:gd name="T47" fmla="*/ 57 h 67"/>
                    <a:gd name="T48" fmla="*/ 35 w 54"/>
                    <a:gd name="T49" fmla="*/ 53 h 67"/>
                    <a:gd name="T50" fmla="*/ 40 w 54"/>
                    <a:gd name="T51" fmla="*/ 41 h 67"/>
                    <a:gd name="T52" fmla="*/ 40 w 54"/>
                    <a:gd name="T53" fmla="*/ 35 h 67"/>
                    <a:gd name="T54" fmla="*/ 31 w 54"/>
                    <a:gd name="T55" fmla="*/ 35 h 67"/>
                    <a:gd name="T56" fmla="*/ 18 w 54"/>
                    <a:gd name="T57" fmla="*/ 38 h 67"/>
                    <a:gd name="T58" fmla="*/ 14 w 54"/>
                    <a:gd name="T59" fmla="*/ 47 h 67"/>
                    <a:gd name="T60" fmla="*/ 17 w 54"/>
                    <a:gd name="T61" fmla="*/ 53 h 67"/>
                    <a:gd name="T62" fmla="*/ 24 w 54"/>
                    <a:gd name="T63" fmla="*/ 5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1"/>
                        <a:pt x="35" y="63"/>
                        <a:pt x="33" y="64"/>
                      </a:cubicBezTo>
                      <a:cubicBezTo>
                        <a:pt x="30" y="66"/>
                        <a:pt x="25" y="66"/>
                        <a:pt x="21" y="66"/>
                      </a:cubicBezTo>
                      <a:cubicBezTo>
                        <a:pt x="15" y="66"/>
                        <a:pt x="9" y="63"/>
                        <a:pt x="6" y="61"/>
                      </a:cubicBezTo>
                      <a:cubicBezTo>
                        <a:pt x="3" y="58"/>
                        <a:pt x="0" y="53"/>
                        <a:pt x="0" y="47"/>
                      </a:cubicBezTo>
                      <a:cubicBezTo>
                        <a:pt x="0" y="41"/>
                        <a:pt x="4" y="35"/>
                        <a:pt x="8" y="32"/>
                      </a:cubicBezTo>
                      <a:cubicBezTo>
                        <a:pt x="13" y="29"/>
                        <a:pt x="19" y="28"/>
                        <a:pt x="30" y="26"/>
                      </a:cubicBezTo>
                      <a:lnTo>
                        <a:pt x="40" y="26"/>
                      </a:lnTo>
                      <a:lnTo>
                        <a:pt x="40" y="24"/>
                      </a:lnTo>
                      <a:cubicBezTo>
                        <a:pt x="40" y="19"/>
                        <a:pt x="39" y="16"/>
                        <a:pt x="37" y="15"/>
                      </a:cubicBezTo>
                      <a:cubicBezTo>
                        <a:pt x="36" y="13"/>
                        <a:pt x="33" y="12"/>
                        <a:pt x="28" y="12"/>
                      </a:cubicBezTo>
                      <a:cubicBezTo>
                        <a:pt x="25" y="12"/>
                        <a:pt x="22" y="12"/>
                        <a:pt x="19" y="13"/>
                      </a:cubicBezTo>
                      <a:cubicBezTo>
                        <a:pt x="17" y="15"/>
                        <a:pt x="14" y="15"/>
                        <a:pt x="11" y="16"/>
                      </a:cubicBezTo>
                      <a:lnTo>
                        <a:pt x="6" y="6"/>
                      </a:lnTo>
                      <a:cubicBezTo>
                        <a:pt x="9" y="5"/>
                        <a:pt x="14" y="3"/>
                        <a:pt x="18" y="2"/>
                      </a:cubicBezTo>
                      <a:cubicBezTo>
                        <a:pt x="22" y="0"/>
                        <a:pt x="25" y="0"/>
                        <a:pt x="30" y="0"/>
                      </a:cubicBezTo>
                      <a:cubicBezTo>
                        <a:pt x="37" y="0"/>
                        <a:pt x="44" y="2"/>
                        <a:pt x="47" y="6"/>
                      </a:cubicBezTo>
                      <a:cubicBezTo>
                        <a:pt x="52" y="9"/>
                        <a:pt x="53" y="15"/>
                        <a:pt x="53" y="22"/>
                      </a:cubicBezTo>
                      <a:lnTo>
                        <a:pt x="53" y="64"/>
                      </a:lnTo>
                      <a:lnTo>
                        <a:pt x="44" y="64"/>
                      </a:lnTo>
                      <a:lnTo>
                        <a:pt x="44" y="66"/>
                      </a:lnTo>
                      <a:close/>
                      <a:moveTo>
                        <a:pt x="24" y="57"/>
                      </a:moveTo>
                      <a:cubicBezTo>
                        <a:pt x="28" y="57"/>
                        <a:pt x="33" y="56"/>
                        <a:pt x="35" y="53"/>
                      </a:cubicBezTo>
                      <a:cubicBezTo>
                        <a:pt x="38" y="50"/>
                        <a:pt x="40" y="47"/>
                        <a:pt x="40" y="41"/>
                      </a:cubicBezTo>
                      <a:lnTo>
                        <a:pt x="40" y="35"/>
                      </a:lnTo>
                      <a:lnTo>
                        <a:pt x="31" y="35"/>
                      </a:lnTo>
                      <a:cubicBezTo>
                        <a:pt x="25" y="35"/>
                        <a:pt x="21" y="36"/>
                        <a:pt x="18" y="38"/>
                      </a:cubicBezTo>
                      <a:cubicBezTo>
                        <a:pt x="15" y="39"/>
                        <a:pt x="14" y="43"/>
                        <a:pt x="14" y="47"/>
                      </a:cubicBezTo>
                      <a:cubicBezTo>
                        <a:pt x="14" y="50"/>
                        <a:pt x="16" y="51"/>
                        <a:pt x="17" y="53"/>
                      </a:cubicBezTo>
                      <a:cubicBezTo>
                        <a:pt x="19" y="54"/>
                        <a:pt x="21" y="57"/>
                        <a:pt x="24" y="57"/>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29" name="Freeform 428"/>
                <p:cNvSpPr>
                  <a:spLocks noChangeArrowheads="1"/>
                </p:cNvSpPr>
                <p:nvPr/>
              </p:nvSpPr>
              <p:spPr bwMode="auto">
                <a:xfrm>
                  <a:off x="5393" y="2245"/>
                  <a:ext cx="12" cy="20"/>
                </a:xfrm>
                <a:custGeom>
                  <a:avLst/>
                  <a:gdLst>
                    <a:gd name="T0" fmla="*/ 32 w 58"/>
                    <a:gd name="T1" fmla="*/ 64 h 93"/>
                    <a:gd name="T2" fmla="*/ 13 w 58"/>
                    <a:gd name="T3" fmla="*/ 56 h 93"/>
                    <a:gd name="T4" fmla="*/ 12 w 58"/>
                    <a:gd name="T5" fmla="*/ 56 h 93"/>
                    <a:gd name="T6" fmla="*/ 13 w 58"/>
                    <a:gd name="T7" fmla="*/ 66 h 93"/>
                    <a:gd name="T8" fmla="*/ 13 w 58"/>
                    <a:gd name="T9" fmla="*/ 92 h 93"/>
                    <a:gd name="T10" fmla="*/ 0 w 58"/>
                    <a:gd name="T11" fmla="*/ 92 h 93"/>
                    <a:gd name="T12" fmla="*/ 0 w 58"/>
                    <a:gd name="T13" fmla="*/ 2 h 93"/>
                    <a:gd name="T14" fmla="*/ 10 w 58"/>
                    <a:gd name="T15" fmla="*/ 2 h 93"/>
                    <a:gd name="T16" fmla="*/ 12 w 58"/>
                    <a:gd name="T17" fmla="*/ 10 h 93"/>
                    <a:gd name="T18" fmla="*/ 12 w 58"/>
                    <a:gd name="T19" fmla="*/ 10 h 93"/>
                    <a:gd name="T20" fmla="*/ 31 w 58"/>
                    <a:gd name="T21" fmla="*/ 0 h 93"/>
                    <a:gd name="T22" fmla="*/ 50 w 58"/>
                    <a:gd name="T23" fmla="*/ 9 h 93"/>
                    <a:gd name="T24" fmla="*/ 57 w 58"/>
                    <a:gd name="T25" fmla="*/ 32 h 93"/>
                    <a:gd name="T26" fmla="*/ 50 w 58"/>
                    <a:gd name="T27" fmla="*/ 57 h 93"/>
                    <a:gd name="T28" fmla="*/ 32 w 58"/>
                    <a:gd name="T29" fmla="*/ 64 h 93"/>
                    <a:gd name="T30" fmla="*/ 29 w 58"/>
                    <a:gd name="T31" fmla="*/ 10 h 93"/>
                    <a:gd name="T32" fmla="*/ 17 w 58"/>
                    <a:gd name="T33" fmla="*/ 15 h 93"/>
                    <a:gd name="T34" fmla="*/ 13 w 58"/>
                    <a:gd name="T35" fmla="*/ 29 h 93"/>
                    <a:gd name="T36" fmla="*/ 13 w 58"/>
                    <a:gd name="T37" fmla="*/ 31 h 93"/>
                    <a:gd name="T38" fmla="*/ 16 w 58"/>
                    <a:gd name="T39" fmla="*/ 47 h 93"/>
                    <a:gd name="T40" fmla="*/ 28 w 58"/>
                    <a:gd name="T41" fmla="*/ 53 h 93"/>
                    <a:gd name="T42" fmla="*/ 38 w 58"/>
                    <a:gd name="T43" fmla="*/ 47 h 93"/>
                    <a:gd name="T44" fmla="*/ 42 w 58"/>
                    <a:gd name="T45" fmla="*/ 31 h 93"/>
                    <a:gd name="T46" fmla="*/ 38 w 58"/>
                    <a:gd name="T47" fmla="*/ 15 h 93"/>
                    <a:gd name="T48" fmla="*/ 29 w 58"/>
                    <a:gd name="T49"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4"/>
                      </a:moveTo>
                      <a:cubicBezTo>
                        <a:pt x="25" y="64"/>
                        <a:pt x="17" y="61"/>
                        <a:pt x="13" y="56"/>
                      </a:cubicBezTo>
                      <a:lnTo>
                        <a:pt x="12" y="56"/>
                      </a:lnTo>
                      <a:cubicBezTo>
                        <a:pt x="12" y="61"/>
                        <a:pt x="13" y="64"/>
                        <a:pt x="13" y="66"/>
                      </a:cubicBezTo>
                      <a:lnTo>
                        <a:pt x="13" y="92"/>
                      </a:lnTo>
                      <a:lnTo>
                        <a:pt x="0" y="92"/>
                      </a:lnTo>
                      <a:lnTo>
                        <a:pt x="0" y="2"/>
                      </a:lnTo>
                      <a:lnTo>
                        <a:pt x="10" y="2"/>
                      </a:lnTo>
                      <a:cubicBezTo>
                        <a:pt x="10" y="3"/>
                        <a:pt x="12" y="6"/>
                        <a:pt x="12" y="10"/>
                      </a:cubicBezTo>
                      <a:lnTo>
                        <a:pt x="12" y="10"/>
                      </a:lnTo>
                      <a:cubicBezTo>
                        <a:pt x="16" y="5"/>
                        <a:pt x="22" y="0"/>
                        <a:pt x="31" y="0"/>
                      </a:cubicBezTo>
                      <a:cubicBezTo>
                        <a:pt x="38" y="0"/>
                        <a:pt x="46" y="3"/>
                        <a:pt x="50" y="9"/>
                      </a:cubicBezTo>
                      <a:cubicBezTo>
                        <a:pt x="55" y="15"/>
                        <a:pt x="57" y="22"/>
                        <a:pt x="57" y="32"/>
                      </a:cubicBezTo>
                      <a:cubicBezTo>
                        <a:pt x="57" y="42"/>
                        <a:pt x="54" y="51"/>
                        <a:pt x="50" y="57"/>
                      </a:cubicBezTo>
                      <a:cubicBezTo>
                        <a:pt x="47" y="61"/>
                        <a:pt x="41" y="64"/>
                        <a:pt x="32" y="64"/>
                      </a:cubicBezTo>
                      <a:close/>
                      <a:moveTo>
                        <a:pt x="29" y="10"/>
                      </a:moveTo>
                      <a:cubicBezTo>
                        <a:pt x="23" y="10"/>
                        <a:pt x="20" y="12"/>
                        <a:pt x="17" y="15"/>
                      </a:cubicBezTo>
                      <a:cubicBezTo>
                        <a:pt x="15" y="18"/>
                        <a:pt x="13" y="23"/>
                        <a:pt x="13" y="29"/>
                      </a:cubicBezTo>
                      <a:lnTo>
                        <a:pt x="13" y="31"/>
                      </a:lnTo>
                      <a:cubicBezTo>
                        <a:pt x="13" y="38"/>
                        <a:pt x="15" y="44"/>
                        <a:pt x="16" y="47"/>
                      </a:cubicBezTo>
                      <a:cubicBezTo>
                        <a:pt x="19" y="50"/>
                        <a:pt x="22" y="53"/>
                        <a:pt x="28" y="53"/>
                      </a:cubicBezTo>
                      <a:cubicBezTo>
                        <a:pt x="32" y="53"/>
                        <a:pt x="36" y="51"/>
                        <a:pt x="38" y="47"/>
                      </a:cubicBezTo>
                      <a:cubicBezTo>
                        <a:pt x="41" y="42"/>
                        <a:pt x="42" y="38"/>
                        <a:pt x="42" y="31"/>
                      </a:cubicBezTo>
                      <a:cubicBezTo>
                        <a:pt x="42" y="23"/>
                        <a:pt x="41" y="18"/>
                        <a:pt x="38" y="15"/>
                      </a:cubicBezTo>
                      <a:cubicBezTo>
                        <a:pt x="38" y="12"/>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30" name="Freeform 429"/>
                <p:cNvSpPr>
                  <a:spLocks noChangeArrowheads="1"/>
                </p:cNvSpPr>
                <p:nvPr/>
              </p:nvSpPr>
              <p:spPr bwMode="auto">
                <a:xfrm>
                  <a:off x="5409" y="2240"/>
                  <a:ext cx="6" cy="22"/>
                </a:xfrm>
                <a:custGeom>
                  <a:avLst/>
                  <a:gdLst>
                    <a:gd name="T0" fmla="*/ 0 w 31"/>
                    <a:gd name="T1" fmla="*/ 51 h 101"/>
                    <a:gd name="T2" fmla="*/ 5 w 31"/>
                    <a:gd name="T3" fmla="*/ 23 h 101"/>
                    <a:gd name="T4" fmla="*/ 18 w 31"/>
                    <a:gd name="T5" fmla="*/ 0 h 101"/>
                    <a:gd name="T6" fmla="*/ 30 w 31"/>
                    <a:gd name="T7" fmla="*/ 0 h 101"/>
                    <a:gd name="T8" fmla="*/ 18 w 31"/>
                    <a:gd name="T9" fmla="*/ 23 h 101"/>
                    <a:gd name="T10" fmla="*/ 14 w 31"/>
                    <a:gd name="T11" fmla="*/ 51 h 101"/>
                    <a:gd name="T12" fmla="*/ 18 w 31"/>
                    <a:gd name="T13" fmla="*/ 77 h 101"/>
                    <a:gd name="T14" fmla="*/ 30 w 31"/>
                    <a:gd name="T15" fmla="*/ 100 h 101"/>
                    <a:gd name="T16" fmla="*/ 18 w 31"/>
                    <a:gd name="T17" fmla="*/ 100 h 101"/>
                    <a:gd name="T18" fmla="*/ 5 w 31"/>
                    <a:gd name="T19" fmla="*/ 77 h 101"/>
                    <a:gd name="T20" fmla="*/ 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0" y="51"/>
                      </a:moveTo>
                      <a:cubicBezTo>
                        <a:pt x="0" y="41"/>
                        <a:pt x="2" y="32"/>
                        <a:pt x="5" y="23"/>
                      </a:cubicBezTo>
                      <a:cubicBezTo>
                        <a:pt x="8" y="14"/>
                        <a:pt x="12" y="7"/>
                        <a:pt x="18" y="0"/>
                      </a:cubicBezTo>
                      <a:lnTo>
                        <a:pt x="30" y="0"/>
                      </a:lnTo>
                      <a:cubicBezTo>
                        <a:pt x="24" y="7"/>
                        <a:pt x="21" y="14"/>
                        <a:pt x="18" y="23"/>
                      </a:cubicBezTo>
                      <a:cubicBezTo>
                        <a:pt x="15" y="32"/>
                        <a:pt x="14" y="41"/>
                        <a:pt x="14" y="51"/>
                      </a:cubicBezTo>
                      <a:cubicBezTo>
                        <a:pt x="14" y="60"/>
                        <a:pt x="15" y="70"/>
                        <a:pt x="18" y="77"/>
                      </a:cubicBezTo>
                      <a:cubicBezTo>
                        <a:pt x="21" y="86"/>
                        <a:pt x="25" y="93"/>
                        <a:pt x="30" y="100"/>
                      </a:cubicBezTo>
                      <a:lnTo>
                        <a:pt x="18" y="100"/>
                      </a:lnTo>
                      <a:cubicBezTo>
                        <a:pt x="12" y="95"/>
                        <a:pt x="8" y="86"/>
                        <a:pt x="5" y="77"/>
                      </a:cubicBezTo>
                      <a:cubicBezTo>
                        <a:pt x="2" y="70"/>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31" name="Freeform 430"/>
                <p:cNvSpPr>
                  <a:spLocks noChangeArrowheads="1"/>
                </p:cNvSpPr>
                <p:nvPr/>
              </p:nvSpPr>
              <p:spPr bwMode="auto">
                <a:xfrm>
                  <a:off x="5416" y="2240"/>
                  <a:ext cx="6" cy="22"/>
                </a:xfrm>
                <a:custGeom>
                  <a:avLst/>
                  <a:gdLst>
                    <a:gd name="T0" fmla="*/ 30 w 31"/>
                    <a:gd name="T1" fmla="*/ 51 h 101"/>
                    <a:gd name="T2" fmla="*/ 25 w 31"/>
                    <a:gd name="T3" fmla="*/ 78 h 101"/>
                    <a:gd name="T4" fmla="*/ 12 w 31"/>
                    <a:gd name="T5" fmla="*/ 100 h 101"/>
                    <a:gd name="T6" fmla="*/ 0 w 31"/>
                    <a:gd name="T7" fmla="*/ 100 h 101"/>
                    <a:gd name="T8" fmla="*/ 12 w 31"/>
                    <a:gd name="T9" fmla="*/ 77 h 101"/>
                    <a:gd name="T10" fmla="*/ 17 w 31"/>
                    <a:gd name="T11" fmla="*/ 51 h 101"/>
                    <a:gd name="T12" fmla="*/ 12 w 31"/>
                    <a:gd name="T13" fmla="*/ 23 h 101"/>
                    <a:gd name="T14" fmla="*/ 0 w 31"/>
                    <a:gd name="T15" fmla="*/ 0 h 101"/>
                    <a:gd name="T16" fmla="*/ 12 w 31"/>
                    <a:gd name="T17" fmla="*/ 0 h 101"/>
                    <a:gd name="T18" fmla="*/ 25 w 31"/>
                    <a:gd name="T19" fmla="*/ 23 h 101"/>
                    <a:gd name="T20" fmla="*/ 3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30" y="51"/>
                      </a:moveTo>
                      <a:cubicBezTo>
                        <a:pt x="30" y="61"/>
                        <a:pt x="28" y="70"/>
                        <a:pt x="25" y="78"/>
                      </a:cubicBezTo>
                      <a:cubicBezTo>
                        <a:pt x="22" y="87"/>
                        <a:pt x="18" y="95"/>
                        <a:pt x="12" y="100"/>
                      </a:cubicBezTo>
                      <a:lnTo>
                        <a:pt x="0" y="100"/>
                      </a:lnTo>
                      <a:cubicBezTo>
                        <a:pt x="6" y="93"/>
                        <a:pt x="9" y="86"/>
                        <a:pt x="12" y="77"/>
                      </a:cubicBezTo>
                      <a:cubicBezTo>
                        <a:pt x="15" y="68"/>
                        <a:pt x="17" y="60"/>
                        <a:pt x="17" y="51"/>
                      </a:cubicBezTo>
                      <a:cubicBezTo>
                        <a:pt x="17" y="42"/>
                        <a:pt x="15" y="32"/>
                        <a:pt x="12" y="23"/>
                      </a:cubicBezTo>
                      <a:cubicBezTo>
                        <a:pt x="9" y="14"/>
                        <a:pt x="5" y="6"/>
                        <a:pt x="0" y="0"/>
                      </a:cubicBezTo>
                      <a:lnTo>
                        <a:pt x="12" y="0"/>
                      </a:lnTo>
                      <a:cubicBezTo>
                        <a:pt x="18" y="7"/>
                        <a:pt x="22" y="14"/>
                        <a:pt x="25" y="23"/>
                      </a:cubicBezTo>
                      <a:cubicBezTo>
                        <a:pt x="28" y="32"/>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32" name="Freeform 431"/>
                <p:cNvSpPr>
                  <a:spLocks noChangeArrowheads="1"/>
                </p:cNvSpPr>
                <p:nvPr/>
              </p:nvSpPr>
              <p:spPr bwMode="auto">
                <a:xfrm>
                  <a:off x="5353" y="2288"/>
                  <a:ext cx="20" cy="14"/>
                </a:xfrm>
                <a:custGeom>
                  <a:avLst/>
                  <a:gdLst>
                    <a:gd name="T0" fmla="*/ 39 w 93"/>
                    <a:gd name="T1" fmla="*/ 61 h 65"/>
                    <a:gd name="T2" fmla="*/ 39 w 93"/>
                    <a:gd name="T3" fmla="*/ 23 h 65"/>
                    <a:gd name="T4" fmla="*/ 36 w 93"/>
                    <a:gd name="T5" fmla="*/ 13 h 65"/>
                    <a:gd name="T6" fmla="*/ 28 w 93"/>
                    <a:gd name="T7" fmla="*/ 10 h 65"/>
                    <a:gd name="T8" fmla="*/ 16 w 93"/>
                    <a:gd name="T9" fmla="*/ 14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5 h 65"/>
                    <a:gd name="T36" fmla="*/ 92 w 93"/>
                    <a:gd name="T37" fmla="*/ 23 h 65"/>
                    <a:gd name="T38" fmla="*/ 92 w 93"/>
                    <a:gd name="T39" fmla="*/ 64 h 65"/>
                    <a:gd name="T40" fmla="*/ 79 w 93"/>
                    <a:gd name="T41" fmla="*/ 64 h 65"/>
                    <a:gd name="T42" fmla="*/ 79 w 93"/>
                    <a:gd name="T43" fmla="*/ 23 h 65"/>
                    <a:gd name="T44" fmla="*/ 76 w 93"/>
                    <a:gd name="T45" fmla="*/ 13 h 65"/>
                    <a:gd name="T46" fmla="*/ 67 w 93"/>
                    <a:gd name="T47" fmla="*/ 10 h 65"/>
                    <a:gd name="T48" fmla="*/ 55 w 93"/>
                    <a:gd name="T49" fmla="*/ 14 h 65"/>
                    <a:gd name="T50" fmla="*/ 53 w 93"/>
                    <a:gd name="T51" fmla="*/ 29 h 65"/>
                    <a:gd name="T52" fmla="*/ 53 w 93"/>
                    <a:gd name="T53" fmla="*/ 61 h 65"/>
                    <a:gd name="T54" fmla="*/ 39 w 93"/>
                    <a:gd name="T55" fmla="*/ 6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1"/>
                      </a:moveTo>
                      <a:lnTo>
                        <a:pt x="39" y="23"/>
                      </a:lnTo>
                      <a:cubicBezTo>
                        <a:pt x="39" y="19"/>
                        <a:pt x="38" y="14"/>
                        <a:pt x="36" y="13"/>
                      </a:cubicBezTo>
                      <a:cubicBezTo>
                        <a:pt x="35" y="10"/>
                        <a:pt x="32" y="10"/>
                        <a:pt x="28" y="10"/>
                      </a:cubicBezTo>
                      <a:cubicBezTo>
                        <a:pt x="22" y="10"/>
                        <a:pt x="19" y="11"/>
                        <a:pt x="16" y="14"/>
                      </a:cubicBezTo>
                      <a:cubicBezTo>
                        <a:pt x="13" y="17"/>
                        <a:pt x="13" y="23"/>
                        <a:pt x="13" y="32"/>
                      </a:cubicBezTo>
                      <a:lnTo>
                        <a:pt x="13" y="64"/>
                      </a:lnTo>
                      <a:lnTo>
                        <a:pt x="0" y="64"/>
                      </a:lnTo>
                      <a:lnTo>
                        <a:pt x="0" y="1"/>
                      </a:lnTo>
                      <a:lnTo>
                        <a:pt x="10" y="1"/>
                      </a:lnTo>
                      <a:lnTo>
                        <a:pt x="12" y="10"/>
                      </a:lnTo>
                      <a:cubicBezTo>
                        <a:pt x="13" y="7"/>
                        <a:pt x="16" y="4"/>
                        <a:pt x="19" y="3"/>
                      </a:cubicBezTo>
                      <a:cubicBezTo>
                        <a:pt x="22" y="1"/>
                        <a:pt x="26" y="0"/>
                        <a:pt x="31" y="0"/>
                      </a:cubicBezTo>
                      <a:cubicBezTo>
                        <a:pt x="41" y="0"/>
                        <a:pt x="47" y="3"/>
                        <a:pt x="50" y="10"/>
                      </a:cubicBezTo>
                      <a:lnTo>
                        <a:pt x="51" y="10"/>
                      </a:lnTo>
                      <a:cubicBezTo>
                        <a:pt x="53" y="7"/>
                        <a:pt x="55" y="4"/>
                        <a:pt x="58" y="3"/>
                      </a:cubicBezTo>
                      <a:cubicBezTo>
                        <a:pt x="61" y="1"/>
                        <a:pt x="66" y="0"/>
                        <a:pt x="70" y="0"/>
                      </a:cubicBezTo>
                      <a:cubicBezTo>
                        <a:pt x="77" y="0"/>
                        <a:pt x="83" y="1"/>
                        <a:pt x="86" y="5"/>
                      </a:cubicBezTo>
                      <a:cubicBezTo>
                        <a:pt x="89" y="10"/>
                        <a:pt x="92" y="16"/>
                        <a:pt x="92" y="23"/>
                      </a:cubicBezTo>
                      <a:lnTo>
                        <a:pt x="92" y="64"/>
                      </a:lnTo>
                      <a:lnTo>
                        <a:pt x="79" y="64"/>
                      </a:lnTo>
                      <a:lnTo>
                        <a:pt x="79" y="23"/>
                      </a:lnTo>
                      <a:cubicBezTo>
                        <a:pt x="79" y="19"/>
                        <a:pt x="77" y="14"/>
                        <a:pt x="76" y="13"/>
                      </a:cubicBezTo>
                      <a:cubicBezTo>
                        <a:pt x="74" y="10"/>
                        <a:pt x="71" y="10"/>
                        <a:pt x="67" y="10"/>
                      </a:cubicBezTo>
                      <a:cubicBezTo>
                        <a:pt x="61" y="10"/>
                        <a:pt x="58" y="11"/>
                        <a:pt x="55" y="14"/>
                      </a:cubicBezTo>
                      <a:cubicBezTo>
                        <a:pt x="53" y="17"/>
                        <a:pt x="53" y="23"/>
                        <a:pt x="53" y="29"/>
                      </a:cubicBezTo>
                      <a:lnTo>
                        <a:pt x="53" y="61"/>
                      </a:lnTo>
                      <a:lnTo>
                        <a:pt x="39" y="61"/>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33" name="Freeform 432"/>
                <p:cNvSpPr>
                  <a:spLocks noChangeArrowheads="1"/>
                </p:cNvSpPr>
                <p:nvPr/>
              </p:nvSpPr>
              <p:spPr bwMode="auto">
                <a:xfrm>
                  <a:off x="5377" y="2287"/>
                  <a:ext cx="11" cy="14"/>
                </a:xfrm>
                <a:custGeom>
                  <a:avLst/>
                  <a:gdLst>
                    <a:gd name="T0" fmla="*/ 44 w 54"/>
                    <a:gd name="T1" fmla="*/ 66 h 67"/>
                    <a:gd name="T2" fmla="*/ 41 w 54"/>
                    <a:gd name="T3" fmla="*/ 57 h 67"/>
                    <a:gd name="T4" fmla="*/ 41 w 54"/>
                    <a:gd name="T5" fmla="*/ 57 h 67"/>
                    <a:gd name="T6" fmla="*/ 33 w 54"/>
                    <a:gd name="T7" fmla="*/ 64 h 67"/>
                    <a:gd name="T8" fmla="*/ 21 w 54"/>
                    <a:gd name="T9" fmla="*/ 66 h 67"/>
                    <a:gd name="T10" fmla="*/ 6 w 54"/>
                    <a:gd name="T11" fmla="*/ 62 h 67"/>
                    <a:gd name="T12" fmla="*/ 0 w 54"/>
                    <a:gd name="T13" fmla="*/ 47 h 67"/>
                    <a:gd name="T14" fmla="*/ 8 w 54"/>
                    <a:gd name="T15" fmla="*/ 32 h 67"/>
                    <a:gd name="T16" fmla="*/ 30 w 54"/>
                    <a:gd name="T17" fmla="*/ 27 h 67"/>
                    <a:gd name="T18" fmla="*/ 40 w 54"/>
                    <a:gd name="T19" fmla="*/ 27 h 67"/>
                    <a:gd name="T20" fmla="*/ 40 w 54"/>
                    <a:gd name="T21" fmla="*/ 24 h 67"/>
                    <a:gd name="T22" fmla="*/ 37 w 54"/>
                    <a:gd name="T23" fmla="*/ 15 h 67"/>
                    <a:gd name="T24" fmla="*/ 28 w 54"/>
                    <a:gd name="T25" fmla="*/ 12 h 67"/>
                    <a:gd name="T26" fmla="*/ 19 w 54"/>
                    <a:gd name="T27" fmla="*/ 13 h 67"/>
                    <a:gd name="T28" fmla="*/ 11 w 54"/>
                    <a:gd name="T29" fmla="*/ 16 h 67"/>
                    <a:gd name="T30" fmla="*/ 6 w 54"/>
                    <a:gd name="T31" fmla="*/ 6 h 67"/>
                    <a:gd name="T32" fmla="*/ 18 w 54"/>
                    <a:gd name="T33" fmla="*/ 2 h 67"/>
                    <a:gd name="T34" fmla="*/ 30 w 54"/>
                    <a:gd name="T35" fmla="*/ 0 h 67"/>
                    <a:gd name="T36" fmla="*/ 47 w 54"/>
                    <a:gd name="T37" fmla="*/ 6 h 67"/>
                    <a:gd name="T38" fmla="*/ 53 w 54"/>
                    <a:gd name="T39" fmla="*/ 22 h 67"/>
                    <a:gd name="T40" fmla="*/ 53 w 54"/>
                    <a:gd name="T41" fmla="*/ 64 h 67"/>
                    <a:gd name="T42" fmla="*/ 44 w 54"/>
                    <a:gd name="T43" fmla="*/ 64 h 67"/>
                    <a:gd name="T44" fmla="*/ 44 w 54"/>
                    <a:gd name="T45" fmla="*/ 66 h 67"/>
                    <a:gd name="T46" fmla="*/ 24 w 54"/>
                    <a:gd name="T47" fmla="*/ 57 h 67"/>
                    <a:gd name="T48" fmla="*/ 35 w 54"/>
                    <a:gd name="T49" fmla="*/ 53 h 67"/>
                    <a:gd name="T50" fmla="*/ 40 w 54"/>
                    <a:gd name="T51" fmla="*/ 41 h 67"/>
                    <a:gd name="T52" fmla="*/ 40 w 54"/>
                    <a:gd name="T53" fmla="*/ 35 h 67"/>
                    <a:gd name="T54" fmla="*/ 31 w 54"/>
                    <a:gd name="T55" fmla="*/ 35 h 67"/>
                    <a:gd name="T56" fmla="*/ 18 w 54"/>
                    <a:gd name="T57" fmla="*/ 38 h 67"/>
                    <a:gd name="T58" fmla="*/ 14 w 54"/>
                    <a:gd name="T59" fmla="*/ 47 h 67"/>
                    <a:gd name="T60" fmla="*/ 17 w 54"/>
                    <a:gd name="T61" fmla="*/ 53 h 67"/>
                    <a:gd name="T62" fmla="*/ 24 w 54"/>
                    <a:gd name="T63" fmla="*/ 5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2"/>
                        <a:pt x="35" y="63"/>
                        <a:pt x="33" y="64"/>
                      </a:cubicBezTo>
                      <a:cubicBezTo>
                        <a:pt x="30" y="66"/>
                        <a:pt x="25" y="66"/>
                        <a:pt x="21" y="66"/>
                      </a:cubicBezTo>
                      <a:cubicBezTo>
                        <a:pt x="15" y="66"/>
                        <a:pt x="9" y="64"/>
                        <a:pt x="6" y="62"/>
                      </a:cubicBezTo>
                      <a:cubicBezTo>
                        <a:pt x="3" y="59"/>
                        <a:pt x="0" y="53"/>
                        <a:pt x="0" y="47"/>
                      </a:cubicBezTo>
                      <a:cubicBezTo>
                        <a:pt x="0" y="41"/>
                        <a:pt x="4" y="35"/>
                        <a:pt x="8" y="32"/>
                      </a:cubicBezTo>
                      <a:cubicBezTo>
                        <a:pt x="13" y="29"/>
                        <a:pt x="19" y="28"/>
                        <a:pt x="30" y="27"/>
                      </a:cubicBezTo>
                      <a:lnTo>
                        <a:pt x="40" y="27"/>
                      </a:lnTo>
                      <a:lnTo>
                        <a:pt x="40" y="24"/>
                      </a:lnTo>
                      <a:cubicBezTo>
                        <a:pt x="40" y="19"/>
                        <a:pt x="39" y="16"/>
                        <a:pt x="37" y="15"/>
                      </a:cubicBezTo>
                      <a:cubicBezTo>
                        <a:pt x="36" y="13"/>
                        <a:pt x="33" y="12"/>
                        <a:pt x="28" y="12"/>
                      </a:cubicBezTo>
                      <a:cubicBezTo>
                        <a:pt x="25" y="12"/>
                        <a:pt x="22" y="12"/>
                        <a:pt x="19" y="13"/>
                      </a:cubicBezTo>
                      <a:cubicBezTo>
                        <a:pt x="17" y="15"/>
                        <a:pt x="14" y="15"/>
                        <a:pt x="11" y="16"/>
                      </a:cubicBezTo>
                      <a:lnTo>
                        <a:pt x="6" y="6"/>
                      </a:lnTo>
                      <a:cubicBezTo>
                        <a:pt x="9" y="5"/>
                        <a:pt x="14" y="3"/>
                        <a:pt x="18" y="2"/>
                      </a:cubicBezTo>
                      <a:cubicBezTo>
                        <a:pt x="22" y="0"/>
                        <a:pt x="25" y="0"/>
                        <a:pt x="30" y="0"/>
                      </a:cubicBezTo>
                      <a:cubicBezTo>
                        <a:pt x="37" y="0"/>
                        <a:pt x="44" y="2"/>
                        <a:pt x="47" y="6"/>
                      </a:cubicBezTo>
                      <a:cubicBezTo>
                        <a:pt x="52" y="9"/>
                        <a:pt x="53" y="15"/>
                        <a:pt x="53" y="22"/>
                      </a:cubicBezTo>
                      <a:lnTo>
                        <a:pt x="53" y="64"/>
                      </a:lnTo>
                      <a:lnTo>
                        <a:pt x="44" y="64"/>
                      </a:lnTo>
                      <a:lnTo>
                        <a:pt x="44" y="66"/>
                      </a:lnTo>
                      <a:close/>
                      <a:moveTo>
                        <a:pt x="24" y="57"/>
                      </a:moveTo>
                      <a:cubicBezTo>
                        <a:pt x="28" y="57"/>
                        <a:pt x="33" y="56"/>
                        <a:pt x="35" y="53"/>
                      </a:cubicBezTo>
                      <a:cubicBezTo>
                        <a:pt x="38" y="50"/>
                        <a:pt x="40" y="47"/>
                        <a:pt x="40" y="41"/>
                      </a:cubicBezTo>
                      <a:lnTo>
                        <a:pt x="40" y="35"/>
                      </a:lnTo>
                      <a:lnTo>
                        <a:pt x="31" y="35"/>
                      </a:lnTo>
                      <a:cubicBezTo>
                        <a:pt x="25" y="35"/>
                        <a:pt x="21" y="36"/>
                        <a:pt x="18" y="38"/>
                      </a:cubicBezTo>
                      <a:cubicBezTo>
                        <a:pt x="15" y="39"/>
                        <a:pt x="14" y="43"/>
                        <a:pt x="14" y="47"/>
                      </a:cubicBezTo>
                      <a:cubicBezTo>
                        <a:pt x="14" y="50"/>
                        <a:pt x="16" y="51"/>
                        <a:pt x="17" y="53"/>
                      </a:cubicBezTo>
                      <a:cubicBezTo>
                        <a:pt x="19" y="54"/>
                        <a:pt x="21" y="57"/>
                        <a:pt x="24" y="57"/>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34" name="Freeform 433"/>
                <p:cNvSpPr>
                  <a:spLocks noChangeArrowheads="1"/>
                </p:cNvSpPr>
                <p:nvPr/>
              </p:nvSpPr>
              <p:spPr bwMode="auto">
                <a:xfrm>
                  <a:off x="5393" y="2288"/>
                  <a:ext cx="12" cy="20"/>
                </a:xfrm>
                <a:custGeom>
                  <a:avLst/>
                  <a:gdLst>
                    <a:gd name="T0" fmla="*/ 32 w 58"/>
                    <a:gd name="T1" fmla="*/ 64 h 93"/>
                    <a:gd name="T2" fmla="*/ 13 w 58"/>
                    <a:gd name="T3" fmla="*/ 56 h 93"/>
                    <a:gd name="T4" fmla="*/ 12 w 58"/>
                    <a:gd name="T5" fmla="*/ 56 h 93"/>
                    <a:gd name="T6" fmla="*/ 13 w 58"/>
                    <a:gd name="T7" fmla="*/ 66 h 93"/>
                    <a:gd name="T8" fmla="*/ 13 w 58"/>
                    <a:gd name="T9" fmla="*/ 92 h 93"/>
                    <a:gd name="T10" fmla="*/ 0 w 58"/>
                    <a:gd name="T11" fmla="*/ 92 h 93"/>
                    <a:gd name="T12" fmla="*/ 0 w 58"/>
                    <a:gd name="T13" fmla="*/ 2 h 93"/>
                    <a:gd name="T14" fmla="*/ 10 w 58"/>
                    <a:gd name="T15" fmla="*/ 2 h 93"/>
                    <a:gd name="T16" fmla="*/ 12 w 58"/>
                    <a:gd name="T17" fmla="*/ 10 h 93"/>
                    <a:gd name="T18" fmla="*/ 12 w 58"/>
                    <a:gd name="T19" fmla="*/ 10 h 93"/>
                    <a:gd name="T20" fmla="*/ 31 w 58"/>
                    <a:gd name="T21" fmla="*/ 0 h 93"/>
                    <a:gd name="T22" fmla="*/ 50 w 58"/>
                    <a:gd name="T23" fmla="*/ 9 h 93"/>
                    <a:gd name="T24" fmla="*/ 57 w 58"/>
                    <a:gd name="T25" fmla="*/ 32 h 93"/>
                    <a:gd name="T26" fmla="*/ 50 w 58"/>
                    <a:gd name="T27" fmla="*/ 57 h 93"/>
                    <a:gd name="T28" fmla="*/ 32 w 58"/>
                    <a:gd name="T29" fmla="*/ 64 h 93"/>
                    <a:gd name="T30" fmla="*/ 29 w 58"/>
                    <a:gd name="T31" fmla="*/ 10 h 93"/>
                    <a:gd name="T32" fmla="*/ 17 w 58"/>
                    <a:gd name="T33" fmla="*/ 15 h 93"/>
                    <a:gd name="T34" fmla="*/ 13 w 58"/>
                    <a:gd name="T35" fmla="*/ 29 h 93"/>
                    <a:gd name="T36" fmla="*/ 13 w 58"/>
                    <a:gd name="T37" fmla="*/ 31 h 93"/>
                    <a:gd name="T38" fmla="*/ 16 w 58"/>
                    <a:gd name="T39" fmla="*/ 47 h 93"/>
                    <a:gd name="T40" fmla="*/ 28 w 58"/>
                    <a:gd name="T41" fmla="*/ 53 h 93"/>
                    <a:gd name="T42" fmla="*/ 38 w 58"/>
                    <a:gd name="T43" fmla="*/ 47 h 93"/>
                    <a:gd name="T44" fmla="*/ 42 w 58"/>
                    <a:gd name="T45" fmla="*/ 31 h 93"/>
                    <a:gd name="T46" fmla="*/ 38 w 58"/>
                    <a:gd name="T47" fmla="*/ 15 h 93"/>
                    <a:gd name="T48" fmla="*/ 29 w 58"/>
                    <a:gd name="T49"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4"/>
                      </a:moveTo>
                      <a:cubicBezTo>
                        <a:pt x="25" y="64"/>
                        <a:pt x="17" y="61"/>
                        <a:pt x="13" y="56"/>
                      </a:cubicBezTo>
                      <a:lnTo>
                        <a:pt x="12" y="56"/>
                      </a:lnTo>
                      <a:cubicBezTo>
                        <a:pt x="12" y="61"/>
                        <a:pt x="13" y="64"/>
                        <a:pt x="13" y="66"/>
                      </a:cubicBezTo>
                      <a:lnTo>
                        <a:pt x="13" y="92"/>
                      </a:lnTo>
                      <a:lnTo>
                        <a:pt x="0" y="92"/>
                      </a:lnTo>
                      <a:lnTo>
                        <a:pt x="0" y="2"/>
                      </a:lnTo>
                      <a:lnTo>
                        <a:pt x="10" y="2"/>
                      </a:lnTo>
                      <a:cubicBezTo>
                        <a:pt x="10" y="3"/>
                        <a:pt x="12" y="6"/>
                        <a:pt x="12" y="10"/>
                      </a:cubicBezTo>
                      <a:lnTo>
                        <a:pt x="12" y="10"/>
                      </a:lnTo>
                      <a:cubicBezTo>
                        <a:pt x="16" y="5"/>
                        <a:pt x="22" y="0"/>
                        <a:pt x="31" y="0"/>
                      </a:cubicBezTo>
                      <a:cubicBezTo>
                        <a:pt x="38" y="0"/>
                        <a:pt x="46" y="3"/>
                        <a:pt x="50" y="9"/>
                      </a:cubicBezTo>
                      <a:cubicBezTo>
                        <a:pt x="55" y="15"/>
                        <a:pt x="57" y="22"/>
                        <a:pt x="57" y="32"/>
                      </a:cubicBezTo>
                      <a:cubicBezTo>
                        <a:pt x="57" y="42"/>
                        <a:pt x="54" y="51"/>
                        <a:pt x="50" y="57"/>
                      </a:cubicBezTo>
                      <a:cubicBezTo>
                        <a:pt x="47" y="61"/>
                        <a:pt x="41" y="64"/>
                        <a:pt x="32" y="64"/>
                      </a:cubicBezTo>
                      <a:close/>
                      <a:moveTo>
                        <a:pt x="29" y="10"/>
                      </a:moveTo>
                      <a:cubicBezTo>
                        <a:pt x="23" y="10"/>
                        <a:pt x="20" y="12"/>
                        <a:pt x="17" y="15"/>
                      </a:cubicBezTo>
                      <a:cubicBezTo>
                        <a:pt x="15" y="18"/>
                        <a:pt x="13" y="24"/>
                        <a:pt x="13" y="29"/>
                      </a:cubicBezTo>
                      <a:lnTo>
                        <a:pt x="13" y="31"/>
                      </a:lnTo>
                      <a:cubicBezTo>
                        <a:pt x="13" y="38"/>
                        <a:pt x="15" y="44"/>
                        <a:pt x="16" y="47"/>
                      </a:cubicBezTo>
                      <a:cubicBezTo>
                        <a:pt x="19" y="50"/>
                        <a:pt x="22" y="53"/>
                        <a:pt x="28" y="53"/>
                      </a:cubicBezTo>
                      <a:cubicBezTo>
                        <a:pt x="32" y="53"/>
                        <a:pt x="36" y="51"/>
                        <a:pt x="38" y="47"/>
                      </a:cubicBezTo>
                      <a:cubicBezTo>
                        <a:pt x="41" y="42"/>
                        <a:pt x="42" y="38"/>
                        <a:pt x="42" y="31"/>
                      </a:cubicBezTo>
                      <a:cubicBezTo>
                        <a:pt x="42" y="24"/>
                        <a:pt x="41" y="18"/>
                        <a:pt x="38" y="15"/>
                      </a:cubicBezTo>
                      <a:cubicBezTo>
                        <a:pt x="38" y="12"/>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35" name="Freeform 434"/>
                <p:cNvSpPr>
                  <a:spLocks noChangeArrowheads="1"/>
                </p:cNvSpPr>
                <p:nvPr/>
              </p:nvSpPr>
              <p:spPr bwMode="auto">
                <a:xfrm>
                  <a:off x="5409" y="2283"/>
                  <a:ext cx="6" cy="22"/>
                </a:xfrm>
                <a:custGeom>
                  <a:avLst/>
                  <a:gdLst>
                    <a:gd name="T0" fmla="*/ 0 w 31"/>
                    <a:gd name="T1" fmla="*/ 51 h 101"/>
                    <a:gd name="T2" fmla="*/ 5 w 31"/>
                    <a:gd name="T3" fmla="*/ 23 h 101"/>
                    <a:gd name="T4" fmla="*/ 18 w 31"/>
                    <a:gd name="T5" fmla="*/ 0 h 101"/>
                    <a:gd name="T6" fmla="*/ 30 w 31"/>
                    <a:gd name="T7" fmla="*/ 0 h 101"/>
                    <a:gd name="T8" fmla="*/ 18 w 31"/>
                    <a:gd name="T9" fmla="*/ 23 h 101"/>
                    <a:gd name="T10" fmla="*/ 14 w 31"/>
                    <a:gd name="T11" fmla="*/ 51 h 101"/>
                    <a:gd name="T12" fmla="*/ 18 w 31"/>
                    <a:gd name="T13" fmla="*/ 77 h 101"/>
                    <a:gd name="T14" fmla="*/ 30 w 31"/>
                    <a:gd name="T15" fmla="*/ 100 h 101"/>
                    <a:gd name="T16" fmla="*/ 18 w 31"/>
                    <a:gd name="T17" fmla="*/ 100 h 101"/>
                    <a:gd name="T18" fmla="*/ 5 w 31"/>
                    <a:gd name="T19" fmla="*/ 77 h 101"/>
                    <a:gd name="T20" fmla="*/ 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0" y="51"/>
                      </a:moveTo>
                      <a:cubicBezTo>
                        <a:pt x="0" y="41"/>
                        <a:pt x="2" y="32"/>
                        <a:pt x="5" y="23"/>
                      </a:cubicBezTo>
                      <a:cubicBezTo>
                        <a:pt x="8" y="14"/>
                        <a:pt x="12" y="7"/>
                        <a:pt x="18" y="0"/>
                      </a:cubicBezTo>
                      <a:lnTo>
                        <a:pt x="30" y="0"/>
                      </a:lnTo>
                      <a:cubicBezTo>
                        <a:pt x="24" y="7"/>
                        <a:pt x="21" y="14"/>
                        <a:pt x="18" y="23"/>
                      </a:cubicBezTo>
                      <a:cubicBezTo>
                        <a:pt x="15" y="32"/>
                        <a:pt x="14" y="41"/>
                        <a:pt x="14" y="51"/>
                      </a:cubicBezTo>
                      <a:cubicBezTo>
                        <a:pt x="14" y="60"/>
                        <a:pt x="15" y="70"/>
                        <a:pt x="18" y="77"/>
                      </a:cubicBezTo>
                      <a:cubicBezTo>
                        <a:pt x="21" y="86"/>
                        <a:pt x="25" y="93"/>
                        <a:pt x="30" y="100"/>
                      </a:cubicBezTo>
                      <a:lnTo>
                        <a:pt x="18" y="100"/>
                      </a:lnTo>
                      <a:cubicBezTo>
                        <a:pt x="12" y="95"/>
                        <a:pt x="8" y="86"/>
                        <a:pt x="5" y="77"/>
                      </a:cubicBezTo>
                      <a:cubicBezTo>
                        <a:pt x="2" y="71"/>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36" name="Freeform 435"/>
                <p:cNvSpPr>
                  <a:spLocks noChangeArrowheads="1"/>
                </p:cNvSpPr>
                <p:nvPr/>
              </p:nvSpPr>
              <p:spPr bwMode="auto">
                <a:xfrm>
                  <a:off x="5416" y="2283"/>
                  <a:ext cx="6" cy="22"/>
                </a:xfrm>
                <a:custGeom>
                  <a:avLst/>
                  <a:gdLst>
                    <a:gd name="T0" fmla="*/ 30 w 31"/>
                    <a:gd name="T1" fmla="*/ 51 h 101"/>
                    <a:gd name="T2" fmla="*/ 25 w 31"/>
                    <a:gd name="T3" fmla="*/ 79 h 101"/>
                    <a:gd name="T4" fmla="*/ 12 w 31"/>
                    <a:gd name="T5" fmla="*/ 100 h 101"/>
                    <a:gd name="T6" fmla="*/ 0 w 31"/>
                    <a:gd name="T7" fmla="*/ 100 h 101"/>
                    <a:gd name="T8" fmla="*/ 12 w 31"/>
                    <a:gd name="T9" fmla="*/ 77 h 101"/>
                    <a:gd name="T10" fmla="*/ 17 w 31"/>
                    <a:gd name="T11" fmla="*/ 51 h 101"/>
                    <a:gd name="T12" fmla="*/ 12 w 31"/>
                    <a:gd name="T13" fmla="*/ 23 h 101"/>
                    <a:gd name="T14" fmla="*/ 0 w 31"/>
                    <a:gd name="T15" fmla="*/ 0 h 101"/>
                    <a:gd name="T16" fmla="*/ 12 w 31"/>
                    <a:gd name="T17" fmla="*/ 0 h 101"/>
                    <a:gd name="T18" fmla="*/ 25 w 31"/>
                    <a:gd name="T19" fmla="*/ 23 h 101"/>
                    <a:gd name="T20" fmla="*/ 3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30" y="51"/>
                      </a:moveTo>
                      <a:cubicBezTo>
                        <a:pt x="30" y="61"/>
                        <a:pt x="28" y="70"/>
                        <a:pt x="25" y="79"/>
                      </a:cubicBezTo>
                      <a:cubicBezTo>
                        <a:pt x="22" y="87"/>
                        <a:pt x="18" y="95"/>
                        <a:pt x="12" y="100"/>
                      </a:cubicBezTo>
                      <a:lnTo>
                        <a:pt x="0" y="100"/>
                      </a:lnTo>
                      <a:cubicBezTo>
                        <a:pt x="6" y="93"/>
                        <a:pt x="9" y="86"/>
                        <a:pt x="12" y="77"/>
                      </a:cubicBezTo>
                      <a:cubicBezTo>
                        <a:pt x="15" y="68"/>
                        <a:pt x="17" y="60"/>
                        <a:pt x="17" y="51"/>
                      </a:cubicBezTo>
                      <a:cubicBezTo>
                        <a:pt x="17" y="42"/>
                        <a:pt x="15" y="32"/>
                        <a:pt x="12" y="23"/>
                      </a:cubicBezTo>
                      <a:cubicBezTo>
                        <a:pt x="9" y="14"/>
                        <a:pt x="5" y="6"/>
                        <a:pt x="0" y="0"/>
                      </a:cubicBezTo>
                      <a:lnTo>
                        <a:pt x="12" y="0"/>
                      </a:lnTo>
                      <a:cubicBezTo>
                        <a:pt x="18" y="7"/>
                        <a:pt x="22" y="14"/>
                        <a:pt x="25" y="23"/>
                      </a:cubicBezTo>
                      <a:cubicBezTo>
                        <a:pt x="28" y="32"/>
                        <a:pt x="30" y="42"/>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37" name="Freeform 436"/>
                <p:cNvSpPr>
                  <a:spLocks noChangeArrowheads="1"/>
                </p:cNvSpPr>
                <p:nvPr/>
              </p:nvSpPr>
              <p:spPr bwMode="auto">
                <a:xfrm>
                  <a:off x="5353" y="2315"/>
                  <a:ext cx="20" cy="14"/>
                </a:xfrm>
                <a:custGeom>
                  <a:avLst/>
                  <a:gdLst>
                    <a:gd name="T0" fmla="*/ 39 w 93"/>
                    <a:gd name="T1" fmla="*/ 62 h 65"/>
                    <a:gd name="T2" fmla="*/ 39 w 93"/>
                    <a:gd name="T3" fmla="*/ 24 h 65"/>
                    <a:gd name="T4" fmla="*/ 36 w 93"/>
                    <a:gd name="T5" fmla="*/ 13 h 65"/>
                    <a:gd name="T6" fmla="*/ 28 w 93"/>
                    <a:gd name="T7" fmla="*/ 11 h 65"/>
                    <a:gd name="T8" fmla="*/ 16 w 93"/>
                    <a:gd name="T9" fmla="*/ 15 h 65"/>
                    <a:gd name="T10" fmla="*/ 13 w 93"/>
                    <a:gd name="T11" fmla="*/ 32 h 65"/>
                    <a:gd name="T12" fmla="*/ 13 w 93"/>
                    <a:gd name="T13" fmla="*/ 64 h 65"/>
                    <a:gd name="T14" fmla="*/ 0 w 93"/>
                    <a:gd name="T15" fmla="*/ 64 h 65"/>
                    <a:gd name="T16" fmla="*/ 0 w 93"/>
                    <a:gd name="T17" fmla="*/ 2 h 65"/>
                    <a:gd name="T18" fmla="*/ 10 w 93"/>
                    <a:gd name="T19" fmla="*/ 2 h 65"/>
                    <a:gd name="T20" fmla="*/ 12 w 93"/>
                    <a:gd name="T21" fmla="*/ 11 h 65"/>
                    <a:gd name="T22" fmla="*/ 19 w 93"/>
                    <a:gd name="T23" fmla="*/ 3 h 65"/>
                    <a:gd name="T24" fmla="*/ 31 w 93"/>
                    <a:gd name="T25" fmla="*/ 0 h 65"/>
                    <a:gd name="T26" fmla="*/ 50 w 93"/>
                    <a:gd name="T27" fmla="*/ 11 h 65"/>
                    <a:gd name="T28" fmla="*/ 51 w 93"/>
                    <a:gd name="T29" fmla="*/ 11 h 65"/>
                    <a:gd name="T30" fmla="*/ 58 w 93"/>
                    <a:gd name="T31" fmla="*/ 3 h 65"/>
                    <a:gd name="T32" fmla="*/ 70 w 93"/>
                    <a:gd name="T33" fmla="*/ 0 h 65"/>
                    <a:gd name="T34" fmla="*/ 86 w 93"/>
                    <a:gd name="T35" fmla="*/ 6 h 65"/>
                    <a:gd name="T36" fmla="*/ 92 w 93"/>
                    <a:gd name="T37" fmla="*/ 24 h 65"/>
                    <a:gd name="T38" fmla="*/ 92 w 93"/>
                    <a:gd name="T39" fmla="*/ 64 h 65"/>
                    <a:gd name="T40" fmla="*/ 79 w 93"/>
                    <a:gd name="T41" fmla="*/ 64 h 65"/>
                    <a:gd name="T42" fmla="*/ 79 w 93"/>
                    <a:gd name="T43" fmla="*/ 24 h 65"/>
                    <a:gd name="T44" fmla="*/ 76 w 93"/>
                    <a:gd name="T45" fmla="*/ 13 h 65"/>
                    <a:gd name="T46" fmla="*/ 67 w 93"/>
                    <a:gd name="T47" fmla="*/ 11 h 65"/>
                    <a:gd name="T48" fmla="*/ 55 w 93"/>
                    <a:gd name="T49" fmla="*/ 15 h 65"/>
                    <a:gd name="T50" fmla="*/ 53 w 93"/>
                    <a:gd name="T51" fmla="*/ 29 h 65"/>
                    <a:gd name="T52" fmla="*/ 53 w 93"/>
                    <a:gd name="T53" fmla="*/ 62 h 65"/>
                    <a:gd name="T54" fmla="*/ 39 w 93"/>
                    <a:gd name="T55" fmla="*/ 6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2"/>
                      </a:moveTo>
                      <a:lnTo>
                        <a:pt x="39" y="24"/>
                      </a:lnTo>
                      <a:cubicBezTo>
                        <a:pt x="39" y="19"/>
                        <a:pt x="38" y="15"/>
                        <a:pt x="36" y="13"/>
                      </a:cubicBezTo>
                      <a:cubicBezTo>
                        <a:pt x="35" y="11"/>
                        <a:pt x="32" y="11"/>
                        <a:pt x="28" y="11"/>
                      </a:cubicBezTo>
                      <a:cubicBezTo>
                        <a:pt x="22" y="11"/>
                        <a:pt x="19" y="12"/>
                        <a:pt x="16" y="15"/>
                      </a:cubicBezTo>
                      <a:cubicBezTo>
                        <a:pt x="13" y="18"/>
                        <a:pt x="13" y="24"/>
                        <a:pt x="13" y="32"/>
                      </a:cubicBezTo>
                      <a:lnTo>
                        <a:pt x="13" y="64"/>
                      </a:lnTo>
                      <a:lnTo>
                        <a:pt x="0" y="64"/>
                      </a:lnTo>
                      <a:lnTo>
                        <a:pt x="0" y="2"/>
                      </a:lnTo>
                      <a:lnTo>
                        <a:pt x="10" y="2"/>
                      </a:lnTo>
                      <a:lnTo>
                        <a:pt x="12" y="11"/>
                      </a:lnTo>
                      <a:cubicBezTo>
                        <a:pt x="13" y="8"/>
                        <a:pt x="16" y="4"/>
                        <a:pt x="19" y="3"/>
                      </a:cubicBezTo>
                      <a:cubicBezTo>
                        <a:pt x="22" y="1"/>
                        <a:pt x="26" y="0"/>
                        <a:pt x="31" y="0"/>
                      </a:cubicBezTo>
                      <a:cubicBezTo>
                        <a:pt x="41" y="0"/>
                        <a:pt x="47" y="3"/>
                        <a:pt x="50" y="11"/>
                      </a:cubicBezTo>
                      <a:lnTo>
                        <a:pt x="51" y="11"/>
                      </a:lnTo>
                      <a:cubicBezTo>
                        <a:pt x="53" y="8"/>
                        <a:pt x="55" y="4"/>
                        <a:pt x="58" y="3"/>
                      </a:cubicBezTo>
                      <a:cubicBezTo>
                        <a:pt x="61" y="1"/>
                        <a:pt x="66" y="0"/>
                        <a:pt x="70" y="0"/>
                      </a:cubicBezTo>
                      <a:cubicBezTo>
                        <a:pt x="77" y="0"/>
                        <a:pt x="83" y="2"/>
                        <a:pt x="86" y="6"/>
                      </a:cubicBezTo>
                      <a:cubicBezTo>
                        <a:pt x="89" y="11"/>
                        <a:pt x="92" y="16"/>
                        <a:pt x="92" y="24"/>
                      </a:cubicBezTo>
                      <a:lnTo>
                        <a:pt x="92" y="64"/>
                      </a:lnTo>
                      <a:lnTo>
                        <a:pt x="79" y="64"/>
                      </a:lnTo>
                      <a:lnTo>
                        <a:pt x="79" y="24"/>
                      </a:lnTo>
                      <a:cubicBezTo>
                        <a:pt x="79" y="19"/>
                        <a:pt x="77" y="15"/>
                        <a:pt x="76" y="13"/>
                      </a:cubicBezTo>
                      <a:cubicBezTo>
                        <a:pt x="74" y="11"/>
                        <a:pt x="71" y="11"/>
                        <a:pt x="67" y="11"/>
                      </a:cubicBezTo>
                      <a:cubicBezTo>
                        <a:pt x="61" y="11"/>
                        <a:pt x="58" y="12"/>
                        <a:pt x="55" y="15"/>
                      </a:cubicBezTo>
                      <a:cubicBezTo>
                        <a:pt x="53" y="18"/>
                        <a:pt x="53" y="24"/>
                        <a:pt x="53" y="29"/>
                      </a:cubicBezTo>
                      <a:lnTo>
                        <a:pt x="53" y="62"/>
                      </a:lnTo>
                      <a:lnTo>
                        <a:pt x="39" y="62"/>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38" name="Freeform 437"/>
                <p:cNvSpPr>
                  <a:spLocks noChangeArrowheads="1"/>
                </p:cNvSpPr>
                <p:nvPr/>
              </p:nvSpPr>
              <p:spPr bwMode="auto">
                <a:xfrm>
                  <a:off x="5377" y="2314"/>
                  <a:ext cx="11" cy="14"/>
                </a:xfrm>
                <a:custGeom>
                  <a:avLst/>
                  <a:gdLst>
                    <a:gd name="T0" fmla="*/ 44 w 54"/>
                    <a:gd name="T1" fmla="*/ 66 h 67"/>
                    <a:gd name="T2" fmla="*/ 41 w 54"/>
                    <a:gd name="T3" fmla="*/ 57 h 67"/>
                    <a:gd name="T4" fmla="*/ 41 w 54"/>
                    <a:gd name="T5" fmla="*/ 57 h 67"/>
                    <a:gd name="T6" fmla="*/ 33 w 54"/>
                    <a:gd name="T7" fmla="*/ 64 h 67"/>
                    <a:gd name="T8" fmla="*/ 21 w 54"/>
                    <a:gd name="T9" fmla="*/ 66 h 67"/>
                    <a:gd name="T10" fmla="*/ 6 w 54"/>
                    <a:gd name="T11" fmla="*/ 61 h 67"/>
                    <a:gd name="T12" fmla="*/ 0 w 54"/>
                    <a:gd name="T13" fmla="*/ 47 h 67"/>
                    <a:gd name="T14" fmla="*/ 8 w 54"/>
                    <a:gd name="T15" fmla="*/ 32 h 67"/>
                    <a:gd name="T16" fmla="*/ 30 w 54"/>
                    <a:gd name="T17" fmla="*/ 26 h 67"/>
                    <a:gd name="T18" fmla="*/ 40 w 54"/>
                    <a:gd name="T19" fmla="*/ 26 h 67"/>
                    <a:gd name="T20" fmla="*/ 40 w 54"/>
                    <a:gd name="T21" fmla="*/ 23 h 67"/>
                    <a:gd name="T22" fmla="*/ 37 w 54"/>
                    <a:gd name="T23" fmla="*/ 15 h 67"/>
                    <a:gd name="T24" fmla="*/ 28 w 54"/>
                    <a:gd name="T25" fmla="*/ 12 h 67"/>
                    <a:gd name="T26" fmla="*/ 19 w 54"/>
                    <a:gd name="T27" fmla="*/ 13 h 67"/>
                    <a:gd name="T28" fmla="*/ 11 w 54"/>
                    <a:gd name="T29" fmla="*/ 16 h 67"/>
                    <a:gd name="T30" fmla="*/ 6 w 54"/>
                    <a:gd name="T31" fmla="*/ 6 h 67"/>
                    <a:gd name="T32" fmla="*/ 18 w 54"/>
                    <a:gd name="T33" fmla="*/ 1 h 67"/>
                    <a:gd name="T34" fmla="*/ 30 w 54"/>
                    <a:gd name="T35" fmla="*/ 0 h 67"/>
                    <a:gd name="T36" fmla="*/ 47 w 54"/>
                    <a:gd name="T37" fmla="*/ 6 h 67"/>
                    <a:gd name="T38" fmla="*/ 53 w 54"/>
                    <a:gd name="T39" fmla="*/ 22 h 67"/>
                    <a:gd name="T40" fmla="*/ 53 w 54"/>
                    <a:gd name="T41" fmla="*/ 64 h 67"/>
                    <a:gd name="T42" fmla="*/ 44 w 54"/>
                    <a:gd name="T43" fmla="*/ 64 h 67"/>
                    <a:gd name="T44" fmla="*/ 44 w 54"/>
                    <a:gd name="T45" fmla="*/ 66 h 67"/>
                    <a:gd name="T46" fmla="*/ 24 w 54"/>
                    <a:gd name="T47" fmla="*/ 57 h 67"/>
                    <a:gd name="T48" fmla="*/ 35 w 54"/>
                    <a:gd name="T49" fmla="*/ 52 h 67"/>
                    <a:gd name="T50" fmla="*/ 40 w 54"/>
                    <a:gd name="T51" fmla="*/ 41 h 67"/>
                    <a:gd name="T52" fmla="*/ 40 w 54"/>
                    <a:gd name="T53" fmla="*/ 35 h 67"/>
                    <a:gd name="T54" fmla="*/ 31 w 54"/>
                    <a:gd name="T55" fmla="*/ 35 h 67"/>
                    <a:gd name="T56" fmla="*/ 18 w 54"/>
                    <a:gd name="T57" fmla="*/ 38 h 67"/>
                    <a:gd name="T58" fmla="*/ 14 w 54"/>
                    <a:gd name="T59" fmla="*/ 47 h 67"/>
                    <a:gd name="T60" fmla="*/ 17 w 54"/>
                    <a:gd name="T61" fmla="*/ 52 h 67"/>
                    <a:gd name="T62" fmla="*/ 24 w 54"/>
                    <a:gd name="T63" fmla="*/ 5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1"/>
                        <a:pt x="35" y="63"/>
                        <a:pt x="33" y="64"/>
                      </a:cubicBezTo>
                      <a:cubicBezTo>
                        <a:pt x="30" y="66"/>
                        <a:pt x="25" y="66"/>
                        <a:pt x="21" y="66"/>
                      </a:cubicBezTo>
                      <a:cubicBezTo>
                        <a:pt x="15" y="66"/>
                        <a:pt x="9" y="64"/>
                        <a:pt x="6" y="61"/>
                      </a:cubicBezTo>
                      <a:cubicBezTo>
                        <a:pt x="3" y="58"/>
                        <a:pt x="0" y="52"/>
                        <a:pt x="0" y="47"/>
                      </a:cubicBezTo>
                      <a:cubicBezTo>
                        <a:pt x="0" y="41"/>
                        <a:pt x="4" y="35"/>
                        <a:pt x="8" y="32"/>
                      </a:cubicBezTo>
                      <a:cubicBezTo>
                        <a:pt x="13" y="29"/>
                        <a:pt x="19" y="28"/>
                        <a:pt x="30" y="26"/>
                      </a:cubicBezTo>
                      <a:lnTo>
                        <a:pt x="40" y="26"/>
                      </a:lnTo>
                      <a:lnTo>
                        <a:pt x="40" y="23"/>
                      </a:lnTo>
                      <a:cubicBezTo>
                        <a:pt x="40" y="19"/>
                        <a:pt x="39" y="16"/>
                        <a:pt x="37" y="15"/>
                      </a:cubicBezTo>
                      <a:cubicBezTo>
                        <a:pt x="36" y="13"/>
                        <a:pt x="33" y="12"/>
                        <a:pt x="28" y="12"/>
                      </a:cubicBezTo>
                      <a:cubicBezTo>
                        <a:pt x="25" y="12"/>
                        <a:pt x="22" y="12"/>
                        <a:pt x="19" y="13"/>
                      </a:cubicBezTo>
                      <a:cubicBezTo>
                        <a:pt x="17" y="15"/>
                        <a:pt x="14" y="15"/>
                        <a:pt x="11" y="16"/>
                      </a:cubicBezTo>
                      <a:lnTo>
                        <a:pt x="6" y="6"/>
                      </a:lnTo>
                      <a:cubicBezTo>
                        <a:pt x="9" y="4"/>
                        <a:pt x="14" y="3"/>
                        <a:pt x="18" y="1"/>
                      </a:cubicBezTo>
                      <a:cubicBezTo>
                        <a:pt x="22" y="0"/>
                        <a:pt x="25" y="0"/>
                        <a:pt x="30" y="0"/>
                      </a:cubicBezTo>
                      <a:cubicBezTo>
                        <a:pt x="37" y="0"/>
                        <a:pt x="44" y="1"/>
                        <a:pt x="47" y="6"/>
                      </a:cubicBezTo>
                      <a:cubicBezTo>
                        <a:pt x="52" y="9"/>
                        <a:pt x="53" y="15"/>
                        <a:pt x="53" y="22"/>
                      </a:cubicBezTo>
                      <a:lnTo>
                        <a:pt x="53" y="64"/>
                      </a:lnTo>
                      <a:lnTo>
                        <a:pt x="44" y="64"/>
                      </a:lnTo>
                      <a:lnTo>
                        <a:pt x="44" y="66"/>
                      </a:lnTo>
                      <a:close/>
                      <a:moveTo>
                        <a:pt x="24" y="57"/>
                      </a:moveTo>
                      <a:cubicBezTo>
                        <a:pt x="28" y="57"/>
                        <a:pt x="33" y="55"/>
                        <a:pt x="35" y="52"/>
                      </a:cubicBezTo>
                      <a:cubicBezTo>
                        <a:pt x="38" y="49"/>
                        <a:pt x="40" y="47"/>
                        <a:pt x="40" y="41"/>
                      </a:cubicBezTo>
                      <a:lnTo>
                        <a:pt x="40" y="35"/>
                      </a:lnTo>
                      <a:lnTo>
                        <a:pt x="31" y="35"/>
                      </a:lnTo>
                      <a:cubicBezTo>
                        <a:pt x="25" y="35"/>
                        <a:pt x="21" y="36"/>
                        <a:pt x="18" y="38"/>
                      </a:cubicBezTo>
                      <a:cubicBezTo>
                        <a:pt x="15" y="39"/>
                        <a:pt x="14" y="42"/>
                        <a:pt x="14" y="47"/>
                      </a:cubicBezTo>
                      <a:cubicBezTo>
                        <a:pt x="14" y="49"/>
                        <a:pt x="16" y="50"/>
                        <a:pt x="17" y="52"/>
                      </a:cubicBezTo>
                      <a:cubicBezTo>
                        <a:pt x="19" y="53"/>
                        <a:pt x="21" y="57"/>
                        <a:pt x="24" y="57"/>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39" name="Freeform 438"/>
                <p:cNvSpPr>
                  <a:spLocks noChangeArrowheads="1"/>
                </p:cNvSpPr>
                <p:nvPr/>
              </p:nvSpPr>
              <p:spPr bwMode="auto">
                <a:xfrm>
                  <a:off x="5393" y="2314"/>
                  <a:ext cx="12" cy="20"/>
                </a:xfrm>
                <a:custGeom>
                  <a:avLst/>
                  <a:gdLst>
                    <a:gd name="T0" fmla="*/ 32 w 58"/>
                    <a:gd name="T1" fmla="*/ 64 h 93"/>
                    <a:gd name="T2" fmla="*/ 13 w 58"/>
                    <a:gd name="T3" fmla="*/ 55 h 93"/>
                    <a:gd name="T4" fmla="*/ 12 w 58"/>
                    <a:gd name="T5" fmla="*/ 55 h 93"/>
                    <a:gd name="T6" fmla="*/ 13 w 58"/>
                    <a:gd name="T7" fmla="*/ 65 h 93"/>
                    <a:gd name="T8" fmla="*/ 13 w 58"/>
                    <a:gd name="T9" fmla="*/ 92 h 93"/>
                    <a:gd name="T10" fmla="*/ 0 w 58"/>
                    <a:gd name="T11" fmla="*/ 92 h 93"/>
                    <a:gd name="T12" fmla="*/ 0 w 58"/>
                    <a:gd name="T13" fmla="*/ 1 h 93"/>
                    <a:gd name="T14" fmla="*/ 10 w 58"/>
                    <a:gd name="T15" fmla="*/ 1 h 93"/>
                    <a:gd name="T16" fmla="*/ 12 w 58"/>
                    <a:gd name="T17" fmla="*/ 10 h 93"/>
                    <a:gd name="T18" fmla="*/ 12 w 58"/>
                    <a:gd name="T19" fmla="*/ 10 h 93"/>
                    <a:gd name="T20" fmla="*/ 31 w 58"/>
                    <a:gd name="T21" fmla="*/ 0 h 93"/>
                    <a:gd name="T22" fmla="*/ 50 w 58"/>
                    <a:gd name="T23" fmla="*/ 9 h 93"/>
                    <a:gd name="T24" fmla="*/ 57 w 58"/>
                    <a:gd name="T25" fmla="*/ 32 h 93"/>
                    <a:gd name="T26" fmla="*/ 50 w 58"/>
                    <a:gd name="T27" fmla="*/ 57 h 93"/>
                    <a:gd name="T28" fmla="*/ 32 w 58"/>
                    <a:gd name="T29" fmla="*/ 64 h 93"/>
                    <a:gd name="T30" fmla="*/ 29 w 58"/>
                    <a:gd name="T31" fmla="*/ 10 h 93"/>
                    <a:gd name="T32" fmla="*/ 17 w 58"/>
                    <a:gd name="T33" fmla="*/ 14 h 93"/>
                    <a:gd name="T34" fmla="*/ 13 w 58"/>
                    <a:gd name="T35" fmla="*/ 29 h 93"/>
                    <a:gd name="T36" fmla="*/ 13 w 58"/>
                    <a:gd name="T37" fmla="*/ 30 h 93"/>
                    <a:gd name="T38" fmla="*/ 16 w 58"/>
                    <a:gd name="T39" fmla="*/ 46 h 93"/>
                    <a:gd name="T40" fmla="*/ 28 w 58"/>
                    <a:gd name="T41" fmla="*/ 52 h 93"/>
                    <a:gd name="T42" fmla="*/ 38 w 58"/>
                    <a:gd name="T43" fmla="*/ 46 h 93"/>
                    <a:gd name="T44" fmla="*/ 42 w 58"/>
                    <a:gd name="T45" fmla="*/ 30 h 93"/>
                    <a:gd name="T46" fmla="*/ 38 w 58"/>
                    <a:gd name="T47" fmla="*/ 14 h 93"/>
                    <a:gd name="T48" fmla="*/ 29 w 58"/>
                    <a:gd name="T49"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4"/>
                      </a:moveTo>
                      <a:cubicBezTo>
                        <a:pt x="25" y="64"/>
                        <a:pt x="17" y="61"/>
                        <a:pt x="13" y="55"/>
                      </a:cubicBezTo>
                      <a:lnTo>
                        <a:pt x="12" y="55"/>
                      </a:lnTo>
                      <a:cubicBezTo>
                        <a:pt x="12" y="61"/>
                        <a:pt x="13" y="64"/>
                        <a:pt x="13" y="65"/>
                      </a:cubicBezTo>
                      <a:lnTo>
                        <a:pt x="13" y="92"/>
                      </a:lnTo>
                      <a:lnTo>
                        <a:pt x="0" y="92"/>
                      </a:lnTo>
                      <a:lnTo>
                        <a:pt x="0" y="1"/>
                      </a:lnTo>
                      <a:lnTo>
                        <a:pt x="10" y="1"/>
                      </a:lnTo>
                      <a:cubicBezTo>
                        <a:pt x="10" y="3"/>
                        <a:pt x="12" y="6"/>
                        <a:pt x="12" y="10"/>
                      </a:cubicBezTo>
                      <a:lnTo>
                        <a:pt x="12" y="10"/>
                      </a:lnTo>
                      <a:cubicBezTo>
                        <a:pt x="16" y="4"/>
                        <a:pt x="22" y="0"/>
                        <a:pt x="31" y="0"/>
                      </a:cubicBezTo>
                      <a:cubicBezTo>
                        <a:pt x="38" y="0"/>
                        <a:pt x="46" y="3"/>
                        <a:pt x="50" y="9"/>
                      </a:cubicBezTo>
                      <a:cubicBezTo>
                        <a:pt x="55" y="14"/>
                        <a:pt x="57" y="22"/>
                        <a:pt x="57" y="32"/>
                      </a:cubicBezTo>
                      <a:cubicBezTo>
                        <a:pt x="57" y="42"/>
                        <a:pt x="54" y="51"/>
                        <a:pt x="50" y="57"/>
                      </a:cubicBezTo>
                      <a:cubicBezTo>
                        <a:pt x="47" y="61"/>
                        <a:pt x="41" y="64"/>
                        <a:pt x="32" y="64"/>
                      </a:cubicBezTo>
                      <a:close/>
                      <a:moveTo>
                        <a:pt x="29" y="10"/>
                      </a:moveTo>
                      <a:cubicBezTo>
                        <a:pt x="23" y="10"/>
                        <a:pt x="20" y="12"/>
                        <a:pt x="17" y="14"/>
                      </a:cubicBezTo>
                      <a:cubicBezTo>
                        <a:pt x="15" y="17"/>
                        <a:pt x="13" y="23"/>
                        <a:pt x="13" y="29"/>
                      </a:cubicBezTo>
                      <a:lnTo>
                        <a:pt x="13" y="30"/>
                      </a:lnTo>
                      <a:cubicBezTo>
                        <a:pt x="13" y="38"/>
                        <a:pt x="15" y="44"/>
                        <a:pt x="16" y="46"/>
                      </a:cubicBezTo>
                      <a:cubicBezTo>
                        <a:pt x="19" y="49"/>
                        <a:pt x="22" y="52"/>
                        <a:pt x="28" y="52"/>
                      </a:cubicBezTo>
                      <a:cubicBezTo>
                        <a:pt x="32" y="52"/>
                        <a:pt x="36" y="51"/>
                        <a:pt x="38" y="46"/>
                      </a:cubicBezTo>
                      <a:cubicBezTo>
                        <a:pt x="41" y="42"/>
                        <a:pt x="42" y="37"/>
                        <a:pt x="42" y="30"/>
                      </a:cubicBezTo>
                      <a:cubicBezTo>
                        <a:pt x="42" y="22"/>
                        <a:pt x="41" y="17"/>
                        <a:pt x="38" y="14"/>
                      </a:cubicBezTo>
                      <a:cubicBezTo>
                        <a:pt x="38" y="12"/>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40" name="Freeform 439"/>
                <p:cNvSpPr>
                  <a:spLocks noChangeArrowheads="1"/>
                </p:cNvSpPr>
                <p:nvPr/>
              </p:nvSpPr>
              <p:spPr bwMode="auto">
                <a:xfrm>
                  <a:off x="5409" y="2310"/>
                  <a:ext cx="6" cy="22"/>
                </a:xfrm>
                <a:custGeom>
                  <a:avLst/>
                  <a:gdLst>
                    <a:gd name="T0" fmla="*/ 0 w 31"/>
                    <a:gd name="T1" fmla="*/ 51 h 102"/>
                    <a:gd name="T2" fmla="*/ 5 w 31"/>
                    <a:gd name="T3" fmla="*/ 24 h 102"/>
                    <a:gd name="T4" fmla="*/ 18 w 31"/>
                    <a:gd name="T5" fmla="*/ 0 h 102"/>
                    <a:gd name="T6" fmla="*/ 30 w 31"/>
                    <a:gd name="T7" fmla="*/ 0 h 102"/>
                    <a:gd name="T8" fmla="*/ 18 w 31"/>
                    <a:gd name="T9" fmla="*/ 24 h 102"/>
                    <a:gd name="T10" fmla="*/ 14 w 31"/>
                    <a:gd name="T11" fmla="*/ 51 h 102"/>
                    <a:gd name="T12" fmla="*/ 18 w 31"/>
                    <a:gd name="T13" fmla="*/ 78 h 102"/>
                    <a:gd name="T14" fmla="*/ 30 w 31"/>
                    <a:gd name="T15" fmla="*/ 101 h 102"/>
                    <a:gd name="T16" fmla="*/ 18 w 31"/>
                    <a:gd name="T17" fmla="*/ 101 h 102"/>
                    <a:gd name="T18" fmla="*/ 5 w 31"/>
                    <a:gd name="T19" fmla="*/ 78 h 102"/>
                    <a:gd name="T20" fmla="*/ 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0" y="51"/>
                      </a:moveTo>
                      <a:cubicBezTo>
                        <a:pt x="0" y="41"/>
                        <a:pt x="2" y="33"/>
                        <a:pt x="5" y="24"/>
                      </a:cubicBezTo>
                      <a:cubicBezTo>
                        <a:pt x="8" y="15"/>
                        <a:pt x="12" y="8"/>
                        <a:pt x="18" y="0"/>
                      </a:cubicBezTo>
                      <a:lnTo>
                        <a:pt x="30" y="0"/>
                      </a:lnTo>
                      <a:cubicBezTo>
                        <a:pt x="24" y="8"/>
                        <a:pt x="21" y="15"/>
                        <a:pt x="18" y="24"/>
                      </a:cubicBezTo>
                      <a:cubicBezTo>
                        <a:pt x="15" y="33"/>
                        <a:pt x="14" y="41"/>
                        <a:pt x="14" y="51"/>
                      </a:cubicBezTo>
                      <a:cubicBezTo>
                        <a:pt x="14" y="60"/>
                        <a:pt x="15" y="70"/>
                        <a:pt x="18" y="78"/>
                      </a:cubicBezTo>
                      <a:cubicBezTo>
                        <a:pt x="21" y="86"/>
                        <a:pt x="25" y="94"/>
                        <a:pt x="30" y="101"/>
                      </a:cubicBezTo>
                      <a:lnTo>
                        <a:pt x="18" y="101"/>
                      </a:lnTo>
                      <a:cubicBezTo>
                        <a:pt x="12" y="95"/>
                        <a:pt x="8" y="86"/>
                        <a:pt x="5" y="78"/>
                      </a:cubicBezTo>
                      <a:cubicBezTo>
                        <a:pt x="2" y="72"/>
                        <a:pt x="0" y="62"/>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41" name="Freeform 440"/>
                <p:cNvSpPr>
                  <a:spLocks noChangeArrowheads="1"/>
                </p:cNvSpPr>
                <p:nvPr/>
              </p:nvSpPr>
              <p:spPr bwMode="auto">
                <a:xfrm>
                  <a:off x="5416" y="2310"/>
                  <a:ext cx="6" cy="22"/>
                </a:xfrm>
                <a:custGeom>
                  <a:avLst/>
                  <a:gdLst>
                    <a:gd name="T0" fmla="*/ 30 w 31"/>
                    <a:gd name="T1" fmla="*/ 51 h 102"/>
                    <a:gd name="T2" fmla="*/ 25 w 31"/>
                    <a:gd name="T3" fmla="*/ 79 h 102"/>
                    <a:gd name="T4" fmla="*/ 12 w 31"/>
                    <a:gd name="T5" fmla="*/ 101 h 102"/>
                    <a:gd name="T6" fmla="*/ 0 w 31"/>
                    <a:gd name="T7" fmla="*/ 101 h 102"/>
                    <a:gd name="T8" fmla="*/ 12 w 31"/>
                    <a:gd name="T9" fmla="*/ 78 h 102"/>
                    <a:gd name="T10" fmla="*/ 17 w 31"/>
                    <a:gd name="T11" fmla="*/ 51 h 102"/>
                    <a:gd name="T12" fmla="*/ 12 w 31"/>
                    <a:gd name="T13" fmla="*/ 24 h 102"/>
                    <a:gd name="T14" fmla="*/ 0 w 31"/>
                    <a:gd name="T15" fmla="*/ 0 h 102"/>
                    <a:gd name="T16" fmla="*/ 12 w 31"/>
                    <a:gd name="T17" fmla="*/ 0 h 102"/>
                    <a:gd name="T18" fmla="*/ 25 w 31"/>
                    <a:gd name="T19" fmla="*/ 24 h 102"/>
                    <a:gd name="T20" fmla="*/ 3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30" y="51"/>
                      </a:moveTo>
                      <a:cubicBezTo>
                        <a:pt x="30" y="62"/>
                        <a:pt x="28" y="70"/>
                        <a:pt x="25" y="79"/>
                      </a:cubicBezTo>
                      <a:cubicBezTo>
                        <a:pt x="22" y="88"/>
                        <a:pt x="18" y="95"/>
                        <a:pt x="12" y="101"/>
                      </a:cubicBezTo>
                      <a:lnTo>
                        <a:pt x="0" y="101"/>
                      </a:lnTo>
                      <a:cubicBezTo>
                        <a:pt x="6" y="94"/>
                        <a:pt x="9" y="86"/>
                        <a:pt x="12" y="78"/>
                      </a:cubicBezTo>
                      <a:cubicBezTo>
                        <a:pt x="15" y="69"/>
                        <a:pt x="17" y="60"/>
                        <a:pt x="17" y="51"/>
                      </a:cubicBezTo>
                      <a:cubicBezTo>
                        <a:pt x="17" y="43"/>
                        <a:pt x="15" y="33"/>
                        <a:pt x="12" y="24"/>
                      </a:cubicBezTo>
                      <a:cubicBezTo>
                        <a:pt x="9" y="15"/>
                        <a:pt x="5" y="6"/>
                        <a:pt x="0" y="0"/>
                      </a:cubicBezTo>
                      <a:lnTo>
                        <a:pt x="12" y="0"/>
                      </a:lnTo>
                      <a:cubicBezTo>
                        <a:pt x="18" y="8"/>
                        <a:pt x="22" y="15"/>
                        <a:pt x="25" y="24"/>
                      </a:cubicBezTo>
                      <a:cubicBezTo>
                        <a:pt x="28" y="33"/>
                        <a:pt x="30" y="43"/>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42" name="Freeform 441"/>
                <p:cNvSpPr>
                  <a:spLocks noChangeArrowheads="1"/>
                </p:cNvSpPr>
                <p:nvPr/>
              </p:nvSpPr>
              <p:spPr bwMode="auto">
                <a:xfrm>
                  <a:off x="5353" y="2341"/>
                  <a:ext cx="20" cy="14"/>
                </a:xfrm>
                <a:custGeom>
                  <a:avLst/>
                  <a:gdLst>
                    <a:gd name="T0" fmla="*/ 39 w 93"/>
                    <a:gd name="T1" fmla="*/ 61 h 65"/>
                    <a:gd name="T2" fmla="*/ 39 w 93"/>
                    <a:gd name="T3" fmla="*/ 23 h 65"/>
                    <a:gd name="T4" fmla="*/ 36 w 93"/>
                    <a:gd name="T5" fmla="*/ 13 h 65"/>
                    <a:gd name="T6" fmla="*/ 28 w 93"/>
                    <a:gd name="T7" fmla="*/ 10 h 65"/>
                    <a:gd name="T8" fmla="*/ 16 w 93"/>
                    <a:gd name="T9" fmla="*/ 15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6 h 65"/>
                    <a:gd name="T36" fmla="*/ 92 w 93"/>
                    <a:gd name="T37" fmla="*/ 23 h 65"/>
                    <a:gd name="T38" fmla="*/ 92 w 93"/>
                    <a:gd name="T39" fmla="*/ 64 h 65"/>
                    <a:gd name="T40" fmla="*/ 79 w 93"/>
                    <a:gd name="T41" fmla="*/ 64 h 65"/>
                    <a:gd name="T42" fmla="*/ 79 w 93"/>
                    <a:gd name="T43" fmla="*/ 23 h 65"/>
                    <a:gd name="T44" fmla="*/ 76 w 93"/>
                    <a:gd name="T45" fmla="*/ 13 h 65"/>
                    <a:gd name="T46" fmla="*/ 67 w 93"/>
                    <a:gd name="T47" fmla="*/ 10 h 65"/>
                    <a:gd name="T48" fmla="*/ 55 w 93"/>
                    <a:gd name="T49" fmla="*/ 15 h 65"/>
                    <a:gd name="T50" fmla="*/ 53 w 93"/>
                    <a:gd name="T51" fmla="*/ 29 h 65"/>
                    <a:gd name="T52" fmla="*/ 53 w 93"/>
                    <a:gd name="T53" fmla="*/ 61 h 65"/>
                    <a:gd name="T54" fmla="*/ 39 w 93"/>
                    <a:gd name="T55" fmla="*/ 6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1"/>
                      </a:moveTo>
                      <a:lnTo>
                        <a:pt x="39" y="23"/>
                      </a:lnTo>
                      <a:cubicBezTo>
                        <a:pt x="39" y="19"/>
                        <a:pt x="38" y="15"/>
                        <a:pt x="36" y="13"/>
                      </a:cubicBezTo>
                      <a:cubicBezTo>
                        <a:pt x="35" y="10"/>
                        <a:pt x="32" y="10"/>
                        <a:pt x="28" y="10"/>
                      </a:cubicBezTo>
                      <a:cubicBezTo>
                        <a:pt x="22" y="10"/>
                        <a:pt x="19" y="12"/>
                        <a:pt x="16" y="15"/>
                      </a:cubicBezTo>
                      <a:cubicBezTo>
                        <a:pt x="13" y="17"/>
                        <a:pt x="13" y="23"/>
                        <a:pt x="13" y="32"/>
                      </a:cubicBezTo>
                      <a:lnTo>
                        <a:pt x="13" y="64"/>
                      </a:lnTo>
                      <a:lnTo>
                        <a:pt x="0" y="64"/>
                      </a:lnTo>
                      <a:lnTo>
                        <a:pt x="0" y="1"/>
                      </a:lnTo>
                      <a:lnTo>
                        <a:pt x="10" y="1"/>
                      </a:lnTo>
                      <a:lnTo>
                        <a:pt x="12" y="10"/>
                      </a:lnTo>
                      <a:cubicBezTo>
                        <a:pt x="13" y="7"/>
                        <a:pt x="16" y="4"/>
                        <a:pt x="19" y="3"/>
                      </a:cubicBezTo>
                      <a:cubicBezTo>
                        <a:pt x="22" y="1"/>
                        <a:pt x="26" y="0"/>
                        <a:pt x="31" y="0"/>
                      </a:cubicBezTo>
                      <a:cubicBezTo>
                        <a:pt x="41" y="0"/>
                        <a:pt x="47" y="3"/>
                        <a:pt x="50" y="10"/>
                      </a:cubicBezTo>
                      <a:lnTo>
                        <a:pt x="51" y="10"/>
                      </a:lnTo>
                      <a:cubicBezTo>
                        <a:pt x="53" y="7"/>
                        <a:pt x="55" y="4"/>
                        <a:pt x="58" y="3"/>
                      </a:cubicBezTo>
                      <a:cubicBezTo>
                        <a:pt x="61" y="1"/>
                        <a:pt x="66" y="0"/>
                        <a:pt x="70" y="0"/>
                      </a:cubicBezTo>
                      <a:cubicBezTo>
                        <a:pt x="77" y="0"/>
                        <a:pt x="83" y="1"/>
                        <a:pt x="86" y="6"/>
                      </a:cubicBezTo>
                      <a:cubicBezTo>
                        <a:pt x="89" y="10"/>
                        <a:pt x="92" y="16"/>
                        <a:pt x="92" y="23"/>
                      </a:cubicBezTo>
                      <a:lnTo>
                        <a:pt x="92" y="64"/>
                      </a:lnTo>
                      <a:lnTo>
                        <a:pt x="79" y="64"/>
                      </a:lnTo>
                      <a:lnTo>
                        <a:pt x="79" y="23"/>
                      </a:lnTo>
                      <a:cubicBezTo>
                        <a:pt x="79" y="19"/>
                        <a:pt x="77" y="15"/>
                        <a:pt x="76" y="13"/>
                      </a:cubicBezTo>
                      <a:cubicBezTo>
                        <a:pt x="74" y="10"/>
                        <a:pt x="71" y="10"/>
                        <a:pt x="67" y="10"/>
                      </a:cubicBezTo>
                      <a:cubicBezTo>
                        <a:pt x="61" y="10"/>
                        <a:pt x="58" y="12"/>
                        <a:pt x="55" y="15"/>
                      </a:cubicBezTo>
                      <a:cubicBezTo>
                        <a:pt x="53" y="17"/>
                        <a:pt x="53" y="23"/>
                        <a:pt x="53" y="29"/>
                      </a:cubicBezTo>
                      <a:lnTo>
                        <a:pt x="53" y="61"/>
                      </a:lnTo>
                      <a:lnTo>
                        <a:pt x="39" y="61"/>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43" name="Freeform 442"/>
                <p:cNvSpPr>
                  <a:spLocks noChangeArrowheads="1"/>
                </p:cNvSpPr>
                <p:nvPr/>
              </p:nvSpPr>
              <p:spPr bwMode="auto">
                <a:xfrm>
                  <a:off x="5377" y="2340"/>
                  <a:ext cx="11" cy="14"/>
                </a:xfrm>
                <a:custGeom>
                  <a:avLst/>
                  <a:gdLst>
                    <a:gd name="T0" fmla="*/ 44 w 54"/>
                    <a:gd name="T1" fmla="*/ 65 h 66"/>
                    <a:gd name="T2" fmla="*/ 41 w 54"/>
                    <a:gd name="T3" fmla="*/ 56 h 66"/>
                    <a:gd name="T4" fmla="*/ 41 w 54"/>
                    <a:gd name="T5" fmla="*/ 56 h 66"/>
                    <a:gd name="T6" fmla="*/ 33 w 54"/>
                    <a:gd name="T7" fmla="*/ 64 h 66"/>
                    <a:gd name="T8" fmla="*/ 21 w 54"/>
                    <a:gd name="T9" fmla="*/ 65 h 66"/>
                    <a:gd name="T10" fmla="*/ 6 w 54"/>
                    <a:gd name="T11" fmla="*/ 61 h 66"/>
                    <a:gd name="T12" fmla="*/ 0 w 54"/>
                    <a:gd name="T13" fmla="*/ 46 h 66"/>
                    <a:gd name="T14" fmla="*/ 8 w 54"/>
                    <a:gd name="T15" fmla="*/ 32 h 66"/>
                    <a:gd name="T16" fmla="*/ 30 w 54"/>
                    <a:gd name="T17" fmla="*/ 26 h 66"/>
                    <a:gd name="T18" fmla="*/ 40 w 54"/>
                    <a:gd name="T19" fmla="*/ 26 h 66"/>
                    <a:gd name="T20" fmla="*/ 40 w 54"/>
                    <a:gd name="T21" fmla="*/ 23 h 66"/>
                    <a:gd name="T22" fmla="*/ 37 w 54"/>
                    <a:gd name="T23" fmla="*/ 14 h 66"/>
                    <a:gd name="T24" fmla="*/ 28 w 54"/>
                    <a:gd name="T25" fmla="*/ 11 h 66"/>
                    <a:gd name="T26" fmla="*/ 19 w 54"/>
                    <a:gd name="T27" fmla="*/ 13 h 66"/>
                    <a:gd name="T28" fmla="*/ 11 w 54"/>
                    <a:gd name="T29" fmla="*/ 16 h 66"/>
                    <a:gd name="T30" fmla="*/ 6 w 54"/>
                    <a:gd name="T31" fmla="*/ 5 h 66"/>
                    <a:gd name="T32" fmla="*/ 18 w 54"/>
                    <a:gd name="T33" fmla="*/ 1 h 66"/>
                    <a:gd name="T34" fmla="*/ 30 w 54"/>
                    <a:gd name="T35" fmla="*/ 0 h 66"/>
                    <a:gd name="T36" fmla="*/ 47 w 54"/>
                    <a:gd name="T37" fmla="*/ 5 h 66"/>
                    <a:gd name="T38" fmla="*/ 53 w 54"/>
                    <a:gd name="T39" fmla="*/ 21 h 66"/>
                    <a:gd name="T40" fmla="*/ 53 w 54"/>
                    <a:gd name="T41" fmla="*/ 64 h 66"/>
                    <a:gd name="T42" fmla="*/ 44 w 54"/>
                    <a:gd name="T43" fmla="*/ 64 h 66"/>
                    <a:gd name="T44" fmla="*/ 44 w 54"/>
                    <a:gd name="T45" fmla="*/ 65 h 66"/>
                    <a:gd name="T46" fmla="*/ 24 w 54"/>
                    <a:gd name="T47" fmla="*/ 56 h 66"/>
                    <a:gd name="T48" fmla="*/ 35 w 54"/>
                    <a:gd name="T49" fmla="*/ 52 h 66"/>
                    <a:gd name="T50" fmla="*/ 40 w 54"/>
                    <a:gd name="T51" fmla="*/ 40 h 66"/>
                    <a:gd name="T52" fmla="*/ 40 w 54"/>
                    <a:gd name="T53" fmla="*/ 35 h 66"/>
                    <a:gd name="T54" fmla="*/ 31 w 54"/>
                    <a:gd name="T55" fmla="*/ 35 h 66"/>
                    <a:gd name="T56" fmla="*/ 18 w 54"/>
                    <a:gd name="T57" fmla="*/ 37 h 66"/>
                    <a:gd name="T58" fmla="*/ 14 w 54"/>
                    <a:gd name="T59" fmla="*/ 46 h 66"/>
                    <a:gd name="T60" fmla="*/ 17 w 54"/>
                    <a:gd name="T61" fmla="*/ 52 h 66"/>
                    <a:gd name="T62" fmla="*/ 24 w 54"/>
                    <a:gd name="T63"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6">
                      <a:moveTo>
                        <a:pt x="44" y="65"/>
                      </a:moveTo>
                      <a:lnTo>
                        <a:pt x="41" y="56"/>
                      </a:lnTo>
                      <a:lnTo>
                        <a:pt x="41" y="56"/>
                      </a:lnTo>
                      <a:cubicBezTo>
                        <a:pt x="38" y="61"/>
                        <a:pt x="35" y="62"/>
                        <a:pt x="33" y="64"/>
                      </a:cubicBezTo>
                      <a:cubicBezTo>
                        <a:pt x="30" y="65"/>
                        <a:pt x="25" y="65"/>
                        <a:pt x="21" y="65"/>
                      </a:cubicBezTo>
                      <a:cubicBezTo>
                        <a:pt x="15" y="65"/>
                        <a:pt x="9" y="64"/>
                        <a:pt x="6" y="61"/>
                      </a:cubicBezTo>
                      <a:cubicBezTo>
                        <a:pt x="3" y="58"/>
                        <a:pt x="0" y="52"/>
                        <a:pt x="0" y="46"/>
                      </a:cubicBezTo>
                      <a:cubicBezTo>
                        <a:pt x="0" y="40"/>
                        <a:pt x="4" y="35"/>
                        <a:pt x="8" y="32"/>
                      </a:cubicBezTo>
                      <a:cubicBezTo>
                        <a:pt x="13" y="29"/>
                        <a:pt x="19" y="27"/>
                        <a:pt x="30" y="26"/>
                      </a:cubicBezTo>
                      <a:lnTo>
                        <a:pt x="40" y="26"/>
                      </a:lnTo>
                      <a:lnTo>
                        <a:pt x="40" y="23"/>
                      </a:lnTo>
                      <a:cubicBezTo>
                        <a:pt x="40" y="19"/>
                        <a:pt x="39" y="15"/>
                        <a:pt x="37" y="14"/>
                      </a:cubicBezTo>
                      <a:cubicBezTo>
                        <a:pt x="36" y="12"/>
                        <a:pt x="33" y="11"/>
                        <a:pt x="28" y="11"/>
                      </a:cubicBezTo>
                      <a:cubicBezTo>
                        <a:pt x="25" y="11"/>
                        <a:pt x="22" y="11"/>
                        <a:pt x="19" y="13"/>
                      </a:cubicBezTo>
                      <a:cubicBezTo>
                        <a:pt x="17" y="14"/>
                        <a:pt x="14" y="14"/>
                        <a:pt x="11" y="16"/>
                      </a:cubicBezTo>
                      <a:lnTo>
                        <a:pt x="6" y="5"/>
                      </a:lnTo>
                      <a:cubicBezTo>
                        <a:pt x="9" y="4"/>
                        <a:pt x="14" y="2"/>
                        <a:pt x="18" y="1"/>
                      </a:cubicBezTo>
                      <a:cubicBezTo>
                        <a:pt x="22" y="0"/>
                        <a:pt x="25" y="0"/>
                        <a:pt x="30" y="0"/>
                      </a:cubicBezTo>
                      <a:cubicBezTo>
                        <a:pt x="37" y="0"/>
                        <a:pt x="44" y="1"/>
                        <a:pt x="47" y="5"/>
                      </a:cubicBezTo>
                      <a:cubicBezTo>
                        <a:pt x="52" y="8"/>
                        <a:pt x="53" y="14"/>
                        <a:pt x="53" y="21"/>
                      </a:cubicBezTo>
                      <a:lnTo>
                        <a:pt x="53" y="64"/>
                      </a:lnTo>
                      <a:lnTo>
                        <a:pt x="44" y="64"/>
                      </a:lnTo>
                      <a:lnTo>
                        <a:pt x="44" y="65"/>
                      </a:lnTo>
                      <a:close/>
                      <a:moveTo>
                        <a:pt x="24" y="56"/>
                      </a:moveTo>
                      <a:cubicBezTo>
                        <a:pt x="28" y="56"/>
                        <a:pt x="33" y="55"/>
                        <a:pt x="35" y="52"/>
                      </a:cubicBezTo>
                      <a:cubicBezTo>
                        <a:pt x="38" y="49"/>
                        <a:pt x="40" y="46"/>
                        <a:pt x="40" y="40"/>
                      </a:cubicBezTo>
                      <a:lnTo>
                        <a:pt x="40" y="35"/>
                      </a:lnTo>
                      <a:lnTo>
                        <a:pt x="31" y="35"/>
                      </a:lnTo>
                      <a:cubicBezTo>
                        <a:pt x="25" y="35"/>
                        <a:pt x="21" y="35"/>
                        <a:pt x="18" y="37"/>
                      </a:cubicBezTo>
                      <a:cubicBezTo>
                        <a:pt x="15" y="38"/>
                        <a:pt x="14" y="42"/>
                        <a:pt x="14" y="46"/>
                      </a:cubicBezTo>
                      <a:cubicBezTo>
                        <a:pt x="14" y="49"/>
                        <a:pt x="16" y="50"/>
                        <a:pt x="17" y="52"/>
                      </a:cubicBezTo>
                      <a:cubicBezTo>
                        <a:pt x="19" y="53"/>
                        <a:pt x="21" y="56"/>
                        <a:pt x="24" y="56"/>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44" name="Freeform 443"/>
                <p:cNvSpPr>
                  <a:spLocks noChangeArrowheads="1"/>
                </p:cNvSpPr>
                <p:nvPr/>
              </p:nvSpPr>
              <p:spPr bwMode="auto">
                <a:xfrm>
                  <a:off x="5393" y="2341"/>
                  <a:ext cx="12" cy="20"/>
                </a:xfrm>
                <a:custGeom>
                  <a:avLst/>
                  <a:gdLst>
                    <a:gd name="T0" fmla="*/ 32 w 58"/>
                    <a:gd name="T1" fmla="*/ 65 h 93"/>
                    <a:gd name="T2" fmla="*/ 13 w 58"/>
                    <a:gd name="T3" fmla="*/ 56 h 93"/>
                    <a:gd name="T4" fmla="*/ 12 w 58"/>
                    <a:gd name="T5" fmla="*/ 56 h 93"/>
                    <a:gd name="T6" fmla="*/ 13 w 58"/>
                    <a:gd name="T7" fmla="*/ 66 h 93"/>
                    <a:gd name="T8" fmla="*/ 13 w 58"/>
                    <a:gd name="T9" fmla="*/ 92 h 93"/>
                    <a:gd name="T10" fmla="*/ 0 w 58"/>
                    <a:gd name="T11" fmla="*/ 92 h 93"/>
                    <a:gd name="T12" fmla="*/ 0 w 58"/>
                    <a:gd name="T13" fmla="*/ 2 h 93"/>
                    <a:gd name="T14" fmla="*/ 10 w 58"/>
                    <a:gd name="T15" fmla="*/ 2 h 93"/>
                    <a:gd name="T16" fmla="*/ 12 w 58"/>
                    <a:gd name="T17" fmla="*/ 11 h 93"/>
                    <a:gd name="T18" fmla="*/ 12 w 58"/>
                    <a:gd name="T19" fmla="*/ 11 h 93"/>
                    <a:gd name="T20" fmla="*/ 31 w 58"/>
                    <a:gd name="T21" fmla="*/ 0 h 93"/>
                    <a:gd name="T22" fmla="*/ 50 w 58"/>
                    <a:gd name="T23" fmla="*/ 9 h 93"/>
                    <a:gd name="T24" fmla="*/ 57 w 58"/>
                    <a:gd name="T25" fmla="*/ 33 h 93"/>
                    <a:gd name="T26" fmla="*/ 50 w 58"/>
                    <a:gd name="T27" fmla="*/ 57 h 93"/>
                    <a:gd name="T28" fmla="*/ 32 w 58"/>
                    <a:gd name="T29" fmla="*/ 65 h 93"/>
                    <a:gd name="T30" fmla="*/ 29 w 58"/>
                    <a:gd name="T31" fmla="*/ 11 h 93"/>
                    <a:gd name="T32" fmla="*/ 17 w 58"/>
                    <a:gd name="T33" fmla="*/ 15 h 93"/>
                    <a:gd name="T34" fmla="*/ 13 w 58"/>
                    <a:gd name="T35" fmla="*/ 30 h 93"/>
                    <a:gd name="T36" fmla="*/ 13 w 58"/>
                    <a:gd name="T37" fmla="*/ 31 h 93"/>
                    <a:gd name="T38" fmla="*/ 16 w 58"/>
                    <a:gd name="T39" fmla="*/ 47 h 93"/>
                    <a:gd name="T40" fmla="*/ 28 w 58"/>
                    <a:gd name="T41" fmla="*/ 53 h 93"/>
                    <a:gd name="T42" fmla="*/ 38 w 58"/>
                    <a:gd name="T43" fmla="*/ 47 h 93"/>
                    <a:gd name="T44" fmla="*/ 42 w 58"/>
                    <a:gd name="T45" fmla="*/ 31 h 93"/>
                    <a:gd name="T46" fmla="*/ 38 w 58"/>
                    <a:gd name="T47" fmla="*/ 15 h 93"/>
                    <a:gd name="T48" fmla="*/ 29 w 58"/>
                    <a:gd name="T49" fmla="*/ 1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5"/>
                      </a:moveTo>
                      <a:cubicBezTo>
                        <a:pt x="25" y="65"/>
                        <a:pt x="17" y="62"/>
                        <a:pt x="13" y="56"/>
                      </a:cubicBezTo>
                      <a:lnTo>
                        <a:pt x="12" y="56"/>
                      </a:lnTo>
                      <a:cubicBezTo>
                        <a:pt x="12" y="62"/>
                        <a:pt x="13" y="65"/>
                        <a:pt x="13" y="66"/>
                      </a:cubicBezTo>
                      <a:lnTo>
                        <a:pt x="13" y="92"/>
                      </a:lnTo>
                      <a:lnTo>
                        <a:pt x="0" y="92"/>
                      </a:lnTo>
                      <a:lnTo>
                        <a:pt x="0" y="2"/>
                      </a:lnTo>
                      <a:lnTo>
                        <a:pt x="10" y="2"/>
                      </a:lnTo>
                      <a:cubicBezTo>
                        <a:pt x="10" y="3"/>
                        <a:pt x="12" y="6"/>
                        <a:pt x="12" y="11"/>
                      </a:cubicBezTo>
                      <a:lnTo>
                        <a:pt x="12" y="11"/>
                      </a:lnTo>
                      <a:cubicBezTo>
                        <a:pt x="16" y="5"/>
                        <a:pt x="22" y="0"/>
                        <a:pt x="31" y="0"/>
                      </a:cubicBezTo>
                      <a:cubicBezTo>
                        <a:pt x="38" y="0"/>
                        <a:pt x="46" y="3"/>
                        <a:pt x="50" y="9"/>
                      </a:cubicBezTo>
                      <a:cubicBezTo>
                        <a:pt x="55" y="15"/>
                        <a:pt x="57" y="22"/>
                        <a:pt x="57" y="33"/>
                      </a:cubicBezTo>
                      <a:cubicBezTo>
                        <a:pt x="57" y="43"/>
                        <a:pt x="54" y="52"/>
                        <a:pt x="50" y="57"/>
                      </a:cubicBezTo>
                      <a:cubicBezTo>
                        <a:pt x="47" y="62"/>
                        <a:pt x="41" y="65"/>
                        <a:pt x="32" y="65"/>
                      </a:cubicBezTo>
                      <a:close/>
                      <a:moveTo>
                        <a:pt x="29" y="11"/>
                      </a:moveTo>
                      <a:cubicBezTo>
                        <a:pt x="23" y="11"/>
                        <a:pt x="20" y="12"/>
                        <a:pt x="17" y="15"/>
                      </a:cubicBezTo>
                      <a:cubicBezTo>
                        <a:pt x="15" y="18"/>
                        <a:pt x="13" y="24"/>
                        <a:pt x="13" y="30"/>
                      </a:cubicBezTo>
                      <a:lnTo>
                        <a:pt x="13" y="31"/>
                      </a:lnTo>
                      <a:cubicBezTo>
                        <a:pt x="13" y="38"/>
                        <a:pt x="15" y="44"/>
                        <a:pt x="16" y="47"/>
                      </a:cubicBezTo>
                      <a:cubicBezTo>
                        <a:pt x="19" y="50"/>
                        <a:pt x="22" y="53"/>
                        <a:pt x="28" y="53"/>
                      </a:cubicBezTo>
                      <a:cubicBezTo>
                        <a:pt x="32" y="53"/>
                        <a:pt x="36" y="52"/>
                        <a:pt x="38" y="47"/>
                      </a:cubicBezTo>
                      <a:cubicBezTo>
                        <a:pt x="41" y="43"/>
                        <a:pt x="42" y="38"/>
                        <a:pt x="42" y="31"/>
                      </a:cubicBezTo>
                      <a:cubicBezTo>
                        <a:pt x="42" y="24"/>
                        <a:pt x="41" y="18"/>
                        <a:pt x="38" y="15"/>
                      </a:cubicBezTo>
                      <a:cubicBezTo>
                        <a:pt x="38" y="12"/>
                        <a:pt x="33" y="11"/>
                        <a:pt x="29" y="11"/>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45" name="Freeform 444"/>
                <p:cNvSpPr>
                  <a:spLocks noChangeArrowheads="1"/>
                </p:cNvSpPr>
                <p:nvPr/>
              </p:nvSpPr>
              <p:spPr bwMode="auto">
                <a:xfrm>
                  <a:off x="5409" y="2336"/>
                  <a:ext cx="6" cy="22"/>
                </a:xfrm>
                <a:custGeom>
                  <a:avLst/>
                  <a:gdLst>
                    <a:gd name="T0" fmla="*/ 0 w 31"/>
                    <a:gd name="T1" fmla="*/ 51 h 102"/>
                    <a:gd name="T2" fmla="*/ 5 w 31"/>
                    <a:gd name="T3" fmla="*/ 23 h 102"/>
                    <a:gd name="T4" fmla="*/ 18 w 31"/>
                    <a:gd name="T5" fmla="*/ 0 h 102"/>
                    <a:gd name="T6" fmla="*/ 30 w 31"/>
                    <a:gd name="T7" fmla="*/ 0 h 102"/>
                    <a:gd name="T8" fmla="*/ 18 w 31"/>
                    <a:gd name="T9" fmla="*/ 23 h 102"/>
                    <a:gd name="T10" fmla="*/ 14 w 31"/>
                    <a:gd name="T11" fmla="*/ 51 h 102"/>
                    <a:gd name="T12" fmla="*/ 18 w 31"/>
                    <a:gd name="T13" fmla="*/ 77 h 102"/>
                    <a:gd name="T14" fmla="*/ 30 w 31"/>
                    <a:gd name="T15" fmla="*/ 101 h 102"/>
                    <a:gd name="T16" fmla="*/ 18 w 31"/>
                    <a:gd name="T17" fmla="*/ 101 h 102"/>
                    <a:gd name="T18" fmla="*/ 5 w 31"/>
                    <a:gd name="T19" fmla="*/ 77 h 102"/>
                    <a:gd name="T20" fmla="*/ 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0" y="51"/>
                      </a:moveTo>
                      <a:cubicBezTo>
                        <a:pt x="0" y="41"/>
                        <a:pt x="2" y="31"/>
                        <a:pt x="5" y="23"/>
                      </a:cubicBezTo>
                      <a:cubicBezTo>
                        <a:pt x="8" y="14"/>
                        <a:pt x="12" y="7"/>
                        <a:pt x="18" y="0"/>
                      </a:cubicBezTo>
                      <a:lnTo>
                        <a:pt x="30" y="0"/>
                      </a:lnTo>
                      <a:cubicBezTo>
                        <a:pt x="24" y="7"/>
                        <a:pt x="21" y="14"/>
                        <a:pt x="18" y="23"/>
                      </a:cubicBezTo>
                      <a:cubicBezTo>
                        <a:pt x="15" y="31"/>
                        <a:pt x="14" y="41"/>
                        <a:pt x="14" y="51"/>
                      </a:cubicBezTo>
                      <a:cubicBezTo>
                        <a:pt x="14" y="60"/>
                        <a:pt x="15" y="70"/>
                        <a:pt x="18" y="77"/>
                      </a:cubicBezTo>
                      <a:cubicBezTo>
                        <a:pt x="21" y="86"/>
                        <a:pt x="25" y="93"/>
                        <a:pt x="30" y="101"/>
                      </a:cubicBezTo>
                      <a:lnTo>
                        <a:pt x="18" y="101"/>
                      </a:lnTo>
                      <a:cubicBezTo>
                        <a:pt x="12" y="95"/>
                        <a:pt x="8" y="86"/>
                        <a:pt x="5" y="77"/>
                      </a:cubicBezTo>
                      <a:cubicBezTo>
                        <a:pt x="2" y="72"/>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46" name="Freeform 445"/>
                <p:cNvSpPr>
                  <a:spLocks noChangeArrowheads="1"/>
                </p:cNvSpPr>
                <p:nvPr/>
              </p:nvSpPr>
              <p:spPr bwMode="auto">
                <a:xfrm>
                  <a:off x="5416" y="2336"/>
                  <a:ext cx="6" cy="22"/>
                </a:xfrm>
                <a:custGeom>
                  <a:avLst/>
                  <a:gdLst>
                    <a:gd name="T0" fmla="*/ 30 w 31"/>
                    <a:gd name="T1" fmla="*/ 51 h 102"/>
                    <a:gd name="T2" fmla="*/ 25 w 31"/>
                    <a:gd name="T3" fmla="*/ 79 h 102"/>
                    <a:gd name="T4" fmla="*/ 12 w 31"/>
                    <a:gd name="T5" fmla="*/ 101 h 102"/>
                    <a:gd name="T6" fmla="*/ 0 w 31"/>
                    <a:gd name="T7" fmla="*/ 101 h 102"/>
                    <a:gd name="T8" fmla="*/ 12 w 31"/>
                    <a:gd name="T9" fmla="*/ 77 h 102"/>
                    <a:gd name="T10" fmla="*/ 17 w 31"/>
                    <a:gd name="T11" fmla="*/ 51 h 102"/>
                    <a:gd name="T12" fmla="*/ 12 w 31"/>
                    <a:gd name="T13" fmla="*/ 23 h 102"/>
                    <a:gd name="T14" fmla="*/ 0 w 31"/>
                    <a:gd name="T15" fmla="*/ 0 h 102"/>
                    <a:gd name="T16" fmla="*/ 12 w 31"/>
                    <a:gd name="T17" fmla="*/ 0 h 102"/>
                    <a:gd name="T18" fmla="*/ 25 w 31"/>
                    <a:gd name="T19" fmla="*/ 23 h 102"/>
                    <a:gd name="T20" fmla="*/ 3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30" y="51"/>
                      </a:moveTo>
                      <a:cubicBezTo>
                        <a:pt x="30" y="61"/>
                        <a:pt x="28" y="70"/>
                        <a:pt x="25" y="79"/>
                      </a:cubicBezTo>
                      <a:cubicBezTo>
                        <a:pt x="22" y="88"/>
                        <a:pt x="18" y="95"/>
                        <a:pt x="12" y="101"/>
                      </a:cubicBezTo>
                      <a:lnTo>
                        <a:pt x="0" y="101"/>
                      </a:lnTo>
                      <a:cubicBezTo>
                        <a:pt x="6" y="93"/>
                        <a:pt x="9" y="85"/>
                        <a:pt x="12" y="77"/>
                      </a:cubicBezTo>
                      <a:cubicBezTo>
                        <a:pt x="15" y="68"/>
                        <a:pt x="17" y="60"/>
                        <a:pt x="17" y="51"/>
                      </a:cubicBezTo>
                      <a:cubicBezTo>
                        <a:pt x="17" y="42"/>
                        <a:pt x="15" y="31"/>
                        <a:pt x="12" y="23"/>
                      </a:cubicBezTo>
                      <a:cubicBezTo>
                        <a:pt x="9" y="14"/>
                        <a:pt x="5" y="6"/>
                        <a:pt x="0" y="0"/>
                      </a:cubicBezTo>
                      <a:lnTo>
                        <a:pt x="12" y="0"/>
                      </a:lnTo>
                      <a:cubicBezTo>
                        <a:pt x="18" y="7"/>
                        <a:pt x="22" y="14"/>
                        <a:pt x="25" y="23"/>
                      </a:cubicBezTo>
                      <a:cubicBezTo>
                        <a:pt x="28" y="31"/>
                        <a:pt x="30" y="42"/>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47" name="Freeform 446"/>
                <p:cNvSpPr>
                  <a:spLocks noChangeArrowheads="1"/>
                </p:cNvSpPr>
                <p:nvPr/>
              </p:nvSpPr>
              <p:spPr bwMode="auto">
                <a:xfrm>
                  <a:off x="5353" y="2368"/>
                  <a:ext cx="20" cy="14"/>
                </a:xfrm>
                <a:custGeom>
                  <a:avLst/>
                  <a:gdLst>
                    <a:gd name="T0" fmla="*/ 39 w 93"/>
                    <a:gd name="T1" fmla="*/ 61 h 65"/>
                    <a:gd name="T2" fmla="*/ 39 w 93"/>
                    <a:gd name="T3" fmla="*/ 23 h 65"/>
                    <a:gd name="T4" fmla="*/ 36 w 93"/>
                    <a:gd name="T5" fmla="*/ 13 h 65"/>
                    <a:gd name="T6" fmla="*/ 28 w 93"/>
                    <a:gd name="T7" fmla="*/ 10 h 65"/>
                    <a:gd name="T8" fmla="*/ 16 w 93"/>
                    <a:gd name="T9" fmla="*/ 14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5 h 65"/>
                    <a:gd name="T36" fmla="*/ 92 w 93"/>
                    <a:gd name="T37" fmla="*/ 23 h 65"/>
                    <a:gd name="T38" fmla="*/ 92 w 93"/>
                    <a:gd name="T39" fmla="*/ 64 h 65"/>
                    <a:gd name="T40" fmla="*/ 79 w 93"/>
                    <a:gd name="T41" fmla="*/ 64 h 65"/>
                    <a:gd name="T42" fmla="*/ 79 w 93"/>
                    <a:gd name="T43" fmla="*/ 23 h 65"/>
                    <a:gd name="T44" fmla="*/ 76 w 93"/>
                    <a:gd name="T45" fmla="*/ 13 h 65"/>
                    <a:gd name="T46" fmla="*/ 67 w 93"/>
                    <a:gd name="T47" fmla="*/ 10 h 65"/>
                    <a:gd name="T48" fmla="*/ 55 w 93"/>
                    <a:gd name="T49" fmla="*/ 14 h 65"/>
                    <a:gd name="T50" fmla="*/ 53 w 93"/>
                    <a:gd name="T51" fmla="*/ 29 h 65"/>
                    <a:gd name="T52" fmla="*/ 53 w 93"/>
                    <a:gd name="T53" fmla="*/ 61 h 65"/>
                    <a:gd name="T54" fmla="*/ 39 w 93"/>
                    <a:gd name="T55" fmla="*/ 6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1"/>
                      </a:moveTo>
                      <a:lnTo>
                        <a:pt x="39" y="23"/>
                      </a:lnTo>
                      <a:cubicBezTo>
                        <a:pt x="39" y="19"/>
                        <a:pt x="38" y="14"/>
                        <a:pt x="36" y="13"/>
                      </a:cubicBezTo>
                      <a:cubicBezTo>
                        <a:pt x="35" y="10"/>
                        <a:pt x="32" y="10"/>
                        <a:pt x="28" y="10"/>
                      </a:cubicBezTo>
                      <a:cubicBezTo>
                        <a:pt x="22" y="10"/>
                        <a:pt x="19" y="11"/>
                        <a:pt x="16" y="14"/>
                      </a:cubicBezTo>
                      <a:cubicBezTo>
                        <a:pt x="13" y="17"/>
                        <a:pt x="13" y="23"/>
                        <a:pt x="13" y="32"/>
                      </a:cubicBezTo>
                      <a:lnTo>
                        <a:pt x="13" y="64"/>
                      </a:lnTo>
                      <a:lnTo>
                        <a:pt x="0" y="64"/>
                      </a:lnTo>
                      <a:lnTo>
                        <a:pt x="0" y="1"/>
                      </a:lnTo>
                      <a:lnTo>
                        <a:pt x="10" y="1"/>
                      </a:lnTo>
                      <a:lnTo>
                        <a:pt x="12" y="10"/>
                      </a:lnTo>
                      <a:cubicBezTo>
                        <a:pt x="13" y="7"/>
                        <a:pt x="16" y="4"/>
                        <a:pt x="19" y="3"/>
                      </a:cubicBezTo>
                      <a:cubicBezTo>
                        <a:pt x="22" y="1"/>
                        <a:pt x="26" y="0"/>
                        <a:pt x="31" y="0"/>
                      </a:cubicBezTo>
                      <a:cubicBezTo>
                        <a:pt x="41" y="0"/>
                        <a:pt x="47" y="3"/>
                        <a:pt x="50" y="10"/>
                      </a:cubicBezTo>
                      <a:lnTo>
                        <a:pt x="51" y="10"/>
                      </a:lnTo>
                      <a:cubicBezTo>
                        <a:pt x="53" y="7"/>
                        <a:pt x="55" y="4"/>
                        <a:pt x="58" y="3"/>
                      </a:cubicBezTo>
                      <a:cubicBezTo>
                        <a:pt x="61" y="1"/>
                        <a:pt x="66" y="0"/>
                        <a:pt x="70" y="0"/>
                      </a:cubicBezTo>
                      <a:cubicBezTo>
                        <a:pt x="77" y="0"/>
                        <a:pt x="83" y="1"/>
                        <a:pt x="86" y="5"/>
                      </a:cubicBezTo>
                      <a:cubicBezTo>
                        <a:pt x="89" y="10"/>
                        <a:pt x="92" y="16"/>
                        <a:pt x="92" y="23"/>
                      </a:cubicBezTo>
                      <a:lnTo>
                        <a:pt x="92" y="64"/>
                      </a:lnTo>
                      <a:lnTo>
                        <a:pt x="79" y="64"/>
                      </a:lnTo>
                      <a:lnTo>
                        <a:pt x="79" y="23"/>
                      </a:lnTo>
                      <a:cubicBezTo>
                        <a:pt x="79" y="19"/>
                        <a:pt x="77" y="14"/>
                        <a:pt x="76" y="13"/>
                      </a:cubicBezTo>
                      <a:cubicBezTo>
                        <a:pt x="74" y="10"/>
                        <a:pt x="71" y="10"/>
                        <a:pt x="67" y="10"/>
                      </a:cubicBezTo>
                      <a:cubicBezTo>
                        <a:pt x="61" y="10"/>
                        <a:pt x="58" y="10"/>
                        <a:pt x="55" y="14"/>
                      </a:cubicBezTo>
                      <a:cubicBezTo>
                        <a:pt x="53" y="17"/>
                        <a:pt x="53" y="23"/>
                        <a:pt x="53" y="29"/>
                      </a:cubicBezTo>
                      <a:lnTo>
                        <a:pt x="53" y="61"/>
                      </a:lnTo>
                      <a:lnTo>
                        <a:pt x="39" y="61"/>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48" name="Freeform 447"/>
                <p:cNvSpPr>
                  <a:spLocks noChangeArrowheads="1"/>
                </p:cNvSpPr>
                <p:nvPr/>
              </p:nvSpPr>
              <p:spPr bwMode="auto">
                <a:xfrm>
                  <a:off x="5377" y="2367"/>
                  <a:ext cx="11" cy="14"/>
                </a:xfrm>
                <a:custGeom>
                  <a:avLst/>
                  <a:gdLst>
                    <a:gd name="T0" fmla="*/ 44 w 54"/>
                    <a:gd name="T1" fmla="*/ 66 h 67"/>
                    <a:gd name="T2" fmla="*/ 41 w 54"/>
                    <a:gd name="T3" fmla="*/ 57 h 67"/>
                    <a:gd name="T4" fmla="*/ 41 w 54"/>
                    <a:gd name="T5" fmla="*/ 57 h 67"/>
                    <a:gd name="T6" fmla="*/ 33 w 54"/>
                    <a:gd name="T7" fmla="*/ 64 h 67"/>
                    <a:gd name="T8" fmla="*/ 21 w 54"/>
                    <a:gd name="T9" fmla="*/ 66 h 67"/>
                    <a:gd name="T10" fmla="*/ 6 w 54"/>
                    <a:gd name="T11" fmla="*/ 61 h 67"/>
                    <a:gd name="T12" fmla="*/ 0 w 54"/>
                    <a:gd name="T13" fmla="*/ 47 h 67"/>
                    <a:gd name="T14" fmla="*/ 8 w 54"/>
                    <a:gd name="T15" fmla="*/ 32 h 67"/>
                    <a:gd name="T16" fmla="*/ 30 w 54"/>
                    <a:gd name="T17" fmla="*/ 26 h 67"/>
                    <a:gd name="T18" fmla="*/ 40 w 54"/>
                    <a:gd name="T19" fmla="*/ 26 h 67"/>
                    <a:gd name="T20" fmla="*/ 40 w 54"/>
                    <a:gd name="T21" fmla="*/ 24 h 67"/>
                    <a:gd name="T22" fmla="*/ 37 w 54"/>
                    <a:gd name="T23" fmla="*/ 15 h 67"/>
                    <a:gd name="T24" fmla="*/ 28 w 54"/>
                    <a:gd name="T25" fmla="*/ 12 h 67"/>
                    <a:gd name="T26" fmla="*/ 19 w 54"/>
                    <a:gd name="T27" fmla="*/ 13 h 67"/>
                    <a:gd name="T28" fmla="*/ 11 w 54"/>
                    <a:gd name="T29" fmla="*/ 16 h 67"/>
                    <a:gd name="T30" fmla="*/ 6 w 54"/>
                    <a:gd name="T31" fmla="*/ 6 h 67"/>
                    <a:gd name="T32" fmla="*/ 18 w 54"/>
                    <a:gd name="T33" fmla="*/ 2 h 67"/>
                    <a:gd name="T34" fmla="*/ 30 w 54"/>
                    <a:gd name="T35" fmla="*/ 0 h 67"/>
                    <a:gd name="T36" fmla="*/ 47 w 54"/>
                    <a:gd name="T37" fmla="*/ 6 h 67"/>
                    <a:gd name="T38" fmla="*/ 53 w 54"/>
                    <a:gd name="T39" fmla="*/ 22 h 67"/>
                    <a:gd name="T40" fmla="*/ 53 w 54"/>
                    <a:gd name="T41" fmla="*/ 64 h 67"/>
                    <a:gd name="T42" fmla="*/ 44 w 54"/>
                    <a:gd name="T43" fmla="*/ 64 h 67"/>
                    <a:gd name="T44" fmla="*/ 44 w 54"/>
                    <a:gd name="T45" fmla="*/ 66 h 67"/>
                    <a:gd name="T46" fmla="*/ 24 w 54"/>
                    <a:gd name="T47" fmla="*/ 57 h 67"/>
                    <a:gd name="T48" fmla="*/ 35 w 54"/>
                    <a:gd name="T49" fmla="*/ 53 h 67"/>
                    <a:gd name="T50" fmla="*/ 40 w 54"/>
                    <a:gd name="T51" fmla="*/ 41 h 67"/>
                    <a:gd name="T52" fmla="*/ 40 w 54"/>
                    <a:gd name="T53" fmla="*/ 35 h 67"/>
                    <a:gd name="T54" fmla="*/ 31 w 54"/>
                    <a:gd name="T55" fmla="*/ 35 h 67"/>
                    <a:gd name="T56" fmla="*/ 18 w 54"/>
                    <a:gd name="T57" fmla="*/ 38 h 67"/>
                    <a:gd name="T58" fmla="*/ 14 w 54"/>
                    <a:gd name="T59" fmla="*/ 47 h 67"/>
                    <a:gd name="T60" fmla="*/ 17 w 54"/>
                    <a:gd name="T61" fmla="*/ 53 h 67"/>
                    <a:gd name="T62" fmla="*/ 24 w 54"/>
                    <a:gd name="T63" fmla="*/ 5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1"/>
                        <a:pt x="35" y="63"/>
                        <a:pt x="33" y="64"/>
                      </a:cubicBezTo>
                      <a:cubicBezTo>
                        <a:pt x="30" y="66"/>
                        <a:pt x="25" y="66"/>
                        <a:pt x="21" y="66"/>
                      </a:cubicBezTo>
                      <a:cubicBezTo>
                        <a:pt x="15" y="66"/>
                        <a:pt x="9" y="64"/>
                        <a:pt x="6" y="61"/>
                      </a:cubicBezTo>
                      <a:cubicBezTo>
                        <a:pt x="3" y="59"/>
                        <a:pt x="0" y="53"/>
                        <a:pt x="0" y="47"/>
                      </a:cubicBezTo>
                      <a:cubicBezTo>
                        <a:pt x="0" y="41"/>
                        <a:pt x="4" y="35"/>
                        <a:pt x="8" y="32"/>
                      </a:cubicBezTo>
                      <a:cubicBezTo>
                        <a:pt x="13" y="29"/>
                        <a:pt x="19" y="28"/>
                        <a:pt x="30" y="26"/>
                      </a:cubicBezTo>
                      <a:lnTo>
                        <a:pt x="40" y="26"/>
                      </a:lnTo>
                      <a:lnTo>
                        <a:pt x="40" y="24"/>
                      </a:lnTo>
                      <a:cubicBezTo>
                        <a:pt x="40" y="19"/>
                        <a:pt x="39" y="16"/>
                        <a:pt x="37" y="15"/>
                      </a:cubicBezTo>
                      <a:cubicBezTo>
                        <a:pt x="36" y="13"/>
                        <a:pt x="33" y="12"/>
                        <a:pt x="28" y="12"/>
                      </a:cubicBezTo>
                      <a:cubicBezTo>
                        <a:pt x="25" y="12"/>
                        <a:pt x="22" y="12"/>
                        <a:pt x="19" y="13"/>
                      </a:cubicBezTo>
                      <a:cubicBezTo>
                        <a:pt x="17" y="15"/>
                        <a:pt x="14" y="15"/>
                        <a:pt x="11" y="16"/>
                      </a:cubicBezTo>
                      <a:lnTo>
                        <a:pt x="6" y="6"/>
                      </a:lnTo>
                      <a:cubicBezTo>
                        <a:pt x="9" y="5"/>
                        <a:pt x="14" y="3"/>
                        <a:pt x="18" y="2"/>
                      </a:cubicBezTo>
                      <a:cubicBezTo>
                        <a:pt x="22" y="0"/>
                        <a:pt x="25" y="0"/>
                        <a:pt x="30" y="0"/>
                      </a:cubicBezTo>
                      <a:cubicBezTo>
                        <a:pt x="37" y="0"/>
                        <a:pt x="44" y="2"/>
                        <a:pt x="47" y="6"/>
                      </a:cubicBezTo>
                      <a:cubicBezTo>
                        <a:pt x="52" y="9"/>
                        <a:pt x="53" y="15"/>
                        <a:pt x="53" y="22"/>
                      </a:cubicBezTo>
                      <a:lnTo>
                        <a:pt x="53" y="64"/>
                      </a:lnTo>
                      <a:lnTo>
                        <a:pt x="44" y="64"/>
                      </a:lnTo>
                      <a:lnTo>
                        <a:pt x="44" y="66"/>
                      </a:lnTo>
                      <a:close/>
                      <a:moveTo>
                        <a:pt x="24" y="57"/>
                      </a:moveTo>
                      <a:cubicBezTo>
                        <a:pt x="28" y="57"/>
                        <a:pt x="33" y="56"/>
                        <a:pt x="35" y="53"/>
                      </a:cubicBezTo>
                      <a:cubicBezTo>
                        <a:pt x="38" y="50"/>
                        <a:pt x="40" y="47"/>
                        <a:pt x="40" y="41"/>
                      </a:cubicBezTo>
                      <a:lnTo>
                        <a:pt x="40" y="35"/>
                      </a:lnTo>
                      <a:lnTo>
                        <a:pt x="31" y="35"/>
                      </a:lnTo>
                      <a:cubicBezTo>
                        <a:pt x="25" y="35"/>
                        <a:pt x="21" y="36"/>
                        <a:pt x="18" y="38"/>
                      </a:cubicBezTo>
                      <a:cubicBezTo>
                        <a:pt x="15" y="39"/>
                        <a:pt x="14" y="43"/>
                        <a:pt x="14" y="47"/>
                      </a:cubicBezTo>
                      <a:cubicBezTo>
                        <a:pt x="14" y="50"/>
                        <a:pt x="16" y="51"/>
                        <a:pt x="17" y="53"/>
                      </a:cubicBezTo>
                      <a:cubicBezTo>
                        <a:pt x="19" y="54"/>
                        <a:pt x="21" y="57"/>
                        <a:pt x="24" y="57"/>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49" name="Freeform 448"/>
                <p:cNvSpPr>
                  <a:spLocks noChangeArrowheads="1"/>
                </p:cNvSpPr>
                <p:nvPr/>
              </p:nvSpPr>
              <p:spPr bwMode="auto">
                <a:xfrm>
                  <a:off x="5393" y="2367"/>
                  <a:ext cx="12" cy="20"/>
                </a:xfrm>
                <a:custGeom>
                  <a:avLst/>
                  <a:gdLst>
                    <a:gd name="T0" fmla="*/ 32 w 58"/>
                    <a:gd name="T1" fmla="*/ 64 h 93"/>
                    <a:gd name="T2" fmla="*/ 13 w 58"/>
                    <a:gd name="T3" fmla="*/ 56 h 93"/>
                    <a:gd name="T4" fmla="*/ 12 w 58"/>
                    <a:gd name="T5" fmla="*/ 56 h 93"/>
                    <a:gd name="T6" fmla="*/ 13 w 58"/>
                    <a:gd name="T7" fmla="*/ 66 h 93"/>
                    <a:gd name="T8" fmla="*/ 13 w 58"/>
                    <a:gd name="T9" fmla="*/ 92 h 93"/>
                    <a:gd name="T10" fmla="*/ 0 w 58"/>
                    <a:gd name="T11" fmla="*/ 92 h 93"/>
                    <a:gd name="T12" fmla="*/ 0 w 58"/>
                    <a:gd name="T13" fmla="*/ 2 h 93"/>
                    <a:gd name="T14" fmla="*/ 10 w 58"/>
                    <a:gd name="T15" fmla="*/ 2 h 93"/>
                    <a:gd name="T16" fmla="*/ 12 w 58"/>
                    <a:gd name="T17" fmla="*/ 10 h 93"/>
                    <a:gd name="T18" fmla="*/ 12 w 58"/>
                    <a:gd name="T19" fmla="*/ 10 h 93"/>
                    <a:gd name="T20" fmla="*/ 31 w 58"/>
                    <a:gd name="T21" fmla="*/ 0 h 93"/>
                    <a:gd name="T22" fmla="*/ 50 w 58"/>
                    <a:gd name="T23" fmla="*/ 9 h 93"/>
                    <a:gd name="T24" fmla="*/ 57 w 58"/>
                    <a:gd name="T25" fmla="*/ 32 h 93"/>
                    <a:gd name="T26" fmla="*/ 50 w 58"/>
                    <a:gd name="T27" fmla="*/ 57 h 93"/>
                    <a:gd name="T28" fmla="*/ 32 w 58"/>
                    <a:gd name="T29" fmla="*/ 64 h 93"/>
                    <a:gd name="T30" fmla="*/ 29 w 58"/>
                    <a:gd name="T31" fmla="*/ 10 h 93"/>
                    <a:gd name="T32" fmla="*/ 17 w 58"/>
                    <a:gd name="T33" fmla="*/ 15 h 93"/>
                    <a:gd name="T34" fmla="*/ 13 w 58"/>
                    <a:gd name="T35" fmla="*/ 29 h 93"/>
                    <a:gd name="T36" fmla="*/ 13 w 58"/>
                    <a:gd name="T37" fmla="*/ 31 h 93"/>
                    <a:gd name="T38" fmla="*/ 16 w 58"/>
                    <a:gd name="T39" fmla="*/ 47 h 93"/>
                    <a:gd name="T40" fmla="*/ 28 w 58"/>
                    <a:gd name="T41" fmla="*/ 53 h 93"/>
                    <a:gd name="T42" fmla="*/ 38 w 58"/>
                    <a:gd name="T43" fmla="*/ 47 h 93"/>
                    <a:gd name="T44" fmla="*/ 42 w 58"/>
                    <a:gd name="T45" fmla="*/ 31 h 93"/>
                    <a:gd name="T46" fmla="*/ 38 w 58"/>
                    <a:gd name="T47" fmla="*/ 15 h 93"/>
                    <a:gd name="T48" fmla="*/ 29 w 58"/>
                    <a:gd name="T49"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4"/>
                      </a:moveTo>
                      <a:cubicBezTo>
                        <a:pt x="25" y="64"/>
                        <a:pt x="17" y="61"/>
                        <a:pt x="13" y="56"/>
                      </a:cubicBezTo>
                      <a:lnTo>
                        <a:pt x="12" y="56"/>
                      </a:lnTo>
                      <a:cubicBezTo>
                        <a:pt x="12" y="61"/>
                        <a:pt x="13" y="64"/>
                        <a:pt x="13" y="66"/>
                      </a:cubicBezTo>
                      <a:lnTo>
                        <a:pt x="13" y="92"/>
                      </a:lnTo>
                      <a:lnTo>
                        <a:pt x="0" y="92"/>
                      </a:lnTo>
                      <a:lnTo>
                        <a:pt x="0" y="2"/>
                      </a:lnTo>
                      <a:lnTo>
                        <a:pt x="10" y="2"/>
                      </a:lnTo>
                      <a:cubicBezTo>
                        <a:pt x="10" y="3"/>
                        <a:pt x="12" y="6"/>
                        <a:pt x="12" y="10"/>
                      </a:cubicBezTo>
                      <a:lnTo>
                        <a:pt x="12" y="10"/>
                      </a:lnTo>
                      <a:cubicBezTo>
                        <a:pt x="16" y="5"/>
                        <a:pt x="22" y="0"/>
                        <a:pt x="31" y="0"/>
                      </a:cubicBezTo>
                      <a:cubicBezTo>
                        <a:pt x="38" y="0"/>
                        <a:pt x="46" y="2"/>
                        <a:pt x="50" y="9"/>
                      </a:cubicBezTo>
                      <a:cubicBezTo>
                        <a:pt x="55" y="15"/>
                        <a:pt x="57" y="22"/>
                        <a:pt x="57" y="32"/>
                      </a:cubicBezTo>
                      <a:cubicBezTo>
                        <a:pt x="57" y="42"/>
                        <a:pt x="54" y="51"/>
                        <a:pt x="50" y="57"/>
                      </a:cubicBezTo>
                      <a:cubicBezTo>
                        <a:pt x="47" y="61"/>
                        <a:pt x="41" y="64"/>
                        <a:pt x="32" y="64"/>
                      </a:cubicBezTo>
                      <a:close/>
                      <a:moveTo>
                        <a:pt x="29" y="10"/>
                      </a:moveTo>
                      <a:cubicBezTo>
                        <a:pt x="23" y="10"/>
                        <a:pt x="20" y="12"/>
                        <a:pt x="17" y="15"/>
                      </a:cubicBezTo>
                      <a:cubicBezTo>
                        <a:pt x="15" y="18"/>
                        <a:pt x="13" y="23"/>
                        <a:pt x="13" y="29"/>
                      </a:cubicBezTo>
                      <a:lnTo>
                        <a:pt x="13" y="31"/>
                      </a:lnTo>
                      <a:cubicBezTo>
                        <a:pt x="13" y="38"/>
                        <a:pt x="15" y="44"/>
                        <a:pt x="16" y="47"/>
                      </a:cubicBezTo>
                      <a:cubicBezTo>
                        <a:pt x="19" y="50"/>
                        <a:pt x="22" y="53"/>
                        <a:pt x="28" y="53"/>
                      </a:cubicBezTo>
                      <a:cubicBezTo>
                        <a:pt x="32" y="53"/>
                        <a:pt x="36" y="51"/>
                        <a:pt x="38" y="47"/>
                      </a:cubicBezTo>
                      <a:cubicBezTo>
                        <a:pt x="41" y="42"/>
                        <a:pt x="42" y="38"/>
                        <a:pt x="42" y="31"/>
                      </a:cubicBezTo>
                      <a:cubicBezTo>
                        <a:pt x="42" y="23"/>
                        <a:pt x="41" y="18"/>
                        <a:pt x="38" y="15"/>
                      </a:cubicBezTo>
                      <a:cubicBezTo>
                        <a:pt x="38" y="12"/>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50" name="Freeform 449"/>
                <p:cNvSpPr>
                  <a:spLocks noChangeArrowheads="1"/>
                </p:cNvSpPr>
                <p:nvPr/>
              </p:nvSpPr>
              <p:spPr bwMode="auto">
                <a:xfrm>
                  <a:off x="5409" y="2363"/>
                  <a:ext cx="6" cy="22"/>
                </a:xfrm>
                <a:custGeom>
                  <a:avLst/>
                  <a:gdLst>
                    <a:gd name="T0" fmla="*/ 0 w 31"/>
                    <a:gd name="T1" fmla="*/ 51 h 101"/>
                    <a:gd name="T2" fmla="*/ 5 w 31"/>
                    <a:gd name="T3" fmla="*/ 23 h 101"/>
                    <a:gd name="T4" fmla="*/ 18 w 31"/>
                    <a:gd name="T5" fmla="*/ 0 h 101"/>
                    <a:gd name="T6" fmla="*/ 30 w 31"/>
                    <a:gd name="T7" fmla="*/ 0 h 101"/>
                    <a:gd name="T8" fmla="*/ 18 w 31"/>
                    <a:gd name="T9" fmla="*/ 23 h 101"/>
                    <a:gd name="T10" fmla="*/ 14 w 31"/>
                    <a:gd name="T11" fmla="*/ 51 h 101"/>
                    <a:gd name="T12" fmla="*/ 18 w 31"/>
                    <a:gd name="T13" fmla="*/ 77 h 101"/>
                    <a:gd name="T14" fmla="*/ 30 w 31"/>
                    <a:gd name="T15" fmla="*/ 100 h 101"/>
                    <a:gd name="T16" fmla="*/ 18 w 31"/>
                    <a:gd name="T17" fmla="*/ 100 h 101"/>
                    <a:gd name="T18" fmla="*/ 5 w 31"/>
                    <a:gd name="T19" fmla="*/ 77 h 101"/>
                    <a:gd name="T20" fmla="*/ 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0" y="51"/>
                      </a:moveTo>
                      <a:cubicBezTo>
                        <a:pt x="0" y="41"/>
                        <a:pt x="2" y="32"/>
                        <a:pt x="5" y="23"/>
                      </a:cubicBezTo>
                      <a:cubicBezTo>
                        <a:pt x="8" y="14"/>
                        <a:pt x="12" y="7"/>
                        <a:pt x="18" y="0"/>
                      </a:cubicBezTo>
                      <a:lnTo>
                        <a:pt x="30" y="0"/>
                      </a:lnTo>
                      <a:cubicBezTo>
                        <a:pt x="24" y="7"/>
                        <a:pt x="21" y="14"/>
                        <a:pt x="18" y="23"/>
                      </a:cubicBezTo>
                      <a:cubicBezTo>
                        <a:pt x="15" y="32"/>
                        <a:pt x="14" y="41"/>
                        <a:pt x="14" y="51"/>
                      </a:cubicBezTo>
                      <a:cubicBezTo>
                        <a:pt x="14" y="60"/>
                        <a:pt x="15" y="70"/>
                        <a:pt x="18" y="77"/>
                      </a:cubicBezTo>
                      <a:cubicBezTo>
                        <a:pt x="21" y="86"/>
                        <a:pt x="25" y="93"/>
                        <a:pt x="30" y="100"/>
                      </a:cubicBezTo>
                      <a:lnTo>
                        <a:pt x="18" y="100"/>
                      </a:lnTo>
                      <a:cubicBezTo>
                        <a:pt x="12" y="95"/>
                        <a:pt x="8" y="86"/>
                        <a:pt x="5" y="77"/>
                      </a:cubicBezTo>
                      <a:cubicBezTo>
                        <a:pt x="2" y="71"/>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51" name="Freeform 450"/>
                <p:cNvSpPr>
                  <a:spLocks noChangeArrowheads="1"/>
                </p:cNvSpPr>
                <p:nvPr/>
              </p:nvSpPr>
              <p:spPr bwMode="auto">
                <a:xfrm>
                  <a:off x="5416" y="2363"/>
                  <a:ext cx="6" cy="22"/>
                </a:xfrm>
                <a:custGeom>
                  <a:avLst/>
                  <a:gdLst>
                    <a:gd name="T0" fmla="*/ 30 w 31"/>
                    <a:gd name="T1" fmla="*/ 51 h 101"/>
                    <a:gd name="T2" fmla="*/ 25 w 31"/>
                    <a:gd name="T3" fmla="*/ 78 h 101"/>
                    <a:gd name="T4" fmla="*/ 12 w 31"/>
                    <a:gd name="T5" fmla="*/ 100 h 101"/>
                    <a:gd name="T6" fmla="*/ 0 w 31"/>
                    <a:gd name="T7" fmla="*/ 100 h 101"/>
                    <a:gd name="T8" fmla="*/ 12 w 31"/>
                    <a:gd name="T9" fmla="*/ 77 h 101"/>
                    <a:gd name="T10" fmla="*/ 17 w 31"/>
                    <a:gd name="T11" fmla="*/ 51 h 101"/>
                    <a:gd name="T12" fmla="*/ 12 w 31"/>
                    <a:gd name="T13" fmla="*/ 23 h 101"/>
                    <a:gd name="T14" fmla="*/ 0 w 31"/>
                    <a:gd name="T15" fmla="*/ 0 h 101"/>
                    <a:gd name="T16" fmla="*/ 12 w 31"/>
                    <a:gd name="T17" fmla="*/ 0 h 101"/>
                    <a:gd name="T18" fmla="*/ 25 w 31"/>
                    <a:gd name="T19" fmla="*/ 23 h 101"/>
                    <a:gd name="T20" fmla="*/ 3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30" y="51"/>
                      </a:moveTo>
                      <a:cubicBezTo>
                        <a:pt x="30" y="61"/>
                        <a:pt x="28" y="69"/>
                        <a:pt x="25" y="78"/>
                      </a:cubicBezTo>
                      <a:cubicBezTo>
                        <a:pt x="22" y="86"/>
                        <a:pt x="18" y="95"/>
                        <a:pt x="12" y="100"/>
                      </a:cubicBezTo>
                      <a:lnTo>
                        <a:pt x="0" y="100"/>
                      </a:lnTo>
                      <a:cubicBezTo>
                        <a:pt x="6" y="93"/>
                        <a:pt x="9" y="86"/>
                        <a:pt x="12" y="77"/>
                      </a:cubicBezTo>
                      <a:cubicBezTo>
                        <a:pt x="15" y="68"/>
                        <a:pt x="17" y="60"/>
                        <a:pt x="17" y="51"/>
                      </a:cubicBezTo>
                      <a:cubicBezTo>
                        <a:pt x="17" y="42"/>
                        <a:pt x="15" y="32"/>
                        <a:pt x="12" y="23"/>
                      </a:cubicBezTo>
                      <a:cubicBezTo>
                        <a:pt x="9" y="14"/>
                        <a:pt x="5" y="6"/>
                        <a:pt x="0" y="0"/>
                      </a:cubicBezTo>
                      <a:lnTo>
                        <a:pt x="12" y="0"/>
                      </a:lnTo>
                      <a:cubicBezTo>
                        <a:pt x="18" y="7"/>
                        <a:pt x="22" y="14"/>
                        <a:pt x="25" y="23"/>
                      </a:cubicBezTo>
                      <a:cubicBezTo>
                        <a:pt x="28" y="32"/>
                        <a:pt x="30" y="42"/>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52" name="Freeform 451"/>
                <p:cNvSpPr>
                  <a:spLocks noChangeArrowheads="1"/>
                </p:cNvSpPr>
                <p:nvPr/>
              </p:nvSpPr>
              <p:spPr bwMode="auto">
                <a:xfrm>
                  <a:off x="5353" y="2394"/>
                  <a:ext cx="20" cy="14"/>
                </a:xfrm>
                <a:custGeom>
                  <a:avLst/>
                  <a:gdLst>
                    <a:gd name="T0" fmla="*/ 39 w 93"/>
                    <a:gd name="T1" fmla="*/ 60 h 64"/>
                    <a:gd name="T2" fmla="*/ 39 w 93"/>
                    <a:gd name="T3" fmla="*/ 23 h 64"/>
                    <a:gd name="T4" fmla="*/ 36 w 93"/>
                    <a:gd name="T5" fmla="*/ 12 h 64"/>
                    <a:gd name="T6" fmla="*/ 28 w 93"/>
                    <a:gd name="T7" fmla="*/ 9 h 64"/>
                    <a:gd name="T8" fmla="*/ 16 w 93"/>
                    <a:gd name="T9" fmla="*/ 14 h 64"/>
                    <a:gd name="T10" fmla="*/ 13 w 93"/>
                    <a:gd name="T11" fmla="*/ 31 h 64"/>
                    <a:gd name="T12" fmla="*/ 13 w 93"/>
                    <a:gd name="T13" fmla="*/ 63 h 64"/>
                    <a:gd name="T14" fmla="*/ 0 w 93"/>
                    <a:gd name="T15" fmla="*/ 63 h 64"/>
                    <a:gd name="T16" fmla="*/ 0 w 93"/>
                    <a:gd name="T17" fmla="*/ 2 h 64"/>
                    <a:gd name="T18" fmla="*/ 10 w 93"/>
                    <a:gd name="T19" fmla="*/ 2 h 64"/>
                    <a:gd name="T20" fmla="*/ 12 w 93"/>
                    <a:gd name="T21" fmla="*/ 9 h 64"/>
                    <a:gd name="T22" fmla="*/ 19 w 93"/>
                    <a:gd name="T23" fmla="*/ 3 h 64"/>
                    <a:gd name="T24" fmla="*/ 31 w 93"/>
                    <a:gd name="T25" fmla="*/ 0 h 64"/>
                    <a:gd name="T26" fmla="*/ 50 w 93"/>
                    <a:gd name="T27" fmla="*/ 9 h 64"/>
                    <a:gd name="T28" fmla="*/ 51 w 93"/>
                    <a:gd name="T29" fmla="*/ 9 h 64"/>
                    <a:gd name="T30" fmla="*/ 58 w 93"/>
                    <a:gd name="T31" fmla="*/ 3 h 64"/>
                    <a:gd name="T32" fmla="*/ 70 w 93"/>
                    <a:gd name="T33" fmla="*/ 0 h 64"/>
                    <a:gd name="T34" fmla="*/ 86 w 93"/>
                    <a:gd name="T35" fmla="*/ 6 h 64"/>
                    <a:gd name="T36" fmla="*/ 92 w 93"/>
                    <a:gd name="T37" fmla="*/ 23 h 64"/>
                    <a:gd name="T38" fmla="*/ 92 w 93"/>
                    <a:gd name="T39" fmla="*/ 63 h 64"/>
                    <a:gd name="T40" fmla="*/ 79 w 93"/>
                    <a:gd name="T41" fmla="*/ 63 h 64"/>
                    <a:gd name="T42" fmla="*/ 79 w 93"/>
                    <a:gd name="T43" fmla="*/ 23 h 64"/>
                    <a:gd name="T44" fmla="*/ 76 w 93"/>
                    <a:gd name="T45" fmla="*/ 12 h 64"/>
                    <a:gd name="T46" fmla="*/ 67 w 93"/>
                    <a:gd name="T47" fmla="*/ 9 h 64"/>
                    <a:gd name="T48" fmla="*/ 55 w 93"/>
                    <a:gd name="T49" fmla="*/ 14 h 64"/>
                    <a:gd name="T50" fmla="*/ 53 w 93"/>
                    <a:gd name="T51" fmla="*/ 28 h 64"/>
                    <a:gd name="T52" fmla="*/ 53 w 93"/>
                    <a:gd name="T53" fmla="*/ 60 h 64"/>
                    <a:gd name="T54" fmla="*/ 39 w 93"/>
                    <a:gd name="T55"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4">
                      <a:moveTo>
                        <a:pt x="39" y="60"/>
                      </a:moveTo>
                      <a:lnTo>
                        <a:pt x="39" y="23"/>
                      </a:lnTo>
                      <a:cubicBezTo>
                        <a:pt x="39" y="18"/>
                        <a:pt x="38" y="14"/>
                        <a:pt x="36" y="12"/>
                      </a:cubicBezTo>
                      <a:cubicBezTo>
                        <a:pt x="35" y="9"/>
                        <a:pt x="32" y="9"/>
                        <a:pt x="28" y="9"/>
                      </a:cubicBezTo>
                      <a:cubicBezTo>
                        <a:pt x="22" y="9"/>
                        <a:pt x="19" y="11"/>
                        <a:pt x="16" y="14"/>
                      </a:cubicBezTo>
                      <a:cubicBezTo>
                        <a:pt x="13" y="17"/>
                        <a:pt x="13" y="23"/>
                        <a:pt x="13" y="31"/>
                      </a:cubicBezTo>
                      <a:lnTo>
                        <a:pt x="13" y="63"/>
                      </a:lnTo>
                      <a:lnTo>
                        <a:pt x="0" y="63"/>
                      </a:lnTo>
                      <a:lnTo>
                        <a:pt x="0" y="2"/>
                      </a:lnTo>
                      <a:lnTo>
                        <a:pt x="10" y="2"/>
                      </a:lnTo>
                      <a:lnTo>
                        <a:pt x="12" y="9"/>
                      </a:lnTo>
                      <a:cubicBezTo>
                        <a:pt x="13" y="8"/>
                        <a:pt x="16" y="4"/>
                        <a:pt x="19" y="3"/>
                      </a:cubicBezTo>
                      <a:cubicBezTo>
                        <a:pt x="22" y="1"/>
                        <a:pt x="26" y="0"/>
                        <a:pt x="31" y="0"/>
                      </a:cubicBezTo>
                      <a:cubicBezTo>
                        <a:pt x="41" y="0"/>
                        <a:pt x="47" y="3"/>
                        <a:pt x="50" y="9"/>
                      </a:cubicBezTo>
                      <a:lnTo>
                        <a:pt x="51" y="9"/>
                      </a:lnTo>
                      <a:cubicBezTo>
                        <a:pt x="53" y="8"/>
                        <a:pt x="55" y="4"/>
                        <a:pt x="58" y="3"/>
                      </a:cubicBezTo>
                      <a:cubicBezTo>
                        <a:pt x="61" y="1"/>
                        <a:pt x="66" y="0"/>
                        <a:pt x="70" y="0"/>
                      </a:cubicBezTo>
                      <a:cubicBezTo>
                        <a:pt x="77" y="0"/>
                        <a:pt x="83" y="2"/>
                        <a:pt x="86" y="6"/>
                      </a:cubicBezTo>
                      <a:cubicBezTo>
                        <a:pt x="89" y="9"/>
                        <a:pt x="92" y="15"/>
                        <a:pt x="92" y="23"/>
                      </a:cubicBezTo>
                      <a:lnTo>
                        <a:pt x="92" y="63"/>
                      </a:lnTo>
                      <a:lnTo>
                        <a:pt x="79" y="63"/>
                      </a:lnTo>
                      <a:lnTo>
                        <a:pt x="79" y="23"/>
                      </a:lnTo>
                      <a:cubicBezTo>
                        <a:pt x="79" y="18"/>
                        <a:pt x="77" y="14"/>
                        <a:pt x="76" y="12"/>
                      </a:cubicBezTo>
                      <a:cubicBezTo>
                        <a:pt x="74" y="9"/>
                        <a:pt x="71" y="9"/>
                        <a:pt x="67" y="9"/>
                      </a:cubicBezTo>
                      <a:cubicBezTo>
                        <a:pt x="61" y="9"/>
                        <a:pt x="58" y="11"/>
                        <a:pt x="55" y="14"/>
                      </a:cubicBezTo>
                      <a:cubicBezTo>
                        <a:pt x="53" y="18"/>
                        <a:pt x="53" y="23"/>
                        <a:pt x="53" y="28"/>
                      </a:cubicBezTo>
                      <a:lnTo>
                        <a:pt x="53" y="60"/>
                      </a:lnTo>
                      <a:lnTo>
                        <a:pt x="39" y="60"/>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53" name="Freeform 452"/>
                <p:cNvSpPr>
                  <a:spLocks noChangeArrowheads="1"/>
                </p:cNvSpPr>
                <p:nvPr/>
              </p:nvSpPr>
              <p:spPr bwMode="auto">
                <a:xfrm>
                  <a:off x="5377" y="2393"/>
                  <a:ext cx="11" cy="14"/>
                </a:xfrm>
                <a:custGeom>
                  <a:avLst/>
                  <a:gdLst>
                    <a:gd name="T0" fmla="*/ 44 w 54"/>
                    <a:gd name="T1" fmla="*/ 64 h 65"/>
                    <a:gd name="T2" fmla="*/ 41 w 54"/>
                    <a:gd name="T3" fmla="*/ 56 h 65"/>
                    <a:gd name="T4" fmla="*/ 41 w 54"/>
                    <a:gd name="T5" fmla="*/ 56 h 65"/>
                    <a:gd name="T6" fmla="*/ 33 w 54"/>
                    <a:gd name="T7" fmla="*/ 63 h 65"/>
                    <a:gd name="T8" fmla="*/ 21 w 54"/>
                    <a:gd name="T9" fmla="*/ 64 h 65"/>
                    <a:gd name="T10" fmla="*/ 6 w 54"/>
                    <a:gd name="T11" fmla="*/ 60 h 65"/>
                    <a:gd name="T12" fmla="*/ 0 w 54"/>
                    <a:gd name="T13" fmla="*/ 46 h 65"/>
                    <a:gd name="T14" fmla="*/ 8 w 54"/>
                    <a:gd name="T15" fmla="*/ 31 h 65"/>
                    <a:gd name="T16" fmla="*/ 30 w 54"/>
                    <a:gd name="T17" fmla="*/ 25 h 65"/>
                    <a:gd name="T18" fmla="*/ 40 w 54"/>
                    <a:gd name="T19" fmla="*/ 25 h 65"/>
                    <a:gd name="T20" fmla="*/ 40 w 54"/>
                    <a:gd name="T21" fmla="*/ 22 h 65"/>
                    <a:gd name="T22" fmla="*/ 37 w 54"/>
                    <a:gd name="T23" fmla="*/ 13 h 65"/>
                    <a:gd name="T24" fmla="*/ 28 w 54"/>
                    <a:gd name="T25" fmla="*/ 12 h 65"/>
                    <a:gd name="T26" fmla="*/ 19 w 54"/>
                    <a:gd name="T27" fmla="*/ 13 h 65"/>
                    <a:gd name="T28" fmla="*/ 11 w 54"/>
                    <a:gd name="T29" fmla="*/ 15 h 65"/>
                    <a:gd name="T30" fmla="*/ 6 w 54"/>
                    <a:gd name="T31" fmla="*/ 6 h 65"/>
                    <a:gd name="T32" fmla="*/ 18 w 54"/>
                    <a:gd name="T33" fmla="*/ 1 h 65"/>
                    <a:gd name="T34" fmla="*/ 30 w 54"/>
                    <a:gd name="T35" fmla="*/ 0 h 65"/>
                    <a:gd name="T36" fmla="*/ 47 w 54"/>
                    <a:gd name="T37" fmla="*/ 6 h 65"/>
                    <a:gd name="T38" fmla="*/ 53 w 54"/>
                    <a:gd name="T39" fmla="*/ 21 h 65"/>
                    <a:gd name="T40" fmla="*/ 53 w 54"/>
                    <a:gd name="T41" fmla="*/ 63 h 65"/>
                    <a:gd name="T42" fmla="*/ 44 w 54"/>
                    <a:gd name="T43" fmla="*/ 63 h 65"/>
                    <a:gd name="T44" fmla="*/ 44 w 54"/>
                    <a:gd name="T45" fmla="*/ 64 h 65"/>
                    <a:gd name="T46" fmla="*/ 24 w 54"/>
                    <a:gd name="T47" fmla="*/ 56 h 65"/>
                    <a:gd name="T48" fmla="*/ 35 w 54"/>
                    <a:gd name="T49" fmla="*/ 51 h 65"/>
                    <a:gd name="T50" fmla="*/ 40 w 54"/>
                    <a:gd name="T51" fmla="*/ 40 h 65"/>
                    <a:gd name="T52" fmla="*/ 40 w 54"/>
                    <a:gd name="T53" fmla="*/ 34 h 65"/>
                    <a:gd name="T54" fmla="*/ 31 w 54"/>
                    <a:gd name="T55" fmla="*/ 34 h 65"/>
                    <a:gd name="T56" fmla="*/ 18 w 54"/>
                    <a:gd name="T57" fmla="*/ 37 h 65"/>
                    <a:gd name="T58" fmla="*/ 14 w 54"/>
                    <a:gd name="T59" fmla="*/ 46 h 65"/>
                    <a:gd name="T60" fmla="*/ 17 w 54"/>
                    <a:gd name="T61" fmla="*/ 51 h 65"/>
                    <a:gd name="T62" fmla="*/ 24 w 54"/>
                    <a:gd name="T6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5">
                      <a:moveTo>
                        <a:pt x="44" y="64"/>
                      </a:moveTo>
                      <a:lnTo>
                        <a:pt x="41" y="56"/>
                      </a:lnTo>
                      <a:lnTo>
                        <a:pt x="41" y="56"/>
                      </a:lnTo>
                      <a:cubicBezTo>
                        <a:pt x="38" y="60"/>
                        <a:pt x="35" y="62"/>
                        <a:pt x="33" y="63"/>
                      </a:cubicBezTo>
                      <a:cubicBezTo>
                        <a:pt x="30" y="64"/>
                        <a:pt x="25" y="64"/>
                        <a:pt x="21" y="64"/>
                      </a:cubicBezTo>
                      <a:cubicBezTo>
                        <a:pt x="15" y="64"/>
                        <a:pt x="9" y="63"/>
                        <a:pt x="6" y="60"/>
                      </a:cubicBezTo>
                      <a:cubicBezTo>
                        <a:pt x="3" y="57"/>
                        <a:pt x="0" y="52"/>
                        <a:pt x="0" y="46"/>
                      </a:cubicBezTo>
                      <a:cubicBezTo>
                        <a:pt x="0" y="41"/>
                        <a:pt x="4" y="35"/>
                        <a:pt x="8" y="31"/>
                      </a:cubicBezTo>
                      <a:cubicBezTo>
                        <a:pt x="13" y="28"/>
                        <a:pt x="19" y="27"/>
                        <a:pt x="30" y="25"/>
                      </a:cubicBezTo>
                      <a:lnTo>
                        <a:pt x="40" y="25"/>
                      </a:lnTo>
                      <a:lnTo>
                        <a:pt x="40" y="22"/>
                      </a:lnTo>
                      <a:cubicBezTo>
                        <a:pt x="40" y="18"/>
                        <a:pt x="39" y="15"/>
                        <a:pt x="37" y="13"/>
                      </a:cubicBezTo>
                      <a:cubicBezTo>
                        <a:pt x="36" y="12"/>
                        <a:pt x="33" y="12"/>
                        <a:pt x="28" y="12"/>
                      </a:cubicBezTo>
                      <a:cubicBezTo>
                        <a:pt x="25" y="12"/>
                        <a:pt x="22" y="12"/>
                        <a:pt x="19" y="13"/>
                      </a:cubicBezTo>
                      <a:cubicBezTo>
                        <a:pt x="17" y="13"/>
                        <a:pt x="14" y="13"/>
                        <a:pt x="11" y="15"/>
                      </a:cubicBezTo>
                      <a:lnTo>
                        <a:pt x="6" y="6"/>
                      </a:lnTo>
                      <a:cubicBezTo>
                        <a:pt x="9" y="4"/>
                        <a:pt x="14" y="3"/>
                        <a:pt x="18" y="1"/>
                      </a:cubicBezTo>
                      <a:cubicBezTo>
                        <a:pt x="22" y="0"/>
                        <a:pt x="25" y="0"/>
                        <a:pt x="30" y="0"/>
                      </a:cubicBezTo>
                      <a:cubicBezTo>
                        <a:pt x="37" y="0"/>
                        <a:pt x="44" y="1"/>
                        <a:pt x="47" y="6"/>
                      </a:cubicBezTo>
                      <a:cubicBezTo>
                        <a:pt x="52" y="9"/>
                        <a:pt x="53" y="13"/>
                        <a:pt x="53" y="21"/>
                      </a:cubicBezTo>
                      <a:lnTo>
                        <a:pt x="53" y="63"/>
                      </a:lnTo>
                      <a:lnTo>
                        <a:pt x="44" y="63"/>
                      </a:lnTo>
                      <a:lnTo>
                        <a:pt x="44" y="64"/>
                      </a:lnTo>
                      <a:close/>
                      <a:moveTo>
                        <a:pt x="24" y="56"/>
                      </a:moveTo>
                      <a:cubicBezTo>
                        <a:pt x="28" y="56"/>
                        <a:pt x="33" y="54"/>
                        <a:pt x="35" y="51"/>
                      </a:cubicBezTo>
                      <a:cubicBezTo>
                        <a:pt x="38" y="48"/>
                        <a:pt x="40" y="46"/>
                        <a:pt x="40" y="40"/>
                      </a:cubicBezTo>
                      <a:lnTo>
                        <a:pt x="40" y="34"/>
                      </a:lnTo>
                      <a:lnTo>
                        <a:pt x="31" y="34"/>
                      </a:lnTo>
                      <a:cubicBezTo>
                        <a:pt x="25" y="34"/>
                        <a:pt x="21" y="36"/>
                        <a:pt x="18" y="37"/>
                      </a:cubicBezTo>
                      <a:cubicBezTo>
                        <a:pt x="15" y="39"/>
                        <a:pt x="14" y="41"/>
                        <a:pt x="14" y="46"/>
                      </a:cubicBezTo>
                      <a:cubicBezTo>
                        <a:pt x="14" y="48"/>
                        <a:pt x="16" y="50"/>
                        <a:pt x="17" y="51"/>
                      </a:cubicBezTo>
                      <a:cubicBezTo>
                        <a:pt x="19" y="53"/>
                        <a:pt x="21" y="56"/>
                        <a:pt x="24" y="56"/>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54" name="Freeform 453"/>
                <p:cNvSpPr>
                  <a:spLocks noChangeArrowheads="1"/>
                </p:cNvSpPr>
                <p:nvPr/>
              </p:nvSpPr>
              <p:spPr bwMode="auto">
                <a:xfrm>
                  <a:off x="5393" y="2394"/>
                  <a:ext cx="12" cy="20"/>
                </a:xfrm>
                <a:custGeom>
                  <a:avLst/>
                  <a:gdLst>
                    <a:gd name="T0" fmla="*/ 32 w 58"/>
                    <a:gd name="T1" fmla="*/ 63 h 92"/>
                    <a:gd name="T2" fmla="*/ 13 w 58"/>
                    <a:gd name="T3" fmla="*/ 54 h 92"/>
                    <a:gd name="T4" fmla="*/ 12 w 58"/>
                    <a:gd name="T5" fmla="*/ 54 h 92"/>
                    <a:gd name="T6" fmla="*/ 13 w 58"/>
                    <a:gd name="T7" fmla="*/ 64 h 92"/>
                    <a:gd name="T8" fmla="*/ 13 w 58"/>
                    <a:gd name="T9" fmla="*/ 91 h 92"/>
                    <a:gd name="T10" fmla="*/ 0 w 58"/>
                    <a:gd name="T11" fmla="*/ 91 h 92"/>
                    <a:gd name="T12" fmla="*/ 0 w 58"/>
                    <a:gd name="T13" fmla="*/ 1 h 92"/>
                    <a:gd name="T14" fmla="*/ 10 w 58"/>
                    <a:gd name="T15" fmla="*/ 1 h 92"/>
                    <a:gd name="T16" fmla="*/ 12 w 58"/>
                    <a:gd name="T17" fmla="*/ 10 h 92"/>
                    <a:gd name="T18" fmla="*/ 12 w 58"/>
                    <a:gd name="T19" fmla="*/ 10 h 92"/>
                    <a:gd name="T20" fmla="*/ 31 w 58"/>
                    <a:gd name="T21" fmla="*/ 0 h 92"/>
                    <a:gd name="T22" fmla="*/ 50 w 58"/>
                    <a:gd name="T23" fmla="*/ 9 h 92"/>
                    <a:gd name="T24" fmla="*/ 57 w 58"/>
                    <a:gd name="T25" fmla="*/ 31 h 92"/>
                    <a:gd name="T26" fmla="*/ 50 w 58"/>
                    <a:gd name="T27" fmla="*/ 56 h 92"/>
                    <a:gd name="T28" fmla="*/ 32 w 58"/>
                    <a:gd name="T29" fmla="*/ 63 h 92"/>
                    <a:gd name="T30" fmla="*/ 29 w 58"/>
                    <a:gd name="T31" fmla="*/ 10 h 92"/>
                    <a:gd name="T32" fmla="*/ 17 w 58"/>
                    <a:gd name="T33" fmla="*/ 13 h 92"/>
                    <a:gd name="T34" fmla="*/ 13 w 58"/>
                    <a:gd name="T35" fmla="*/ 28 h 92"/>
                    <a:gd name="T36" fmla="*/ 13 w 58"/>
                    <a:gd name="T37" fmla="*/ 29 h 92"/>
                    <a:gd name="T38" fmla="*/ 16 w 58"/>
                    <a:gd name="T39" fmla="*/ 45 h 92"/>
                    <a:gd name="T40" fmla="*/ 28 w 58"/>
                    <a:gd name="T41" fmla="*/ 51 h 92"/>
                    <a:gd name="T42" fmla="*/ 38 w 58"/>
                    <a:gd name="T43" fmla="*/ 45 h 92"/>
                    <a:gd name="T44" fmla="*/ 42 w 58"/>
                    <a:gd name="T45" fmla="*/ 29 h 92"/>
                    <a:gd name="T46" fmla="*/ 38 w 58"/>
                    <a:gd name="T47" fmla="*/ 13 h 92"/>
                    <a:gd name="T48" fmla="*/ 29 w 58"/>
                    <a:gd name="T49"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2">
                      <a:moveTo>
                        <a:pt x="32" y="63"/>
                      </a:moveTo>
                      <a:cubicBezTo>
                        <a:pt x="25" y="63"/>
                        <a:pt x="17" y="60"/>
                        <a:pt x="13" y="54"/>
                      </a:cubicBezTo>
                      <a:lnTo>
                        <a:pt x="12" y="54"/>
                      </a:lnTo>
                      <a:cubicBezTo>
                        <a:pt x="12" y="60"/>
                        <a:pt x="13" y="63"/>
                        <a:pt x="13" y="64"/>
                      </a:cubicBezTo>
                      <a:lnTo>
                        <a:pt x="13" y="91"/>
                      </a:lnTo>
                      <a:lnTo>
                        <a:pt x="0" y="91"/>
                      </a:lnTo>
                      <a:lnTo>
                        <a:pt x="0" y="1"/>
                      </a:lnTo>
                      <a:lnTo>
                        <a:pt x="10" y="1"/>
                      </a:lnTo>
                      <a:cubicBezTo>
                        <a:pt x="10" y="3"/>
                        <a:pt x="12" y="6"/>
                        <a:pt x="12" y="10"/>
                      </a:cubicBezTo>
                      <a:lnTo>
                        <a:pt x="12" y="10"/>
                      </a:lnTo>
                      <a:cubicBezTo>
                        <a:pt x="16" y="4"/>
                        <a:pt x="22" y="0"/>
                        <a:pt x="31" y="0"/>
                      </a:cubicBezTo>
                      <a:cubicBezTo>
                        <a:pt x="38" y="0"/>
                        <a:pt x="46" y="3"/>
                        <a:pt x="50" y="9"/>
                      </a:cubicBezTo>
                      <a:cubicBezTo>
                        <a:pt x="55" y="14"/>
                        <a:pt x="57" y="21"/>
                        <a:pt x="57" y="31"/>
                      </a:cubicBezTo>
                      <a:cubicBezTo>
                        <a:pt x="57" y="41"/>
                        <a:pt x="54" y="50"/>
                        <a:pt x="50" y="56"/>
                      </a:cubicBezTo>
                      <a:cubicBezTo>
                        <a:pt x="47" y="60"/>
                        <a:pt x="41" y="63"/>
                        <a:pt x="32" y="63"/>
                      </a:cubicBezTo>
                      <a:close/>
                      <a:moveTo>
                        <a:pt x="29" y="10"/>
                      </a:moveTo>
                      <a:cubicBezTo>
                        <a:pt x="23" y="10"/>
                        <a:pt x="20" y="10"/>
                        <a:pt x="17" y="13"/>
                      </a:cubicBezTo>
                      <a:cubicBezTo>
                        <a:pt x="15" y="16"/>
                        <a:pt x="13" y="22"/>
                        <a:pt x="13" y="28"/>
                      </a:cubicBezTo>
                      <a:lnTo>
                        <a:pt x="13" y="29"/>
                      </a:lnTo>
                      <a:cubicBezTo>
                        <a:pt x="13" y="37"/>
                        <a:pt x="15" y="43"/>
                        <a:pt x="16" y="45"/>
                      </a:cubicBezTo>
                      <a:cubicBezTo>
                        <a:pt x="19" y="48"/>
                        <a:pt x="22" y="51"/>
                        <a:pt x="28" y="51"/>
                      </a:cubicBezTo>
                      <a:cubicBezTo>
                        <a:pt x="32" y="51"/>
                        <a:pt x="36" y="50"/>
                        <a:pt x="38" y="45"/>
                      </a:cubicBezTo>
                      <a:cubicBezTo>
                        <a:pt x="41" y="41"/>
                        <a:pt x="42" y="37"/>
                        <a:pt x="42" y="29"/>
                      </a:cubicBezTo>
                      <a:cubicBezTo>
                        <a:pt x="42" y="22"/>
                        <a:pt x="41" y="16"/>
                        <a:pt x="38" y="13"/>
                      </a:cubicBezTo>
                      <a:cubicBezTo>
                        <a:pt x="38" y="10"/>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55" name="Freeform 454"/>
                <p:cNvSpPr>
                  <a:spLocks noChangeArrowheads="1"/>
                </p:cNvSpPr>
                <p:nvPr/>
              </p:nvSpPr>
              <p:spPr bwMode="auto">
                <a:xfrm>
                  <a:off x="5409" y="2389"/>
                  <a:ext cx="6" cy="22"/>
                </a:xfrm>
                <a:custGeom>
                  <a:avLst/>
                  <a:gdLst>
                    <a:gd name="T0" fmla="*/ 0 w 31"/>
                    <a:gd name="T1" fmla="*/ 50 h 101"/>
                    <a:gd name="T2" fmla="*/ 5 w 31"/>
                    <a:gd name="T3" fmla="*/ 24 h 101"/>
                    <a:gd name="T4" fmla="*/ 18 w 31"/>
                    <a:gd name="T5" fmla="*/ 0 h 101"/>
                    <a:gd name="T6" fmla="*/ 30 w 31"/>
                    <a:gd name="T7" fmla="*/ 0 h 101"/>
                    <a:gd name="T8" fmla="*/ 18 w 31"/>
                    <a:gd name="T9" fmla="*/ 24 h 101"/>
                    <a:gd name="T10" fmla="*/ 14 w 31"/>
                    <a:gd name="T11" fmla="*/ 50 h 101"/>
                    <a:gd name="T12" fmla="*/ 18 w 31"/>
                    <a:gd name="T13" fmla="*/ 77 h 101"/>
                    <a:gd name="T14" fmla="*/ 30 w 31"/>
                    <a:gd name="T15" fmla="*/ 100 h 101"/>
                    <a:gd name="T16" fmla="*/ 18 w 31"/>
                    <a:gd name="T17" fmla="*/ 100 h 101"/>
                    <a:gd name="T18" fmla="*/ 5 w 31"/>
                    <a:gd name="T19" fmla="*/ 77 h 101"/>
                    <a:gd name="T20" fmla="*/ 0 w 31"/>
                    <a:gd name="T21" fmla="*/ 5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0" y="50"/>
                      </a:moveTo>
                      <a:cubicBezTo>
                        <a:pt x="0" y="40"/>
                        <a:pt x="2" y="32"/>
                        <a:pt x="5" y="24"/>
                      </a:cubicBezTo>
                      <a:cubicBezTo>
                        <a:pt x="8" y="15"/>
                        <a:pt x="12" y="8"/>
                        <a:pt x="18" y="0"/>
                      </a:cubicBezTo>
                      <a:lnTo>
                        <a:pt x="30" y="0"/>
                      </a:lnTo>
                      <a:cubicBezTo>
                        <a:pt x="24" y="8"/>
                        <a:pt x="21" y="15"/>
                        <a:pt x="18" y="24"/>
                      </a:cubicBezTo>
                      <a:cubicBezTo>
                        <a:pt x="15" y="32"/>
                        <a:pt x="14" y="40"/>
                        <a:pt x="14" y="50"/>
                      </a:cubicBezTo>
                      <a:cubicBezTo>
                        <a:pt x="14" y="59"/>
                        <a:pt x="15" y="69"/>
                        <a:pt x="18" y="77"/>
                      </a:cubicBezTo>
                      <a:cubicBezTo>
                        <a:pt x="21" y="85"/>
                        <a:pt x="25" y="93"/>
                        <a:pt x="30" y="100"/>
                      </a:cubicBezTo>
                      <a:lnTo>
                        <a:pt x="18" y="100"/>
                      </a:lnTo>
                      <a:cubicBezTo>
                        <a:pt x="12" y="94"/>
                        <a:pt x="8" y="85"/>
                        <a:pt x="5" y="77"/>
                      </a:cubicBezTo>
                      <a:cubicBezTo>
                        <a:pt x="2" y="71"/>
                        <a:pt x="0" y="61"/>
                        <a:pt x="0" y="50"/>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56" name="Freeform 455"/>
                <p:cNvSpPr>
                  <a:spLocks noChangeArrowheads="1"/>
                </p:cNvSpPr>
                <p:nvPr/>
              </p:nvSpPr>
              <p:spPr bwMode="auto">
                <a:xfrm>
                  <a:off x="5416" y="2389"/>
                  <a:ext cx="6" cy="22"/>
                </a:xfrm>
                <a:custGeom>
                  <a:avLst/>
                  <a:gdLst>
                    <a:gd name="T0" fmla="*/ 30 w 31"/>
                    <a:gd name="T1" fmla="*/ 50 h 101"/>
                    <a:gd name="T2" fmla="*/ 25 w 31"/>
                    <a:gd name="T3" fmla="*/ 78 h 101"/>
                    <a:gd name="T4" fmla="*/ 12 w 31"/>
                    <a:gd name="T5" fmla="*/ 100 h 101"/>
                    <a:gd name="T6" fmla="*/ 0 w 31"/>
                    <a:gd name="T7" fmla="*/ 100 h 101"/>
                    <a:gd name="T8" fmla="*/ 12 w 31"/>
                    <a:gd name="T9" fmla="*/ 77 h 101"/>
                    <a:gd name="T10" fmla="*/ 17 w 31"/>
                    <a:gd name="T11" fmla="*/ 50 h 101"/>
                    <a:gd name="T12" fmla="*/ 12 w 31"/>
                    <a:gd name="T13" fmla="*/ 24 h 101"/>
                    <a:gd name="T14" fmla="*/ 0 w 31"/>
                    <a:gd name="T15" fmla="*/ 0 h 101"/>
                    <a:gd name="T16" fmla="*/ 12 w 31"/>
                    <a:gd name="T17" fmla="*/ 0 h 101"/>
                    <a:gd name="T18" fmla="*/ 25 w 31"/>
                    <a:gd name="T19" fmla="*/ 24 h 101"/>
                    <a:gd name="T20" fmla="*/ 30 w 31"/>
                    <a:gd name="T21" fmla="*/ 5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30" y="50"/>
                      </a:moveTo>
                      <a:cubicBezTo>
                        <a:pt x="30" y="61"/>
                        <a:pt x="28" y="69"/>
                        <a:pt x="25" y="78"/>
                      </a:cubicBezTo>
                      <a:cubicBezTo>
                        <a:pt x="22" y="87"/>
                        <a:pt x="18" y="94"/>
                        <a:pt x="12" y="100"/>
                      </a:cubicBezTo>
                      <a:lnTo>
                        <a:pt x="0" y="100"/>
                      </a:lnTo>
                      <a:cubicBezTo>
                        <a:pt x="6" y="93"/>
                        <a:pt x="9" y="86"/>
                        <a:pt x="12" y="77"/>
                      </a:cubicBezTo>
                      <a:cubicBezTo>
                        <a:pt x="15" y="69"/>
                        <a:pt x="17" y="59"/>
                        <a:pt x="17" y="50"/>
                      </a:cubicBezTo>
                      <a:cubicBezTo>
                        <a:pt x="17" y="42"/>
                        <a:pt x="15" y="32"/>
                        <a:pt x="12" y="24"/>
                      </a:cubicBezTo>
                      <a:cubicBezTo>
                        <a:pt x="9" y="15"/>
                        <a:pt x="5" y="6"/>
                        <a:pt x="0" y="0"/>
                      </a:cubicBezTo>
                      <a:lnTo>
                        <a:pt x="12" y="0"/>
                      </a:lnTo>
                      <a:cubicBezTo>
                        <a:pt x="18" y="8"/>
                        <a:pt x="22" y="15"/>
                        <a:pt x="25" y="24"/>
                      </a:cubicBezTo>
                      <a:cubicBezTo>
                        <a:pt x="28" y="32"/>
                        <a:pt x="30" y="42"/>
                        <a:pt x="30" y="50"/>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57" name="Freeform 456"/>
                <p:cNvSpPr>
                  <a:spLocks noChangeArrowheads="1"/>
                </p:cNvSpPr>
                <p:nvPr/>
              </p:nvSpPr>
              <p:spPr bwMode="auto">
                <a:xfrm>
                  <a:off x="5353" y="2437"/>
                  <a:ext cx="20" cy="14"/>
                </a:xfrm>
                <a:custGeom>
                  <a:avLst/>
                  <a:gdLst>
                    <a:gd name="T0" fmla="*/ 39 w 93"/>
                    <a:gd name="T1" fmla="*/ 63 h 65"/>
                    <a:gd name="T2" fmla="*/ 39 w 93"/>
                    <a:gd name="T3" fmla="*/ 24 h 65"/>
                    <a:gd name="T4" fmla="*/ 36 w 93"/>
                    <a:gd name="T5" fmla="*/ 13 h 65"/>
                    <a:gd name="T6" fmla="*/ 28 w 93"/>
                    <a:gd name="T7" fmla="*/ 10 h 65"/>
                    <a:gd name="T8" fmla="*/ 16 w 93"/>
                    <a:gd name="T9" fmla="*/ 15 h 65"/>
                    <a:gd name="T10" fmla="*/ 13 w 93"/>
                    <a:gd name="T11" fmla="*/ 32 h 65"/>
                    <a:gd name="T12" fmla="*/ 13 w 93"/>
                    <a:gd name="T13" fmla="*/ 64 h 65"/>
                    <a:gd name="T14" fmla="*/ 0 w 93"/>
                    <a:gd name="T15" fmla="*/ 64 h 65"/>
                    <a:gd name="T16" fmla="*/ 0 w 93"/>
                    <a:gd name="T17" fmla="*/ 2 h 65"/>
                    <a:gd name="T18" fmla="*/ 10 w 93"/>
                    <a:gd name="T19" fmla="*/ 2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6 h 65"/>
                    <a:gd name="T36" fmla="*/ 92 w 93"/>
                    <a:gd name="T37" fmla="*/ 24 h 65"/>
                    <a:gd name="T38" fmla="*/ 92 w 93"/>
                    <a:gd name="T39" fmla="*/ 64 h 65"/>
                    <a:gd name="T40" fmla="*/ 79 w 93"/>
                    <a:gd name="T41" fmla="*/ 64 h 65"/>
                    <a:gd name="T42" fmla="*/ 79 w 93"/>
                    <a:gd name="T43" fmla="*/ 25 h 65"/>
                    <a:gd name="T44" fmla="*/ 76 w 93"/>
                    <a:gd name="T45" fmla="*/ 15 h 65"/>
                    <a:gd name="T46" fmla="*/ 67 w 93"/>
                    <a:gd name="T47" fmla="*/ 12 h 65"/>
                    <a:gd name="T48" fmla="*/ 55 w 93"/>
                    <a:gd name="T49" fmla="*/ 16 h 65"/>
                    <a:gd name="T50" fmla="*/ 53 w 93"/>
                    <a:gd name="T51" fmla="*/ 31 h 65"/>
                    <a:gd name="T52" fmla="*/ 53 w 93"/>
                    <a:gd name="T53" fmla="*/ 63 h 65"/>
                    <a:gd name="T54" fmla="*/ 39 w 93"/>
                    <a:gd name="T55"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3"/>
                      </a:moveTo>
                      <a:lnTo>
                        <a:pt x="39" y="24"/>
                      </a:lnTo>
                      <a:cubicBezTo>
                        <a:pt x="39" y="19"/>
                        <a:pt x="38" y="15"/>
                        <a:pt x="36" y="13"/>
                      </a:cubicBezTo>
                      <a:cubicBezTo>
                        <a:pt x="35" y="10"/>
                        <a:pt x="32" y="10"/>
                        <a:pt x="28" y="10"/>
                      </a:cubicBezTo>
                      <a:cubicBezTo>
                        <a:pt x="22" y="10"/>
                        <a:pt x="19" y="12"/>
                        <a:pt x="16" y="15"/>
                      </a:cubicBezTo>
                      <a:cubicBezTo>
                        <a:pt x="13" y="18"/>
                        <a:pt x="13" y="24"/>
                        <a:pt x="13" y="32"/>
                      </a:cubicBezTo>
                      <a:lnTo>
                        <a:pt x="13" y="64"/>
                      </a:lnTo>
                      <a:lnTo>
                        <a:pt x="0" y="64"/>
                      </a:lnTo>
                      <a:lnTo>
                        <a:pt x="0" y="2"/>
                      </a:lnTo>
                      <a:lnTo>
                        <a:pt x="10" y="2"/>
                      </a:lnTo>
                      <a:lnTo>
                        <a:pt x="12" y="10"/>
                      </a:lnTo>
                      <a:cubicBezTo>
                        <a:pt x="13" y="8"/>
                        <a:pt x="16" y="5"/>
                        <a:pt x="19" y="3"/>
                      </a:cubicBezTo>
                      <a:cubicBezTo>
                        <a:pt x="22" y="2"/>
                        <a:pt x="26" y="0"/>
                        <a:pt x="31" y="0"/>
                      </a:cubicBezTo>
                      <a:cubicBezTo>
                        <a:pt x="41" y="0"/>
                        <a:pt x="47" y="3"/>
                        <a:pt x="50" y="10"/>
                      </a:cubicBezTo>
                      <a:lnTo>
                        <a:pt x="51" y="10"/>
                      </a:lnTo>
                      <a:cubicBezTo>
                        <a:pt x="53" y="8"/>
                        <a:pt x="55" y="5"/>
                        <a:pt x="58" y="3"/>
                      </a:cubicBezTo>
                      <a:cubicBezTo>
                        <a:pt x="61" y="2"/>
                        <a:pt x="66" y="0"/>
                        <a:pt x="70" y="0"/>
                      </a:cubicBezTo>
                      <a:cubicBezTo>
                        <a:pt x="77" y="0"/>
                        <a:pt x="83" y="2"/>
                        <a:pt x="86" y="6"/>
                      </a:cubicBezTo>
                      <a:cubicBezTo>
                        <a:pt x="89" y="10"/>
                        <a:pt x="92" y="16"/>
                        <a:pt x="92" y="24"/>
                      </a:cubicBezTo>
                      <a:lnTo>
                        <a:pt x="92" y="64"/>
                      </a:lnTo>
                      <a:lnTo>
                        <a:pt x="79" y="64"/>
                      </a:lnTo>
                      <a:lnTo>
                        <a:pt x="79" y="25"/>
                      </a:lnTo>
                      <a:cubicBezTo>
                        <a:pt x="79" y="21"/>
                        <a:pt x="77" y="16"/>
                        <a:pt x="76" y="15"/>
                      </a:cubicBezTo>
                      <a:cubicBezTo>
                        <a:pt x="74" y="12"/>
                        <a:pt x="71" y="12"/>
                        <a:pt x="67" y="12"/>
                      </a:cubicBezTo>
                      <a:cubicBezTo>
                        <a:pt x="61" y="12"/>
                        <a:pt x="58" y="13"/>
                        <a:pt x="55" y="16"/>
                      </a:cubicBezTo>
                      <a:cubicBezTo>
                        <a:pt x="53" y="20"/>
                        <a:pt x="53" y="25"/>
                        <a:pt x="53" y="31"/>
                      </a:cubicBezTo>
                      <a:lnTo>
                        <a:pt x="53" y="63"/>
                      </a:lnTo>
                      <a:lnTo>
                        <a:pt x="39" y="6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58" name="Freeform 457"/>
                <p:cNvSpPr>
                  <a:spLocks noChangeArrowheads="1"/>
                </p:cNvSpPr>
                <p:nvPr/>
              </p:nvSpPr>
              <p:spPr bwMode="auto">
                <a:xfrm>
                  <a:off x="5377" y="2436"/>
                  <a:ext cx="11" cy="14"/>
                </a:xfrm>
                <a:custGeom>
                  <a:avLst/>
                  <a:gdLst>
                    <a:gd name="T0" fmla="*/ 44 w 54"/>
                    <a:gd name="T1" fmla="*/ 66 h 67"/>
                    <a:gd name="T2" fmla="*/ 41 w 54"/>
                    <a:gd name="T3" fmla="*/ 57 h 67"/>
                    <a:gd name="T4" fmla="*/ 41 w 54"/>
                    <a:gd name="T5" fmla="*/ 57 h 67"/>
                    <a:gd name="T6" fmla="*/ 33 w 54"/>
                    <a:gd name="T7" fmla="*/ 65 h 67"/>
                    <a:gd name="T8" fmla="*/ 21 w 54"/>
                    <a:gd name="T9" fmla="*/ 66 h 67"/>
                    <a:gd name="T10" fmla="*/ 6 w 54"/>
                    <a:gd name="T11" fmla="*/ 62 h 67"/>
                    <a:gd name="T12" fmla="*/ 0 w 54"/>
                    <a:gd name="T13" fmla="*/ 47 h 67"/>
                    <a:gd name="T14" fmla="*/ 8 w 54"/>
                    <a:gd name="T15" fmla="*/ 32 h 67"/>
                    <a:gd name="T16" fmla="*/ 30 w 54"/>
                    <a:gd name="T17" fmla="*/ 27 h 67"/>
                    <a:gd name="T18" fmla="*/ 40 w 54"/>
                    <a:gd name="T19" fmla="*/ 27 h 67"/>
                    <a:gd name="T20" fmla="*/ 40 w 54"/>
                    <a:gd name="T21" fmla="*/ 24 h 67"/>
                    <a:gd name="T22" fmla="*/ 37 w 54"/>
                    <a:gd name="T23" fmla="*/ 15 h 67"/>
                    <a:gd name="T24" fmla="*/ 28 w 54"/>
                    <a:gd name="T25" fmla="*/ 12 h 67"/>
                    <a:gd name="T26" fmla="*/ 19 w 54"/>
                    <a:gd name="T27" fmla="*/ 13 h 67"/>
                    <a:gd name="T28" fmla="*/ 11 w 54"/>
                    <a:gd name="T29" fmla="*/ 16 h 67"/>
                    <a:gd name="T30" fmla="*/ 6 w 54"/>
                    <a:gd name="T31" fmla="*/ 6 h 67"/>
                    <a:gd name="T32" fmla="*/ 18 w 54"/>
                    <a:gd name="T33" fmla="*/ 2 h 67"/>
                    <a:gd name="T34" fmla="*/ 30 w 54"/>
                    <a:gd name="T35" fmla="*/ 0 h 67"/>
                    <a:gd name="T36" fmla="*/ 47 w 54"/>
                    <a:gd name="T37" fmla="*/ 6 h 67"/>
                    <a:gd name="T38" fmla="*/ 53 w 54"/>
                    <a:gd name="T39" fmla="*/ 22 h 67"/>
                    <a:gd name="T40" fmla="*/ 53 w 54"/>
                    <a:gd name="T41" fmla="*/ 65 h 67"/>
                    <a:gd name="T42" fmla="*/ 44 w 54"/>
                    <a:gd name="T43" fmla="*/ 65 h 67"/>
                    <a:gd name="T44" fmla="*/ 44 w 54"/>
                    <a:gd name="T45" fmla="*/ 66 h 67"/>
                    <a:gd name="T46" fmla="*/ 24 w 54"/>
                    <a:gd name="T47" fmla="*/ 56 h 67"/>
                    <a:gd name="T48" fmla="*/ 35 w 54"/>
                    <a:gd name="T49" fmla="*/ 51 h 67"/>
                    <a:gd name="T50" fmla="*/ 40 w 54"/>
                    <a:gd name="T51" fmla="*/ 40 h 67"/>
                    <a:gd name="T52" fmla="*/ 40 w 54"/>
                    <a:gd name="T53" fmla="*/ 34 h 67"/>
                    <a:gd name="T54" fmla="*/ 31 w 54"/>
                    <a:gd name="T55" fmla="*/ 34 h 67"/>
                    <a:gd name="T56" fmla="*/ 18 w 54"/>
                    <a:gd name="T57" fmla="*/ 37 h 67"/>
                    <a:gd name="T58" fmla="*/ 14 w 54"/>
                    <a:gd name="T59" fmla="*/ 46 h 67"/>
                    <a:gd name="T60" fmla="*/ 17 w 54"/>
                    <a:gd name="T61" fmla="*/ 51 h 67"/>
                    <a:gd name="T62" fmla="*/ 24 w 54"/>
                    <a:gd name="T63" fmla="*/ 5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2"/>
                        <a:pt x="35" y="63"/>
                        <a:pt x="33" y="65"/>
                      </a:cubicBezTo>
                      <a:cubicBezTo>
                        <a:pt x="30" y="66"/>
                        <a:pt x="25" y="66"/>
                        <a:pt x="21" y="66"/>
                      </a:cubicBezTo>
                      <a:cubicBezTo>
                        <a:pt x="15" y="66"/>
                        <a:pt x="9" y="65"/>
                        <a:pt x="6" y="62"/>
                      </a:cubicBezTo>
                      <a:cubicBezTo>
                        <a:pt x="3" y="59"/>
                        <a:pt x="0" y="53"/>
                        <a:pt x="0" y="47"/>
                      </a:cubicBezTo>
                      <a:cubicBezTo>
                        <a:pt x="0" y="41"/>
                        <a:pt x="4" y="35"/>
                        <a:pt x="8" y="32"/>
                      </a:cubicBezTo>
                      <a:cubicBezTo>
                        <a:pt x="13" y="30"/>
                        <a:pt x="19" y="28"/>
                        <a:pt x="30" y="27"/>
                      </a:cubicBezTo>
                      <a:lnTo>
                        <a:pt x="40" y="27"/>
                      </a:lnTo>
                      <a:lnTo>
                        <a:pt x="40" y="24"/>
                      </a:lnTo>
                      <a:cubicBezTo>
                        <a:pt x="40" y="19"/>
                        <a:pt x="39" y="17"/>
                        <a:pt x="37" y="15"/>
                      </a:cubicBezTo>
                      <a:cubicBezTo>
                        <a:pt x="36" y="14"/>
                        <a:pt x="33" y="12"/>
                        <a:pt x="28" y="12"/>
                      </a:cubicBezTo>
                      <a:cubicBezTo>
                        <a:pt x="25" y="12"/>
                        <a:pt x="22" y="12"/>
                        <a:pt x="19" y="13"/>
                      </a:cubicBezTo>
                      <a:cubicBezTo>
                        <a:pt x="17" y="15"/>
                        <a:pt x="14" y="15"/>
                        <a:pt x="11" y="16"/>
                      </a:cubicBezTo>
                      <a:lnTo>
                        <a:pt x="6" y="6"/>
                      </a:lnTo>
                      <a:cubicBezTo>
                        <a:pt x="9" y="5"/>
                        <a:pt x="14" y="3"/>
                        <a:pt x="18" y="2"/>
                      </a:cubicBezTo>
                      <a:cubicBezTo>
                        <a:pt x="22" y="0"/>
                        <a:pt x="25" y="0"/>
                        <a:pt x="30" y="0"/>
                      </a:cubicBezTo>
                      <a:cubicBezTo>
                        <a:pt x="37" y="0"/>
                        <a:pt x="44" y="2"/>
                        <a:pt x="47" y="6"/>
                      </a:cubicBezTo>
                      <a:cubicBezTo>
                        <a:pt x="52" y="9"/>
                        <a:pt x="53" y="15"/>
                        <a:pt x="53" y="22"/>
                      </a:cubicBezTo>
                      <a:lnTo>
                        <a:pt x="53" y="65"/>
                      </a:lnTo>
                      <a:lnTo>
                        <a:pt x="44" y="65"/>
                      </a:lnTo>
                      <a:lnTo>
                        <a:pt x="44" y="66"/>
                      </a:lnTo>
                      <a:close/>
                      <a:moveTo>
                        <a:pt x="24" y="56"/>
                      </a:moveTo>
                      <a:cubicBezTo>
                        <a:pt x="28" y="56"/>
                        <a:pt x="33" y="54"/>
                        <a:pt x="35" y="51"/>
                      </a:cubicBezTo>
                      <a:cubicBezTo>
                        <a:pt x="38" y="48"/>
                        <a:pt x="40" y="46"/>
                        <a:pt x="40" y="40"/>
                      </a:cubicBezTo>
                      <a:lnTo>
                        <a:pt x="40" y="34"/>
                      </a:lnTo>
                      <a:lnTo>
                        <a:pt x="31" y="34"/>
                      </a:lnTo>
                      <a:cubicBezTo>
                        <a:pt x="25" y="34"/>
                        <a:pt x="21" y="36"/>
                        <a:pt x="18" y="37"/>
                      </a:cubicBezTo>
                      <a:cubicBezTo>
                        <a:pt x="15" y="39"/>
                        <a:pt x="14" y="41"/>
                        <a:pt x="14" y="46"/>
                      </a:cubicBezTo>
                      <a:cubicBezTo>
                        <a:pt x="14" y="48"/>
                        <a:pt x="16" y="50"/>
                        <a:pt x="17" y="51"/>
                      </a:cubicBezTo>
                      <a:cubicBezTo>
                        <a:pt x="19" y="53"/>
                        <a:pt x="21" y="56"/>
                        <a:pt x="24" y="56"/>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59" name="Freeform 458"/>
                <p:cNvSpPr>
                  <a:spLocks noChangeArrowheads="1"/>
                </p:cNvSpPr>
                <p:nvPr/>
              </p:nvSpPr>
              <p:spPr bwMode="auto">
                <a:xfrm>
                  <a:off x="5393" y="2437"/>
                  <a:ext cx="12" cy="20"/>
                </a:xfrm>
                <a:custGeom>
                  <a:avLst/>
                  <a:gdLst>
                    <a:gd name="T0" fmla="*/ 32 w 58"/>
                    <a:gd name="T1" fmla="*/ 64 h 93"/>
                    <a:gd name="T2" fmla="*/ 13 w 58"/>
                    <a:gd name="T3" fmla="*/ 55 h 93"/>
                    <a:gd name="T4" fmla="*/ 12 w 58"/>
                    <a:gd name="T5" fmla="*/ 55 h 93"/>
                    <a:gd name="T6" fmla="*/ 13 w 58"/>
                    <a:gd name="T7" fmla="*/ 65 h 93"/>
                    <a:gd name="T8" fmla="*/ 13 w 58"/>
                    <a:gd name="T9" fmla="*/ 92 h 93"/>
                    <a:gd name="T10" fmla="*/ 0 w 58"/>
                    <a:gd name="T11" fmla="*/ 92 h 93"/>
                    <a:gd name="T12" fmla="*/ 0 w 58"/>
                    <a:gd name="T13" fmla="*/ 1 h 93"/>
                    <a:gd name="T14" fmla="*/ 10 w 58"/>
                    <a:gd name="T15" fmla="*/ 1 h 93"/>
                    <a:gd name="T16" fmla="*/ 12 w 58"/>
                    <a:gd name="T17" fmla="*/ 10 h 93"/>
                    <a:gd name="T18" fmla="*/ 12 w 58"/>
                    <a:gd name="T19" fmla="*/ 10 h 93"/>
                    <a:gd name="T20" fmla="*/ 31 w 58"/>
                    <a:gd name="T21" fmla="*/ 0 h 93"/>
                    <a:gd name="T22" fmla="*/ 50 w 58"/>
                    <a:gd name="T23" fmla="*/ 9 h 93"/>
                    <a:gd name="T24" fmla="*/ 57 w 58"/>
                    <a:gd name="T25" fmla="*/ 32 h 93"/>
                    <a:gd name="T26" fmla="*/ 50 w 58"/>
                    <a:gd name="T27" fmla="*/ 57 h 93"/>
                    <a:gd name="T28" fmla="*/ 32 w 58"/>
                    <a:gd name="T29" fmla="*/ 64 h 93"/>
                    <a:gd name="T30" fmla="*/ 29 w 58"/>
                    <a:gd name="T31" fmla="*/ 10 h 93"/>
                    <a:gd name="T32" fmla="*/ 17 w 58"/>
                    <a:gd name="T33" fmla="*/ 14 h 93"/>
                    <a:gd name="T34" fmla="*/ 13 w 58"/>
                    <a:gd name="T35" fmla="*/ 29 h 93"/>
                    <a:gd name="T36" fmla="*/ 13 w 58"/>
                    <a:gd name="T37" fmla="*/ 30 h 93"/>
                    <a:gd name="T38" fmla="*/ 16 w 58"/>
                    <a:gd name="T39" fmla="*/ 46 h 93"/>
                    <a:gd name="T40" fmla="*/ 28 w 58"/>
                    <a:gd name="T41" fmla="*/ 52 h 93"/>
                    <a:gd name="T42" fmla="*/ 38 w 58"/>
                    <a:gd name="T43" fmla="*/ 46 h 93"/>
                    <a:gd name="T44" fmla="*/ 42 w 58"/>
                    <a:gd name="T45" fmla="*/ 30 h 93"/>
                    <a:gd name="T46" fmla="*/ 38 w 58"/>
                    <a:gd name="T47" fmla="*/ 14 h 93"/>
                    <a:gd name="T48" fmla="*/ 29 w 58"/>
                    <a:gd name="T49"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4"/>
                      </a:moveTo>
                      <a:cubicBezTo>
                        <a:pt x="25" y="64"/>
                        <a:pt x="17" y="61"/>
                        <a:pt x="13" y="55"/>
                      </a:cubicBezTo>
                      <a:lnTo>
                        <a:pt x="12" y="55"/>
                      </a:lnTo>
                      <a:cubicBezTo>
                        <a:pt x="12" y="61"/>
                        <a:pt x="13" y="64"/>
                        <a:pt x="13" y="65"/>
                      </a:cubicBezTo>
                      <a:lnTo>
                        <a:pt x="13" y="92"/>
                      </a:lnTo>
                      <a:lnTo>
                        <a:pt x="0" y="92"/>
                      </a:lnTo>
                      <a:lnTo>
                        <a:pt x="0" y="1"/>
                      </a:lnTo>
                      <a:lnTo>
                        <a:pt x="10" y="1"/>
                      </a:lnTo>
                      <a:cubicBezTo>
                        <a:pt x="10" y="3"/>
                        <a:pt x="12" y="6"/>
                        <a:pt x="12" y="10"/>
                      </a:cubicBezTo>
                      <a:lnTo>
                        <a:pt x="12" y="10"/>
                      </a:lnTo>
                      <a:cubicBezTo>
                        <a:pt x="16" y="4"/>
                        <a:pt x="22" y="0"/>
                        <a:pt x="31" y="0"/>
                      </a:cubicBezTo>
                      <a:cubicBezTo>
                        <a:pt x="38" y="0"/>
                        <a:pt x="46" y="4"/>
                        <a:pt x="50" y="9"/>
                      </a:cubicBezTo>
                      <a:cubicBezTo>
                        <a:pt x="55" y="15"/>
                        <a:pt x="57" y="22"/>
                        <a:pt x="57" y="32"/>
                      </a:cubicBezTo>
                      <a:cubicBezTo>
                        <a:pt x="57" y="42"/>
                        <a:pt x="54" y="51"/>
                        <a:pt x="50" y="57"/>
                      </a:cubicBezTo>
                      <a:cubicBezTo>
                        <a:pt x="47" y="61"/>
                        <a:pt x="41" y="64"/>
                        <a:pt x="32" y="64"/>
                      </a:cubicBezTo>
                      <a:close/>
                      <a:moveTo>
                        <a:pt x="29" y="10"/>
                      </a:moveTo>
                      <a:cubicBezTo>
                        <a:pt x="23" y="10"/>
                        <a:pt x="20" y="11"/>
                        <a:pt x="17" y="14"/>
                      </a:cubicBezTo>
                      <a:cubicBezTo>
                        <a:pt x="15" y="17"/>
                        <a:pt x="13" y="23"/>
                        <a:pt x="13" y="29"/>
                      </a:cubicBezTo>
                      <a:lnTo>
                        <a:pt x="13" y="30"/>
                      </a:lnTo>
                      <a:cubicBezTo>
                        <a:pt x="13" y="38"/>
                        <a:pt x="15" y="44"/>
                        <a:pt x="16" y="46"/>
                      </a:cubicBezTo>
                      <a:cubicBezTo>
                        <a:pt x="19" y="49"/>
                        <a:pt x="22" y="52"/>
                        <a:pt x="28" y="52"/>
                      </a:cubicBezTo>
                      <a:cubicBezTo>
                        <a:pt x="32" y="52"/>
                        <a:pt x="36" y="51"/>
                        <a:pt x="38" y="46"/>
                      </a:cubicBezTo>
                      <a:cubicBezTo>
                        <a:pt x="41" y="42"/>
                        <a:pt x="42" y="38"/>
                        <a:pt x="42" y="30"/>
                      </a:cubicBezTo>
                      <a:cubicBezTo>
                        <a:pt x="42" y="23"/>
                        <a:pt x="41" y="17"/>
                        <a:pt x="38" y="14"/>
                      </a:cubicBezTo>
                      <a:cubicBezTo>
                        <a:pt x="38" y="11"/>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60" name="Freeform 459"/>
                <p:cNvSpPr>
                  <a:spLocks noChangeArrowheads="1"/>
                </p:cNvSpPr>
                <p:nvPr/>
              </p:nvSpPr>
              <p:spPr bwMode="auto">
                <a:xfrm>
                  <a:off x="5409" y="2433"/>
                  <a:ext cx="6" cy="22"/>
                </a:xfrm>
                <a:custGeom>
                  <a:avLst/>
                  <a:gdLst>
                    <a:gd name="T0" fmla="*/ 0 w 31"/>
                    <a:gd name="T1" fmla="*/ 51 h 101"/>
                    <a:gd name="T2" fmla="*/ 5 w 31"/>
                    <a:gd name="T3" fmla="*/ 23 h 101"/>
                    <a:gd name="T4" fmla="*/ 18 w 31"/>
                    <a:gd name="T5" fmla="*/ 0 h 101"/>
                    <a:gd name="T6" fmla="*/ 30 w 31"/>
                    <a:gd name="T7" fmla="*/ 0 h 101"/>
                    <a:gd name="T8" fmla="*/ 18 w 31"/>
                    <a:gd name="T9" fmla="*/ 23 h 101"/>
                    <a:gd name="T10" fmla="*/ 14 w 31"/>
                    <a:gd name="T11" fmla="*/ 51 h 101"/>
                    <a:gd name="T12" fmla="*/ 18 w 31"/>
                    <a:gd name="T13" fmla="*/ 77 h 101"/>
                    <a:gd name="T14" fmla="*/ 30 w 31"/>
                    <a:gd name="T15" fmla="*/ 100 h 101"/>
                    <a:gd name="T16" fmla="*/ 18 w 31"/>
                    <a:gd name="T17" fmla="*/ 100 h 101"/>
                    <a:gd name="T18" fmla="*/ 5 w 31"/>
                    <a:gd name="T19" fmla="*/ 77 h 101"/>
                    <a:gd name="T20" fmla="*/ 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0" y="51"/>
                      </a:moveTo>
                      <a:cubicBezTo>
                        <a:pt x="0" y="41"/>
                        <a:pt x="2" y="32"/>
                        <a:pt x="5" y="23"/>
                      </a:cubicBezTo>
                      <a:cubicBezTo>
                        <a:pt x="8" y="14"/>
                        <a:pt x="12" y="7"/>
                        <a:pt x="18" y="0"/>
                      </a:cubicBezTo>
                      <a:lnTo>
                        <a:pt x="30" y="0"/>
                      </a:lnTo>
                      <a:cubicBezTo>
                        <a:pt x="24" y="7"/>
                        <a:pt x="21" y="14"/>
                        <a:pt x="18" y="23"/>
                      </a:cubicBezTo>
                      <a:cubicBezTo>
                        <a:pt x="15" y="32"/>
                        <a:pt x="14" y="41"/>
                        <a:pt x="14" y="51"/>
                      </a:cubicBezTo>
                      <a:cubicBezTo>
                        <a:pt x="14" y="60"/>
                        <a:pt x="15" y="70"/>
                        <a:pt x="18" y="77"/>
                      </a:cubicBezTo>
                      <a:cubicBezTo>
                        <a:pt x="21" y="86"/>
                        <a:pt x="25" y="93"/>
                        <a:pt x="30" y="100"/>
                      </a:cubicBezTo>
                      <a:lnTo>
                        <a:pt x="18" y="100"/>
                      </a:lnTo>
                      <a:cubicBezTo>
                        <a:pt x="12" y="95"/>
                        <a:pt x="8" y="86"/>
                        <a:pt x="5" y="77"/>
                      </a:cubicBezTo>
                      <a:cubicBezTo>
                        <a:pt x="2" y="70"/>
                        <a:pt x="0" y="60"/>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61" name="Freeform 460"/>
                <p:cNvSpPr>
                  <a:spLocks noChangeArrowheads="1"/>
                </p:cNvSpPr>
                <p:nvPr/>
              </p:nvSpPr>
              <p:spPr bwMode="auto">
                <a:xfrm>
                  <a:off x="5416" y="2433"/>
                  <a:ext cx="6" cy="22"/>
                </a:xfrm>
                <a:custGeom>
                  <a:avLst/>
                  <a:gdLst>
                    <a:gd name="T0" fmla="*/ 30 w 31"/>
                    <a:gd name="T1" fmla="*/ 51 h 101"/>
                    <a:gd name="T2" fmla="*/ 25 w 31"/>
                    <a:gd name="T3" fmla="*/ 79 h 101"/>
                    <a:gd name="T4" fmla="*/ 12 w 31"/>
                    <a:gd name="T5" fmla="*/ 100 h 101"/>
                    <a:gd name="T6" fmla="*/ 0 w 31"/>
                    <a:gd name="T7" fmla="*/ 100 h 101"/>
                    <a:gd name="T8" fmla="*/ 12 w 31"/>
                    <a:gd name="T9" fmla="*/ 77 h 101"/>
                    <a:gd name="T10" fmla="*/ 17 w 31"/>
                    <a:gd name="T11" fmla="*/ 51 h 101"/>
                    <a:gd name="T12" fmla="*/ 12 w 31"/>
                    <a:gd name="T13" fmla="*/ 23 h 101"/>
                    <a:gd name="T14" fmla="*/ 0 w 31"/>
                    <a:gd name="T15" fmla="*/ 0 h 101"/>
                    <a:gd name="T16" fmla="*/ 12 w 31"/>
                    <a:gd name="T17" fmla="*/ 0 h 101"/>
                    <a:gd name="T18" fmla="*/ 25 w 31"/>
                    <a:gd name="T19" fmla="*/ 23 h 101"/>
                    <a:gd name="T20" fmla="*/ 3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30" y="51"/>
                      </a:moveTo>
                      <a:cubicBezTo>
                        <a:pt x="30" y="61"/>
                        <a:pt x="28" y="71"/>
                        <a:pt x="25" y="79"/>
                      </a:cubicBezTo>
                      <a:cubicBezTo>
                        <a:pt x="22" y="88"/>
                        <a:pt x="18" y="95"/>
                        <a:pt x="12" y="100"/>
                      </a:cubicBezTo>
                      <a:lnTo>
                        <a:pt x="0" y="100"/>
                      </a:lnTo>
                      <a:cubicBezTo>
                        <a:pt x="6" y="93"/>
                        <a:pt x="9" y="86"/>
                        <a:pt x="12" y="77"/>
                      </a:cubicBezTo>
                      <a:cubicBezTo>
                        <a:pt x="15" y="68"/>
                        <a:pt x="17" y="60"/>
                        <a:pt x="17" y="51"/>
                      </a:cubicBezTo>
                      <a:cubicBezTo>
                        <a:pt x="17" y="42"/>
                        <a:pt x="15" y="32"/>
                        <a:pt x="12" y="23"/>
                      </a:cubicBezTo>
                      <a:cubicBezTo>
                        <a:pt x="9" y="14"/>
                        <a:pt x="5" y="6"/>
                        <a:pt x="0" y="0"/>
                      </a:cubicBezTo>
                      <a:lnTo>
                        <a:pt x="12" y="0"/>
                      </a:lnTo>
                      <a:cubicBezTo>
                        <a:pt x="18" y="7"/>
                        <a:pt x="22" y="14"/>
                        <a:pt x="25" y="23"/>
                      </a:cubicBezTo>
                      <a:cubicBezTo>
                        <a:pt x="28" y="30"/>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62" name="Freeform 461"/>
                <p:cNvSpPr>
                  <a:spLocks noChangeArrowheads="1"/>
                </p:cNvSpPr>
                <p:nvPr/>
              </p:nvSpPr>
              <p:spPr bwMode="auto">
                <a:xfrm>
                  <a:off x="5353" y="2464"/>
                  <a:ext cx="20" cy="14"/>
                </a:xfrm>
                <a:custGeom>
                  <a:avLst/>
                  <a:gdLst>
                    <a:gd name="T0" fmla="*/ 39 w 93"/>
                    <a:gd name="T1" fmla="*/ 63 h 65"/>
                    <a:gd name="T2" fmla="*/ 39 w 93"/>
                    <a:gd name="T3" fmla="*/ 23 h 65"/>
                    <a:gd name="T4" fmla="*/ 36 w 93"/>
                    <a:gd name="T5" fmla="*/ 13 h 65"/>
                    <a:gd name="T6" fmla="*/ 28 w 93"/>
                    <a:gd name="T7" fmla="*/ 10 h 65"/>
                    <a:gd name="T8" fmla="*/ 16 w 93"/>
                    <a:gd name="T9" fmla="*/ 15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6 h 65"/>
                    <a:gd name="T36" fmla="*/ 92 w 93"/>
                    <a:gd name="T37" fmla="*/ 23 h 65"/>
                    <a:gd name="T38" fmla="*/ 92 w 93"/>
                    <a:gd name="T39" fmla="*/ 64 h 65"/>
                    <a:gd name="T40" fmla="*/ 79 w 93"/>
                    <a:gd name="T41" fmla="*/ 64 h 65"/>
                    <a:gd name="T42" fmla="*/ 79 w 93"/>
                    <a:gd name="T43" fmla="*/ 25 h 65"/>
                    <a:gd name="T44" fmla="*/ 76 w 93"/>
                    <a:gd name="T45" fmla="*/ 15 h 65"/>
                    <a:gd name="T46" fmla="*/ 67 w 93"/>
                    <a:gd name="T47" fmla="*/ 12 h 65"/>
                    <a:gd name="T48" fmla="*/ 55 w 93"/>
                    <a:gd name="T49" fmla="*/ 16 h 65"/>
                    <a:gd name="T50" fmla="*/ 53 w 93"/>
                    <a:gd name="T51" fmla="*/ 31 h 65"/>
                    <a:gd name="T52" fmla="*/ 53 w 93"/>
                    <a:gd name="T53" fmla="*/ 63 h 65"/>
                    <a:gd name="T54" fmla="*/ 39 w 93"/>
                    <a:gd name="T55"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3"/>
                      </a:moveTo>
                      <a:lnTo>
                        <a:pt x="39" y="23"/>
                      </a:lnTo>
                      <a:cubicBezTo>
                        <a:pt x="39" y="19"/>
                        <a:pt x="38" y="15"/>
                        <a:pt x="36" y="13"/>
                      </a:cubicBezTo>
                      <a:cubicBezTo>
                        <a:pt x="35" y="10"/>
                        <a:pt x="32" y="10"/>
                        <a:pt x="28" y="10"/>
                      </a:cubicBezTo>
                      <a:cubicBezTo>
                        <a:pt x="22" y="10"/>
                        <a:pt x="19" y="13"/>
                        <a:pt x="16" y="15"/>
                      </a:cubicBezTo>
                      <a:cubicBezTo>
                        <a:pt x="13" y="18"/>
                        <a:pt x="13" y="23"/>
                        <a:pt x="13" y="32"/>
                      </a:cubicBezTo>
                      <a:lnTo>
                        <a:pt x="13" y="64"/>
                      </a:lnTo>
                      <a:lnTo>
                        <a:pt x="0" y="64"/>
                      </a:lnTo>
                      <a:lnTo>
                        <a:pt x="0" y="1"/>
                      </a:lnTo>
                      <a:lnTo>
                        <a:pt x="10" y="1"/>
                      </a:lnTo>
                      <a:lnTo>
                        <a:pt x="12" y="10"/>
                      </a:lnTo>
                      <a:cubicBezTo>
                        <a:pt x="13" y="7"/>
                        <a:pt x="16" y="5"/>
                        <a:pt x="19" y="3"/>
                      </a:cubicBezTo>
                      <a:cubicBezTo>
                        <a:pt x="22" y="2"/>
                        <a:pt x="26" y="0"/>
                        <a:pt x="31" y="0"/>
                      </a:cubicBezTo>
                      <a:cubicBezTo>
                        <a:pt x="41" y="0"/>
                        <a:pt x="47" y="3"/>
                        <a:pt x="50" y="10"/>
                      </a:cubicBezTo>
                      <a:lnTo>
                        <a:pt x="51" y="10"/>
                      </a:lnTo>
                      <a:cubicBezTo>
                        <a:pt x="53" y="7"/>
                        <a:pt x="55" y="5"/>
                        <a:pt x="58" y="3"/>
                      </a:cubicBezTo>
                      <a:cubicBezTo>
                        <a:pt x="61" y="2"/>
                        <a:pt x="66" y="0"/>
                        <a:pt x="70" y="0"/>
                      </a:cubicBezTo>
                      <a:cubicBezTo>
                        <a:pt x="77" y="0"/>
                        <a:pt x="83" y="1"/>
                        <a:pt x="86" y="6"/>
                      </a:cubicBezTo>
                      <a:cubicBezTo>
                        <a:pt x="89" y="10"/>
                        <a:pt x="92" y="16"/>
                        <a:pt x="92" y="23"/>
                      </a:cubicBezTo>
                      <a:lnTo>
                        <a:pt x="92" y="64"/>
                      </a:lnTo>
                      <a:lnTo>
                        <a:pt x="79" y="64"/>
                      </a:lnTo>
                      <a:lnTo>
                        <a:pt x="79" y="25"/>
                      </a:lnTo>
                      <a:cubicBezTo>
                        <a:pt x="79" y="20"/>
                        <a:pt x="77" y="16"/>
                        <a:pt x="76" y="15"/>
                      </a:cubicBezTo>
                      <a:cubicBezTo>
                        <a:pt x="74" y="12"/>
                        <a:pt x="71" y="12"/>
                        <a:pt x="67" y="12"/>
                      </a:cubicBezTo>
                      <a:cubicBezTo>
                        <a:pt x="61" y="12"/>
                        <a:pt x="58" y="13"/>
                        <a:pt x="55" y="16"/>
                      </a:cubicBezTo>
                      <a:cubicBezTo>
                        <a:pt x="53" y="19"/>
                        <a:pt x="53" y="25"/>
                        <a:pt x="53" y="31"/>
                      </a:cubicBezTo>
                      <a:lnTo>
                        <a:pt x="53" y="63"/>
                      </a:lnTo>
                      <a:lnTo>
                        <a:pt x="39" y="6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63" name="Freeform 462"/>
                <p:cNvSpPr>
                  <a:spLocks noChangeArrowheads="1"/>
                </p:cNvSpPr>
                <p:nvPr/>
              </p:nvSpPr>
              <p:spPr bwMode="auto">
                <a:xfrm>
                  <a:off x="5377" y="2463"/>
                  <a:ext cx="11" cy="14"/>
                </a:xfrm>
                <a:custGeom>
                  <a:avLst/>
                  <a:gdLst>
                    <a:gd name="T0" fmla="*/ 44 w 54"/>
                    <a:gd name="T1" fmla="*/ 66 h 67"/>
                    <a:gd name="T2" fmla="*/ 41 w 54"/>
                    <a:gd name="T3" fmla="*/ 57 h 67"/>
                    <a:gd name="T4" fmla="*/ 41 w 54"/>
                    <a:gd name="T5" fmla="*/ 57 h 67"/>
                    <a:gd name="T6" fmla="*/ 33 w 54"/>
                    <a:gd name="T7" fmla="*/ 64 h 67"/>
                    <a:gd name="T8" fmla="*/ 21 w 54"/>
                    <a:gd name="T9" fmla="*/ 66 h 67"/>
                    <a:gd name="T10" fmla="*/ 6 w 54"/>
                    <a:gd name="T11" fmla="*/ 61 h 67"/>
                    <a:gd name="T12" fmla="*/ 0 w 54"/>
                    <a:gd name="T13" fmla="*/ 47 h 67"/>
                    <a:gd name="T14" fmla="*/ 8 w 54"/>
                    <a:gd name="T15" fmla="*/ 32 h 67"/>
                    <a:gd name="T16" fmla="*/ 30 w 54"/>
                    <a:gd name="T17" fmla="*/ 26 h 67"/>
                    <a:gd name="T18" fmla="*/ 40 w 54"/>
                    <a:gd name="T19" fmla="*/ 26 h 67"/>
                    <a:gd name="T20" fmla="*/ 40 w 54"/>
                    <a:gd name="T21" fmla="*/ 23 h 67"/>
                    <a:gd name="T22" fmla="*/ 37 w 54"/>
                    <a:gd name="T23" fmla="*/ 15 h 67"/>
                    <a:gd name="T24" fmla="*/ 28 w 54"/>
                    <a:gd name="T25" fmla="*/ 12 h 67"/>
                    <a:gd name="T26" fmla="*/ 19 w 54"/>
                    <a:gd name="T27" fmla="*/ 13 h 67"/>
                    <a:gd name="T28" fmla="*/ 11 w 54"/>
                    <a:gd name="T29" fmla="*/ 16 h 67"/>
                    <a:gd name="T30" fmla="*/ 6 w 54"/>
                    <a:gd name="T31" fmla="*/ 6 h 67"/>
                    <a:gd name="T32" fmla="*/ 18 w 54"/>
                    <a:gd name="T33" fmla="*/ 1 h 67"/>
                    <a:gd name="T34" fmla="*/ 30 w 54"/>
                    <a:gd name="T35" fmla="*/ 0 h 67"/>
                    <a:gd name="T36" fmla="*/ 47 w 54"/>
                    <a:gd name="T37" fmla="*/ 6 h 67"/>
                    <a:gd name="T38" fmla="*/ 53 w 54"/>
                    <a:gd name="T39" fmla="*/ 22 h 67"/>
                    <a:gd name="T40" fmla="*/ 53 w 54"/>
                    <a:gd name="T41" fmla="*/ 64 h 67"/>
                    <a:gd name="T42" fmla="*/ 44 w 54"/>
                    <a:gd name="T43" fmla="*/ 64 h 67"/>
                    <a:gd name="T44" fmla="*/ 44 w 54"/>
                    <a:gd name="T45" fmla="*/ 66 h 67"/>
                    <a:gd name="T46" fmla="*/ 24 w 54"/>
                    <a:gd name="T47" fmla="*/ 55 h 67"/>
                    <a:gd name="T48" fmla="*/ 35 w 54"/>
                    <a:gd name="T49" fmla="*/ 51 h 67"/>
                    <a:gd name="T50" fmla="*/ 40 w 54"/>
                    <a:gd name="T51" fmla="*/ 39 h 67"/>
                    <a:gd name="T52" fmla="*/ 40 w 54"/>
                    <a:gd name="T53" fmla="*/ 34 h 67"/>
                    <a:gd name="T54" fmla="*/ 31 w 54"/>
                    <a:gd name="T55" fmla="*/ 34 h 67"/>
                    <a:gd name="T56" fmla="*/ 18 w 54"/>
                    <a:gd name="T57" fmla="*/ 36 h 67"/>
                    <a:gd name="T58" fmla="*/ 14 w 54"/>
                    <a:gd name="T59" fmla="*/ 45 h 67"/>
                    <a:gd name="T60" fmla="*/ 17 w 54"/>
                    <a:gd name="T61" fmla="*/ 51 h 67"/>
                    <a:gd name="T62" fmla="*/ 24 w 54"/>
                    <a:gd name="T63" fmla="*/ 5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1"/>
                        <a:pt x="35" y="63"/>
                        <a:pt x="33" y="64"/>
                      </a:cubicBezTo>
                      <a:cubicBezTo>
                        <a:pt x="30" y="66"/>
                        <a:pt x="25" y="66"/>
                        <a:pt x="21" y="66"/>
                      </a:cubicBezTo>
                      <a:cubicBezTo>
                        <a:pt x="15" y="66"/>
                        <a:pt x="9" y="64"/>
                        <a:pt x="6" y="61"/>
                      </a:cubicBezTo>
                      <a:cubicBezTo>
                        <a:pt x="3" y="58"/>
                        <a:pt x="0" y="53"/>
                        <a:pt x="0" y="47"/>
                      </a:cubicBezTo>
                      <a:cubicBezTo>
                        <a:pt x="0" y="42"/>
                        <a:pt x="4" y="35"/>
                        <a:pt x="8" y="32"/>
                      </a:cubicBezTo>
                      <a:cubicBezTo>
                        <a:pt x="13" y="29"/>
                        <a:pt x="19" y="28"/>
                        <a:pt x="30" y="26"/>
                      </a:cubicBezTo>
                      <a:lnTo>
                        <a:pt x="40" y="26"/>
                      </a:lnTo>
                      <a:lnTo>
                        <a:pt x="40" y="23"/>
                      </a:lnTo>
                      <a:cubicBezTo>
                        <a:pt x="40" y="19"/>
                        <a:pt x="39" y="17"/>
                        <a:pt x="37" y="15"/>
                      </a:cubicBezTo>
                      <a:cubicBezTo>
                        <a:pt x="36" y="14"/>
                        <a:pt x="33" y="12"/>
                        <a:pt x="28" y="12"/>
                      </a:cubicBezTo>
                      <a:cubicBezTo>
                        <a:pt x="25" y="12"/>
                        <a:pt x="22" y="12"/>
                        <a:pt x="19" y="13"/>
                      </a:cubicBezTo>
                      <a:cubicBezTo>
                        <a:pt x="17" y="15"/>
                        <a:pt x="14" y="15"/>
                        <a:pt x="11" y="16"/>
                      </a:cubicBezTo>
                      <a:lnTo>
                        <a:pt x="6" y="6"/>
                      </a:lnTo>
                      <a:cubicBezTo>
                        <a:pt x="9" y="4"/>
                        <a:pt x="14" y="3"/>
                        <a:pt x="18" y="1"/>
                      </a:cubicBezTo>
                      <a:cubicBezTo>
                        <a:pt x="22" y="0"/>
                        <a:pt x="25" y="0"/>
                        <a:pt x="30" y="0"/>
                      </a:cubicBezTo>
                      <a:cubicBezTo>
                        <a:pt x="37" y="0"/>
                        <a:pt x="44" y="1"/>
                        <a:pt x="47" y="6"/>
                      </a:cubicBezTo>
                      <a:cubicBezTo>
                        <a:pt x="52" y="9"/>
                        <a:pt x="53" y="15"/>
                        <a:pt x="53" y="22"/>
                      </a:cubicBezTo>
                      <a:lnTo>
                        <a:pt x="53" y="64"/>
                      </a:lnTo>
                      <a:lnTo>
                        <a:pt x="44" y="64"/>
                      </a:lnTo>
                      <a:lnTo>
                        <a:pt x="44" y="66"/>
                      </a:lnTo>
                      <a:close/>
                      <a:moveTo>
                        <a:pt x="24" y="55"/>
                      </a:moveTo>
                      <a:cubicBezTo>
                        <a:pt x="28" y="55"/>
                        <a:pt x="33" y="54"/>
                        <a:pt x="35" y="51"/>
                      </a:cubicBezTo>
                      <a:cubicBezTo>
                        <a:pt x="38" y="48"/>
                        <a:pt x="40" y="45"/>
                        <a:pt x="40" y="39"/>
                      </a:cubicBezTo>
                      <a:lnTo>
                        <a:pt x="40" y="34"/>
                      </a:lnTo>
                      <a:lnTo>
                        <a:pt x="31" y="34"/>
                      </a:lnTo>
                      <a:cubicBezTo>
                        <a:pt x="25" y="34"/>
                        <a:pt x="21" y="35"/>
                        <a:pt x="18" y="36"/>
                      </a:cubicBezTo>
                      <a:cubicBezTo>
                        <a:pt x="15" y="38"/>
                        <a:pt x="14" y="41"/>
                        <a:pt x="14" y="45"/>
                      </a:cubicBezTo>
                      <a:cubicBezTo>
                        <a:pt x="14" y="48"/>
                        <a:pt x="16" y="50"/>
                        <a:pt x="17" y="51"/>
                      </a:cubicBezTo>
                      <a:cubicBezTo>
                        <a:pt x="19" y="52"/>
                        <a:pt x="21" y="55"/>
                        <a:pt x="24" y="55"/>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64" name="Freeform 463"/>
                <p:cNvSpPr>
                  <a:spLocks noChangeArrowheads="1"/>
                </p:cNvSpPr>
                <p:nvPr/>
              </p:nvSpPr>
              <p:spPr bwMode="auto">
                <a:xfrm>
                  <a:off x="5393" y="2463"/>
                  <a:ext cx="12" cy="20"/>
                </a:xfrm>
                <a:custGeom>
                  <a:avLst/>
                  <a:gdLst>
                    <a:gd name="T0" fmla="*/ 32 w 58"/>
                    <a:gd name="T1" fmla="*/ 65 h 93"/>
                    <a:gd name="T2" fmla="*/ 13 w 58"/>
                    <a:gd name="T3" fmla="*/ 56 h 93"/>
                    <a:gd name="T4" fmla="*/ 12 w 58"/>
                    <a:gd name="T5" fmla="*/ 56 h 93"/>
                    <a:gd name="T6" fmla="*/ 13 w 58"/>
                    <a:gd name="T7" fmla="*/ 66 h 93"/>
                    <a:gd name="T8" fmla="*/ 13 w 58"/>
                    <a:gd name="T9" fmla="*/ 92 h 93"/>
                    <a:gd name="T10" fmla="*/ 0 w 58"/>
                    <a:gd name="T11" fmla="*/ 92 h 93"/>
                    <a:gd name="T12" fmla="*/ 0 w 58"/>
                    <a:gd name="T13" fmla="*/ 2 h 93"/>
                    <a:gd name="T14" fmla="*/ 10 w 58"/>
                    <a:gd name="T15" fmla="*/ 2 h 93"/>
                    <a:gd name="T16" fmla="*/ 12 w 58"/>
                    <a:gd name="T17" fmla="*/ 11 h 93"/>
                    <a:gd name="T18" fmla="*/ 12 w 58"/>
                    <a:gd name="T19" fmla="*/ 11 h 93"/>
                    <a:gd name="T20" fmla="*/ 31 w 58"/>
                    <a:gd name="T21" fmla="*/ 0 h 93"/>
                    <a:gd name="T22" fmla="*/ 50 w 58"/>
                    <a:gd name="T23" fmla="*/ 9 h 93"/>
                    <a:gd name="T24" fmla="*/ 57 w 58"/>
                    <a:gd name="T25" fmla="*/ 33 h 93"/>
                    <a:gd name="T26" fmla="*/ 50 w 58"/>
                    <a:gd name="T27" fmla="*/ 57 h 93"/>
                    <a:gd name="T28" fmla="*/ 32 w 58"/>
                    <a:gd name="T29" fmla="*/ 65 h 93"/>
                    <a:gd name="T30" fmla="*/ 29 w 58"/>
                    <a:gd name="T31" fmla="*/ 11 h 93"/>
                    <a:gd name="T32" fmla="*/ 17 w 58"/>
                    <a:gd name="T33" fmla="*/ 15 h 93"/>
                    <a:gd name="T34" fmla="*/ 13 w 58"/>
                    <a:gd name="T35" fmla="*/ 30 h 93"/>
                    <a:gd name="T36" fmla="*/ 13 w 58"/>
                    <a:gd name="T37" fmla="*/ 31 h 93"/>
                    <a:gd name="T38" fmla="*/ 16 w 58"/>
                    <a:gd name="T39" fmla="*/ 47 h 93"/>
                    <a:gd name="T40" fmla="*/ 28 w 58"/>
                    <a:gd name="T41" fmla="*/ 53 h 93"/>
                    <a:gd name="T42" fmla="*/ 38 w 58"/>
                    <a:gd name="T43" fmla="*/ 47 h 93"/>
                    <a:gd name="T44" fmla="*/ 42 w 58"/>
                    <a:gd name="T45" fmla="*/ 31 h 93"/>
                    <a:gd name="T46" fmla="*/ 38 w 58"/>
                    <a:gd name="T47" fmla="*/ 15 h 93"/>
                    <a:gd name="T48" fmla="*/ 29 w 58"/>
                    <a:gd name="T49" fmla="*/ 1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5"/>
                      </a:moveTo>
                      <a:cubicBezTo>
                        <a:pt x="25" y="65"/>
                        <a:pt x="17" y="62"/>
                        <a:pt x="13" y="56"/>
                      </a:cubicBezTo>
                      <a:lnTo>
                        <a:pt x="12" y="56"/>
                      </a:lnTo>
                      <a:cubicBezTo>
                        <a:pt x="12" y="62"/>
                        <a:pt x="13" y="65"/>
                        <a:pt x="13" y="66"/>
                      </a:cubicBezTo>
                      <a:lnTo>
                        <a:pt x="13" y="92"/>
                      </a:lnTo>
                      <a:lnTo>
                        <a:pt x="0" y="92"/>
                      </a:lnTo>
                      <a:lnTo>
                        <a:pt x="0" y="2"/>
                      </a:lnTo>
                      <a:lnTo>
                        <a:pt x="10" y="2"/>
                      </a:lnTo>
                      <a:cubicBezTo>
                        <a:pt x="10" y="3"/>
                        <a:pt x="12" y="6"/>
                        <a:pt x="12" y="11"/>
                      </a:cubicBezTo>
                      <a:lnTo>
                        <a:pt x="12" y="11"/>
                      </a:lnTo>
                      <a:cubicBezTo>
                        <a:pt x="16" y="5"/>
                        <a:pt x="22" y="0"/>
                        <a:pt x="31" y="0"/>
                      </a:cubicBezTo>
                      <a:cubicBezTo>
                        <a:pt x="38" y="0"/>
                        <a:pt x="46" y="3"/>
                        <a:pt x="50" y="9"/>
                      </a:cubicBezTo>
                      <a:cubicBezTo>
                        <a:pt x="55" y="15"/>
                        <a:pt x="57" y="23"/>
                        <a:pt x="57" y="33"/>
                      </a:cubicBezTo>
                      <a:cubicBezTo>
                        <a:pt x="57" y="44"/>
                        <a:pt x="54" y="51"/>
                        <a:pt x="50" y="57"/>
                      </a:cubicBezTo>
                      <a:cubicBezTo>
                        <a:pt x="47" y="62"/>
                        <a:pt x="41" y="65"/>
                        <a:pt x="32" y="65"/>
                      </a:cubicBezTo>
                      <a:close/>
                      <a:moveTo>
                        <a:pt x="29" y="11"/>
                      </a:moveTo>
                      <a:cubicBezTo>
                        <a:pt x="23" y="11"/>
                        <a:pt x="20" y="12"/>
                        <a:pt x="17" y="15"/>
                      </a:cubicBezTo>
                      <a:cubicBezTo>
                        <a:pt x="15" y="18"/>
                        <a:pt x="13" y="24"/>
                        <a:pt x="13" y="30"/>
                      </a:cubicBezTo>
                      <a:lnTo>
                        <a:pt x="13" y="31"/>
                      </a:lnTo>
                      <a:cubicBezTo>
                        <a:pt x="13" y="38"/>
                        <a:pt x="15" y="44"/>
                        <a:pt x="16" y="47"/>
                      </a:cubicBezTo>
                      <a:cubicBezTo>
                        <a:pt x="19" y="50"/>
                        <a:pt x="22" y="53"/>
                        <a:pt x="28" y="53"/>
                      </a:cubicBezTo>
                      <a:cubicBezTo>
                        <a:pt x="32" y="53"/>
                        <a:pt x="36" y="51"/>
                        <a:pt x="38" y="47"/>
                      </a:cubicBezTo>
                      <a:cubicBezTo>
                        <a:pt x="41" y="43"/>
                        <a:pt x="42" y="38"/>
                        <a:pt x="42" y="31"/>
                      </a:cubicBezTo>
                      <a:cubicBezTo>
                        <a:pt x="42" y="24"/>
                        <a:pt x="41" y="18"/>
                        <a:pt x="38" y="15"/>
                      </a:cubicBezTo>
                      <a:cubicBezTo>
                        <a:pt x="38" y="12"/>
                        <a:pt x="33" y="11"/>
                        <a:pt x="29" y="11"/>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65" name="Freeform 464"/>
                <p:cNvSpPr>
                  <a:spLocks noChangeArrowheads="1"/>
                </p:cNvSpPr>
                <p:nvPr/>
              </p:nvSpPr>
              <p:spPr bwMode="auto">
                <a:xfrm>
                  <a:off x="5409" y="2459"/>
                  <a:ext cx="6" cy="22"/>
                </a:xfrm>
                <a:custGeom>
                  <a:avLst/>
                  <a:gdLst>
                    <a:gd name="T0" fmla="*/ 0 w 31"/>
                    <a:gd name="T1" fmla="*/ 51 h 101"/>
                    <a:gd name="T2" fmla="*/ 5 w 31"/>
                    <a:gd name="T3" fmla="*/ 23 h 101"/>
                    <a:gd name="T4" fmla="*/ 18 w 31"/>
                    <a:gd name="T5" fmla="*/ 0 h 101"/>
                    <a:gd name="T6" fmla="*/ 30 w 31"/>
                    <a:gd name="T7" fmla="*/ 0 h 101"/>
                    <a:gd name="T8" fmla="*/ 18 w 31"/>
                    <a:gd name="T9" fmla="*/ 23 h 101"/>
                    <a:gd name="T10" fmla="*/ 14 w 31"/>
                    <a:gd name="T11" fmla="*/ 51 h 101"/>
                    <a:gd name="T12" fmla="*/ 18 w 31"/>
                    <a:gd name="T13" fmla="*/ 77 h 101"/>
                    <a:gd name="T14" fmla="*/ 30 w 31"/>
                    <a:gd name="T15" fmla="*/ 100 h 101"/>
                    <a:gd name="T16" fmla="*/ 18 w 31"/>
                    <a:gd name="T17" fmla="*/ 100 h 101"/>
                    <a:gd name="T18" fmla="*/ 5 w 31"/>
                    <a:gd name="T19" fmla="*/ 77 h 101"/>
                    <a:gd name="T20" fmla="*/ 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0" y="51"/>
                      </a:moveTo>
                      <a:cubicBezTo>
                        <a:pt x="0" y="40"/>
                        <a:pt x="2" y="32"/>
                        <a:pt x="5" y="23"/>
                      </a:cubicBezTo>
                      <a:cubicBezTo>
                        <a:pt x="8" y="14"/>
                        <a:pt x="12" y="7"/>
                        <a:pt x="18" y="0"/>
                      </a:cubicBezTo>
                      <a:lnTo>
                        <a:pt x="30" y="0"/>
                      </a:lnTo>
                      <a:cubicBezTo>
                        <a:pt x="24" y="7"/>
                        <a:pt x="21" y="14"/>
                        <a:pt x="18" y="23"/>
                      </a:cubicBezTo>
                      <a:cubicBezTo>
                        <a:pt x="15" y="32"/>
                        <a:pt x="14" y="40"/>
                        <a:pt x="14" y="51"/>
                      </a:cubicBezTo>
                      <a:cubicBezTo>
                        <a:pt x="14" y="59"/>
                        <a:pt x="15" y="69"/>
                        <a:pt x="18" y="77"/>
                      </a:cubicBezTo>
                      <a:cubicBezTo>
                        <a:pt x="21" y="86"/>
                        <a:pt x="25" y="93"/>
                        <a:pt x="30" y="100"/>
                      </a:cubicBezTo>
                      <a:lnTo>
                        <a:pt x="18" y="100"/>
                      </a:lnTo>
                      <a:cubicBezTo>
                        <a:pt x="12" y="94"/>
                        <a:pt x="8" y="86"/>
                        <a:pt x="5" y="77"/>
                      </a:cubicBezTo>
                      <a:cubicBezTo>
                        <a:pt x="2" y="69"/>
                        <a:pt x="0" y="59"/>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66" name="Freeform 465"/>
                <p:cNvSpPr>
                  <a:spLocks noChangeArrowheads="1"/>
                </p:cNvSpPr>
                <p:nvPr/>
              </p:nvSpPr>
              <p:spPr bwMode="auto">
                <a:xfrm>
                  <a:off x="5416" y="2459"/>
                  <a:ext cx="6" cy="22"/>
                </a:xfrm>
                <a:custGeom>
                  <a:avLst/>
                  <a:gdLst>
                    <a:gd name="T0" fmla="*/ 30 w 31"/>
                    <a:gd name="T1" fmla="*/ 51 h 101"/>
                    <a:gd name="T2" fmla="*/ 25 w 31"/>
                    <a:gd name="T3" fmla="*/ 78 h 101"/>
                    <a:gd name="T4" fmla="*/ 12 w 31"/>
                    <a:gd name="T5" fmla="*/ 100 h 101"/>
                    <a:gd name="T6" fmla="*/ 0 w 31"/>
                    <a:gd name="T7" fmla="*/ 100 h 101"/>
                    <a:gd name="T8" fmla="*/ 12 w 31"/>
                    <a:gd name="T9" fmla="*/ 77 h 101"/>
                    <a:gd name="T10" fmla="*/ 17 w 31"/>
                    <a:gd name="T11" fmla="*/ 51 h 101"/>
                    <a:gd name="T12" fmla="*/ 12 w 31"/>
                    <a:gd name="T13" fmla="*/ 23 h 101"/>
                    <a:gd name="T14" fmla="*/ 0 w 31"/>
                    <a:gd name="T15" fmla="*/ 0 h 101"/>
                    <a:gd name="T16" fmla="*/ 12 w 31"/>
                    <a:gd name="T17" fmla="*/ 0 h 101"/>
                    <a:gd name="T18" fmla="*/ 25 w 31"/>
                    <a:gd name="T19" fmla="*/ 23 h 101"/>
                    <a:gd name="T20" fmla="*/ 3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30" y="51"/>
                      </a:moveTo>
                      <a:cubicBezTo>
                        <a:pt x="30" y="61"/>
                        <a:pt x="28" y="69"/>
                        <a:pt x="25" y="78"/>
                      </a:cubicBezTo>
                      <a:cubicBezTo>
                        <a:pt x="22" y="87"/>
                        <a:pt x="18" y="94"/>
                        <a:pt x="12" y="100"/>
                      </a:cubicBezTo>
                      <a:lnTo>
                        <a:pt x="0" y="100"/>
                      </a:lnTo>
                      <a:cubicBezTo>
                        <a:pt x="6" y="93"/>
                        <a:pt x="9" y="86"/>
                        <a:pt x="12" y="77"/>
                      </a:cubicBezTo>
                      <a:cubicBezTo>
                        <a:pt x="15" y="68"/>
                        <a:pt x="17" y="59"/>
                        <a:pt x="17" y="51"/>
                      </a:cubicBezTo>
                      <a:cubicBezTo>
                        <a:pt x="17" y="42"/>
                        <a:pt x="15" y="32"/>
                        <a:pt x="12" y="23"/>
                      </a:cubicBezTo>
                      <a:cubicBezTo>
                        <a:pt x="9" y="14"/>
                        <a:pt x="5" y="5"/>
                        <a:pt x="0" y="0"/>
                      </a:cubicBezTo>
                      <a:lnTo>
                        <a:pt x="12" y="0"/>
                      </a:lnTo>
                      <a:cubicBezTo>
                        <a:pt x="18" y="7"/>
                        <a:pt x="22" y="14"/>
                        <a:pt x="25" y="23"/>
                      </a:cubicBezTo>
                      <a:cubicBezTo>
                        <a:pt x="28" y="30"/>
                        <a:pt x="30" y="40"/>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67" name="Freeform 466"/>
                <p:cNvSpPr>
                  <a:spLocks noChangeArrowheads="1"/>
                </p:cNvSpPr>
                <p:nvPr/>
              </p:nvSpPr>
              <p:spPr bwMode="auto">
                <a:xfrm>
                  <a:off x="5353" y="2490"/>
                  <a:ext cx="20" cy="14"/>
                </a:xfrm>
                <a:custGeom>
                  <a:avLst/>
                  <a:gdLst>
                    <a:gd name="T0" fmla="*/ 39 w 93"/>
                    <a:gd name="T1" fmla="*/ 62 h 65"/>
                    <a:gd name="T2" fmla="*/ 39 w 93"/>
                    <a:gd name="T3" fmla="*/ 23 h 65"/>
                    <a:gd name="T4" fmla="*/ 36 w 93"/>
                    <a:gd name="T5" fmla="*/ 13 h 65"/>
                    <a:gd name="T6" fmla="*/ 28 w 93"/>
                    <a:gd name="T7" fmla="*/ 10 h 65"/>
                    <a:gd name="T8" fmla="*/ 16 w 93"/>
                    <a:gd name="T9" fmla="*/ 14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2 h 65"/>
                    <a:gd name="T24" fmla="*/ 31 w 93"/>
                    <a:gd name="T25" fmla="*/ 0 h 65"/>
                    <a:gd name="T26" fmla="*/ 50 w 93"/>
                    <a:gd name="T27" fmla="*/ 10 h 65"/>
                    <a:gd name="T28" fmla="*/ 51 w 93"/>
                    <a:gd name="T29" fmla="*/ 10 h 65"/>
                    <a:gd name="T30" fmla="*/ 58 w 93"/>
                    <a:gd name="T31" fmla="*/ 2 h 65"/>
                    <a:gd name="T32" fmla="*/ 70 w 93"/>
                    <a:gd name="T33" fmla="*/ 0 h 65"/>
                    <a:gd name="T34" fmla="*/ 86 w 93"/>
                    <a:gd name="T35" fmla="*/ 5 h 65"/>
                    <a:gd name="T36" fmla="*/ 92 w 93"/>
                    <a:gd name="T37" fmla="*/ 23 h 65"/>
                    <a:gd name="T38" fmla="*/ 92 w 93"/>
                    <a:gd name="T39" fmla="*/ 64 h 65"/>
                    <a:gd name="T40" fmla="*/ 79 w 93"/>
                    <a:gd name="T41" fmla="*/ 64 h 65"/>
                    <a:gd name="T42" fmla="*/ 79 w 93"/>
                    <a:gd name="T43" fmla="*/ 24 h 65"/>
                    <a:gd name="T44" fmla="*/ 76 w 93"/>
                    <a:gd name="T45" fmla="*/ 14 h 65"/>
                    <a:gd name="T46" fmla="*/ 67 w 93"/>
                    <a:gd name="T47" fmla="*/ 11 h 65"/>
                    <a:gd name="T48" fmla="*/ 55 w 93"/>
                    <a:gd name="T49" fmla="*/ 16 h 65"/>
                    <a:gd name="T50" fmla="*/ 53 w 93"/>
                    <a:gd name="T51" fmla="*/ 30 h 65"/>
                    <a:gd name="T52" fmla="*/ 53 w 93"/>
                    <a:gd name="T53" fmla="*/ 62 h 65"/>
                    <a:gd name="T54" fmla="*/ 39 w 93"/>
                    <a:gd name="T55" fmla="*/ 6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2"/>
                      </a:moveTo>
                      <a:lnTo>
                        <a:pt x="39" y="23"/>
                      </a:lnTo>
                      <a:cubicBezTo>
                        <a:pt x="39" y="19"/>
                        <a:pt x="38" y="14"/>
                        <a:pt x="36" y="13"/>
                      </a:cubicBezTo>
                      <a:cubicBezTo>
                        <a:pt x="35" y="10"/>
                        <a:pt x="32" y="10"/>
                        <a:pt x="28" y="10"/>
                      </a:cubicBezTo>
                      <a:cubicBezTo>
                        <a:pt x="22" y="10"/>
                        <a:pt x="19" y="11"/>
                        <a:pt x="16" y="14"/>
                      </a:cubicBezTo>
                      <a:cubicBezTo>
                        <a:pt x="13" y="17"/>
                        <a:pt x="13" y="23"/>
                        <a:pt x="13" y="32"/>
                      </a:cubicBezTo>
                      <a:lnTo>
                        <a:pt x="13" y="64"/>
                      </a:lnTo>
                      <a:lnTo>
                        <a:pt x="0" y="64"/>
                      </a:lnTo>
                      <a:lnTo>
                        <a:pt x="0" y="1"/>
                      </a:lnTo>
                      <a:lnTo>
                        <a:pt x="10" y="1"/>
                      </a:lnTo>
                      <a:lnTo>
                        <a:pt x="12" y="10"/>
                      </a:lnTo>
                      <a:cubicBezTo>
                        <a:pt x="13" y="7"/>
                        <a:pt x="16" y="4"/>
                        <a:pt x="19" y="2"/>
                      </a:cubicBezTo>
                      <a:cubicBezTo>
                        <a:pt x="22" y="1"/>
                        <a:pt x="26" y="0"/>
                        <a:pt x="31" y="0"/>
                      </a:cubicBezTo>
                      <a:cubicBezTo>
                        <a:pt x="41" y="0"/>
                        <a:pt x="47" y="2"/>
                        <a:pt x="50" y="10"/>
                      </a:cubicBezTo>
                      <a:lnTo>
                        <a:pt x="51" y="10"/>
                      </a:lnTo>
                      <a:cubicBezTo>
                        <a:pt x="53" y="7"/>
                        <a:pt x="55" y="4"/>
                        <a:pt x="58" y="2"/>
                      </a:cubicBezTo>
                      <a:cubicBezTo>
                        <a:pt x="61" y="1"/>
                        <a:pt x="66" y="0"/>
                        <a:pt x="70" y="0"/>
                      </a:cubicBezTo>
                      <a:cubicBezTo>
                        <a:pt x="77" y="0"/>
                        <a:pt x="83" y="1"/>
                        <a:pt x="86" y="5"/>
                      </a:cubicBezTo>
                      <a:cubicBezTo>
                        <a:pt x="89" y="10"/>
                        <a:pt x="92" y="16"/>
                        <a:pt x="92" y="23"/>
                      </a:cubicBezTo>
                      <a:lnTo>
                        <a:pt x="92" y="64"/>
                      </a:lnTo>
                      <a:lnTo>
                        <a:pt x="79" y="64"/>
                      </a:lnTo>
                      <a:lnTo>
                        <a:pt x="79" y="24"/>
                      </a:lnTo>
                      <a:cubicBezTo>
                        <a:pt x="79" y="20"/>
                        <a:pt x="77" y="16"/>
                        <a:pt x="76" y="14"/>
                      </a:cubicBezTo>
                      <a:cubicBezTo>
                        <a:pt x="74" y="11"/>
                        <a:pt x="71" y="11"/>
                        <a:pt x="67" y="11"/>
                      </a:cubicBezTo>
                      <a:cubicBezTo>
                        <a:pt x="61" y="11"/>
                        <a:pt x="58" y="13"/>
                        <a:pt x="55" y="16"/>
                      </a:cubicBezTo>
                      <a:cubicBezTo>
                        <a:pt x="53" y="19"/>
                        <a:pt x="53" y="24"/>
                        <a:pt x="53" y="30"/>
                      </a:cubicBezTo>
                      <a:lnTo>
                        <a:pt x="53" y="62"/>
                      </a:lnTo>
                      <a:lnTo>
                        <a:pt x="39" y="62"/>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68" name="Freeform 467"/>
                <p:cNvSpPr>
                  <a:spLocks noChangeArrowheads="1"/>
                </p:cNvSpPr>
                <p:nvPr/>
              </p:nvSpPr>
              <p:spPr bwMode="auto">
                <a:xfrm>
                  <a:off x="5377" y="2489"/>
                  <a:ext cx="11" cy="14"/>
                </a:xfrm>
                <a:custGeom>
                  <a:avLst/>
                  <a:gdLst>
                    <a:gd name="T0" fmla="*/ 44 w 54"/>
                    <a:gd name="T1" fmla="*/ 65 h 66"/>
                    <a:gd name="T2" fmla="*/ 41 w 54"/>
                    <a:gd name="T3" fmla="*/ 57 h 66"/>
                    <a:gd name="T4" fmla="*/ 41 w 54"/>
                    <a:gd name="T5" fmla="*/ 57 h 66"/>
                    <a:gd name="T6" fmla="*/ 33 w 54"/>
                    <a:gd name="T7" fmla="*/ 64 h 66"/>
                    <a:gd name="T8" fmla="*/ 21 w 54"/>
                    <a:gd name="T9" fmla="*/ 65 h 66"/>
                    <a:gd name="T10" fmla="*/ 6 w 54"/>
                    <a:gd name="T11" fmla="*/ 61 h 66"/>
                    <a:gd name="T12" fmla="*/ 0 w 54"/>
                    <a:gd name="T13" fmla="*/ 46 h 66"/>
                    <a:gd name="T14" fmla="*/ 8 w 54"/>
                    <a:gd name="T15" fmla="*/ 32 h 66"/>
                    <a:gd name="T16" fmla="*/ 30 w 54"/>
                    <a:gd name="T17" fmla="*/ 26 h 66"/>
                    <a:gd name="T18" fmla="*/ 40 w 54"/>
                    <a:gd name="T19" fmla="*/ 26 h 66"/>
                    <a:gd name="T20" fmla="*/ 40 w 54"/>
                    <a:gd name="T21" fmla="*/ 23 h 66"/>
                    <a:gd name="T22" fmla="*/ 37 w 54"/>
                    <a:gd name="T23" fmla="*/ 14 h 66"/>
                    <a:gd name="T24" fmla="*/ 28 w 54"/>
                    <a:gd name="T25" fmla="*/ 11 h 66"/>
                    <a:gd name="T26" fmla="*/ 19 w 54"/>
                    <a:gd name="T27" fmla="*/ 13 h 66"/>
                    <a:gd name="T28" fmla="*/ 11 w 54"/>
                    <a:gd name="T29" fmla="*/ 16 h 66"/>
                    <a:gd name="T30" fmla="*/ 6 w 54"/>
                    <a:gd name="T31" fmla="*/ 5 h 66"/>
                    <a:gd name="T32" fmla="*/ 18 w 54"/>
                    <a:gd name="T33" fmla="*/ 1 h 66"/>
                    <a:gd name="T34" fmla="*/ 30 w 54"/>
                    <a:gd name="T35" fmla="*/ 0 h 66"/>
                    <a:gd name="T36" fmla="*/ 47 w 54"/>
                    <a:gd name="T37" fmla="*/ 5 h 66"/>
                    <a:gd name="T38" fmla="*/ 53 w 54"/>
                    <a:gd name="T39" fmla="*/ 22 h 66"/>
                    <a:gd name="T40" fmla="*/ 53 w 54"/>
                    <a:gd name="T41" fmla="*/ 64 h 66"/>
                    <a:gd name="T42" fmla="*/ 44 w 54"/>
                    <a:gd name="T43" fmla="*/ 64 h 66"/>
                    <a:gd name="T44" fmla="*/ 44 w 54"/>
                    <a:gd name="T45" fmla="*/ 65 h 66"/>
                    <a:gd name="T46" fmla="*/ 24 w 54"/>
                    <a:gd name="T47" fmla="*/ 55 h 66"/>
                    <a:gd name="T48" fmla="*/ 35 w 54"/>
                    <a:gd name="T49" fmla="*/ 51 h 66"/>
                    <a:gd name="T50" fmla="*/ 40 w 54"/>
                    <a:gd name="T51" fmla="*/ 39 h 66"/>
                    <a:gd name="T52" fmla="*/ 40 w 54"/>
                    <a:gd name="T53" fmla="*/ 33 h 66"/>
                    <a:gd name="T54" fmla="*/ 31 w 54"/>
                    <a:gd name="T55" fmla="*/ 33 h 66"/>
                    <a:gd name="T56" fmla="*/ 18 w 54"/>
                    <a:gd name="T57" fmla="*/ 36 h 66"/>
                    <a:gd name="T58" fmla="*/ 14 w 54"/>
                    <a:gd name="T59" fmla="*/ 45 h 66"/>
                    <a:gd name="T60" fmla="*/ 17 w 54"/>
                    <a:gd name="T61" fmla="*/ 51 h 66"/>
                    <a:gd name="T62" fmla="*/ 24 w 54"/>
                    <a:gd name="T63" fmla="*/ 5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6">
                      <a:moveTo>
                        <a:pt x="44" y="65"/>
                      </a:moveTo>
                      <a:lnTo>
                        <a:pt x="41" y="57"/>
                      </a:lnTo>
                      <a:lnTo>
                        <a:pt x="41" y="57"/>
                      </a:lnTo>
                      <a:cubicBezTo>
                        <a:pt x="38" y="61"/>
                        <a:pt x="35" y="62"/>
                        <a:pt x="33" y="64"/>
                      </a:cubicBezTo>
                      <a:cubicBezTo>
                        <a:pt x="30" y="65"/>
                        <a:pt x="25" y="65"/>
                        <a:pt x="21" y="65"/>
                      </a:cubicBezTo>
                      <a:cubicBezTo>
                        <a:pt x="15" y="65"/>
                        <a:pt x="9" y="64"/>
                        <a:pt x="6" y="61"/>
                      </a:cubicBezTo>
                      <a:cubicBezTo>
                        <a:pt x="3" y="58"/>
                        <a:pt x="0" y="52"/>
                        <a:pt x="0" y="46"/>
                      </a:cubicBezTo>
                      <a:cubicBezTo>
                        <a:pt x="0" y="40"/>
                        <a:pt x="4" y="35"/>
                        <a:pt x="8" y="32"/>
                      </a:cubicBezTo>
                      <a:cubicBezTo>
                        <a:pt x="13" y="29"/>
                        <a:pt x="19" y="27"/>
                        <a:pt x="30" y="26"/>
                      </a:cubicBezTo>
                      <a:lnTo>
                        <a:pt x="40" y="26"/>
                      </a:lnTo>
                      <a:lnTo>
                        <a:pt x="40" y="23"/>
                      </a:lnTo>
                      <a:cubicBezTo>
                        <a:pt x="40" y="19"/>
                        <a:pt x="39" y="16"/>
                        <a:pt x="37" y="14"/>
                      </a:cubicBezTo>
                      <a:cubicBezTo>
                        <a:pt x="36" y="13"/>
                        <a:pt x="33" y="11"/>
                        <a:pt x="28" y="11"/>
                      </a:cubicBezTo>
                      <a:cubicBezTo>
                        <a:pt x="25" y="11"/>
                        <a:pt x="22" y="11"/>
                        <a:pt x="19" y="13"/>
                      </a:cubicBezTo>
                      <a:cubicBezTo>
                        <a:pt x="17" y="14"/>
                        <a:pt x="14" y="14"/>
                        <a:pt x="11" y="16"/>
                      </a:cubicBezTo>
                      <a:lnTo>
                        <a:pt x="6" y="5"/>
                      </a:lnTo>
                      <a:cubicBezTo>
                        <a:pt x="9" y="4"/>
                        <a:pt x="14" y="3"/>
                        <a:pt x="18" y="1"/>
                      </a:cubicBezTo>
                      <a:cubicBezTo>
                        <a:pt x="22" y="0"/>
                        <a:pt x="25" y="0"/>
                        <a:pt x="30" y="0"/>
                      </a:cubicBezTo>
                      <a:cubicBezTo>
                        <a:pt x="37" y="0"/>
                        <a:pt x="44" y="1"/>
                        <a:pt x="47" y="5"/>
                      </a:cubicBezTo>
                      <a:cubicBezTo>
                        <a:pt x="52" y="8"/>
                        <a:pt x="53" y="14"/>
                        <a:pt x="53" y="22"/>
                      </a:cubicBezTo>
                      <a:lnTo>
                        <a:pt x="53" y="64"/>
                      </a:lnTo>
                      <a:lnTo>
                        <a:pt x="44" y="64"/>
                      </a:lnTo>
                      <a:lnTo>
                        <a:pt x="44" y="65"/>
                      </a:lnTo>
                      <a:close/>
                      <a:moveTo>
                        <a:pt x="24" y="55"/>
                      </a:moveTo>
                      <a:cubicBezTo>
                        <a:pt x="28" y="55"/>
                        <a:pt x="33" y="54"/>
                        <a:pt x="35" y="51"/>
                      </a:cubicBezTo>
                      <a:cubicBezTo>
                        <a:pt x="38" y="48"/>
                        <a:pt x="40" y="45"/>
                        <a:pt x="40" y="39"/>
                      </a:cubicBezTo>
                      <a:lnTo>
                        <a:pt x="40" y="33"/>
                      </a:lnTo>
                      <a:lnTo>
                        <a:pt x="31" y="33"/>
                      </a:lnTo>
                      <a:cubicBezTo>
                        <a:pt x="25" y="33"/>
                        <a:pt x="21" y="35"/>
                        <a:pt x="18" y="36"/>
                      </a:cubicBezTo>
                      <a:cubicBezTo>
                        <a:pt x="15" y="38"/>
                        <a:pt x="14" y="40"/>
                        <a:pt x="14" y="45"/>
                      </a:cubicBezTo>
                      <a:cubicBezTo>
                        <a:pt x="14" y="48"/>
                        <a:pt x="16" y="50"/>
                        <a:pt x="17" y="51"/>
                      </a:cubicBezTo>
                      <a:cubicBezTo>
                        <a:pt x="19" y="53"/>
                        <a:pt x="21" y="55"/>
                        <a:pt x="24" y="55"/>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69" name="Freeform 468"/>
                <p:cNvSpPr>
                  <a:spLocks noChangeArrowheads="1"/>
                </p:cNvSpPr>
                <p:nvPr/>
              </p:nvSpPr>
              <p:spPr bwMode="auto">
                <a:xfrm>
                  <a:off x="5393" y="2490"/>
                  <a:ext cx="12" cy="20"/>
                </a:xfrm>
                <a:custGeom>
                  <a:avLst/>
                  <a:gdLst>
                    <a:gd name="T0" fmla="*/ 32 w 58"/>
                    <a:gd name="T1" fmla="*/ 64 h 93"/>
                    <a:gd name="T2" fmla="*/ 13 w 58"/>
                    <a:gd name="T3" fmla="*/ 56 h 93"/>
                    <a:gd name="T4" fmla="*/ 12 w 58"/>
                    <a:gd name="T5" fmla="*/ 56 h 93"/>
                    <a:gd name="T6" fmla="*/ 13 w 58"/>
                    <a:gd name="T7" fmla="*/ 66 h 93"/>
                    <a:gd name="T8" fmla="*/ 13 w 58"/>
                    <a:gd name="T9" fmla="*/ 92 h 93"/>
                    <a:gd name="T10" fmla="*/ 0 w 58"/>
                    <a:gd name="T11" fmla="*/ 92 h 93"/>
                    <a:gd name="T12" fmla="*/ 0 w 58"/>
                    <a:gd name="T13" fmla="*/ 2 h 93"/>
                    <a:gd name="T14" fmla="*/ 10 w 58"/>
                    <a:gd name="T15" fmla="*/ 2 h 93"/>
                    <a:gd name="T16" fmla="*/ 12 w 58"/>
                    <a:gd name="T17" fmla="*/ 10 h 93"/>
                    <a:gd name="T18" fmla="*/ 12 w 58"/>
                    <a:gd name="T19" fmla="*/ 10 h 93"/>
                    <a:gd name="T20" fmla="*/ 31 w 58"/>
                    <a:gd name="T21" fmla="*/ 0 h 93"/>
                    <a:gd name="T22" fmla="*/ 50 w 58"/>
                    <a:gd name="T23" fmla="*/ 9 h 93"/>
                    <a:gd name="T24" fmla="*/ 57 w 58"/>
                    <a:gd name="T25" fmla="*/ 32 h 93"/>
                    <a:gd name="T26" fmla="*/ 50 w 58"/>
                    <a:gd name="T27" fmla="*/ 57 h 93"/>
                    <a:gd name="T28" fmla="*/ 32 w 58"/>
                    <a:gd name="T29" fmla="*/ 64 h 93"/>
                    <a:gd name="T30" fmla="*/ 29 w 58"/>
                    <a:gd name="T31" fmla="*/ 10 h 93"/>
                    <a:gd name="T32" fmla="*/ 17 w 58"/>
                    <a:gd name="T33" fmla="*/ 15 h 93"/>
                    <a:gd name="T34" fmla="*/ 13 w 58"/>
                    <a:gd name="T35" fmla="*/ 29 h 93"/>
                    <a:gd name="T36" fmla="*/ 13 w 58"/>
                    <a:gd name="T37" fmla="*/ 31 h 93"/>
                    <a:gd name="T38" fmla="*/ 16 w 58"/>
                    <a:gd name="T39" fmla="*/ 47 h 93"/>
                    <a:gd name="T40" fmla="*/ 28 w 58"/>
                    <a:gd name="T41" fmla="*/ 53 h 93"/>
                    <a:gd name="T42" fmla="*/ 38 w 58"/>
                    <a:gd name="T43" fmla="*/ 47 h 93"/>
                    <a:gd name="T44" fmla="*/ 42 w 58"/>
                    <a:gd name="T45" fmla="*/ 31 h 93"/>
                    <a:gd name="T46" fmla="*/ 38 w 58"/>
                    <a:gd name="T47" fmla="*/ 15 h 93"/>
                    <a:gd name="T48" fmla="*/ 29 w 58"/>
                    <a:gd name="T49"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4"/>
                      </a:moveTo>
                      <a:cubicBezTo>
                        <a:pt x="25" y="64"/>
                        <a:pt x="17" y="61"/>
                        <a:pt x="13" y="56"/>
                      </a:cubicBezTo>
                      <a:lnTo>
                        <a:pt x="12" y="56"/>
                      </a:lnTo>
                      <a:cubicBezTo>
                        <a:pt x="12" y="61"/>
                        <a:pt x="13" y="64"/>
                        <a:pt x="13" y="66"/>
                      </a:cubicBezTo>
                      <a:lnTo>
                        <a:pt x="13" y="92"/>
                      </a:lnTo>
                      <a:lnTo>
                        <a:pt x="0" y="92"/>
                      </a:lnTo>
                      <a:lnTo>
                        <a:pt x="0" y="2"/>
                      </a:lnTo>
                      <a:lnTo>
                        <a:pt x="10" y="2"/>
                      </a:lnTo>
                      <a:cubicBezTo>
                        <a:pt x="10" y="3"/>
                        <a:pt x="12" y="6"/>
                        <a:pt x="12" y="10"/>
                      </a:cubicBezTo>
                      <a:lnTo>
                        <a:pt x="12" y="10"/>
                      </a:lnTo>
                      <a:cubicBezTo>
                        <a:pt x="16" y="4"/>
                        <a:pt x="22" y="0"/>
                        <a:pt x="31" y="0"/>
                      </a:cubicBezTo>
                      <a:cubicBezTo>
                        <a:pt x="38" y="0"/>
                        <a:pt x="46" y="3"/>
                        <a:pt x="50" y="9"/>
                      </a:cubicBezTo>
                      <a:cubicBezTo>
                        <a:pt x="55" y="15"/>
                        <a:pt x="57" y="22"/>
                        <a:pt x="57" y="32"/>
                      </a:cubicBezTo>
                      <a:cubicBezTo>
                        <a:pt x="57" y="42"/>
                        <a:pt x="54" y="51"/>
                        <a:pt x="50" y="57"/>
                      </a:cubicBezTo>
                      <a:cubicBezTo>
                        <a:pt x="47" y="61"/>
                        <a:pt x="41" y="64"/>
                        <a:pt x="32" y="64"/>
                      </a:cubicBezTo>
                      <a:close/>
                      <a:moveTo>
                        <a:pt x="29" y="10"/>
                      </a:moveTo>
                      <a:cubicBezTo>
                        <a:pt x="23" y="10"/>
                        <a:pt x="20" y="12"/>
                        <a:pt x="17" y="15"/>
                      </a:cubicBezTo>
                      <a:cubicBezTo>
                        <a:pt x="15" y="18"/>
                        <a:pt x="13" y="23"/>
                        <a:pt x="13" y="29"/>
                      </a:cubicBezTo>
                      <a:lnTo>
                        <a:pt x="13" y="31"/>
                      </a:lnTo>
                      <a:cubicBezTo>
                        <a:pt x="13" y="38"/>
                        <a:pt x="15" y="44"/>
                        <a:pt x="16" y="47"/>
                      </a:cubicBezTo>
                      <a:cubicBezTo>
                        <a:pt x="19" y="50"/>
                        <a:pt x="22" y="53"/>
                        <a:pt x="28" y="53"/>
                      </a:cubicBezTo>
                      <a:cubicBezTo>
                        <a:pt x="32" y="53"/>
                        <a:pt x="36" y="51"/>
                        <a:pt x="38" y="47"/>
                      </a:cubicBezTo>
                      <a:cubicBezTo>
                        <a:pt x="41" y="42"/>
                        <a:pt x="42" y="39"/>
                        <a:pt x="42" y="31"/>
                      </a:cubicBezTo>
                      <a:cubicBezTo>
                        <a:pt x="42" y="24"/>
                        <a:pt x="41" y="18"/>
                        <a:pt x="38" y="15"/>
                      </a:cubicBezTo>
                      <a:cubicBezTo>
                        <a:pt x="38" y="12"/>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70" name="Freeform 469"/>
                <p:cNvSpPr>
                  <a:spLocks noChangeArrowheads="1"/>
                </p:cNvSpPr>
                <p:nvPr/>
              </p:nvSpPr>
              <p:spPr bwMode="auto">
                <a:xfrm>
                  <a:off x="5409" y="2485"/>
                  <a:ext cx="6" cy="22"/>
                </a:xfrm>
                <a:custGeom>
                  <a:avLst/>
                  <a:gdLst>
                    <a:gd name="T0" fmla="*/ 0 w 31"/>
                    <a:gd name="T1" fmla="*/ 51 h 102"/>
                    <a:gd name="T2" fmla="*/ 5 w 31"/>
                    <a:gd name="T3" fmla="*/ 23 h 102"/>
                    <a:gd name="T4" fmla="*/ 18 w 31"/>
                    <a:gd name="T5" fmla="*/ 0 h 102"/>
                    <a:gd name="T6" fmla="*/ 30 w 31"/>
                    <a:gd name="T7" fmla="*/ 0 h 102"/>
                    <a:gd name="T8" fmla="*/ 18 w 31"/>
                    <a:gd name="T9" fmla="*/ 23 h 102"/>
                    <a:gd name="T10" fmla="*/ 14 w 31"/>
                    <a:gd name="T11" fmla="*/ 51 h 102"/>
                    <a:gd name="T12" fmla="*/ 18 w 31"/>
                    <a:gd name="T13" fmla="*/ 77 h 102"/>
                    <a:gd name="T14" fmla="*/ 30 w 31"/>
                    <a:gd name="T15" fmla="*/ 101 h 102"/>
                    <a:gd name="T16" fmla="*/ 18 w 31"/>
                    <a:gd name="T17" fmla="*/ 101 h 102"/>
                    <a:gd name="T18" fmla="*/ 5 w 31"/>
                    <a:gd name="T19" fmla="*/ 77 h 102"/>
                    <a:gd name="T20" fmla="*/ 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0" y="51"/>
                      </a:moveTo>
                      <a:cubicBezTo>
                        <a:pt x="0" y="41"/>
                        <a:pt x="2" y="32"/>
                        <a:pt x="5" y="23"/>
                      </a:cubicBezTo>
                      <a:cubicBezTo>
                        <a:pt x="8" y="15"/>
                        <a:pt x="12" y="7"/>
                        <a:pt x="18" y="0"/>
                      </a:cubicBezTo>
                      <a:lnTo>
                        <a:pt x="30" y="0"/>
                      </a:lnTo>
                      <a:cubicBezTo>
                        <a:pt x="24" y="7"/>
                        <a:pt x="21" y="15"/>
                        <a:pt x="18" y="23"/>
                      </a:cubicBezTo>
                      <a:cubicBezTo>
                        <a:pt x="15" y="32"/>
                        <a:pt x="14" y="41"/>
                        <a:pt x="14" y="51"/>
                      </a:cubicBezTo>
                      <a:cubicBezTo>
                        <a:pt x="14" y="60"/>
                        <a:pt x="15" y="70"/>
                        <a:pt x="18" y="77"/>
                      </a:cubicBezTo>
                      <a:cubicBezTo>
                        <a:pt x="21" y="86"/>
                        <a:pt x="25" y="93"/>
                        <a:pt x="30" y="101"/>
                      </a:cubicBezTo>
                      <a:lnTo>
                        <a:pt x="18" y="101"/>
                      </a:lnTo>
                      <a:cubicBezTo>
                        <a:pt x="12" y="95"/>
                        <a:pt x="8" y="86"/>
                        <a:pt x="5" y="77"/>
                      </a:cubicBezTo>
                      <a:cubicBezTo>
                        <a:pt x="2" y="70"/>
                        <a:pt x="0" y="60"/>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71" name="Freeform 470"/>
                <p:cNvSpPr>
                  <a:spLocks noChangeArrowheads="1"/>
                </p:cNvSpPr>
                <p:nvPr/>
              </p:nvSpPr>
              <p:spPr bwMode="auto">
                <a:xfrm>
                  <a:off x="5416" y="2485"/>
                  <a:ext cx="6" cy="22"/>
                </a:xfrm>
                <a:custGeom>
                  <a:avLst/>
                  <a:gdLst>
                    <a:gd name="T0" fmla="*/ 30 w 31"/>
                    <a:gd name="T1" fmla="*/ 51 h 102"/>
                    <a:gd name="T2" fmla="*/ 25 w 31"/>
                    <a:gd name="T3" fmla="*/ 79 h 102"/>
                    <a:gd name="T4" fmla="*/ 12 w 31"/>
                    <a:gd name="T5" fmla="*/ 101 h 102"/>
                    <a:gd name="T6" fmla="*/ 0 w 31"/>
                    <a:gd name="T7" fmla="*/ 101 h 102"/>
                    <a:gd name="T8" fmla="*/ 12 w 31"/>
                    <a:gd name="T9" fmla="*/ 77 h 102"/>
                    <a:gd name="T10" fmla="*/ 17 w 31"/>
                    <a:gd name="T11" fmla="*/ 51 h 102"/>
                    <a:gd name="T12" fmla="*/ 12 w 31"/>
                    <a:gd name="T13" fmla="*/ 23 h 102"/>
                    <a:gd name="T14" fmla="*/ 0 w 31"/>
                    <a:gd name="T15" fmla="*/ 0 h 102"/>
                    <a:gd name="T16" fmla="*/ 12 w 31"/>
                    <a:gd name="T17" fmla="*/ 0 h 102"/>
                    <a:gd name="T18" fmla="*/ 25 w 31"/>
                    <a:gd name="T19" fmla="*/ 23 h 102"/>
                    <a:gd name="T20" fmla="*/ 3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30" y="51"/>
                      </a:moveTo>
                      <a:cubicBezTo>
                        <a:pt x="30" y="61"/>
                        <a:pt x="28" y="70"/>
                        <a:pt x="25" y="79"/>
                      </a:cubicBezTo>
                      <a:cubicBezTo>
                        <a:pt x="22" y="88"/>
                        <a:pt x="18" y="95"/>
                        <a:pt x="12" y="101"/>
                      </a:cubicBezTo>
                      <a:lnTo>
                        <a:pt x="0" y="101"/>
                      </a:lnTo>
                      <a:cubicBezTo>
                        <a:pt x="6" y="93"/>
                        <a:pt x="9" y="86"/>
                        <a:pt x="12" y="77"/>
                      </a:cubicBezTo>
                      <a:cubicBezTo>
                        <a:pt x="15" y="69"/>
                        <a:pt x="17" y="60"/>
                        <a:pt x="17" y="51"/>
                      </a:cubicBezTo>
                      <a:cubicBezTo>
                        <a:pt x="17" y="42"/>
                        <a:pt x="15" y="32"/>
                        <a:pt x="12" y="23"/>
                      </a:cubicBezTo>
                      <a:cubicBezTo>
                        <a:pt x="9" y="15"/>
                        <a:pt x="5" y="6"/>
                        <a:pt x="0" y="0"/>
                      </a:cubicBezTo>
                      <a:lnTo>
                        <a:pt x="12" y="0"/>
                      </a:lnTo>
                      <a:cubicBezTo>
                        <a:pt x="18" y="7"/>
                        <a:pt x="22" y="15"/>
                        <a:pt x="25" y="23"/>
                      </a:cubicBezTo>
                      <a:cubicBezTo>
                        <a:pt x="28" y="31"/>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72" name="Freeform 471"/>
                <p:cNvSpPr>
                  <a:spLocks noChangeArrowheads="1"/>
                </p:cNvSpPr>
                <p:nvPr/>
              </p:nvSpPr>
              <p:spPr bwMode="auto">
                <a:xfrm>
                  <a:off x="5353" y="2516"/>
                  <a:ext cx="20" cy="14"/>
                </a:xfrm>
                <a:custGeom>
                  <a:avLst/>
                  <a:gdLst>
                    <a:gd name="T0" fmla="*/ 39 w 93"/>
                    <a:gd name="T1" fmla="*/ 63 h 65"/>
                    <a:gd name="T2" fmla="*/ 39 w 93"/>
                    <a:gd name="T3" fmla="*/ 24 h 65"/>
                    <a:gd name="T4" fmla="*/ 36 w 93"/>
                    <a:gd name="T5" fmla="*/ 13 h 65"/>
                    <a:gd name="T6" fmla="*/ 28 w 93"/>
                    <a:gd name="T7" fmla="*/ 10 h 65"/>
                    <a:gd name="T8" fmla="*/ 16 w 93"/>
                    <a:gd name="T9" fmla="*/ 15 h 65"/>
                    <a:gd name="T10" fmla="*/ 13 w 93"/>
                    <a:gd name="T11" fmla="*/ 32 h 65"/>
                    <a:gd name="T12" fmla="*/ 13 w 93"/>
                    <a:gd name="T13" fmla="*/ 64 h 65"/>
                    <a:gd name="T14" fmla="*/ 0 w 93"/>
                    <a:gd name="T15" fmla="*/ 64 h 65"/>
                    <a:gd name="T16" fmla="*/ 0 w 93"/>
                    <a:gd name="T17" fmla="*/ 2 h 65"/>
                    <a:gd name="T18" fmla="*/ 10 w 93"/>
                    <a:gd name="T19" fmla="*/ 2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6 h 65"/>
                    <a:gd name="T36" fmla="*/ 92 w 93"/>
                    <a:gd name="T37" fmla="*/ 24 h 65"/>
                    <a:gd name="T38" fmla="*/ 92 w 93"/>
                    <a:gd name="T39" fmla="*/ 64 h 65"/>
                    <a:gd name="T40" fmla="*/ 79 w 93"/>
                    <a:gd name="T41" fmla="*/ 64 h 65"/>
                    <a:gd name="T42" fmla="*/ 79 w 93"/>
                    <a:gd name="T43" fmla="*/ 25 h 65"/>
                    <a:gd name="T44" fmla="*/ 76 w 93"/>
                    <a:gd name="T45" fmla="*/ 15 h 65"/>
                    <a:gd name="T46" fmla="*/ 67 w 93"/>
                    <a:gd name="T47" fmla="*/ 12 h 65"/>
                    <a:gd name="T48" fmla="*/ 55 w 93"/>
                    <a:gd name="T49" fmla="*/ 16 h 65"/>
                    <a:gd name="T50" fmla="*/ 53 w 93"/>
                    <a:gd name="T51" fmla="*/ 31 h 65"/>
                    <a:gd name="T52" fmla="*/ 53 w 93"/>
                    <a:gd name="T53" fmla="*/ 63 h 65"/>
                    <a:gd name="T54" fmla="*/ 39 w 93"/>
                    <a:gd name="T55"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3"/>
                      </a:moveTo>
                      <a:lnTo>
                        <a:pt x="39" y="24"/>
                      </a:lnTo>
                      <a:cubicBezTo>
                        <a:pt x="39" y="19"/>
                        <a:pt x="38" y="15"/>
                        <a:pt x="36" y="13"/>
                      </a:cubicBezTo>
                      <a:cubicBezTo>
                        <a:pt x="35" y="10"/>
                        <a:pt x="32" y="10"/>
                        <a:pt x="28" y="10"/>
                      </a:cubicBezTo>
                      <a:cubicBezTo>
                        <a:pt x="22" y="10"/>
                        <a:pt x="19" y="12"/>
                        <a:pt x="16" y="15"/>
                      </a:cubicBezTo>
                      <a:cubicBezTo>
                        <a:pt x="13" y="18"/>
                        <a:pt x="13" y="24"/>
                        <a:pt x="13" y="32"/>
                      </a:cubicBezTo>
                      <a:lnTo>
                        <a:pt x="13" y="64"/>
                      </a:lnTo>
                      <a:lnTo>
                        <a:pt x="0" y="64"/>
                      </a:lnTo>
                      <a:lnTo>
                        <a:pt x="0" y="2"/>
                      </a:lnTo>
                      <a:lnTo>
                        <a:pt x="10" y="2"/>
                      </a:lnTo>
                      <a:lnTo>
                        <a:pt x="12" y="10"/>
                      </a:lnTo>
                      <a:cubicBezTo>
                        <a:pt x="13" y="8"/>
                        <a:pt x="16" y="5"/>
                        <a:pt x="19" y="3"/>
                      </a:cubicBezTo>
                      <a:cubicBezTo>
                        <a:pt x="22" y="2"/>
                        <a:pt x="26" y="0"/>
                        <a:pt x="31" y="0"/>
                      </a:cubicBezTo>
                      <a:cubicBezTo>
                        <a:pt x="41" y="0"/>
                        <a:pt x="47" y="3"/>
                        <a:pt x="50" y="10"/>
                      </a:cubicBezTo>
                      <a:lnTo>
                        <a:pt x="51" y="10"/>
                      </a:lnTo>
                      <a:cubicBezTo>
                        <a:pt x="53" y="8"/>
                        <a:pt x="55" y="5"/>
                        <a:pt x="58" y="3"/>
                      </a:cubicBezTo>
                      <a:cubicBezTo>
                        <a:pt x="61" y="2"/>
                        <a:pt x="66" y="0"/>
                        <a:pt x="70" y="0"/>
                      </a:cubicBezTo>
                      <a:cubicBezTo>
                        <a:pt x="77" y="0"/>
                        <a:pt x="83" y="2"/>
                        <a:pt x="86" y="6"/>
                      </a:cubicBezTo>
                      <a:cubicBezTo>
                        <a:pt x="89" y="10"/>
                        <a:pt x="92" y="16"/>
                        <a:pt x="92" y="24"/>
                      </a:cubicBezTo>
                      <a:lnTo>
                        <a:pt x="92" y="64"/>
                      </a:lnTo>
                      <a:lnTo>
                        <a:pt x="79" y="64"/>
                      </a:lnTo>
                      <a:lnTo>
                        <a:pt x="79" y="25"/>
                      </a:lnTo>
                      <a:cubicBezTo>
                        <a:pt x="79" y="21"/>
                        <a:pt x="77" y="16"/>
                        <a:pt x="76" y="15"/>
                      </a:cubicBezTo>
                      <a:cubicBezTo>
                        <a:pt x="74" y="12"/>
                        <a:pt x="71" y="12"/>
                        <a:pt x="67" y="12"/>
                      </a:cubicBezTo>
                      <a:cubicBezTo>
                        <a:pt x="61" y="12"/>
                        <a:pt x="58" y="13"/>
                        <a:pt x="55" y="16"/>
                      </a:cubicBezTo>
                      <a:cubicBezTo>
                        <a:pt x="53" y="19"/>
                        <a:pt x="53" y="25"/>
                        <a:pt x="53" y="31"/>
                      </a:cubicBezTo>
                      <a:lnTo>
                        <a:pt x="53" y="63"/>
                      </a:lnTo>
                      <a:lnTo>
                        <a:pt x="39" y="6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73" name="Freeform 472"/>
                <p:cNvSpPr>
                  <a:spLocks noChangeArrowheads="1"/>
                </p:cNvSpPr>
                <p:nvPr/>
              </p:nvSpPr>
              <p:spPr bwMode="auto">
                <a:xfrm>
                  <a:off x="5377" y="2516"/>
                  <a:ext cx="11" cy="14"/>
                </a:xfrm>
                <a:custGeom>
                  <a:avLst/>
                  <a:gdLst>
                    <a:gd name="T0" fmla="*/ 44 w 54"/>
                    <a:gd name="T1" fmla="*/ 66 h 67"/>
                    <a:gd name="T2" fmla="*/ 41 w 54"/>
                    <a:gd name="T3" fmla="*/ 57 h 67"/>
                    <a:gd name="T4" fmla="*/ 41 w 54"/>
                    <a:gd name="T5" fmla="*/ 57 h 67"/>
                    <a:gd name="T6" fmla="*/ 33 w 54"/>
                    <a:gd name="T7" fmla="*/ 64 h 67"/>
                    <a:gd name="T8" fmla="*/ 21 w 54"/>
                    <a:gd name="T9" fmla="*/ 66 h 67"/>
                    <a:gd name="T10" fmla="*/ 6 w 54"/>
                    <a:gd name="T11" fmla="*/ 62 h 67"/>
                    <a:gd name="T12" fmla="*/ 0 w 54"/>
                    <a:gd name="T13" fmla="*/ 47 h 67"/>
                    <a:gd name="T14" fmla="*/ 8 w 54"/>
                    <a:gd name="T15" fmla="*/ 32 h 67"/>
                    <a:gd name="T16" fmla="*/ 30 w 54"/>
                    <a:gd name="T17" fmla="*/ 27 h 67"/>
                    <a:gd name="T18" fmla="*/ 40 w 54"/>
                    <a:gd name="T19" fmla="*/ 27 h 67"/>
                    <a:gd name="T20" fmla="*/ 40 w 54"/>
                    <a:gd name="T21" fmla="*/ 24 h 67"/>
                    <a:gd name="T22" fmla="*/ 37 w 54"/>
                    <a:gd name="T23" fmla="*/ 15 h 67"/>
                    <a:gd name="T24" fmla="*/ 28 w 54"/>
                    <a:gd name="T25" fmla="*/ 12 h 67"/>
                    <a:gd name="T26" fmla="*/ 19 w 54"/>
                    <a:gd name="T27" fmla="*/ 13 h 67"/>
                    <a:gd name="T28" fmla="*/ 11 w 54"/>
                    <a:gd name="T29" fmla="*/ 16 h 67"/>
                    <a:gd name="T30" fmla="*/ 6 w 54"/>
                    <a:gd name="T31" fmla="*/ 6 h 67"/>
                    <a:gd name="T32" fmla="*/ 18 w 54"/>
                    <a:gd name="T33" fmla="*/ 2 h 67"/>
                    <a:gd name="T34" fmla="*/ 30 w 54"/>
                    <a:gd name="T35" fmla="*/ 0 h 67"/>
                    <a:gd name="T36" fmla="*/ 47 w 54"/>
                    <a:gd name="T37" fmla="*/ 6 h 67"/>
                    <a:gd name="T38" fmla="*/ 53 w 54"/>
                    <a:gd name="T39" fmla="*/ 22 h 67"/>
                    <a:gd name="T40" fmla="*/ 53 w 54"/>
                    <a:gd name="T41" fmla="*/ 64 h 67"/>
                    <a:gd name="T42" fmla="*/ 44 w 54"/>
                    <a:gd name="T43" fmla="*/ 64 h 67"/>
                    <a:gd name="T44" fmla="*/ 44 w 54"/>
                    <a:gd name="T45" fmla="*/ 66 h 67"/>
                    <a:gd name="T46" fmla="*/ 24 w 54"/>
                    <a:gd name="T47" fmla="*/ 56 h 67"/>
                    <a:gd name="T48" fmla="*/ 35 w 54"/>
                    <a:gd name="T49" fmla="*/ 51 h 67"/>
                    <a:gd name="T50" fmla="*/ 40 w 54"/>
                    <a:gd name="T51" fmla="*/ 40 h 67"/>
                    <a:gd name="T52" fmla="*/ 40 w 54"/>
                    <a:gd name="T53" fmla="*/ 34 h 67"/>
                    <a:gd name="T54" fmla="*/ 31 w 54"/>
                    <a:gd name="T55" fmla="*/ 34 h 67"/>
                    <a:gd name="T56" fmla="*/ 18 w 54"/>
                    <a:gd name="T57" fmla="*/ 37 h 67"/>
                    <a:gd name="T58" fmla="*/ 14 w 54"/>
                    <a:gd name="T59" fmla="*/ 46 h 67"/>
                    <a:gd name="T60" fmla="*/ 17 w 54"/>
                    <a:gd name="T61" fmla="*/ 51 h 67"/>
                    <a:gd name="T62" fmla="*/ 24 w 54"/>
                    <a:gd name="T63" fmla="*/ 5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2"/>
                        <a:pt x="35" y="63"/>
                        <a:pt x="33" y="64"/>
                      </a:cubicBezTo>
                      <a:cubicBezTo>
                        <a:pt x="30" y="66"/>
                        <a:pt x="25" y="66"/>
                        <a:pt x="21" y="66"/>
                      </a:cubicBezTo>
                      <a:cubicBezTo>
                        <a:pt x="15" y="66"/>
                        <a:pt x="9" y="64"/>
                        <a:pt x="6" y="62"/>
                      </a:cubicBezTo>
                      <a:cubicBezTo>
                        <a:pt x="3" y="59"/>
                        <a:pt x="0" y="53"/>
                        <a:pt x="0" y="47"/>
                      </a:cubicBezTo>
                      <a:cubicBezTo>
                        <a:pt x="0" y="41"/>
                        <a:pt x="4" y="35"/>
                        <a:pt x="8" y="32"/>
                      </a:cubicBezTo>
                      <a:cubicBezTo>
                        <a:pt x="13" y="29"/>
                        <a:pt x="19" y="28"/>
                        <a:pt x="30" y="27"/>
                      </a:cubicBezTo>
                      <a:lnTo>
                        <a:pt x="40" y="27"/>
                      </a:lnTo>
                      <a:lnTo>
                        <a:pt x="40" y="24"/>
                      </a:lnTo>
                      <a:cubicBezTo>
                        <a:pt x="40" y="19"/>
                        <a:pt x="39" y="17"/>
                        <a:pt x="37" y="15"/>
                      </a:cubicBezTo>
                      <a:cubicBezTo>
                        <a:pt x="36" y="14"/>
                        <a:pt x="33" y="12"/>
                        <a:pt x="28" y="12"/>
                      </a:cubicBezTo>
                      <a:cubicBezTo>
                        <a:pt x="25" y="12"/>
                        <a:pt x="22" y="12"/>
                        <a:pt x="19" y="13"/>
                      </a:cubicBezTo>
                      <a:cubicBezTo>
                        <a:pt x="17" y="15"/>
                        <a:pt x="14" y="15"/>
                        <a:pt x="11" y="16"/>
                      </a:cubicBezTo>
                      <a:lnTo>
                        <a:pt x="6" y="6"/>
                      </a:lnTo>
                      <a:cubicBezTo>
                        <a:pt x="9" y="5"/>
                        <a:pt x="14" y="3"/>
                        <a:pt x="18" y="2"/>
                      </a:cubicBezTo>
                      <a:cubicBezTo>
                        <a:pt x="22" y="0"/>
                        <a:pt x="25" y="0"/>
                        <a:pt x="30" y="0"/>
                      </a:cubicBezTo>
                      <a:cubicBezTo>
                        <a:pt x="37" y="0"/>
                        <a:pt x="44" y="2"/>
                        <a:pt x="47" y="6"/>
                      </a:cubicBezTo>
                      <a:cubicBezTo>
                        <a:pt x="52" y="9"/>
                        <a:pt x="53" y="15"/>
                        <a:pt x="53" y="22"/>
                      </a:cubicBezTo>
                      <a:lnTo>
                        <a:pt x="53" y="64"/>
                      </a:lnTo>
                      <a:lnTo>
                        <a:pt x="44" y="64"/>
                      </a:lnTo>
                      <a:lnTo>
                        <a:pt x="44" y="66"/>
                      </a:lnTo>
                      <a:close/>
                      <a:moveTo>
                        <a:pt x="24" y="56"/>
                      </a:moveTo>
                      <a:cubicBezTo>
                        <a:pt x="28" y="56"/>
                        <a:pt x="33" y="54"/>
                        <a:pt x="35" y="51"/>
                      </a:cubicBezTo>
                      <a:cubicBezTo>
                        <a:pt x="38" y="48"/>
                        <a:pt x="40" y="46"/>
                        <a:pt x="40" y="40"/>
                      </a:cubicBezTo>
                      <a:lnTo>
                        <a:pt x="40" y="34"/>
                      </a:lnTo>
                      <a:lnTo>
                        <a:pt x="31" y="34"/>
                      </a:lnTo>
                      <a:cubicBezTo>
                        <a:pt x="25" y="34"/>
                        <a:pt x="21" y="36"/>
                        <a:pt x="18" y="37"/>
                      </a:cubicBezTo>
                      <a:cubicBezTo>
                        <a:pt x="15" y="39"/>
                        <a:pt x="14" y="41"/>
                        <a:pt x="14" y="46"/>
                      </a:cubicBezTo>
                      <a:cubicBezTo>
                        <a:pt x="14" y="48"/>
                        <a:pt x="16" y="50"/>
                        <a:pt x="17" y="51"/>
                      </a:cubicBezTo>
                      <a:cubicBezTo>
                        <a:pt x="19" y="53"/>
                        <a:pt x="21" y="56"/>
                        <a:pt x="24" y="56"/>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74" name="Freeform 473"/>
                <p:cNvSpPr>
                  <a:spLocks noChangeArrowheads="1"/>
                </p:cNvSpPr>
                <p:nvPr/>
              </p:nvSpPr>
              <p:spPr bwMode="auto">
                <a:xfrm>
                  <a:off x="5393" y="2516"/>
                  <a:ext cx="12" cy="20"/>
                </a:xfrm>
                <a:custGeom>
                  <a:avLst/>
                  <a:gdLst>
                    <a:gd name="T0" fmla="*/ 32 w 58"/>
                    <a:gd name="T1" fmla="*/ 64 h 93"/>
                    <a:gd name="T2" fmla="*/ 13 w 58"/>
                    <a:gd name="T3" fmla="*/ 55 h 93"/>
                    <a:gd name="T4" fmla="*/ 12 w 58"/>
                    <a:gd name="T5" fmla="*/ 55 h 93"/>
                    <a:gd name="T6" fmla="*/ 13 w 58"/>
                    <a:gd name="T7" fmla="*/ 65 h 93"/>
                    <a:gd name="T8" fmla="*/ 13 w 58"/>
                    <a:gd name="T9" fmla="*/ 92 h 93"/>
                    <a:gd name="T10" fmla="*/ 0 w 58"/>
                    <a:gd name="T11" fmla="*/ 92 h 93"/>
                    <a:gd name="T12" fmla="*/ 0 w 58"/>
                    <a:gd name="T13" fmla="*/ 1 h 93"/>
                    <a:gd name="T14" fmla="*/ 10 w 58"/>
                    <a:gd name="T15" fmla="*/ 1 h 93"/>
                    <a:gd name="T16" fmla="*/ 12 w 58"/>
                    <a:gd name="T17" fmla="*/ 10 h 93"/>
                    <a:gd name="T18" fmla="*/ 12 w 58"/>
                    <a:gd name="T19" fmla="*/ 10 h 93"/>
                    <a:gd name="T20" fmla="*/ 31 w 58"/>
                    <a:gd name="T21" fmla="*/ 0 h 93"/>
                    <a:gd name="T22" fmla="*/ 50 w 58"/>
                    <a:gd name="T23" fmla="*/ 9 h 93"/>
                    <a:gd name="T24" fmla="*/ 57 w 58"/>
                    <a:gd name="T25" fmla="*/ 32 h 93"/>
                    <a:gd name="T26" fmla="*/ 50 w 58"/>
                    <a:gd name="T27" fmla="*/ 57 h 93"/>
                    <a:gd name="T28" fmla="*/ 32 w 58"/>
                    <a:gd name="T29" fmla="*/ 64 h 93"/>
                    <a:gd name="T30" fmla="*/ 29 w 58"/>
                    <a:gd name="T31" fmla="*/ 10 h 93"/>
                    <a:gd name="T32" fmla="*/ 17 w 58"/>
                    <a:gd name="T33" fmla="*/ 14 h 93"/>
                    <a:gd name="T34" fmla="*/ 13 w 58"/>
                    <a:gd name="T35" fmla="*/ 29 h 93"/>
                    <a:gd name="T36" fmla="*/ 13 w 58"/>
                    <a:gd name="T37" fmla="*/ 30 h 93"/>
                    <a:gd name="T38" fmla="*/ 16 w 58"/>
                    <a:gd name="T39" fmla="*/ 46 h 93"/>
                    <a:gd name="T40" fmla="*/ 28 w 58"/>
                    <a:gd name="T41" fmla="*/ 52 h 93"/>
                    <a:gd name="T42" fmla="*/ 38 w 58"/>
                    <a:gd name="T43" fmla="*/ 46 h 93"/>
                    <a:gd name="T44" fmla="*/ 42 w 58"/>
                    <a:gd name="T45" fmla="*/ 30 h 93"/>
                    <a:gd name="T46" fmla="*/ 38 w 58"/>
                    <a:gd name="T47" fmla="*/ 14 h 93"/>
                    <a:gd name="T48" fmla="*/ 29 w 58"/>
                    <a:gd name="T49"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4"/>
                      </a:moveTo>
                      <a:cubicBezTo>
                        <a:pt x="25" y="64"/>
                        <a:pt x="17" y="61"/>
                        <a:pt x="13" y="55"/>
                      </a:cubicBezTo>
                      <a:lnTo>
                        <a:pt x="12" y="55"/>
                      </a:lnTo>
                      <a:cubicBezTo>
                        <a:pt x="12" y="61"/>
                        <a:pt x="13" y="64"/>
                        <a:pt x="13" y="65"/>
                      </a:cubicBezTo>
                      <a:lnTo>
                        <a:pt x="13" y="92"/>
                      </a:lnTo>
                      <a:lnTo>
                        <a:pt x="0" y="92"/>
                      </a:lnTo>
                      <a:lnTo>
                        <a:pt x="0" y="1"/>
                      </a:lnTo>
                      <a:lnTo>
                        <a:pt x="10" y="1"/>
                      </a:lnTo>
                      <a:cubicBezTo>
                        <a:pt x="10" y="3"/>
                        <a:pt x="12" y="6"/>
                        <a:pt x="12" y="10"/>
                      </a:cubicBezTo>
                      <a:lnTo>
                        <a:pt x="12" y="10"/>
                      </a:lnTo>
                      <a:cubicBezTo>
                        <a:pt x="16" y="4"/>
                        <a:pt x="22" y="0"/>
                        <a:pt x="31" y="0"/>
                      </a:cubicBezTo>
                      <a:cubicBezTo>
                        <a:pt x="38" y="0"/>
                        <a:pt x="46" y="4"/>
                        <a:pt x="50" y="9"/>
                      </a:cubicBezTo>
                      <a:cubicBezTo>
                        <a:pt x="55" y="15"/>
                        <a:pt x="57" y="22"/>
                        <a:pt x="57" y="32"/>
                      </a:cubicBezTo>
                      <a:cubicBezTo>
                        <a:pt x="57" y="42"/>
                        <a:pt x="54" y="51"/>
                        <a:pt x="50" y="57"/>
                      </a:cubicBezTo>
                      <a:cubicBezTo>
                        <a:pt x="47" y="61"/>
                        <a:pt x="41" y="64"/>
                        <a:pt x="32" y="64"/>
                      </a:cubicBezTo>
                      <a:close/>
                      <a:moveTo>
                        <a:pt x="29" y="10"/>
                      </a:moveTo>
                      <a:cubicBezTo>
                        <a:pt x="23" y="10"/>
                        <a:pt x="20" y="11"/>
                        <a:pt x="17" y="14"/>
                      </a:cubicBezTo>
                      <a:cubicBezTo>
                        <a:pt x="15" y="17"/>
                        <a:pt x="13" y="23"/>
                        <a:pt x="13" y="29"/>
                      </a:cubicBezTo>
                      <a:lnTo>
                        <a:pt x="13" y="30"/>
                      </a:lnTo>
                      <a:cubicBezTo>
                        <a:pt x="13" y="38"/>
                        <a:pt x="15" y="44"/>
                        <a:pt x="16" y="46"/>
                      </a:cubicBezTo>
                      <a:cubicBezTo>
                        <a:pt x="19" y="49"/>
                        <a:pt x="22" y="52"/>
                        <a:pt x="28" y="52"/>
                      </a:cubicBezTo>
                      <a:cubicBezTo>
                        <a:pt x="32" y="52"/>
                        <a:pt x="36" y="51"/>
                        <a:pt x="38" y="46"/>
                      </a:cubicBezTo>
                      <a:cubicBezTo>
                        <a:pt x="41" y="42"/>
                        <a:pt x="42" y="38"/>
                        <a:pt x="42" y="30"/>
                      </a:cubicBezTo>
                      <a:cubicBezTo>
                        <a:pt x="42" y="23"/>
                        <a:pt x="41" y="17"/>
                        <a:pt x="38" y="14"/>
                      </a:cubicBezTo>
                      <a:cubicBezTo>
                        <a:pt x="38" y="11"/>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75" name="Freeform 474"/>
                <p:cNvSpPr>
                  <a:spLocks noChangeArrowheads="1"/>
                </p:cNvSpPr>
                <p:nvPr/>
              </p:nvSpPr>
              <p:spPr bwMode="auto">
                <a:xfrm>
                  <a:off x="5409" y="2512"/>
                  <a:ext cx="6" cy="22"/>
                </a:xfrm>
                <a:custGeom>
                  <a:avLst/>
                  <a:gdLst>
                    <a:gd name="T0" fmla="*/ 0 w 31"/>
                    <a:gd name="T1" fmla="*/ 51 h 101"/>
                    <a:gd name="T2" fmla="*/ 5 w 31"/>
                    <a:gd name="T3" fmla="*/ 23 h 101"/>
                    <a:gd name="T4" fmla="*/ 18 w 31"/>
                    <a:gd name="T5" fmla="*/ 0 h 101"/>
                    <a:gd name="T6" fmla="*/ 30 w 31"/>
                    <a:gd name="T7" fmla="*/ 0 h 101"/>
                    <a:gd name="T8" fmla="*/ 18 w 31"/>
                    <a:gd name="T9" fmla="*/ 23 h 101"/>
                    <a:gd name="T10" fmla="*/ 14 w 31"/>
                    <a:gd name="T11" fmla="*/ 51 h 101"/>
                    <a:gd name="T12" fmla="*/ 18 w 31"/>
                    <a:gd name="T13" fmla="*/ 77 h 101"/>
                    <a:gd name="T14" fmla="*/ 30 w 31"/>
                    <a:gd name="T15" fmla="*/ 100 h 101"/>
                    <a:gd name="T16" fmla="*/ 18 w 31"/>
                    <a:gd name="T17" fmla="*/ 100 h 101"/>
                    <a:gd name="T18" fmla="*/ 5 w 31"/>
                    <a:gd name="T19" fmla="*/ 77 h 101"/>
                    <a:gd name="T20" fmla="*/ 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0" y="51"/>
                      </a:moveTo>
                      <a:cubicBezTo>
                        <a:pt x="0" y="41"/>
                        <a:pt x="2" y="32"/>
                        <a:pt x="5" y="23"/>
                      </a:cubicBezTo>
                      <a:cubicBezTo>
                        <a:pt x="8" y="14"/>
                        <a:pt x="12" y="7"/>
                        <a:pt x="18" y="0"/>
                      </a:cubicBezTo>
                      <a:lnTo>
                        <a:pt x="30" y="0"/>
                      </a:lnTo>
                      <a:cubicBezTo>
                        <a:pt x="24" y="7"/>
                        <a:pt x="21" y="14"/>
                        <a:pt x="18" y="23"/>
                      </a:cubicBezTo>
                      <a:cubicBezTo>
                        <a:pt x="15" y="32"/>
                        <a:pt x="14" y="41"/>
                        <a:pt x="14" y="51"/>
                      </a:cubicBezTo>
                      <a:cubicBezTo>
                        <a:pt x="14" y="60"/>
                        <a:pt x="15" y="70"/>
                        <a:pt x="18" y="77"/>
                      </a:cubicBezTo>
                      <a:cubicBezTo>
                        <a:pt x="21" y="86"/>
                        <a:pt x="25" y="93"/>
                        <a:pt x="30" y="100"/>
                      </a:cubicBezTo>
                      <a:lnTo>
                        <a:pt x="18" y="100"/>
                      </a:lnTo>
                      <a:cubicBezTo>
                        <a:pt x="12" y="95"/>
                        <a:pt x="8" y="86"/>
                        <a:pt x="5" y="77"/>
                      </a:cubicBezTo>
                      <a:cubicBezTo>
                        <a:pt x="2" y="70"/>
                        <a:pt x="0" y="60"/>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76" name="Freeform 475"/>
                <p:cNvSpPr>
                  <a:spLocks noChangeArrowheads="1"/>
                </p:cNvSpPr>
                <p:nvPr/>
              </p:nvSpPr>
              <p:spPr bwMode="auto">
                <a:xfrm>
                  <a:off x="5416" y="2512"/>
                  <a:ext cx="6" cy="22"/>
                </a:xfrm>
                <a:custGeom>
                  <a:avLst/>
                  <a:gdLst>
                    <a:gd name="T0" fmla="*/ 30 w 31"/>
                    <a:gd name="T1" fmla="*/ 51 h 101"/>
                    <a:gd name="T2" fmla="*/ 25 w 31"/>
                    <a:gd name="T3" fmla="*/ 79 h 101"/>
                    <a:gd name="T4" fmla="*/ 12 w 31"/>
                    <a:gd name="T5" fmla="*/ 100 h 101"/>
                    <a:gd name="T6" fmla="*/ 0 w 31"/>
                    <a:gd name="T7" fmla="*/ 100 h 101"/>
                    <a:gd name="T8" fmla="*/ 12 w 31"/>
                    <a:gd name="T9" fmla="*/ 77 h 101"/>
                    <a:gd name="T10" fmla="*/ 17 w 31"/>
                    <a:gd name="T11" fmla="*/ 51 h 101"/>
                    <a:gd name="T12" fmla="*/ 12 w 31"/>
                    <a:gd name="T13" fmla="*/ 23 h 101"/>
                    <a:gd name="T14" fmla="*/ 0 w 31"/>
                    <a:gd name="T15" fmla="*/ 0 h 101"/>
                    <a:gd name="T16" fmla="*/ 12 w 31"/>
                    <a:gd name="T17" fmla="*/ 0 h 101"/>
                    <a:gd name="T18" fmla="*/ 25 w 31"/>
                    <a:gd name="T19" fmla="*/ 23 h 101"/>
                    <a:gd name="T20" fmla="*/ 3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30" y="51"/>
                      </a:moveTo>
                      <a:cubicBezTo>
                        <a:pt x="30" y="61"/>
                        <a:pt x="28" y="71"/>
                        <a:pt x="25" y="79"/>
                      </a:cubicBezTo>
                      <a:cubicBezTo>
                        <a:pt x="22" y="88"/>
                        <a:pt x="18" y="95"/>
                        <a:pt x="12" y="100"/>
                      </a:cubicBezTo>
                      <a:lnTo>
                        <a:pt x="0" y="100"/>
                      </a:lnTo>
                      <a:cubicBezTo>
                        <a:pt x="6" y="93"/>
                        <a:pt x="9" y="86"/>
                        <a:pt x="12" y="77"/>
                      </a:cubicBezTo>
                      <a:cubicBezTo>
                        <a:pt x="15" y="68"/>
                        <a:pt x="17" y="60"/>
                        <a:pt x="17" y="51"/>
                      </a:cubicBezTo>
                      <a:cubicBezTo>
                        <a:pt x="17" y="42"/>
                        <a:pt x="15" y="32"/>
                        <a:pt x="12" y="23"/>
                      </a:cubicBezTo>
                      <a:cubicBezTo>
                        <a:pt x="9" y="14"/>
                        <a:pt x="5" y="6"/>
                        <a:pt x="0" y="0"/>
                      </a:cubicBezTo>
                      <a:lnTo>
                        <a:pt x="12" y="0"/>
                      </a:lnTo>
                      <a:cubicBezTo>
                        <a:pt x="18" y="7"/>
                        <a:pt x="22" y="14"/>
                        <a:pt x="25" y="23"/>
                      </a:cubicBezTo>
                      <a:cubicBezTo>
                        <a:pt x="28" y="30"/>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77" name="Freeform 476"/>
                <p:cNvSpPr>
                  <a:spLocks noChangeArrowheads="1"/>
                </p:cNvSpPr>
                <p:nvPr/>
              </p:nvSpPr>
              <p:spPr bwMode="auto">
                <a:xfrm>
                  <a:off x="5353" y="2543"/>
                  <a:ext cx="20" cy="14"/>
                </a:xfrm>
                <a:custGeom>
                  <a:avLst/>
                  <a:gdLst>
                    <a:gd name="T0" fmla="*/ 39 w 93"/>
                    <a:gd name="T1" fmla="*/ 63 h 65"/>
                    <a:gd name="T2" fmla="*/ 39 w 93"/>
                    <a:gd name="T3" fmla="*/ 23 h 65"/>
                    <a:gd name="T4" fmla="*/ 36 w 93"/>
                    <a:gd name="T5" fmla="*/ 13 h 65"/>
                    <a:gd name="T6" fmla="*/ 28 w 93"/>
                    <a:gd name="T7" fmla="*/ 10 h 65"/>
                    <a:gd name="T8" fmla="*/ 16 w 93"/>
                    <a:gd name="T9" fmla="*/ 14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6 h 65"/>
                    <a:gd name="T36" fmla="*/ 92 w 93"/>
                    <a:gd name="T37" fmla="*/ 23 h 65"/>
                    <a:gd name="T38" fmla="*/ 92 w 93"/>
                    <a:gd name="T39" fmla="*/ 64 h 65"/>
                    <a:gd name="T40" fmla="*/ 79 w 93"/>
                    <a:gd name="T41" fmla="*/ 64 h 65"/>
                    <a:gd name="T42" fmla="*/ 79 w 93"/>
                    <a:gd name="T43" fmla="*/ 25 h 65"/>
                    <a:gd name="T44" fmla="*/ 76 w 93"/>
                    <a:gd name="T45" fmla="*/ 14 h 65"/>
                    <a:gd name="T46" fmla="*/ 67 w 93"/>
                    <a:gd name="T47" fmla="*/ 12 h 65"/>
                    <a:gd name="T48" fmla="*/ 55 w 93"/>
                    <a:gd name="T49" fmla="*/ 16 h 65"/>
                    <a:gd name="T50" fmla="*/ 53 w 93"/>
                    <a:gd name="T51" fmla="*/ 30 h 65"/>
                    <a:gd name="T52" fmla="*/ 53 w 93"/>
                    <a:gd name="T53" fmla="*/ 63 h 65"/>
                    <a:gd name="T54" fmla="*/ 39 w 93"/>
                    <a:gd name="T55"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3"/>
                      </a:moveTo>
                      <a:lnTo>
                        <a:pt x="39" y="23"/>
                      </a:lnTo>
                      <a:cubicBezTo>
                        <a:pt x="39" y="19"/>
                        <a:pt x="38" y="14"/>
                        <a:pt x="36" y="13"/>
                      </a:cubicBezTo>
                      <a:cubicBezTo>
                        <a:pt x="35" y="10"/>
                        <a:pt x="32" y="10"/>
                        <a:pt x="28" y="10"/>
                      </a:cubicBezTo>
                      <a:cubicBezTo>
                        <a:pt x="22" y="10"/>
                        <a:pt x="19" y="12"/>
                        <a:pt x="16" y="14"/>
                      </a:cubicBezTo>
                      <a:cubicBezTo>
                        <a:pt x="13" y="17"/>
                        <a:pt x="13" y="23"/>
                        <a:pt x="13" y="32"/>
                      </a:cubicBezTo>
                      <a:lnTo>
                        <a:pt x="13" y="64"/>
                      </a:lnTo>
                      <a:lnTo>
                        <a:pt x="0" y="64"/>
                      </a:lnTo>
                      <a:lnTo>
                        <a:pt x="0" y="1"/>
                      </a:lnTo>
                      <a:lnTo>
                        <a:pt x="10" y="1"/>
                      </a:lnTo>
                      <a:lnTo>
                        <a:pt x="12" y="10"/>
                      </a:lnTo>
                      <a:cubicBezTo>
                        <a:pt x="13" y="7"/>
                        <a:pt x="16" y="5"/>
                        <a:pt x="19" y="3"/>
                      </a:cubicBezTo>
                      <a:cubicBezTo>
                        <a:pt x="22" y="2"/>
                        <a:pt x="26" y="0"/>
                        <a:pt x="31" y="0"/>
                      </a:cubicBezTo>
                      <a:cubicBezTo>
                        <a:pt x="41" y="0"/>
                        <a:pt x="47" y="3"/>
                        <a:pt x="50" y="10"/>
                      </a:cubicBezTo>
                      <a:lnTo>
                        <a:pt x="51" y="10"/>
                      </a:lnTo>
                      <a:cubicBezTo>
                        <a:pt x="53" y="7"/>
                        <a:pt x="55" y="5"/>
                        <a:pt x="58" y="3"/>
                      </a:cubicBezTo>
                      <a:cubicBezTo>
                        <a:pt x="61" y="2"/>
                        <a:pt x="66" y="0"/>
                        <a:pt x="70" y="0"/>
                      </a:cubicBezTo>
                      <a:cubicBezTo>
                        <a:pt x="77" y="0"/>
                        <a:pt x="83" y="1"/>
                        <a:pt x="86" y="6"/>
                      </a:cubicBezTo>
                      <a:cubicBezTo>
                        <a:pt x="89" y="10"/>
                        <a:pt x="92" y="16"/>
                        <a:pt x="92" y="23"/>
                      </a:cubicBezTo>
                      <a:lnTo>
                        <a:pt x="92" y="64"/>
                      </a:lnTo>
                      <a:lnTo>
                        <a:pt x="79" y="64"/>
                      </a:lnTo>
                      <a:lnTo>
                        <a:pt x="79" y="25"/>
                      </a:lnTo>
                      <a:cubicBezTo>
                        <a:pt x="79" y="20"/>
                        <a:pt x="77" y="16"/>
                        <a:pt x="76" y="14"/>
                      </a:cubicBezTo>
                      <a:cubicBezTo>
                        <a:pt x="74" y="12"/>
                        <a:pt x="71" y="12"/>
                        <a:pt x="67" y="12"/>
                      </a:cubicBezTo>
                      <a:cubicBezTo>
                        <a:pt x="61" y="12"/>
                        <a:pt x="58" y="13"/>
                        <a:pt x="55" y="16"/>
                      </a:cubicBezTo>
                      <a:cubicBezTo>
                        <a:pt x="53" y="19"/>
                        <a:pt x="53" y="25"/>
                        <a:pt x="53" y="30"/>
                      </a:cubicBezTo>
                      <a:lnTo>
                        <a:pt x="53" y="63"/>
                      </a:lnTo>
                      <a:lnTo>
                        <a:pt x="39" y="6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78" name="Freeform 477"/>
                <p:cNvSpPr>
                  <a:spLocks noChangeArrowheads="1"/>
                </p:cNvSpPr>
                <p:nvPr/>
              </p:nvSpPr>
              <p:spPr bwMode="auto">
                <a:xfrm>
                  <a:off x="5377" y="2542"/>
                  <a:ext cx="11" cy="14"/>
                </a:xfrm>
                <a:custGeom>
                  <a:avLst/>
                  <a:gdLst>
                    <a:gd name="T0" fmla="*/ 44 w 54"/>
                    <a:gd name="T1" fmla="*/ 66 h 67"/>
                    <a:gd name="T2" fmla="*/ 41 w 54"/>
                    <a:gd name="T3" fmla="*/ 57 h 67"/>
                    <a:gd name="T4" fmla="*/ 41 w 54"/>
                    <a:gd name="T5" fmla="*/ 57 h 67"/>
                    <a:gd name="T6" fmla="*/ 33 w 54"/>
                    <a:gd name="T7" fmla="*/ 64 h 67"/>
                    <a:gd name="T8" fmla="*/ 21 w 54"/>
                    <a:gd name="T9" fmla="*/ 66 h 67"/>
                    <a:gd name="T10" fmla="*/ 6 w 54"/>
                    <a:gd name="T11" fmla="*/ 61 h 67"/>
                    <a:gd name="T12" fmla="*/ 0 w 54"/>
                    <a:gd name="T13" fmla="*/ 47 h 67"/>
                    <a:gd name="T14" fmla="*/ 8 w 54"/>
                    <a:gd name="T15" fmla="*/ 32 h 67"/>
                    <a:gd name="T16" fmla="*/ 30 w 54"/>
                    <a:gd name="T17" fmla="*/ 26 h 67"/>
                    <a:gd name="T18" fmla="*/ 40 w 54"/>
                    <a:gd name="T19" fmla="*/ 26 h 67"/>
                    <a:gd name="T20" fmla="*/ 40 w 54"/>
                    <a:gd name="T21" fmla="*/ 23 h 67"/>
                    <a:gd name="T22" fmla="*/ 37 w 54"/>
                    <a:gd name="T23" fmla="*/ 15 h 67"/>
                    <a:gd name="T24" fmla="*/ 28 w 54"/>
                    <a:gd name="T25" fmla="*/ 12 h 67"/>
                    <a:gd name="T26" fmla="*/ 19 w 54"/>
                    <a:gd name="T27" fmla="*/ 13 h 67"/>
                    <a:gd name="T28" fmla="*/ 11 w 54"/>
                    <a:gd name="T29" fmla="*/ 16 h 67"/>
                    <a:gd name="T30" fmla="*/ 6 w 54"/>
                    <a:gd name="T31" fmla="*/ 6 h 67"/>
                    <a:gd name="T32" fmla="*/ 18 w 54"/>
                    <a:gd name="T33" fmla="*/ 1 h 67"/>
                    <a:gd name="T34" fmla="*/ 30 w 54"/>
                    <a:gd name="T35" fmla="*/ 0 h 67"/>
                    <a:gd name="T36" fmla="*/ 47 w 54"/>
                    <a:gd name="T37" fmla="*/ 6 h 67"/>
                    <a:gd name="T38" fmla="*/ 53 w 54"/>
                    <a:gd name="T39" fmla="*/ 22 h 67"/>
                    <a:gd name="T40" fmla="*/ 53 w 54"/>
                    <a:gd name="T41" fmla="*/ 64 h 67"/>
                    <a:gd name="T42" fmla="*/ 44 w 54"/>
                    <a:gd name="T43" fmla="*/ 64 h 67"/>
                    <a:gd name="T44" fmla="*/ 44 w 54"/>
                    <a:gd name="T45" fmla="*/ 66 h 67"/>
                    <a:gd name="T46" fmla="*/ 24 w 54"/>
                    <a:gd name="T47" fmla="*/ 55 h 67"/>
                    <a:gd name="T48" fmla="*/ 35 w 54"/>
                    <a:gd name="T49" fmla="*/ 51 h 67"/>
                    <a:gd name="T50" fmla="*/ 40 w 54"/>
                    <a:gd name="T51" fmla="*/ 39 h 67"/>
                    <a:gd name="T52" fmla="*/ 40 w 54"/>
                    <a:gd name="T53" fmla="*/ 33 h 67"/>
                    <a:gd name="T54" fmla="*/ 31 w 54"/>
                    <a:gd name="T55" fmla="*/ 33 h 67"/>
                    <a:gd name="T56" fmla="*/ 18 w 54"/>
                    <a:gd name="T57" fmla="*/ 36 h 67"/>
                    <a:gd name="T58" fmla="*/ 14 w 54"/>
                    <a:gd name="T59" fmla="*/ 45 h 67"/>
                    <a:gd name="T60" fmla="*/ 17 w 54"/>
                    <a:gd name="T61" fmla="*/ 51 h 67"/>
                    <a:gd name="T62" fmla="*/ 24 w 54"/>
                    <a:gd name="T63" fmla="*/ 5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1"/>
                        <a:pt x="35" y="63"/>
                        <a:pt x="33" y="64"/>
                      </a:cubicBezTo>
                      <a:cubicBezTo>
                        <a:pt x="30" y="66"/>
                        <a:pt x="25" y="66"/>
                        <a:pt x="21" y="66"/>
                      </a:cubicBezTo>
                      <a:cubicBezTo>
                        <a:pt x="15" y="66"/>
                        <a:pt x="9" y="64"/>
                        <a:pt x="6" y="61"/>
                      </a:cubicBezTo>
                      <a:cubicBezTo>
                        <a:pt x="3" y="58"/>
                        <a:pt x="0" y="53"/>
                        <a:pt x="0" y="47"/>
                      </a:cubicBezTo>
                      <a:cubicBezTo>
                        <a:pt x="0" y="42"/>
                        <a:pt x="4" y="35"/>
                        <a:pt x="8" y="32"/>
                      </a:cubicBezTo>
                      <a:cubicBezTo>
                        <a:pt x="13" y="29"/>
                        <a:pt x="19" y="28"/>
                        <a:pt x="30" y="26"/>
                      </a:cubicBezTo>
                      <a:lnTo>
                        <a:pt x="40" y="26"/>
                      </a:lnTo>
                      <a:lnTo>
                        <a:pt x="40" y="23"/>
                      </a:lnTo>
                      <a:cubicBezTo>
                        <a:pt x="40" y="19"/>
                        <a:pt x="39" y="17"/>
                        <a:pt x="37" y="15"/>
                      </a:cubicBezTo>
                      <a:cubicBezTo>
                        <a:pt x="36" y="14"/>
                        <a:pt x="33" y="12"/>
                        <a:pt x="28" y="12"/>
                      </a:cubicBezTo>
                      <a:cubicBezTo>
                        <a:pt x="25" y="12"/>
                        <a:pt x="22" y="12"/>
                        <a:pt x="19" y="13"/>
                      </a:cubicBezTo>
                      <a:cubicBezTo>
                        <a:pt x="17" y="15"/>
                        <a:pt x="14" y="15"/>
                        <a:pt x="11" y="16"/>
                      </a:cubicBezTo>
                      <a:lnTo>
                        <a:pt x="6" y="6"/>
                      </a:lnTo>
                      <a:cubicBezTo>
                        <a:pt x="9" y="4"/>
                        <a:pt x="14" y="3"/>
                        <a:pt x="18" y="1"/>
                      </a:cubicBezTo>
                      <a:cubicBezTo>
                        <a:pt x="22" y="0"/>
                        <a:pt x="25" y="0"/>
                        <a:pt x="30" y="0"/>
                      </a:cubicBezTo>
                      <a:cubicBezTo>
                        <a:pt x="37" y="0"/>
                        <a:pt x="44" y="1"/>
                        <a:pt x="47" y="6"/>
                      </a:cubicBezTo>
                      <a:cubicBezTo>
                        <a:pt x="52" y="9"/>
                        <a:pt x="53" y="15"/>
                        <a:pt x="53" y="22"/>
                      </a:cubicBezTo>
                      <a:lnTo>
                        <a:pt x="53" y="64"/>
                      </a:lnTo>
                      <a:lnTo>
                        <a:pt x="44" y="64"/>
                      </a:lnTo>
                      <a:lnTo>
                        <a:pt x="44" y="66"/>
                      </a:lnTo>
                      <a:close/>
                      <a:moveTo>
                        <a:pt x="24" y="55"/>
                      </a:moveTo>
                      <a:cubicBezTo>
                        <a:pt x="28" y="55"/>
                        <a:pt x="33" y="54"/>
                        <a:pt x="35" y="51"/>
                      </a:cubicBezTo>
                      <a:cubicBezTo>
                        <a:pt x="38" y="48"/>
                        <a:pt x="40" y="45"/>
                        <a:pt x="40" y="39"/>
                      </a:cubicBezTo>
                      <a:lnTo>
                        <a:pt x="40" y="33"/>
                      </a:lnTo>
                      <a:lnTo>
                        <a:pt x="31" y="33"/>
                      </a:lnTo>
                      <a:cubicBezTo>
                        <a:pt x="25" y="33"/>
                        <a:pt x="21" y="35"/>
                        <a:pt x="18" y="36"/>
                      </a:cubicBezTo>
                      <a:cubicBezTo>
                        <a:pt x="15" y="38"/>
                        <a:pt x="14" y="41"/>
                        <a:pt x="14" y="45"/>
                      </a:cubicBezTo>
                      <a:cubicBezTo>
                        <a:pt x="14" y="48"/>
                        <a:pt x="16" y="50"/>
                        <a:pt x="17" y="51"/>
                      </a:cubicBezTo>
                      <a:cubicBezTo>
                        <a:pt x="19" y="52"/>
                        <a:pt x="21" y="55"/>
                        <a:pt x="24" y="55"/>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79" name="Freeform 478"/>
                <p:cNvSpPr>
                  <a:spLocks noChangeArrowheads="1"/>
                </p:cNvSpPr>
                <p:nvPr/>
              </p:nvSpPr>
              <p:spPr bwMode="auto">
                <a:xfrm>
                  <a:off x="5393" y="2543"/>
                  <a:ext cx="12" cy="20"/>
                </a:xfrm>
                <a:custGeom>
                  <a:avLst/>
                  <a:gdLst>
                    <a:gd name="T0" fmla="*/ 32 w 58"/>
                    <a:gd name="T1" fmla="*/ 65 h 93"/>
                    <a:gd name="T2" fmla="*/ 13 w 58"/>
                    <a:gd name="T3" fmla="*/ 56 h 93"/>
                    <a:gd name="T4" fmla="*/ 12 w 58"/>
                    <a:gd name="T5" fmla="*/ 56 h 93"/>
                    <a:gd name="T6" fmla="*/ 13 w 58"/>
                    <a:gd name="T7" fmla="*/ 66 h 93"/>
                    <a:gd name="T8" fmla="*/ 13 w 58"/>
                    <a:gd name="T9" fmla="*/ 92 h 93"/>
                    <a:gd name="T10" fmla="*/ 0 w 58"/>
                    <a:gd name="T11" fmla="*/ 92 h 93"/>
                    <a:gd name="T12" fmla="*/ 0 w 58"/>
                    <a:gd name="T13" fmla="*/ 2 h 93"/>
                    <a:gd name="T14" fmla="*/ 10 w 58"/>
                    <a:gd name="T15" fmla="*/ 2 h 93"/>
                    <a:gd name="T16" fmla="*/ 12 w 58"/>
                    <a:gd name="T17" fmla="*/ 11 h 93"/>
                    <a:gd name="T18" fmla="*/ 12 w 58"/>
                    <a:gd name="T19" fmla="*/ 11 h 93"/>
                    <a:gd name="T20" fmla="*/ 31 w 58"/>
                    <a:gd name="T21" fmla="*/ 0 h 93"/>
                    <a:gd name="T22" fmla="*/ 50 w 58"/>
                    <a:gd name="T23" fmla="*/ 9 h 93"/>
                    <a:gd name="T24" fmla="*/ 57 w 58"/>
                    <a:gd name="T25" fmla="*/ 32 h 93"/>
                    <a:gd name="T26" fmla="*/ 50 w 58"/>
                    <a:gd name="T27" fmla="*/ 57 h 93"/>
                    <a:gd name="T28" fmla="*/ 32 w 58"/>
                    <a:gd name="T29" fmla="*/ 65 h 93"/>
                    <a:gd name="T30" fmla="*/ 29 w 58"/>
                    <a:gd name="T31" fmla="*/ 11 h 93"/>
                    <a:gd name="T32" fmla="*/ 17 w 58"/>
                    <a:gd name="T33" fmla="*/ 15 h 93"/>
                    <a:gd name="T34" fmla="*/ 13 w 58"/>
                    <a:gd name="T35" fmla="*/ 30 h 93"/>
                    <a:gd name="T36" fmla="*/ 13 w 58"/>
                    <a:gd name="T37" fmla="*/ 31 h 93"/>
                    <a:gd name="T38" fmla="*/ 16 w 58"/>
                    <a:gd name="T39" fmla="*/ 47 h 93"/>
                    <a:gd name="T40" fmla="*/ 28 w 58"/>
                    <a:gd name="T41" fmla="*/ 53 h 93"/>
                    <a:gd name="T42" fmla="*/ 38 w 58"/>
                    <a:gd name="T43" fmla="*/ 47 h 93"/>
                    <a:gd name="T44" fmla="*/ 42 w 58"/>
                    <a:gd name="T45" fmla="*/ 31 h 93"/>
                    <a:gd name="T46" fmla="*/ 38 w 58"/>
                    <a:gd name="T47" fmla="*/ 15 h 93"/>
                    <a:gd name="T48" fmla="*/ 29 w 58"/>
                    <a:gd name="T49" fmla="*/ 1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5"/>
                      </a:moveTo>
                      <a:cubicBezTo>
                        <a:pt x="25" y="65"/>
                        <a:pt x="17" y="62"/>
                        <a:pt x="13" y="56"/>
                      </a:cubicBezTo>
                      <a:lnTo>
                        <a:pt x="12" y="56"/>
                      </a:lnTo>
                      <a:cubicBezTo>
                        <a:pt x="12" y="62"/>
                        <a:pt x="13" y="65"/>
                        <a:pt x="13" y="66"/>
                      </a:cubicBezTo>
                      <a:lnTo>
                        <a:pt x="13" y="92"/>
                      </a:lnTo>
                      <a:lnTo>
                        <a:pt x="0" y="92"/>
                      </a:lnTo>
                      <a:lnTo>
                        <a:pt x="0" y="2"/>
                      </a:lnTo>
                      <a:lnTo>
                        <a:pt x="10" y="2"/>
                      </a:lnTo>
                      <a:cubicBezTo>
                        <a:pt x="10" y="3"/>
                        <a:pt x="12" y="6"/>
                        <a:pt x="12" y="11"/>
                      </a:cubicBezTo>
                      <a:lnTo>
                        <a:pt x="12" y="11"/>
                      </a:lnTo>
                      <a:cubicBezTo>
                        <a:pt x="16" y="5"/>
                        <a:pt x="22" y="0"/>
                        <a:pt x="31" y="0"/>
                      </a:cubicBezTo>
                      <a:cubicBezTo>
                        <a:pt x="38" y="0"/>
                        <a:pt x="46" y="3"/>
                        <a:pt x="50" y="9"/>
                      </a:cubicBezTo>
                      <a:cubicBezTo>
                        <a:pt x="55" y="15"/>
                        <a:pt x="57" y="22"/>
                        <a:pt x="57" y="32"/>
                      </a:cubicBezTo>
                      <a:cubicBezTo>
                        <a:pt x="57" y="43"/>
                        <a:pt x="54" y="51"/>
                        <a:pt x="50" y="57"/>
                      </a:cubicBezTo>
                      <a:cubicBezTo>
                        <a:pt x="47" y="62"/>
                        <a:pt x="41" y="65"/>
                        <a:pt x="32" y="65"/>
                      </a:cubicBezTo>
                      <a:close/>
                      <a:moveTo>
                        <a:pt x="29" y="11"/>
                      </a:moveTo>
                      <a:cubicBezTo>
                        <a:pt x="23" y="11"/>
                        <a:pt x="20" y="12"/>
                        <a:pt x="17" y="15"/>
                      </a:cubicBezTo>
                      <a:cubicBezTo>
                        <a:pt x="15" y="18"/>
                        <a:pt x="13" y="24"/>
                        <a:pt x="13" y="30"/>
                      </a:cubicBezTo>
                      <a:lnTo>
                        <a:pt x="13" y="31"/>
                      </a:lnTo>
                      <a:cubicBezTo>
                        <a:pt x="13" y="38"/>
                        <a:pt x="15" y="44"/>
                        <a:pt x="16" y="47"/>
                      </a:cubicBezTo>
                      <a:cubicBezTo>
                        <a:pt x="19" y="50"/>
                        <a:pt x="22" y="53"/>
                        <a:pt x="28" y="53"/>
                      </a:cubicBezTo>
                      <a:cubicBezTo>
                        <a:pt x="32" y="53"/>
                        <a:pt x="36" y="51"/>
                        <a:pt x="38" y="47"/>
                      </a:cubicBezTo>
                      <a:cubicBezTo>
                        <a:pt x="41" y="43"/>
                        <a:pt x="42" y="38"/>
                        <a:pt x="42" y="31"/>
                      </a:cubicBezTo>
                      <a:cubicBezTo>
                        <a:pt x="42" y="24"/>
                        <a:pt x="41" y="18"/>
                        <a:pt x="38" y="15"/>
                      </a:cubicBezTo>
                      <a:cubicBezTo>
                        <a:pt x="38" y="12"/>
                        <a:pt x="33" y="11"/>
                        <a:pt x="29" y="11"/>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80" name="Freeform 479"/>
                <p:cNvSpPr>
                  <a:spLocks noChangeArrowheads="1"/>
                </p:cNvSpPr>
                <p:nvPr/>
              </p:nvSpPr>
              <p:spPr bwMode="auto">
                <a:xfrm>
                  <a:off x="5409" y="2538"/>
                  <a:ext cx="6" cy="22"/>
                </a:xfrm>
                <a:custGeom>
                  <a:avLst/>
                  <a:gdLst>
                    <a:gd name="T0" fmla="*/ 0 w 31"/>
                    <a:gd name="T1" fmla="*/ 51 h 102"/>
                    <a:gd name="T2" fmla="*/ 5 w 31"/>
                    <a:gd name="T3" fmla="*/ 24 h 102"/>
                    <a:gd name="T4" fmla="*/ 18 w 31"/>
                    <a:gd name="T5" fmla="*/ 0 h 102"/>
                    <a:gd name="T6" fmla="*/ 30 w 31"/>
                    <a:gd name="T7" fmla="*/ 0 h 102"/>
                    <a:gd name="T8" fmla="*/ 18 w 31"/>
                    <a:gd name="T9" fmla="*/ 24 h 102"/>
                    <a:gd name="T10" fmla="*/ 14 w 31"/>
                    <a:gd name="T11" fmla="*/ 51 h 102"/>
                    <a:gd name="T12" fmla="*/ 18 w 31"/>
                    <a:gd name="T13" fmla="*/ 78 h 102"/>
                    <a:gd name="T14" fmla="*/ 30 w 31"/>
                    <a:gd name="T15" fmla="*/ 101 h 102"/>
                    <a:gd name="T16" fmla="*/ 18 w 31"/>
                    <a:gd name="T17" fmla="*/ 101 h 102"/>
                    <a:gd name="T18" fmla="*/ 5 w 31"/>
                    <a:gd name="T19" fmla="*/ 78 h 102"/>
                    <a:gd name="T20" fmla="*/ 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0" y="51"/>
                      </a:moveTo>
                      <a:cubicBezTo>
                        <a:pt x="0" y="41"/>
                        <a:pt x="2" y="33"/>
                        <a:pt x="5" y="24"/>
                      </a:cubicBezTo>
                      <a:cubicBezTo>
                        <a:pt x="8" y="15"/>
                        <a:pt x="12" y="8"/>
                        <a:pt x="18" y="0"/>
                      </a:cubicBezTo>
                      <a:lnTo>
                        <a:pt x="30" y="0"/>
                      </a:lnTo>
                      <a:cubicBezTo>
                        <a:pt x="24" y="8"/>
                        <a:pt x="21" y="15"/>
                        <a:pt x="18" y="24"/>
                      </a:cubicBezTo>
                      <a:cubicBezTo>
                        <a:pt x="15" y="33"/>
                        <a:pt x="14" y="41"/>
                        <a:pt x="14" y="51"/>
                      </a:cubicBezTo>
                      <a:cubicBezTo>
                        <a:pt x="14" y="60"/>
                        <a:pt x="15" y="70"/>
                        <a:pt x="18" y="78"/>
                      </a:cubicBezTo>
                      <a:cubicBezTo>
                        <a:pt x="21" y="86"/>
                        <a:pt x="25" y="94"/>
                        <a:pt x="30" y="101"/>
                      </a:cubicBezTo>
                      <a:lnTo>
                        <a:pt x="18" y="101"/>
                      </a:lnTo>
                      <a:cubicBezTo>
                        <a:pt x="12" y="95"/>
                        <a:pt x="8" y="86"/>
                        <a:pt x="5" y="78"/>
                      </a:cubicBezTo>
                      <a:cubicBezTo>
                        <a:pt x="2" y="70"/>
                        <a:pt x="0" y="60"/>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81" name="Freeform 480"/>
                <p:cNvSpPr>
                  <a:spLocks noChangeArrowheads="1"/>
                </p:cNvSpPr>
                <p:nvPr/>
              </p:nvSpPr>
              <p:spPr bwMode="auto">
                <a:xfrm>
                  <a:off x="5416" y="2538"/>
                  <a:ext cx="6" cy="22"/>
                </a:xfrm>
                <a:custGeom>
                  <a:avLst/>
                  <a:gdLst>
                    <a:gd name="T0" fmla="*/ 30 w 31"/>
                    <a:gd name="T1" fmla="*/ 51 h 102"/>
                    <a:gd name="T2" fmla="*/ 25 w 31"/>
                    <a:gd name="T3" fmla="*/ 79 h 102"/>
                    <a:gd name="T4" fmla="*/ 12 w 31"/>
                    <a:gd name="T5" fmla="*/ 101 h 102"/>
                    <a:gd name="T6" fmla="*/ 0 w 31"/>
                    <a:gd name="T7" fmla="*/ 101 h 102"/>
                    <a:gd name="T8" fmla="*/ 12 w 31"/>
                    <a:gd name="T9" fmla="*/ 78 h 102"/>
                    <a:gd name="T10" fmla="*/ 17 w 31"/>
                    <a:gd name="T11" fmla="*/ 51 h 102"/>
                    <a:gd name="T12" fmla="*/ 12 w 31"/>
                    <a:gd name="T13" fmla="*/ 24 h 102"/>
                    <a:gd name="T14" fmla="*/ 0 w 31"/>
                    <a:gd name="T15" fmla="*/ 0 h 102"/>
                    <a:gd name="T16" fmla="*/ 12 w 31"/>
                    <a:gd name="T17" fmla="*/ 0 h 102"/>
                    <a:gd name="T18" fmla="*/ 25 w 31"/>
                    <a:gd name="T19" fmla="*/ 24 h 102"/>
                    <a:gd name="T20" fmla="*/ 3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30" y="51"/>
                      </a:moveTo>
                      <a:cubicBezTo>
                        <a:pt x="30" y="62"/>
                        <a:pt x="28" y="70"/>
                        <a:pt x="25" y="79"/>
                      </a:cubicBezTo>
                      <a:cubicBezTo>
                        <a:pt x="22" y="88"/>
                        <a:pt x="18" y="95"/>
                        <a:pt x="12" y="101"/>
                      </a:cubicBezTo>
                      <a:lnTo>
                        <a:pt x="0" y="101"/>
                      </a:lnTo>
                      <a:cubicBezTo>
                        <a:pt x="6" y="94"/>
                        <a:pt x="9" y="87"/>
                        <a:pt x="12" y="78"/>
                      </a:cubicBezTo>
                      <a:cubicBezTo>
                        <a:pt x="15" y="70"/>
                        <a:pt x="17" y="60"/>
                        <a:pt x="17" y="51"/>
                      </a:cubicBezTo>
                      <a:cubicBezTo>
                        <a:pt x="17" y="43"/>
                        <a:pt x="15" y="33"/>
                        <a:pt x="12" y="24"/>
                      </a:cubicBezTo>
                      <a:cubicBezTo>
                        <a:pt x="9" y="15"/>
                        <a:pt x="5" y="6"/>
                        <a:pt x="0" y="0"/>
                      </a:cubicBezTo>
                      <a:lnTo>
                        <a:pt x="12" y="0"/>
                      </a:lnTo>
                      <a:cubicBezTo>
                        <a:pt x="18" y="8"/>
                        <a:pt x="22" y="15"/>
                        <a:pt x="25" y="24"/>
                      </a:cubicBezTo>
                      <a:cubicBezTo>
                        <a:pt x="28" y="31"/>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82" name="Freeform 481"/>
                <p:cNvSpPr>
                  <a:spLocks noChangeArrowheads="1"/>
                </p:cNvSpPr>
                <p:nvPr/>
              </p:nvSpPr>
              <p:spPr bwMode="auto">
                <a:xfrm>
                  <a:off x="5008" y="1854"/>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83" name="Freeform 482"/>
                <p:cNvSpPr>
                  <a:spLocks noChangeArrowheads="1"/>
                </p:cNvSpPr>
                <p:nvPr/>
              </p:nvSpPr>
              <p:spPr bwMode="auto">
                <a:xfrm>
                  <a:off x="5008" y="1880"/>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84" name="Freeform 483"/>
                <p:cNvSpPr>
                  <a:spLocks noChangeArrowheads="1"/>
                </p:cNvSpPr>
                <p:nvPr/>
              </p:nvSpPr>
              <p:spPr bwMode="auto">
                <a:xfrm>
                  <a:off x="5008" y="1907"/>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85" name="Freeform 484"/>
                <p:cNvSpPr>
                  <a:spLocks noChangeArrowheads="1"/>
                </p:cNvSpPr>
                <p:nvPr/>
              </p:nvSpPr>
              <p:spPr bwMode="auto">
                <a:xfrm>
                  <a:off x="5008" y="1933"/>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86" name="Freeform 485"/>
                <p:cNvSpPr>
                  <a:spLocks noChangeArrowheads="1"/>
                </p:cNvSpPr>
                <p:nvPr/>
              </p:nvSpPr>
              <p:spPr bwMode="auto">
                <a:xfrm>
                  <a:off x="5077" y="1854"/>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87" name="Freeform 486"/>
                <p:cNvSpPr>
                  <a:spLocks noChangeArrowheads="1"/>
                </p:cNvSpPr>
                <p:nvPr/>
              </p:nvSpPr>
              <p:spPr bwMode="auto">
                <a:xfrm>
                  <a:off x="5077" y="1880"/>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88" name="Freeform 487"/>
                <p:cNvSpPr>
                  <a:spLocks noChangeArrowheads="1"/>
                </p:cNvSpPr>
                <p:nvPr/>
              </p:nvSpPr>
              <p:spPr bwMode="auto">
                <a:xfrm>
                  <a:off x="5077" y="1907"/>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89" name="Freeform 488"/>
                <p:cNvSpPr>
                  <a:spLocks noChangeArrowheads="1"/>
                </p:cNvSpPr>
                <p:nvPr/>
              </p:nvSpPr>
              <p:spPr bwMode="auto">
                <a:xfrm>
                  <a:off x="5077" y="1933"/>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90" name="Freeform 489"/>
                <p:cNvSpPr>
                  <a:spLocks noChangeArrowheads="1"/>
                </p:cNvSpPr>
                <p:nvPr/>
              </p:nvSpPr>
              <p:spPr bwMode="auto">
                <a:xfrm>
                  <a:off x="5147" y="1854"/>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91" name="Freeform 490"/>
                <p:cNvSpPr>
                  <a:spLocks noChangeArrowheads="1"/>
                </p:cNvSpPr>
                <p:nvPr/>
              </p:nvSpPr>
              <p:spPr bwMode="auto">
                <a:xfrm>
                  <a:off x="5147" y="1880"/>
                  <a:ext cx="52" cy="13"/>
                </a:xfrm>
                <a:custGeom>
                  <a:avLst/>
                  <a:gdLst>
                    <a:gd name="T0" fmla="*/ 116 w 234"/>
                    <a:gd name="T1" fmla="*/ 59 h 60"/>
                    <a:gd name="T2" fmla="*/ 0 w 234"/>
                    <a:gd name="T3" fmla="*/ 59 h 60"/>
                    <a:gd name="T4" fmla="*/ 0 w 234"/>
                    <a:gd name="T5" fmla="*/ 0 h 60"/>
                    <a:gd name="T6" fmla="*/ 233 w 234"/>
                    <a:gd name="T7" fmla="*/ 0 h 60"/>
                    <a:gd name="T8" fmla="*/ 233 w 234"/>
                    <a:gd name="T9" fmla="*/ 59 h 60"/>
                    <a:gd name="T10" fmla="*/ 116 w 234"/>
                    <a:gd name="T11" fmla="*/ 59 h 60"/>
                  </a:gdLst>
                  <a:ahLst/>
                  <a:cxnLst>
                    <a:cxn ang="0">
                      <a:pos x="T0" y="T1"/>
                    </a:cxn>
                    <a:cxn ang="0">
                      <a:pos x="T2" y="T3"/>
                    </a:cxn>
                    <a:cxn ang="0">
                      <a:pos x="T4" y="T5"/>
                    </a:cxn>
                    <a:cxn ang="0">
                      <a:pos x="T6" y="T7"/>
                    </a:cxn>
                    <a:cxn ang="0">
                      <a:pos x="T8" y="T9"/>
                    </a:cxn>
                    <a:cxn ang="0">
                      <a:pos x="T10" y="T11"/>
                    </a:cxn>
                  </a:cxnLst>
                  <a:rect l="0" t="0" r="r" b="b"/>
                  <a:pathLst>
                    <a:path w="234" h="60">
                      <a:moveTo>
                        <a:pt x="116" y="59"/>
                      </a:moveTo>
                      <a:lnTo>
                        <a:pt x="0" y="59"/>
                      </a:lnTo>
                      <a:lnTo>
                        <a:pt x="0" y="0"/>
                      </a:lnTo>
                      <a:lnTo>
                        <a:pt x="233" y="0"/>
                      </a:lnTo>
                      <a:lnTo>
                        <a:pt x="233" y="59"/>
                      </a:lnTo>
                      <a:lnTo>
                        <a:pt x="116" y="59"/>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92" name="Freeform 491"/>
                <p:cNvSpPr>
                  <a:spLocks noChangeArrowheads="1"/>
                </p:cNvSpPr>
                <p:nvPr/>
              </p:nvSpPr>
              <p:spPr bwMode="auto">
                <a:xfrm>
                  <a:off x="5147" y="1907"/>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93" name="Freeform 492"/>
                <p:cNvSpPr>
                  <a:spLocks noChangeArrowheads="1"/>
                </p:cNvSpPr>
                <p:nvPr/>
              </p:nvSpPr>
              <p:spPr bwMode="auto">
                <a:xfrm>
                  <a:off x="5147" y="1933"/>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94" name="Freeform 493"/>
                <p:cNvSpPr>
                  <a:spLocks noChangeArrowheads="1"/>
                </p:cNvSpPr>
                <p:nvPr/>
              </p:nvSpPr>
              <p:spPr bwMode="auto">
                <a:xfrm>
                  <a:off x="5213" y="1854"/>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95" name="Freeform 494"/>
                <p:cNvSpPr>
                  <a:spLocks noChangeArrowheads="1"/>
                </p:cNvSpPr>
                <p:nvPr/>
              </p:nvSpPr>
              <p:spPr bwMode="auto">
                <a:xfrm>
                  <a:off x="5213" y="1880"/>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96" name="Freeform 495"/>
                <p:cNvSpPr>
                  <a:spLocks noChangeArrowheads="1"/>
                </p:cNvSpPr>
                <p:nvPr/>
              </p:nvSpPr>
              <p:spPr bwMode="auto">
                <a:xfrm>
                  <a:off x="5213" y="1907"/>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97" name="Freeform 496"/>
                <p:cNvSpPr>
                  <a:spLocks noChangeArrowheads="1"/>
                </p:cNvSpPr>
                <p:nvPr/>
              </p:nvSpPr>
              <p:spPr bwMode="auto">
                <a:xfrm>
                  <a:off x="5213" y="1933"/>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98" name="Freeform 497"/>
                <p:cNvSpPr>
                  <a:spLocks noChangeArrowheads="1"/>
                </p:cNvSpPr>
                <p:nvPr/>
              </p:nvSpPr>
              <p:spPr bwMode="auto">
                <a:xfrm>
                  <a:off x="5282" y="1854"/>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499" name="Freeform 498"/>
                <p:cNvSpPr>
                  <a:spLocks noChangeArrowheads="1"/>
                </p:cNvSpPr>
                <p:nvPr/>
              </p:nvSpPr>
              <p:spPr bwMode="auto">
                <a:xfrm>
                  <a:off x="5282" y="1880"/>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00" name="Freeform 499"/>
                <p:cNvSpPr>
                  <a:spLocks noChangeArrowheads="1"/>
                </p:cNvSpPr>
                <p:nvPr/>
              </p:nvSpPr>
              <p:spPr bwMode="auto">
                <a:xfrm>
                  <a:off x="5282" y="1907"/>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01" name="Freeform 500"/>
                <p:cNvSpPr>
                  <a:spLocks noChangeArrowheads="1"/>
                </p:cNvSpPr>
                <p:nvPr/>
              </p:nvSpPr>
              <p:spPr bwMode="auto">
                <a:xfrm>
                  <a:off x="5282" y="1933"/>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00B81E"/>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02" name="Freeform 501"/>
                <p:cNvSpPr>
                  <a:spLocks noChangeArrowheads="1"/>
                </p:cNvSpPr>
                <p:nvPr/>
              </p:nvSpPr>
              <p:spPr bwMode="auto">
                <a:xfrm>
                  <a:off x="5008" y="2003"/>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03" name="Freeform 502"/>
                <p:cNvSpPr>
                  <a:spLocks noChangeArrowheads="1"/>
                </p:cNvSpPr>
                <p:nvPr/>
              </p:nvSpPr>
              <p:spPr bwMode="auto">
                <a:xfrm>
                  <a:off x="5008" y="2029"/>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04" name="Freeform 503"/>
                <p:cNvSpPr>
                  <a:spLocks noChangeArrowheads="1"/>
                </p:cNvSpPr>
                <p:nvPr/>
              </p:nvSpPr>
              <p:spPr bwMode="auto">
                <a:xfrm>
                  <a:off x="5008" y="2055"/>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05" name="Freeform 504"/>
                <p:cNvSpPr>
                  <a:spLocks noChangeArrowheads="1"/>
                </p:cNvSpPr>
                <p:nvPr/>
              </p:nvSpPr>
              <p:spPr bwMode="auto">
                <a:xfrm>
                  <a:off x="5008" y="2082"/>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06" name="Freeform 505"/>
                <p:cNvSpPr>
                  <a:spLocks noChangeArrowheads="1"/>
                </p:cNvSpPr>
                <p:nvPr/>
              </p:nvSpPr>
              <p:spPr bwMode="auto">
                <a:xfrm>
                  <a:off x="5077" y="2003"/>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07" name="Freeform 506"/>
                <p:cNvSpPr>
                  <a:spLocks noChangeArrowheads="1"/>
                </p:cNvSpPr>
                <p:nvPr/>
              </p:nvSpPr>
              <p:spPr bwMode="auto">
                <a:xfrm>
                  <a:off x="5077" y="2029"/>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08" name="Freeform 507"/>
                <p:cNvSpPr>
                  <a:spLocks noChangeArrowheads="1"/>
                </p:cNvSpPr>
                <p:nvPr/>
              </p:nvSpPr>
              <p:spPr bwMode="auto">
                <a:xfrm>
                  <a:off x="5077" y="2055"/>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09" name="Freeform 508"/>
                <p:cNvSpPr>
                  <a:spLocks noChangeArrowheads="1"/>
                </p:cNvSpPr>
                <p:nvPr/>
              </p:nvSpPr>
              <p:spPr bwMode="auto">
                <a:xfrm>
                  <a:off x="5077" y="2082"/>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10" name="Freeform 509"/>
                <p:cNvSpPr>
                  <a:spLocks noChangeArrowheads="1"/>
                </p:cNvSpPr>
                <p:nvPr/>
              </p:nvSpPr>
              <p:spPr bwMode="auto">
                <a:xfrm>
                  <a:off x="5147" y="2003"/>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11" name="Freeform 510"/>
                <p:cNvSpPr>
                  <a:spLocks noChangeArrowheads="1"/>
                </p:cNvSpPr>
                <p:nvPr/>
              </p:nvSpPr>
              <p:spPr bwMode="auto">
                <a:xfrm>
                  <a:off x="5147" y="2029"/>
                  <a:ext cx="52" cy="13"/>
                </a:xfrm>
                <a:custGeom>
                  <a:avLst/>
                  <a:gdLst>
                    <a:gd name="T0" fmla="*/ 116 w 234"/>
                    <a:gd name="T1" fmla="*/ 59 h 60"/>
                    <a:gd name="T2" fmla="*/ 0 w 234"/>
                    <a:gd name="T3" fmla="*/ 59 h 60"/>
                    <a:gd name="T4" fmla="*/ 0 w 234"/>
                    <a:gd name="T5" fmla="*/ 0 h 60"/>
                    <a:gd name="T6" fmla="*/ 233 w 234"/>
                    <a:gd name="T7" fmla="*/ 0 h 60"/>
                    <a:gd name="T8" fmla="*/ 233 w 234"/>
                    <a:gd name="T9" fmla="*/ 59 h 60"/>
                    <a:gd name="T10" fmla="*/ 116 w 234"/>
                    <a:gd name="T11" fmla="*/ 59 h 60"/>
                  </a:gdLst>
                  <a:ahLst/>
                  <a:cxnLst>
                    <a:cxn ang="0">
                      <a:pos x="T0" y="T1"/>
                    </a:cxn>
                    <a:cxn ang="0">
                      <a:pos x="T2" y="T3"/>
                    </a:cxn>
                    <a:cxn ang="0">
                      <a:pos x="T4" y="T5"/>
                    </a:cxn>
                    <a:cxn ang="0">
                      <a:pos x="T6" y="T7"/>
                    </a:cxn>
                    <a:cxn ang="0">
                      <a:pos x="T8" y="T9"/>
                    </a:cxn>
                    <a:cxn ang="0">
                      <a:pos x="T10" y="T11"/>
                    </a:cxn>
                  </a:cxnLst>
                  <a:rect l="0" t="0" r="r" b="b"/>
                  <a:pathLst>
                    <a:path w="234" h="60">
                      <a:moveTo>
                        <a:pt x="116" y="59"/>
                      </a:moveTo>
                      <a:lnTo>
                        <a:pt x="0" y="59"/>
                      </a:lnTo>
                      <a:lnTo>
                        <a:pt x="0" y="0"/>
                      </a:lnTo>
                      <a:lnTo>
                        <a:pt x="233" y="0"/>
                      </a:lnTo>
                      <a:lnTo>
                        <a:pt x="233" y="59"/>
                      </a:lnTo>
                      <a:lnTo>
                        <a:pt x="116" y="59"/>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12" name="Freeform 511"/>
                <p:cNvSpPr>
                  <a:spLocks noChangeArrowheads="1"/>
                </p:cNvSpPr>
                <p:nvPr/>
              </p:nvSpPr>
              <p:spPr bwMode="auto">
                <a:xfrm>
                  <a:off x="5147" y="2055"/>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13" name="Freeform 512"/>
                <p:cNvSpPr>
                  <a:spLocks noChangeArrowheads="1"/>
                </p:cNvSpPr>
                <p:nvPr/>
              </p:nvSpPr>
              <p:spPr bwMode="auto">
                <a:xfrm>
                  <a:off x="5147" y="2082"/>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14" name="Freeform 513"/>
                <p:cNvSpPr>
                  <a:spLocks noChangeArrowheads="1"/>
                </p:cNvSpPr>
                <p:nvPr/>
              </p:nvSpPr>
              <p:spPr bwMode="auto">
                <a:xfrm>
                  <a:off x="5213" y="2003"/>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15" name="Freeform 514"/>
                <p:cNvSpPr>
                  <a:spLocks noChangeArrowheads="1"/>
                </p:cNvSpPr>
                <p:nvPr/>
              </p:nvSpPr>
              <p:spPr bwMode="auto">
                <a:xfrm>
                  <a:off x="5213" y="2029"/>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16" name="Freeform 515"/>
                <p:cNvSpPr>
                  <a:spLocks noChangeArrowheads="1"/>
                </p:cNvSpPr>
                <p:nvPr/>
              </p:nvSpPr>
              <p:spPr bwMode="auto">
                <a:xfrm>
                  <a:off x="5213" y="2055"/>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17" name="Freeform 516"/>
                <p:cNvSpPr>
                  <a:spLocks noChangeArrowheads="1"/>
                </p:cNvSpPr>
                <p:nvPr/>
              </p:nvSpPr>
              <p:spPr bwMode="auto">
                <a:xfrm>
                  <a:off x="5213" y="2082"/>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18" name="Freeform 517"/>
                <p:cNvSpPr>
                  <a:spLocks noChangeArrowheads="1"/>
                </p:cNvSpPr>
                <p:nvPr/>
              </p:nvSpPr>
              <p:spPr bwMode="auto">
                <a:xfrm>
                  <a:off x="5282" y="2003"/>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19" name="Freeform 518"/>
                <p:cNvSpPr>
                  <a:spLocks noChangeArrowheads="1"/>
                </p:cNvSpPr>
                <p:nvPr/>
              </p:nvSpPr>
              <p:spPr bwMode="auto">
                <a:xfrm>
                  <a:off x="5282" y="2029"/>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20" name="Freeform 519"/>
                <p:cNvSpPr>
                  <a:spLocks noChangeArrowheads="1"/>
                </p:cNvSpPr>
                <p:nvPr/>
              </p:nvSpPr>
              <p:spPr bwMode="auto">
                <a:xfrm>
                  <a:off x="5282" y="2055"/>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21" name="Freeform 520"/>
                <p:cNvSpPr>
                  <a:spLocks noChangeArrowheads="1"/>
                </p:cNvSpPr>
                <p:nvPr/>
              </p:nvSpPr>
              <p:spPr bwMode="auto">
                <a:xfrm>
                  <a:off x="5282" y="2082"/>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BF3957"/>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22" name="Freeform 521"/>
                <p:cNvSpPr>
                  <a:spLocks noChangeArrowheads="1"/>
                </p:cNvSpPr>
                <p:nvPr/>
              </p:nvSpPr>
              <p:spPr bwMode="auto">
                <a:xfrm>
                  <a:off x="5008" y="2151"/>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23" name="Freeform 522"/>
                <p:cNvSpPr>
                  <a:spLocks noChangeArrowheads="1"/>
                </p:cNvSpPr>
                <p:nvPr/>
              </p:nvSpPr>
              <p:spPr bwMode="auto">
                <a:xfrm>
                  <a:off x="5008" y="2178"/>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24" name="Freeform 523"/>
                <p:cNvSpPr>
                  <a:spLocks noChangeArrowheads="1"/>
                </p:cNvSpPr>
                <p:nvPr/>
              </p:nvSpPr>
              <p:spPr bwMode="auto">
                <a:xfrm>
                  <a:off x="5008" y="2204"/>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25" name="Freeform 524"/>
                <p:cNvSpPr>
                  <a:spLocks noChangeArrowheads="1"/>
                </p:cNvSpPr>
                <p:nvPr/>
              </p:nvSpPr>
              <p:spPr bwMode="auto">
                <a:xfrm>
                  <a:off x="5008" y="2231"/>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26" name="Freeform 525"/>
                <p:cNvSpPr>
                  <a:spLocks noChangeArrowheads="1"/>
                </p:cNvSpPr>
                <p:nvPr/>
              </p:nvSpPr>
              <p:spPr bwMode="auto">
                <a:xfrm>
                  <a:off x="5077" y="2151"/>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27" name="Freeform 526"/>
                <p:cNvSpPr>
                  <a:spLocks noChangeArrowheads="1"/>
                </p:cNvSpPr>
                <p:nvPr/>
              </p:nvSpPr>
              <p:spPr bwMode="auto">
                <a:xfrm>
                  <a:off x="5077" y="2178"/>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28" name="Freeform 527"/>
                <p:cNvSpPr>
                  <a:spLocks noChangeArrowheads="1"/>
                </p:cNvSpPr>
                <p:nvPr/>
              </p:nvSpPr>
              <p:spPr bwMode="auto">
                <a:xfrm>
                  <a:off x="5077" y="2204"/>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29" name="Freeform 528"/>
                <p:cNvSpPr>
                  <a:spLocks noChangeArrowheads="1"/>
                </p:cNvSpPr>
                <p:nvPr/>
              </p:nvSpPr>
              <p:spPr bwMode="auto">
                <a:xfrm>
                  <a:off x="5077" y="2231"/>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30" name="Freeform 529"/>
                <p:cNvSpPr>
                  <a:spLocks noChangeArrowheads="1"/>
                </p:cNvSpPr>
                <p:nvPr/>
              </p:nvSpPr>
              <p:spPr bwMode="auto">
                <a:xfrm>
                  <a:off x="5147" y="2151"/>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31" name="Freeform 530"/>
                <p:cNvSpPr>
                  <a:spLocks noChangeArrowheads="1"/>
                </p:cNvSpPr>
                <p:nvPr/>
              </p:nvSpPr>
              <p:spPr bwMode="auto">
                <a:xfrm>
                  <a:off x="5147" y="2178"/>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32" name="Freeform 531"/>
                <p:cNvSpPr>
                  <a:spLocks noChangeArrowheads="1"/>
                </p:cNvSpPr>
                <p:nvPr/>
              </p:nvSpPr>
              <p:spPr bwMode="auto">
                <a:xfrm>
                  <a:off x="5147" y="2204"/>
                  <a:ext cx="52" cy="13"/>
                </a:xfrm>
                <a:custGeom>
                  <a:avLst/>
                  <a:gdLst>
                    <a:gd name="T0" fmla="*/ 116 w 234"/>
                    <a:gd name="T1" fmla="*/ 59 h 60"/>
                    <a:gd name="T2" fmla="*/ 0 w 234"/>
                    <a:gd name="T3" fmla="*/ 59 h 60"/>
                    <a:gd name="T4" fmla="*/ 0 w 234"/>
                    <a:gd name="T5" fmla="*/ 0 h 60"/>
                    <a:gd name="T6" fmla="*/ 233 w 234"/>
                    <a:gd name="T7" fmla="*/ 0 h 60"/>
                    <a:gd name="T8" fmla="*/ 233 w 234"/>
                    <a:gd name="T9" fmla="*/ 59 h 60"/>
                    <a:gd name="T10" fmla="*/ 116 w 234"/>
                    <a:gd name="T11" fmla="*/ 59 h 60"/>
                  </a:gdLst>
                  <a:ahLst/>
                  <a:cxnLst>
                    <a:cxn ang="0">
                      <a:pos x="T0" y="T1"/>
                    </a:cxn>
                    <a:cxn ang="0">
                      <a:pos x="T2" y="T3"/>
                    </a:cxn>
                    <a:cxn ang="0">
                      <a:pos x="T4" y="T5"/>
                    </a:cxn>
                    <a:cxn ang="0">
                      <a:pos x="T6" y="T7"/>
                    </a:cxn>
                    <a:cxn ang="0">
                      <a:pos x="T8" y="T9"/>
                    </a:cxn>
                    <a:cxn ang="0">
                      <a:pos x="T10" y="T11"/>
                    </a:cxn>
                  </a:cxnLst>
                  <a:rect l="0" t="0" r="r" b="b"/>
                  <a:pathLst>
                    <a:path w="234" h="60">
                      <a:moveTo>
                        <a:pt x="116" y="59"/>
                      </a:moveTo>
                      <a:lnTo>
                        <a:pt x="0" y="59"/>
                      </a:lnTo>
                      <a:lnTo>
                        <a:pt x="0" y="0"/>
                      </a:lnTo>
                      <a:lnTo>
                        <a:pt x="233" y="0"/>
                      </a:lnTo>
                      <a:lnTo>
                        <a:pt x="233" y="59"/>
                      </a:lnTo>
                      <a:lnTo>
                        <a:pt x="116" y="59"/>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33" name="Freeform 532"/>
                <p:cNvSpPr>
                  <a:spLocks noChangeArrowheads="1"/>
                </p:cNvSpPr>
                <p:nvPr/>
              </p:nvSpPr>
              <p:spPr bwMode="auto">
                <a:xfrm>
                  <a:off x="5147" y="2231"/>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34" name="Freeform 533"/>
                <p:cNvSpPr>
                  <a:spLocks noChangeArrowheads="1"/>
                </p:cNvSpPr>
                <p:nvPr/>
              </p:nvSpPr>
              <p:spPr bwMode="auto">
                <a:xfrm>
                  <a:off x="5213" y="2151"/>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35" name="Freeform 534"/>
                <p:cNvSpPr>
                  <a:spLocks noChangeArrowheads="1"/>
                </p:cNvSpPr>
                <p:nvPr/>
              </p:nvSpPr>
              <p:spPr bwMode="auto">
                <a:xfrm>
                  <a:off x="5213" y="2178"/>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36" name="Freeform 535"/>
                <p:cNvSpPr>
                  <a:spLocks noChangeArrowheads="1"/>
                </p:cNvSpPr>
                <p:nvPr/>
              </p:nvSpPr>
              <p:spPr bwMode="auto">
                <a:xfrm>
                  <a:off x="5213" y="2204"/>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37" name="Freeform 536"/>
                <p:cNvSpPr>
                  <a:spLocks noChangeArrowheads="1"/>
                </p:cNvSpPr>
                <p:nvPr/>
              </p:nvSpPr>
              <p:spPr bwMode="auto">
                <a:xfrm>
                  <a:off x="5213" y="2231"/>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38" name="Freeform 537"/>
                <p:cNvSpPr>
                  <a:spLocks noChangeArrowheads="1"/>
                </p:cNvSpPr>
                <p:nvPr/>
              </p:nvSpPr>
              <p:spPr bwMode="auto">
                <a:xfrm>
                  <a:off x="5282" y="2151"/>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39" name="Freeform 538"/>
                <p:cNvSpPr>
                  <a:spLocks noChangeArrowheads="1"/>
                </p:cNvSpPr>
                <p:nvPr/>
              </p:nvSpPr>
              <p:spPr bwMode="auto">
                <a:xfrm>
                  <a:off x="5282" y="2178"/>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40" name="Freeform 539"/>
                <p:cNvSpPr>
                  <a:spLocks noChangeArrowheads="1"/>
                </p:cNvSpPr>
                <p:nvPr/>
              </p:nvSpPr>
              <p:spPr bwMode="auto">
                <a:xfrm>
                  <a:off x="5282" y="2204"/>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41" name="Freeform 540"/>
                <p:cNvSpPr>
                  <a:spLocks noChangeArrowheads="1"/>
                </p:cNvSpPr>
                <p:nvPr/>
              </p:nvSpPr>
              <p:spPr bwMode="auto">
                <a:xfrm>
                  <a:off x="5282" y="2231"/>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4F81BD"/>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42" name="Freeform 541"/>
                <p:cNvSpPr>
                  <a:spLocks noChangeArrowheads="1"/>
                </p:cNvSpPr>
                <p:nvPr/>
              </p:nvSpPr>
              <p:spPr bwMode="auto">
                <a:xfrm>
                  <a:off x="5008" y="2300"/>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43" name="Freeform 542"/>
                <p:cNvSpPr>
                  <a:spLocks noChangeArrowheads="1"/>
                </p:cNvSpPr>
                <p:nvPr/>
              </p:nvSpPr>
              <p:spPr bwMode="auto">
                <a:xfrm>
                  <a:off x="5008" y="2327"/>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44" name="Freeform 543"/>
                <p:cNvSpPr>
                  <a:spLocks noChangeArrowheads="1"/>
                </p:cNvSpPr>
                <p:nvPr/>
              </p:nvSpPr>
              <p:spPr bwMode="auto">
                <a:xfrm>
                  <a:off x="5008" y="2353"/>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45" name="Freeform 544"/>
                <p:cNvSpPr>
                  <a:spLocks noChangeArrowheads="1"/>
                </p:cNvSpPr>
                <p:nvPr/>
              </p:nvSpPr>
              <p:spPr bwMode="auto">
                <a:xfrm>
                  <a:off x="5008" y="2380"/>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46" name="Freeform 545"/>
                <p:cNvSpPr>
                  <a:spLocks noChangeArrowheads="1"/>
                </p:cNvSpPr>
                <p:nvPr/>
              </p:nvSpPr>
              <p:spPr bwMode="auto">
                <a:xfrm>
                  <a:off x="5077" y="2300"/>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47" name="Freeform 546"/>
                <p:cNvSpPr>
                  <a:spLocks noChangeArrowheads="1"/>
                </p:cNvSpPr>
                <p:nvPr/>
              </p:nvSpPr>
              <p:spPr bwMode="auto">
                <a:xfrm>
                  <a:off x="5077" y="2327"/>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48" name="Freeform 547"/>
                <p:cNvSpPr>
                  <a:spLocks noChangeArrowheads="1"/>
                </p:cNvSpPr>
                <p:nvPr/>
              </p:nvSpPr>
              <p:spPr bwMode="auto">
                <a:xfrm>
                  <a:off x="5077" y="2353"/>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49" name="Freeform 548"/>
                <p:cNvSpPr>
                  <a:spLocks noChangeArrowheads="1"/>
                </p:cNvSpPr>
                <p:nvPr/>
              </p:nvSpPr>
              <p:spPr bwMode="auto">
                <a:xfrm>
                  <a:off x="5077" y="2380"/>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50" name="Freeform 549"/>
                <p:cNvSpPr>
                  <a:spLocks noChangeArrowheads="1"/>
                </p:cNvSpPr>
                <p:nvPr/>
              </p:nvSpPr>
              <p:spPr bwMode="auto">
                <a:xfrm>
                  <a:off x="5147" y="2300"/>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51" name="Freeform 550"/>
                <p:cNvSpPr>
                  <a:spLocks noChangeArrowheads="1"/>
                </p:cNvSpPr>
                <p:nvPr/>
              </p:nvSpPr>
              <p:spPr bwMode="auto">
                <a:xfrm>
                  <a:off x="5147" y="2327"/>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52" name="Freeform 551"/>
                <p:cNvSpPr>
                  <a:spLocks noChangeArrowheads="1"/>
                </p:cNvSpPr>
                <p:nvPr/>
              </p:nvSpPr>
              <p:spPr bwMode="auto">
                <a:xfrm>
                  <a:off x="5147" y="2353"/>
                  <a:ext cx="52" cy="13"/>
                </a:xfrm>
                <a:custGeom>
                  <a:avLst/>
                  <a:gdLst>
                    <a:gd name="T0" fmla="*/ 116 w 234"/>
                    <a:gd name="T1" fmla="*/ 59 h 60"/>
                    <a:gd name="T2" fmla="*/ 0 w 234"/>
                    <a:gd name="T3" fmla="*/ 59 h 60"/>
                    <a:gd name="T4" fmla="*/ 0 w 234"/>
                    <a:gd name="T5" fmla="*/ 0 h 60"/>
                    <a:gd name="T6" fmla="*/ 233 w 234"/>
                    <a:gd name="T7" fmla="*/ 0 h 60"/>
                    <a:gd name="T8" fmla="*/ 233 w 234"/>
                    <a:gd name="T9" fmla="*/ 59 h 60"/>
                    <a:gd name="T10" fmla="*/ 116 w 234"/>
                    <a:gd name="T11" fmla="*/ 59 h 60"/>
                  </a:gdLst>
                  <a:ahLst/>
                  <a:cxnLst>
                    <a:cxn ang="0">
                      <a:pos x="T0" y="T1"/>
                    </a:cxn>
                    <a:cxn ang="0">
                      <a:pos x="T2" y="T3"/>
                    </a:cxn>
                    <a:cxn ang="0">
                      <a:pos x="T4" y="T5"/>
                    </a:cxn>
                    <a:cxn ang="0">
                      <a:pos x="T6" y="T7"/>
                    </a:cxn>
                    <a:cxn ang="0">
                      <a:pos x="T8" y="T9"/>
                    </a:cxn>
                    <a:cxn ang="0">
                      <a:pos x="T10" y="T11"/>
                    </a:cxn>
                  </a:cxnLst>
                  <a:rect l="0" t="0" r="r" b="b"/>
                  <a:pathLst>
                    <a:path w="234" h="60">
                      <a:moveTo>
                        <a:pt x="116" y="59"/>
                      </a:moveTo>
                      <a:lnTo>
                        <a:pt x="0" y="59"/>
                      </a:lnTo>
                      <a:lnTo>
                        <a:pt x="0" y="0"/>
                      </a:lnTo>
                      <a:lnTo>
                        <a:pt x="233" y="0"/>
                      </a:lnTo>
                      <a:lnTo>
                        <a:pt x="233" y="59"/>
                      </a:lnTo>
                      <a:lnTo>
                        <a:pt x="116" y="59"/>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53" name="Freeform 552"/>
                <p:cNvSpPr>
                  <a:spLocks noChangeArrowheads="1"/>
                </p:cNvSpPr>
                <p:nvPr/>
              </p:nvSpPr>
              <p:spPr bwMode="auto">
                <a:xfrm>
                  <a:off x="5147" y="2380"/>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54" name="Freeform 553"/>
                <p:cNvSpPr>
                  <a:spLocks noChangeArrowheads="1"/>
                </p:cNvSpPr>
                <p:nvPr/>
              </p:nvSpPr>
              <p:spPr bwMode="auto">
                <a:xfrm>
                  <a:off x="5213" y="2300"/>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55" name="Freeform 554"/>
                <p:cNvSpPr>
                  <a:spLocks noChangeArrowheads="1"/>
                </p:cNvSpPr>
                <p:nvPr/>
              </p:nvSpPr>
              <p:spPr bwMode="auto">
                <a:xfrm>
                  <a:off x="5213" y="2327"/>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56" name="Freeform 555"/>
                <p:cNvSpPr>
                  <a:spLocks noChangeArrowheads="1"/>
                </p:cNvSpPr>
                <p:nvPr/>
              </p:nvSpPr>
              <p:spPr bwMode="auto">
                <a:xfrm>
                  <a:off x="5213" y="2353"/>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57" name="Freeform 556"/>
                <p:cNvSpPr>
                  <a:spLocks noChangeArrowheads="1"/>
                </p:cNvSpPr>
                <p:nvPr/>
              </p:nvSpPr>
              <p:spPr bwMode="auto">
                <a:xfrm>
                  <a:off x="5213" y="2380"/>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58" name="Freeform 557"/>
                <p:cNvSpPr>
                  <a:spLocks noChangeArrowheads="1"/>
                </p:cNvSpPr>
                <p:nvPr/>
              </p:nvSpPr>
              <p:spPr bwMode="auto">
                <a:xfrm>
                  <a:off x="5282" y="2300"/>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59" name="Freeform 558"/>
                <p:cNvSpPr>
                  <a:spLocks noChangeArrowheads="1"/>
                </p:cNvSpPr>
                <p:nvPr/>
              </p:nvSpPr>
              <p:spPr bwMode="auto">
                <a:xfrm>
                  <a:off x="5282" y="2327"/>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60" name="Freeform 559"/>
                <p:cNvSpPr>
                  <a:spLocks noChangeArrowheads="1"/>
                </p:cNvSpPr>
                <p:nvPr/>
              </p:nvSpPr>
              <p:spPr bwMode="auto">
                <a:xfrm>
                  <a:off x="5282" y="2353"/>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61" name="Freeform 560"/>
                <p:cNvSpPr>
                  <a:spLocks noChangeArrowheads="1"/>
                </p:cNvSpPr>
                <p:nvPr/>
              </p:nvSpPr>
              <p:spPr bwMode="auto">
                <a:xfrm>
                  <a:off x="5282" y="2380"/>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1E90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62" name="Freeform 561"/>
                <p:cNvSpPr>
                  <a:spLocks noChangeArrowheads="1"/>
                </p:cNvSpPr>
                <p:nvPr/>
              </p:nvSpPr>
              <p:spPr bwMode="auto">
                <a:xfrm>
                  <a:off x="5008" y="2449"/>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63" name="Freeform 562"/>
                <p:cNvSpPr>
                  <a:spLocks noChangeArrowheads="1"/>
                </p:cNvSpPr>
                <p:nvPr/>
              </p:nvSpPr>
              <p:spPr bwMode="auto">
                <a:xfrm>
                  <a:off x="5008" y="2475"/>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64" name="Freeform 563"/>
                <p:cNvSpPr>
                  <a:spLocks noChangeArrowheads="1"/>
                </p:cNvSpPr>
                <p:nvPr/>
              </p:nvSpPr>
              <p:spPr bwMode="auto">
                <a:xfrm>
                  <a:off x="5008" y="2502"/>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65" name="Freeform 564"/>
                <p:cNvSpPr>
                  <a:spLocks noChangeArrowheads="1"/>
                </p:cNvSpPr>
                <p:nvPr/>
              </p:nvSpPr>
              <p:spPr bwMode="auto">
                <a:xfrm>
                  <a:off x="5008" y="2528"/>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66" name="Freeform 565"/>
                <p:cNvSpPr>
                  <a:spLocks noChangeArrowheads="1"/>
                </p:cNvSpPr>
                <p:nvPr/>
              </p:nvSpPr>
              <p:spPr bwMode="auto">
                <a:xfrm>
                  <a:off x="5077" y="2449"/>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67" name="Freeform 566"/>
                <p:cNvSpPr>
                  <a:spLocks noChangeArrowheads="1"/>
                </p:cNvSpPr>
                <p:nvPr/>
              </p:nvSpPr>
              <p:spPr bwMode="auto">
                <a:xfrm>
                  <a:off x="5077" y="2475"/>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68" name="Freeform 567"/>
                <p:cNvSpPr>
                  <a:spLocks noChangeArrowheads="1"/>
                </p:cNvSpPr>
                <p:nvPr/>
              </p:nvSpPr>
              <p:spPr bwMode="auto">
                <a:xfrm>
                  <a:off x="5077" y="2502"/>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69" name="Freeform 568"/>
                <p:cNvSpPr>
                  <a:spLocks noChangeArrowheads="1"/>
                </p:cNvSpPr>
                <p:nvPr/>
              </p:nvSpPr>
              <p:spPr bwMode="auto">
                <a:xfrm>
                  <a:off x="5077" y="2528"/>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70" name="Freeform 569"/>
                <p:cNvSpPr>
                  <a:spLocks noChangeArrowheads="1"/>
                </p:cNvSpPr>
                <p:nvPr/>
              </p:nvSpPr>
              <p:spPr bwMode="auto">
                <a:xfrm>
                  <a:off x="5147" y="2449"/>
                  <a:ext cx="52" cy="13"/>
                </a:xfrm>
                <a:custGeom>
                  <a:avLst/>
                  <a:gdLst>
                    <a:gd name="T0" fmla="*/ 116 w 234"/>
                    <a:gd name="T1" fmla="*/ 59 h 60"/>
                    <a:gd name="T2" fmla="*/ 0 w 234"/>
                    <a:gd name="T3" fmla="*/ 59 h 60"/>
                    <a:gd name="T4" fmla="*/ 0 w 234"/>
                    <a:gd name="T5" fmla="*/ 0 h 60"/>
                    <a:gd name="T6" fmla="*/ 233 w 234"/>
                    <a:gd name="T7" fmla="*/ 0 h 60"/>
                    <a:gd name="T8" fmla="*/ 233 w 234"/>
                    <a:gd name="T9" fmla="*/ 59 h 60"/>
                    <a:gd name="T10" fmla="*/ 116 w 234"/>
                    <a:gd name="T11" fmla="*/ 59 h 60"/>
                  </a:gdLst>
                  <a:ahLst/>
                  <a:cxnLst>
                    <a:cxn ang="0">
                      <a:pos x="T0" y="T1"/>
                    </a:cxn>
                    <a:cxn ang="0">
                      <a:pos x="T2" y="T3"/>
                    </a:cxn>
                    <a:cxn ang="0">
                      <a:pos x="T4" y="T5"/>
                    </a:cxn>
                    <a:cxn ang="0">
                      <a:pos x="T6" y="T7"/>
                    </a:cxn>
                    <a:cxn ang="0">
                      <a:pos x="T8" y="T9"/>
                    </a:cxn>
                    <a:cxn ang="0">
                      <a:pos x="T10" y="T11"/>
                    </a:cxn>
                  </a:cxnLst>
                  <a:rect l="0" t="0" r="r" b="b"/>
                  <a:pathLst>
                    <a:path w="234" h="60">
                      <a:moveTo>
                        <a:pt x="116" y="59"/>
                      </a:moveTo>
                      <a:lnTo>
                        <a:pt x="0" y="59"/>
                      </a:lnTo>
                      <a:lnTo>
                        <a:pt x="0" y="0"/>
                      </a:lnTo>
                      <a:lnTo>
                        <a:pt x="233" y="0"/>
                      </a:lnTo>
                      <a:lnTo>
                        <a:pt x="233" y="59"/>
                      </a:lnTo>
                      <a:lnTo>
                        <a:pt x="116" y="5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71" name="Freeform 570"/>
                <p:cNvSpPr>
                  <a:spLocks noChangeArrowheads="1"/>
                </p:cNvSpPr>
                <p:nvPr/>
              </p:nvSpPr>
              <p:spPr bwMode="auto">
                <a:xfrm>
                  <a:off x="5147" y="2475"/>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72" name="Freeform 571"/>
                <p:cNvSpPr>
                  <a:spLocks noChangeArrowheads="1"/>
                </p:cNvSpPr>
                <p:nvPr/>
              </p:nvSpPr>
              <p:spPr bwMode="auto">
                <a:xfrm>
                  <a:off x="5147" y="2502"/>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73" name="Freeform 572"/>
                <p:cNvSpPr>
                  <a:spLocks noChangeArrowheads="1"/>
                </p:cNvSpPr>
                <p:nvPr/>
              </p:nvSpPr>
              <p:spPr bwMode="auto">
                <a:xfrm>
                  <a:off x="5147" y="2528"/>
                  <a:ext cx="52" cy="13"/>
                </a:xfrm>
                <a:custGeom>
                  <a:avLst/>
                  <a:gdLst>
                    <a:gd name="T0" fmla="*/ 116 w 234"/>
                    <a:gd name="T1" fmla="*/ 59 h 60"/>
                    <a:gd name="T2" fmla="*/ 0 w 234"/>
                    <a:gd name="T3" fmla="*/ 59 h 60"/>
                    <a:gd name="T4" fmla="*/ 0 w 234"/>
                    <a:gd name="T5" fmla="*/ 0 h 60"/>
                    <a:gd name="T6" fmla="*/ 233 w 234"/>
                    <a:gd name="T7" fmla="*/ 0 h 60"/>
                    <a:gd name="T8" fmla="*/ 233 w 234"/>
                    <a:gd name="T9" fmla="*/ 59 h 60"/>
                    <a:gd name="T10" fmla="*/ 116 w 234"/>
                    <a:gd name="T11" fmla="*/ 59 h 60"/>
                  </a:gdLst>
                  <a:ahLst/>
                  <a:cxnLst>
                    <a:cxn ang="0">
                      <a:pos x="T0" y="T1"/>
                    </a:cxn>
                    <a:cxn ang="0">
                      <a:pos x="T2" y="T3"/>
                    </a:cxn>
                    <a:cxn ang="0">
                      <a:pos x="T4" y="T5"/>
                    </a:cxn>
                    <a:cxn ang="0">
                      <a:pos x="T6" y="T7"/>
                    </a:cxn>
                    <a:cxn ang="0">
                      <a:pos x="T8" y="T9"/>
                    </a:cxn>
                    <a:cxn ang="0">
                      <a:pos x="T10" y="T11"/>
                    </a:cxn>
                  </a:cxnLst>
                  <a:rect l="0" t="0" r="r" b="b"/>
                  <a:pathLst>
                    <a:path w="234" h="60">
                      <a:moveTo>
                        <a:pt x="116" y="59"/>
                      </a:moveTo>
                      <a:lnTo>
                        <a:pt x="0" y="59"/>
                      </a:lnTo>
                      <a:lnTo>
                        <a:pt x="0" y="0"/>
                      </a:lnTo>
                      <a:lnTo>
                        <a:pt x="233" y="0"/>
                      </a:lnTo>
                      <a:lnTo>
                        <a:pt x="233" y="59"/>
                      </a:lnTo>
                      <a:lnTo>
                        <a:pt x="116" y="5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74" name="Freeform 573"/>
                <p:cNvSpPr>
                  <a:spLocks noChangeArrowheads="1"/>
                </p:cNvSpPr>
                <p:nvPr/>
              </p:nvSpPr>
              <p:spPr bwMode="auto">
                <a:xfrm>
                  <a:off x="5213" y="2449"/>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75" name="Freeform 574"/>
                <p:cNvSpPr>
                  <a:spLocks noChangeArrowheads="1"/>
                </p:cNvSpPr>
                <p:nvPr/>
              </p:nvSpPr>
              <p:spPr bwMode="auto">
                <a:xfrm>
                  <a:off x="5213" y="2475"/>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76" name="Freeform 575"/>
                <p:cNvSpPr>
                  <a:spLocks noChangeArrowheads="1"/>
                </p:cNvSpPr>
                <p:nvPr/>
              </p:nvSpPr>
              <p:spPr bwMode="auto">
                <a:xfrm>
                  <a:off x="5213" y="2502"/>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77" name="Freeform 576"/>
                <p:cNvSpPr>
                  <a:spLocks noChangeArrowheads="1"/>
                </p:cNvSpPr>
                <p:nvPr/>
              </p:nvSpPr>
              <p:spPr bwMode="auto">
                <a:xfrm>
                  <a:off x="5213" y="2528"/>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78" name="Freeform 577"/>
                <p:cNvSpPr>
                  <a:spLocks noChangeArrowheads="1"/>
                </p:cNvSpPr>
                <p:nvPr/>
              </p:nvSpPr>
              <p:spPr bwMode="auto">
                <a:xfrm>
                  <a:off x="5282" y="2449"/>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79" name="Freeform 578"/>
                <p:cNvSpPr>
                  <a:spLocks noChangeArrowheads="1"/>
                </p:cNvSpPr>
                <p:nvPr/>
              </p:nvSpPr>
              <p:spPr bwMode="auto">
                <a:xfrm>
                  <a:off x="5282" y="2475"/>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80" name="Freeform 579"/>
                <p:cNvSpPr>
                  <a:spLocks noChangeArrowheads="1"/>
                </p:cNvSpPr>
                <p:nvPr/>
              </p:nvSpPr>
              <p:spPr bwMode="auto">
                <a:xfrm>
                  <a:off x="5282" y="2502"/>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81" name="Freeform 580"/>
                <p:cNvSpPr>
                  <a:spLocks noChangeArrowheads="1"/>
                </p:cNvSpPr>
                <p:nvPr/>
              </p:nvSpPr>
              <p:spPr bwMode="auto">
                <a:xfrm>
                  <a:off x="5282" y="2528"/>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CCCCCC"/>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82" name="Freeform 581"/>
                <p:cNvSpPr>
                  <a:spLocks noChangeArrowheads="1"/>
                </p:cNvSpPr>
                <p:nvPr/>
              </p:nvSpPr>
              <p:spPr bwMode="auto">
                <a:xfrm>
                  <a:off x="5008" y="2601"/>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83" name="Freeform 582"/>
                <p:cNvSpPr>
                  <a:spLocks noChangeArrowheads="1"/>
                </p:cNvSpPr>
                <p:nvPr/>
              </p:nvSpPr>
              <p:spPr bwMode="auto">
                <a:xfrm>
                  <a:off x="5008" y="2627"/>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84" name="Freeform 583"/>
                <p:cNvSpPr>
                  <a:spLocks noChangeArrowheads="1"/>
                </p:cNvSpPr>
                <p:nvPr/>
              </p:nvSpPr>
              <p:spPr bwMode="auto">
                <a:xfrm>
                  <a:off x="5008" y="2654"/>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85" name="Freeform 584"/>
                <p:cNvSpPr>
                  <a:spLocks noChangeArrowheads="1"/>
                </p:cNvSpPr>
                <p:nvPr/>
              </p:nvSpPr>
              <p:spPr bwMode="auto">
                <a:xfrm>
                  <a:off x="5008" y="2680"/>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86" name="Freeform 585"/>
                <p:cNvSpPr>
                  <a:spLocks noChangeArrowheads="1"/>
                </p:cNvSpPr>
                <p:nvPr/>
              </p:nvSpPr>
              <p:spPr bwMode="auto">
                <a:xfrm>
                  <a:off x="5077" y="2601"/>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87" name="Freeform 586"/>
                <p:cNvSpPr>
                  <a:spLocks noChangeArrowheads="1"/>
                </p:cNvSpPr>
                <p:nvPr/>
              </p:nvSpPr>
              <p:spPr bwMode="auto">
                <a:xfrm>
                  <a:off x="5077" y="2627"/>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88" name="Freeform 587"/>
                <p:cNvSpPr>
                  <a:spLocks noChangeArrowheads="1"/>
                </p:cNvSpPr>
                <p:nvPr/>
              </p:nvSpPr>
              <p:spPr bwMode="auto">
                <a:xfrm>
                  <a:off x="5077" y="2654"/>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89" name="Freeform 588"/>
                <p:cNvSpPr>
                  <a:spLocks noChangeArrowheads="1"/>
                </p:cNvSpPr>
                <p:nvPr/>
              </p:nvSpPr>
              <p:spPr bwMode="auto">
                <a:xfrm>
                  <a:off x="5077" y="2680"/>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90" name="Freeform 589"/>
                <p:cNvSpPr>
                  <a:spLocks noChangeArrowheads="1"/>
                </p:cNvSpPr>
                <p:nvPr/>
              </p:nvSpPr>
              <p:spPr bwMode="auto">
                <a:xfrm>
                  <a:off x="5147" y="2601"/>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91" name="Freeform 590"/>
                <p:cNvSpPr>
                  <a:spLocks noChangeArrowheads="1"/>
                </p:cNvSpPr>
                <p:nvPr/>
              </p:nvSpPr>
              <p:spPr bwMode="auto">
                <a:xfrm>
                  <a:off x="5147" y="2627"/>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92" name="Freeform 591"/>
                <p:cNvSpPr>
                  <a:spLocks noChangeArrowheads="1"/>
                </p:cNvSpPr>
                <p:nvPr/>
              </p:nvSpPr>
              <p:spPr bwMode="auto">
                <a:xfrm>
                  <a:off x="5147" y="2654"/>
                  <a:ext cx="52" cy="13"/>
                </a:xfrm>
                <a:custGeom>
                  <a:avLst/>
                  <a:gdLst>
                    <a:gd name="T0" fmla="*/ 116 w 234"/>
                    <a:gd name="T1" fmla="*/ 59 h 60"/>
                    <a:gd name="T2" fmla="*/ 0 w 234"/>
                    <a:gd name="T3" fmla="*/ 59 h 60"/>
                    <a:gd name="T4" fmla="*/ 0 w 234"/>
                    <a:gd name="T5" fmla="*/ 0 h 60"/>
                    <a:gd name="T6" fmla="*/ 233 w 234"/>
                    <a:gd name="T7" fmla="*/ 0 h 60"/>
                    <a:gd name="T8" fmla="*/ 233 w 234"/>
                    <a:gd name="T9" fmla="*/ 59 h 60"/>
                    <a:gd name="T10" fmla="*/ 116 w 234"/>
                    <a:gd name="T11" fmla="*/ 59 h 60"/>
                  </a:gdLst>
                  <a:ahLst/>
                  <a:cxnLst>
                    <a:cxn ang="0">
                      <a:pos x="T0" y="T1"/>
                    </a:cxn>
                    <a:cxn ang="0">
                      <a:pos x="T2" y="T3"/>
                    </a:cxn>
                    <a:cxn ang="0">
                      <a:pos x="T4" y="T5"/>
                    </a:cxn>
                    <a:cxn ang="0">
                      <a:pos x="T6" y="T7"/>
                    </a:cxn>
                    <a:cxn ang="0">
                      <a:pos x="T8" y="T9"/>
                    </a:cxn>
                    <a:cxn ang="0">
                      <a:pos x="T10" y="T11"/>
                    </a:cxn>
                  </a:cxnLst>
                  <a:rect l="0" t="0" r="r" b="b"/>
                  <a:pathLst>
                    <a:path w="234" h="60">
                      <a:moveTo>
                        <a:pt x="116" y="59"/>
                      </a:moveTo>
                      <a:lnTo>
                        <a:pt x="0" y="59"/>
                      </a:lnTo>
                      <a:lnTo>
                        <a:pt x="0" y="0"/>
                      </a:lnTo>
                      <a:lnTo>
                        <a:pt x="233" y="0"/>
                      </a:lnTo>
                      <a:lnTo>
                        <a:pt x="233" y="59"/>
                      </a:lnTo>
                      <a:lnTo>
                        <a:pt x="116" y="59"/>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93" name="Freeform 592"/>
                <p:cNvSpPr>
                  <a:spLocks noChangeArrowheads="1"/>
                </p:cNvSpPr>
                <p:nvPr/>
              </p:nvSpPr>
              <p:spPr bwMode="auto">
                <a:xfrm>
                  <a:off x="5147" y="2680"/>
                  <a:ext cx="52" cy="12"/>
                </a:xfrm>
                <a:custGeom>
                  <a:avLst/>
                  <a:gdLst>
                    <a:gd name="T0" fmla="*/ 116 w 234"/>
                    <a:gd name="T1" fmla="*/ 58 h 59"/>
                    <a:gd name="T2" fmla="*/ 0 w 234"/>
                    <a:gd name="T3" fmla="*/ 58 h 59"/>
                    <a:gd name="T4" fmla="*/ 0 w 234"/>
                    <a:gd name="T5" fmla="*/ 0 h 59"/>
                    <a:gd name="T6" fmla="*/ 233 w 234"/>
                    <a:gd name="T7" fmla="*/ 0 h 59"/>
                    <a:gd name="T8" fmla="*/ 233 w 234"/>
                    <a:gd name="T9" fmla="*/ 58 h 59"/>
                    <a:gd name="T10" fmla="*/ 116 w 234"/>
                    <a:gd name="T11" fmla="*/ 58 h 59"/>
                  </a:gdLst>
                  <a:ahLst/>
                  <a:cxnLst>
                    <a:cxn ang="0">
                      <a:pos x="T0" y="T1"/>
                    </a:cxn>
                    <a:cxn ang="0">
                      <a:pos x="T2" y="T3"/>
                    </a:cxn>
                    <a:cxn ang="0">
                      <a:pos x="T4" y="T5"/>
                    </a:cxn>
                    <a:cxn ang="0">
                      <a:pos x="T6" y="T7"/>
                    </a:cxn>
                    <a:cxn ang="0">
                      <a:pos x="T8" y="T9"/>
                    </a:cxn>
                    <a:cxn ang="0">
                      <a:pos x="T10" y="T11"/>
                    </a:cxn>
                  </a:cxnLst>
                  <a:rect l="0" t="0" r="r" b="b"/>
                  <a:pathLst>
                    <a:path w="234" h="59">
                      <a:moveTo>
                        <a:pt x="116" y="58"/>
                      </a:moveTo>
                      <a:lnTo>
                        <a:pt x="0" y="58"/>
                      </a:lnTo>
                      <a:lnTo>
                        <a:pt x="0" y="0"/>
                      </a:lnTo>
                      <a:lnTo>
                        <a:pt x="233" y="0"/>
                      </a:lnTo>
                      <a:lnTo>
                        <a:pt x="233" y="58"/>
                      </a:lnTo>
                      <a:lnTo>
                        <a:pt x="116" y="58"/>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94" name="Freeform 593"/>
                <p:cNvSpPr>
                  <a:spLocks noChangeArrowheads="1"/>
                </p:cNvSpPr>
                <p:nvPr/>
              </p:nvSpPr>
              <p:spPr bwMode="auto">
                <a:xfrm>
                  <a:off x="5213" y="2601"/>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95" name="Freeform 594"/>
                <p:cNvSpPr>
                  <a:spLocks noChangeArrowheads="1"/>
                </p:cNvSpPr>
                <p:nvPr/>
              </p:nvSpPr>
              <p:spPr bwMode="auto">
                <a:xfrm>
                  <a:off x="5213" y="2627"/>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96" name="Freeform 595"/>
                <p:cNvSpPr>
                  <a:spLocks noChangeArrowheads="1"/>
                </p:cNvSpPr>
                <p:nvPr/>
              </p:nvSpPr>
              <p:spPr bwMode="auto">
                <a:xfrm>
                  <a:off x="5213" y="2654"/>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97" name="Freeform 596"/>
                <p:cNvSpPr>
                  <a:spLocks noChangeArrowheads="1"/>
                </p:cNvSpPr>
                <p:nvPr/>
              </p:nvSpPr>
              <p:spPr bwMode="auto">
                <a:xfrm>
                  <a:off x="5213" y="2680"/>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98" name="Freeform 597"/>
                <p:cNvSpPr>
                  <a:spLocks noChangeArrowheads="1"/>
                </p:cNvSpPr>
                <p:nvPr/>
              </p:nvSpPr>
              <p:spPr bwMode="auto">
                <a:xfrm>
                  <a:off x="5282" y="2601"/>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599" name="Freeform 598"/>
                <p:cNvSpPr>
                  <a:spLocks noChangeArrowheads="1"/>
                </p:cNvSpPr>
                <p:nvPr/>
              </p:nvSpPr>
              <p:spPr bwMode="auto">
                <a:xfrm>
                  <a:off x="5282" y="2627"/>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00" name="Freeform 599"/>
                <p:cNvSpPr>
                  <a:spLocks noChangeArrowheads="1"/>
                </p:cNvSpPr>
                <p:nvPr/>
              </p:nvSpPr>
              <p:spPr bwMode="auto">
                <a:xfrm>
                  <a:off x="5282" y="2654"/>
                  <a:ext cx="55" cy="13"/>
                </a:xfrm>
                <a:custGeom>
                  <a:avLst/>
                  <a:gdLst>
                    <a:gd name="T0" fmla="*/ 124 w 249"/>
                    <a:gd name="T1" fmla="*/ 59 h 60"/>
                    <a:gd name="T2" fmla="*/ 0 w 249"/>
                    <a:gd name="T3" fmla="*/ 59 h 60"/>
                    <a:gd name="T4" fmla="*/ 0 w 249"/>
                    <a:gd name="T5" fmla="*/ 0 h 60"/>
                    <a:gd name="T6" fmla="*/ 248 w 249"/>
                    <a:gd name="T7" fmla="*/ 0 h 60"/>
                    <a:gd name="T8" fmla="*/ 248 w 249"/>
                    <a:gd name="T9" fmla="*/ 59 h 60"/>
                    <a:gd name="T10" fmla="*/ 124 w 249"/>
                    <a:gd name="T11" fmla="*/ 59 h 60"/>
                  </a:gdLst>
                  <a:ahLst/>
                  <a:cxnLst>
                    <a:cxn ang="0">
                      <a:pos x="T0" y="T1"/>
                    </a:cxn>
                    <a:cxn ang="0">
                      <a:pos x="T2" y="T3"/>
                    </a:cxn>
                    <a:cxn ang="0">
                      <a:pos x="T4" y="T5"/>
                    </a:cxn>
                    <a:cxn ang="0">
                      <a:pos x="T6" y="T7"/>
                    </a:cxn>
                    <a:cxn ang="0">
                      <a:pos x="T8" y="T9"/>
                    </a:cxn>
                    <a:cxn ang="0">
                      <a:pos x="T10" y="T11"/>
                    </a:cxn>
                  </a:cxnLst>
                  <a:rect l="0" t="0" r="r" b="b"/>
                  <a:pathLst>
                    <a:path w="249" h="60">
                      <a:moveTo>
                        <a:pt x="124" y="59"/>
                      </a:moveTo>
                      <a:lnTo>
                        <a:pt x="0" y="59"/>
                      </a:lnTo>
                      <a:lnTo>
                        <a:pt x="0" y="0"/>
                      </a:lnTo>
                      <a:lnTo>
                        <a:pt x="248" y="0"/>
                      </a:lnTo>
                      <a:lnTo>
                        <a:pt x="248" y="59"/>
                      </a:lnTo>
                      <a:lnTo>
                        <a:pt x="124" y="59"/>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01" name="Freeform 600"/>
                <p:cNvSpPr>
                  <a:spLocks noChangeArrowheads="1"/>
                </p:cNvSpPr>
                <p:nvPr/>
              </p:nvSpPr>
              <p:spPr bwMode="auto">
                <a:xfrm>
                  <a:off x="5282" y="2680"/>
                  <a:ext cx="55" cy="12"/>
                </a:xfrm>
                <a:custGeom>
                  <a:avLst/>
                  <a:gdLst>
                    <a:gd name="T0" fmla="*/ 124 w 249"/>
                    <a:gd name="T1" fmla="*/ 58 h 59"/>
                    <a:gd name="T2" fmla="*/ 0 w 249"/>
                    <a:gd name="T3" fmla="*/ 58 h 59"/>
                    <a:gd name="T4" fmla="*/ 0 w 249"/>
                    <a:gd name="T5" fmla="*/ 0 h 59"/>
                    <a:gd name="T6" fmla="*/ 248 w 249"/>
                    <a:gd name="T7" fmla="*/ 0 h 59"/>
                    <a:gd name="T8" fmla="*/ 248 w 249"/>
                    <a:gd name="T9" fmla="*/ 58 h 59"/>
                    <a:gd name="T10" fmla="*/ 124 w 249"/>
                    <a:gd name="T11" fmla="*/ 58 h 59"/>
                  </a:gdLst>
                  <a:ahLst/>
                  <a:cxnLst>
                    <a:cxn ang="0">
                      <a:pos x="T0" y="T1"/>
                    </a:cxn>
                    <a:cxn ang="0">
                      <a:pos x="T2" y="T3"/>
                    </a:cxn>
                    <a:cxn ang="0">
                      <a:pos x="T4" y="T5"/>
                    </a:cxn>
                    <a:cxn ang="0">
                      <a:pos x="T6" y="T7"/>
                    </a:cxn>
                    <a:cxn ang="0">
                      <a:pos x="T8" y="T9"/>
                    </a:cxn>
                    <a:cxn ang="0">
                      <a:pos x="T10" y="T11"/>
                    </a:cxn>
                  </a:cxnLst>
                  <a:rect l="0" t="0" r="r" b="b"/>
                  <a:pathLst>
                    <a:path w="249" h="59">
                      <a:moveTo>
                        <a:pt x="124" y="58"/>
                      </a:moveTo>
                      <a:lnTo>
                        <a:pt x="0" y="58"/>
                      </a:lnTo>
                      <a:lnTo>
                        <a:pt x="0" y="0"/>
                      </a:lnTo>
                      <a:lnTo>
                        <a:pt x="248" y="0"/>
                      </a:lnTo>
                      <a:lnTo>
                        <a:pt x="248" y="58"/>
                      </a:lnTo>
                      <a:lnTo>
                        <a:pt x="124" y="58"/>
                      </a:lnTo>
                    </a:path>
                  </a:pathLst>
                </a:custGeom>
                <a:solidFill>
                  <a:srgbClr val="FF3DE9"/>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02" name="Freeform 601"/>
                <p:cNvSpPr>
                  <a:spLocks noChangeArrowheads="1"/>
                </p:cNvSpPr>
                <p:nvPr/>
              </p:nvSpPr>
              <p:spPr bwMode="auto">
                <a:xfrm>
                  <a:off x="5353" y="2586"/>
                  <a:ext cx="20" cy="14"/>
                </a:xfrm>
                <a:custGeom>
                  <a:avLst/>
                  <a:gdLst>
                    <a:gd name="T0" fmla="*/ 39 w 93"/>
                    <a:gd name="T1" fmla="*/ 63 h 65"/>
                    <a:gd name="T2" fmla="*/ 39 w 93"/>
                    <a:gd name="T3" fmla="*/ 23 h 65"/>
                    <a:gd name="T4" fmla="*/ 36 w 93"/>
                    <a:gd name="T5" fmla="*/ 13 h 65"/>
                    <a:gd name="T6" fmla="*/ 28 w 93"/>
                    <a:gd name="T7" fmla="*/ 10 h 65"/>
                    <a:gd name="T8" fmla="*/ 16 w 93"/>
                    <a:gd name="T9" fmla="*/ 14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6 h 65"/>
                    <a:gd name="T36" fmla="*/ 92 w 93"/>
                    <a:gd name="T37" fmla="*/ 23 h 65"/>
                    <a:gd name="T38" fmla="*/ 92 w 93"/>
                    <a:gd name="T39" fmla="*/ 64 h 65"/>
                    <a:gd name="T40" fmla="*/ 79 w 93"/>
                    <a:gd name="T41" fmla="*/ 64 h 65"/>
                    <a:gd name="T42" fmla="*/ 79 w 93"/>
                    <a:gd name="T43" fmla="*/ 25 h 65"/>
                    <a:gd name="T44" fmla="*/ 76 w 93"/>
                    <a:gd name="T45" fmla="*/ 14 h 65"/>
                    <a:gd name="T46" fmla="*/ 67 w 93"/>
                    <a:gd name="T47" fmla="*/ 12 h 65"/>
                    <a:gd name="T48" fmla="*/ 55 w 93"/>
                    <a:gd name="T49" fmla="*/ 16 h 65"/>
                    <a:gd name="T50" fmla="*/ 53 w 93"/>
                    <a:gd name="T51" fmla="*/ 31 h 65"/>
                    <a:gd name="T52" fmla="*/ 53 w 93"/>
                    <a:gd name="T53" fmla="*/ 63 h 65"/>
                    <a:gd name="T54" fmla="*/ 39 w 93"/>
                    <a:gd name="T55"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3"/>
                      </a:moveTo>
                      <a:lnTo>
                        <a:pt x="39" y="23"/>
                      </a:lnTo>
                      <a:cubicBezTo>
                        <a:pt x="39" y="19"/>
                        <a:pt x="38" y="14"/>
                        <a:pt x="36" y="13"/>
                      </a:cubicBezTo>
                      <a:cubicBezTo>
                        <a:pt x="35" y="12"/>
                        <a:pt x="32" y="10"/>
                        <a:pt x="28" y="10"/>
                      </a:cubicBezTo>
                      <a:cubicBezTo>
                        <a:pt x="22" y="10"/>
                        <a:pt x="19" y="12"/>
                        <a:pt x="16" y="14"/>
                      </a:cubicBezTo>
                      <a:cubicBezTo>
                        <a:pt x="13" y="17"/>
                        <a:pt x="13" y="23"/>
                        <a:pt x="13" y="32"/>
                      </a:cubicBezTo>
                      <a:lnTo>
                        <a:pt x="13" y="64"/>
                      </a:lnTo>
                      <a:lnTo>
                        <a:pt x="0" y="64"/>
                      </a:lnTo>
                      <a:lnTo>
                        <a:pt x="0" y="1"/>
                      </a:lnTo>
                      <a:lnTo>
                        <a:pt x="10" y="1"/>
                      </a:lnTo>
                      <a:lnTo>
                        <a:pt x="12" y="10"/>
                      </a:lnTo>
                      <a:cubicBezTo>
                        <a:pt x="13" y="7"/>
                        <a:pt x="16" y="5"/>
                        <a:pt x="19" y="3"/>
                      </a:cubicBezTo>
                      <a:cubicBezTo>
                        <a:pt x="22" y="2"/>
                        <a:pt x="26" y="0"/>
                        <a:pt x="31" y="0"/>
                      </a:cubicBezTo>
                      <a:cubicBezTo>
                        <a:pt x="41" y="0"/>
                        <a:pt x="47" y="3"/>
                        <a:pt x="50" y="10"/>
                      </a:cubicBezTo>
                      <a:lnTo>
                        <a:pt x="51" y="10"/>
                      </a:lnTo>
                      <a:cubicBezTo>
                        <a:pt x="53" y="7"/>
                        <a:pt x="55" y="5"/>
                        <a:pt x="58" y="3"/>
                      </a:cubicBezTo>
                      <a:cubicBezTo>
                        <a:pt x="61" y="2"/>
                        <a:pt x="66" y="0"/>
                        <a:pt x="70" y="0"/>
                      </a:cubicBezTo>
                      <a:cubicBezTo>
                        <a:pt x="77" y="0"/>
                        <a:pt x="83" y="2"/>
                        <a:pt x="86" y="6"/>
                      </a:cubicBezTo>
                      <a:cubicBezTo>
                        <a:pt x="89" y="11"/>
                        <a:pt x="92" y="16"/>
                        <a:pt x="92" y="23"/>
                      </a:cubicBezTo>
                      <a:lnTo>
                        <a:pt x="92" y="64"/>
                      </a:lnTo>
                      <a:lnTo>
                        <a:pt x="79" y="64"/>
                      </a:lnTo>
                      <a:lnTo>
                        <a:pt x="79" y="25"/>
                      </a:lnTo>
                      <a:cubicBezTo>
                        <a:pt x="79" y="20"/>
                        <a:pt x="78" y="16"/>
                        <a:pt x="76" y="14"/>
                      </a:cubicBezTo>
                      <a:cubicBezTo>
                        <a:pt x="75" y="13"/>
                        <a:pt x="71" y="12"/>
                        <a:pt x="67" y="12"/>
                      </a:cubicBezTo>
                      <a:cubicBezTo>
                        <a:pt x="61" y="12"/>
                        <a:pt x="58" y="13"/>
                        <a:pt x="55" y="16"/>
                      </a:cubicBezTo>
                      <a:cubicBezTo>
                        <a:pt x="53" y="19"/>
                        <a:pt x="53" y="25"/>
                        <a:pt x="53" y="31"/>
                      </a:cubicBezTo>
                      <a:lnTo>
                        <a:pt x="53" y="63"/>
                      </a:lnTo>
                      <a:lnTo>
                        <a:pt x="39" y="6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03" name="Freeform 602"/>
                <p:cNvSpPr>
                  <a:spLocks noChangeArrowheads="1"/>
                </p:cNvSpPr>
                <p:nvPr/>
              </p:nvSpPr>
              <p:spPr bwMode="auto">
                <a:xfrm>
                  <a:off x="5377" y="2586"/>
                  <a:ext cx="11" cy="14"/>
                </a:xfrm>
                <a:custGeom>
                  <a:avLst/>
                  <a:gdLst>
                    <a:gd name="T0" fmla="*/ 44 w 54"/>
                    <a:gd name="T1" fmla="*/ 66 h 67"/>
                    <a:gd name="T2" fmla="*/ 41 w 54"/>
                    <a:gd name="T3" fmla="*/ 57 h 67"/>
                    <a:gd name="T4" fmla="*/ 41 w 54"/>
                    <a:gd name="T5" fmla="*/ 57 h 67"/>
                    <a:gd name="T6" fmla="*/ 33 w 54"/>
                    <a:gd name="T7" fmla="*/ 64 h 67"/>
                    <a:gd name="T8" fmla="*/ 21 w 54"/>
                    <a:gd name="T9" fmla="*/ 66 h 67"/>
                    <a:gd name="T10" fmla="*/ 6 w 54"/>
                    <a:gd name="T11" fmla="*/ 61 h 67"/>
                    <a:gd name="T12" fmla="*/ 0 w 54"/>
                    <a:gd name="T13" fmla="*/ 47 h 67"/>
                    <a:gd name="T14" fmla="*/ 8 w 54"/>
                    <a:gd name="T15" fmla="*/ 32 h 67"/>
                    <a:gd name="T16" fmla="*/ 30 w 54"/>
                    <a:gd name="T17" fmla="*/ 26 h 67"/>
                    <a:gd name="T18" fmla="*/ 40 w 54"/>
                    <a:gd name="T19" fmla="*/ 26 h 67"/>
                    <a:gd name="T20" fmla="*/ 40 w 54"/>
                    <a:gd name="T21" fmla="*/ 23 h 67"/>
                    <a:gd name="T22" fmla="*/ 37 w 54"/>
                    <a:gd name="T23" fmla="*/ 15 h 67"/>
                    <a:gd name="T24" fmla="*/ 28 w 54"/>
                    <a:gd name="T25" fmla="*/ 12 h 67"/>
                    <a:gd name="T26" fmla="*/ 19 w 54"/>
                    <a:gd name="T27" fmla="*/ 13 h 67"/>
                    <a:gd name="T28" fmla="*/ 11 w 54"/>
                    <a:gd name="T29" fmla="*/ 16 h 67"/>
                    <a:gd name="T30" fmla="*/ 6 w 54"/>
                    <a:gd name="T31" fmla="*/ 6 h 67"/>
                    <a:gd name="T32" fmla="*/ 18 w 54"/>
                    <a:gd name="T33" fmla="*/ 1 h 67"/>
                    <a:gd name="T34" fmla="*/ 30 w 54"/>
                    <a:gd name="T35" fmla="*/ 0 h 67"/>
                    <a:gd name="T36" fmla="*/ 47 w 54"/>
                    <a:gd name="T37" fmla="*/ 6 h 67"/>
                    <a:gd name="T38" fmla="*/ 53 w 54"/>
                    <a:gd name="T39" fmla="*/ 22 h 67"/>
                    <a:gd name="T40" fmla="*/ 53 w 54"/>
                    <a:gd name="T41" fmla="*/ 64 h 67"/>
                    <a:gd name="T42" fmla="*/ 44 w 54"/>
                    <a:gd name="T43" fmla="*/ 64 h 67"/>
                    <a:gd name="T44" fmla="*/ 44 w 54"/>
                    <a:gd name="T45" fmla="*/ 66 h 67"/>
                    <a:gd name="T46" fmla="*/ 24 w 54"/>
                    <a:gd name="T47" fmla="*/ 55 h 67"/>
                    <a:gd name="T48" fmla="*/ 35 w 54"/>
                    <a:gd name="T49" fmla="*/ 51 h 67"/>
                    <a:gd name="T50" fmla="*/ 40 w 54"/>
                    <a:gd name="T51" fmla="*/ 39 h 67"/>
                    <a:gd name="T52" fmla="*/ 40 w 54"/>
                    <a:gd name="T53" fmla="*/ 34 h 67"/>
                    <a:gd name="T54" fmla="*/ 31 w 54"/>
                    <a:gd name="T55" fmla="*/ 34 h 67"/>
                    <a:gd name="T56" fmla="*/ 18 w 54"/>
                    <a:gd name="T57" fmla="*/ 36 h 67"/>
                    <a:gd name="T58" fmla="*/ 14 w 54"/>
                    <a:gd name="T59" fmla="*/ 45 h 67"/>
                    <a:gd name="T60" fmla="*/ 17 w 54"/>
                    <a:gd name="T61" fmla="*/ 51 h 67"/>
                    <a:gd name="T62" fmla="*/ 24 w 54"/>
                    <a:gd name="T63" fmla="*/ 5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1"/>
                        <a:pt x="36" y="63"/>
                        <a:pt x="33" y="64"/>
                      </a:cubicBezTo>
                      <a:cubicBezTo>
                        <a:pt x="31" y="66"/>
                        <a:pt x="25" y="66"/>
                        <a:pt x="21" y="66"/>
                      </a:cubicBezTo>
                      <a:cubicBezTo>
                        <a:pt x="15" y="66"/>
                        <a:pt x="9" y="64"/>
                        <a:pt x="6" y="61"/>
                      </a:cubicBezTo>
                      <a:cubicBezTo>
                        <a:pt x="3" y="58"/>
                        <a:pt x="0" y="53"/>
                        <a:pt x="0" y="47"/>
                      </a:cubicBezTo>
                      <a:cubicBezTo>
                        <a:pt x="0" y="42"/>
                        <a:pt x="4" y="35"/>
                        <a:pt x="8" y="32"/>
                      </a:cubicBezTo>
                      <a:cubicBezTo>
                        <a:pt x="13" y="29"/>
                        <a:pt x="19" y="26"/>
                        <a:pt x="30" y="26"/>
                      </a:cubicBezTo>
                      <a:lnTo>
                        <a:pt x="40" y="26"/>
                      </a:lnTo>
                      <a:lnTo>
                        <a:pt x="40" y="23"/>
                      </a:lnTo>
                      <a:cubicBezTo>
                        <a:pt x="40" y="19"/>
                        <a:pt x="39" y="17"/>
                        <a:pt x="37" y="15"/>
                      </a:cubicBezTo>
                      <a:cubicBezTo>
                        <a:pt x="36" y="14"/>
                        <a:pt x="33" y="12"/>
                        <a:pt x="28" y="12"/>
                      </a:cubicBezTo>
                      <a:cubicBezTo>
                        <a:pt x="25" y="12"/>
                        <a:pt x="22" y="12"/>
                        <a:pt x="19" y="13"/>
                      </a:cubicBezTo>
                      <a:cubicBezTo>
                        <a:pt x="17" y="15"/>
                        <a:pt x="14" y="15"/>
                        <a:pt x="11" y="16"/>
                      </a:cubicBezTo>
                      <a:lnTo>
                        <a:pt x="6" y="6"/>
                      </a:lnTo>
                      <a:cubicBezTo>
                        <a:pt x="9" y="4"/>
                        <a:pt x="14" y="3"/>
                        <a:pt x="18" y="1"/>
                      </a:cubicBezTo>
                      <a:cubicBezTo>
                        <a:pt x="22" y="0"/>
                        <a:pt x="25" y="0"/>
                        <a:pt x="30" y="0"/>
                      </a:cubicBezTo>
                      <a:cubicBezTo>
                        <a:pt x="37" y="0"/>
                        <a:pt x="44" y="2"/>
                        <a:pt x="47" y="6"/>
                      </a:cubicBezTo>
                      <a:cubicBezTo>
                        <a:pt x="50" y="11"/>
                        <a:pt x="53" y="15"/>
                        <a:pt x="53" y="22"/>
                      </a:cubicBezTo>
                      <a:lnTo>
                        <a:pt x="53" y="64"/>
                      </a:lnTo>
                      <a:lnTo>
                        <a:pt x="44" y="64"/>
                      </a:lnTo>
                      <a:lnTo>
                        <a:pt x="44" y="66"/>
                      </a:lnTo>
                      <a:close/>
                      <a:moveTo>
                        <a:pt x="24" y="55"/>
                      </a:moveTo>
                      <a:cubicBezTo>
                        <a:pt x="28" y="55"/>
                        <a:pt x="33" y="54"/>
                        <a:pt x="35" y="51"/>
                      </a:cubicBezTo>
                      <a:cubicBezTo>
                        <a:pt x="38" y="48"/>
                        <a:pt x="40" y="45"/>
                        <a:pt x="40" y="39"/>
                      </a:cubicBezTo>
                      <a:lnTo>
                        <a:pt x="40" y="34"/>
                      </a:lnTo>
                      <a:lnTo>
                        <a:pt x="31" y="34"/>
                      </a:lnTo>
                      <a:cubicBezTo>
                        <a:pt x="25" y="34"/>
                        <a:pt x="21" y="35"/>
                        <a:pt x="18" y="36"/>
                      </a:cubicBezTo>
                      <a:cubicBezTo>
                        <a:pt x="15" y="38"/>
                        <a:pt x="14" y="41"/>
                        <a:pt x="14" y="45"/>
                      </a:cubicBezTo>
                      <a:cubicBezTo>
                        <a:pt x="14" y="48"/>
                        <a:pt x="16" y="50"/>
                        <a:pt x="17" y="51"/>
                      </a:cubicBezTo>
                      <a:cubicBezTo>
                        <a:pt x="19" y="52"/>
                        <a:pt x="21" y="55"/>
                        <a:pt x="24" y="55"/>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04" name="Freeform 603"/>
                <p:cNvSpPr>
                  <a:spLocks noChangeArrowheads="1"/>
                </p:cNvSpPr>
                <p:nvPr/>
              </p:nvSpPr>
              <p:spPr bwMode="auto">
                <a:xfrm>
                  <a:off x="5393" y="2586"/>
                  <a:ext cx="12" cy="20"/>
                </a:xfrm>
                <a:custGeom>
                  <a:avLst/>
                  <a:gdLst>
                    <a:gd name="T0" fmla="*/ 32 w 58"/>
                    <a:gd name="T1" fmla="*/ 65 h 93"/>
                    <a:gd name="T2" fmla="*/ 13 w 58"/>
                    <a:gd name="T3" fmla="*/ 56 h 93"/>
                    <a:gd name="T4" fmla="*/ 12 w 58"/>
                    <a:gd name="T5" fmla="*/ 56 h 93"/>
                    <a:gd name="T6" fmla="*/ 13 w 58"/>
                    <a:gd name="T7" fmla="*/ 66 h 93"/>
                    <a:gd name="T8" fmla="*/ 13 w 58"/>
                    <a:gd name="T9" fmla="*/ 92 h 93"/>
                    <a:gd name="T10" fmla="*/ 0 w 58"/>
                    <a:gd name="T11" fmla="*/ 92 h 93"/>
                    <a:gd name="T12" fmla="*/ 0 w 58"/>
                    <a:gd name="T13" fmla="*/ 2 h 93"/>
                    <a:gd name="T14" fmla="*/ 10 w 58"/>
                    <a:gd name="T15" fmla="*/ 2 h 93"/>
                    <a:gd name="T16" fmla="*/ 12 w 58"/>
                    <a:gd name="T17" fmla="*/ 11 h 93"/>
                    <a:gd name="T18" fmla="*/ 12 w 58"/>
                    <a:gd name="T19" fmla="*/ 11 h 93"/>
                    <a:gd name="T20" fmla="*/ 31 w 58"/>
                    <a:gd name="T21" fmla="*/ 0 h 93"/>
                    <a:gd name="T22" fmla="*/ 50 w 58"/>
                    <a:gd name="T23" fmla="*/ 9 h 93"/>
                    <a:gd name="T24" fmla="*/ 57 w 58"/>
                    <a:gd name="T25" fmla="*/ 33 h 93"/>
                    <a:gd name="T26" fmla="*/ 50 w 58"/>
                    <a:gd name="T27" fmla="*/ 57 h 93"/>
                    <a:gd name="T28" fmla="*/ 32 w 58"/>
                    <a:gd name="T29" fmla="*/ 65 h 93"/>
                    <a:gd name="T30" fmla="*/ 29 w 58"/>
                    <a:gd name="T31" fmla="*/ 11 h 93"/>
                    <a:gd name="T32" fmla="*/ 17 w 58"/>
                    <a:gd name="T33" fmla="*/ 15 h 93"/>
                    <a:gd name="T34" fmla="*/ 13 w 58"/>
                    <a:gd name="T35" fmla="*/ 30 h 93"/>
                    <a:gd name="T36" fmla="*/ 13 w 58"/>
                    <a:gd name="T37" fmla="*/ 31 h 93"/>
                    <a:gd name="T38" fmla="*/ 16 w 58"/>
                    <a:gd name="T39" fmla="*/ 47 h 93"/>
                    <a:gd name="T40" fmla="*/ 28 w 58"/>
                    <a:gd name="T41" fmla="*/ 53 h 93"/>
                    <a:gd name="T42" fmla="*/ 38 w 58"/>
                    <a:gd name="T43" fmla="*/ 47 h 93"/>
                    <a:gd name="T44" fmla="*/ 42 w 58"/>
                    <a:gd name="T45" fmla="*/ 31 h 93"/>
                    <a:gd name="T46" fmla="*/ 38 w 58"/>
                    <a:gd name="T47" fmla="*/ 15 h 93"/>
                    <a:gd name="T48" fmla="*/ 29 w 58"/>
                    <a:gd name="T49" fmla="*/ 1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5"/>
                      </a:moveTo>
                      <a:cubicBezTo>
                        <a:pt x="25" y="65"/>
                        <a:pt x="17" y="62"/>
                        <a:pt x="13" y="56"/>
                      </a:cubicBezTo>
                      <a:lnTo>
                        <a:pt x="12" y="56"/>
                      </a:lnTo>
                      <a:cubicBezTo>
                        <a:pt x="12" y="62"/>
                        <a:pt x="13" y="65"/>
                        <a:pt x="13" y="66"/>
                      </a:cubicBezTo>
                      <a:lnTo>
                        <a:pt x="13" y="92"/>
                      </a:lnTo>
                      <a:lnTo>
                        <a:pt x="0" y="92"/>
                      </a:lnTo>
                      <a:lnTo>
                        <a:pt x="0" y="2"/>
                      </a:lnTo>
                      <a:lnTo>
                        <a:pt x="10" y="2"/>
                      </a:lnTo>
                      <a:cubicBezTo>
                        <a:pt x="10" y="3"/>
                        <a:pt x="12" y="6"/>
                        <a:pt x="12" y="11"/>
                      </a:cubicBezTo>
                      <a:lnTo>
                        <a:pt x="12" y="11"/>
                      </a:lnTo>
                      <a:cubicBezTo>
                        <a:pt x="16" y="5"/>
                        <a:pt x="22" y="0"/>
                        <a:pt x="31" y="0"/>
                      </a:cubicBezTo>
                      <a:cubicBezTo>
                        <a:pt x="38" y="0"/>
                        <a:pt x="46" y="3"/>
                        <a:pt x="50" y="9"/>
                      </a:cubicBezTo>
                      <a:cubicBezTo>
                        <a:pt x="55" y="15"/>
                        <a:pt x="57" y="23"/>
                        <a:pt x="57" y="33"/>
                      </a:cubicBezTo>
                      <a:cubicBezTo>
                        <a:pt x="57" y="44"/>
                        <a:pt x="55" y="51"/>
                        <a:pt x="50" y="57"/>
                      </a:cubicBezTo>
                      <a:cubicBezTo>
                        <a:pt x="46" y="63"/>
                        <a:pt x="41" y="65"/>
                        <a:pt x="32" y="65"/>
                      </a:cubicBezTo>
                      <a:close/>
                      <a:moveTo>
                        <a:pt x="29" y="11"/>
                      </a:moveTo>
                      <a:cubicBezTo>
                        <a:pt x="23" y="11"/>
                        <a:pt x="20" y="12"/>
                        <a:pt x="17" y="15"/>
                      </a:cubicBezTo>
                      <a:cubicBezTo>
                        <a:pt x="15" y="18"/>
                        <a:pt x="13" y="24"/>
                        <a:pt x="13" y="30"/>
                      </a:cubicBezTo>
                      <a:lnTo>
                        <a:pt x="13" y="31"/>
                      </a:lnTo>
                      <a:cubicBezTo>
                        <a:pt x="13" y="38"/>
                        <a:pt x="15" y="44"/>
                        <a:pt x="16" y="47"/>
                      </a:cubicBezTo>
                      <a:cubicBezTo>
                        <a:pt x="17" y="50"/>
                        <a:pt x="22" y="53"/>
                        <a:pt x="28" y="53"/>
                      </a:cubicBezTo>
                      <a:cubicBezTo>
                        <a:pt x="32" y="53"/>
                        <a:pt x="37" y="51"/>
                        <a:pt x="38" y="47"/>
                      </a:cubicBezTo>
                      <a:cubicBezTo>
                        <a:pt x="40" y="43"/>
                        <a:pt x="42" y="38"/>
                        <a:pt x="42" y="31"/>
                      </a:cubicBezTo>
                      <a:cubicBezTo>
                        <a:pt x="42" y="24"/>
                        <a:pt x="41" y="18"/>
                        <a:pt x="38" y="15"/>
                      </a:cubicBezTo>
                      <a:cubicBezTo>
                        <a:pt x="35" y="12"/>
                        <a:pt x="33" y="11"/>
                        <a:pt x="29" y="11"/>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05" name="Freeform 604"/>
                <p:cNvSpPr>
                  <a:spLocks noChangeArrowheads="1"/>
                </p:cNvSpPr>
                <p:nvPr/>
              </p:nvSpPr>
              <p:spPr bwMode="auto">
                <a:xfrm>
                  <a:off x="5409" y="2582"/>
                  <a:ext cx="6" cy="22"/>
                </a:xfrm>
                <a:custGeom>
                  <a:avLst/>
                  <a:gdLst>
                    <a:gd name="T0" fmla="*/ 0 w 31"/>
                    <a:gd name="T1" fmla="*/ 52 h 102"/>
                    <a:gd name="T2" fmla="*/ 5 w 31"/>
                    <a:gd name="T3" fmla="*/ 24 h 102"/>
                    <a:gd name="T4" fmla="*/ 18 w 31"/>
                    <a:gd name="T5" fmla="*/ 0 h 102"/>
                    <a:gd name="T6" fmla="*/ 30 w 31"/>
                    <a:gd name="T7" fmla="*/ 0 h 102"/>
                    <a:gd name="T8" fmla="*/ 18 w 31"/>
                    <a:gd name="T9" fmla="*/ 24 h 102"/>
                    <a:gd name="T10" fmla="*/ 14 w 31"/>
                    <a:gd name="T11" fmla="*/ 52 h 102"/>
                    <a:gd name="T12" fmla="*/ 18 w 31"/>
                    <a:gd name="T13" fmla="*/ 78 h 102"/>
                    <a:gd name="T14" fmla="*/ 30 w 31"/>
                    <a:gd name="T15" fmla="*/ 101 h 102"/>
                    <a:gd name="T16" fmla="*/ 18 w 31"/>
                    <a:gd name="T17" fmla="*/ 101 h 102"/>
                    <a:gd name="T18" fmla="*/ 5 w 31"/>
                    <a:gd name="T19" fmla="*/ 78 h 102"/>
                    <a:gd name="T20" fmla="*/ 0 w 31"/>
                    <a:gd name="T21" fmla="*/ 5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0" y="52"/>
                      </a:moveTo>
                      <a:cubicBezTo>
                        <a:pt x="0" y="41"/>
                        <a:pt x="2" y="33"/>
                        <a:pt x="5" y="24"/>
                      </a:cubicBezTo>
                      <a:cubicBezTo>
                        <a:pt x="8" y="15"/>
                        <a:pt x="12" y="8"/>
                        <a:pt x="18" y="0"/>
                      </a:cubicBezTo>
                      <a:lnTo>
                        <a:pt x="30" y="0"/>
                      </a:lnTo>
                      <a:cubicBezTo>
                        <a:pt x="24" y="8"/>
                        <a:pt x="21" y="15"/>
                        <a:pt x="18" y="24"/>
                      </a:cubicBezTo>
                      <a:cubicBezTo>
                        <a:pt x="15" y="33"/>
                        <a:pt x="14" y="42"/>
                        <a:pt x="14" y="52"/>
                      </a:cubicBezTo>
                      <a:cubicBezTo>
                        <a:pt x="14" y="63"/>
                        <a:pt x="15" y="71"/>
                        <a:pt x="18" y="78"/>
                      </a:cubicBezTo>
                      <a:cubicBezTo>
                        <a:pt x="21" y="86"/>
                        <a:pt x="25" y="94"/>
                        <a:pt x="30" y="101"/>
                      </a:cubicBezTo>
                      <a:lnTo>
                        <a:pt x="18" y="101"/>
                      </a:lnTo>
                      <a:cubicBezTo>
                        <a:pt x="12" y="95"/>
                        <a:pt x="8" y="87"/>
                        <a:pt x="5" y="78"/>
                      </a:cubicBezTo>
                      <a:cubicBezTo>
                        <a:pt x="2" y="69"/>
                        <a:pt x="0" y="62"/>
                        <a:pt x="0" y="52"/>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06" name="Freeform 605"/>
                <p:cNvSpPr>
                  <a:spLocks noChangeArrowheads="1"/>
                </p:cNvSpPr>
                <p:nvPr/>
              </p:nvSpPr>
              <p:spPr bwMode="auto">
                <a:xfrm>
                  <a:off x="5416" y="2582"/>
                  <a:ext cx="6" cy="22"/>
                </a:xfrm>
                <a:custGeom>
                  <a:avLst/>
                  <a:gdLst>
                    <a:gd name="T0" fmla="*/ 30 w 31"/>
                    <a:gd name="T1" fmla="*/ 52 h 102"/>
                    <a:gd name="T2" fmla="*/ 25 w 31"/>
                    <a:gd name="T3" fmla="*/ 79 h 102"/>
                    <a:gd name="T4" fmla="*/ 12 w 31"/>
                    <a:gd name="T5" fmla="*/ 101 h 102"/>
                    <a:gd name="T6" fmla="*/ 0 w 31"/>
                    <a:gd name="T7" fmla="*/ 101 h 102"/>
                    <a:gd name="T8" fmla="*/ 12 w 31"/>
                    <a:gd name="T9" fmla="*/ 78 h 102"/>
                    <a:gd name="T10" fmla="*/ 17 w 31"/>
                    <a:gd name="T11" fmla="*/ 52 h 102"/>
                    <a:gd name="T12" fmla="*/ 12 w 31"/>
                    <a:gd name="T13" fmla="*/ 24 h 102"/>
                    <a:gd name="T14" fmla="*/ 0 w 31"/>
                    <a:gd name="T15" fmla="*/ 0 h 102"/>
                    <a:gd name="T16" fmla="*/ 12 w 31"/>
                    <a:gd name="T17" fmla="*/ 0 h 102"/>
                    <a:gd name="T18" fmla="*/ 25 w 31"/>
                    <a:gd name="T19" fmla="*/ 24 h 102"/>
                    <a:gd name="T20" fmla="*/ 30 w 31"/>
                    <a:gd name="T21" fmla="*/ 5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30" y="52"/>
                      </a:moveTo>
                      <a:cubicBezTo>
                        <a:pt x="30" y="62"/>
                        <a:pt x="28" y="70"/>
                        <a:pt x="25" y="79"/>
                      </a:cubicBezTo>
                      <a:cubicBezTo>
                        <a:pt x="22" y="88"/>
                        <a:pt x="18" y="95"/>
                        <a:pt x="12" y="101"/>
                      </a:cubicBezTo>
                      <a:lnTo>
                        <a:pt x="0" y="101"/>
                      </a:lnTo>
                      <a:cubicBezTo>
                        <a:pt x="6" y="94"/>
                        <a:pt x="9" y="87"/>
                        <a:pt x="12" y="78"/>
                      </a:cubicBezTo>
                      <a:cubicBezTo>
                        <a:pt x="15" y="69"/>
                        <a:pt x="17" y="60"/>
                        <a:pt x="17" y="52"/>
                      </a:cubicBezTo>
                      <a:cubicBezTo>
                        <a:pt x="17" y="43"/>
                        <a:pt x="15" y="33"/>
                        <a:pt x="12" y="24"/>
                      </a:cubicBezTo>
                      <a:cubicBezTo>
                        <a:pt x="9" y="15"/>
                        <a:pt x="5" y="6"/>
                        <a:pt x="0" y="0"/>
                      </a:cubicBezTo>
                      <a:lnTo>
                        <a:pt x="12" y="0"/>
                      </a:lnTo>
                      <a:cubicBezTo>
                        <a:pt x="18" y="8"/>
                        <a:pt x="22" y="15"/>
                        <a:pt x="25" y="24"/>
                      </a:cubicBezTo>
                      <a:cubicBezTo>
                        <a:pt x="28" y="33"/>
                        <a:pt x="30" y="41"/>
                        <a:pt x="30" y="52"/>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07" name="Freeform 606"/>
                <p:cNvSpPr>
                  <a:spLocks noChangeArrowheads="1"/>
                </p:cNvSpPr>
                <p:nvPr/>
              </p:nvSpPr>
              <p:spPr bwMode="auto">
                <a:xfrm>
                  <a:off x="5353" y="2613"/>
                  <a:ext cx="20" cy="14"/>
                </a:xfrm>
                <a:custGeom>
                  <a:avLst/>
                  <a:gdLst>
                    <a:gd name="T0" fmla="*/ 39 w 93"/>
                    <a:gd name="T1" fmla="*/ 62 h 65"/>
                    <a:gd name="T2" fmla="*/ 39 w 93"/>
                    <a:gd name="T3" fmla="*/ 23 h 65"/>
                    <a:gd name="T4" fmla="*/ 36 w 93"/>
                    <a:gd name="T5" fmla="*/ 13 h 65"/>
                    <a:gd name="T6" fmla="*/ 28 w 93"/>
                    <a:gd name="T7" fmla="*/ 10 h 65"/>
                    <a:gd name="T8" fmla="*/ 16 w 93"/>
                    <a:gd name="T9" fmla="*/ 14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2 h 65"/>
                    <a:gd name="T24" fmla="*/ 31 w 93"/>
                    <a:gd name="T25" fmla="*/ 0 h 65"/>
                    <a:gd name="T26" fmla="*/ 50 w 93"/>
                    <a:gd name="T27" fmla="*/ 10 h 65"/>
                    <a:gd name="T28" fmla="*/ 51 w 93"/>
                    <a:gd name="T29" fmla="*/ 10 h 65"/>
                    <a:gd name="T30" fmla="*/ 58 w 93"/>
                    <a:gd name="T31" fmla="*/ 2 h 65"/>
                    <a:gd name="T32" fmla="*/ 70 w 93"/>
                    <a:gd name="T33" fmla="*/ 0 h 65"/>
                    <a:gd name="T34" fmla="*/ 86 w 93"/>
                    <a:gd name="T35" fmla="*/ 5 h 65"/>
                    <a:gd name="T36" fmla="*/ 92 w 93"/>
                    <a:gd name="T37" fmla="*/ 23 h 65"/>
                    <a:gd name="T38" fmla="*/ 92 w 93"/>
                    <a:gd name="T39" fmla="*/ 64 h 65"/>
                    <a:gd name="T40" fmla="*/ 79 w 93"/>
                    <a:gd name="T41" fmla="*/ 64 h 65"/>
                    <a:gd name="T42" fmla="*/ 79 w 93"/>
                    <a:gd name="T43" fmla="*/ 24 h 65"/>
                    <a:gd name="T44" fmla="*/ 76 w 93"/>
                    <a:gd name="T45" fmla="*/ 14 h 65"/>
                    <a:gd name="T46" fmla="*/ 67 w 93"/>
                    <a:gd name="T47" fmla="*/ 11 h 65"/>
                    <a:gd name="T48" fmla="*/ 55 w 93"/>
                    <a:gd name="T49" fmla="*/ 16 h 65"/>
                    <a:gd name="T50" fmla="*/ 53 w 93"/>
                    <a:gd name="T51" fmla="*/ 30 h 65"/>
                    <a:gd name="T52" fmla="*/ 53 w 93"/>
                    <a:gd name="T53" fmla="*/ 62 h 65"/>
                    <a:gd name="T54" fmla="*/ 39 w 93"/>
                    <a:gd name="T55" fmla="*/ 6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2"/>
                      </a:moveTo>
                      <a:lnTo>
                        <a:pt x="39" y="23"/>
                      </a:lnTo>
                      <a:cubicBezTo>
                        <a:pt x="39" y="19"/>
                        <a:pt x="38" y="15"/>
                        <a:pt x="36" y="13"/>
                      </a:cubicBezTo>
                      <a:cubicBezTo>
                        <a:pt x="35" y="12"/>
                        <a:pt x="32" y="10"/>
                        <a:pt x="28" y="10"/>
                      </a:cubicBezTo>
                      <a:cubicBezTo>
                        <a:pt x="22" y="10"/>
                        <a:pt x="19" y="11"/>
                        <a:pt x="16" y="14"/>
                      </a:cubicBezTo>
                      <a:cubicBezTo>
                        <a:pt x="13" y="17"/>
                        <a:pt x="13" y="23"/>
                        <a:pt x="13" y="32"/>
                      </a:cubicBezTo>
                      <a:lnTo>
                        <a:pt x="13" y="64"/>
                      </a:lnTo>
                      <a:lnTo>
                        <a:pt x="0" y="64"/>
                      </a:lnTo>
                      <a:lnTo>
                        <a:pt x="0" y="1"/>
                      </a:lnTo>
                      <a:lnTo>
                        <a:pt x="10" y="1"/>
                      </a:lnTo>
                      <a:lnTo>
                        <a:pt x="12" y="10"/>
                      </a:lnTo>
                      <a:cubicBezTo>
                        <a:pt x="13" y="7"/>
                        <a:pt x="16" y="4"/>
                        <a:pt x="19" y="2"/>
                      </a:cubicBezTo>
                      <a:cubicBezTo>
                        <a:pt x="22" y="1"/>
                        <a:pt x="26" y="0"/>
                        <a:pt x="31" y="0"/>
                      </a:cubicBezTo>
                      <a:cubicBezTo>
                        <a:pt x="41" y="0"/>
                        <a:pt x="47" y="2"/>
                        <a:pt x="50" y="10"/>
                      </a:cubicBezTo>
                      <a:lnTo>
                        <a:pt x="51" y="10"/>
                      </a:lnTo>
                      <a:cubicBezTo>
                        <a:pt x="53" y="7"/>
                        <a:pt x="55" y="4"/>
                        <a:pt x="58" y="2"/>
                      </a:cubicBezTo>
                      <a:cubicBezTo>
                        <a:pt x="61" y="1"/>
                        <a:pt x="66" y="0"/>
                        <a:pt x="70" y="0"/>
                      </a:cubicBezTo>
                      <a:cubicBezTo>
                        <a:pt x="77" y="0"/>
                        <a:pt x="83" y="1"/>
                        <a:pt x="86" y="5"/>
                      </a:cubicBezTo>
                      <a:cubicBezTo>
                        <a:pt x="89" y="10"/>
                        <a:pt x="92" y="16"/>
                        <a:pt x="92" y="23"/>
                      </a:cubicBezTo>
                      <a:lnTo>
                        <a:pt x="92" y="64"/>
                      </a:lnTo>
                      <a:lnTo>
                        <a:pt x="79" y="64"/>
                      </a:lnTo>
                      <a:lnTo>
                        <a:pt x="79" y="24"/>
                      </a:lnTo>
                      <a:cubicBezTo>
                        <a:pt x="79" y="20"/>
                        <a:pt x="78" y="16"/>
                        <a:pt x="76" y="14"/>
                      </a:cubicBezTo>
                      <a:cubicBezTo>
                        <a:pt x="75" y="13"/>
                        <a:pt x="71" y="11"/>
                        <a:pt x="67" y="11"/>
                      </a:cubicBezTo>
                      <a:cubicBezTo>
                        <a:pt x="61" y="11"/>
                        <a:pt x="58" y="13"/>
                        <a:pt x="55" y="16"/>
                      </a:cubicBezTo>
                      <a:cubicBezTo>
                        <a:pt x="53" y="19"/>
                        <a:pt x="53" y="24"/>
                        <a:pt x="53" y="30"/>
                      </a:cubicBezTo>
                      <a:lnTo>
                        <a:pt x="53" y="62"/>
                      </a:lnTo>
                      <a:lnTo>
                        <a:pt x="39" y="62"/>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08" name="Freeform 607"/>
                <p:cNvSpPr>
                  <a:spLocks noChangeArrowheads="1"/>
                </p:cNvSpPr>
                <p:nvPr/>
              </p:nvSpPr>
              <p:spPr bwMode="auto">
                <a:xfrm>
                  <a:off x="5377" y="2612"/>
                  <a:ext cx="11" cy="14"/>
                </a:xfrm>
                <a:custGeom>
                  <a:avLst/>
                  <a:gdLst>
                    <a:gd name="T0" fmla="*/ 44 w 54"/>
                    <a:gd name="T1" fmla="*/ 65 h 67"/>
                    <a:gd name="T2" fmla="*/ 41 w 54"/>
                    <a:gd name="T3" fmla="*/ 56 h 67"/>
                    <a:gd name="T4" fmla="*/ 41 w 54"/>
                    <a:gd name="T5" fmla="*/ 56 h 67"/>
                    <a:gd name="T6" fmla="*/ 33 w 54"/>
                    <a:gd name="T7" fmla="*/ 64 h 67"/>
                    <a:gd name="T8" fmla="*/ 21 w 54"/>
                    <a:gd name="T9" fmla="*/ 65 h 67"/>
                    <a:gd name="T10" fmla="*/ 6 w 54"/>
                    <a:gd name="T11" fmla="*/ 61 h 67"/>
                    <a:gd name="T12" fmla="*/ 0 w 54"/>
                    <a:gd name="T13" fmla="*/ 46 h 67"/>
                    <a:gd name="T14" fmla="*/ 8 w 54"/>
                    <a:gd name="T15" fmla="*/ 32 h 67"/>
                    <a:gd name="T16" fmla="*/ 30 w 54"/>
                    <a:gd name="T17" fmla="*/ 26 h 67"/>
                    <a:gd name="T18" fmla="*/ 40 w 54"/>
                    <a:gd name="T19" fmla="*/ 26 h 67"/>
                    <a:gd name="T20" fmla="*/ 40 w 54"/>
                    <a:gd name="T21" fmla="*/ 23 h 67"/>
                    <a:gd name="T22" fmla="*/ 37 w 54"/>
                    <a:gd name="T23" fmla="*/ 14 h 67"/>
                    <a:gd name="T24" fmla="*/ 28 w 54"/>
                    <a:gd name="T25" fmla="*/ 11 h 67"/>
                    <a:gd name="T26" fmla="*/ 19 w 54"/>
                    <a:gd name="T27" fmla="*/ 13 h 67"/>
                    <a:gd name="T28" fmla="*/ 11 w 54"/>
                    <a:gd name="T29" fmla="*/ 16 h 67"/>
                    <a:gd name="T30" fmla="*/ 6 w 54"/>
                    <a:gd name="T31" fmla="*/ 5 h 67"/>
                    <a:gd name="T32" fmla="*/ 18 w 54"/>
                    <a:gd name="T33" fmla="*/ 1 h 67"/>
                    <a:gd name="T34" fmla="*/ 30 w 54"/>
                    <a:gd name="T35" fmla="*/ 0 h 67"/>
                    <a:gd name="T36" fmla="*/ 47 w 54"/>
                    <a:gd name="T37" fmla="*/ 5 h 67"/>
                    <a:gd name="T38" fmla="*/ 53 w 54"/>
                    <a:gd name="T39" fmla="*/ 22 h 67"/>
                    <a:gd name="T40" fmla="*/ 53 w 54"/>
                    <a:gd name="T41" fmla="*/ 64 h 67"/>
                    <a:gd name="T42" fmla="*/ 44 w 54"/>
                    <a:gd name="T43" fmla="*/ 64 h 67"/>
                    <a:gd name="T44" fmla="*/ 44 w 54"/>
                    <a:gd name="T45" fmla="*/ 65 h 67"/>
                    <a:gd name="T46" fmla="*/ 24 w 54"/>
                    <a:gd name="T47" fmla="*/ 55 h 67"/>
                    <a:gd name="T48" fmla="*/ 35 w 54"/>
                    <a:gd name="T49" fmla="*/ 51 h 67"/>
                    <a:gd name="T50" fmla="*/ 40 w 54"/>
                    <a:gd name="T51" fmla="*/ 39 h 67"/>
                    <a:gd name="T52" fmla="*/ 40 w 54"/>
                    <a:gd name="T53" fmla="*/ 33 h 67"/>
                    <a:gd name="T54" fmla="*/ 31 w 54"/>
                    <a:gd name="T55" fmla="*/ 33 h 67"/>
                    <a:gd name="T56" fmla="*/ 18 w 54"/>
                    <a:gd name="T57" fmla="*/ 36 h 67"/>
                    <a:gd name="T58" fmla="*/ 14 w 54"/>
                    <a:gd name="T59" fmla="*/ 45 h 67"/>
                    <a:gd name="T60" fmla="*/ 17 w 54"/>
                    <a:gd name="T61" fmla="*/ 51 h 67"/>
                    <a:gd name="T62" fmla="*/ 24 w 54"/>
                    <a:gd name="T63" fmla="*/ 5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5"/>
                      </a:moveTo>
                      <a:lnTo>
                        <a:pt x="41" y="56"/>
                      </a:lnTo>
                      <a:lnTo>
                        <a:pt x="41" y="56"/>
                      </a:lnTo>
                      <a:cubicBezTo>
                        <a:pt x="38" y="61"/>
                        <a:pt x="36" y="63"/>
                        <a:pt x="33" y="64"/>
                      </a:cubicBezTo>
                      <a:cubicBezTo>
                        <a:pt x="31" y="66"/>
                        <a:pt x="25" y="65"/>
                        <a:pt x="21" y="65"/>
                      </a:cubicBezTo>
                      <a:cubicBezTo>
                        <a:pt x="15" y="65"/>
                        <a:pt x="9" y="64"/>
                        <a:pt x="6" y="61"/>
                      </a:cubicBezTo>
                      <a:cubicBezTo>
                        <a:pt x="3" y="58"/>
                        <a:pt x="0" y="52"/>
                        <a:pt x="0" y="46"/>
                      </a:cubicBezTo>
                      <a:cubicBezTo>
                        <a:pt x="0" y="40"/>
                        <a:pt x="4" y="35"/>
                        <a:pt x="8" y="32"/>
                      </a:cubicBezTo>
                      <a:cubicBezTo>
                        <a:pt x="13" y="29"/>
                        <a:pt x="19" y="26"/>
                        <a:pt x="30" y="26"/>
                      </a:cubicBezTo>
                      <a:lnTo>
                        <a:pt x="40" y="26"/>
                      </a:lnTo>
                      <a:lnTo>
                        <a:pt x="40" y="23"/>
                      </a:lnTo>
                      <a:cubicBezTo>
                        <a:pt x="40" y="19"/>
                        <a:pt x="39" y="16"/>
                        <a:pt x="37" y="14"/>
                      </a:cubicBezTo>
                      <a:cubicBezTo>
                        <a:pt x="36" y="13"/>
                        <a:pt x="33" y="11"/>
                        <a:pt x="28" y="11"/>
                      </a:cubicBezTo>
                      <a:cubicBezTo>
                        <a:pt x="25" y="11"/>
                        <a:pt x="22" y="12"/>
                        <a:pt x="19" y="13"/>
                      </a:cubicBezTo>
                      <a:cubicBezTo>
                        <a:pt x="17" y="15"/>
                        <a:pt x="14" y="14"/>
                        <a:pt x="11" y="16"/>
                      </a:cubicBezTo>
                      <a:lnTo>
                        <a:pt x="6" y="5"/>
                      </a:lnTo>
                      <a:cubicBezTo>
                        <a:pt x="9" y="4"/>
                        <a:pt x="14" y="3"/>
                        <a:pt x="18" y="1"/>
                      </a:cubicBezTo>
                      <a:cubicBezTo>
                        <a:pt x="22" y="0"/>
                        <a:pt x="25" y="0"/>
                        <a:pt x="30" y="0"/>
                      </a:cubicBezTo>
                      <a:cubicBezTo>
                        <a:pt x="37" y="0"/>
                        <a:pt x="44" y="1"/>
                        <a:pt x="47" y="5"/>
                      </a:cubicBezTo>
                      <a:cubicBezTo>
                        <a:pt x="50" y="10"/>
                        <a:pt x="53" y="14"/>
                        <a:pt x="53" y="22"/>
                      </a:cubicBezTo>
                      <a:lnTo>
                        <a:pt x="53" y="64"/>
                      </a:lnTo>
                      <a:lnTo>
                        <a:pt x="44" y="64"/>
                      </a:lnTo>
                      <a:lnTo>
                        <a:pt x="44" y="65"/>
                      </a:lnTo>
                      <a:close/>
                      <a:moveTo>
                        <a:pt x="24" y="55"/>
                      </a:moveTo>
                      <a:cubicBezTo>
                        <a:pt x="28" y="55"/>
                        <a:pt x="33" y="54"/>
                        <a:pt x="35" y="51"/>
                      </a:cubicBezTo>
                      <a:cubicBezTo>
                        <a:pt x="38" y="48"/>
                        <a:pt x="40" y="45"/>
                        <a:pt x="40" y="39"/>
                      </a:cubicBezTo>
                      <a:lnTo>
                        <a:pt x="40" y="33"/>
                      </a:lnTo>
                      <a:lnTo>
                        <a:pt x="31" y="33"/>
                      </a:lnTo>
                      <a:cubicBezTo>
                        <a:pt x="25" y="33"/>
                        <a:pt x="21" y="35"/>
                        <a:pt x="18" y="36"/>
                      </a:cubicBezTo>
                      <a:cubicBezTo>
                        <a:pt x="15" y="38"/>
                        <a:pt x="14" y="40"/>
                        <a:pt x="14" y="45"/>
                      </a:cubicBezTo>
                      <a:cubicBezTo>
                        <a:pt x="14" y="48"/>
                        <a:pt x="16" y="50"/>
                        <a:pt x="17" y="51"/>
                      </a:cubicBezTo>
                      <a:cubicBezTo>
                        <a:pt x="19" y="53"/>
                        <a:pt x="21" y="55"/>
                        <a:pt x="24" y="55"/>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09" name="Freeform 608"/>
                <p:cNvSpPr>
                  <a:spLocks noChangeArrowheads="1"/>
                </p:cNvSpPr>
                <p:nvPr/>
              </p:nvSpPr>
              <p:spPr bwMode="auto">
                <a:xfrm>
                  <a:off x="5393" y="2612"/>
                  <a:ext cx="12" cy="20"/>
                </a:xfrm>
                <a:custGeom>
                  <a:avLst/>
                  <a:gdLst>
                    <a:gd name="T0" fmla="*/ 32 w 58"/>
                    <a:gd name="T1" fmla="*/ 64 h 93"/>
                    <a:gd name="T2" fmla="*/ 13 w 58"/>
                    <a:gd name="T3" fmla="*/ 55 h 93"/>
                    <a:gd name="T4" fmla="*/ 12 w 58"/>
                    <a:gd name="T5" fmla="*/ 55 h 93"/>
                    <a:gd name="T6" fmla="*/ 13 w 58"/>
                    <a:gd name="T7" fmla="*/ 66 h 93"/>
                    <a:gd name="T8" fmla="*/ 13 w 58"/>
                    <a:gd name="T9" fmla="*/ 92 h 93"/>
                    <a:gd name="T10" fmla="*/ 0 w 58"/>
                    <a:gd name="T11" fmla="*/ 92 h 93"/>
                    <a:gd name="T12" fmla="*/ 0 w 58"/>
                    <a:gd name="T13" fmla="*/ 2 h 93"/>
                    <a:gd name="T14" fmla="*/ 10 w 58"/>
                    <a:gd name="T15" fmla="*/ 2 h 93"/>
                    <a:gd name="T16" fmla="*/ 12 w 58"/>
                    <a:gd name="T17" fmla="*/ 10 h 93"/>
                    <a:gd name="T18" fmla="*/ 12 w 58"/>
                    <a:gd name="T19" fmla="*/ 10 h 93"/>
                    <a:gd name="T20" fmla="*/ 31 w 58"/>
                    <a:gd name="T21" fmla="*/ 0 h 93"/>
                    <a:gd name="T22" fmla="*/ 50 w 58"/>
                    <a:gd name="T23" fmla="*/ 9 h 93"/>
                    <a:gd name="T24" fmla="*/ 57 w 58"/>
                    <a:gd name="T25" fmla="*/ 32 h 93"/>
                    <a:gd name="T26" fmla="*/ 50 w 58"/>
                    <a:gd name="T27" fmla="*/ 57 h 93"/>
                    <a:gd name="T28" fmla="*/ 32 w 58"/>
                    <a:gd name="T29" fmla="*/ 64 h 93"/>
                    <a:gd name="T30" fmla="*/ 29 w 58"/>
                    <a:gd name="T31" fmla="*/ 10 h 93"/>
                    <a:gd name="T32" fmla="*/ 17 w 58"/>
                    <a:gd name="T33" fmla="*/ 15 h 93"/>
                    <a:gd name="T34" fmla="*/ 13 w 58"/>
                    <a:gd name="T35" fmla="*/ 29 h 93"/>
                    <a:gd name="T36" fmla="*/ 13 w 58"/>
                    <a:gd name="T37" fmla="*/ 31 h 93"/>
                    <a:gd name="T38" fmla="*/ 16 w 58"/>
                    <a:gd name="T39" fmla="*/ 47 h 93"/>
                    <a:gd name="T40" fmla="*/ 28 w 58"/>
                    <a:gd name="T41" fmla="*/ 53 h 93"/>
                    <a:gd name="T42" fmla="*/ 38 w 58"/>
                    <a:gd name="T43" fmla="*/ 47 h 93"/>
                    <a:gd name="T44" fmla="*/ 42 w 58"/>
                    <a:gd name="T45" fmla="*/ 31 h 93"/>
                    <a:gd name="T46" fmla="*/ 38 w 58"/>
                    <a:gd name="T47" fmla="*/ 15 h 93"/>
                    <a:gd name="T48" fmla="*/ 29 w 58"/>
                    <a:gd name="T49"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4"/>
                      </a:moveTo>
                      <a:cubicBezTo>
                        <a:pt x="25" y="64"/>
                        <a:pt x="17" y="61"/>
                        <a:pt x="13" y="55"/>
                      </a:cubicBezTo>
                      <a:lnTo>
                        <a:pt x="12" y="55"/>
                      </a:lnTo>
                      <a:cubicBezTo>
                        <a:pt x="12" y="61"/>
                        <a:pt x="13" y="64"/>
                        <a:pt x="13" y="66"/>
                      </a:cubicBezTo>
                      <a:lnTo>
                        <a:pt x="13" y="92"/>
                      </a:lnTo>
                      <a:lnTo>
                        <a:pt x="0" y="92"/>
                      </a:lnTo>
                      <a:lnTo>
                        <a:pt x="0" y="2"/>
                      </a:lnTo>
                      <a:lnTo>
                        <a:pt x="10" y="2"/>
                      </a:lnTo>
                      <a:cubicBezTo>
                        <a:pt x="10" y="3"/>
                        <a:pt x="12" y="6"/>
                        <a:pt x="12" y="10"/>
                      </a:cubicBezTo>
                      <a:lnTo>
                        <a:pt x="12" y="10"/>
                      </a:lnTo>
                      <a:cubicBezTo>
                        <a:pt x="16" y="4"/>
                        <a:pt x="22" y="0"/>
                        <a:pt x="31" y="0"/>
                      </a:cubicBezTo>
                      <a:cubicBezTo>
                        <a:pt x="38" y="0"/>
                        <a:pt x="46" y="3"/>
                        <a:pt x="50" y="9"/>
                      </a:cubicBezTo>
                      <a:cubicBezTo>
                        <a:pt x="55" y="15"/>
                        <a:pt x="57" y="22"/>
                        <a:pt x="57" y="32"/>
                      </a:cubicBezTo>
                      <a:cubicBezTo>
                        <a:pt x="57" y="42"/>
                        <a:pt x="55" y="51"/>
                        <a:pt x="50" y="57"/>
                      </a:cubicBezTo>
                      <a:cubicBezTo>
                        <a:pt x="46" y="63"/>
                        <a:pt x="41" y="64"/>
                        <a:pt x="32" y="64"/>
                      </a:cubicBezTo>
                      <a:close/>
                      <a:moveTo>
                        <a:pt x="29" y="10"/>
                      </a:moveTo>
                      <a:cubicBezTo>
                        <a:pt x="23" y="10"/>
                        <a:pt x="20" y="12"/>
                        <a:pt x="17" y="15"/>
                      </a:cubicBezTo>
                      <a:cubicBezTo>
                        <a:pt x="15" y="18"/>
                        <a:pt x="13" y="23"/>
                        <a:pt x="13" y="29"/>
                      </a:cubicBezTo>
                      <a:lnTo>
                        <a:pt x="13" y="31"/>
                      </a:lnTo>
                      <a:cubicBezTo>
                        <a:pt x="13" y="38"/>
                        <a:pt x="15" y="44"/>
                        <a:pt x="16" y="47"/>
                      </a:cubicBezTo>
                      <a:cubicBezTo>
                        <a:pt x="17" y="50"/>
                        <a:pt x="22" y="53"/>
                        <a:pt x="28" y="53"/>
                      </a:cubicBezTo>
                      <a:cubicBezTo>
                        <a:pt x="32" y="53"/>
                        <a:pt x="37" y="52"/>
                        <a:pt x="38" y="47"/>
                      </a:cubicBezTo>
                      <a:cubicBezTo>
                        <a:pt x="40" y="43"/>
                        <a:pt x="42" y="39"/>
                        <a:pt x="42" y="31"/>
                      </a:cubicBezTo>
                      <a:cubicBezTo>
                        <a:pt x="42" y="24"/>
                        <a:pt x="41" y="18"/>
                        <a:pt x="38" y="15"/>
                      </a:cubicBezTo>
                      <a:cubicBezTo>
                        <a:pt x="35" y="12"/>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10" name="Freeform 609"/>
                <p:cNvSpPr>
                  <a:spLocks noChangeArrowheads="1"/>
                </p:cNvSpPr>
                <p:nvPr/>
              </p:nvSpPr>
              <p:spPr bwMode="auto">
                <a:xfrm>
                  <a:off x="5409" y="2608"/>
                  <a:ext cx="6" cy="22"/>
                </a:xfrm>
                <a:custGeom>
                  <a:avLst/>
                  <a:gdLst>
                    <a:gd name="T0" fmla="*/ 0 w 31"/>
                    <a:gd name="T1" fmla="*/ 51 h 102"/>
                    <a:gd name="T2" fmla="*/ 5 w 31"/>
                    <a:gd name="T3" fmla="*/ 23 h 102"/>
                    <a:gd name="T4" fmla="*/ 18 w 31"/>
                    <a:gd name="T5" fmla="*/ 0 h 102"/>
                    <a:gd name="T6" fmla="*/ 30 w 31"/>
                    <a:gd name="T7" fmla="*/ 0 h 102"/>
                    <a:gd name="T8" fmla="*/ 18 w 31"/>
                    <a:gd name="T9" fmla="*/ 23 h 102"/>
                    <a:gd name="T10" fmla="*/ 14 w 31"/>
                    <a:gd name="T11" fmla="*/ 51 h 102"/>
                    <a:gd name="T12" fmla="*/ 18 w 31"/>
                    <a:gd name="T13" fmla="*/ 77 h 102"/>
                    <a:gd name="T14" fmla="*/ 30 w 31"/>
                    <a:gd name="T15" fmla="*/ 101 h 102"/>
                    <a:gd name="T16" fmla="*/ 18 w 31"/>
                    <a:gd name="T17" fmla="*/ 101 h 102"/>
                    <a:gd name="T18" fmla="*/ 5 w 31"/>
                    <a:gd name="T19" fmla="*/ 77 h 102"/>
                    <a:gd name="T20" fmla="*/ 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0" y="51"/>
                      </a:moveTo>
                      <a:cubicBezTo>
                        <a:pt x="0" y="41"/>
                        <a:pt x="2" y="32"/>
                        <a:pt x="5" y="23"/>
                      </a:cubicBezTo>
                      <a:cubicBezTo>
                        <a:pt x="8" y="15"/>
                        <a:pt x="12" y="7"/>
                        <a:pt x="18" y="0"/>
                      </a:cubicBezTo>
                      <a:lnTo>
                        <a:pt x="30" y="0"/>
                      </a:lnTo>
                      <a:cubicBezTo>
                        <a:pt x="24" y="7"/>
                        <a:pt x="21" y="15"/>
                        <a:pt x="18" y="23"/>
                      </a:cubicBezTo>
                      <a:cubicBezTo>
                        <a:pt x="15" y="32"/>
                        <a:pt x="14" y="41"/>
                        <a:pt x="14" y="51"/>
                      </a:cubicBezTo>
                      <a:cubicBezTo>
                        <a:pt x="14" y="61"/>
                        <a:pt x="15" y="70"/>
                        <a:pt x="18" y="77"/>
                      </a:cubicBezTo>
                      <a:cubicBezTo>
                        <a:pt x="21" y="85"/>
                        <a:pt x="25" y="93"/>
                        <a:pt x="30" y="101"/>
                      </a:cubicBezTo>
                      <a:lnTo>
                        <a:pt x="18" y="101"/>
                      </a:lnTo>
                      <a:cubicBezTo>
                        <a:pt x="12" y="95"/>
                        <a:pt x="8" y="86"/>
                        <a:pt x="5" y="77"/>
                      </a:cubicBezTo>
                      <a:cubicBezTo>
                        <a:pt x="2" y="69"/>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11" name="Freeform 610"/>
                <p:cNvSpPr>
                  <a:spLocks noChangeArrowheads="1"/>
                </p:cNvSpPr>
                <p:nvPr/>
              </p:nvSpPr>
              <p:spPr bwMode="auto">
                <a:xfrm>
                  <a:off x="5416" y="2608"/>
                  <a:ext cx="6" cy="22"/>
                </a:xfrm>
                <a:custGeom>
                  <a:avLst/>
                  <a:gdLst>
                    <a:gd name="T0" fmla="*/ 30 w 31"/>
                    <a:gd name="T1" fmla="*/ 51 h 102"/>
                    <a:gd name="T2" fmla="*/ 25 w 31"/>
                    <a:gd name="T3" fmla="*/ 79 h 102"/>
                    <a:gd name="T4" fmla="*/ 12 w 31"/>
                    <a:gd name="T5" fmla="*/ 101 h 102"/>
                    <a:gd name="T6" fmla="*/ 0 w 31"/>
                    <a:gd name="T7" fmla="*/ 101 h 102"/>
                    <a:gd name="T8" fmla="*/ 12 w 31"/>
                    <a:gd name="T9" fmla="*/ 77 h 102"/>
                    <a:gd name="T10" fmla="*/ 17 w 31"/>
                    <a:gd name="T11" fmla="*/ 51 h 102"/>
                    <a:gd name="T12" fmla="*/ 12 w 31"/>
                    <a:gd name="T13" fmla="*/ 23 h 102"/>
                    <a:gd name="T14" fmla="*/ 0 w 31"/>
                    <a:gd name="T15" fmla="*/ 0 h 102"/>
                    <a:gd name="T16" fmla="*/ 12 w 31"/>
                    <a:gd name="T17" fmla="*/ 0 h 102"/>
                    <a:gd name="T18" fmla="*/ 25 w 31"/>
                    <a:gd name="T19" fmla="*/ 23 h 102"/>
                    <a:gd name="T20" fmla="*/ 3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30" y="51"/>
                      </a:moveTo>
                      <a:cubicBezTo>
                        <a:pt x="30" y="61"/>
                        <a:pt x="28" y="70"/>
                        <a:pt x="25" y="79"/>
                      </a:cubicBezTo>
                      <a:cubicBezTo>
                        <a:pt x="22" y="88"/>
                        <a:pt x="18" y="95"/>
                        <a:pt x="12" y="101"/>
                      </a:cubicBezTo>
                      <a:lnTo>
                        <a:pt x="0" y="101"/>
                      </a:lnTo>
                      <a:cubicBezTo>
                        <a:pt x="6" y="93"/>
                        <a:pt x="9" y="86"/>
                        <a:pt x="12" y="77"/>
                      </a:cubicBezTo>
                      <a:cubicBezTo>
                        <a:pt x="15" y="69"/>
                        <a:pt x="17" y="60"/>
                        <a:pt x="17" y="51"/>
                      </a:cubicBezTo>
                      <a:cubicBezTo>
                        <a:pt x="17" y="42"/>
                        <a:pt x="15" y="32"/>
                        <a:pt x="12" y="23"/>
                      </a:cubicBezTo>
                      <a:cubicBezTo>
                        <a:pt x="9" y="15"/>
                        <a:pt x="5" y="6"/>
                        <a:pt x="0" y="0"/>
                      </a:cubicBezTo>
                      <a:lnTo>
                        <a:pt x="12" y="0"/>
                      </a:lnTo>
                      <a:cubicBezTo>
                        <a:pt x="18" y="7"/>
                        <a:pt x="22" y="15"/>
                        <a:pt x="25" y="23"/>
                      </a:cubicBezTo>
                      <a:cubicBezTo>
                        <a:pt x="28" y="32"/>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12" name="Freeform 611"/>
                <p:cNvSpPr>
                  <a:spLocks noChangeArrowheads="1"/>
                </p:cNvSpPr>
                <p:nvPr/>
              </p:nvSpPr>
              <p:spPr bwMode="auto">
                <a:xfrm>
                  <a:off x="5353" y="2639"/>
                  <a:ext cx="20" cy="14"/>
                </a:xfrm>
                <a:custGeom>
                  <a:avLst/>
                  <a:gdLst>
                    <a:gd name="T0" fmla="*/ 39 w 93"/>
                    <a:gd name="T1" fmla="*/ 63 h 65"/>
                    <a:gd name="T2" fmla="*/ 39 w 93"/>
                    <a:gd name="T3" fmla="*/ 24 h 65"/>
                    <a:gd name="T4" fmla="*/ 36 w 93"/>
                    <a:gd name="T5" fmla="*/ 13 h 65"/>
                    <a:gd name="T6" fmla="*/ 28 w 93"/>
                    <a:gd name="T7" fmla="*/ 10 h 65"/>
                    <a:gd name="T8" fmla="*/ 16 w 93"/>
                    <a:gd name="T9" fmla="*/ 15 h 65"/>
                    <a:gd name="T10" fmla="*/ 13 w 93"/>
                    <a:gd name="T11" fmla="*/ 32 h 65"/>
                    <a:gd name="T12" fmla="*/ 13 w 93"/>
                    <a:gd name="T13" fmla="*/ 64 h 65"/>
                    <a:gd name="T14" fmla="*/ 0 w 93"/>
                    <a:gd name="T15" fmla="*/ 64 h 65"/>
                    <a:gd name="T16" fmla="*/ 0 w 93"/>
                    <a:gd name="T17" fmla="*/ 2 h 65"/>
                    <a:gd name="T18" fmla="*/ 10 w 93"/>
                    <a:gd name="T19" fmla="*/ 2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6 h 65"/>
                    <a:gd name="T36" fmla="*/ 92 w 93"/>
                    <a:gd name="T37" fmla="*/ 24 h 65"/>
                    <a:gd name="T38" fmla="*/ 92 w 93"/>
                    <a:gd name="T39" fmla="*/ 64 h 65"/>
                    <a:gd name="T40" fmla="*/ 79 w 93"/>
                    <a:gd name="T41" fmla="*/ 64 h 65"/>
                    <a:gd name="T42" fmla="*/ 79 w 93"/>
                    <a:gd name="T43" fmla="*/ 25 h 65"/>
                    <a:gd name="T44" fmla="*/ 76 w 93"/>
                    <a:gd name="T45" fmla="*/ 15 h 65"/>
                    <a:gd name="T46" fmla="*/ 67 w 93"/>
                    <a:gd name="T47" fmla="*/ 12 h 65"/>
                    <a:gd name="T48" fmla="*/ 55 w 93"/>
                    <a:gd name="T49" fmla="*/ 16 h 65"/>
                    <a:gd name="T50" fmla="*/ 53 w 93"/>
                    <a:gd name="T51" fmla="*/ 31 h 65"/>
                    <a:gd name="T52" fmla="*/ 53 w 93"/>
                    <a:gd name="T53" fmla="*/ 63 h 65"/>
                    <a:gd name="T54" fmla="*/ 39 w 93"/>
                    <a:gd name="T55"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3"/>
                      </a:moveTo>
                      <a:lnTo>
                        <a:pt x="39" y="24"/>
                      </a:lnTo>
                      <a:cubicBezTo>
                        <a:pt x="39" y="19"/>
                        <a:pt x="38" y="15"/>
                        <a:pt x="36" y="13"/>
                      </a:cubicBezTo>
                      <a:cubicBezTo>
                        <a:pt x="35" y="12"/>
                        <a:pt x="32" y="10"/>
                        <a:pt x="28" y="10"/>
                      </a:cubicBezTo>
                      <a:cubicBezTo>
                        <a:pt x="22" y="10"/>
                        <a:pt x="19" y="12"/>
                        <a:pt x="16" y="15"/>
                      </a:cubicBezTo>
                      <a:cubicBezTo>
                        <a:pt x="13" y="18"/>
                        <a:pt x="13" y="24"/>
                        <a:pt x="13" y="32"/>
                      </a:cubicBezTo>
                      <a:lnTo>
                        <a:pt x="13" y="64"/>
                      </a:lnTo>
                      <a:lnTo>
                        <a:pt x="0" y="64"/>
                      </a:lnTo>
                      <a:lnTo>
                        <a:pt x="0" y="2"/>
                      </a:lnTo>
                      <a:lnTo>
                        <a:pt x="10" y="2"/>
                      </a:lnTo>
                      <a:lnTo>
                        <a:pt x="12" y="10"/>
                      </a:lnTo>
                      <a:cubicBezTo>
                        <a:pt x="13" y="7"/>
                        <a:pt x="16" y="5"/>
                        <a:pt x="19" y="3"/>
                      </a:cubicBezTo>
                      <a:cubicBezTo>
                        <a:pt x="22" y="2"/>
                        <a:pt x="26" y="0"/>
                        <a:pt x="31" y="0"/>
                      </a:cubicBezTo>
                      <a:cubicBezTo>
                        <a:pt x="41" y="0"/>
                        <a:pt x="47" y="3"/>
                        <a:pt x="50" y="10"/>
                      </a:cubicBezTo>
                      <a:lnTo>
                        <a:pt x="51" y="10"/>
                      </a:lnTo>
                      <a:cubicBezTo>
                        <a:pt x="53" y="7"/>
                        <a:pt x="55" y="5"/>
                        <a:pt x="58" y="3"/>
                      </a:cubicBezTo>
                      <a:cubicBezTo>
                        <a:pt x="61" y="2"/>
                        <a:pt x="66" y="0"/>
                        <a:pt x="70" y="0"/>
                      </a:cubicBezTo>
                      <a:cubicBezTo>
                        <a:pt x="77" y="0"/>
                        <a:pt x="83" y="2"/>
                        <a:pt x="86" y="6"/>
                      </a:cubicBezTo>
                      <a:cubicBezTo>
                        <a:pt x="89" y="10"/>
                        <a:pt x="92" y="16"/>
                        <a:pt x="92" y="24"/>
                      </a:cubicBezTo>
                      <a:lnTo>
                        <a:pt x="92" y="64"/>
                      </a:lnTo>
                      <a:lnTo>
                        <a:pt x="79" y="64"/>
                      </a:lnTo>
                      <a:lnTo>
                        <a:pt x="79" y="25"/>
                      </a:lnTo>
                      <a:cubicBezTo>
                        <a:pt x="79" y="21"/>
                        <a:pt x="78" y="17"/>
                        <a:pt x="76" y="15"/>
                      </a:cubicBezTo>
                      <a:cubicBezTo>
                        <a:pt x="75" y="14"/>
                        <a:pt x="71" y="12"/>
                        <a:pt x="67" y="12"/>
                      </a:cubicBezTo>
                      <a:cubicBezTo>
                        <a:pt x="61" y="12"/>
                        <a:pt x="58" y="13"/>
                        <a:pt x="55" y="16"/>
                      </a:cubicBezTo>
                      <a:cubicBezTo>
                        <a:pt x="53" y="19"/>
                        <a:pt x="53" y="25"/>
                        <a:pt x="53" y="31"/>
                      </a:cubicBezTo>
                      <a:lnTo>
                        <a:pt x="53" y="63"/>
                      </a:lnTo>
                      <a:lnTo>
                        <a:pt x="39" y="6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13" name="Freeform 612"/>
                <p:cNvSpPr>
                  <a:spLocks noChangeArrowheads="1"/>
                </p:cNvSpPr>
                <p:nvPr/>
              </p:nvSpPr>
              <p:spPr bwMode="auto">
                <a:xfrm>
                  <a:off x="5377" y="2638"/>
                  <a:ext cx="11" cy="14"/>
                </a:xfrm>
                <a:custGeom>
                  <a:avLst/>
                  <a:gdLst>
                    <a:gd name="T0" fmla="*/ 44 w 54"/>
                    <a:gd name="T1" fmla="*/ 66 h 67"/>
                    <a:gd name="T2" fmla="*/ 41 w 54"/>
                    <a:gd name="T3" fmla="*/ 57 h 67"/>
                    <a:gd name="T4" fmla="*/ 41 w 54"/>
                    <a:gd name="T5" fmla="*/ 57 h 67"/>
                    <a:gd name="T6" fmla="*/ 33 w 54"/>
                    <a:gd name="T7" fmla="*/ 64 h 67"/>
                    <a:gd name="T8" fmla="*/ 21 w 54"/>
                    <a:gd name="T9" fmla="*/ 66 h 67"/>
                    <a:gd name="T10" fmla="*/ 6 w 54"/>
                    <a:gd name="T11" fmla="*/ 62 h 67"/>
                    <a:gd name="T12" fmla="*/ 0 w 54"/>
                    <a:gd name="T13" fmla="*/ 47 h 67"/>
                    <a:gd name="T14" fmla="*/ 8 w 54"/>
                    <a:gd name="T15" fmla="*/ 32 h 67"/>
                    <a:gd name="T16" fmla="*/ 30 w 54"/>
                    <a:gd name="T17" fmla="*/ 27 h 67"/>
                    <a:gd name="T18" fmla="*/ 40 w 54"/>
                    <a:gd name="T19" fmla="*/ 27 h 67"/>
                    <a:gd name="T20" fmla="*/ 40 w 54"/>
                    <a:gd name="T21" fmla="*/ 24 h 67"/>
                    <a:gd name="T22" fmla="*/ 37 w 54"/>
                    <a:gd name="T23" fmla="*/ 15 h 67"/>
                    <a:gd name="T24" fmla="*/ 28 w 54"/>
                    <a:gd name="T25" fmla="*/ 12 h 67"/>
                    <a:gd name="T26" fmla="*/ 19 w 54"/>
                    <a:gd name="T27" fmla="*/ 13 h 67"/>
                    <a:gd name="T28" fmla="*/ 11 w 54"/>
                    <a:gd name="T29" fmla="*/ 16 h 67"/>
                    <a:gd name="T30" fmla="*/ 6 w 54"/>
                    <a:gd name="T31" fmla="*/ 6 h 67"/>
                    <a:gd name="T32" fmla="*/ 18 w 54"/>
                    <a:gd name="T33" fmla="*/ 2 h 67"/>
                    <a:gd name="T34" fmla="*/ 30 w 54"/>
                    <a:gd name="T35" fmla="*/ 0 h 67"/>
                    <a:gd name="T36" fmla="*/ 47 w 54"/>
                    <a:gd name="T37" fmla="*/ 6 h 67"/>
                    <a:gd name="T38" fmla="*/ 53 w 54"/>
                    <a:gd name="T39" fmla="*/ 22 h 67"/>
                    <a:gd name="T40" fmla="*/ 53 w 54"/>
                    <a:gd name="T41" fmla="*/ 64 h 67"/>
                    <a:gd name="T42" fmla="*/ 44 w 54"/>
                    <a:gd name="T43" fmla="*/ 64 h 67"/>
                    <a:gd name="T44" fmla="*/ 44 w 54"/>
                    <a:gd name="T45" fmla="*/ 66 h 67"/>
                    <a:gd name="T46" fmla="*/ 24 w 54"/>
                    <a:gd name="T47" fmla="*/ 56 h 67"/>
                    <a:gd name="T48" fmla="*/ 35 w 54"/>
                    <a:gd name="T49" fmla="*/ 51 h 67"/>
                    <a:gd name="T50" fmla="*/ 40 w 54"/>
                    <a:gd name="T51" fmla="*/ 40 h 67"/>
                    <a:gd name="T52" fmla="*/ 40 w 54"/>
                    <a:gd name="T53" fmla="*/ 34 h 67"/>
                    <a:gd name="T54" fmla="*/ 31 w 54"/>
                    <a:gd name="T55" fmla="*/ 34 h 67"/>
                    <a:gd name="T56" fmla="*/ 18 w 54"/>
                    <a:gd name="T57" fmla="*/ 37 h 67"/>
                    <a:gd name="T58" fmla="*/ 14 w 54"/>
                    <a:gd name="T59" fmla="*/ 45 h 67"/>
                    <a:gd name="T60" fmla="*/ 17 w 54"/>
                    <a:gd name="T61" fmla="*/ 51 h 67"/>
                    <a:gd name="T62" fmla="*/ 24 w 54"/>
                    <a:gd name="T63" fmla="*/ 5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2"/>
                        <a:pt x="36" y="63"/>
                        <a:pt x="33" y="64"/>
                      </a:cubicBezTo>
                      <a:cubicBezTo>
                        <a:pt x="31" y="66"/>
                        <a:pt x="25" y="66"/>
                        <a:pt x="21" y="66"/>
                      </a:cubicBezTo>
                      <a:cubicBezTo>
                        <a:pt x="15" y="66"/>
                        <a:pt x="9" y="65"/>
                        <a:pt x="6" y="62"/>
                      </a:cubicBezTo>
                      <a:cubicBezTo>
                        <a:pt x="3" y="60"/>
                        <a:pt x="0" y="53"/>
                        <a:pt x="0" y="47"/>
                      </a:cubicBezTo>
                      <a:cubicBezTo>
                        <a:pt x="0" y="41"/>
                        <a:pt x="4" y="35"/>
                        <a:pt x="8" y="32"/>
                      </a:cubicBezTo>
                      <a:cubicBezTo>
                        <a:pt x="13" y="29"/>
                        <a:pt x="19" y="27"/>
                        <a:pt x="30" y="27"/>
                      </a:cubicBezTo>
                      <a:lnTo>
                        <a:pt x="40" y="27"/>
                      </a:lnTo>
                      <a:lnTo>
                        <a:pt x="40" y="24"/>
                      </a:lnTo>
                      <a:cubicBezTo>
                        <a:pt x="40" y="19"/>
                        <a:pt x="39" y="17"/>
                        <a:pt x="37" y="15"/>
                      </a:cubicBezTo>
                      <a:cubicBezTo>
                        <a:pt x="36" y="14"/>
                        <a:pt x="33" y="12"/>
                        <a:pt x="28" y="12"/>
                      </a:cubicBezTo>
                      <a:cubicBezTo>
                        <a:pt x="25" y="12"/>
                        <a:pt x="22" y="12"/>
                        <a:pt x="19" y="13"/>
                      </a:cubicBezTo>
                      <a:cubicBezTo>
                        <a:pt x="17" y="15"/>
                        <a:pt x="14" y="15"/>
                        <a:pt x="11" y="16"/>
                      </a:cubicBezTo>
                      <a:lnTo>
                        <a:pt x="6" y="6"/>
                      </a:lnTo>
                      <a:cubicBezTo>
                        <a:pt x="9" y="5"/>
                        <a:pt x="14" y="4"/>
                        <a:pt x="18" y="2"/>
                      </a:cubicBezTo>
                      <a:cubicBezTo>
                        <a:pt x="22" y="1"/>
                        <a:pt x="25" y="0"/>
                        <a:pt x="30" y="0"/>
                      </a:cubicBezTo>
                      <a:cubicBezTo>
                        <a:pt x="37" y="0"/>
                        <a:pt x="44" y="2"/>
                        <a:pt x="47" y="6"/>
                      </a:cubicBezTo>
                      <a:cubicBezTo>
                        <a:pt x="50" y="10"/>
                        <a:pt x="53" y="15"/>
                        <a:pt x="53" y="22"/>
                      </a:cubicBezTo>
                      <a:lnTo>
                        <a:pt x="53" y="64"/>
                      </a:lnTo>
                      <a:lnTo>
                        <a:pt x="44" y="64"/>
                      </a:lnTo>
                      <a:lnTo>
                        <a:pt x="44" y="66"/>
                      </a:lnTo>
                      <a:close/>
                      <a:moveTo>
                        <a:pt x="24" y="56"/>
                      </a:moveTo>
                      <a:cubicBezTo>
                        <a:pt x="28" y="56"/>
                        <a:pt x="33" y="54"/>
                        <a:pt x="35" y="51"/>
                      </a:cubicBezTo>
                      <a:cubicBezTo>
                        <a:pt x="38" y="48"/>
                        <a:pt x="40" y="45"/>
                        <a:pt x="40" y="40"/>
                      </a:cubicBezTo>
                      <a:lnTo>
                        <a:pt x="40" y="34"/>
                      </a:lnTo>
                      <a:lnTo>
                        <a:pt x="31" y="34"/>
                      </a:lnTo>
                      <a:cubicBezTo>
                        <a:pt x="25" y="34"/>
                        <a:pt x="21" y="36"/>
                        <a:pt x="18" y="37"/>
                      </a:cubicBezTo>
                      <a:cubicBezTo>
                        <a:pt x="15" y="39"/>
                        <a:pt x="14" y="41"/>
                        <a:pt x="14" y="45"/>
                      </a:cubicBezTo>
                      <a:cubicBezTo>
                        <a:pt x="14" y="48"/>
                        <a:pt x="16" y="50"/>
                        <a:pt x="17" y="51"/>
                      </a:cubicBezTo>
                      <a:cubicBezTo>
                        <a:pt x="19" y="53"/>
                        <a:pt x="21" y="56"/>
                        <a:pt x="24" y="56"/>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14" name="Freeform 613"/>
                <p:cNvSpPr>
                  <a:spLocks noChangeArrowheads="1"/>
                </p:cNvSpPr>
                <p:nvPr/>
              </p:nvSpPr>
              <p:spPr bwMode="auto">
                <a:xfrm>
                  <a:off x="5393" y="2639"/>
                  <a:ext cx="12" cy="20"/>
                </a:xfrm>
                <a:custGeom>
                  <a:avLst/>
                  <a:gdLst>
                    <a:gd name="T0" fmla="*/ 32 w 58"/>
                    <a:gd name="T1" fmla="*/ 64 h 93"/>
                    <a:gd name="T2" fmla="*/ 13 w 58"/>
                    <a:gd name="T3" fmla="*/ 55 h 93"/>
                    <a:gd name="T4" fmla="*/ 12 w 58"/>
                    <a:gd name="T5" fmla="*/ 55 h 93"/>
                    <a:gd name="T6" fmla="*/ 13 w 58"/>
                    <a:gd name="T7" fmla="*/ 65 h 93"/>
                    <a:gd name="T8" fmla="*/ 13 w 58"/>
                    <a:gd name="T9" fmla="*/ 92 h 93"/>
                    <a:gd name="T10" fmla="*/ 0 w 58"/>
                    <a:gd name="T11" fmla="*/ 92 h 93"/>
                    <a:gd name="T12" fmla="*/ 0 w 58"/>
                    <a:gd name="T13" fmla="*/ 1 h 93"/>
                    <a:gd name="T14" fmla="*/ 10 w 58"/>
                    <a:gd name="T15" fmla="*/ 1 h 93"/>
                    <a:gd name="T16" fmla="*/ 12 w 58"/>
                    <a:gd name="T17" fmla="*/ 10 h 93"/>
                    <a:gd name="T18" fmla="*/ 12 w 58"/>
                    <a:gd name="T19" fmla="*/ 10 h 93"/>
                    <a:gd name="T20" fmla="*/ 31 w 58"/>
                    <a:gd name="T21" fmla="*/ 0 h 93"/>
                    <a:gd name="T22" fmla="*/ 50 w 58"/>
                    <a:gd name="T23" fmla="*/ 8 h 93"/>
                    <a:gd name="T24" fmla="*/ 57 w 58"/>
                    <a:gd name="T25" fmla="*/ 32 h 93"/>
                    <a:gd name="T26" fmla="*/ 50 w 58"/>
                    <a:gd name="T27" fmla="*/ 57 h 93"/>
                    <a:gd name="T28" fmla="*/ 32 w 58"/>
                    <a:gd name="T29" fmla="*/ 64 h 93"/>
                    <a:gd name="T30" fmla="*/ 29 w 58"/>
                    <a:gd name="T31" fmla="*/ 10 h 93"/>
                    <a:gd name="T32" fmla="*/ 17 w 58"/>
                    <a:gd name="T33" fmla="*/ 14 h 93"/>
                    <a:gd name="T34" fmla="*/ 13 w 58"/>
                    <a:gd name="T35" fmla="*/ 29 h 93"/>
                    <a:gd name="T36" fmla="*/ 13 w 58"/>
                    <a:gd name="T37" fmla="*/ 30 h 93"/>
                    <a:gd name="T38" fmla="*/ 16 w 58"/>
                    <a:gd name="T39" fmla="*/ 46 h 93"/>
                    <a:gd name="T40" fmla="*/ 28 w 58"/>
                    <a:gd name="T41" fmla="*/ 52 h 93"/>
                    <a:gd name="T42" fmla="*/ 38 w 58"/>
                    <a:gd name="T43" fmla="*/ 46 h 93"/>
                    <a:gd name="T44" fmla="*/ 42 w 58"/>
                    <a:gd name="T45" fmla="*/ 30 h 93"/>
                    <a:gd name="T46" fmla="*/ 38 w 58"/>
                    <a:gd name="T47" fmla="*/ 14 h 93"/>
                    <a:gd name="T48" fmla="*/ 29 w 58"/>
                    <a:gd name="T49"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4"/>
                      </a:moveTo>
                      <a:cubicBezTo>
                        <a:pt x="25" y="64"/>
                        <a:pt x="17" y="61"/>
                        <a:pt x="13" y="55"/>
                      </a:cubicBezTo>
                      <a:lnTo>
                        <a:pt x="12" y="55"/>
                      </a:lnTo>
                      <a:cubicBezTo>
                        <a:pt x="12" y="61"/>
                        <a:pt x="13" y="64"/>
                        <a:pt x="13" y="65"/>
                      </a:cubicBezTo>
                      <a:lnTo>
                        <a:pt x="13" y="92"/>
                      </a:lnTo>
                      <a:lnTo>
                        <a:pt x="0" y="92"/>
                      </a:lnTo>
                      <a:lnTo>
                        <a:pt x="0" y="1"/>
                      </a:lnTo>
                      <a:lnTo>
                        <a:pt x="10" y="1"/>
                      </a:lnTo>
                      <a:cubicBezTo>
                        <a:pt x="10" y="3"/>
                        <a:pt x="12" y="6"/>
                        <a:pt x="12" y="10"/>
                      </a:cubicBezTo>
                      <a:lnTo>
                        <a:pt x="12" y="10"/>
                      </a:lnTo>
                      <a:cubicBezTo>
                        <a:pt x="16" y="4"/>
                        <a:pt x="22" y="0"/>
                        <a:pt x="31" y="0"/>
                      </a:cubicBezTo>
                      <a:cubicBezTo>
                        <a:pt x="38" y="0"/>
                        <a:pt x="46" y="3"/>
                        <a:pt x="50" y="8"/>
                      </a:cubicBezTo>
                      <a:cubicBezTo>
                        <a:pt x="55" y="14"/>
                        <a:pt x="57" y="22"/>
                        <a:pt x="57" y="32"/>
                      </a:cubicBezTo>
                      <a:cubicBezTo>
                        <a:pt x="57" y="42"/>
                        <a:pt x="55" y="52"/>
                        <a:pt x="50" y="57"/>
                      </a:cubicBezTo>
                      <a:cubicBezTo>
                        <a:pt x="46" y="63"/>
                        <a:pt x="41" y="64"/>
                        <a:pt x="32" y="64"/>
                      </a:cubicBezTo>
                      <a:close/>
                      <a:moveTo>
                        <a:pt x="29" y="10"/>
                      </a:moveTo>
                      <a:cubicBezTo>
                        <a:pt x="23" y="10"/>
                        <a:pt x="20" y="11"/>
                        <a:pt x="17" y="14"/>
                      </a:cubicBezTo>
                      <a:cubicBezTo>
                        <a:pt x="15" y="17"/>
                        <a:pt x="13" y="23"/>
                        <a:pt x="13" y="29"/>
                      </a:cubicBezTo>
                      <a:lnTo>
                        <a:pt x="13" y="30"/>
                      </a:lnTo>
                      <a:cubicBezTo>
                        <a:pt x="13" y="38"/>
                        <a:pt x="15" y="43"/>
                        <a:pt x="16" y="46"/>
                      </a:cubicBezTo>
                      <a:cubicBezTo>
                        <a:pt x="17" y="49"/>
                        <a:pt x="22" y="52"/>
                        <a:pt x="28" y="52"/>
                      </a:cubicBezTo>
                      <a:cubicBezTo>
                        <a:pt x="32" y="52"/>
                        <a:pt x="37" y="51"/>
                        <a:pt x="38" y="46"/>
                      </a:cubicBezTo>
                      <a:cubicBezTo>
                        <a:pt x="40" y="42"/>
                        <a:pt x="42" y="38"/>
                        <a:pt x="42" y="30"/>
                      </a:cubicBezTo>
                      <a:cubicBezTo>
                        <a:pt x="42" y="23"/>
                        <a:pt x="41" y="17"/>
                        <a:pt x="38" y="14"/>
                      </a:cubicBezTo>
                      <a:cubicBezTo>
                        <a:pt x="35" y="11"/>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15" name="Freeform 614"/>
                <p:cNvSpPr>
                  <a:spLocks noChangeArrowheads="1"/>
                </p:cNvSpPr>
                <p:nvPr/>
              </p:nvSpPr>
              <p:spPr bwMode="auto">
                <a:xfrm>
                  <a:off x="5409" y="2635"/>
                  <a:ext cx="6" cy="22"/>
                </a:xfrm>
                <a:custGeom>
                  <a:avLst/>
                  <a:gdLst>
                    <a:gd name="T0" fmla="*/ 0 w 31"/>
                    <a:gd name="T1" fmla="*/ 51 h 101"/>
                    <a:gd name="T2" fmla="*/ 5 w 31"/>
                    <a:gd name="T3" fmla="*/ 23 h 101"/>
                    <a:gd name="T4" fmla="*/ 18 w 31"/>
                    <a:gd name="T5" fmla="*/ 0 h 101"/>
                    <a:gd name="T6" fmla="*/ 30 w 31"/>
                    <a:gd name="T7" fmla="*/ 0 h 101"/>
                    <a:gd name="T8" fmla="*/ 18 w 31"/>
                    <a:gd name="T9" fmla="*/ 23 h 101"/>
                    <a:gd name="T10" fmla="*/ 14 w 31"/>
                    <a:gd name="T11" fmla="*/ 51 h 101"/>
                    <a:gd name="T12" fmla="*/ 18 w 31"/>
                    <a:gd name="T13" fmla="*/ 77 h 101"/>
                    <a:gd name="T14" fmla="*/ 30 w 31"/>
                    <a:gd name="T15" fmla="*/ 100 h 101"/>
                    <a:gd name="T16" fmla="*/ 18 w 31"/>
                    <a:gd name="T17" fmla="*/ 100 h 101"/>
                    <a:gd name="T18" fmla="*/ 5 w 31"/>
                    <a:gd name="T19" fmla="*/ 77 h 101"/>
                    <a:gd name="T20" fmla="*/ 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0" y="51"/>
                      </a:moveTo>
                      <a:cubicBezTo>
                        <a:pt x="0" y="41"/>
                        <a:pt x="2" y="32"/>
                        <a:pt x="5" y="23"/>
                      </a:cubicBezTo>
                      <a:cubicBezTo>
                        <a:pt x="8" y="14"/>
                        <a:pt x="12" y="7"/>
                        <a:pt x="18" y="0"/>
                      </a:cubicBezTo>
                      <a:lnTo>
                        <a:pt x="30" y="0"/>
                      </a:lnTo>
                      <a:cubicBezTo>
                        <a:pt x="24" y="7"/>
                        <a:pt x="21" y="14"/>
                        <a:pt x="18" y="23"/>
                      </a:cubicBezTo>
                      <a:cubicBezTo>
                        <a:pt x="15" y="32"/>
                        <a:pt x="14" y="41"/>
                        <a:pt x="14" y="51"/>
                      </a:cubicBezTo>
                      <a:cubicBezTo>
                        <a:pt x="14" y="61"/>
                        <a:pt x="15" y="70"/>
                        <a:pt x="18" y="77"/>
                      </a:cubicBezTo>
                      <a:cubicBezTo>
                        <a:pt x="21" y="84"/>
                        <a:pt x="25" y="93"/>
                        <a:pt x="30" y="100"/>
                      </a:cubicBezTo>
                      <a:lnTo>
                        <a:pt x="18" y="100"/>
                      </a:lnTo>
                      <a:cubicBezTo>
                        <a:pt x="12" y="95"/>
                        <a:pt x="8" y="86"/>
                        <a:pt x="5" y="77"/>
                      </a:cubicBezTo>
                      <a:cubicBezTo>
                        <a:pt x="2" y="68"/>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16" name="Freeform 615"/>
                <p:cNvSpPr>
                  <a:spLocks noChangeArrowheads="1"/>
                </p:cNvSpPr>
                <p:nvPr/>
              </p:nvSpPr>
              <p:spPr bwMode="auto">
                <a:xfrm>
                  <a:off x="5416" y="2635"/>
                  <a:ext cx="6" cy="22"/>
                </a:xfrm>
                <a:custGeom>
                  <a:avLst/>
                  <a:gdLst>
                    <a:gd name="T0" fmla="*/ 30 w 31"/>
                    <a:gd name="T1" fmla="*/ 51 h 101"/>
                    <a:gd name="T2" fmla="*/ 25 w 31"/>
                    <a:gd name="T3" fmla="*/ 79 h 101"/>
                    <a:gd name="T4" fmla="*/ 12 w 31"/>
                    <a:gd name="T5" fmla="*/ 100 h 101"/>
                    <a:gd name="T6" fmla="*/ 0 w 31"/>
                    <a:gd name="T7" fmla="*/ 100 h 101"/>
                    <a:gd name="T8" fmla="*/ 12 w 31"/>
                    <a:gd name="T9" fmla="*/ 77 h 101"/>
                    <a:gd name="T10" fmla="*/ 17 w 31"/>
                    <a:gd name="T11" fmla="*/ 51 h 101"/>
                    <a:gd name="T12" fmla="*/ 12 w 31"/>
                    <a:gd name="T13" fmla="*/ 23 h 101"/>
                    <a:gd name="T14" fmla="*/ 0 w 31"/>
                    <a:gd name="T15" fmla="*/ 0 h 101"/>
                    <a:gd name="T16" fmla="*/ 12 w 31"/>
                    <a:gd name="T17" fmla="*/ 0 h 101"/>
                    <a:gd name="T18" fmla="*/ 25 w 31"/>
                    <a:gd name="T19" fmla="*/ 23 h 101"/>
                    <a:gd name="T20" fmla="*/ 30 w 31"/>
                    <a:gd name="T21"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1">
                      <a:moveTo>
                        <a:pt x="30" y="51"/>
                      </a:moveTo>
                      <a:cubicBezTo>
                        <a:pt x="30" y="61"/>
                        <a:pt x="28" y="71"/>
                        <a:pt x="25" y="79"/>
                      </a:cubicBezTo>
                      <a:cubicBezTo>
                        <a:pt x="22" y="88"/>
                        <a:pt x="18" y="95"/>
                        <a:pt x="12" y="100"/>
                      </a:cubicBezTo>
                      <a:lnTo>
                        <a:pt x="0" y="100"/>
                      </a:lnTo>
                      <a:cubicBezTo>
                        <a:pt x="6" y="93"/>
                        <a:pt x="9" y="86"/>
                        <a:pt x="12" y="77"/>
                      </a:cubicBezTo>
                      <a:cubicBezTo>
                        <a:pt x="15" y="68"/>
                        <a:pt x="17" y="60"/>
                        <a:pt x="17" y="51"/>
                      </a:cubicBezTo>
                      <a:cubicBezTo>
                        <a:pt x="17" y="42"/>
                        <a:pt x="15" y="32"/>
                        <a:pt x="12" y="23"/>
                      </a:cubicBezTo>
                      <a:cubicBezTo>
                        <a:pt x="9" y="14"/>
                        <a:pt x="5" y="6"/>
                        <a:pt x="0" y="0"/>
                      </a:cubicBezTo>
                      <a:lnTo>
                        <a:pt x="12" y="0"/>
                      </a:lnTo>
                      <a:cubicBezTo>
                        <a:pt x="18" y="7"/>
                        <a:pt x="22" y="14"/>
                        <a:pt x="25" y="23"/>
                      </a:cubicBezTo>
                      <a:cubicBezTo>
                        <a:pt x="28" y="32"/>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17" name="Freeform 616"/>
                <p:cNvSpPr>
                  <a:spLocks noChangeArrowheads="1"/>
                </p:cNvSpPr>
                <p:nvPr/>
              </p:nvSpPr>
              <p:spPr bwMode="auto">
                <a:xfrm>
                  <a:off x="5353" y="2666"/>
                  <a:ext cx="20" cy="14"/>
                </a:xfrm>
                <a:custGeom>
                  <a:avLst/>
                  <a:gdLst>
                    <a:gd name="T0" fmla="*/ 39 w 93"/>
                    <a:gd name="T1" fmla="*/ 63 h 65"/>
                    <a:gd name="T2" fmla="*/ 39 w 93"/>
                    <a:gd name="T3" fmla="*/ 23 h 65"/>
                    <a:gd name="T4" fmla="*/ 36 w 93"/>
                    <a:gd name="T5" fmla="*/ 13 h 65"/>
                    <a:gd name="T6" fmla="*/ 28 w 93"/>
                    <a:gd name="T7" fmla="*/ 10 h 65"/>
                    <a:gd name="T8" fmla="*/ 16 w 93"/>
                    <a:gd name="T9" fmla="*/ 14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3 h 65"/>
                    <a:gd name="T24" fmla="*/ 31 w 93"/>
                    <a:gd name="T25" fmla="*/ 0 h 65"/>
                    <a:gd name="T26" fmla="*/ 50 w 93"/>
                    <a:gd name="T27" fmla="*/ 10 h 65"/>
                    <a:gd name="T28" fmla="*/ 51 w 93"/>
                    <a:gd name="T29" fmla="*/ 10 h 65"/>
                    <a:gd name="T30" fmla="*/ 58 w 93"/>
                    <a:gd name="T31" fmla="*/ 3 h 65"/>
                    <a:gd name="T32" fmla="*/ 70 w 93"/>
                    <a:gd name="T33" fmla="*/ 0 h 65"/>
                    <a:gd name="T34" fmla="*/ 86 w 93"/>
                    <a:gd name="T35" fmla="*/ 6 h 65"/>
                    <a:gd name="T36" fmla="*/ 92 w 93"/>
                    <a:gd name="T37" fmla="*/ 23 h 65"/>
                    <a:gd name="T38" fmla="*/ 92 w 93"/>
                    <a:gd name="T39" fmla="*/ 64 h 65"/>
                    <a:gd name="T40" fmla="*/ 79 w 93"/>
                    <a:gd name="T41" fmla="*/ 64 h 65"/>
                    <a:gd name="T42" fmla="*/ 79 w 93"/>
                    <a:gd name="T43" fmla="*/ 25 h 65"/>
                    <a:gd name="T44" fmla="*/ 76 w 93"/>
                    <a:gd name="T45" fmla="*/ 14 h 65"/>
                    <a:gd name="T46" fmla="*/ 67 w 93"/>
                    <a:gd name="T47" fmla="*/ 12 h 65"/>
                    <a:gd name="T48" fmla="*/ 55 w 93"/>
                    <a:gd name="T49" fmla="*/ 16 h 65"/>
                    <a:gd name="T50" fmla="*/ 53 w 93"/>
                    <a:gd name="T51" fmla="*/ 30 h 65"/>
                    <a:gd name="T52" fmla="*/ 53 w 93"/>
                    <a:gd name="T53" fmla="*/ 63 h 65"/>
                    <a:gd name="T54" fmla="*/ 39 w 93"/>
                    <a:gd name="T55"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3"/>
                      </a:moveTo>
                      <a:lnTo>
                        <a:pt x="39" y="23"/>
                      </a:lnTo>
                      <a:cubicBezTo>
                        <a:pt x="39" y="19"/>
                        <a:pt x="38" y="14"/>
                        <a:pt x="36" y="13"/>
                      </a:cubicBezTo>
                      <a:cubicBezTo>
                        <a:pt x="35" y="12"/>
                        <a:pt x="32" y="10"/>
                        <a:pt x="28" y="10"/>
                      </a:cubicBezTo>
                      <a:cubicBezTo>
                        <a:pt x="22" y="10"/>
                        <a:pt x="19" y="12"/>
                        <a:pt x="16" y="14"/>
                      </a:cubicBezTo>
                      <a:cubicBezTo>
                        <a:pt x="13" y="17"/>
                        <a:pt x="13" y="23"/>
                        <a:pt x="13" y="32"/>
                      </a:cubicBezTo>
                      <a:lnTo>
                        <a:pt x="13" y="64"/>
                      </a:lnTo>
                      <a:lnTo>
                        <a:pt x="0" y="64"/>
                      </a:lnTo>
                      <a:lnTo>
                        <a:pt x="0" y="1"/>
                      </a:lnTo>
                      <a:lnTo>
                        <a:pt x="10" y="1"/>
                      </a:lnTo>
                      <a:lnTo>
                        <a:pt x="12" y="10"/>
                      </a:lnTo>
                      <a:cubicBezTo>
                        <a:pt x="13" y="7"/>
                        <a:pt x="16" y="5"/>
                        <a:pt x="19" y="3"/>
                      </a:cubicBezTo>
                      <a:cubicBezTo>
                        <a:pt x="22" y="2"/>
                        <a:pt x="26" y="0"/>
                        <a:pt x="31" y="0"/>
                      </a:cubicBezTo>
                      <a:cubicBezTo>
                        <a:pt x="41" y="0"/>
                        <a:pt x="47" y="3"/>
                        <a:pt x="50" y="10"/>
                      </a:cubicBezTo>
                      <a:lnTo>
                        <a:pt x="51" y="10"/>
                      </a:lnTo>
                      <a:cubicBezTo>
                        <a:pt x="53" y="7"/>
                        <a:pt x="55" y="5"/>
                        <a:pt x="58" y="3"/>
                      </a:cubicBezTo>
                      <a:cubicBezTo>
                        <a:pt x="61" y="2"/>
                        <a:pt x="66" y="0"/>
                        <a:pt x="70" y="0"/>
                      </a:cubicBezTo>
                      <a:cubicBezTo>
                        <a:pt x="77" y="0"/>
                        <a:pt x="83" y="2"/>
                        <a:pt x="86" y="6"/>
                      </a:cubicBezTo>
                      <a:cubicBezTo>
                        <a:pt x="89" y="11"/>
                        <a:pt x="92" y="16"/>
                        <a:pt x="92" y="23"/>
                      </a:cubicBezTo>
                      <a:lnTo>
                        <a:pt x="92" y="64"/>
                      </a:lnTo>
                      <a:lnTo>
                        <a:pt x="79" y="64"/>
                      </a:lnTo>
                      <a:lnTo>
                        <a:pt x="79" y="25"/>
                      </a:lnTo>
                      <a:cubicBezTo>
                        <a:pt x="79" y="20"/>
                        <a:pt x="78" y="16"/>
                        <a:pt x="76" y="14"/>
                      </a:cubicBezTo>
                      <a:cubicBezTo>
                        <a:pt x="75" y="13"/>
                        <a:pt x="71" y="12"/>
                        <a:pt x="67" y="12"/>
                      </a:cubicBezTo>
                      <a:cubicBezTo>
                        <a:pt x="61" y="12"/>
                        <a:pt x="58" y="13"/>
                        <a:pt x="55" y="16"/>
                      </a:cubicBezTo>
                      <a:cubicBezTo>
                        <a:pt x="53" y="19"/>
                        <a:pt x="53" y="25"/>
                        <a:pt x="53" y="30"/>
                      </a:cubicBezTo>
                      <a:lnTo>
                        <a:pt x="53" y="63"/>
                      </a:lnTo>
                      <a:lnTo>
                        <a:pt x="39" y="6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18" name="Freeform 617"/>
                <p:cNvSpPr>
                  <a:spLocks noChangeArrowheads="1"/>
                </p:cNvSpPr>
                <p:nvPr/>
              </p:nvSpPr>
              <p:spPr bwMode="auto">
                <a:xfrm>
                  <a:off x="5377" y="2665"/>
                  <a:ext cx="11" cy="14"/>
                </a:xfrm>
                <a:custGeom>
                  <a:avLst/>
                  <a:gdLst>
                    <a:gd name="T0" fmla="*/ 44 w 54"/>
                    <a:gd name="T1" fmla="*/ 66 h 67"/>
                    <a:gd name="T2" fmla="*/ 41 w 54"/>
                    <a:gd name="T3" fmla="*/ 57 h 67"/>
                    <a:gd name="T4" fmla="*/ 41 w 54"/>
                    <a:gd name="T5" fmla="*/ 57 h 67"/>
                    <a:gd name="T6" fmla="*/ 33 w 54"/>
                    <a:gd name="T7" fmla="*/ 64 h 67"/>
                    <a:gd name="T8" fmla="*/ 21 w 54"/>
                    <a:gd name="T9" fmla="*/ 66 h 67"/>
                    <a:gd name="T10" fmla="*/ 6 w 54"/>
                    <a:gd name="T11" fmla="*/ 61 h 67"/>
                    <a:gd name="T12" fmla="*/ 0 w 54"/>
                    <a:gd name="T13" fmla="*/ 47 h 67"/>
                    <a:gd name="T14" fmla="*/ 8 w 54"/>
                    <a:gd name="T15" fmla="*/ 32 h 67"/>
                    <a:gd name="T16" fmla="*/ 30 w 54"/>
                    <a:gd name="T17" fmla="*/ 26 h 67"/>
                    <a:gd name="T18" fmla="*/ 40 w 54"/>
                    <a:gd name="T19" fmla="*/ 26 h 67"/>
                    <a:gd name="T20" fmla="*/ 40 w 54"/>
                    <a:gd name="T21" fmla="*/ 23 h 67"/>
                    <a:gd name="T22" fmla="*/ 37 w 54"/>
                    <a:gd name="T23" fmla="*/ 15 h 67"/>
                    <a:gd name="T24" fmla="*/ 28 w 54"/>
                    <a:gd name="T25" fmla="*/ 12 h 67"/>
                    <a:gd name="T26" fmla="*/ 19 w 54"/>
                    <a:gd name="T27" fmla="*/ 13 h 67"/>
                    <a:gd name="T28" fmla="*/ 11 w 54"/>
                    <a:gd name="T29" fmla="*/ 16 h 67"/>
                    <a:gd name="T30" fmla="*/ 6 w 54"/>
                    <a:gd name="T31" fmla="*/ 6 h 67"/>
                    <a:gd name="T32" fmla="*/ 18 w 54"/>
                    <a:gd name="T33" fmla="*/ 1 h 67"/>
                    <a:gd name="T34" fmla="*/ 30 w 54"/>
                    <a:gd name="T35" fmla="*/ 0 h 67"/>
                    <a:gd name="T36" fmla="*/ 47 w 54"/>
                    <a:gd name="T37" fmla="*/ 6 h 67"/>
                    <a:gd name="T38" fmla="*/ 53 w 54"/>
                    <a:gd name="T39" fmla="*/ 22 h 67"/>
                    <a:gd name="T40" fmla="*/ 53 w 54"/>
                    <a:gd name="T41" fmla="*/ 64 h 67"/>
                    <a:gd name="T42" fmla="*/ 44 w 54"/>
                    <a:gd name="T43" fmla="*/ 64 h 67"/>
                    <a:gd name="T44" fmla="*/ 44 w 54"/>
                    <a:gd name="T45" fmla="*/ 66 h 67"/>
                    <a:gd name="T46" fmla="*/ 24 w 54"/>
                    <a:gd name="T47" fmla="*/ 55 h 67"/>
                    <a:gd name="T48" fmla="*/ 35 w 54"/>
                    <a:gd name="T49" fmla="*/ 51 h 67"/>
                    <a:gd name="T50" fmla="*/ 40 w 54"/>
                    <a:gd name="T51" fmla="*/ 39 h 67"/>
                    <a:gd name="T52" fmla="*/ 40 w 54"/>
                    <a:gd name="T53" fmla="*/ 33 h 67"/>
                    <a:gd name="T54" fmla="*/ 31 w 54"/>
                    <a:gd name="T55" fmla="*/ 33 h 67"/>
                    <a:gd name="T56" fmla="*/ 18 w 54"/>
                    <a:gd name="T57" fmla="*/ 36 h 67"/>
                    <a:gd name="T58" fmla="*/ 14 w 54"/>
                    <a:gd name="T59" fmla="*/ 45 h 67"/>
                    <a:gd name="T60" fmla="*/ 17 w 54"/>
                    <a:gd name="T61" fmla="*/ 51 h 67"/>
                    <a:gd name="T62" fmla="*/ 24 w 54"/>
                    <a:gd name="T63" fmla="*/ 5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6"/>
                      </a:moveTo>
                      <a:lnTo>
                        <a:pt x="41" y="57"/>
                      </a:lnTo>
                      <a:lnTo>
                        <a:pt x="41" y="57"/>
                      </a:lnTo>
                      <a:cubicBezTo>
                        <a:pt x="38" y="61"/>
                        <a:pt x="36" y="63"/>
                        <a:pt x="33" y="64"/>
                      </a:cubicBezTo>
                      <a:cubicBezTo>
                        <a:pt x="31" y="66"/>
                        <a:pt x="25" y="66"/>
                        <a:pt x="21" y="66"/>
                      </a:cubicBezTo>
                      <a:cubicBezTo>
                        <a:pt x="15" y="66"/>
                        <a:pt x="9" y="64"/>
                        <a:pt x="6" y="61"/>
                      </a:cubicBezTo>
                      <a:cubicBezTo>
                        <a:pt x="3" y="58"/>
                        <a:pt x="0" y="53"/>
                        <a:pt x="0" y="47"/>
                      </a:cubicBezTo>
                      <a:cubicBezTo>
                        <a:pt x="0" y="42"/>
                        <a:pt x="4" y="35"/>
                        <a:pt x="8" y="32"/>
                      </a:cubicBezTo>
                      <a:cubicBezTo>
                        <a:pt x="13" y="29"/>
                        <a:pt x="19" y="26"/>
                        <a:pt x="30" y="26"/>
                      </a:cubicBezTo>
                      <a:lnTo>
                        <a:pt x="40" y="26"/>
                      </a:lnTo>
                      <a:lnTo>
                        <a:pt x="40" y="23"/>
                      </a:lnTo>
                      <a:cubicBezTo>
                        <a:pt x="40" y="19"/>
                        <a:pt x="39" y="17"/>
                        <a:pt x="37" y="15"/>
                      </a:cubicBezTo>
                      <a:cubicBezTo>
                        <a:pt x="36" y="14"/>
                        <a:pt x="33" y="12"/>
                        <a:pt x="28" y="12"/>
                      </a:cubicBezTo>
                      <a:cubicBezTo>
                        <a:pt x="25" y="12"/>
                        <a:pt x="22" y="12"/>
                        <a:pt x="19" y="13"/>
                      </a:cubicBezTo>
                      <a:cubicBezTo>
                        <a:pt x="17" y="15"/>
                        <a:pt x="14" y="15"/>
                        <a:pt x="11" y="16"/>
                      </a:cubicBezTo>
                      <a:lnTo>
                        <a:pt x="6" y="6"/>
                      </a:lnTo>
                      <a:cubicBezTo>
                        <a:pt x="9" y="4"/>
                        <a:pt x="14" y="3"/>
                        <a:pt x="18" y="1"/>
                      </a:cubicBezTo>
                      <a:cubicBezTo>
                        <a:pt x="22" y="0"/>
                        <a:pt x="25" y="0"/>
                        <a:pt x="30" y="0"/>
                      </a:cubicBezTo>
                      <a:cubicBezTo>
                        <a:pt x="37" y="0"/>
                        <a:pt x="44" y="2"/>
                        <a:pt x="47" y="6"/>
                      </a:cubicBezTo>
                      <a:cubicBezTo>
                        <a:pt x="50" y="11"/>
                        <a:pt x="53" y="15"/>
                        <a:pt x="53" y="22"/>
                      </a:cubicBezTo>
                      <a:lnTo>
                        <a:pt x="53" y="64"/>
                      </a:lnTo>
                      <a:lnTo>
                        <a:pt x="44" y="64"/>
                      </a:lnTo>
                      <a:lnTo>
                        <a:pt x="44" y="66"/>
                      </a:lnTo>
                      <a:close/>
                      <a:moveTo>
                        <a:pt x="24" y="55"/>
                      </a:moveTo>
                      <a:cubicBezTo>
                        <a:pt x="28" y="55"/>
                        <a:pt x="33" y="54"/>
                        <a:pt x="35" y="51"/>
                      </a:cubicBezTo>
                      <a:cubicBezTo>
                        <a:pt x="38" y="48"/>
                        <a:pt x="40" y="45"/>
                        <a:pt x="40" y="39"/>
                      </a:cubicBezTo>
                      <a:lnTo>
                        <a:pt x="40" y="33"/>
                      </a:lnTo>
                      <a:lnTo>
                        <a:pt x="31" y="33"/>
                      </a:lnTo>
                      <a:cubicBezTo>
                        <a:pt x="25" y="33"/>
                        <a:pt x="21" y="35"/>
                        <a:pt x="18" y="36"/>
                      </a:cubicBezTo>
                      <a:cubicBezTo>
                        <a:pt x="15" y="38"/>
                        <a:pt x="14" y="41"/>
                        <a:pt x="14" y="45"/>
                      </a:cubicBezTo>
                      <a:cubicBezTo>
                        <a:pt x="14" y="48"/>
                        <a:pt x="16" y="50"/>
                        <a:pt x="17" y="51"/>
                      </a:cubicBezTo>
                      <a:cubicBezTo>
                        <a:pt x="19" y="52"/>
                        <a:pt x="21" y="55"/>
                        <a:pt x="24" y="55"/>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19" name="Freeform 618"/>
                <p:cNvSpPr>
                  <a:spLocks noChangeArrowheads="1"/>
                </p:cNvSpPr>
                <p:nvPr/>
              </p:nvSpPr>
              <p:spPr bwMode="auto">
                <a:xfrm>
                  <a:off x="5393" y="2665"/>
                  <a:ext cx="12" cy="20"/>
                </a:xfrm>
                <a:custGeom>
                  <a:avLst/>
                  <a:gdLst>
                    <a:gd name="T0" fmla="*/ 32 w 58"/>
                    <a:gd name="T1" fmla="*/ 65 h 93"/>
                    <a:gd name="T2" fmla="*/ 13 w 58"/>
                    <a:gd name="T3" fmla="*/ 56 h 93"/>
                    <a:gd name="T4" fmla="*/ 12 w 58"/>
                    <a:gd name="T5" fmla="*/ 56 h 93"/>
                    <a:gd name="T6" fmla="*/ 13 w 58"/>
                    <a:gd name="T7" fmla="*/ 66 h 93"/>
                    <a:gd name="T8" fmla="*/ 13 w 58"/>
                    <a:gd name="T9" fmla="*/ 92 h 93"/>
                    <a:gd name="T10" fmla="*/ 0 w 58"/>
                    <a:gd name="T11" fmla="*/ 92 h 93"/>
                    <a:gd name="T12" fmla="*/ 0 w 58"/>
                    <a:gd name="T13" fmla="*/ 2 h 93"/>
                    <a:gd name="T14" fmla="*/ 10 w 58"/>
                    <a:gd name="T15" fmla="*/ 2 h 93"/>
                    <a:gd name="T16" fmla="*/ 12 w 58"/>
                    <a:gd name="T17" fmla="*/ 11 h 93"/>
                    <a:gd name="T18" fmla="*/ 12 w 58"/>
                    <a:gd name="T19" fmla="*/ 11 h 93"/>
                    <a:gd name="T20" fmla="*/ 31 w 58"/>
                    <a:gd name="T21" fmla="*/ 0 h 93"/>
                    <a:gd name="T22" fmla="*/ 50 w 58"/>
                    <a:gd name="T23" fmla="*/ 9 h 93"/>
                    <a:gd name="T24" fmla="*/ 57 w 58"/>
                    <a:gd name="T25" fmla="*/ 32 h 93"/>
                    <a:gd name="T26" fmla="*/ 50 w 58"/>
                    <a:gd name="T27" fmla="*/ 57 h 93"/>
                    <a:gd name="T28" fmla="*/ 32 w 58"/>
                    <a:gd name="T29" fmla="*/ 65 h 93"/>
                    <a:gd name="T30" fmla="*/ 29 w 58"/>
                    <a:gd name="T31" fmla="*/ 11 h 93"/>
                    <a:gd name="T32" fmla="*/ 17 w 58"/>
                    <a:gd name="T33" fmla="*/ 15 h 93"/>
                    <a:gd name="T34" fmla="*/ 13 w 58"/>
                    <a:gd name="T35" fmla="*/ 30 h 93"/>
                    <a:gd name="T36" fmla="*/ 13 w 58"/>
                    <a:gd name="T37" fmla="*/ 31 h 93"/>
                    <a:gd name="T38" fmla="*/ 16 w 58"/>
                    <a:gd name="T39" fmla="*/ 47 h 93"/>
                    <a:gd name="T40" fmla="*/ 28 w 58"/>
                    <a:gd name="T41" fmla="*/ 53 h 93"/>
                    <a:gd name="T42" fmla="*/ 38 w 58"/>
                    <a:gd name="T43" fmla="*/ 47 h 93"/>
                    <a:gd name="T44" fmla="*/ 42 w 58"/>
                    <a:gd name="T45" fmla="*/ 31 h 93"/>
                    <a:gd name="T46" fmla="*/ 38 w 58"/>
                    <a:gd name="T47" fmla="*/ 15 h 93"/>
                    <a:gd name="T48" fmla="*/ 29 w 58"/>
                    <a:gd name="T49" fmla="*/ 1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5"/>
                      </a:moveTo>
                      <a:cubicBezTo>
                        <a:pt x="25" y="65"/>
                        <a:pt x="17" y="62"/>
                        <a:pt x="13" y="56"/>
                      </a:cubicBezTo>
                      <a:lnTo>
                        <a:pt x="12" y="56"/>
                      </a:lnTo>
                      <a:cubicBezTo>
                        <a:pt x="12" y="62"/>
                        <a:pt x="13" y="65"/>
                        <a:pt x="13" y="66"/>
                      </a:cubicBezTo>
                      <a:lnTo>
                        <a:pt x="13" y="92"/>
                      </a:lnTo>
                      <a:lnTo>
                        <a:pt x="0" y="92"/>
                      </a:lnTo>
                      <a:lnTo>
                        <a:pt x="0" y="2"/>
                      </a:lnTo>
                      <a:lnTo>
                        <a:pt x="10" y="2"/>
                      </a:lnTo>
                      <a:cubicBezTo>
                        <a:pt x="10" y="3"/>
                        <a:pt x="12" y="6"/>
                        <a:pt x="12" y="11"/>
                      </a:cubicBezTo>
                      <a:lnTo>
                        <a:pt x="12" y="11"/>
                      </a:lnTo>
                      <a:cubicBezTo>
                        <a:pt x="16" y="5"/>
                        <a:pt x="22" y="0"/>
                        <a:pt x="31" y="0"/>
                      </a:cubicBezTo>
                      <a:cubicBezTo>
                        <a:pt x="38" y="0"/>
                        <a:pt x="46" y="3"/>
                        <a:pt x="50" y="9"/>
                      </a:cubicBezTo>
                      <a:cubicBezTo>
                        <a:pt x="55" y="15"/>
                        <a:pt x="57" y="22"/>
                        <a:pt x="57" y="32"/>
                      </a:cubicBezTo>
                      <a:cubicBezTo>
                        <a:pt x="57" y="43"/>
                        <a:pt x="55" y="51"/>
                        <a:pt x="50" y="57"/>
                      </a:cubicBezTo>
                      <a:cubicBezTo>
                        <a:pt x="46" y="63"/>
                        <a:pt x="41" y="65"/>
                        <a:pt x="32" y="65"/>
                      </a:cubicBezTo>
                      <a:close/>
                      <a:moveTo>
                        <a:pt x="29" y="11"/>
                      </a:moveTo>
                      <a:cubicBezTo>
                        <a:pt x="23" y="11"/>
                        <a:pt x="20" y="12"/>
                        <a:pt x="17" y="15"/>
                      </a:cubicBezTo>
                      <a:cubicBezTo>
                        <a:pt x="15" y="18"/>
                        <a:pt x="13" y="24"/>
                        <a:pt x="13" y="30"/>
                      </a:cubicBezTo>
                      <a:lnTo>
                        <a:pt x="13" y="31"/>
                      </a:lnTo>
                      <a:cubicBezTo>
                        <a:pt x="13" y="38"/>
                        <a:pt x="15" y="44"/>
                        <a:pt x="16" y="47"/>
                      </a:cubicBezTo>
                      <a:cubicBezTo>
                        <a:pt x="17" y="50"/>
                        <a:pt x="22" y="53"/>
                        <a:pt x="28" y="53"/>
                      </a:cubicBezTo>
                      <a:cubicBezTo>
                        <a:pt x="32" y="53"/>
                        <a:pt x="37" y="51"/>
                        <a:pt x="38" y="47"/>
                      </a:cubicBezTo>
                      <a:cubicBezTo>
                        <a:pt x="40" y="43"/>
                        <a:pt x="42" y="38"/>
                        <a:pt x="42" y="31"/>
                      </a:cubicBezTo>
                      <a:cubicBezTo>
                        <a:pt x="42" y="24"/>
                        <a:pt x="41" y="18"/>
                        <a:pt x="38" y="15"/>
                      </a:cubicBezTo>
                      <a:cubicBezTo>
                        <a:pt x="35" y="12"/>
                        <a:pt x="33" y="11"/>
                        <a:pt x="29" y="11"/>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20" name="Freeform 619"/>
                <p:cNvSpPr>
                  <a:spLocks noChangeArrowheads="1"/>
                </p:cNvSpPr>
                <p:nvPr/>
              </p:nvSpPr>
              <p:spPr bwMode="auto">
                <a:xfrm>
                  <a:off x="5409" y="2661"/>
                  <a:ext cx="6" cy="22"/>
                </a:xfrm>
                <a:custGeom>
                  <a:avLst/>
                  <a:gdLst>
                    <a:gd name="T0" fmla="*/ 0 w 31"/>
                    <a:gd name="T1" fmla="*/ 51 h 102"/>
                    <a:gd name="T2" fmla="*/ 5 w 31"/>
                    <a:gd name="T3" fmla="*/ 24 h 102"/>
                    <a:gd name="T4" fmla="*/ 18 w 31"/>
                    <a:gd name="T5" fmla="*/ 0 h 102"/>
                    <a:gd name="T6" fmla="*/ 30 w 31"/>
                    <a:gd name="T7" fmla="*/ 0 h 102"/>
                    <a:gd name="T8" fmla="*/ 18 w 31"/>
                    <a:gd name="T9" fmla="*/ 24 h 102"/>
                    <a:gd name="T10" fmla="*/ 14 w 31"/>
                    <a:gd name="T11" fmla="*/ 51 h 102"/>
                    <a:gd name="T12" fmla="*/ 18 w 31"/>
                    <a:gd name="T13" fmla="*/ 78 h 102"/>
                    <a:gd name="T14" fmla="*/ 30 w 31"/>
                    <a:gd name="T15" fmla="*/ 101 h 102"/>
                    <a:gd name="T16" fmla="*/ 18 w 31"/>
                    <a:gd name="T17" fmla="*/ 101 h 102"/>
                    <a:gd name="T18" fmla="*/ 5 w 31"/>
                    <a:gd name="T19" fmla="*/ 78 h 102"/>
                    <a:gd name="T20" fmla="*/ 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0" y="51"/>
                      </a:moveTo>
                      <a:cubicBezTo>
                        <a:pt x="0" y="41"/>
                        <a:pt x="2" y="33"/>
                        <a:pt x="5" y="24"/>
                      </a:cubicBezTo>
                      <a:cubicBezTo>
                        <a:pt x="8" y="15"/>
                        <a:pt x="12" y="8"/>
                        <a:pt x="18" y="0"/>
                      </a:cubicBezTo>
                      <a:lnTo>
                        <a:pt x="30" y="0"/>
                      </a:lnTo>
                      <a:cubicBezTo>
                        <a:pt x="24" y="8"/>
                        <a:pt x="21" y="15"/>
                        <a:pt x="18" y="24"/>
                      </a:cubicBezTo>
                      <a:cubicBezTo>
                        <a:pt x="15" y="33"/>
                        <a:pt x="14" y="41"/>
                        <a:pt x="14" y="51"/>
                      </a:cubicBezTo>
                      <a:cubicBezTo>
                        <a:pt x="14" y="62"/>
                        <a:pt x="15" y="71"/>
                        <a:pt x="18" y="78"/>
                      </a:cubicBezTo>
                      <a:cubicBezTo>
                        <a:pt x="21" y="86"/>
                        <a:pt x="25" y="94"/>
                        <a:pt x="30" y="101"/>
                      </a:cubicBezTo>
                      <a:lnTo>
                        <a:pt x="18" y="101"/>
                      </a:lnTo>
                      <a:cubicBezTo>
                        <a:pt x="12" y="95"/>
                        <a:pt x="8" y="87"/>
                        <a:pt x="5" y="78"/>
                      </a:cubicBezTo>
                      <a:cubicBezTo>
                        <a:pt x="2" y="70"/>
                        <a:pt x="0" y="62"/>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21" name="Freeform 620"/>
                <p:cNvSpPr>
                  <a:spLocks noChangeArrowheads="1"/>
                </p:cNvSpPr>
                <p:nvPr/>
              </p:nvSpPr>
              <p:spPr bwMode="auto">
                <a:xfrm>
                  <a:off x="5416" y="2661"/>
                  <a:ext cx="6" cy="22"/>
                </a:xfrm>
                <a:custGeom>
                  <a:avLst/>
                  <a:gdLst>
                    <a:gd name="T0" fmla="*/ 30 w 31"/>
                    <a:gd name="T1" fmla="*/ 51 h 102"/>
                    <a:gd name="T2" fmla="*/ 25 w 31"/>
                    <a:gd name="T3" fmla="*/ 79 h 102"/>
                    <a:gd name="T4" fmla="*/ 12 w 31"/>
                    <a:gd name="T5" fmla="*/ 101 h 102"/>
                    <a:gd name="T6" fmla="*/ 0 w 31"/>
                    <a:gd name="T7" fmla="*/ 101 h 102"/>
                    <a:gd name="T8" fmla="*/ 12 w 31"/>
                    <a:gd name="T9" fmla="*/ 78 h 102"/>
                    <a:gd name="T10" fmla="*/ 17 w 31"/>
                    <a:gd name="T11" fmla="*/ 51 h 102"/>
                    <a:gd name="T12" fmla="*/ 12 w 31"/>
                    <a:gd name="T13" fmla="*/ 24 h 102"/>
                    <a:gd name="T14" fmla="*/ 0 w 31"/>
                    <a:gd name="T15" fmla="*/ 0 h 102"/>
                    <a:gd name="T16" fmla="*/ 12 w 31"/>
                    <a:gd name="T17" fmla="*/ 0 h 102"/>
                    <a:gd name="T18" fmla="*/ 25 w 31"/>
                    <a:gd name="T19" fmla="*/ 24 h 102"/>
                    <a:gd name="T20" fmla="*/ 3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30" y="51"/>
                      </a:moveTo>
                      <a:cubicBezTo>
                        <a:pt x="30" y="62"/>
                        <a:pt x="28" y="70"/>
                        <a:pt x="25" y="79"/>
                      </a:cubicBezTo>
                      <a:cubicBezTo>
                        <a:pt x="22" y="88"/>
                        <a:pt x="18" y="95"/>
                        <a:pt x="12" y="101"/>
                      </a:cubicBezTo>
                      <a:lnTo>
                        <a:pt x="0" y="101"/>
                      </a:lnTo>
                      <a:cubicBezTo>
                        <a:pt x="6" y="94"/>
                        <a:pt x="9" y="87"/>
                        <a:pt x="12" y="78"/>
                      </a:cubicBezTo>
                      <a:cubicBezTo>
                        <a:pt x="15" y="70"/>
                        <a:pt x="17" y="60"/>
                        <a:pt x="17" y="51"/>
                      </a:cubicBezTo>
                      <a:cubicBezTo>
                        <a:pt x="17" y="43"/>
                        <a:pt x="15" y="33"/>
                        <a:pt x="12" y="24"/>
                      </a:cubicBezTo>
                      <a:cubicBezTo>
                        <a:pt x="9" y="15"/>
                        <a:pt x="5" y="6"/>
                        <a:pt x="0" y="0"/>
                      </a:cubicBezTo>
                      <a:lnTo>
                        <a:pt x="12" y="0"/>
                      </a:lnTo>
                      <a:cubicBezTo>
                        <a:pt x="18" y="8"/>
                        <a:pt x="22" y="15"/>
                        <a:pt x="25" y="24"/>
                      </a:cubicBezTo>
                      <a:cubicBezTo>
                        <a:pt x="28" y="33"/>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22" name="Freeform 621"/>
                <p:cNvSpPr>
                  <a:spLocks noChangeArrowheads="1"/>
                </p:cNvSpPr>
                <p:nvPr/>
              </p:nvSpPr>
              <p:spPr bwMode="auto">
                <a:xfrm>
                  <a:off x="5353" y="2692"/>
                  <a:ext cx="20" cy="14"/>
                </a:xfrm>
                <a:custGeom>
                  <a:avLst/>
                  <a:gdLst>
                    <a:gd name="T0" fmla="*/ 39 w 93"/>
                    <a:gd name="T1" fmla="*/ 62 h 65"/>
                    <a:gd name="T2" fmla="*/ 39 w 93"/>
                    <a:gd name="T3" fmla="*/ 23 h 65"/>
                    <a:gd name="T4" fmla="*/ 36 w 93"/>
                    <a:gd name="T5" fmla="*/ 13 h 65"/>
                    <a:gd name="T6" fmla="*/ 28 w 93"/>
                    <a:gd name="T7" fmla="*/ 10 h 65"/>
                    <a:gd name="T8" fmla="*/ 16 w 93"/>
                    <a:gd name="T9" fmla="*/ 14 h 65"/>
                    <a:gd name="T10" fmla="*/ 13 w 93"/>
                    <a:gd name="T11" fmla="*/ 32 h 65"/>
                    <a:gd name="T12" fmla="*/ 13 w 93"/>
                    <a:gd name="T13" fmla="*/ 64 h 65"/>
                    <a:gd name="T14" fmla="*/ 0 w 93"/>
                    <a:gd name="T15" fmla="*/ 64 h 65"/>
                    <a:gd name="T16" fmla="*/ 0 w 93"/>
                    <a:gd name="T17" fmla="*/ 1 h 65"/>
                    <a:gd name="T18" fmla="*/ 10 w 93"/>
                    <a:gd name="T19" fmla="*/ 1 h 65"/>
                    <a:gd name="T20" fmla="*/ 12 w 93"/>
                    <a:gd name="T21" fmla="*/ 10 h 65"/>
                    <a:gd name="T22" fmla="*/ 19 w 93"/>
                    <a:gd name="T23" fmla="*/ 2 h 65"/>
                    <a:gd name="T24" fmla="*/ 31 w 93"/>
                    <a:gd name="T25" fmla="*/ 0 h 65"/>
                    <a:gd name="T26" fmla="*/ 50 w 93"/>
                    <a:gd name="T27" fmla="*/ 10 h 65"/>
                    <a:gd name="T28" fmla="*/ 51 w 93"/>
                    <a:gd name="T29" fmla="*/ 10 h 65"/>
                    <a:gd name="T30" fmla="*/ 58 w 93"/>
                    <a:gd name="T31" fmla="*/ 2 h 65"/>
                    <a:gd name="T32" fmla="*/ 70 w 93"/>
                    <a:gd name="T33" fmla="*/ 0 h 65"/>
                    <a:gd name="T34" fmla="*/ 86 w 93"/>
                    <a:gd name="T35" fmla="*/ 5 h 65"/>
                    <a:gd name="T36" fmla="*/ 92 w 93"/>
                    <a:gd name="T37" fmla="*/ 23 h 65"/>
                    <a:gd name="T38" fmla="*/ 92 w 93"/>
                    <a:gd name="T39" fmla="*/ 64 h 65"/>
                    <a:gd name="T40" fmla="*/ 79 w 93"/>
                    <a:gd name="T41" fmla="*/ 64 h 65"/>
                    <a:gd name="T42" fmla="*/ 79 w 93"/>
                    <a:gd name="T43" fmla="*/ 24 h 65"/>
                    <a:gd name="T44" fmla="*/ 76 w 93"/>
                    <a:gd name="T45" fmla="*/ 14 h 65"/>
                    <a:gd name="T46" fmla="*/ 67 w 93"/>
                    <a:gd name="T47" fmla="*/ 11 h 65"/>
                    <a:gd name="T48" fmla="*/ 55 w 93"/>
                    <a:gd name="T49" fmla="*/ 16 h 65"/>
                    <a:gd name="T50" fmla="*/ 53 w 93"/>
                    <a:gd name="T51" fmla="*/ 30 h 65"/>
                    <a:gd name="T52" fmla="*/ 53 w 93"/>
                    <a:gd name="T53" fmla="*/ 62 h 65"/>
                    <a:gd name="T54" fmla="*/ 39 w 93"/>
                    <a:gd name="T55" fmla="*/ 6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65">
                      <a:moveTo>
                        <a:pt x="39" y="62"/>
                      </a:moveTo>
                      <a:lnTo>
                        <a:pt x="39" y="23"/>
                      </a:lnTo>
                      <a:cubicBezTo>
                        <a:pt x="39" y="18"/>
                        <a:pt x="38" y="15"/>
                        <a:pt x="36" y="13"/>
                      </a:cubicBezTo>
                      <a:cubicBezTo>
                        <a:pt x="35" y="12"/>
                        <a:pt x="32" y="10"/>
                        <a:pt x="28" y="10"/>
                      </a:cubicBezTo>
                      <a:cubicBezTo>
                        <a:pt x="22" y="10"/>
                        <a:pt x="19" y="11"/>
                        <a:pt x="16" y="14"/>
                      </a:cubicBezTo>
                      <a:cubicBezTo>
                        <a:pt x="13" y="17"/>
                        <a:pt x="13" y="23"/>
                        <a:pt x="13" y="32"/>
                      </a:cubicBezTo>
                      <a:lnTo>
                        <a:pt x="13" y="64"/>
                      </a:lnTo>
                      <a:lnTo>
                        <a:pt x="0" y="64"/>
                      </a:lnTo>
                      <a:lnTo>
                        <a:pt x="0" y="1"/>
                      </a:lnTo>
                      <a:lnTo>
                        <a:pt x="10" y="1"/>
                      </a:lnTo>
                      <a:lnTo>
                        <a:pt x="12" y="10"/>
                      </a:lnTo>
                      <a:cubicBezTo>
                        <a:pt x="13" y="7"/>
                        <a:pt x="16" y="4"/>
                        <a:pt x="19" y="2"/>
                      </a:cubicBezTo>
                      <a:cubicBezTo>
                        <a:pt x="22" y="1"/>
                        <a:pt x="26" y="0"/>
                        <a:pt x="31" y="0"/>
                      </a:cubicBezTo>
                      <a:cubicBezTo>
                        <a:pt x="41" y="0"/>
                        <a:pt x="47" y="2"/>
                        <a:pt x="50" y="10"/>
                      </a:cubicBezTo>
                      <a:lnTo>
                        <a:pt x="51" y="10"/>
                      </a:lnTo>
                      <a:cubicBezTo>
                        <a:pt x="53" y="7"/>
                        <a:pt x="55" y="4"/>
                        <a:pt x="58" y="2"/>
                      </a:cubicBezTo>
                      <a:cubicBezTo>
                        <a:pt x="61" y="1"/>
                        <a:pt x="66" y="0"/>
                        <a:pt x="70" y="0"/>
                      </a:cubicBezTo>
                      <a:cubicBezTo>
                        <a:pt x="77" y="0"/>
                        <a:pt x="83" y="1"/>
                        <a:pt x="86" y="5"/>
                      </a:cubicBezTo>
                      <a:cubicBezTo>
                        <a:pt x="89" y="10"/>
                        <a:pt x="92" y="16"/>
                        <a:pt x="92" y="23"/>
                      </a:cubicBezTo>
                      <a:lnTo>
                        <a:pt x="92" y="64"/>
                      </a:lnTo>
                      <a:lnTo>
                        <a:pt x="79" y="64"/>
                      </a:lnTo>
                      <a:lnTo>
                        <a:pt x="79" y="24"/>
                      </a:lnTo>
                      <a:cubicBezTo>
                        <a:pt x="79" y="20"/>
                        <a:pt x="78" y="16"/>
                        <a:pt x="76" y="14"/>
                      </a:cubicBezTo>
                      <a:cubicBezTo>
                        <a:pt x="75" y="13"/>
                        <a:pt x="71" y="11"/>
                        <a:pt x="67" y="11"/>
                      </a:cubicBezTo>
                      <a:cubicBezTo>
                        <a:pt x="61" y="11"/>
                        <a:pt x="58" y="14"/>
                        <a:pt x="55" y="16"/>
                      </a:cubicBezTo>
                      <a:cubicBezTo>
                        <a:pt x="53" y="19"/>
                        <a:pt x="53" y="24"/>
                        <a:pt x="53" y="30"/>
                      </a:cubicBezTo>
                      <a:lnTo>
                        <a:pt x="53" y="62"/>
                      </a:lnTo>
                      <a:lnTo>
                        <a:pt x="39" y="62"/>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23" name="Freeform 622"/>
                <p:cNvSpPr>
                  <a:spLocks noChangeArrowheads="1"/>
                </p:cNvSpPr>
                <p:nvPr/>
              </p:nvSpPr>
              <p:spPr bwMode="auto">
                <a:xfrm>
                  <a:off x="5377" y="2692"/>
                  <a:ext cx="11" cy="14"/>
                </a:xfrm>
                <a:custGeom>
                  <a:avLst/>
                  <a:gdLst>
                    <a:gd name="T0" fmla="*/ 44 w 54"/>
                    <a:gd name="T1" fmla="*/ 65 h 67"/>
                    <a:gd name="T2" fmla="*/ 41 w 54"/>
                    <a:gd name="T3" fmla="*/ 56 h 67"/>
                    <a:gd name="T4" fmla="*/ 41 w 54"/>
                    <a:gd name="T5" fmla="*/ 56 h 67"/>
                    <a:gd name="T6" fmla="*/ 33 w 54"/>
                    <a:gd name="T7" fmla="*/ 64 h 67"/>
                    <a:gd name="T8" fmla="*/ 21 w 54"/>
                    <a:gd name="T9" fmla="*/ 65 h 67"/>
                    <a:gd name="T10" fmla="*/ 6 w 54"/>
                    <a:gd name="T11" fmla="*/ 61 h 67"/>
                    <a:gd name="T12" fmla="*/ 0 w 54"/>
                    <a:gd name="T13" fmla="*/ 46 h 67"/>
                    <a:gd name="T14" fmla="*/ 8 w 54"/>
                    <a:gd name="T15" fmla="*/ 32 h 67"/>
                    <a:gd name="T16" fmla="*/ 30 w 54"/>
                    <a:gd name="T17" fmla="*/ 26 h 67"/>
                    <a:gd name="T18" fmla="*/ 40 w 54"/>
                    <a:gd name="T19" fmla="*/ 26 h 67"/>
                    <a:gd name="T20" fmla="*/ 40 w 54"/>
                    <a:gd name="T21" fmla="*/ 23 h 67"/>
                    <a:gd name="T22" fmla="*/ 37 w 54"/>
                    <a:gd name="T23" fmla="*/ 14 h 67"/>
                    <a:gd name="T24" fmla="*/ 28 w 54"/>
                    <a:gd name="T25" fmla="*/ 11 h 67"/>
                    <a:gd name="T26" fmla="*/ 19 w 54"/>
                    <a:gd name="T27" fmla="*/ 13 h 67"/>
                    <a:gd name="T28" fmla="*/ 11 w 54"/>
                    <a:gd name="T29" fmla="*/ 16 h 67"/>
                    <a:gd name="T30" fmla="*/ 6 w 54"/>
                    <a:gd name="T31" fmla="*/ 5 h 67"/>
                    <a:gd name="T32" fmla="*/ 18 w 54"/>
                    <a:gd name="T33" fmla="*/ 1 h 67"/>
                    <a:gd name="T34" fmla="*/ 30 w 54"/>
                    <a:gd name="T35" fmla="*/ 0 h 67"/>
                    <a:gd name="T36" fmla="*/ 47 w 54"/>
                    <a:gd name="T37" fmla="*/ 5 h 67"/>
                    <a:gd name="T38" fmla="*/ 53 w 54"/>
                    <a:gd name="T39" fmla="*/ 21 h 67"/>
                    <a:gd name="T40" fmla="*/ 53 w 54"/>
                    <a:gd name="T41" fmla="*/ 64 h 67"/>
                    <a:gd name="T42" fmla="*/ 44 w 54"/>
                    <a:gd name="T43" fmla="*/ 64 h 67"/>
                    <a:gd name="T44" fmla="*/ 44 w 54"/>
                    <a:gd name="T45" fmla="*/ 65 h 67"/>
                    <a:gd name="T46" fmla="*/ 24 w 54"/>
                    <a:gd name="T47" fmla="*/ 55 h 67"/>
                    <a:gd name="T48" fmla="*/ 35 w 54"/>
                    <a:gd name="T49" fmla="*/ 51 h 67"/>
                    <a:gd name="T50" fmla="*/ 40 w 54"/>
                    <a:gd name="T51" fmla="*/ 39 h 67"/>
                    <a:gd name="T52" fmla="*/ 40 w 54"/>
                    <a:gd name="T53" fmla="*/ 33 h 67"/>
                    <a:gd name="T54" fmla="*/ 31 w 54"/>
                    <a:gd name="T55" fmla="*/ 33 h 67"/>
                    <a:gd name="T56" fmla="*/ 18 w 54"/>
                    <a:gd name="T57" fmla="*/ 36 h 67"/>
                    <a:gd name="T58" fmla="*/ 14 w 54"/>
                    <a:gd name="T59" fmla="*/ 45 h 67"/>
                    <a:gd name="T60" fmla="*/ 17 w 54"/>
                    <a:gd name="T61" fmla="*/ 51 h 67"/>
                    <a:gd name="T62" fmla="*/ 24 w 54"/>
                    <a:gd name="T63" fmla="*/ 5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7">
                      <a:moveTo>
                        <a:pt x="44" y="65"/>
                      </a:moveTo>
                      <a:lnTo>
                        <a:pt x="41" y="56"/>
                      </a:lnTo>
                      <a:lnTo>
                        <a:pt x="41" y="56"/>
                      </a:lnTo>
                      <a:cubicBezTo>
                        <a:pt x="38" y="61"/>
                        <a:pt x="36" y="63"/>
                        <a:pt x="33" y="64"/>
                      </a:cubicBezTo>
                      <a:cubicBezTo>
                        <a:pt x="31" y="66"/>
                        <a:pt x="25" y="65"/>
                        <a:pt x="21" y="65"/>
                      </a:cubicBezTo>
                      <a:cubicBezTo>
                        <a:pt x="15" y="65"/>
                        <a:pt x="9" y="64"/>
                        <a:pt x="6" y="61"/>
                      </a:cubicBezTo>
                      <a:cubicBezTo>
                        <a:pt x="3" y="58"/>
                        <a:pt x="0" y="52"/>
                        <a:pt x="0" y="46"/>
                      </a:cubicBezTo>
                      <a:cubicBezTo>
                        <a:pt x="0" y="40"/>
                        <a:pt x="4" y="35"/>
                        <a:pt x="8" y="32"/>
                      </a:cubicBezTo>
                      <a:cubicBezTo>
                        <a:pt x="13" y="29"/>
                        <a:pt x="19" y="26"/>
                        <a:pt x="30" y="26"/>
                      </a:cubicBezTo>
                      <a:lnTo>
                        <a:pt x="40" y="26"/>
                      </a:lnTo>
                      <a:lnTo>
                        <a:pt x="40" y="23"/>
                      </a:lnTo>
                      <a:cubicBezTo>
                        <a:pt x="40" y="19"/>
                        <a:pt x="39" y="16"/>
                        <a:pt x="37" y="14"/>
                      </a:cubicBezTo>
                      <a:cubicBezTo>
                        <a:pt x="36" y="13"/>
                        <a:pt x="33" y="11"/>
                        <a:pt x="28" y="11"/>
                      </a:cubicBezTo>
                      <a:cubicBezTo>
                        <a:pt x="25" y="11"/>
                        <a:pt x="22" y="12"/>
                        <a:pt x="19" y="13"/>
                      </a:cubicBezTo>
                      <a:cubicBezTo>
                        <a:pt x="17" y="15"/>
                        <a:pt x="14" y="14"/>
                        <a:pt x="11" y="16"/>
                      </a:cubicBezTo>
                      <a:lnTo>
                        <a:pt x="6" y="5"/>
                      </a:lnTo>
                      <a:cubicBezTo>
                        <a:pt x="9" y="4"/>
                        <a:pt x="14" y="3"/>
                        <a:pt x="18" y="1"/>
                      </a:cubicBezTo>
                      <a:cubicBezTo>
                        <a:pt x="22" y="0"/>
                        <a:pt x="25" y="0"/>
                        <a:pt x="30" y="0"/>
                      </a:cubicBezTo>
                      <a:cubicBezTo>
                        <a:pt x="37" y="0"/>
                        <a:pt x="44" y="1"/>
                        <a:pt x="47" y="5"/>
                      </a:cubicBezTo>
                      <a:cubicBezTo>
                        <a:pt x="50" y="10"/>
                        <a:pt x="53" y="14"/>
                        <a:pt x="53" y="21"/>
                      </a:cubicBezTo>
                      <a:lnTo>
                        <a:pt x="53" y="64"/>
                      </a:lnTo>
                      <a:lnTo>
                        <a:pt x="44" y="64"/>
                      </a:lnTo>
                      <a:lnTo>
                        <a:pt x="44" y="65"/>
                      </a:lnTo>
                      <a:close/>
                      <a:moveTo>
                        <a:pt x="24" y="55"/>
                      </a:moveTo>
                      <a:cubicBezTo>
                        <a:pt x="28" y="55"/>
                        <a:pt x="33" y="54"/>
                        <a:pt x="35" y="51"/>
                      </a:cubicBezTo>
                      <a:cubicBezTo>
                        <a:pt x="38" y="48"/>
                        <a:pt x="40" y="45"/>
                        <a:pt x="40" y="39"/>
                      </a:cubicBezTo>
                      <a:lnTo>
                        <a:pt x="40" y="33"/>
                      </a:lnTo>
                      <a:lnTo>
                        <a:pt x="31" y="33"/>
                      </a:lnTo>
                      <a:cubicBezTo>
                        <a:pt x="25" y="33"/>
                        <a:pt x="21" y="35"/>
                        <a:pt x="18" y="36"/>
                      </a:cubicBezTo>
                      <a:cubicBezTo>
                        <a:pt x="15" y="37"/>
                        <a:pt x="14" y="40"/>
                        <a:pt x="14" y="45"/>
                      </a:cubicBezTo>
                      <a:cubicBezTo>
                        <a:pt x="14" y="48"/>
                        <a:pt x="16" y="50"/>
                        <a:pt x="17" y="51"/>
                      </a:cubicBezTo>
                      <a:cubicBezTo>
                        <a:pt x="19" y="53"/>
                        <a:pt x="21" y="55"/>
                        <a:pt x="24" y="55"/>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24" name="Freeform 623"/>
                <p:cNvSpPr>
                  <a:spLocks noChangeArrowheads="1"/>
                </p:cNvSpPr>
                <p:nvPr/>
              </p:nvSpPr>
              <p:spPr bwMode="auto">
                <a:xfrm>
                  <a:off x="5393" y="2692"/>
                  <a:ext cx="12" cy="20"/>
                </a:xfrm>
                <a:custGeom>
                  <a:avLst/>
                  <a:gdLst>
                    <a:gd name="T0" fmla="*/ 32 w 58"/>
                    <a:gd name="T1" fmla="*/ 64 h 93"/>
                    <a:gd name="T2" fmla="*/ 13 w 58"/>
                    <a:gd name="T3" fmla="*/ 55 h 93"/>
                    <a:gd name="T4" fmla="*/ 12 w 58"/>
                    <a:gd name="T5" fmla="*/ 55 h 93"/>
                    <a:gd name="T6" fmla="*/ 13 w 58"/>
                    <a:gd name="T7" fmla="*/ 66 h 93"/>
                    <a:gd name="T8" fmla="*/ 13 w 58"/>
                    <a:gd name="T9" fmla="*/ 92 h 93"/>
                    <a:gd name="T10" fmla="*/ 0 w 58"/>
                    <a:gd name="T11" fmla="*/ 92 h 93"/>
                    <a:gd name="T12" fmla="*/ 0 w 58"/>
                    <a:gd name="T13" fmla="*/ 2 h 93"/>
                    <a:gd name="T14" fmla="*/ 10 w 58"/>
                    <a:gd name="T15" fmla="*/ 2 h 93"/>
                    <a:gd name="T16" fmla="*/ 12 w 58"/>
                    <a:gd name="T17" fmla="*/ 10 h 93"/>
                    <a:gd name="T18" fmla="*/ 12 w 58"/>
                    <a:gd name="T19" fmla="*/ 10 h 93"/>
                    <a:gd name="T20" fmla="*/ 31 w 58"/>
                    <a:gd name="T21" fmla="*/ 0 h 93"/>
                    <a:gd name="T22" fmla="*/ 50 w 58"/>
                    <a:gd name="T23" fmla="*/ 9 h 93"/>
                    <a:gd name="T24" fmla="*/ 57 w 58"/>
                    <a:gd name="T25" fmla="*/ 32 h 93"/>
                    <a:gd name="T26" fmla="*/ 50 w 58"/>
                    <a:gd name="T27" fmla="*/ 57 h 93"/>
                    <a:gd name="T28" fmla="*/ 32 w 58"/>
                    <a:gd name="T29" fmla="*/ 64 h 93"/>
                    <a:gd name="T30" fmla="*/ 29 w 58"/>
                    <a:gd name="T31" fmla="*/ 10 h 93"/>
                    <a:gd name="T32" fmla="*/ 17 w 58"/>
                    <a:gd name="T33" fmla="*/ 15 h 93"/>
                    <a:gd name="T34" fmla="*/ 13 w 58"/>
                    <a:gd name="T35" fmla="*/ 29 h 93"/>
                    <a:gd name="T36" fmla="*/ 13 w 58"/>
                    <a:gd name="T37" fmla="*/ 31 h 93"/>
                    <a:gd name="T38" fmla="*/ 16 w 58"/>
                    <a:gd name="T39" fmla="*/ 47 h 93"/>
                    <a:gd name="T40" fmla="*/ 28 w 58"/>
                    <a:gd name="T41" fmla="*/ 53 h 93"/>
                    <a:gd name="T42" fmla="*/ 38 w 58"/>
                    <a:gd name="T43" fmla="*/ 47 h 93"/>
                    <a:gd name="T44" fmla="*/ 42 w 58"/>
                    <a:gd name="T45" fmla="*/ 31 h 93"/>
                    <a:gd name="T46" fmla="*/ 38 w 58"/>
                    <a:gd name="T47" fmla="*/ 15 h 93"/>
                    <a:gd name="T48" fmla="*/ 29 w 58"/>
                    <a:gd name="T49"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93">
                      <a:moveTo>
                        <a:pt x="32" y="64"/>
                      </a:moveTo>
                      <a:cubicBezTo>
                        <a:pt x="25" y="64"/>
                        <a:pt x="17" y="61"/>
                        <a:pt x="13" y="55"/>
                      </a:cubicBezTo>
                      <a:lnTo>
                        <a:pt x="12" y="55"/>
                      </a:lnTo>
                      <a:cubicBezTo>
                        <a:pt x="12" y="61"/>
                        <a:pt x="13" y="64"/>
                        <a:pt x="13" y="66"/>
                      </a:cubicBezTo>
                      <a:lnTo>
                        <a:pt x="13" y="92"/>
                      </a:lnTo>
                      <a:lnTo>
                        <a:pt x="0" y="92"/>
                      </a:lnTo>
                      <a:lnTo>
                        <a:pt x="0" y="2"/>
                      </a:lnTo>
                      <a:lnTo>
                        <a:pt x="10" y="2"/>
                      </a:lnTo>
                      <a:cubicBezTo>
                        <a:pt x="10" y="3"/>
                        <a:pt x="12" y="6"/>
                        <a:pt x="12" y="10"/>
                      </a:cubicBezTo>
                      <a:lnTo>
                        <a:pt x="12" y="10"/>
                      </a:lnTo>
                      <a:cubicBezTo>
                        <a:pt x="16" y="4"/>
                        <a:pt x="22" y="0"/>
                        <a:pt x="31" y="0"/>
                      </a:cubicBezTo>
                      <a:cubicBezTo>
                        <a:pt x="38" y="0"/>
                        <a:pt x="46" y="3"/>
                        <a:pt x="50" y="9"/>
                      </a:cubicBezTo>
                      <a:cubicBezTo>
                        <a:pt x="55" y="15"/>
                        <a:pt x="57" y="22"/>
                        <a:pt x="57" y="32"/>
                      </a:cubicBezTo>
                      <a:cubicBezTo>
                        <a:pt x="57" y="42"/>
                        <a:pt x="55" y="51"/>
                        <a:pt x="50" y="57"/>
                      </a:cubicBezTo>
                      <a:cubicBezTo>
                        <a:pt x="46" y="63"/>
                        <a:pt x="41" y="64"/>
                        <a:pt x="32" y="64"/>
                      </a:cubicBezTo>
                      <a:close/>
                      <a:moveTo>
                        <a:pt x="29" y="10"/>
                      </a:moveTo>
                      <a:cubicBezTo>
                        <a:pt x="23" y="10"/>
                        <a:pt x="20" y="12"/>
                        <a:pt x="17" y="15"/>
                      </a:cubicBezTo>
                      <a:cubicBezTo>
                        <a:pt x="15" y="18"/>
                        <a:pt x="13" y="23"/>
                        <a:pt x="13" y="29"/>
                      </a:cubicBezTo>
                      <a:lnTo>
                        <a:pt x="13" y="31"/>
                      </a:lnTo>
                      <a:cubicBezTo>
                        <a:pt x="13" y="38"/>
                        <a:pt x="15" y="44"/>
                        <a:pt x="16" y="47"/>
                      </a:cubicBezTo>
                      <a:cubicBezTo>
                        <a:pt x="17" y="50"/>
                        <a:pt x="22" y="53"/>
                        <a:pt x="28" y="53"/>
                      </a:cubicBezTo>
                      <a:cubicBezTo>
                        <a:pt x="32" y="53"/>
                        <a:pt x="37" y="52"/>
                        <a:pt x="38" y="47"/>
                      </a:cubicBezTo>
                      <a:cubicBezTo>
                        <a:pt x="40" y="43"/>
                        <a:pt x="42" y="39"/>
                        <a:pt x="42" y="31"/>
                      </a:cubicBezTo>
                      <a:cubicBezTo>
                        <a:pt x="42" y="24"/>
                        <a:pt x="41" y="18"/>
                        <a:pt x="38" y="15"/>
                      </a:cubicBezTo>
                      <a:cubicBezTo>
                        <a:pt x="35" y="12"/>
                        <a:pt x="33" y="10"/>
                        <a:pt x="29" y="1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25" name="Freeform 624"/>
                <p:cNvSpPr>
                  <a:spLocks noChangeArrowheads="1"/>
                </p:cNvSpPr>
                <p:nvPr/>
              </p:nvSpPr>
              <p:spPr bwMode="auto">
                <a:xfrm>
                  <a:off x="5409" y="2687"/>
                  <a:ext cx="6" cy="22"/>
                </a:xfrm>
                <a:custGeom>
                  <a:avLst/>
                  <a:gdLst>
                    <a:gd name="T0" fmla="*/ 0 w 31"/>
                    <a:gd name="T1" fmla="*/ 51 h 102"/>
                    <a:gd name="T2" fmla="*/ 5 w 31"/>
                    <a:gd name="T3" fmla="*/ 23 h 102"/>
                    <a:gd name="T4" fmla="*/ 18 w 31"/>
                    <a:gd name="T5" fmla="*/ 0 h 102"/>
                    <a:gd name="T6" fmla="*/ 30 w 31"/>
                    <a:gd name="T7" fmla="*/ 0 h 102"/>
                    <a:gd name="T8" fmla="*/ 18 w 31"/>
                    <a:gd name="T9" fmla="*/ 23 h 102"/>
                    <a:gd name="T10" fmla="*/ 14 w 31"/>
                    <a:gd name="T11" fmla="*/ 51 h 102"/>
                    <a:gd name="T12" fmla="*/ 18 w 31"/>
                    <a:gd name="T13" fmla="*/ 77 h 102"/>
                    <a:gd name="T14" fmla="*/ 30 w 31"/>
                    <a:gd name="T15" fmla="*/ 101 h 102"/>
                    <a:gd name="T16" fmla="*/ 18 w 31"/>
                    <a:gd name="T17" fmla="*/ 101 h 102"/>
                    <a:gd name="T18" fmla="*/ 5 w 31"/>
                    <a:gd name="T19" fmla="*/ 77 h 102"/>
                    <a:gd name="T20" fmla="*/ 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0" y="51"/>
                      </a:moveTo>
                      <a:cubicBezTo>
                        <a:pt x="0" y="41"/>
                        <a:pt x="2" y="32"/>
                        <a:pt x="5" y="23"/>
                      </a:cubicBezTo>
                      <a:cubicBezTo>
                        <a:pt x="8" y="15"/>
                        <a:pt x="12" y="7"/>
                        <a:pt x="18" y="0"/>
                      </a:cubicBezTo>
                      <a:lnTo>
                        <a:pt x="30" y="0"/>
                      </a:lnTo>
                      <a:cubicBezTo>
                        <a:pt x="24" y="7"/>
                        <a:pt x="21" y="15"/>
                        <a:pt x="18" y="23"/>
                      </a:cubicBezTo>
                      <a:cubicBezTo>
                        <a:pt x="15" y="32"/>
                        <a:pt x="14" y="41"/>
                        <a:pt x="14" y="51"/>
                      </a:cubicBezTo>
                      <a:cubicBezTo>
                        <a:pt x="14" y="61"/>
                        <a:pt x="15" y="70"/>
                        <a:pt x="18" y="77"/>
                      </a:cubicBezTo>
                      <a:cubicBezTo>
                        <a:pt x="21" y="85"/>
                        <a:pt x="25" y="93"/>
                        <a:pt x="30" y="101"/>
                      </a:cubicBezTo>
                      <a:lnTo>
                        <a:pt x="18" y="101"/>
                      </a:lnTo>
                      <a:cubicBezTo>
                        <a:pt x="12" y="95"/>
                        <a:pt x="8" y="86"/>
                        <a:pt x="5" y="77"/>
                      </a:cubicBezTo>
                      <a:cubicBezTo>
                        <a:pt x="2" y="69"/>
                        <a:pt x="0" y="61"/>
                        <a:pt x="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26" name="Freeform 625"/>
                <p:cNvSpPr>
                  <a:spLocks noChangeArrowheads="1"/>
                </p:cNvSpPr>
                <p:nvPr/>
              </p:nvSpPr>
              <p:spPr bwMode="auto">
                <a:xfrm>
                  <a:off x="5416" y="2687"/>
                  <a:ext cx="6" cy="22"/>
                </a:xfrm>
                <a:custGeom>
                  <a:avLst/>
                  <a:gdLst>
                    <a:gd name="T0" fmla="*/ 30 w 31"/>
                    <a:gd name="T1" fmla="*/ 51 h 102"/>
                    <a:gd name="T2" fmla="*/ 25 w 31"/>
                    <a:gd name="T3" fmla="*/ 79 h 102"/>
                    <a:gd name="T4" fmla="*/ 12 w 31"/>
                    <a:gd name="T5" fmla="*/ 101 h 102"/>
                    <a:gd name="T6" fmla="*/ 0 w 31"/>
                    <a:gd name="T7" fmla="*/ 101 h 102"/>
                    <a:gd name="T8" fmla="*/ 12 w 31"/>
                    <a:gd name="T9" fmla="*/ 77 h 102"/>
                    <a:gd name="T10" fmla="*/ 17 w 31"/>
                    <a:gd name="T11" fmla="*/ 51 h 102"/>
                    <a:gd name="T12" fmla="*/ 12 w 31"/>
                    <a:gd name="T13" fmla="*/ 23 h 102"/>
                    <a:gd name="T14" fmla="*/ 0 w 31"/>
                    <a:gd name="T15" fmla="*/ 0 h 102"/>
                    <a:gd name="T16" fmla="*/ 12 w 31"/>
                    <a:gd name="T17" fmla="*/ 0 h 102"/>
                    <a:gd name="T18" fmla="*/ 25 w 31"/>
                    <a:gd name="T19" fmla="*/ 23 h 102"/>
                    <a:gd name="T20" fmla="*/ 30 w 31"/>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2">
                      <a:moveTo>
                        <a:pt x="30" y="51"/>
                      </a:moveTo>
                      <a:cubicBezTo>
                        <a:pt x="30" y="61"/>
                        <a:pt x="28" y="70"/>
                        <a:pt x="25" y="79"/>
                      </a:cubicBezTo>
                      <a:cubicBezTo>
                        <a:pt x="22" y="88"/>
                        <a:pt x="18" y="95"/>
                        <a:pt x="12" y="101"/>
                      </a:cubicBezTo>
                      <a:lnTo>
                        <a:pt x="0" y="101"/>
                      </a:lnTo>
                      <a:cubicBezTo>
                        <a:pt x="6" y="93"/>
                        <a:pt x="9" y="86"/>
                        <a:pt x="12" y="77"/>
                      </a:cubicBezTo>
                      <a:cubicBezTo>
                        <a:pt x="15" y="69"/>
                        <a:pt x="17" y="60"/>
                        <a:pt x="17" y="51"/>
                      </a:cubicBezTo>
                      <a:cubicBezTo>
                        <a:pt x="17" y="42"/>
                        <a:pt x="15" y="32"/>
                        <a:pt x="12" y="23"/>
                      </a:cubicBezTo>
                      <a:cubicBezTo>
                        <a:pt x="9" y="15"/>
                        <a:pt x="5" y="6"/>
                        <a:pt x="0" y="0"/>
                      </a:cubicBezTo>
                      <a:lnTo>
                        <a:pt x="12" y="0"/>
                      </a:lnTo>
                      <a:cubicBezTo>
                        <a:pt x="18" y="7"/>
                        <a:pt x="22" y="15"/>
                        <a:pt x="25" y="23"/>
                      </a:cubicBezTo>
                      <a:cubicBezTo>
                        <a:pt x="28" y="32"/>
                        <a:pt x="30" y="41"/>
                        <a:pt x="30" y="51"/>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27" name="Line 689"/>
                <p:cNvSpPr>
                  <a:spLocks noChangeShapeType="1"/>
                </p:cNvSpPr>
                <p:nvPr/>
              </p:nvSpPr>
              <p:spPr bwMode="auto">
                <a:xfrm flipV="1">
                  <a:off x="4920" y="2215"/>
                  <a:ext cx="47" cy="57"/>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628" name="Freeform 627"/>
                <p:cNvSpPr>
                  <a:spLocks noChangeArrowheads="1"/>
                </p:cNvSpPr>
                <p:nvPr/>
              </p:nvSpPr>
              <p:spPr bwMode="auto">
                <a:xfrm>
                  <a:off x="4955" y="2201"/>
                  <a:ext cx="24" cy="25"/>
                </a:xfrm>
                <a:custGeom>
                  <a:avLst/>
                  <a:gdLst>
                    <a:gd name="T0" fmla="*/ 89 w 110"/>
                    <a:gd name="T1" fmla="*/ 114 h 115"/>
                    <a:gd name="T2" fmla="*/ 0 w 110"/>
                    <a:gd name="T3" fmla="*/ 40 h 115"/>
                    <a:gd name="T4" fmla="*/ 109 w 110"/>
                    <a:gd name="T5" fmla="*/ 0 h 115"/>
                    <a:gd name="T6" fmla="*/ 89 w 110"/>
                    <a:gd name="T7" fmla="*/ 114 h 115"/>
                  </a:gdLst>
                  <a:ahLst/>
                  <a:cxnLst>
                    <a:cxn ang="0">
                      <a:pos x="T0" y="T1"/>
                    </a:cxn>
                    <a:cxn ang="0">
                      <a:pos x="T2" y="T3"/>
                    </a:cxn>
                    <a:cxn ang="0">
                      <a:pos x="T4" y="T5"/>
                    </a:cxn>
                    <a:cxn ang="0">
                      <a:pos x="T6" y="T7"/>
                    </a:cxn>
                  </a:cxnLst>
                  <a:rect l="0" t="0" r="r" b="b"/>
                  <a:pathLst>
                    <a:path w="110" h="115">
                      <a:moveTo>
                        <a:pt x="89" y="114"/>
                      </a:moveTo>
                      <a:lnTo>
                        <a:pt x="0" y="40"/>
                      </a:lnTo>
                      <a:lnTo>
                        <a:pt x="109" y="0"/>
                      </a:lnTo>
                      <a:lnTo>
                        <a:pt x="89" y="114"/>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29" name="Line 691"/>
                <p:cNvSpPr>
                  <a:spLocks noChangeShapeType="1"/>
                </p:cNvSpPr>
                <p:nvPr/>
              </p:nvSpPr>
              <p:spPr bwMode="auto">
                <a:xfrm flipV="1">
                  <a:off x="4920" y="2066"/>
                  <a:ext cx="61" cy="206"/>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630" name="Freeform 629"/>
                <p:cNvSpPr>
                  <a:spLocks noChangeArrowheads="1"/>
                </p:cNvSpPr>
                <p:nvPr/>
              </p:nvSpPr>
              <p:spPr bwMode="auto">
                <a:xfrm>
                  <a:off x="4968" y="2049"/>
                  <a:ext cx="25" cy="25"/>
                </a:xfrm>
                <a:custGeom>
                  <a:avLst/>
                  <a:gdLst>
                    <a:gd name="T0" fmla="*/ 112 w 113"/>
                    <a:gd name="T1" fmla="*/ 114 h 115"/>
                    <a:gd name="T2" fmla="*/ 0 w 113"/>
                    <a:gd name="T3" fmla="*/ 80 h 115"/>
                    <a:gd name="T4" fmla="*/ 85 w 113"/>
                    <a:gd name="T5" fmla="*/ 0 h 115"/>
                    <a:gd name="T6" fmla="*/ 112 w 113"/>
                    <a:gd name="T7" fmla="*/ 114 h 115"/>
                  </a:gdLst>
                  <a:ahLst/>
                  <a:cxnLst>
                    <a:cxn ang="0">
                      <a:pos x="T0" y="T1"/>
                    </a:cxn>
                    <a:cxn ang="0">
                      <a:pos x="T2" y="T3"/>
                    </a:cxn>
                    <a:cxn ang="0">
                      <a:pos x="T4" y="T5"/>
                    </a:cxn>
                    <a:cxn ang="0">
                      <a:pos x="T6" y="T7"/>
                    </a:cxn>
                  </a:cxnLst>
                  <a:rect l="0" t="0" r="r" b="b"/>
                  <a:pathLst>
                    <a:path w="113" h="115">
                      <a:moveTo>
                        <a:pt x="112" y="114"/>
                      </a:moveTo>
                      <a:lnTo>
                        <a:pt x="0" y="80"/>
                      </a:lnTo>
                      <a:lnTo>
                        <a:pt x="85" y="0"/>
                      </a:lnTo>
                      <a:lnTo>
                        <a:pt x="112" y="114"/>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31" name="Line 693"/>
                <p:cNvSpPr>
                  <a:spLocks noChangeShapeType="1"/>
                </p:cNvSpPr>
                <p:nvPr/>
              </p:nvSpPr>
              <p:spPr bwMode="auto">
                <a:xfrm>
                  <a:off x="4920" y="2272"/>
                  <a:ext cx="57" cy="210"/>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632" name="Freeform 631"/>
                <p:cNvSpPr>
                  <a:spLocks noChangeArrowheads="1"/>
                </p:cNvSpPr>
                <p:nvPr/>
              </p:nvSpPr>
              <p:spPr bwMode="auto">
                <a:xfrm>
                  <a:off x="4964" y="2476"/>
                  <a:ext cx="25" cy="25"/>
                </a:xfrm>
                <a:custGeom>
                  <a:avLst/>
                  <a:gdLst>
                    <a:gd name="T0" fmla="*/ 0 w 113"/>
                    <a:gd name="T1" fmla="*/ 31 h 114"/>
                    <a:gd name="T2" fmla="*/ 112 w 113"/>
                    <a:gd name="T3" fmla="*/ 0 h 114"/>
                    <a:gd name="T4" fmla="*/ 83 w 113"/>
                    <a:gd name="T5" fmla="*/ 113 h 114"/>
                    <a:gd name="T6" fmla="*/ 0 w 113"/>
                    <a:gd name="T7" fmla="*/ 31 h 114"/>
                  </a:gdLst>
                  <a:ahLst/>
                  <a:cxnLst>
                    <a:cxn ang="0">
                      <a:pos x="T0" y="T1"/>
                    </a:cxn>
                    <a:cxn ang="0">
                      <a:pos x="T2" y="T3"/>
                    </a:cxn>
                    <a:cxn ang="0">
                      <a:pos x="T4" y="T5"/>
                    </a:cxn>
                    <a:cxn ang="0">
                      <a:pos x="T6" y="T7"/>
                    </a:cxn>
                  </a:cxnLst>
                  <a:rect l="0" t="0" r="r" b="b"/>
                  <a:pathLst>
                    <a:path w="113" h="114">
                      <a:moveTo>
                        <a:pt x="0" y="31"/>
                      </a:moveTo>
                      <a:lnTo>
                        <a:pt x="112" y="0"/>
                      </a:lnTo>
                      <a:lnTo>
                        <a:pt x="83" y="113"/>
                      </a:lnTo>
                      <a:lnTo>
                        <a:pt x="0" y="31"/>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33" name="Line 695"/>
                <p:cNvSpPr>
                  <a:spLocks noChangeShapeType="1"/>
                </p:cNvSpPr>
                <p:nvPr/>
              </p:nvSpPr>
              <p:spPr bwMode="auto">
                <a:xfrm flipV="1">
                  <a:off x="4920" y="1927"/>
                  <a:ext cx="67" cy="345"/>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634" name="Freeform 633"/>
                <p:cNvSpPr>
                  <a:spLocks noChangeArrowheads="1"/>
                </p:cNvSpPr>
                <p:nvPr/>
              </p:nvSpPr>
              <p:spPr bwMode="auto">
                <a:xfrm>
                  <a:off x="4975" y="1909"/>
                  <a:ext cx="25" cy="24"/>
                </a:xfrm>
                <a:custGeom>
                  <a:avLst/>
                  <a:gdLst>
                    <a:gd name="T0" fmla="*/ 114 w 115"/>
                    <a:gd name="T1" fmla="*/ 109 h 110"/>
                    <a:gd name="T2" fmla="*/ 0 w 115"/>
                    <a:gd name="T3" fmla="*/ 87 h 110"/>
                    <a:gd name="T4" fmla="*/ 76 w 115"/>
                    <a:gd name="T5" fmla="*/ 0 h 110"/>
                    <a:gd name="T6" fmla="*/ 114 w 115"/>
                    <a:gd name="T7" fmla="*/ 109 h 110"/>
                  </a:gdLst>
                  <a:ahLst/>
                  <a:cxnLst>
                    <a:cxn ang="0">
                      <a:pos x="T0" y="T1"/>
                    </a:cxn>
                    <a:cxn ang="0">
                      <a:pos x="T2" y="T3"/>
                    </a:cxn>
                    <a:cxn ang="0">
                      <a:pos x="T4" y="T5"/>
                    </a:cxn>
                    <a:cxn ang="0">
                      <a:pos x="T6" y="T7"/>
                    </a:cxn>
                  </a:cxnLst>
                  <a:rect l="0" t="0" r="r" b="b"/>
                  <a:pathLst>
                    <a:path w="115" h="110">
                      <a:moveTo>
                        <a:pt x="114" y="109"/>
                      </a:moveTo>
                      <a:lnTo>
                        <a:pt x="0" y="87"/>
                      </a:lnTo>
                      <a:lnTo>
                        <a:pt x="76" y="0"/>
                      </a:lnTo>
                      <a:lnTo>
                        <a:pt x="114" y="109"/>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35" name="Line 697"/>
                <p:cNvSpPr>
                  <a:spLocks noChangeShapeType="1"/>
                </p:cNvSpPr>
                <p:nvPr/>
              </p:nvSpPr>
              <p:spPr bwMode="auto">
                <a:xfrm>
                  <a:off x="4920" y="2272"/>
                  <a:ext cx="68" cy="362"/>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636" name="Freeform 635"/>
                <p:cNvSpPr>
                  <a:spLocks noChangeArrowheads="1"/>
                </p:cNvSpPr>
                <p:nvPr/>
              </p:nvSpPr>
              <p:spPr bwMode="auto">
                <a:xfrm>
                  <a:off x="4976" y="2629"/>
                  <a:ext cx="25" cy="24"/>
                </a:xfrm>
                <a:custGeom>
                  <a:avLst/>
                  <a:gdLst>
                    <a:gd name="T0" fmla="*/ 0 w 114"/>
                    <a:gd name="T1" fmla="*/ 22 h 110"/>
                    <a:gd name="T2" fmla="*/ 113 w 114"/>
                    <a:gd name="T3" fmla="*/ 0 h 110"/>
                    <a:gd name="T4" fmla="*/ 75 w 114"/>
                    <a:gd name="T5" fmla="*/ 109 h 110"/>
                    <a:gd name="T6" fmla="*/ 0 w 114"/>
                    <a:gd name="T7" fmla="*/ 22 h 110"/>
                  </a:gdLst>
                  <a:ahLst/>
                  <a:cxnLst>
                    <a:cxn ang="0">
                      <a:pos x="T0" y="T1"/>
                    </a:cxn>
                    <a:cxn ang="0">
                      <a:pos x="T2" y="T3"/>
                    </a:cxn>
                    <a:cxn ang="0">
                      <a:pos x="T4" y="T5"/>
                    </a:cxn>
                    <a:cxn ang="0">
                      <a:pos x="T6" y="T7"/>
                    </a:cxn>
                  </a:cxnLst>
                  <a:rect l="0" t="0" r="r" b="b"/>
                  <a:pathLst>
                    <a:path w="114" h="110">
                      <a:moveTo>
                        <a:pt x="0" y="22"/>
                      </a:moveTo>
                      <a:lnTo>
                        <a:pt x="113" y="0"/>
                      </a:lnTo>
                      <a:lnTo>
                        <a:pt x="75" y="109"/>
                      </a:lnTo>
                      <a:lnTo>
                        <a:pt x="0" y="22"/>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37" name="Line 699"/>
                <p:cNvSpPr>
                  <a:spLocks noChangeShapeType="1"/>
                </p:cNvSpPr>
                <p:nvPr/>
              </p:nvSpPr>
              <p:spPr bwMode="auto">
                <a:xfrm>
                  <a:off x="4920" y="2271"/>
                  <a:ext cx="46" cy="48"/>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638" name="Freeform 637"/>
                <p:cNvSpPr>
                  <a:spLocks noChangeArrowheads="1"/>
                </p:cNvSpPr>
                <p:nvPr/>
              </p:nvSpPr>
              <p:spPr bwMode="auto">
                <a:xfrm>
                  <a:off x="4955" y="2307"/>
                  <a:ext cx="24" cy="25"/>
                </a:xfrm>
                <a:custGeom>
                  <a:avLst/>
                  <a:gdLst>
                    <a:gd name="T0" fmla="*/ 0 w 112"/>
                    <a:gd name="T1" fmla="*/ 82 h 115"/>
                    <a:gd name="T2" fmla="*/ 83 w 112"/>
                    <a:gd name="T3" fmla="*/ 0 h 115"/>
                    <a:gd name="T4" fmla="*/ 111 w 112"/>
                    <a:gd name="T5" fmla="*/ 114 h 115"/>
                    <a:gd name="T6" fmla="*/ 0 w 112"/>
                    <a:gd name="T7" fmla="*/ 82 h 115"/>
                  </a:gdLst>
                  <a:ahLst/>
                  <a:cxnLst>
                    <a:cxn ang="0">
                      <a:pos x="T0" y="T1"/>
                    </a:cxn>
                    <a:cxn ang="0">
                      <a:pos x="T2" y="T3"/>
                    </a:cxn>
                    <a:cxn ang="0">
                      <a:pos x="T4" y="T5"/>
                    </a:cxn>
                    <a:cxn ang="0">
                      <a:pos x="T6" y="T7"/>
                    </a:cxn>
                  </a:cxnLst>
                  <a:rect l="0" t="0" r="r" b="b"/>
                  <a:pathLst>
                    <a:path w="112" h="115">
                      <a:moveTo>
                        <a:pt x="0" y="82"/>
                      </a:moveTo>
                      <a:lnTo>
                        <a:pt x="83" y="0"/>
                      </a:lnTo>
                      <a:lnTo>
                        <a:pt x="111" y="114"/>
                      </a:lnTo>
                      <a:lnTo>
                        <a:pt x="0" y="82"/>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39" name="Line 701"/>
                <p:cNvSpPr>
                  <a:spLocks noChangeShapeType="1"/>
                </p:cNvSpPr>
                <p:nvPr/>
              </p:nvSpPr>
              <p:spPr bwMode="auto">
                <a:xfrm flipH="1" flipV="1">
                  <a:off x="5648" y="2199"/>
                  <a:ext cx="71" cy="54"/>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640" name="Freeform 639"/>
                <p:cNvSpPr>
                  <a:spLocks noChangeArrowheads="1"/>
                </p:cNvSpPr>
                <p:nvPr/>
              </p:nvSpPr>
              <p:spPr bwMode="auto">
                <a:xfrm>
                  <a:off x="5708" y="2240"/>
                  <a:ext cx="25" cy="23"/>
                </a:xfrm>
                <a:custGeom>
                  <a:avLst/>
                  <a:gdLst>
                    <a:gd name="T0" fmla="*/ 70 w 116"/>
                    <a:gd name="T1" fmla="*/ 0 h 108"/>
                    <a:gd name="T2" fmla="*/ 115 w 116"/>
                    <a:gd name="T3" fmla="*/ 107 h 108"/>
                    <a:gd name="T4" fmla="*/ 0 w 116"/>
                    <a:gd name="T5" fmla="*/ 94 h 108"/>
                    <a:gd name="T6" fmla="*/ 70 w 116"/>
                    <a:gd name="T7" fmla="*/ 0 h 108"/>
                  </a:gdLst>
                  <a:ahLst/>
                  <a:cxnLst>
                    <a:cxn ang="0">
                      <a:pos x="T0" y="T1"/>
                    </a:cxn>
                    <a:cxn ang="0">
                      <a:pos x="T2" y="T3"/>
                    </a:cxn>
                    <a:cxn ang="0">
                      <a:pos x="T4" y="T5"/>
                    </a:cxn>
                    <a:cxn ang="0">
                      <a:pos x="T6" y="T7"/>
                    </a:cxn>
                  </a:cxnLst>
                  <a:rect l="0" t="0" r="r" b="b"/>
                  <a:pathLst>
                    <a:path w="116" h="108">
                      <a:moveTo>
                        <a:pt x="70" y="0"/>
                      </a:moveTo>
                      <a:lnTo>
                        <a:pt x="115" y="107"/>
                      </a:lnTo>
                      <a:lnTo>
                        <a:pt x="0" y="94"/>
                      </a:lnTo>
                      <a:lnTo>
                        <a:pt x="70" y="0"/>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41" name="Line 703"/>
                <p:cNvSpPr>
                  <a:spLocks noChangeShapeType="1"/>
                </p:cNvSpPr>
                <p:nvPr/>
              </p:nvSpPr>
              <p:spPr bwMode="auto">
                <a:xfrm flipH="1" flipV="1">
                  <a:off x="5658" y="2048"/>
                  <a:ext cx="75" cy="169"/>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642" name="Freeform 641"/>
                <p:cNvSpPr>
                  <a:spLocks noChangeArrowheads="1"/>
                </p:cNvSpPr>
                <p:nvPr/>
              </p:nvSpPr>
              <p:spPr bwMode="auto">
                <a:xfrm>
                  <a:off x="5720" y="2209"/>
                  <a:ext cx="23" cy="25"/>
                </a:xfrm>
                <a:custGeom>
                  <a:avLst/>
                  <a:gdLst>
                    <a:gd name="T0" fmla="*/ 106 w 107"/>
                    <a:gd name="T1" fmla="*/ 0 h 116"/>
                    <a:gd name="T2" fmla="*/ 93 w 107"/>
                    <a:gd name="T3" fmla="*/ 115 h 116"/>
                    <a:gd name="T4" fmla="*/ 0 w 107"/>
                    <a:gd name="T5" fmla="*/ 47 h 116"/>
                    <a:gd name="T6" fmla="*/ 106 w 107"/>
                    <a:gd name="T7" fmla="*/ 0 h 116"/>
                  </a:gdLst>
                  <a:ahLst/>
                  <a:cxnLst>
                    <a:cxn ang="0">
                      <a:pos x="T0" y="T1"/>
                    </a:cxn>
                    <a:cxn ang="0">
                      <a:pos x="T2" y="T3"/>
                    </a:cxn>
                    <a:cxn ang="0">
                      <a:pos x="T4" y="T5"/>
                    </a:cxn>
                    <a:cxn ang="0">
                      <a:pos x="T6" y="T7"/>
                    </a:cxn>
                  </a:cxnLst>
                  <a:rect l="0" t="0" r="r" b="b"/>
                  <a:pathLst>
                    <a:path w="107" h="116">
                      <a:moveTo>
                        <a:pt x="106" y="0"/>
                      </a:moveTo>
                      <a:lnTo>
                        <a:pt x="93" y="115"/>
                      </a:lnTo>
                      <a:lnTo>
                        <a:pt x="0" y="47"/>
                      </a:lnTo>
                      <a:lnTo>
                        <a:pt x="106" y="0"/>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43" name="Line 705"/>
                <p:cNvSpPr>
                  <a:spLocks noChangeShapeType="1"/>
                </p:cNvSpPr>
                <p:nvPr/>
              </p:nvSpPr>
              <p:spPr bwMode="auto">
                <a:xfrm flipH="1">
                  <a:off x="5664" y="2328"/>
                  <a:ext cx="72" cy="172"/>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644" name="Freeform 643"/>
                <p:cNvSpPr>
                  <a:spLocks noChangeArrowheads="1"/>
                </p:cNvSpPr>
                <p:nvPr/>
              </p:nvSpPr>
              <p:spPr bwMode="auto">
                <a:xfrm>
                  <a:off x="5722" y="2311"/>
                  <a:ext cx="24" cy="25"/>
                </a:xfrm>
                <a:custGeom>
                  <a:avLst/>
                  <a:gdLst>
                    <a:gd name="T0" fmla="*/ 0 w 109"/>
                    <a:gd name="T1" fmla="*/ 71 h 116"/>
                    <a:gd name="T2" fmla="*/ 92 w 109"/>
                    <a:gd name="T3" fmla="*/ 0 h 116"/>
                    <a:gd name="T4" fmla="*/ 108 w 109"/>
                    <a:gd name="T5" fmla="*/ 115 h 116"/>
                    <a:gd name="T6" fmla="*/ 0 w 109"/>
                    <a:gd name="T7" fmla="*/ 71 h 116"/>
                  </a:gdLst>
                  <a:ahLst/>
                  <a:cxnLst>
                    <a:cxn ang="0">
                      <a:pos x="T0" y="T1"/>
                    </a:cxn>
                    <a:cxn ang="0">
                      <a:pos x="T2" y="T3"/>
                    </a:cxn>
                    <a:cxn ang="0">
                      <a:pos x="T4" y="T5"/>
                    </a:cxn>
                    <a:cxn ang="0">
                      <a:pos x="T6" y="T7"/>
                    </a:cxn>
                  </a:cxnLst>
                  <a:rect l="0" t="0" r="r" b="b"/>
                  <a:pathLst>
                    <a:path w="109" h="116">
                      <a:moveTo>
                        <a:pt x="0" y="71"/>
                      </a:moveTo>
                      <a:lnTo>
                        <a:pt x="92" y="0"/>
                      </a:lnTo>
                      <a:lnTo>
                        <a:pt x="108" y="115"/>
                      </a:lnTo>
                      <a:lnTo>
                        <a:pt x="0" y="71"/>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45" name="Line 707"/>
                <p:cNvSpPr>
                  <a:spLocks noChangeShapeType="1"/>
                </p:cNvSpPr>
                <p:nvPr/>
              </p:nvSpPr>
              <p:spPr bwMode="auto">
                <a:xfrm flipH="1" flipV="1">
                  <a:off x="5654" y="1908"/>
                  <a:ext cx="96" cy="272"/>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646" name="Freeform 645"/>
                <p:cNvSpPr>
                  <a:spLocks noChangeArrowheads="1"/>
                </p:cNvSpPr>
                <p:nvPr/>
              </p:nvSpPr>
              <p:spPr bwMode="auto">
                <a:xfrm>
                  <a:off x="5737" y="2172"/>
                  <a:ext cx="24" cy="25"/>
                </a:xfrm>
                <a:custGeom>
                  <a:avLst/>
                  <a:gdLst>
                    <a:gd name="T0" fmla="*/ 111 w 112"/>
                    <a:gd name="T1" fmla="*/ 0 h 116"/>
                    <a:gd name="T2" fmla="*/ 89 w 112"/>
                    <a:gd name="T3" fmla="*/ 115 h 116"/>
                    <a:gd name="T4" fmla="*/ 0 w 112"/>
                    <a:gd name="T5" fmla="*/ 40 h 116"/>
                    <a:gd name="T6" fmla="*/ 111 w 112"/>
                    <a:gd name="T7" fmla="*/ 0 h 116"/>
                  </a:gdLst>
                  <a:ahLst/>
                  <a:cxnLst>
                    <a:cxn ang="0">
                      <a:pos x="T0" y="T1"/>
                    </a:cxn>
                    <a:cxn ang="0">
                      <a:pos x="T2" y="T3"/>
                    </a:cxn>
                    <a:cxn ang="0">
                      <a:pos x="T4" y="T5"/>
                    </a:cxn>
                    <a:cxn ang="0">
                      <a:pos x="T6" y="T7"/>
                    </a:cxn>
                  </a:cxnLst>
                  <a:rect l="0" t="0" r="r" b="b"/>
                  <a:pathLst>
                    <a:path w="112" h="116">
                      <a:moveTo>
                        <a:pt x="111" y="0"/>
                      </a:moveTo>
                      <a:lnTo>
                        <a:pt x="89" y="115"/>
                      </a:lnTo>
                      <a:lnTo>
                        <a:pt x="0" y="40"/>
                      </a:lnTo>
                      <a:lnTo>
                        <a:pt x="111" y="0"/>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47" name="Line 709"/>
                <p:cNvSpPr>
                  <a:spLocks noChangeShapeType="1"/>
                </p:cNvSpPr>
                <p:nvPr/>
              </p:nvSpPr>
              <p:spPr bwMode="auto">
                <a:xfrm flipH="1">
                  <a:off x="5653" y="2362"/>
                  <a:ext cx="97" cy="290"/>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648" name="Freeform 647"/>
                <p:cNvSpPr>
                  <a:spLocks noChangeArrowheads="1"/>
                </p:cNvSpPr>
                <p:nvPr/>
              </p:nvSpPr>
              <p:spPr bwMode="auto">
                <a:xfrm>
                  <a:off x="5736" y="2384"/>
                  <a:ext cx="24" cy="25"/>
                </a:xfrm>
                <a:custGeom>
                  <a:avLst/>
                  <a:gdLst>
                    <a:gd name="T0" fmla="*/ 0 w 110"/>
                    <a:gd name="T1" fmla="*/ 79 h 115"/>
                    <a:gd name="T2" fmla="*/ 86 w 110"/>
                    <a:gd name="T3" fmla="*/ 0 h 115"/>
                    <a:gd name="T4" fmla="*/ 109 w 110"/>
                    <a:gd name="T5" fmla="*/ 114 h 115"/>
                    <a:gd name="T6" fmla="*/ 0 w 110"/>
                    <a:gd name="T7" fmla="*/ 79 h 115"/>
                  </a:gdLst>
                  <a:ahLst/>
                  <a:cxnLst>
                    <a:cxn ang="0">
                      <a:pos x="T0" y="T1"/>
                    </a:cxn>
                    <a:cxn ang="0">
                      <a:pos x="T2" y="T3"/>
                    </a:cxn>
                    <a:cxn ang="0">
                      <a:pos x="T4" y="T5"/>
                    </a:cxn>
                    <a:cxn ang="0">
                      <a:pos x="T6" y="T7"/>
                    </a:cxn>
                  </a:cxnLst>
                  <a:rect l="0" t="0" r="r" b="b"/>
                  <a:pathLst>
                    <a:path w="110" h="115">
                      <a:moveTo>
                        <a:pt x="0" y="79"/>
                      </a:moveTo>
                      <a:lnTo>
                        <a:pt x="86" y="0"/>
                      </a:lnTo>
                      <a:lnTo>
                        <a:pt x="109" y="114"/>
                      </a:lnTo>
                      <a:lnTo>
                        <a:pt x="0" y="79"/>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49" name="Line 711"/>
                <p:cNvSpPr>
                  <a:spLocks noChangeShapeType="1"/>
                </p:cNvSpPr>
                <p:nvPr/>
              </p:nvSpPr>
              <p:spPr bwMode="auto">
                <a:xfrm flipH="1">
                  <a:off x="5648" y="2292"/>
                  <a:ext cx="71" cy="53"/>
                </a:xfrm>
                <a:prstGeom prst="line">
                  <a:avLst/>
                </a:prstGeom>
                <a:noFill/>
                <a:ln w="10440" cap="rnd">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prstClr val="black"/>
                    </a:solidFill>
                    <a:sym typeface="Calibri"/>
                  </a:endParaRPr>
                </a:p>
              </p:txBody>
            </p:sp>
            <p:sp>
              <p:nvSpPr>
                <p:cNvPr id="650" name="Freeform 649"/>
                <p:cNvSpPr>
                  <a:spLocks noChangeArrowheads="1"/>
                </p:cNvSpPr>
                <p:nvPr/>
              </p:nvSpPr>
              <p:spPr bwMode="auto">
                <a:xfrm>
                  <a:off x="5709" y="2280"/>
                  <a:ext cx="25" cy="23"/>
                </a:xfrm>
                <a:custGeom>
                  <a:avLst/>
                  <a:gdLst>
                    <a:gd name="T0" fmla="*/ 0 w 116"/>
                    <a:gd name="T1" fmla="*/ 14 h 107"/>
                    <a:gd name="T2" fmla="*/ 115 w 116"/>
                    <a:gd name="T3" fmla="*/ 0 h 107"/>
                    <a:gd name="T4" fmla="*/ 70 w 116"/>
                    <a:gd name="T5" fmla="*/ 106 h 107"/>
                    <a:gd name="T6" fmla="*/ 0 w 116"/>
                    <a:gd name="T7" fmla="*/ 14 h 107"/>
                  </a:gdLst>
                  <a:ahLst/>
                  <a:cxnLst>
                    <a:cxn ang="0">
                      <a:pos x="T0" y="T1"/>
                    </a:cxn>
                    <a:cxn ang="0">
                      <a:pos x="T2" y="T3"/>
                    </a:cxn>
                    <a:cxn ang="0">
                      <a:pos x="T4" y="T5"/>
                    </a:cxn>
                    <a:cxn ang="0">
                      <a:pos x="T6" y="T7"/>
                    </a:cxn>
                  </a:cxnLst>
                  <a:rect l="0" t="0" r="r" b="b"/>
                  <a:pathLst>
                    <a:path w="116" h="107">
                      <a:moveTo>
                        <a:pt x="0" y="14"/>
                      </a:moveTo>
                      <a:lnTo>
                        <a:pt x="115" y="0"/>
                      </a:lnTo>
                      <a:lnTo>
                        <a:pt x="70" y="106"/>
                      </a:lnTo>
                      <a:lnTo>
                        <a:pt x="0" y="14"/>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51" name="Freeform 650"/>
                <p:cNvSpPr>
                  <a:spLocks noChangeArrowheads="1"/>
                </p:cNvSpPr>
                <p:nvPr/>
              </p:nvSpPr>
              <p:spPr bwMode="auto">
                <a:xfrm>
                  <a:off x="5504" y="1755"/>
                  <a:ext cx="4" cy="29"/>
                </a:xfrm>
                <a:custGeom>
                  <a:avLst/>
                  <a:gdLst>
                    <a:gd name="T0" fmla="*/ 20 w 21"/>
                    <a:gd name="T1" fmla="*/ 133 h 134"/>
                    <a:gd name="T2" fmla="*/ 0 w 21"/>
                    <a:gd name="T3" fmla="*/ 133 h 134"/>
                    <a:gd name="T4" fmla="*/ 0 w 21"/>
                    <a:gd name="T5" fmla="*/ 0 h 134"/>
                    <a:gd name="T6" fmla="*/ 20 w 21"/>
                    <a:gd name="T7" fmla="*/ 0 h 134"/>
                    <a:gd name="T8" fmla="*/ 20 w 21"/>
                    <a:gd name="T9" fmla="*/ 133 h 134"/>
                  </a:gdLst>
                  <a:ahLst/>
                  <a:cxnLst>
                    <a:cxn ang="0">
                      <a:pos x="T0" y="T1"/>
                    </a:cxn>
                    <a:cxn ang="0">
                      <a:pos x="T2" y="T3"/>
                    </a:cxn>
                    <a:cxn ang="0">
                      <a:pos x="T4" y="T5"/>
                    </a:cxn>
                    <a:cxn ang="0">
                      <a:pos x="T6" y="T7"/>
                    </a:cxn>
                    <a:cxn ang="0">
                      <a:pos x="T8" y="T9"/>
                    </a:cxn>
                  </a:cxnLst>
                  <a:rect l="0" t="0" r="r" b="b"/>
                  <a:pathLst>
                    <a:path w="21" h="134">
                      <a:moveTo>
                        <a:pt x="20" y="133"/>
                      </a:moveTo>
                      <a:lnTo>
                        <a:pt x="0" y="133"/>
                      </a:lnTo>
                      <a:lnTo>
                        <a:pt x="0" y="0"/>
                      </a:lnTo>
                      <a:lnTo>
                        <a:pt x="20" y="0"/>
                      </a:lnTo>
                      <a:lnTo>
                        <a:pt x="20" y="13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52" name="Freeform 651"/>
                <p:cNvSpPr>
                  <a:spLocks noChangeArrowheads="1"/>
                </p:cNvSpPr>
                <p:nvPr/>
              </p:nvSpPr>
              <p:spPr bwMode="auto">
                <a:xfrm>
                  <a:off x="5514" y="1762"/>
                  <a:ext cx="20" cy="22"/>
                </a:xfrm>
                <a:custGeom>
                  <a:avLst/>
                  <a:gdLst>
                    <a:gd name="T0" fmla="*/ 91 w 92"/>
                    <a:gd name="T1" fmla="*/ 50 h 100"/>
                    <a:gd name="T2" fmla="*/ 79 w 92"/>
                    <a:gd name="T3" fmla="*/ 86 h 100"/>
                    <a:gd name="T4" fmla="*/ 45 w 92"/>
                    <a:gd name="T5" fmla="*/ 99 h 100"/>
                    <a:gd name="T6" fmla="*/ 22 w 92"/>
                    <a:gd name="T7" fmla="*/ 94 h 100"/>
                    <a:gd name="T8" fmla="*/ 6 w 92"/>
                    <a:gd name="T9" fmla="*/ 76 h 100"/>
                    <a:gd name="T10" fmla="*/ 0 w 92"/>
                    <a:gd name="T11" fmla="*/ 50 h 100"/>
                    <a:gd name="T12" fmla="*/ 12 w 92"/>
                    <a:gd name="T13" fmla="*/ 13 h 100"/>
                    <a:gd name="T14" fmla="*/ 45 w 92"/>
                    <a:gd name="T15" fmla="*/ 0 h 100"/>
                    <a:gd name="T16" fmla="*/ 78 w 92"/>
                    <a:gd name="T17" fmla="*/ 13 h 100"/>
                    <a:gd name="T18" fmla="*/ 91 w 92"/>
                    <a:gd name="T19" fmla="*/ 50 h 100"/>
                    <a:gd name="T20" fmla="*/ 22 w 92"/>
                    <a:gd name="T21" fmla="*/ 50 h 100"/>
                    <a:gd name="T22" fmla="*/ 47 w 92"/>
                    <a:gd name="T23" fmla="*/ 82 h 100"/>
                    <a:gd name="T24" fmla="*/ 70 w 92"/>
                    <a:gd name="T25" fmla="*/ 50 h 100"/>
                    <a:gd name="T26" fmla="*/ 45 w 92"/>
                    <a:gd name="T27" fmla="*/ 18 h 100"/>
                    <a:gd name="T28" fmla="*/ 26 w 92"/>
                    <a:gd name="T29" fmla="*/ 26 h 100"/>
                    <a:gd name="T30" fmla="*/ 22 w 92"/>
                    <a:gd name="T31"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100">
                      <a:moveTo>
                        <a:pt x="91" y="50"/>
                      </a:moveTo>
                      <a:cubicBezTo>
                        <a:pt x="91" y="66"/>
                        <a:pt x="86" y="77"/>
                        <a:pt x="79" y="86"/>
                      </a:cubicBezTo>
                      <a:cubicBezTo>
                        <a:pt x="72" y="95"/>
                        <a:pt x="60" y="99"/>
                        <a:pt x="45" y="99"/>
                      </a:cubicBezTo>
                      <a:cubicBezTo>
                        <a:pt x="37" y="99"/>
                        <a:pt x="29" y="98"/>
                        <a:pt x="22" y="94"/>
                      </a:cubicBezTo>
                      <a:cubicBezTo>
                        <a:pt x="15" y="89"/>
                        <a:pt x="10" y="83"/>
                        <a:pt x="6" y="76"/>
                      </a:cubicBezTo>
                      <a:cubicBezTo>
                        <a:pt x="2" y="69"/>
                        <a:pt x="0" y="60"/>
                        <a:pt x="0" y="50"/>
                      </a:cubicBezTo>
                      <a:cubicBezTo>
                        <a:pt x="0" y="34"/>
                        <a:pt x="5" y="21"/>
                        <a:pt x="12" y="13"/>
                      </a:cubicBezTo>
                      <a:cubicBezTo>
                        <a:pt x="19" y="4"/>
                        <a:pt x="31" y="0"/>
                        <a:pt x="45" y="0"/>
                      </a:cubicBezTo>
                      <a:cubicBezTo>
                        <a:pt x="59" y="0"/>
                        <a:pt x="71" y="4"/>
                        <a:pt x="78" y="13"/>
                      </a:cubicBezTo>
                      <a:cubicBezTo>
                        <a:pt x="86" y="21"/>
                        <a:pt x="91" y="35"/>
                        <a:pt x="91" y="50"/>
                      </a:cubicBezTo>
                      <a:close/>
                      <a:moveTo>
                        <a:pt x="22" y="50"/>
                      </a:moveTo>
                      <a:cubicBezTo>
                        <a:pt x="22" y="72"/>
                        <a:pt x="31" y="82"/>
                        <a:pt x="47" y="82"/>
                      </a:cubicBezTo>
                      <a:cubicBezTo>
                        <a:pt x="63" y="82"/>
                        <a:pt x="70" y="72"/>
                        <a:pt x="70" y="50"/>
                      </a:cubicBezTo>
                      <a:cubicBezTo>
                        <a:pt x="70" y="28"/>
                        <a:pt x="61" y="18"/>
                        <a:pt x="45" y="18"/>
                      </a:cubicBezTo>
                      <a:cubicBezTo>
                        <a:pt x="37" y="18"/>
                        <a:pt x="31" y="20"/>
                        <a:pt x="26" y="26"/>
                      </a:cubicBezTo>
                      <a:cubicBezTo>
                        <a:pt x="22" y="31"/>
                        <a:pt x="22" y="40"/>
                        <a:pt x="22" y="5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53" name="Freeform 652"/>
                <p:cNvSpPr>
                  <a:spLocks noChangeArrowheads="1"/>
                </p:cNvSpPr>
                <p:nvPr/>
              </p:nvSpPr>
              <p:spPr bwMode="auto">
                <a:xfrm>
                  <a:off x="5538" y="1762"/>
                  <a:ext cx="16" cy="22"/>
                </a:xfrm>
                <a:custGeom>
                  <a:avLst/>
                  <a:gdLst>
                    <a:gd name="T0" fmla="*/ 44 w 73"/>
                    <a:gd name="T1" fmla="*/ 99 h 100"/>
                    <a:gd name="T2" fmla="*/ 12 w 73"/>
                    <a:gd name="T3" fmla="*/ 86 h 100"/>
                    <a:gd name="T4" fmla="*/ 0 w 73"/>
                    <a:gd name="T5" fmla="*/ 50 h 100"/>
                    <a:gd name="T6" fmla="*/ 12 w 73"/>
                    <a:gd name="T7" fmla="*/ 13 h 100"/>
                    <a:gd name="T8" fmla="*/ 45 w 73"/>
                    <a:gd name="T9" fmla="*/ 0 h 100"/>
                    <a:gd name="T10" fmla="*/ 72 w 73"/>
                    <a:gd name="T11" fmla="*/ 6 h 100"/>
                    <a:gd name="T12" fmla="*/ 66 w 73"/>
                    <a:gd name="T13" fmla="*/ 22 h 100"/>
                    <a:gd name="T14" fmla="*/ 45 w 73"/>
                    <a:gd name="T15" fmla="*/ 18 h 100"/>
                    <a:gd name="T16" fmla="*/ 21 w 73"/>
                    <a:gd name="T17" fmla="*/ 50 h 100"/>
                    <a:gd name="T18" fmla="*/ 26 w 73"/>
                    <a:gd name="T19" fmla="*/ 73 h 100"/>
                    <a:gd name="T20" fmla="*/ 44 w 73"/>
                    <a:gd name="T21" fmla="*/ 80 h 100"/>
                    <a:gd name="T22" fmla="*/ 69 w 73"/>
                    <a:gd name="T23" fmla="*/ 73 h 100"/>
                    <a:gd name="T24" fmla="*/ 69 w 73"/>
                    <a:gd name="T25" fmla="*/ 91 h 100"/>
                    <a:gd name="T26" fmla="*/ 57 w 73"/>
                    <a:gd name="T27" fmla="*/ 95 h 100"/>
                    <a:gd name="T28" fmla="*/ 44 w 73"/>
                    <a:gd name="T29"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100">
                      <a:moveTo>
                        <a:pt x="44" y="99"/>
                      </a:moveTo>
                      <a:cubicBezTo>
                        <a:pt x="29" y="99"/>
                        <a:pt x="19" y="95"/>
                        <a:pt x="12" y="86"/>
                      </a:cubicBezTo>
                      <a:cubicBezTo>
                        <a:pt x="5" y="77"/>
                        <a:pt x="0" y="66"/>
                        <a:pt x="0" y="50"/>
                      </a:cubicBezTo>
                      <a:cubicBezTo>
                        <a:pt x="0" y="34"/>
                        <a:pt x="5" y="21"/>
                        <a:pt x="12" y="13"/>
                      </a:cubicBezTo>
                      <a:cubicBezTo>
                        <a:pt x="19" y="4"/>
                        <a:pt x="31" y="0"/>
                        <a:pt x="45" y="0"/>
                      </a:cubicBezTo>
                      <a:cubicBezTo>
                        <a:pt x="56" y="0"/>
                        <a:pt x="64" y="2"/>
                        <a:pt x="72" y="6"/>
                      </a:cubicBezTo>
                      <a:lnTo>
                        <a:pt x="66" y="22"/>
                      </a:lnTo>
                      <a:cubicBezTo>
                        <a:pt x="57" y="19"/>
                        <a:pt x="50" y="18"/>
                        <a:pt x="45" y="18"/>
                      </a:cubicBezTo>
                      <a:cubicBezTo>
                        <a:pt x="29" y="18"/>
                        <a:pt x="21" y="28"/>
                        <a:pt x="21" y="50"/>
                      </a:cubicBezTo>
                      <a:cubicBezTo>
                        <a:pt x="21" y="60"/>
                        <a:pt x="22" y="69"/>
                        <a:pt x="26" y="73"/>
                      </a:cubicBezTo>
                      <a:cubicBezTo>
                        <a:pt x="31" y="77"/>
                        <a:pt x="37" y="80"/>
                        <a:pt x="44" y="80"/>
                      </a:cubicBezTo>
                      <a:cubicBezTo>
                        <a:pt x="53" y="80"/>
                        <a:pt x="61" y="77"/>
                        <a:pt x="69" y="73"/>
                      </a:cubicBezTo>
                      <a:lnTo>
                        <a:pt x="69" y="91"/>
                      </a:lnTo>
                      <a:cubicBezTo>
                        <a:pt x="66" y="92"/>
                        <a:pt x="61" y="94"/>
                        <a:pt x="57" y="95"/>
                      </a:cubicBezTo>
                      <a:cubicBezTo>
                        <a:pt x="53" y="96"/>
                        <a:pt x="50" y="99"/>
                        <a:pt x="44" y="99"/>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54" name="Freeform 653"/>
                <p:cNvSpPr>
                  <a:spLocks noChangeArrowheads="1"/>
                </p:cNvSpPr>
                <p:nvPr/>
              </p:nvSpPr>
              <p:spPr bwMode="auto">
                <a:xfrm>
                  <a:off x="5558" y="1763"/>
                  <a:ext cx="17" cy="21"/>
                </a:xfrm>
                <a:custGeom>
                  <a:avLst/>
                  <a:gdLst>
                    <a:gd name="T0" fmla="*/ 64 w 81"/>
                    <a:gd name="T1" fmla="*/ 97 h 99"/>
                    <a:gd name="T2" fmla="*/ 59 w 81"/>
                    <a:gd name="T3" fmla="*/ 84 h 99"/>
                    <a:gd name="T4" fmla="*/ 59 w 81"/>
                    <a:gd name="T5" fmla="*/ 84 h 99"/>
                    <a:gd name="T6" fmla="*/ 46 w 81"/>
                    <a:gd name="T7" fmla="*/ 95 h 99"/>
                    <a:gd name="T8" fmla="*/ 29 w 81"/>
                    <a:gd name="T9" fmla="*/ 98 h 99"/>
                    <a:gd name="T10" fmla="*/ 7 w 81"/>
                    <a:gd name="T11" fmla="*/ 91 h 99"/>
                    <a:gd name="T12" fmla="*/ 0 w 81"/>
                    <a:gd name="T13" fmla="*/ 69 h 99"/>
                    <a:gd name="T14" fmla="*/ 10 w 81"/>
                    <a:gd name="T15" fmla="*/ 47 h 99"/>
                    <a:gd name="T16" fmla="*/ 43 w 81"/>
                    <a:gd name="T17" fmla="*/ 39 h 99"/>
                    <a:gd name="T18" fmla="*/ 59 w 81"/>
                    <a:gd name="T19" fmla="*/ 39 h 99"/>
                    <a:gd name="T20" fmla="*/ 59 w 81"/>
                    <a:gd name="T21" fmla="*/ 34 h 99"/>
                    <a:gd name="T22" fmla="*/ 55 w 81"/>
                    <a:gd name="T23" fmla="*/ 21 h 99"/>
                    <a:gd name="T24" fmla="*/ 42 w 81"/>
                    <a:gd name="T25" fmla="*/ 17 h 99"/>
                    <a:gd name="T26" fmla="*/ 27 w 81"/>
                    <a:gd name="T27" fmla="*/ 18 h 99"/>
                    <a:gd name="T28" fmla="*/ 14 w 81"/>
                    <a:gd name="T29" fmla="*/ 23 h 99"/>
                    <a:gd name="T30" fmla="*/ 8 w 81"/>
                    <a:gd name="T31" fmla="*/ 8 h 99"/>
                    <a:gd name="T32" fmla="*/ 26 w 81"/>
                    <a:gd name="T33" fmla="*/ 2 h 99"/>
                    <a:gd name="T34" fmla="*/ 43 w 81"/>
                    <a:gd name="T35" fmla="*/ 1 h 99"/>
                    <a:gd name="T36" fmla="*/ 71 w 81"/>
                    <a:gd name="T37" fmla="*/ 8 h 99"/>
                    <a:gd name="T38" fmla="*/ 80 w 81"/>
                    <a:gd name="T39" fmla="*/ 33 h 99"/>
                    <a:gd name="T40" fmla="*/ 80 w 81"/>
                    <a:gd name="T41" fmla="*/ 97 h 99"/>
                    <a:gd name="T42" fmla="*/ 64 w 81"/>
                    <a:gd name="T43" fmla="*/ 97 h 99"/>
                    <a:gd name="T44" fmla="*/ 33 w 81"/>
                    <a:gd name="T45" fmla="*/ 84 h 99"/>
                    <a:gd name="T46" fmla="*/ 51 w 81"/>
                    <a:gd name="T47" fmla="*/ 78 h 99"/>
                    <a:gd name="T48" fmla="*/ 58 w 81"/>
                    <a:gd name="T49" fmla="*/ 60 h 99"/>
                    <a:gd name="T50" fmla="*/ 58 w 81"/>
                    <a:gd name="T51" fmla="*/ 52 h 99"/>
                    <a:gd name="T52" fmla="*/ 46 w 81"/>
                    <a:gd name="T53" fmla="*/ 52 h 99"/>
                    <a:gd name="T54" fmla="*/ 26 w 81"/>
                    <a:gd name="T55" fmla="*/ 56 h 99"/>
                    <a:gd name="T56" fmla="*/ 20 w 81"/>
                    <a:gd name="T57" fmla="*/ 69 h 99"/>
                    <a:gd name="T58" fmla="*/ 24 w 81"/>
                    <a:gd name="T59" fmla="*/ 79 h 99"/>
                    <a:gd name="T60" fmla="*/ 33 w 81"/>
                    <a:gd name="T61" fmla="*/ 8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1" h="99">
                      <a:moveTo>
                        <a:pt x="64" y="97"/>
                      </a:moveTo>
                      <a:lnTo>
                        <a:pt x="59" y="84"/>
                      </a:lnTo>
                      <a:lnTo>
                        <a:pt x="59" y="84"/>
                      </a:lnTo>
                      <a:cubicBezTo>
                        <a:pt x="55" y="90"/>
                        <a:pt x="51" y="93"/>
                        <a:pt x="46" y="95"/>
                      </a:cubicBezTo>
                      <a:cubicBezTo>
                        <a:pt x="42" y="96"/>
                        <a:pt x="36" y="98"/>
                        <a:pt x="29" y="98"/>
                      </a:cubicBezTo>
                      <a:cubicBezTo>
                        <a:pt x="20" y="98"/>
                        <a:pt x="13" y="95"/>
                        <a:pt x="7" y="91"/>
                      </a:cubicBezTo>
                      <a:cubicBezTo>
                        <a:pt x="1" y="87"/>
                        <a:pt x="0" y="79"/>
                        <a:pt x="0" y="69"/>
                      </a:cubicBezTo>
                      <a:cubicBezTo>
                        <a:pt x="0" y="59"/>
                        <a:pt x="3" y="51"/>
                        <a:pt x="10" y="47"/>
                      </a:cubicBezTo>
                      <a:cubicBezTo>
                        <a:pt x="17" y="42"/>
                        <a:pt x="29" y="40"/>
                        <a:pt x="43" y="39"/>
                      </a:cubicBezTo>
                      <a:lnTo>
                        <a:pt x="59" y="39"/>
                      </a:lnTo>
                      <a:lnTo>
                        <a:pt x="59" y="34"/>
                      </a:lnTo>
                      <a:cubicBezTo>
                        <a:pt x="59" y="28"/>
                        <a:pt x="58" y="24"/>
                        <a:pt x="55" y="21"/>
                      </a:cubicBezTo>
                      <a:cubicBezTo>
                        <a:pt x="52" y="18"/>
                        <a:pt x="48" y="17"/>
                        <a:pt x="42" y="17"/>
                      </a:cubicBezTo>
                      <a:cubicBezTo>
                        <a:pt x="38" y="17"/>
                        <a:pt x="32" y="16"/>
                        <a:pt x="27" y="18"/>
                      </a:cubicBezTo>
                      <a:cubicBezTo>
                        <a:pt x="23" y="19"/>
                        <a:pt x="19" y="21"/>
                        <a:pt x="14" y="23"/>
                      </a:cubicBezTo>
                      <a:lnTo>
                        <a:pt x="8" y="8"/>
                      </a:lnTo>
                      <a:cubicBezTo>
                        <a:pt x="14" y="5"/>
                        <a:pt x="19" y="3"/>
                        <a:pt x="26" y="2"/>
                      </a:cubicBezTo>
                      <a:cubicBezTo>
                        <a:pt x="33" y="0"/>
                        <a:pt x="38" y="1"/>
                        <a:pt x="43" y="1"/>
                      </a:cubicBezTo>
                      <a:cubicBezTo>
                        <a:pt x="55" y="1"/>
                        <a:pt x="64" y="4"/>
                        <a:pt x="71" y="8"/>
                      </a:cubicBezTo>
                      <a:cubicBezTo>
                        <a:pt x="78" y="12"/>
                        <a:pt x="80" y="21"/>
                        <a:pt x="80" y="33"/>
                      </a:cubicBezTo>
                      <a:lnTo>
                        <a:pt x="80" y="97"/>
                      </a:lnTo>
                      <a:lnTo>
                        <a:pt x="64" y="97"/>
                      </a:lnTo>
                      <a:close/>
                      <a:moveTo>
                        <a:pt x="33" y="84"/>
                      </a:moveTo>
                      <a:cubicBezTo>
                        <a:pt x="40" y="84"/>
                        <a:pt x="47" y="82"/>
                        <a:pt x="51" y="78"/>
                      </a:cubicBezTo>
                      <a:cubicBezTo>
                        <a:pt x="56" y="74"/>
                        <a:pt x="58" y="68"/>
                        <a:pt x="58" y="60"/>
                      </a:cubicBezTo>
                      <a:lnTo>
                        <a:pt x="58" y="52"/>
                      </a:lnTo>
                      <a:lnTo>
                        <a:pt x="46" y="52"/>
                      </a:lnTo>
                      <a:cubicBezTo>
                        <a:pt x="38" y="52"/>
                        <a:pt x="30" y="53"/>
                        <a:pt x="26" y="56"/>
                      </a:cubicBezTo>
                      <a:cubicBezTo>
                        <a:pt x="22" y="59"/>
                        <a:pt x="20" y="63"/>
                        <a:pt x="20" y="69"/>
                      </a:cubicBezTo>
                      <a:cubicBezTo>
                        <a:pt x="20" y="74"/>
                        <a:pt x="22" y="76"/>
                        <a:pt x="24" y="79"/>
                      </a:cubicBezTo>
                      <a:cubicBezTo>
                        <a:pt x="27" y="82"/>
                        <a:pt x="29" y="84"/>
                        <a:pt x="33" y="84"/>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55" name="Freeform 654"/>
                <p:cNvSpPr>
                  <a:spLocks noChangeArrowheads="1"/>
                </p:cNvSpPr>
                <p:nvPr/>
              </p:nvSpPr>
              <p:spPr bwMode="auto">
                <a:xfrm>
                  <a:off x="5582" y="1755"/>
                  <a:ext cx="4" cy="29"/>
                </a:xfrm>
                <a:custGeom>
                  <a:avLst/>
                  <a:gdLst>
                    <a:gd name="T0" fmla="*/ 20 w 21"/>
                    <a:gd name="T1" fmla="*/ 133 h 134"/>
                    <a:gd name="T2" fmla="*/ 0 w 21"/>
                    <a:gd name="T3" fmla="*/ 133 h 134"/>
                    <a:gd name="T4" fmla="*/ 0 w 21"/>
                    <a:gd name="T5" fmla="*/ 0 h 134"/>
                    <a:gd name="T6" fmla="*/ 20 w 21"/>
                    <a:gd name="T7" fmla="*/ 0 h 134"/>
                    <a:gd name="T8" fmla="*/ 20 w 21"/>
                    <a:gd name="T9" fmla="*/ 133 h 134"/>
                  </a:gdLst>
                  <a:ahLst/>
                  <a:cxnLst>
                    <a:cxn ang="0">
                      <a:pos x="T0" y="T1"/>
                    </a:cxn>
                    <a:cxn ang="0">
                      <a:pos x="T2" y="T3"/>
                    </a:cxn>
                    <a:cxn ang="0">
                      <a:pos x="T4" y="T5"/>
                    </a:cxn>
                    <a:cxn ang="0">
                      <a:pos x="T6" y="T7"/>
                    </a:cxn>
                    <a:cxn ang="0">
                      <a:pos x="T8" y="T9"/>
                    </a:cxn>
                  </a:cxnLst>
                  <a:rect l="0" t="0" r="r" b="b"/>
                  <a:pathLst>
                    <a:path w="21" h="134">
                      <a:moveTo>
                        <a:pt x="20" y="133"/>
                      </a:moveTo>
                      <a:lnTo>
                        <a:pt x="0" y="133"/>
                      </a:lnTo>
                      <a:lnTo>
                        <a:pt x="0" y="0"/>
                      </a:lnTo>
                      <a:lnTo>
                        <a:pt x="20" y="0"/>
                      </a:lnTo>
                      <a:lnTo>
                        <a:pt x="20" y="13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56" name="Freeform 655"/>
                <p:cNvSpPr>
                  <a:spLocks noChangeArrowheads="1"/>
                </p:cNvSpPr>
                <p:nvPr/>
              </p:nvSpPr>
              <p:spPr bwMode="auto">
                <a:xfrm>
                  <a:off x="5451" y="1798"/>
                  <a:ext cx="18" cy="29"/>
                </a:xfrm>
                <a:custGeom>
                  <a:avLst/>
                  <a:gdLst>
                    <a:gd name="T0" fmla="*/ 84 w 85"/>
                    <a:gd name="T1" fmla="*/ 132 h 133"/>
                    <a:gd name="T2" fmla="*/ 64 w 85"/>
                    <a:gd name="T3" fmla="*/ 132 h 133"/>
                    <a:gd name="T4" fmla="*/ 64 w 85"/>
                    <a:gd name="T5" fmla="*/ 74 h 133"/>
                    <a:gd name="T6" fmla="*/ 59 w 85"/>
                    <a:gd name="T7" fmla="*/ 58 h 133"/>
                    <a:gd name="T8" fmla="*/ 45 w 85"/>
                    <a:gd name="T9" fmla="*/ 52 h 133"/>
                    <a:gd name="T10" fmla="*/ 26 w 85"/>
                    <a:gd name="T11" fmla="*/ 60 h 133"/>
                    <a:gd name="T12" fmla="*/ 20 w 85"/>
                    <a:gd name="T13" fmla="*/ 84 h 133"/>
                    <a:gd name="T14" fmla="*/ 20 w 85"/>
                    <a:gd name="T15" fmla="*/ 131 h 133"/>
                    <a:gd name="T16" fmla="*/ 0 w 85"/>
                    <a:gd name="T17" fmla="*/ 131 h 133"/>
                    <a:gd name="T18" fmla="*/ 0 w 85"/>
                    <a:gd name="T19" fmla="*/ 0 h 133"/>
                    <a:gd name="T20" fmla="*/ 20 w 85"/>
                    <a:gd name="T21" fmla="*/ 0 h 133"/>
                    <a:gd name="T22" fmla="*/ 20 w 85"/>
                    <a:gd name="T23" fmla="*/ 33 h 133"/>
                    <a:gd name="T24" fmla="*/ 19 w 85"/>
                    <a:gd name="T25" fmla="*/ 51 h 133"/>
                    <a:gd name="T26" fmla="*/ 20 w 85"/>
                    <a:gd name="T27" fmla="*/ 51 h 133"/>
                    <a:gd name="T28" fmla="*/ 32 w 85"/>
                    <a:gd name="T29" fmla="*/ 41 h 133"/>
                    <a:gd name="T30" fmla="*/ 49 w 85"/>
                    <a:gd name="T31" fmla="*/ 36 h 133"/>
                    <a:gd name="T32" fmla="*/ 84 w 85"/>
                    <a:gd name="T33" fmla="*/ 71 h 133"/>
                    <a:gd name="T34" fmla="*/ 84 w 85"/>
                    <a:gd name="T35" fmla="*/ 13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33">
                      <a:moveTo>
                        <a:pt x="84" y="132"/>
                      </a:moveTo>
                      <a:lnTo>
                        <a:pt x="64" y="132"/>
                      </a:lnTo>
                      <a:lnTo>
                        <a:pt x="64" y="74"/>
                      </a:lnTo>
                      <a:cubicBezTo>
                        <a:pt x="64" y="67"/>
                        <a:pt x="62" y="61"/>
                        <a:pt x="59" y="58"/>
                      </a:cubicBezTo>
                      <a:cubicBezTo>
                        <a:pt x="57" y="55"/>
                        <a:pt x="52" y="52"/>
                        <a:pt x="45" y="52"/>
                      </a:cubicBezTo>
                      <a:cubicBezTo>
                        <a:pt x="36" y="52"/>
                        <a:pt x="30" y="55"/>
                        <a:pt x="26" y="60"/>
                      </a:cubicBezTo>
                      <a:cubicBezTo>
                        <a:pt x="22" y="64"/>
                        <a:pt x="20" y="73"/>
                        <a:pt x="20" y="84"/>
                      </a:cubicBezTo>
                      <a:lnTo>
                        <a:pt x="20" y="131"/>
                      </a:lnTo>
                      <a:lnTo>
                        <a:pt x="0" y="131"/>
                      </a:lnTo>
                      <a:lnTo>
                        <a:pt x="0" y="0"/>
                      </a:lnTo>
                      <a:lnTo>
                        <a:pt x="20" y="0"/>
                      </a:lnTo>
                      <a:lnTo>
                        <a:pt x="20" y="33"/>
                      </a:lnTo>
                      <a:cubicBezTo>
                        <a:pt x="20" y="39"/>
                        <a:pt x="20" y="45"/>
                        <a:pt x="19" y="51"/>
                      </a:cubicBezTo>
                      <a:lnTo>
                        <a:pt x="20" y="51"/>
                      </a:lnTo>
                      <a:cubicBezTo>
                        <a:pt x="23" y="46"/>
                        <a:pt x="26" y="42"/>
                        <a:pt x="32" y="41"/>
                      </a:cubicBezTo>
                      <a:cubicBezTo>
                        <a:pt x="38" y="39"/>
                        <a:pt x="42" y="36"/>
                        <a:pt x="49" y="36"/>
                      </a:cubicBezTo>
                      <a:cubicBezTo>
                        <a:pt x="73" y="36"/>
                        <a:pt x="84" y="48"/>
                        <a:pt x="84" y="71"/>
                      </a:cubicBezTo>
                      <a:lnTo>
                        <a:pt x="84" y="132"/>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57" name="Freeform 656"/>
                <p:cNvSpPr>
                  <a:spLocks noChangeArrowheads="1"/>
                </p:cNvSpPr>
                <p:nvPr/>
              </p:nvSpPr>
              <p:spPr bwMode="auto">
                <a:xfrm>
                  <a:off x="5476" y="1798"/>
                  <a:ext cx="4" cy="29"/>
                </a:xfrm>
                <a:custGeom>
                  <a:avLst/>
                  <a:gdLst>
                    <a:gd name="T0" fmla="*/ 0 w 24"/>
                    <a:gd name="T1" fmla="*/ 12 h 132"/>
                    <a:gd name="T2" fmla="*/ 2 w 24"/>
                    <a:gd name="T3" fmla="*/ 3 h 132"/>
                    <a:gd name="T4" fmla="*/ 11 w 24"/>
                    <a:gd name="T5" fmla="*/ 0 h 132"/>
                    <a:gd name="T6" fmla="*/ 20 w 24"/>
                    <a:gd name="T7" fmla="*/ 3 h 132"/>
                    <a:gd name="T8" fmla="*/ 23 w 24"/>
                    <a:gd name="T9" fmla="*/ 12 h 132"/>
                    <a:gd name="T10" fmla="*/ 20 w 24"/>
                    <a:gd name="T11" fmla="*/ 21 h 132"/>
                    <a:gd name="T12" fmla="*/ 11 w 24"/>
                    <a:gd name="T13" fmla="*/ 24 h 132"/>
                    <a:gd name="T14" fmla="*/ 2 w 24"/>
                    <a:gd name="T15" fmla="*/ 21 h 132"/>
                    <a:gd name="T16" fmla="*/ 0 w 24"/>
                    <a:gd name="T17" fmla="*/ 12 h 132"/>
                    <a:gd name="T18" fmla="*/ 21 w 24"/>
                    <a:gd name="T19" fmla="*/ 131 h 132"/>
                    <a:gd name="T20" fmla="*/ 1 w 24"/>
                    <a:gd name="T21" fmla="*/ 131 h 132"/>
                    <a:gd name="T22" fmla="*/ 1 w 24"/>
                    <a:gd name="T23" fmla="*/ 37 h 132"/>
                    <a:gd name="T24" fmla="*/ 21 w 24"/>
                    <a:gd name="T25" fmla="*/ 37 h 132"/>
                    <a:gd name="T26" fmla="*/ 21 w 24"/>
                    <a:gd name="T27" fmla="*/ 1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32">
                      <a:moveTo>
                        <a:pt x="0" y="12"/>
                      </a:moveTo>
                      <a:cubicBezTo>
                        <a:pt x="0" y="9"/>
                        <a:pt x="1" y="6"/>
                        <a:pt x="2" y="3"/>
                      </a:cubicBezTo>
                      <a:cubicBezTo>
                        <a:pt x="4" y="0"/>
                        <a:pt x="7" y="0"/>
                        <a:pt x="11" y="0"/>
                      </a:cubicBezTo>
                      <a:cubicBezTo>
                        <a:pt x="14" y="0"/>
                        <a:pt x="17" y="1"/>
                        <a:pt x="20" y="3"/>
                      </a:cubicBezTo>
                      <a:cubicBezTo>
                        <a:pt x="23" y="4"/>
                        <a:pt x="23" y="8"/>
                        <a:pt x="23" y="12"/>
                      </a:cubicBezTo>
                      <a:cubicBezTo>
                        <a:pt x="23" y="15"/>
                        <a:pt x="22" y="18"/>
                        <a:pt x="20" y="21"/>
                      </a:cubicBezTo>
                      <a:cubicBezTo>
                        <a:pt x="19" y="24"/>
                        <a:pt x="16" y="24"/>
                        <a:pt x="11" y="24"/>
                      </a:cubicBezTo>
                      <a:cubicBezTo>
                        <a:pt x="8" y="24"/>
                        <a:pt x="5" y="22"/>
                        <a:pt x="2" y="21"/>
                      </a:cubicBezTo>
                      <a:cubicBezTo>
                        <a:pt x="0" y="19"/>
                        <a:pt x="0" y="15"/>
                        <a:pt x="0" y="12"/>
                      </a:cubicBezTo>
                      <a:close/>
                      <a:moveTo>
                        <a:pt x="21" y="131"/>
                      </a:moveTo>
                      <a:lnTo>
                        <a:pt x="1" y="131"/>
                      </a:lnTo>
                      <a:lnTo>
                        <a:pt x="1" y="37"/>
                      </a:lnTo>
                      <a:lnTo>
                        <a:pt x="21" y="37"/>
                      </a:lnTo>
                      <a:lnTo>
                        <a:pt x="21" y="131"/>
                      </a:ln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58" name="Freeform 657"/>
                <p:cNvSpPr>
                  <a:spLocks noChangeArrowheads="1"/>
                </p:cNvSpPr>
                <p:nvPr/>
              </p:nvSpPr>
              <p:spPr bwMode="auto">
                <a:xfrm>
                  <a:off x="5486" y="1806"/>
                  <a:ext cx="15" cy="22"/>
                </a:xfrm>
                <a:custGeom>
                  <a:avLst/>
                  <a:gdLst>
                    <a:gd name="T0" fmla="*/ 70 w 71"/>
                    <a:gd name="T1" fmla="*/ 70 h 100"/>
                    <a:gd name="T2" fmla="*/ 60 w 71"/>
                    <a:gd name="T3" fmla="*/ 92 h 100"/>
                    <a:gd name="T4" fmla="*/ 31 w 71"/>
                    <a:gd name="T5" fmla="*/ 99 h 100"/>
                    <a:gd name="T6" fmla="*/ 0 w 71"/>
                    <a:gd name="T7" fmla="*/ 93 h 100"/>
                    <a:gd name="T8" fmla="*/ 0 w 71"/>
                    <a:gd name="T9" fmla="*/ 76 h 100"/>
                    <a:gd name="T10" fmla="*/ 31 w 71"/>
                    <a:gd name="T11" fmla="*/ 83 h 100"/>
                    <a:gd name="T12" fmla="*/ 50 w 71"/>
                    <a:gd name="T13" fmla="*/ 71 h 100"/>
                    <a:gd name="T14" fmla="*/ 48 w 71"/>
                    <a:gd name="T15" fmla="*/ 65 h 100"/>
                    <a:gd name="T16" fmla="*/ 41 w 71"/>
                    <a:gd name="T17" fmla="*/ 61 h 100"/>
                    <a:gd name="T18" fmla="*/ 28 w 71"/>
                    <a:gd name="T19" fmla="*/ 55 h 100"/>
                    <a:gd name="T20" fmla="*/ 6 w 71"/>
                    <a:gd name="T21" fmla="*/ 42 h 100"/>
                    <a:gd name="T22" fmla="*/ 0 w 71"/>
                    <a:gd name="T23" fmla="*/ 26 h 100"/>
                    <a:gd name="T24" fmla="*/ 10 w 71"/>
                    <a:gd name="T25" fmla="*/ 7 h 100"/>
                    <a:gd name="T26" fmla="*/ 37 w 71"/>
                    <a:gd name="T27" fmla="*/ 0 h 100"/>
                    <a:gd name="T28" fmla="*/ 69 w 71"/>
                    <a:gd name="T29" fmla="*/ 7 h 100"/>
                    <a:gd name="T30" fmla="*/ 63 w 71"/>
                    <a:gd name="T31" fmla="*/ 22 h 100"/>
                    <a:gd name="T32" fmla="*/ 37 w 71"/>
                    <a:gd name="T33" fmla="*/ 16 h 100"/>
                    <a:gd name="T34" fmla="*/ 21 w 71"/>
                    <a:gd name="T35" fmla="*/ 25 h 100"/>
                    <a:gd name="T36" fmla="*/ 25 w 71"/>
                    <a:gd name="T37" fmla="*/ 32 h 100"/>
                    <a:gd name="T38" fmla="*/ 43 w 71"/>
                    <a:gd name="T39" fmla="*/ 41 h 100"/>
                    <a:gd name="T40" fmla="*/ 60 w 71"/>
                    <a:gd name="T41" fmla="*/ 49 h 100"/>
                    <a:gd name="T42" fmla="*/ 67 w 71"/>
                    <a:gd name="T43" fmla="*/ 58 h 100"/>
                    <a:gd name="T44" fmla="*/ 70 w 71"/>
                    <a:gd name="T45"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100">
                      <a:moveTo>
                        <a:pt x="70" y="70"/>
                      </a:moveTo>
                      <a:cubicBezTo>
                        <a:pt x="70" y="78"/>
                        <a:pt x="67" y="86"/>
                        <a:pt x="60" y="92"/>
                      </a:cubicBezTo>
                      <a:cubicBezTo>
                        <a:pt x="53" y="97"/>
                        <a:pt x="44" y="99"/>
                        <a:pt x="31" y="99"/>
                      </a:cubicBezTo>
                      <a:cubicBezTo>
                        <a:pt x="18" y="99"/>
                        <a:pt x="8" y="97"/>
                        <a:pt x="0" y="93"/>
                      </a:cubicBezTo>
                      <a:lnTo>
                        <a:pt x="0" y="76"/>
                      </a:lnTo>
                      <a:cubicBezTo>
                        <a:pt x="12" y="81"/>
                        <a:pt x="22" y="83"/>
                        <a:pt x="31" y="83"/>
                      </a:cubicBezTo>
                      <a:cubicBezTo>
                        <a:pt x="43" y="83"/>
                        <a:pt x="50" y="78"/>
                        <a:pt x="50" y="71"/>
                      </a:cubicBezTo>
                      <a:cubicBezTo>
                        <a:pt x="50" y="68"/>
                        <a:pt x="50" y="66"/>
                        <a:pt x="48" y="65"/>
                      </a:cubicBezTo>
                      <a:cubicBezTo>
                        <a:pt x="47" y="63"/>
                        <a:pt x="45" y="62"/>
                        <a:pt x="41" y="61"/>
                      </a:cubicBezTo>
                      <a:cubicBezTo>
                        <a:pt x="37" y="60"/>
                        <a:pt x="34" y="58"/>
                        <a:pt x="28" y="55"/>
                      </a:cubicBezTo>
                      <a:cubicBezTo>
                        <a:pt x="18" y="51"/>
                        <a:pt x="9" y="46"/>
                        <a:pt x="6" y="42"/>
                      </a:cubicBezTo>
                      <a:cubicBezTo>
                        <a:pt x="3" y="38"/>
                        <a:pt x="0" y="32"/>
                        <a:pt x="0" y="26"/>
                      </a:cubicBezTo>
                      <a:cubicBezTo>
                        <a:pt x="0" y="17"/>
                        <a:pt x="3" y="11"/>
                        <a:pt x="10" y="7"/>
                      </a:cubicBezTo>
                      <a:cubicBezTo>
                        <a:pt x="18" y="3"/>
                        <a:pt x="27" y="0"/>
                        <a:pt x="37" y="0"/>
                      </a:cubicBezTo>
                      <a:cubicBezTo>
                        <a:pt x="48" y="0"/>
                        <a:pt x="59" y="3"/>
                        <a:pt x="69" y="7"/>
                      </a:cubicBezTo>
                      <a:lnTo>
                        <a:pt x="63" y="22"/>
                      </a:lnTo>
                      <a:cubicBezTo>
                        <a:pt x="53" y="17"/>
                        <a:pt x="44" y="16"/>
                        <a:pt x="37" y="16"/>
                      </a:cubicBezTo>
                      <a:cubicBezTo>
                        <a:pt x="27" y="16"/>
                        <a:pt x="21" y="19"/>
                        <a:pt x="21" y="25"/>
                      </a:cubicBezTo>
                      <a:cubicBezTo>
                        <a:pt x="21" y="27"/>
                        <a:pt x="22" y="30"/>
                        <a:pt x="25" y="32"/>
                      </a:cubicBezTo>
                      <a:cubicBezTo>
                        <a:pt x="28" y="33"/>
                        <a:pt x="34" y="36"/>
                        <a:pt x="43" y="41"/>
                      </a:cubicBezTo>
                      <a:cubicBezTo>
                        <a:pt x="50" y="43"/>
                        <a:pt x="56" y="46"/>
                        <a:pt x="60" y="49"/>
                      </a:cubicBezTo>
                      <a:cubicBezTo>
                        <a:pt x="64" y="52"/>
                        <a:pt x="66" y="55"/>
                        <a:pt x="67" y="58"/>
                      </a:cubicBezTo>
                      <a:cubicBezTo>
                        <a:pt x="69" y="61"/>
                        <a:pt x="70" y="65"/>
                        <a:pt x="70" y="70"/>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59" name="Freeform 658"/>
                <p:cNvSpPr>
                  <a:spLocks noChangeArrowheads="1"/>
                </p:cNvSpPr>
                <p:nvPr/>
              </p:nvSpPr>
              <p:spPr bwMode="auto">
                <a:xfrm>
                  <a:off x="5504" y="1801"/>
                  <a:ext cx="13" cy="26"/>
                </a:xfrm>
                <a:custGeom>
                  <a:avLst/>
                  <a:gdLst>
                    <a:gd name="T0" fmla="*/ 47 w 63"/>
                    <a:gd name="T1" fmla="*/ 102 h 119"/>
                    <a:gd name="T2" fmla="*/ 62 w 63"/>
                    <a:gd name="T3" fmla="*/ 99 h 119"/>
                    <a:gd name="T4" fmla="*/ 62 w 63"/>
                    <a:gd name="T5" fmla="*/ 114 h 119"/>
                    <a:gd name="T6" fmla="*/ 53 w 63"/>
                    <a:gd name="T7" fmla="*/ 116 h 119"/>
                    <a:gd name="T8" fmla="*/ 43 w 63"/>
                    <a:gd name="T9" fmla="*/ 118 h 119"/>
                    <a:gd name="T10" fmla="*/ 14 w 63"/>
                    <a:gd name="T11" fmla="*/ 87 h 119"/>
                    <a:gd name="T12" fmla="*/ 14 w 63"/>
                    <a:gd name="T13" fmla="*/ 36 h 119"/>
                    <a:gd name="T14" fmla="*/ 0 w 63"/>
                    <a:gd name="T15" fmla="*/ 36 h 119"/>
                    <a:gd name="T16" fmla="*/ 0 w 63"/>
                    <a:gd name="T17" fmla="*/ 27 h 119"/>
                    <a:gd name="T18" fmla="*/ 14 w 63"/>
                    <a:gd name="T19" fmla="*/ 20 h 119"/>
                    <a:gd name="T20" fmla="*/ 21 w 63"/>
                    <a:gd name="T21" fmla="*/ 0 h 119"/>
                    <a:gd name="T22" fmla="*/ 33 w 63"/>
                    <a:gd name="T23" fmla="*/ 0 h 119"/>
                    <a:gd name="T24" fmla="*/ 33 w 63"/>
                    <a:gd name="T25" fmla="*/ 20 h 119"/>
                    <a:gd name="T26" fmla="*/ 59 w 63"/>
                    <a:gd name="T27" fmla="*/ 20 h 119"/>
                    <a:gd name="T28" fmla="*/ 59 w 63"/>
                    <a:gd name="T29" fmla="*/ 35 h 119"/>
                    <a:gd name="T30" fmla="*/ 33 w 63"/>
                    <a:gd name="T31" fmla="*/ 35 h 119"/>
                    <a:gd name="T32" fmla="*/ 33 w 63"/>
                    <a:gd name="T33" fmla="*/ 86 h 119"/>
                    <a:gd name="T34" fmla="*/ 35 w 63"/>
                    <a:gd name="T35" fmla="*/ 96 h 119"/>
                    <a:gd name="T36" fmla="*/ 47 w 63"/>
                    <a:gd name="T37" fmla="*/ 10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19">
                      <a:moveTo>
                        <a:pt x="47" y="102"/>
                      </a:moveTo>
                      <a:cubicBezTo>
                        <a:pt x="52" y="102"/>
                        <a:pt x="57" y="100"/>
                        <a:pt x="62" y="99"/>
                      </a:cubicBezTo>
                      <a:lnTo>
                        <a:pt x="62" y="114"/>
                      </a:lnTo>
                      <a:cubicBezTo>
                        <a:pt x="59" y="115"/>
                        <a:pt x="57" y="114"/>
                        <a:pt x="53" y="116"/>
                      </a:cubicBezTo>
                      <a:cubicBezTo>
                        <a:pt x="49" y="117"/>
                        <a:pt x="46" y="118"/>
                        <a:pt x="43" y="118"/>
                      </a:cubicBezTo>
                      <a:cubicBezTo>
                        <a:pt x="24" y="118"/>
                        <a:pt x="14" y="108"/>
                        <a:pt x="14" y="87"/>
                      </a:cubicBezTo>
                      <a:lnTo>
                        <a:pt x="14" y="36"/>
                      </a:lnTo>
                      <a:lnTo>
                        <a:pt x="0" y="36"/>
                      </a:lnTo>
                      <a:lnTo>
                        <a:pt x="0" y="27"/>
                      </a:lnTo>
                      <a:lnTo>
                        <a:pt x="14" y="20"/>
                      </a:lnTo>
                      <a:lnTo>
                        <a:pt x="21" y="0"/>
                      </a:lnTo>
                      <a:lnTo>
                        <a:pt x="33" y="0"/>
                      </a:lnTo>
                      <a:lnTo>
                        <a:pt x="33" y="20"/>
                      </a:lnTo>
                      <a:lnTo>
                        <a:pt x="59" y="20"/>
                      </a:lnTo>
                      <a:lnTo>
                        <a:pt x="59" y="35"/>
                      </a:lnTo>
                      <a:lnTo>
                        <a:pt x="33" y="35"/>
                      </a:lnTo>
                      <a:lnTo>
                        <a:pt x="33" y="86"/>
                      </a:lnTo>
                      <a:cubicBezTo>
                        <a:pt x="33" y="90"/>
                        <a:pt x="34" y="95"/>
                        <a:pt x="35" y="96"/>
                      </a:cubicBezTo>
                      <a:cubicBezTo>
                        <a:pt x="37" y="97"/>
                        <a:pt x="43" y="102"/>
                        <a:pt x="47" y="102"/>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60" name="Freeform 659"/>
                <p:cNvSpPr>
                  <a:spLocks noChangeArrowheads="1"/>
                </p:cNvSpPr>
                <p:nvPr/>
              </p:nvSpPr>
              <p:spPr bwMode="auto">
                <a:xfrm>
                  <a:off x="5521" y="1806"/>
                  <a:ext cx="20" cy="22"/>
                </a:xfrm>
                <a:custGeom>
                  <a:avLst/>
                  <a:gdLst>
                    <a:gd name="T0" fmla="*/ 90 w 91"/>
                    <a:gd name="T1" fmla="*/ 49 h 100"/>
                    <a:gd name="T2" fmla="*/ 79 w 91"/>
                    <a:gd name="T3" fmla="*/ 86 h 100"/>
                    <a:gd name="T4" fmla="*/ 45 w 91"/>
                    <a:gd name="T5" fmla="*/ 99 h 100"/>
                    <a:gd name="T6" fmla="*/ 22 w 91"/>
                    <a:gd name="T7" fmla="*/ 93 h 100"/>
                    <a:gd name="T8" fmla="*/ 6 w 91"/>
                    <a:gd name="T9" fmla="*/ 76 h 100"/>
                    <a:gd name="T10" fmla="*/ 0 w 91"/>
                    <a:gd name="T11" fmla="*/ 49 h 100"/>
                    <a:gd name="T12" fmla="*/ 12 w 91"/>
                    <a:gd name="T13" fmla="*/ 13 h 100"/>
                    <a:gd name="T14" fmla="*/ 45 w 91"/>
                    <a:gd name="T15" fmla="*/ 0 h 100"/>
                    <a:gd name="T16" fmla="*/ 77 w 91"/>
                    <a:gd name="T17" fmla="*/ 13 h 100"/>
                    <a:gd name="T18" fmla="*/ 90 w 91"/>
                    <a:gd name="T19" fmla="*/ 49 h 100"/>
                    <a:gd name="T20" fmla="*/ 20 w 91"/>
                    <a:gd name="T21" fmla="*/ 49 h 100"/>
                    <a:gd name="T22" fmla="*/ 45 w 91"/>
                    <a:gd name="T23" fmla="*/ 81 h 100"/>
                    <a:gd name="T24" fmla="*/ 68 w 91"/>
                    <a:gd name="T25" fmla="*/ 49 h 100"/>
                    <a:gd name="T26" fmla="*/ 44 w 91"/>
                    <a:gd name="T27" fmla="*/ 17 h 100"/>
                    <a:gd name="T28" fmla="*/ 25 w 91"/>
                    <a:gd name="T29" fmla="*/ 26 h 100"/>
                    <a:gd name="T30" fmla="*/ 20 w 91"/>
                    <a:gd name="T31" fmla="*/ 4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100">
                      <a:moveTo>
                        <a:pt x="90" y="49"/>
                      </a:moveTo>
                      <a:cubicBezTo>
                        <a:pt x="90" y="65"/>
                        <a:pt x="87" y="77"/>
                        <a:pt x="79" y="86"/>
                      </a:cubicBezTo>
                      <a:cubicBezTo>
                        <a:pt x="72" y="95"/>
                        <a:pt x="60" y="99"/>
                        <a:pt x="45" y="99"/>
                      </a:cubicBezTo>
                      <a:cubicBezTo>
                        <a:pt x="36" y="99"/>
                        <a:pt x="30" y="97"/>
                        <a:pt x="22" y="93"/>
                      </a:cubicBezTo>
                      <a:cubicBezTo>
                        <a:pt x="15" y="89"/>
                        <a:pt x="11" y="83"/>
                        <a:pt x="6" y="76"/>
                      </a:cubicBezTo>
                      <a:cubicBezTo>
                        <a:pt x="2" y="68"/>
                        <a:pt x="0" y="60"/>
                        <a:pt x="0" y="49"/>
                      </a:cubicBezTo>
                      <a:cubicBezTo>
                        <a:pt x="0" y="33"/>
                        <a:pt x="5" y="22"/>
                        <a:pt x="12" y="13"/>
                      </a:cubicBezTo>
                      <a:cubicBezTo>
                        <a:pt x="20" y="4"/>
                        <a:pt x="30" y="0"/>
                        <a:pt x="45" y="0"/>
                      </a:cubicBezTo>
                      <a:cubicBezTo>
                        <a:pt x="58" y="0"/>
                        <a:pt x="70" y="4"/>
                        <a:pt x="77" y="13"/>
                      </a:cubicBezTo>
                      <a:cubicBezTo>
                        <a:pt x="84" y="22"/>
                        <a:pt x="90" y="35"/>
                        <a:pt x="90" y="49"/>
                      </a:cubicBezTo>
                      <a:close/>
                      <a:moveTo>
                        <a:pt x="20" y="49"/>
                      </a:moveTo>
                      <a:cubicBezTo>
                        <a:pt x="20" y="71"/>
                        <a:pt x="29" y="81"/>
                        <a:pt x="45" y="81"/>
                      </a:cubicBezTo>
                      <a:cubicBezTo>
                        <a:pt x="61" y="81"/>
                        <a:pt x="68" y="71"/>
                        <a:pt x="68" y="49"/>
                      </a:cubicBezTo>
                      <a:cubicBezTo>
                        <a:pt x="68" y="27"/>
                        <a:pt x="60" y="17"/>
                        <a:pt x="44" y="17"/>
                      </a:cubicBezTo>
                      <a:cubicBezTo>
                        <a:pt x="35" y="17"/>
                        <a:pt x="30" y="20"/>
                        <a:pt x="25" y="26"/>
                      </a:cubicBezTo>
                      <a:cubicBezTo>
                        <a:pt x="21" y="32"/>
                        <a:pt x="20" y="39"/>
                        <a:pt x="20" y="49"/>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61" name="Freeform 660"/>
                <p:cNvSpPr>
                  <a:spLocks noChangeArrowheads="1"/>
                </p:cNvSpPr>
                <p:nvPr/>
              </p:nvSpPr>
              <p:spPr bwMode="auto">
                <a:xfrm>
                  <a:off x="5544" y="1806"/>
                  <a:ext cx="20" cy="30"/>
                </a:xfrm>
                <a:custGeom>
                  <a:avLst/>
                  <a:gdLst>
                    <a:gd name="T0" fmla="*/ 90 w 91"/>
                    <a:gd name="T1" fmla="*/ 11 h 138"/>
                    <a:gd name="T2" fmla="*/ 74 w 91"/>
                    <a:gd name="T3" fmla="*/ 14 h 138"/>
                    <a:gd name="T4" fmla="*/ 79 w 91"/>
                    <a:gd name="T5" fmla="*/ 22 h 138"/>
                    <a:gd name="T6" fmla="*/ 80 w 91"/>
                    <a:gd name="T7" fmla="*/ 30 h 138"/>
                    <a:gd name="T8" fmla="*/ 70 w 91"/>
                    <a:gd name="T9" fmla="*/ 54 h 138"/>
                    <a:gd name="T10" fmla="*/ 42 w 91"/>
                    <a:gd name="T11" fmla="*/ 62 h 138"/>
                    <a:gd name="T12" fmla="*/ 33 w 91"/>
                    <a:gd name="T13" fmla="*/ 62 h 138"/>
                    <a:gd name="T14" fmla="*/ 28 w 91"/>
                    <a:gd name="T15" fmla="*/ 71 h 138"/>
                    <a:gd name="T16" fmla="*/ 31 w 91"/>
                    <a:gd name="T17" fmla="*/ 75 h 138"/>
                    <a:gd name="T18" fmla="*/ 42 w 91"/>
                    <a:gd name="T19" fmla="*/ 77 h 138"/>
                    <a:gd name="T20" fmla="*/ 58 w 91"/>
                    <a:gd name="T21" fmla="*/ 77 h 138"/>
                    <a:gd name="T22" fmla="*/ 82 w 91"/>
                    <a:gd name="T23" fmla="*/ 84 h 138"/>
                    <a:gd name="T24" fmla="*/ 90 w 91"/>
                    <a:gd name="T25" fmla="*/ 103 h 138"/>
                    <a:gd name="T26" fmla="*/ 77 w 91"/>
                    <a:gd name="T27" fmla="*/ 128 h 138"/>
                    <a:gd name="T28" fmla="*/ 39 w 91"/>
                    <a:gd name="T29" fmla="*/ 137 h 138"/>
                    <a:gd name="T30" fmla="*/ 10 w 91"/>
                    <a:gd name="T31" fmla="*/ 129 h 138"/>
                    <a:gd name="T32" fmla="*/ 0 w 91"/>
                    <a:gd name="T33" fmla="*/ 110 h 138"/>
                    <a:gd name="T34" fmla="*/ 6 w 91"/>
                    <a:gd name="T35" fmla="*/ 96 h 138"/>
                    <a:gd name="T36" fmla="*/ 22 w 91"/>
                    <a:gd name="T37" fmla="*/ 87 h 138"/>
                    <a:gd name="T38" fmla="*/ 15 w 91"/>
                    <a:gd name="T39" fmla="*/ 81 h 138"/>
                    <a:gd name="T40" fmla="*/ 12 w 91"/>
                    <a:gd name="T41" fmla="*/ 74 h 138"/>
                    <a:gd name="T42" fmla="*/ 15 w 91"/>
                    <a:gd name="T43" fmla="*/ 65 h 138"/>
                    <a:gd name="T44" fmla="*/ 23 w 91"/>
                    <a:gd name="T45" fmla="*/ 58 h 138"/>
                    <a:gd name="T46" fmla="*/ 12 w 91"/>
                    <a:gd name="T47" fmla="*/ 48 h 138"/>
                    <a:gd name="T48" fmla="*/ 7 w 91"/>
                    <a:gd name="T49" fmla="*/ 32 h 138"/>
                    <a:gd name="T50" fmla="*/ 17 w 91"/>
                    <a:gd name="T51" fmla="*/ 8 h 138"/>
                    <a:gd name="T52" fmla="*/ 45 w 91"/>
                    <a:gd name="T53" fmla="*/ 0 h 138"/>
                    <a:gd name="T54" fmla="*/ 54 w 91"/>
                    <a:gd name="T55" fmla="*/ 0 h 138"/>
                    <a:gd name="T56" fmla="*/ 61 w 91"/>
                    <a:gd name="T57" fmla="*/ 1 h 138"/>
                    <a:gd name="T58" fmla="*/ 90 w 91"/>
                    <a:gd name="T59" fmla="*/ 1 h 138"/>
                    <a:gd name="T60" fmla="*/ 90 w 91"/>
                    <a:gd name="T61" fmla="*/ 11 h 138"/>
                    <a:gd name="T62" fmla="*/ 16 w 91"/>
                    <a:gd name="T63" fmla="*/ 109 h 138"/>
                    <a:gd name="T64" fmla="*/ 22 w 91"/>
                    <a:gd name="T65" fmla="*/ 119 h 138"/>
                    <a:gd name="T66" fmla="*/ 38 w 91"/>
                    <a:gd name="T67" fmla="*/ 122 h 138"/>
                    <a:gd name="T68" fmla="*/ 63 w 91"/>
                    <a:gd name="T69" fmla="*/ 118 h 138"/>
                    <a:gd name="T70" fmla="*/ 71 w 91"/>
                    <a:gd name="T71" fmla="*/ 105 h 138"/>
                    <a:gd name="T72" fmla="*/ 67 w 91"/>
                    <a:gd name="T73" fmla="*/ 96 h 138"/>
                    <a:gd name="T74" fmla="*/ 51 w 91"/>
                    <a:gd name="T75" fmla="*/ 93 h 138"/>
                    <a:gd name="T76" fmla="*/ 36 w 91"/>
                    <a:gd name="T77" fmla="*/ 93 h 138"/>
                    <a:gd name="T78" fmla="*/ 23 w 91"/>
                    <a:gd name="T79" fmla="*/ 97 h 138"/>
                    <a:gd name="T80" fmla="*/ 16 w 91"/>
                    <a:gd name="T81" fmla="*/ 109 h 138"/>
                    <a:gd name="T82" fmla="*/ 25 w 91"/>
                    <a:gd name="T83" fmla="*/ 30 h 138"/>
                    <a:gd name="T84" fmla="*/ 29 w 91"/>
                    <a:gd name="T85" fmla="*/ 43 h 138"/>
                    <a:gd name="T86" fmla="*/ 42 w 91"/>
                    <a:gd name="T87" fmla="*/ 48 h 138"/>
                    <a:gd name="T88" fmla="*/ 60 w 91"/>
                    <a:gd name="T89" fmla="*/ 29 h 138"/>
                    <a:gd name="T90" fmla="*/ 55 w 91"/>
                    <a:gd name="T91" fmla="*/ 14 h 138"/>
                    <a:gd name="T92" fmla="*/ 42 w 91"/>
                    <a:gd name="T93" fmla="*/ 10 h 138"/>
                    <a:gd name="T94" fmla="*/ 29 w 91"/>
                    <a:gd name="T95" fmla="*/ 14 h 138"/>
                    <a:gd name="T96" fmla="*/ 25 w 91"/>
                    <a:gd name="T97" fmla="*/ 3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138">
                      <a:moveTo>
                        <a:pt x="90" y="11"/>
                      </a:moveTo>
                      <a:lnTo>
                        <a:pt x="74" y="14"/>
                      </a:lnTo>
                      <a:cubicBezTo>
                        <a:pt x="76" y="16"/>
                        <a:pt x="78" y="19"/>
                        <a:pt x="79" y="22"/>
                      </a:cubicBezTo>
                      <a:cubicBezTo>
                        <a:pt x="81" y="24"/>
                        <a:pt x="80" y="27"/>
                        <a:pt x="80" y="30"/>
                      </a:cubicBezTo>
                      <a:cubicBezTo>
                        <a:pt x="80" y="40"/>
                        <a:pt x="77" y="48"/>
                        <a:pt x="70" y="54"/>
                      </a:cubicBezTo>
                      <a:cubicBezTo>
                        <a:pt x="63" y="59"/>
                        <a:pt x="54" y="62"/>
                        <a:pt x="42" y="62"/>
                      </a:cubicBezTo>
                      <a:lnTo>
                        <a:pt x="33" y="62"/>
                      </a:lnTo>
                      <a:cubicBezTo>
                        <a:pt x="29" y="65"/>
                        <a:pt x="28" y="68"/>
                        <a:pt x="28" y="71"/>
                      </a:cubicBezTo>
                      <a:cubicBezTo>
                        <a:pt x="28" y="73"/>
                        <a:pt x="30" y="75"/>
                        <a:pt x="31" y="75"/>
                      </a:cubicBezTo>
                      <a:cubicBezTo>
                        <a:pt x="33" y="75"/>
                        <a:pt x="36" y="77"/>
                        <a:pt x="42" y="77"/>
                      </a:cubicBezTo>
                      <a:lnTo>
                        <a:pt x="58" y="77"/>
                      </a:lnTo>
                      <a:cubicBezTo>
                        <a:pt x="68" y="77"/>
                        <a:pt x="78" y="79"/>
                        <a:pt x="82" y="84"/>
                      </a:cubicBezTo>
                      <a:cubicBezTo>
                        <a:pt x="87" y="88"/>
                        <a:pt x="90" y="94"/>
                        <a:pt x="90" y="103"/>
                      </a:cubicBezTo>
                      <a:cubicBezTo>
                        <a:pt x="90" y="113"/>
                        <a:pt x="86" y="122"/>
                        <a:pt x="77" y="128"/>
                      </a:cubicBezTo>
                      <a:cubicBezTo>
                        <a:pt x="68" y="134"/>
                        <a:pt x="55" y="137"/>
                        <a:pt x="39" y="137"/>
                      </a:cubicBezTo>
                      <a:cubicBezTo>
                        <a:pt x="26" y="137"/>
                        <a:pt x="16" y="133"/>
                        <a:pt x="10" y="129"/>
                      </a:cubicBezTo>
                      <a:cubicBezTo>
                        <a:pt x="4" y="124"/>
                        <a:pt x="0" y="118"/>
                        <a:pt x="0" y="110"/>
                      </a:cubicBezTo>
                      <a:cubicBezTo>
                        <a:pt x="0" y="105"/>
                        <a:pt x="2" y="100"/>
                        <a:pt x="6" y="96"/>
                      </a:cubicBezTo>
                      <a:cubicBezTo>
                        <a:pt x="11" y="92"/>
                        <a:pt x="15" y="89"/>
                        <a:pt x="22" y="87"/>
                      </a:cubicBezTo>
                      <a:cubicBezTo>
                        <a:pt x="19" y="86"/>
                        <a:pt x="18" y="84"/>
                        <a:pt x="15" y="81"/>
                      </a:cubicBezTo>
                      <a:cubicBezTo>
                        <a:pt x="13" y="78"/>
                        <a:pt x="12" y="75"/>
                        <a:pt x="12" y="74"/>
                      </a:cubicBezTo>
                      <a:cubicBezTo>
                        <a:pt x="12" y="71"/>
                        <a:pt x="14" y="68"/>
                        <a:pt x="15" y="65"/>
                      </a:cubicBezTo>
                      <a:cubicBezTo>
                        <a:pt x="17" y="62"/>
                        <a:pt x="19" y="61"/>
                        <a:pt x="23" y="58"/>
                      </a:cubicBezTo>
                      <a:cubicBezTo>
                        <a:pt x="19" y="57"/>
                        <a:pt x="15" y="52"/>
                        <a:pt x="12" y="48"/>
                      </a:cubicBezTo>
                      <a:cubicBezTo>
                        <a:pt x="9" y="43"/>
                        <a:pt x="7" y="38"/>
                        <a:pt x="7" y="32"/>
                      </a:cubicBezTo>
                      <a:cubicBezTo>
                        <a:pt x="7" y="22"/>
                        <a:pt x="10" y="13"/>
                        <a:pt x="17" y="8"/>
                      </a:cubicBezTo>
                      <a:cubicBezTo>
                        <a:pt x="25" y="2"/>
                        <a:pt x="33" y="0"/>
                        <a:pt x="45" y="0"/>
                      </a:cubicBezTo>
                      <a:lnTo>
                        <a:pt x="54" y="0"/>
                      </a:lnTo>
                      <a:cubicBezTo>
                        <a:pt x="57" y="0"/>
                        <a:pt x="60" y="1"/>
                        <a:pt x="61" y="1"/>
                      </a:cubicBezTo>
                      <a:lnTo>
                        <a:pt x="90" y="1"/>
                      </a:lnTo>
                      <a:lnTo>
                        <a:pt x="90" y="11"/>
                      </a:lnTo>
                      <a:close/>
                      <a:moveTo>
                        <a:pt x="16" y="109"/>
                      </a:moveTo>
                      <a:cubicBezTo>
                        <a:pt x="16" y="113"/>
                        <a:pt x="18" y="116"/>
                        <a:pt x="22" y="119"/>
                      </a:cubicBezTo>
                      <a:cubicBezTo>
                        <a:pt x="27" y="122"/>
                        <a:pt x="31" y="122"/>
                        <a:pt x="38" y="122"/>
                      </a:cubicBezTo>
                      <a:cubicBezTo>
                        <a:pt x="50" y="122"/>
                        <a:pt x="58" y="121"/>
                        <a:pt x="63" y="118"/>
                      </a:cubicBezTo>
                      <a:cubicBezTo>
                        <a:pt x="69" y="115"/>
                        <a:pt x="71" y="110"/>
                        <a:pt x="71" y="105"/>
                      </a:cubicBezTo>
                      <a:cubicBezTo>
                        <a:pt x="71" y="100"/>
                        <a:pt x="70" y="97"/>
                        <a:pt x="67" y="96"/>
                      </a:cubicBezTo>
                      <a:cubicBezTo>
                        <a:pt x="64" y="94"/>
                        <a:pt x="58" y="93"/>
                        <a:pt x="51" y="93"/>
                      </a:cubicBezTo>
                      <a:lnTo>
                        <a:pt x="36" y="93"/>
                      </a:lnTo>
                      <a:cubicBezTo>
                        <a:pt x="31" y="93"/>
                        <a:pt x="26" y="94"/>
                        <a:pt x="23" y="97"/>
                      </a:cubicBezTo>
                      <a:cubicBezTo>
                        <a:pt x="20" y="100"/>
                        <a:pt x="16" y="105"/>
                        <a:pt x="16" y="109"/>
                      </a:cubicBezTo>
                      <a:close/>
                      <a:moveTo>
                        <a:pt x="25" y="30"/>
                      </a:moveTo>
                      <a:cubicBezTo>
                        <a:pt x="25" y="36"/>
                        <a:pt x="26" y="40"/>
                        <a:pt x="29" y="43"/>
                      </a:cubicBezTo>
                      <a:cubicBezTo>
                        <a:pt x="32" y="46"/>
                        <a:pt x="36" y="48"/>
                        <a:pt x="42" y="48"/>
                      </a:cubicBezTo>
                      <a:cubicBezTo>
                        <a:pt x="54" y="48"/>
                        <a:pt x="60" y="42"/>
                        <a:pt x="60" y="29"/>
                      </a:cubicBezTo>
                      <a:cubicBezTo>
                        <a:pt x="60" y="23"/>
                        <a:pt x="58" y="18"/>
                        <a:pt x="55" y="14"/>
                      </a:cubicBezTo>
                      <a:cubicBezTo>
                        <a:pt x="52" y="9"/>
                        <a:pt x="48" y="10"/>
                        <a:pt x="42" y="10"/>
                      </a:cubicBezTo>
                      <a:cubicBezTo>
                        <a:pt x="36" y="10"/>
                        <a:pt x="32" y="11"/>
                        <a:pt x="29" y="14"/>
                      </a:cubicBezTo>
                      <a:cubicBezTo>
                        <a:pt x="26" y="17"/>
                        <a:pt x="25" y="24"/>
                        <a:pt x="25" y="3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62" name="Freeform 661"/>
                <p:cNvSpPr>
                  <a:spLocks noChangeArrowheads="1"/>
                </p:cNvSpPr>
                <p:nvPr/>
              </p:nvSpPr>
              <p:spPr bwMode="auto">
                <a:xfrm>
                  <a:off x="5569" y="1806"/>
                  <a:ext cx="12" cy="21"/>
                </a:xfrm>
                <a:custGeom>
                  <a:avLst/>
                  <a:gdLst>
                    <a:gd name="T0" fmla="*/ 47 w 58"/>
                    <a:gd name="T1" fmla="*/ 0 h 97"/>
                    <a:gd name="T2" fmla="*/ 57 w 58"/>
                    <a:gd name="T3" fmla="*/ 2 h 97"/>
                    <a:gd name="T4" fmla="*/ 56 w 58"/>
                    <a:gd name="T5" fmla="*/ 21 h 97"/>
                    <a:gd name="T6" fmla="*/ 47 w 58"/>
                    <a:gd name="T7" fmla="*/ 19 h 97"/>
                    <a:gd name="T8" fmla="*/ 28 w 58"/>
                    <a:gd name="T9" fmla="*/ 26 h 97"/>
                    <a:gd name="T10" fmla="*/ 21 w 58"/>
                    <a:gd name="T11" fmla="*/ 47 h 97"/>
                    <a:gd name="T12" fmla="*/ 21 w 58"/>
                    <a:gd name="T13" fmla="*/ 96 h 97"/>
                    <a:gd name="T14" fmla="*/ 0 w 58"/>
                    <a:gd name="T15" fmla="*/ 96 h 97"/>
                    <a:gd name="T16" fmla="*/ 0 w 58"/>
                    <a:gd name="T17" fmla="*/ 2 h 97"/>
                    <a:gd name="T18" fmla="*/ 16 w 58"/>
                    <a:gd name="T19" fmla="*/ 2 h 97"/>
                    <a:gd name="T20" fmla="*/ 19 w 58"/>
                    <a:gd name="T21" fmla="*/ 18 h 97"/>
                    <a:gd name="T22" fmla="*/ 21 w 58"/>
                    <a:gd name="T23" fmla="*/ 18 h 97"/>
                    <a:gd name="T24" fmla="*/ 32 w 58"/>
                    <a:gd name="T25" fmla="*/ 5 h 97"/>
                    <a:gd name="T26" fmla="*/ 47 w 58"/>
                    <a:gd name="T2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97">
                      <a:moveTo>
                        <a:pt x="47" y="0"/>
                      </a:moveTo>
                      <a:cubicBezTo>
                        <a:pt x="51" y="0"/>
                        <a:pt x="54" y="0"/>
                        <a:pt x="57" y="2"/>
                      </a:cubicBezTo>
                      <a:lnTo>
                        <a:pt x="56" y="21"/>
                      </a:lnTo>
                      <a:cubicBezTo>
                        <a:pt x="53" y="21"/>
                        <a:pt x="50" y="19"/>
                        <a:pt x="47" y="19"/>
                      </a:cubicBezTo>
                      <a:cubicBezTo>
                        <a:pt x="38" y="19"/>
                        <a:pt x="32" y="21"/>
                        <a:pt x="28" y="26"/>
                      </a:cubicBezTo>
                      <a:cubicBezTo>
                        <a:pt x="24" y="30"/>
                        <a:pt x="21" y="38"/>
                        <a:pt x="21" y="47"/>
                      </a:cubicBezTo>
                      <a:lnTo>
                        <a:pt x="21" y="96"/>
                      </a:lnTo>
                      <a:lnTo>
                        <a:pt x="0" y="96"/>
                      </a:lnTo>
                      <a:lnTo>
                        <a:pt x="0" y="2"/>
                      </a:lnTo>
                      <a:lnTo>
                        <a:pt x="16" y="2"/>
                      </a:lnTo>
                      <a:lnTo>
                        <a:pt x="19" y="18"/>
                      </a:lnTo>
                      <a:lnTo>
                        <a:pt x="21" y="18"/>
                      </a:lnTo>
                      <a:cubicBezTo>
                        <a:pt x="24" y="12"/>
                        <a:pt x="28" y="7"/>
                        <a:pt x="32" y="5"/>
                      </a:cubicBezTo>
                      <a:cubicBezTo>
                        <a:pt x="37" y="2"/>
                        <a:pt x="41" y="0"/>
                        <a:pt x="47" y="0"/>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63" name="Freeform 662"/>
                <p:cNvSpPr>
                  <a:spLocks noChangeArrowheads="1"/>
                </p:cNvSpPr>
                <p:nvPr/>
              </p:nvSpPr>
              <p:spPr bwMode="auto">
                <a:xfrm>
                  <a:off x="5584" y="1806"/>
                  <a:ext cx="17" cy="21"/>
                </a:xfrm>
                <a:custGeom>
                  <a:avLst/>
                  <a:gdLst>
                    <a:gd name="T0" fmla="*/ 64 w 81"/>
                    <a:gd name="T1" fmla="*/ 96 h 99"/>
                    <a:gd name="T2" fmla="*/ 60 w 81"/>
                    <a:gd name="T3" fmla="*/ 83 h 99"/>
                    <a:gd name="T4" fmla="*/ 60 w 81"/>
                    <a:gd name="T5" fmla="*/ 83 h 99"/>
                    <a:gd name="T6" fmla="*/ 46 w 81"/>
                    <a:gd name="T7" fmla="*/ 95 h 99"/>
                    <a:gd name="T8" fmla="*/ 29 w 81"/>
                    <a:gd name="T9" fmla="*/ 98 h 99"/>
                    <a:gd name="T10" fmla="*/ 7 w 81"/>
                    <a:gd name="T11" fmla="*/ 91 h 99"/>
                    <a:gd name="T12" fmla="*/ 0 w 81"/>
                    <a:gd name="T13" fmla="*/ 69 h 99"/>
                    <a:gd name="T14" fmla="*/ 10 w 81"/>
                    <a:gd name="T15" fmla="*/ 47 h 99"/>
                    <a:gd name="T16" fmla="*/ 44 w 81"/>
                    <a:gd name="T17" fmla="*/ 38 h 99"/>
                    <a:gd name="T18" fmla="*/ 60 w 81"/>
                    <a:gd name="T19" fmla="*/ 38 h 99"/>
                    <a:gd name="T20" fmla="*/ 60 w 81"/>
                    <a:gd name="T21" fmla="*/ 34 h 99"/>
                    <a:gd name="T22" fmla="*/ 55 w 81"/>
                    <a:gd name="T23" fmla="*/ 21 h 99"/>
                    <a:gd name="T24" fmla="*/ 42 w 81"/>
                    <a:gd name="T25" fmla="*/ 16 h 99"/>
                    <a:gd name="T26" fmla="*/ 28 w 81"/>
                    <a:gd name="T27" fmla="*/ 18 h 99"/>
                    <a:gd name="T28" fmla="*/ 14 w 81"/>
                    <a:gd name="T29" fmla="*/ 22 h 99"/>
                    <a:gd name="T30" fmla="*/ 9 w 81"/>
                    <a:gd name="T31" fmla="*/ 7 h 99"/>
                    <a:gd name="T32" fmla="*/ 26 w 81"/>
                    <a:gd name="T33" fmla="*/ 2 h 99"/>
                    <a:gd name="T34" fmla="*/ 44 w 81"/>
                    <a:gd name="T35" fmla="*/ 0 h 99"/>
                    <a:gd name="T36" fmla="*/ 71 w 81"/>
                    <a:gd name="T37" fmla="*/ 7 h 99"/>
                    <a:gd name="T38" fmla="*/ 80 w 81"/>
                    <a:gd name="T39" fmla="*/ 32 h 99"/>
                    <a:gd name="T40" fmla="*/ 80 w 81"/>
                    <a:gd name="T41" fmla="*/ 96 h 99"/>
                    <a:gd name="T42" fmla="*/ 64 w 81"/>
                    <a:gd name="T43" fmla="*/ 96 h 99"/>
                    <a:gd name="T44" fmla="*/ 35 w 81"/>
                    <a:gd name="T45" fmla="*/ 83 h 99"/>
                    <a:gd name="T46" fmla="*/ 52 w 81"/>
                    <a:gd name="T47" fmla="*/ 77 h 99"/>
                    <a:gd name="T48" fmla="*/ 60 w 81"/>
                    <a:gd name="T49" fmla="*/ 60 h 99"/>
                    <a:gd name="T50" fmla="*/ 60 w 81"/>
                    <a:gd name="T51" fmla="*/ 51 h 99"/>
                    <a:gd name="T52" fmla="*/ 48 w 81"/>
                    <a:gd name="T53" fmla="*/ 51 h 99"/>
                    <a:gd name="T54" fmla="*/ 28 w 81"/>
                    <a:gd name="T55" fmla="*/ 56 h 99"/>
                    <a:gd name="T56" fmla="*/ 22 w 81"/>
                    <a:gd name="T57" fmla="*/ 69 h 99"/>
                    <a:gd name="T58" fmla="*/ 26 w 81"/>
                    <a:gd name="T59" fmla="*/ 79 h 99"/>
                    <a:gd name="T60" fmla="*/ 35 w 81"/>
                    <a:gd name="T61" fmla="*/ 8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1" h="99">
                      <a:moveTo>
                        <a:pt x="64" y="96"/>
                      </a:moveTo>
                      <a:lnTo>
                        <a:pt x="60" y="83"/>
                      </a:lnTo>
                      <a:lnTo>
                        <a:pt x="60" y="83"/>
                      </a:lnTo>
                      <a:cubicBezTo>
                        <a:pt x="55" y="89"/>
                        <a:pt x="51" y="94"/>
                        <a:pt x="46" y="95"/>
                      </a:cubicBezTo>
                      <a:cubicBezTo>
                        <a:pt x="42" y="96"/>
                        <a:pt x="36" y="98"/>
                        <a:pt x="29" y="98"/>
                      </a:cubicBezTo>
                      <a:cubicBezTo>
                        <a:pt x="20" y="98"/>
                        <a:pt x="13" y="95"/>
                        <a:pt x="7" y="91"/>
                      </a:cubicBezTo>
                      <a:cubicBezTo>
                        <a:pt x="1" y="86"/>
                        <a:pt x="0" y="79"/>
                        <a:pt x="0" y="69"/>
                      </a:cubicBezTo>
                      <a:cubicBezTo>
                        <a:pt x="0" y="59"/>
                        <a:pt x="3" y="51"/>
                        <a:pt x="10" y="47"/>
                      </a:cubicBezTo>
                      <a:cubicBezTo>
                        <a:pt x="17" y="42"/>
                        <a:pt x="29" y="40"/>
                        <a:pt x="44" y="38"/>
                      </a:cubicBezTo>
                      <a:lnTo>
                        <a:pt x="60" y="38"/>
                      </a:lnTo>
                      <a:lnTo>
                        <a:pt x="60" y="34"/>
                      </a:lnTo>
                      <a:cubicBezTo>
                        <a:pt x="60" y="28"/>
                        <a:pt x="58" y="24"/>
                        <a:pt x="55" y="21"/>
                      </a:cubicBezTo>
                      <a:cubicBezTo>
                        <a:pt x="52" y="18"/>
                        <a:pt x="48" y="16"/>
                        <a:pt x="42" y="16"/>
                      </a:cubicBezTo>
                      <a:cubicBezTo>
                        <a:pt x="38" y="16"/>
                        <a:pt x="33" y="16"/>
                        <a:pt x="28" y="18"/>
                      </a:cubicBezTo>
                      <a:cubicBezTo>
                        <a:pt x="24" y="19"/>
                        <a:pt x="19" y="21"/>
                        <a:pt x="14" y="22"/>
                      </a:cubicBezTo>
                      <a:lnTo>
                        <a:pt x="9" y="7"/>
                      </a:lnTo>
                      <a:cubicBezTo>
                        <a:pt x="14" y="5"/>
                        <a:pt x="19" y="3"/>
                        <a:pt x="26" y="2"/>
                      </a:cubicBezTo>
                      <a:cubicBezTo>
                        <a:pt x="33" y="0"/>
                        <a:pt x="38" y="0"/>
                        <a:pt x="44" y="0"/>
                      </a:cubicBezTo>
                      <a:cubicBezTo>
                        <a:pt x="55" y="0"/>
                        <a:pt x="64" y="2"/>
                        <a:pt x="71" y="7"/>
                      </a:cubicBezTo>
                      <a:cubicBezTo>
                        <a:pt x="79" y="11"/>
                        <a:pt x="80" y="21"/>
                        <a:pt x="80" y="32"/>
                      </a:cubicBezTo>
                      <a:lnTo>
                        <a:pt x="80" y="96"/>
                      </a:lnTo>
                      <a:lnTo>
                        <a:pt x="64" y="96"/>
                      </a:lnTo>
                      <a:close/>
                      <a:moveTo>
                        <a:pt x="35" y="83"/>
                      </a:moveTo>
                      <a:cubicBezTo>
                        <a:pt x="42" y="83"/>
                        <a:pt x="48" y="81"/>
                        <a:pt x="52" y="77"/>
                      </a:cubicBezTo>
                      <a:cubicBezTo>
                        <a:pt x="57" y="72"/>
                        <a:pt x="60" y="67"/>
                        <a:pt x="60" y="60"/>
                      </a:cubicBezTo>
                      <a:lnTo>
                        <a:pt x="60" y="51"/>
                      </a:lnTo>
                      <a:lnTo>
                        <a:pt x="48" y="51"/>
                      </a:lnTo>
                      <a:cubicBezTo>
                        <a:pt x="39" y="51"/>
                        <a:pt x="33" y="53"/>
                        <a:pt x="28" y="56"/>
                      </a:cubicBezTo>
                      <a:cubicBezTo>
                        <a:pt x="24" y="59"/>
                        <a:pt x="22" y="63"/>
                        <a:pt x="22" y="69"/>
                      </a:cubicBezTo>
                      <a:cubicBezTo>
                        <a:pt x="22" y="73"/>
                        <a:pt x="23" y="76"/>
                        <a:pt x="26" y="79"/>
                      </a:cubicBezTo>
                      <a:cubicBezTo>
                        <a:pt x="29" y="82"/>
                        <a:pt x="29" y="83"/>
                        <a:pt x="35" y="83"/>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64" name="Freeform 663"/>
                <p:cNvSpPr>
                  <a:spLocks noChangeArrowheads="1"/>
                </p:cNvSpPr>
                <p:nvPr/>
              </p:nvSpPr>
              <p:spPr bwMode="auto">
                <a:xfrm>
                  <a:off x="5608" y="1805"/>
                  <a:ext cx="31" cy="22"/>
                </a:xfrm>
                <a:custGeom>
                  <a:avLst/>
                  <a:gdLst>
                    <a:gd name="T0" fmla="*/ 61 w 141"/>
                    <a:gd name="T1" fmla="*/ 100 h 101"/>
                    <a:gd name="T2" fmla="*/ 61 w 141"/>
                    <a:gd name="T3" fmla="*/ 42 h 101"/>
                    <a:gd name="T4" fmla="*/ 57 w 141"/>
                    <a:gd name="T5" fmla="*/ 26 h 101"/>
                    <a:gd name="T6" fmla="*/ 44 w 141"/>
                    <a:gd name="T7" fmla="*/ 20 h 101"/>
                    <a:gd name="T8" fmla="*/ 26 w 141"/>
                    <a:gd name="T9" fmla="*/ 28 h 101"/>
                    <a:gd name="T10" fmla="*/ 20 w 141"/>
                    <a:gd name="T11" fmla="*/ 52 h 101"/>
                    <a:gd name="T12" fmla="*/ 20 w 141"/>
                    <a:gd name="T13" fmla="*/ 99 h 101"/>
                    <a:gd name="T14" fmla="*/ 0 w 141"/>
                    <a:gd name="T15" fmla="*/ 99 h 101"/>
                    <a:gd name="T16" fmla="*/ 0 w 141"/>
                    <a:gd name="T17" fmla="*/ 4 h 101"/>
                    <a:gd name="T18" fmla="*/ 16 w 141"/>
                    <a:gd name="T19" fmla="*/ 4 h 101"/>
                    <a:gd name="T20" fmla="*/ 19 w 141"/>
                    <a:gd name="T21" fmla="*/ 16 h 101"/>
                    <a:gd name="T22" fmla="*/ 20 w 141"/>
                    <a:gd name="T23" fmla="*/ 16 h 101"/>
                    <a:gd name="T24" fmla="*/ 32 w 141"/>
                    <a:gd name="T25" fmla="*/ 6 h 101"/>
                    <a:gd name="T26" fmla="*/ 48 w 141"/>
                    <a:gd name="T27" fmla="*/ 1 h 101"/>
                    <a:gd name="T28" fmla="*/ 77 w 141"/>
                    <a:gd name="T29" fmla="*/ 16 h 101"/>
                    <a:gd name="T30" fmla="*/ 79 w 141"/>
                    <a:gd name="T31" fmla="*/ 16 h 101"/>
                    <a:gd name="T32" fmla="*/ 90 w 141"/>
                    <a:gd name="T33" fmla="*/ 4 h 101"/>
                    <a:gd name="T34" fmla="*/ 108 w 141"/>
                    <a:gd name="T35" fmla="*/ 0 h 101"/>
                    <a:gd name="T36" fmla="*/ 133 w 141"/>
                    <a:gd name="T37" fmla="*/ 9 h 101"/>
                    <a:gd name="T38" fmla="*/ 140 w 141"/>
                    <a:gd name="T39" fmla="*/ 35 h 101"/>
                    <a:gd name="T40" fmla="*/ 140 w 141"/>
                    <a:gd name="T41" fmla="*/ 96 h 101"/>
                    <a:gd name="T42" fmla="*/ 119 w 141"/>
                    <a:gd name="T43" fmla="*/ 96 h 101"/>
                    <a:gd name="T44" fmla="*/ 119 w 141"/>
                    <a:gd name="T45" fmla="*/ 38 h 101"/>
                    <a:gd name="T46" fmla="*/ 115 w 141"/>
                    <a:gd name="T47" fmla="*/ 22 h 101"/>
                    <a:gd name="T48" fmla="*/ 102 w 141"/>
                    <a:gd name="T49" fmla="*/ 16 h 101"/>
                    <a:gd name="T50" fmla="*/ 84 w 141"/>
                    <a:gd name="T51" fmla="*/ 23 h 101"/>
                    <a:gd name="T52" fmla="*/ 79 w 141"/>
                    <a:gd name="T53" fmla="*/ 45 h 101"/>
                    <a:gd name="T54" fmla="*/ 79 w 141"/>
                    <a:gd name="T55" fmla="*/ 100 h 101"/>
                    <a:gd name="T56" fmla="*/ 61 w 141"/>
                    <a:gd name="T5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1" h="101">
                      <a:moveTo>
                        <a:pt x="61" y="100"/>
                      </a:moveTo>
                      <a:lnTo>
                        <a:pt x="61" y="42"/>
                      </a:lnTo>
                      <a:cubicBezTo>
                        <a:pt x="61" y="35"/>
                        <a:pt x="60" y="29"/>
                        <a:pt x="57" y="26"/>
                      </a:cubicBezTo>
                      <a:cubicBezTo>
                        <a:pt x="54" y="23"/>
                        <a:pt x="49" y="20"/>
                        <a:pt x="44" y="20"/>
                      </a:cubicBezTo>
                      <a:cubicBezTo>
                        <a:pt x="36" y="20"/>
                        <a:pt x="30" y="23"/>
                        <a:pt x="26" y="28"/>
                      </a:cubicBezTo>
                      <a:cubicBezTo>
                        <a:pt x="22" y="32"/>
                        <a:pt x="20" y="41"/>
                        <a:pt x="20" y="52"/>
                      </a:cubicBezTo>
                      <a:lnTo>
                        <a:pt x="20" y="99"/>
                      </a:lnTo>
                      <a:lnTo>
                        <a:pt x="0" y="99"/>
                      </a:lnTo>
                      <a:lnTo>
                        <a:pt x="0" y="4"/>
                      </a:lnTo>
                      <a:lnTo>
                        <a:pt x="16" y="4"/>
                      </a:lnTo>
                      <a:lnTo>
                        <a:pt x="19" y="16"/>
                      </a:lnTo>
                      <a:lnTo>
                        <a:pt x="20" y="16"/>
                      </a:lnTo>
                      <a:cubicBezTo>
                        <a:pt x="23" y="11"/>
                        <a:pt x="26" y="9"/>
                        <a:pt x="32" y="6"/>
                      </a:cubicBezTo>
                      <a:cubicBezTo>
                        <a:pt x="38" y="3"/>
                        <a:pt x="42" y="1"/>
                        <a:pt x="48" y="1"/>
                      </a:cubicBezTo>
                      <a:cubicBezTo>
                        <a:pt x="63" y="1"/>
                        <a:pt x="73" y="6"/>
                        <a:pt x="77" y="16"/>
                      </a:cubicBezTo>
                      <a:lnTo>
                        <a:pt x="79" y="16"/>
                      </a:lnTo>
                      <a:cubicBezTo>
                        <a:pt x="81" y="11"/>
                        <a:pt x="86" y="7"/>
                        <a:pt x="90" y="4"/>
                      </a:cubicBezTo>
                      <a:cubicBezTo>
                        <a:pt x="95" y="1"/>
                        <a:pt x="100" y="0"/>
                        <a:pt x="108" y="0"/>
                      </a:cubicBezTo>
                      <a:cubicBezTo>
                        <a:pt x="119" y="0"/>
                        <a:pt x="128" y="3"/>
                        <a:pt x="133" y="9"/>
                      </a:cubicBezTo>
                      <a:cubicBezTo>
                        <a:pt x="139" y="14"/>
                        <a:pt x="140" y="23"/>
                        <a:pt x="140" y="35"/>
                      </a:cubicBezTo>
                      <a:lnTo>
                        <a:pt x="140" y="96"/>
                      </a:lnTo>
                      <a:lnTo>
                        <a:pt x="119" y="96"/>
                      </a:lnTo>
                      <a:lnTo>
                        <a:pt x="119" y="38"/>
                      </a:lnTo>
                      <a:cubicBezTo>
                        <a:pt x="119" y="30"/>
                        <a:pt x="118" y="25"/>
                        <a:pt x="115" y="22"/>
                      </a:cubicBezTo>
                      <a:cubicBezTo>
                        <a:pt x="112" y="19"/>
                        <a:pt x="108" y="16"/>
                        <a:pt x="102" y="16"/>
                      </a:cubicBezTo>
                      <a:cubicBezTo>
                        <a:pt x="95" y="16"/>
                        <a:pt x="89" y="18"/>
                        <a:pt x="84" y="23"/>
                      </a:cubicBezTo>
                      <a:cubicBezTo>
                        <a:pt x="80" y="27"/>
                        <a:pt x="79" y="35"/>
                        <a:pt x="79" y="45"/>
                      </a:cubicBezTo>
                      <a:lnTo>
                        <a:pt x="79" y="100"/>
                      </a:lnTo>
                      <a:lnTo>
                        <a:pt x="61" y="100"/>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65" name="Freeform 664"/>
                <p:cNvSpPr>
                  <a:spLocks noChangeArrowheads="1"/>
                </p:cNvSpPr>
                <p:nvPr/>
              </p:nvSpPr>
              <p:spPr bwMode="auto">
                <a:xfrm>
                  <a:off x="5844" y="2361"/>
                  <a:ext cx="20" cy="30"/>
                </a:xfrm>
                <a:custGeom>
                  <a:avLst/>
                  <a:gdLst>
                    <a:gd name="T0" fmla="*/ 90 w 91"/>
                    <a:gd name="T1" fmla="*/ 12 h 138"/>
                    <a:gd name="T2" fmla="*/ 74 w 91"/>
                    <a:gd name="T3" fmla="*/ 15 h 138"/>
                    <a:gd name="T4" fmla="*/ 78 w 91"/>
                    <a:gd name="T5" fmla="*/ 22 h 138"/>
                    <a:gd name="T6" fmla="*/ 80 w 91"/>
                    <a:gd name="T7" fmla="*/ 31 h 138"/>
                    <a:gd name="T8" fmla="*/ 70 w 91"/>
                    <a:gd name="T9" fmla="*/ 54 h 138"/>
                    <a:gd name="T10" fmla="*/ 42 w 91"/>
                    <a:gd name="T11" fmla="*/ 63 h 138"/>
                    <a:gd name="T12" fmla="*/ 33 w 91"/>
                    <a:gd name="T13" fmla="*/ 63 h 138"/>
                    <a:gd name="T14" fmla="*/ 27 w 91"/>
                    <a:gd name="T15" fmla="*/ 71 h 138"/>
                    <a:gd name="T16" fmla="*/ 30 w 91"/>
                    <a:gd name="T17" fmla="*/ 76 h 138"/>
                    <a:gd name="T18" fmla="*/ 42 w 91"/>
                    <a:gd name="T19" fmla="*/ 77 h 138"/>
                    <a:gd name="T20" fmla="*/ 58 w 91"/>
                    <a:gd name="T21" fmla="*/ 77 h 138"/>
                    <a:gd name="T22" fmla="*/ 81 w 91"/>
                    <a:gd name="T23" fmla="*/ 85 h 138"/>
                    <a:gd name="T24" fmla="*/ 90 w 91"/>
                    <a:gd name="T25" fmla="*/ 104 h 138"/>
                    <a:gd name="T26" fmla="*/ 77 w 91"/>
                    <a:gd name="T27" fmla="*/ 128 h 138"/>
                    <a:gd name="T28" fmla="*/ 39 w 91"/>
                    <a:gd name="T29" fmla="*/ 137 h 138"/>
                    <a:gd name="T30" fmla="*/ 10 w 91"/>
                    <a:gd name="T31" fmla="*/ 130 h 138"/>
                    <a:gd name="T32" fmla="*/ 0 w 91"/>
                    <a:gd name="T33" fmla="*/ 111 h 138"/>
                    <a:gd name="T34" fmla="*/ 5 w 91"/>
                    <a:gd name="T35" fmla="*/ 96 h 138"/>
                    <a:gd name="T36" fmla="*/ 21 w 91"/>
                    <a:gd name="T37" fmla="*/ 87 h 138"/>
                    <a:gd name="T38" fmla="*/ 14 w 91"/>
                    <a:gd name="T39" fmla="*/ 82 h 138"/>
                    <a:gd name="T40" fmla="*/ 11 w 91"/>
                    <a:gd name="T41" fmla="*/ 74 h 138"/>
                    <a:gd name="T42" fmla="*/ 14 w 91"/>
                    <a:gd name="T43" fmla="*/ 66 h 138"/>
                    <a:gd name="T44" fmla="*/ 23 w 91"/>
                    <a:gd name="T45" fmla="*/ 58 h 138"/>
                    <a:gd name="T46" fmla="*/ 11 w 91"/>
                    <a:gd name="T47" fmla="*/ 48 h 138"/>
                    <a:gd name="T48" fmla="*/ 7 w 91"/>
                    <a:gd name="T49" fmla="*/ 32 h 138"/>
                    <a:gd name="T50" fmla="*/ 17 w 91"/>
                    <a:gd name="T51" fmla="*/ 9 h 138"/>
                    <a:gd name="T52" fmla="*/ 45 w 91"/>
                    <a:gd name="T53" fmla="*/ 0 h 138"/>
                    <a:gd name="T54" fmla="*/ 54 w 91"/>
                    <a:gd name="T55" fmla="*/ 0 h 138"/>
                    <a:gd name="T56" fmla="*/ 61 w 91"/>
                    <a:gd name="T57" fmla="*/ 1 h 138"/>
                    <a:gd name="T58" fmla="*/ 90 w 91"/>
                    <a:gd name="T59" fmla="*/ 1 h 138"/>
                    <a:gd name="T60" fmla="*/ 90 w 91"/>
                    <a:gd name="T61" fmla="*/ 12 h 138"/>
                    <a:gd name="T62" fmla="*/ 16 w 91"/>
                    <a:gd name="T63" fmla="*/ 109 h 138"/>
                    <a:gd name="T64" fmla="*/ 21 w 91"/>
                    <a:gd name="T65" fmla="*/ 120 h 138"/>
                    <a:gd name="T66" fmla="*/ 37 w 91"/>
                    <a:gd name="T67" fmla="*/ 122 h 138"/>
                    <a:gd name="T68" fmla="*/ 62 w 91"/>
                    <a:gd name="T69" fmla="*/ 118 h 138"/>
                    <a:gd name="T70" fmla="*/ 71 w 91"/>
                    <a:gd name="T71" fmla="*/ 105 h 138"/>
                    <a:gd name="T72" fmla="*/ 67 w 91"/>
                    <a:gd name="T73" fmla="*/ 96 h 138"/>
                    <a:gd name="T74" fmla="*/ 51 w 91"/>
                    <a:gd name="T75" fmla="*/ 93 h 138"/>
                    <a:gd name="T76" fmla="*/ 36 w 91"/>
                    <a:gd name="T77" fmla="*/ 93 h 138"/>
                    <a:gd name="T78" fmla="*/ 23 w 91"/>
                    <a:gd name="T79" fmla="*/ 98 h 138"/>
                    <a:gd name="T80" fmla="*/ 16 w 91"/>
                    <a:gd name="T81" fmla="*/ 109 h 138"/>
                    <a:gd name="T82" fmla="*/ 24 w 91"/>
                    <a:gd name="T83" fmla="*/ 31 h 138"/>
                    <a:gd name="T84" fmla="*/ 29 w 91"/>
                    <a:gd name="T85" fmla="*/ 44 h 138"/>
                    <a:gd name="T86" fmla="*/ 42 w 91"/>
                    <a:gd name="T87" fmla="*/ 48 h 138"/>
                    <a:gd name="T88" fmla="*/ 59 w 91"/>
                    <a:gd name="T89" fmla="*/ 29 h 138"/>
                    <a:gd name="T90" fmla="*/ 55 w 91"/>
                    <a:gd name="T91" fmla="*/ 15 h 138"/>
                    <a:gd name="T92" fmla="*/ 42 w 91"/>
                    <a:gd name="T93" fmla="*/ 10 h 138"/>
                    <a:gd name="T94" fmla="*/ 29 w 91"/>
                    <a:gd name="T95" fmla="*/ 15 h 138"/>
                    <a:gd name="T96" fmla="*/ 24 w 91"/>
                    <a:gd name="T97" fmla="*/ 3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138">
                      <a:moveTo>
                        <a:pt x="90" y="12"/>
                      </a:moveTo>
                      <a:lnTo>
                        <a:pt x="74" y="15"/>
                      </a:lnTo>
                      <a:cubicBezTo>
                        <a:pt x="75" y="16"/>
                        <a:pt x="77" y="18"/>
                        <a:pt x="78" y="22"/>
                      </a:cubicBezTo>
                      <a:cubicBezTo>
                        <a:pt x="80" y="25"/>
                        <a:pt x="80" y="28"/>
                        <a:pt x="80" y="31"/>
                      </a:cubicBezTo>
                      <a:cubicBezTo>
                        <a:pt x="80" y="41"/>
                        <a:pt x="78" y="48"/>
                        <a:pt x="70" y="54"/>
                      </a:cubicBezTo>
                      <a:cubicBezTo>
                        <a:pt x="63" y="60"/>
                        <a:pt x="54" y="63"/>
                        <a:pt x="42" y="63"/>
                      </a:cubicBezTo>
                      <a:lnTo>
                        <a:pt x="33" y="63"/>
                      </a:lnTo>
                      <a:cubicBezTo>
                        <a:pt x="29" y="66"/>
                        <a:pt x="27" y="69"/>
                        <a:pt x="27" y="71"/>
                      </a:cubicBezTo>
                      <a:cubicBezTo>
                        <a:pt x="27" y="73"/>
                        <a:pt x="29" y="76"/>
                        <a:pt x="30" y="76"/>
                      </a:cubicBezTo>
                      <a:cubicBezTo>
                        <a:pt x="32" y="76"/>
                        <a:pt x="36" y="77"/>
                        <a:pt x="42" y="77"/>
                      </a:cubicBezTo>
                      <a:lnTo>
                        <a:pt x="58" y="77"/>
                      </a:lnTo>
                      <a:cubicBezTo>
                        <a:pt x="68" y="77"/>
                        <a:pt x="77" y="80"/>
                        <a:pt x="81" y="85"/>
                      </a:cubicBezTo>
                      <a:cubicBezTo>
                        <a:pt x="86" y="89"/>
                        <a:pt x="90" y="95"/>
                        <a:pt x="90" y="104"/>
                      </a:cubicBezTo>
                      <a:cubicBezTo>
                        <a:pt x="90" y="114"/>
                        <a:pt x="86" y="122"/>
                        <a:pt x="77" y="128"/>
                      </a:cubicBezTo>
                      <a:cubicBezTo>
                        <a:pt x="68" y="134"/>
                        <a:pt x="55" y="137"/>
                        <a:pt x="39" y="137"/>
                      </a:cubicBezTo>
                      <a:cubicBezTo>
                        <a:pt x="26" y="137"/>
                        <a:pt x="16" y="134"/>
                        <a:pt x="10" y="130"/>
                      </a:cubicBezTo>
                      <a:cubicBezTo>
                        <a:pt x="4" y="125"/>
                        <a:pt x="0" y="118"/>
                        <a:pt x="0" y="111"/>
                      </a:cubicBezTo>
                      <a:cubicBezTo>
                        <a:pt x="0" y="105"/>
                        <a:pt x="1" y="100"/>
                        <a:pt x="5" y="96"/>
                      </a:cubicBezTo>
                      <a:cubicBezTo>
                        <a:pt x="10" y="91"/>
                        <a:pt x="14" y="89"/>
                        <a:pt x="21" y="87"/>
                      </a:cubicBezTo>
                      <a:cubicBezTo>
                        <a:pt x="19" y="86"/>
                        <a:pt x="17" y="85"/>
                        <a:pt x="14" y="82"/>
                      </a:cubicBezTo>
                      <a:cubicBezTo>
                        <a:pt x="11" y="79"/>
                        <a:pt x="11" y="76"/>
                        <a:pt x="11" y="74"/>
                      </a:cubicBezTo>
                      <a:cubicBezTo>
                        <a:pt x="11" y="71"/>
                        <a:pt x="13" y="69"/>
                        <a:pt x="14" y="66"/>
                      </a:cubicBezTo>
                      <a:cubicBezTo>
                        <a:pt x="16" y="62"/>
                        <a:pt x="19" y="61"/>
                        <a:pt x="23" y="58"/>
                      </a:cubicBezTo>
                      <a:cubicBezTo>
                        <a:pt x="19" y="57"/>
                        <a:pt x="14" y="52"/>
                        <a:pt x="11" y="48"/>
                      </a:cubicBezTo>
                      <a:cubicBezTo>
                        <a:pt x="8" y="44"/>
                        <a:pt x="7" y="38"/>
                        <a:pt x="7" y="32"/>
                      </a:cubicBezTo>
                      <a:cubicBezTo>
                        <a:pt x="7" y="22"/>
                        <a:pt x="10" y="15"/>
                        <a:pt x="17" y="9"/>
                      </a:cubicBezTo>
                      <a:cubicBezTo>
                        <a:pt x="24" y="3"/>
                        <a:pt x="33" y="0"/>
                        <a:pt x="45" y="0"/>
                      </a:cubicBezTo>
                      <a:lnTo>
                        <a:pt x="54" y="0"/>
                      </a:lnTo>
                      <a:cubicBezTo>
                        <a:pt x="56" y="0"/>
                        <a:pt x="59" y="1"/>
                        <a:pt x="61" y="1"/>
                      </a:cubicBezTo>
                      <a:lnTo>
                        <a:pt x="90" y="1"/>
                      </a:lnTo>
                      <a:lnTo>
                        <a:pt x="90" y="12"/>
                      </a:lnTo>
                      <a:close/>
                      <a:moveTo>
                        <a:pt x="16" y="109"/>
                      </a:moveTo>
                      <a:cubicBezTo>
                        <a:pt x="16" y="113"/>
                        <a:pt x="17" y="117"/>
                        <a:pt x="21" y="120"/>
                      </a:cubicBezTo>
                      <a:cubicBezTo>
                        <a:pt x="26" y="122"/>
                        <a:pt x="30" y="122"/>
                        <a:pt x="37" y="122"/>
                      </a:cubicBezTo>
                      <a:cubicBezTo>
                        <a:pt x="49" y="122"/>
                        <a:pt x="56" y="121"/>
                        <a:pt x="62" y="118"/>
                      </a:cubicBezTo>
                      <a:cubicBezTo>
                        <a:pt x="68" y="115"/>
                        <a:pt x="71" y="111"/>
                        <a:pt x="71" y="105"/>
                      </a:cubicBezTo>
                      <a:cubicBezTo>
                        <a:pt x="71" y="101"/>
                        <a:pt x="70" y="97"/>
                        <a:pt x="67" y="96"/>
                      </a:cubicBezTo>
                      <a:cubicBezTo>
                        <a:pt x="64" y="94"/>
                        <a:pt x="58" y="93"/>
                        <a:pt x="51" y="93"/>
                      </a:cubicBezTo>
                      <a:lnTo>
                        <a:pt x="36" y="93"/>
                      </a:lnTo>
                      <a:cubicBezTo>
                        <a:pt x="30" y="93"/>
                        <a:pt x="26" y="95"/>
                        <a:pt x="23" y="98"/>
                      </a:cubicBezTo>
                      <a:cubicBezTo>
                        <a:pt x="20" y="101"/>
                        <a:pt x="16" y="104"/>
                        <a:pt x="16" y="109"/>
                      </a:cubicBezTo>
                      <a:close/>
                      <a:moveTo>
                        <a:pt x="24" y="31"/>
                      </a:moveTo>
                      <a:cubicBezTo>
                        <a:pt x="24" y="36"/>
                        <a:pt x="26" y="41"/>
                        <a:pt x="29" y="44"/>
                      </a:cubicBezTo>
                      <a:cubicBezTo>
                        <a:pt x="32" y="47"/>
                        <a:pt x="36" y="48"/>
                        <a:pt x="42" y="48"/>
                      </a:cubicBezTo>
                      <a:cubicBezTo>
                        <a:pt x="54" y="48"/>
                        <a:pt x="59" y="42"/>
                        <a:pt x="59" y="29"/>
                      </a:cubicBezTo>
                      <a:cubicBezTo>
                        <a:pt x="59" y="23"/>
                        <a:pt x="58" y="19"/>
                        <a:pt x="55" y="15"/>
                      </a:cubicBezTo>
                      <a:cubicBezTo>
                        <a:pt x="52" y="10"/>
                        <a:pt x="48" y="10"/>
                        <a:pt x="42" y="10"/>
                      </a:cubicBezTo>
                      <a:cubicBezTo>
                        <a:pt x="36" y="10"/>
                        <a:pt x="32" y="12"/>
                        <a:pt x="29" y="15"/>
                      </a:cubicBezTo>
                      <a:cubicBezTo>
                        <a:pt x="26" y="17"/>
                        <a:pt x="24" y="23"/>
                        <a:pt x="24" y="31"/>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66" name="Freeform 665"/>
                <p:cNvSpPr>
                  <a:spLocks noChangeArrowheads="1"/>
                </p:cNvSpPr>
                <p:nvPr/>
              </p:nvSpPr>
              <p:spPr bwMode="auto">
                <a:xfrm>
                  <a:off x="5868" y="2352"/>
                  <a:ext cx="4" cy="29"/>
                </a:xfrm>
                <a:custGeom>
                  <a:avLst/>
                  <a:gdLst>
                    <a:gd name="T0" fmla="*/ 20 w 21"/>
                    <a:gd name="T1" fmla="*/ 133 h 134"/>
                    <a:gd name="T2" fmla="*/ 0 w 21"/>
                    <a:gd name="T3" fmla="*/ 133 h 134"/>
                    <a:gd name="T4" fmla="*/ 0 w 21"/>
                    <a:gd name="T5" fmla="*/ 0 h 134"/>
                    <a:gd name="T6" fmla="*/ 20 w 21"/>
                    <a:gd name="T7" fmla="*/ 0 h 134"/>
                    <a:gd name="T8" fmla="*/ 20 w 21"/>
                    <a:gd name="T9" fmla="*/ 133 h 134"/>
                  </a:gdLst>
                  <a:ahLst/>
                  <a:cxnLst>
                    <a:cxn ang="0">
                      <a:pos x="T0" y="T1"/>
                    </a:cxn>
                    <a:cxn ang="0">
                      <a:pos x="T2" y="T3"/>
                    </a:cxn>
                    <a:cxn ang="0">
                      <a:pos x="T4" y="T5"/>
                    </a:cxn>
                    <a:cxn ang="0">
                      <a:pos x="T6" y="T7"/>
                    </a:cxn>
                    <a:cxn ang="0">
                      <a:pos x="T8" y="T9"/>
                    </a:cxn>
                  </a:cxnLst>
                  <a:rect l="0" t="0" r="r" b="b"/>
                  <a:pathLst>
                    <a:path w="21" h="134">
                      <a:moveTo>
                        <a:pt x="20" y="133"/>
                      </a:moveTo>
                      <a:lnTo>
                        <a:pt x="0" y="133"/>
                      </a:lnTo>
                      <a:lnTo>
                        <a:pt x="0" y="0"/>
                      </a:lnTo>
                      <a:lnTo>
                        <a:pt x="20" y="0"/>
                      </a:lnTo>
                      <a:lnTo>
                        <a:pt x="20" y="13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67" name="Freeform 666"/>
                <p:cNvSpPr>
                  <a:spLocks noChangeArrowheads="1"/>
                </p:cNvSpPr>
                <p:nvPr/>
              </p:nvSpPr>
              <p:spPr bwMode="auto">
                <a:xfrm>
                  <a:off x="5877" y="2360"/>
                  <a:ext cx="20" cy="22"/>
                </a:xfrm>
                <a:custGeom>
                  <a:avLst/>
                  <a:gdLst>
                    <a:gd name="T0" fmla="*/ 91 w 92"/>
                    <a:gd name="T1" fmla="*/ 50 h 100"/>
                    <a:gd name="T2" fmla="*/ 79 w 92"/>
                    <a:gd name="T3" fmla="*/ 86 h 100"/>
                    <a:gd name="T4" fmla="*/ 46 w 92"/>
                    <a:gd name="T5" fmla="*/ 99 h 100"/>
                    <a:gd name="T6" fmla="*/ 22 w 92"/>
                    <a:gd name="T7" fmla="*/ 93 h 100"/>
                    <a:gd name="T8" fmla="*/ 6 w 92"/>
                    <a:gd name="T9" fmla="*/ 76 h 100"/>
                    <a:gd name="T10" fmla="*/ 0 w 92"/>
                    <a:gd name="T11" fmla="*/ 50 h 100"/>
                    <a:gd name="T12" fmla="*/ 12 w 92"/>
                    <a:gd name="T13" fmla="*/ 13 h 100"/>
                    <a:gd name="T14" fmla="*/ 46 w 92"/>
                    <a:gd name="T15" fmla="*/ 0 h 100"/>
                    <a:gd name="T16" fmla="*/ 78 w 92"/>
                    <a:gd name="T17" fmla="*/ 13 h 100"/>
                    <a:gd name="T18" fmla="*/ 91 w 92"/>
                    <a:gd name="T19" fmla="*/ 50 h 100"/>
                    <a:gd name="T20" fmla="*/ 22 w 92"/>
                    <a:gd name="T21" fmla="*/ 50 h 100"/>
                    <a:gd name="T22" fmla="*/ 47 w 92"/>
                    <a:gd name="T23" fmla="*/ 82 h 100"/>
                    <a:gd name="T24" fmla="*/ 70 w 92"/>
                    <a:gd name="T25" fmla="*/ 50 h 100"/>
                    <a:gd name="T26" fmla="*/ 46 w 92"/>
                    <a:gd name="T27" fmla="*/ 18 h 100"/>
                    <a:gd name="T28" fmla="*/ 27 w 92"/>
                    <a:gd name="T29" fmla="*/ 26 h 100"/>
                    <a:gd name="T30" fmla="*/ 22 w 92"/>
                    <a:gd name="T31"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100">
                      <a:moveTo>
                        <a:pt x="91" y="50"/>
                      </a:moveTo>
                      <a:cubicBezTo>
                        <a:pt x="91" y="66"/>
                        <a:pt x="86" y="77"/>
                        <a:pt x="79" y="86"/>
                      </a:cubicBezTo>
                      <a:cubicBezTo>
                        <a:pt x="72" y="95"/>
                        <a:pt x="60" y="99"/>
                        <a:pt x="46" y="99"/>
                      </a:cubicBezTo>
                      <a:cubicBezTo>
                        <a:pt x="37" y="99"/>
                        <a:pt x="29" y="97"/>
                        <a:pt x="22" y="93"/>
                      </a:cubicBezTo>
                      <a:cubicBezTo>
                        <a:pt x="15" y="88"/>
                        <a:pt x="11" y="83"/>
                        <a:pt x="6" y="76"/>
                      </a:cubicBezTo>
                      <a:cubicBezTo>
                        <a:pt x="2" y="68"/>
                        <a:pt x="0" y="60"/>
                        <a:pt x="0" y="50"/>
                      </a:cubicBezTo>
                      <a:cubicBezTo>
                        <a:pt x="0" y="34"/>
                        <a:pt x="5" y="22"/>
                        <a:pt x="12" y="13"/>
                      </a:cubicBezTo>
                      <a:cubicBezTo>
                        <a:pt x="19" y="4"/>
                        <a:pt x="31" y="0"/>
                        <a:pt x="46" y="0"/>
                      </a:cubicBezTo>
                      <a:cubicBezTo>
                        <a:pt x="59" y="0"/>
                        <a:pt x="71" y="4"/>
                        <a:pt x="78" y="13"/>
                      </a:cubicBezTo>
                      <a:cubicBezTo>
                        <a:pt x="86" y="22"/>
                        <a:pt x="91" y="35"/>
                        <a:pt x="91" y="50"/>
                      </a:cubicBezTo>
                      <a:close/>
                      <a:moveTo>
                        <a:pt x="22" y="50"/>
                      </a:moveTo>
                      <a:cubicBezTo>
                        <a:pt x="22" y="72"/>
                        <a:pt x="31" y="82"/>
                        <a:pt x="47" y="82"/>
                      </a:cubicBezTo>
                      <a:cubicBezTo>
                        <a:pt x="63" y="82"/>
                        <a:pt x="70" y="72"/>
                        <a:pt x="70" y="50"/>
                      </a:cubicBezTo>
                      <a:cubicBezTo>
                        <a:pt x="70" y="28"/>
                        <a:pt x="62" y="18"/>
                        <a:pt x="46" y="18"/>
                      </a:cubicBezTo>
                      <a:cubicBezTo>
                        <a:pt x="37" y="18"/>
                        <a:pt x="32" y="20"/>
                        <a:pt x="27" y="26"/>
                      </a:cubicBezTo>
                      <a:cubicBezTo>
                        <a:pt x="23" y="32"/>
                        <a:pt x="22" y="39"/>
                        <a:pt x="22" y="5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68" name="Freeform 667"/>
                <p:cNvSpPr>
                  <a:spLocks noChangeArrowheads="1"/>
                </p:cNvSpPr>
                <p:nvPr/>
              </p:nvSpPr>
              <p:spPr bwMode="auto">
                <a:xfrm>
                  <a:off x="5903" y="2353"/>
                  <a:ext cx="19" cy="30"/>
                </a:xfrm>
                <a:custGeom>
                  <a:avLst/>
                  <a:gdLst>
                    <a:gd name="T0" fmla="*/ 48 w 87"/>
                    <a:gd name="T1" fmla="*/ 35 h 135"/>
                    <a:gd name="T2" fmla="*/ 76 w 87"/>
                    <a:gd name="T3" fmla="*/ 48 h 135"/>
                    <a:gd name="T4" fmla="*/ 86 w 87"/>
                    <a:gd name="T5" fmla="*/ 84 h 135"/>
                    <a:gd name="T6" fmla="*/ 76 w 87"/>
                    <a:gd name="T7" fmla="*/ 121 h 135"/>
                    <a:gd name="T8" fmla="*/ 48 w 87"/>
                    <a:gd name="T9" fmla="*/ 134 h 135"/>
                    <a:gd name="T10" fmla="*/ 20 w 87"/>
                    <a:gd name="T11" fmla="*/ 121 h 135"/>
                    <a:gd name="T12" fmla="*/ 19 w 87"/>
                    <a:gd name="T13" fmla="*/ 121 h 135"/>
                    <a:gd name="T14" fmla="*/ 15 w 87"/>
                    <a:gd name="T15" fmla="*/ 132 h 135"/>
                    <a:gd name="T16" fmla="*/ 0 w 87"/>
                    <a:gd name="T17" fmla="*/ 132 h 135"/>
                    <a:gd name="T18" fmla="*/ 0 w 87"/>
                    <a:gd name="T19" fmla="*/ 0 h 135"/>
                    <a:gd name="T20" fmla="*/ 20 w 87"/>
                    <a:gd name="T21" fmla="*/ 0 h 135"/>
                    <a:gd name="T22" fmla="*/ 20 w 87"/>
                    <a:gd name="T23" fmla="*/ 32 h 135"/>
                    <a:gd name="T24" fmla="*/ 20 w 87"/>
                    <a:gd name="T25" fmla="*/ 42 h 135"/>
                    <a:gd name="T26" fmla="*/ 20 w 87"/>
                    <a:gd name="T27" fmla="*/ 51 h 135"/>
                    <a:gd name="T28" fmla="*/ 22 w 87"/>
                    <a:gd name="T29" fmla="*/ 51 h 135"/>
                    <a:gd name="T30" fmla="*/ 48 w 87"/>
                    <a:gd name="T31" fmla="*/ 35 h 135"/>
                    <a:gd name="T32" fmla="*/ 44 w 87"/>
                    <a:gd name="T33" fmla="*/ 51 h 135"/>
                    <a:gd name="T34" fmla="*/ 26 w 87"/>
                    <a:gd name="T35" fmla="*/ 58 h 135"/>
                    <a:gd name="T36" fmla="*/ 20 w 87"/>
                    <a:gd name="T37" fmla="*/ 81 h 135"/>
                    <a:gd name="T38" fmla="*/ 20 w 87"/>
                    <a:gd name="T39" fmla="*/ 83 h 135"/>
                    <a:gd name="T40" fmla="*/ 26 w 87"/>
                    <a:gd name="T41" fmla="*/ 107 h 135"/>
                    <a:gd name="T42" fmla="*/ 44 w 87"/>
                    <a:gd name="T43" fmla="*/ 115 h 135"/>
                    <a:gd name="T44" fmla="*/ 60 w 87"/>
                    <a:gd name="T45" fmla="*/ 106 h 135"/>
                    <a:gd name="T46" fmla="*/ 66 w 87"/>
                    <a:gd name="T47" fmla="*/ 81 h 135"/>
                    <a:gd name="T48" fmla="*/ 44 w 87"/>
                    <a:gd name="T49" fmla="*/ 5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135">
                      <a:moveTo>
                        <a:pt x="48" y="35"/>
                      </a:moveTo>
                      <a:cubicBezTo>
                        <a:pt x="60" y="35"/>
                        <a:pt x="69" y="39"/>
                        <a:pt x="76" y="48"/>
                      </a:cubicBezTo>
                      <a:cubicBezTo>
                        <a:pt x="83" y="56"/>
                        <a:pt x="86" y="68"/>
                        <a:pt x="86" y="84"/>
                      </a:cubicBezTo>
                      <a:cubicBezTo>
                        <a:pt x="86" y="100"/>
                        <a:pt x="83" y="112"/>
                        <a:pt x="76" y="121"/>
                      </a:cubicBezTo>
                      <a:cubicBezTo>
                        <a:pt x="69" y="129"/>
                        <a:pt x="60" y="134"/>
                        <a:pt x="48" y="134"/>
                      </a:cubicBezTo>
                      <a:cubicBezTo>
                        <a:pt x="37" y="134"/>
                        <a:pt x="26" y="129"/>
                        <a:pt x="20" y="121"/>
                      </a:cubicBezTo>
                      <a:lnTo>
                        <a:pt x="19" y="121"/>
                      </a:lnTo>
                      <a:lnTo>
                        <a:pt x="15" y="132"/>
                      </a:lnTo>
                      <a:lnTo>
                        <a:pt x="0" y="132"/>
                      </a:lnTo>
                      <a:lnTo>
                        <a:pt x="0" y="0"/>
                      </a:lnTo>
                      <a:lnTo>
                        <a:pt x="20" y="0"/>
                      </a:lnTo>
                      <a:lnTo>
                        <a:pt x="20" y="32"/>
                      </a:lnTo>
                      <a:cubicBezTo>
                        <a:pt x="20" y="35"/>
                        <a:pt x="20" y="37"/>
                        <a:pt x="20" y="42"/>
                      </a:cubicBezTo>
                      <a:cubicBezTo>
                        <a:pt x="20" y="46"/>
                        <a:pt x="20" y="49"/>
                        <a:pt x="20" y="51"/>
                      </a:cubicBezTo>
                      <a:lnTo>
                        <a:pt x="22" y="51"/>
                      </a:lnTo>
                      <a:cubicBezTo>
                        <a:pt x="26" y="39"/>
                        <a:pt x="37" y="35"/>
                        <a:pt x="48" y="35"/>
                      </a:cubicBezTo>
                      <a:close/>
                      <a:moveTo>
                        <a:pt x="44" y="51"/>
                      </a:moveTo>
                      <a:cubicBezTo>
                        <a:pt x="35" y="51"/>
                        <a:pt x="29" y="53"/>
                        <a:pt x="26" y="58"/>
                      </a:cubicBezTo>
                      <a:cubicBezTo>
                        <a:pt x="23" y="62"/>
                        <a:pt x="20" y="71"/>
                        <a:pt x="20" y="81"/>
                      </a:cubicBezTo>
                      <a:lnTo>
                        <a:pt x="20" y="83"/>
                      </a:lnTo>
                      <a:cubicBezTo>
                        <a:pt x="20" y="94"/>
                        <a:pt x="22" y="102"/>
                        <a:pt x="26" y="107"/>
                      </a:cubicBezTo>
                      <a:cubicBezTo>
                        <a:pt x="31" y="111"/>
                        <a:pt x="37" y="115"/>
                        <a:pt x="44" y="115"/>
                      </a:cubicBezTo>
                      <a:cubicBezTo>
                        <a:pt x="51" y="115"/>
                        <a:pt x="57" y="112"/>
                        <a:pt x="60" y="106"/>
                      </a:cubicBezTo>
                      <a:cubicBezTo>
                        <a:pt x="63" y="100"/>
                        <a:pt x="66" y="93"/>
                        <a:pt x="66" y="81"/>
                      </a:cubicBezTo>
                      <a:cubicBezTo>
                        <a:pt x="66" y="61"/>
                        <a:pt x="58" y="51"/>
                        <a:pt x="44" y="51"/>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69" name="Freeform 668"/>
                <p:cNvSpPr>
                  <a:spLocks noChangeArrowheads="1"/>
                </p:cNvSpPr>
                <p:nvPr/>
              </p:nvSpPr>
              <p:spPr bwMode="auto">
                <a:xfrm>
                  <a:off x="5927" y="2360"/>
                  <a:ext cx="17" cy="21"/>
                </a:xfrm>
                <a:custGeom>
                  <a:avLst/>
                  <a:gdLst>
                    <a:gd name="T0" fmla="*/ 60 w 81"/>
                    <a:gd name="T1" fmla="*/ 83 h 98"/>
                    <a:gd name="T2" fmla="*/ 47 w 81"/>
                    <a:gd name="T3" fmla="*/ 94 h 98"/>
                    <a:gd name="T4" fmla="*/ 29 w 81"/>
                    <a:gd name="T5" fmla="*/ 97 h 98"/>
                    <a:gd name="T6" fmla="*/ 7 w 81"/>
                    <a:gd name="T7" fmla="*/ 90 h 98"/>
                    <a:gd name="T8" fmla="*/ 0 w 81"/>
                    <a:gd name="T9" fmla="*/ 68 h 98"/>
                    <a:gd name="T10" fmla="*/ 10 w 81"/>
                    <a:gd name="T11" fmla="*/ 46 h 98"/>
                    <a:gd name="T12" fmla="*/ 44 w 81"/>
                    <a:gd name="T13" fmla="*/ 37 h 98"/>
                    <a:gd name="T14" fmla="*/ 60 w 81"/>
                    <a:gd name="T15" fmla="*/ 37 h 98"/>
                    <a:gd name="T16" fmla="*/ 60 w 81"/>
                    <a:gd name="T17" fmla="*/ 33 h 98"/>
                    <a:gd name="T18" fmla="*/ 55 w 81"/>
                    <a:gd name="T19" fmla="*/ 20 h 98"/>
                    <a:gd name="T20" fmla="*/ 42 w 81"/>
                    <a:gd name="T21" fmla="*/ 16 h 98"/>
                    <a:gd name="T22" fmla="*/ 28 w 81"/>
                    <a:gd name="T23" fmla="*/ 17 h 98"/>
                    <a:gd name="T24" fmla="*/ 15 w 81"/>
                    <a:gd name="T25" fmla="*/ 21 h 98"/>
                    <a:gd name="T26" fmla="*/ 9 w 81"/>
                    <a:gd name="T27" fmla="*/ 7 h 98"/>
                    <a:gd name="T28" fmla="*/ 26 w 81"/>
                    <a:gd name="T29" fmla="*/ 1 h 98"/>
                    <a:gd name="T30" fmla="*/ 44 w 81"/>
                    <a:gd name="T31" fmla="*/ 0 h 98"/>
                    <a:gd name="T32" fmla="*/ 72 w 81"/>
                    <a:gd name="T33" fmla="*/ 7 h 98"/>
                    <a:gd name="T34" fmla="*/ 80 w 81"/>
                    <a:gd name="T35" fmla="*/ 32 h 98"/>
                    <a:gd name="T36" fmla="*/ 80 w 81"/>
                    <a:gd name="T37" fmla="*/ 96 h 98"/>
                    <a:gd name="T38" fmla="*/ 64 w 81"/>
                    <a:gd name="T39" fmla="*/ 96 h 98"/>
                    <a:gd name="T40" fmla="*/ 60 w 81"/>
                    <a:gd name="T41" fmla="*/ 83 h 98"/>
                    <a:gd name="T42" fmla="*/ 34 w 81"/>
                    <a:gd name="T43" fmla="*/ 81 h 98"/>
                    <a:gd name="T44" fmla="*/ 51 w 81"/>
                    <a:gd name="T45" fmla="*/ 75 h 98"/>
                    <a:gd name="T46" fmla="*/ 58 w 81"/>
                    <a:gd name="T47" fmla="*/ 58 h 98"/>
                    <a:gd name="T48" fmla="*/ 58 w 81"/>
                    <a:gd name="T49" fmla="*/ 49 h 98"/>
                    <a:gd name="T50" fmla="*/ 47 w 81"/>
                    <a:gd name="T51" fmla="*/ 49 h 98"/>
                    <a:gd name="T52" fmla="*/ 26 w 81"/>
                    <a:gd name="T53" fmla="*/ 53 h 98"/>
                    <a:gd name="T54" fmla="*/ 20 w 81"/>
                    <a:gd name="T55" fmla="*/ 67 h 98"/>
                    <a:gd name="T56" fmla="*/ 25 w 81"/>
                    <a:gd name="T57" fmla="*/ 77 h 98"/>
                    <a:gd name="T58" fmla="*/ 34 w 81"/>
                    <a:gd name="T59"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1" h="98">
                      <a:moveTo>
                        <a:pt x="60" y="83"/>
                      </a:moveTo>
                      <a:cubicBezTo>
                        <a:pt x="55" y="88"/>
                        <a:pt x="52" y="92"/>
                        <a:pt x="47" y="94"/>
                      </a:cubicBezTo>
                      <a:cubicBezTo>
                        <a:pt x="43" y="95"/>
                        <a:pt x="37" y="97"/>
                        <a:pt x="29" y="97"/>
                      </a:cubicBezTo>
                      <a:cubicBezTo>
                        <a:pt x="20" y="97"/>
                        <a:pt x="13" y="94"/>
                        <a:pt x="7" y="90"/>
                      </a:cubicBezTo>
                      <a:cubicBezTo>
                        <a:pt x="2" y="86"/>
                        <a:pt x="0" y="78"/>
                        <a:pt x="0" y="68"/>
                      </a:cubicBezTo>
                      <a:cubicBezTo>
                        <a:pt x="0" y="58"/>
                        <a:pt x="3" y="50"/>
                        <a:pt x="10" y="46"/>
                      </a:cubicBezTo>
                      <a:cubicBezTo>
                        <a:pt x="18" y="41"/>
                        <a:pt x="29" y="39"/>
                        <a:pt x="44" y="37"/>
                      </a:cubicBezTo>
                      <a:lnTo>
                        <a:pt x="60" y="37"/>
                      </a:lnTo>
                      <a:lnTo>
                        <a:pt x="60" y="33"/>
                      </a:lnTo>
                      <a:cubicBezTo>
                        <a:pt x="60" y="27"/>
                        <a:pt x="58" y="23"/>
                        <a:pt x="55" y="20"/>
                      </a:cubicBezTo>
                      <a:cubicBezTo>
                        <a:pt x="53" y="16"/>
                        <a:pt x="48" y="16"/>
                        <a:pt x="42" y="16"/>
                      </a:cubicBezTo>
                      <a:cubicBezTo>
                        <a:pt x="38" y="16"/>
                        <a:pt x="32" y="16"/>
                        <a:pt x="28" y="17"/>
                      </a:cubicBezTo>
                      <a:lnTo>
                        <a:pt x="15" y="21"/>
                      </a:lnTo>
                      <a:lnTo>
                        <a:pt x="9" y="7"/>
                      </a:lnTo>
                      <a:cubicBezTo>
                        <a:pt x="15" y="4"/>
                        <a:pt x="19" y="2"/>
                        <a:pt x="26" y="1"/>
                      </a:cubicBezTo>
                      <a:cubicBezTo>
                        <a:pt x="34" y="0"/>
                        <a:pt x="38" y="0"/>
                        <a:pt x="44" y="0"/>
                      </a:cubicBezTo>
                      <a:cubicBezTo>
                        <a:pt x="55" y="0"/>
                        <a:pt x="65" y="2"/>
                        <a:pt x="72" y="7"/>
                      </a:cubicBezTo>
                      <a:cubicBezTo>
                        <a:pt x="80" y="11"/>
                        <a:pt x="80" y="20"/>
                        <a:pt x="80" y="32"/>
                      </a:cubicBezTo>
                      <a:lnTo>
                        <a:pt x="80" y="96"/>
                      </a:lnTo>
                      <a:lnTo>
                        <a:pt x="64" y="96"/>
                      </a:lnTo>
                      <a:lnTo>
                        <a:pt x="60" y="83"/>
                      </a:lnTo>
                      <a:close/>
                      <a:moveTo>
                        <a:pt x="34" y="81"/>
                      </a:moveTo>
                      <a:cubicBezTo>
                        <a:pt x="41" y="81"/>
                        <a:pt x="47" y="79"/>
                        <a:pt x="51" y="75"/>
                      </a:cubicBezTo>
                      <a:cubicBezTo>
                        <a:pt x="55" y="70"/>
                        <a:pt x="58" y="65"/>
                        <a:pt x="58" y="58"/>
                      </a:cubicBezTo>
                      <a:lnTo>
                        <a:pt x="58" y="49"/>
                      </a:lnTo>
                      <a:lnTo>
                        <a:pt x="47" y="49"/>
                      </a:lnTo>
                      <a:cubicBezTo>
                        <a:pt x="38" y="49"/>
                        <a:pt x="31" y="50"/>
                        <a:pt x="26" y="53"/>
                      </a:cubicBezTo>
                      <a:cubicBezTo>
                        <a:pt x="22" y="55"/>
                        <a:pt x="20" y="61"/>
                        <a:pt x="20" y="67"/>
                      </a:cubicBezTo>
                      <a:cubicBezTo>
                        <a:pt x="20" y="71"/>
                        <a:pt x="22" y="74"/>
                        <a:pt x="25" y="77"/>
                      </a:cubicBezTo>
                      <a:cubicBezTo>
                        <a:pt x="28" y="80"/>
                        <a:pt x="29" y="81"/>
                        <a:pt x="34" y="81"/>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70" name="Freeform 669"/>
                <p:cNvSpPr>
                  <a:spLocks noChangeArrowheads="1"/>
                </p:cNvSpPr>
                <p:nvPr/>
              </p:nvSpPr>
              <p:spPr bwMode="auto">
                <a:xfrm>
                  <a:off x="5951" y="2352"/>
                  <a:ext cx="4" cy="29"/>
                </a:xfrm>
                <a:custGeom>
                  <a:avLst/>
                  <a:gdLst>
                    <a:gd name="T0" fmla="*/ 20 w 21"/>
                    <a:gd name="T1" fmla="*/ 133 h 134"/>
                    <a:gd name="T2" fmla="*/ 0 w 21"/>
                    <a:gd name="T3" fmla="*/ 133 h 134"/>
                    <a:gd name="T4" fmla="*/ 0 w 21"/>
                    <a:gd name="T5" fmla="*/ 0 h 134"/>
                    <a:gd name="T6" fmla="*/ 20 w 21"/>
                    <a:gd name="T7" fmla="*/ 0 h 134"/>
                    <a:gd name="T8" fmla="*/ 20 w 21"/>
                    <a:gd name="T9" fmla="*/ 133 h 134"/>
                  </a:gdLst>
                  <a:ahLst/>
                  <a:cxnLst>
                    <a:cxn ang="0">
                      <a:pos x="T0" y="T1"/>
                    </a:cxn>
                    <a:cxn ang="0">
                      <a:pos x="T2" y="T3"/>
                    </a:cxn>
                    <a:cxn ang="0">
                      <a:pos x="T4" y="T5"/>
                    </a:cxn>
                    <a:cxn ang="0">
                      <a:pos x="T6" y="T7"/>
                    </a:cxn>
                    <a:cxn ang="0">
                      <a:pos x="T8" y="T9"/>
                    </a:cxn>
                  </a:cxnLst>
                  <a:rect l="0" t="0" r="r" b="b"/>
                  <a:pathLst>
                    <a:path w="21" h="134">
                      <a:moveTo>
                        <a:pt x="20" y="133"/>
                      </a:moveTo>
                      <a:lnTo>
                        <a:pt x="0" y="133"/>
                      </a:lnTo>
                      <a:lnTo>
                        <a:pt x="0" y="0"/>
                      </a:lnTo>
                      <a:lnTo>
                        <a:pt x="20" y="0"/>
                      </a:lnTo>
                      <a:lnTo>
                        <a:pt x="20" y="13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71" name="Freeform 670"/>
                <p:cNvSpPr>
                  <a:spLocks noChangeArrowheads="1"/>
                </p:cNvSpPr>
                <p:nvPr/>
              </p:nvSpPr>
              <p:spPr bwMode="auto">
                <a:xfrm>
                  <a:off x="5806" y="2395"/>
                  <a:ext cx="19" cy="29"/>
                </a:xfrm>
                <a:custGeom>
                  <a:avLst/>
                  <a:gdLst>
                    <a:gd name="T0" fmla="*/ 85 w 86"/>
                    <a:gd name="T1" fmla="*/ 133 h 134"/>
                    <a:gd name="T2" fmla="*/ 65 w 86"/>
                    <a:gd name="T3" fmla="*/ 133 h 134"/>
                    <a:gd name="T4" fmla="*/ 65 w 86"/>
                    <a:gd name="T5" fmla="*/ 75 h 134"/>
                    <a:gd name="T6" fmla="*/ 60 w 86"/>
                    <a:gd name="T7" fmla="*/ 59 h 134"/>
                    <a:gd name="T8" fmla="*/ 46 w 86"/>
                    <a:gd name="T9" fmla="*/ 53 h 134"/>
                    <a:gd name="T10" fmla="*/ 27 w 86"/>
                    <a:gd name="T11" fmla="*/ 60 h 134"/>
                    <a:gd name="T12" fmla="*/ 21 w 86"/>
                    <a:gd name="T13" fmla="*/ 85 h 134"/>
                    <a:gd name="T14" fmla="*/ 21 w 86"/>
                    <a:gd name="T15" fmla="*/ 132 h 134"/>
                    <a:gd name="T16" fmla="*/ 0 w 86"/>
                    <a:gd name="T17" fmla="*/ 132 h 134"/>
                    <a:gd name="T18" fmla="*/ 0 w 86"/>
                    <a:gd name="T19" fmla="*/ 0 h 134"/>
                    <a:gd name="T20" fmla="*/ 21 w 86"/>
                    <a:gd name="T21" fmla="*/ 0 h 134"/>
                    <a:gd name="T22" fmla="*/ 21 w 86"/>
                    <a:gd name="T23" fmla="*/ 33 h 134"/>
                    <a:gd name="T24" fmla="*/ 19 w 86"/>
                    <a:gd name="T25" fmla="*/ 50 h 134"/>
                    <a:gd name="T26" fmla="*/ 21 w 86"/>
                    <a:gd name="T27" fmla="*/ 50 h 134"/>
                    <a:gd name="T28" fmla="*/ 32 w 86"/>
                    <a:gd name="T29" fmla="*/ 40 h 134"/>
                    <a:gd name="T30" fmla="*/ 50 w 86"/>
                    <a:gd name="T31" fmla="*/ 36 h 134"/>
                    <a:gd name="T32" fmla="*/ 85 w 86"/>
                    <a:gd name="T33" fmla="*/ 71 h 134"/>
                    <a:gd name="T34" fmla="*/ 85 w 86"/>
                    <a:gd name="T35" fmla="*/ 1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34">
                      <a:moveTo>
                        <a:pt x="85" y="133"/>
                      </a:moveTo>
                      <a:lnTo>
                        <a:pt x="65" y="133"/>
                      </a:lnTo>
                      <a:lnTo>
                        <a:pt x="65" y="75"/>
                      </a:lnTo>
                      <a:cubicBezTo>
                        <a:pt x="65" y="68"/>
                        <a:pt x="63" y="62"/>
                        <a:pt x="60" y="59"/>
                      </a:cubicBezTo>
                      <a:cubicBezTo>
                        <a:pt x="57" y="56"/>
                        <a:pt x="53" y="53"/>
                        <a:pt x="46" y="53"/>
                      </a:cubicBezTo>
                      <a:cubicBezTo>
                        <a:pt x="37" y="53"/>
                        <a:pt x="32" y="56"/>
                        <a:pt x="27" y="60"/>
                      </a:cubicBezTo>
                      <a:cubicBezTo>
                        <a:pt x="23" y="65"/>
                        <a:pt x="21" y="74"/>
                        <a:pt x="21" y="85"/>
                      </a:cubicBezTo>
                      <a:lnTo>
                        <a:pt x="21" y="132"/>
                      </a:lnTo>
                      <a:lnTo>
                        <a:pt x="0" y="132"/>
                      </a:lnTo>
                      <a:lnTo>
                        <a:pt x="0" y="0"/>
                      </a:lnTo>
                      <a:lnTo>
                        <a:pt x="21" y="0"/>
                      </a:lnTo>
                      <a:lnTo>
                        <a:pt x="21" y="33"/>
                      </a:lnTo>
                      <a:cubicBezTo>
                        <a:pt x="21" y="39"/>
                        <a:pt x="21" y="44"/>
                        <a:pt x="19" y="50"/>
                      </a:cubicBezTo>
                      <a:lnTo>
                        <a:pt x="21" y="50"/>
                      </a:lnTo>
                      <a:cubicBezTo>
                        <a:pt x="24" y="46"/>
                        <a:pt x="27" y="41"/>
                        <a:pt x="32" y="40"/>
                      </a:cubicBezTo>
                      <a:cubicBezTo>
                        <a:pt x="38" y="39"/>
                        <a:pt x="43" y="36"/>
                        <a:pt x="50" y="36"/>
                      </a:cubicBezTo>
                      <a:cubicBezTo>
                        <a:pt x="73" y="36"/>
                        <a:pt x="85" y="47"/>
                        <a:pt x="85" y="71"/>
                      </a:cubicBezTo>
                      <a:lnTo>
                        <a:pt x="85" y="133"/>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72" name="Freeform 671"/>
                <p:cNvSpPr>
                  <a:spLocks noChangeArrowheads="1"/>
                </p:cNvSpPr>
                <p:nvPr/>
              </p:nvSpPr>
              <p:spPr bwMode="auto">
                <a:xfrm>
                  <a:off x="5831" y="2395"/>
                  <a:ext cx="5" cy="29"/>
                </a:xfrm>
                <a:custGeom>
                  <a:avLst/>
                  <a:gdLst>
                    <a:gd name="T0" fmla="*/ 0 w 25"/>
                    <a:gd name="T1" fmla="*/ 12 h 132"/>
                    <a:gd name="T2" fmla="*/ 3 w 25"/>
                    <a:gd name="T3" fmla="*/ 4 h 132"/>
                    <a:gd name="T4" fmla="*/ 12 w 25"/>
                    <a:gd name="T5" fmla="*/ 1 h 132"/>
                    <a:gd name="T6" fmla="*/ 21 w 25"/>
                    <a:gd name="T7" fmla="*/ 4 h 132"/>
                    <a:gd name="T8" fmla="*/ 23 w 25"/>
                    <a:gd name="T9" fmla="*/ 12 h 132"/>
                    <a:gd name="T10" fmla="*/ 21 w 25"/>
                    <a:gd name="T11" fmla="*/ 20 h 132"/>
                    <a:gd name="T12" fmla="*/ 12 w 25"/>
                    <a:gd name="T13" fmla="*/ 23 h 132"/>
                    <a:gd name="T14" fmla="*/ 3 w 25"/>
                    <a:gd name="T15" fmla="*/ 20 h 132"/>
                    <a:gd name="T16" fmla="*/ 0 w 25"/>
                    <a:gd name="T17" fmla="*/ 12 h 132"/>
                    <a:gd name="T18" fmla="*/ 22 w 25"/>
                    <a:gd name="T19" fmla="*/ 131 h 132"/>
                    <a:gd name="T20" fmla="*/ 2 w 25"/>
                    <a:gd name="T21" fmla="*/ 131 h 132"/>
                    <a:gd name="T22" fmla="*/ 2 w 25"/>
                    <a:gd name="T23" fmla="*/ 37 h 132"/>
                    <a:gd name="T24" fmla="*/ 22 w 25"/>
                    <a:gd name="T25" fmla="*/ 37 h 132"/>
                    <a:gd name="T26" fmla="*/ 22 w 25"/>
                    <a:gd name="T27" fmla="*/ 1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32">
                      <a:moveTo>
                        <a:pt x="0" y="12"/>
                      </a:moveTo>
                      <a:cubicBezTo>
                        <a:pt x="0" y="9"/>
                        <a:pt x="2" y="7"/>
                        <a:pt x="3" y="4"/>
                      </a:cubicBezTo>
                      <a:cubicBezTo>
                        <a:pt x="5" y="0"/>
                        <a:pt x="7" y="1"/>
                        <a:pt x="12" y="1"/>
                      </a:cubicBezTo>
                      <a:cubicBezTo>
                        <a:pt x="15" y="1"/>
                        <a:pt x="19" y="2"/>
                        <a:pt x="21" y="4"/>
                      </a:cubicBezTo>
                      <a:cubicBezTo>
                        <a:pt x="24" y="5"/>
                        <a:pt x="23" y="7"/>
                        <a:pt x="23" y="12"/>
                      </a:cubicBezTo>
                      <a:cubicBezTo>
                        <a:pt x="23" y="15"/>
                        <a:pt x="23" y="18"/>
                        <a:pt x="21" y="20"/>
                      </a:cubicBezTo>
                      <a:cubicBezTo>
                        <a:pt x="20" y="23"/>
                        <a:pt x="16" y="23"/>
                        <a:pt x="12" y="23"/>
                      </a:cubicBezTo>
                      <a:cubicBezTo>
                        <a:pt x="9" y="23"/>
                        <a:pt x="6" y="22"/>
                        <a:pt x="3" y="20"/>
                      </a:cubicBezTo>
                      <a:cubicBezTo>
                        <a:pt x="0" y="19"/>
                        <a:pt x="0" y="15"/>
                        <a:pt x="0" y="12"/>
                      </a:cubicBezTo>
                      <a:close/>
                      <a:moveTo>
                        <a:pt x="22" y="131"/>
                      </a:moveTo>
                      <a:lnTo>
                        <a:pt x="2" y="131"/>
                      </a:lnTo>
                      <a:lnTo>
                        <a:pt x="2" y="37"/>
                      </a:lnTo>
                      <a:lnTo>
                        <a:pt x="22" y="37"/>
                      </a:lnTo>
                      <a:lnTo>
                        <a:pt x="22" y="131"/>
                      </a:ln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73" name="Freeform 672"/>
                <p:cNvSpPr>
                  <a:spLocks noChangeArrowheads="1"/>
                </p:cNvSpPr>
                <p:nvPr/>
              </p:nvSpPr>
              <p:spPr bwMode="auto">
                <a:xfrm>
                  <a:off x="5841" y="2403"/>
                  <a:ext cx="15" cy="22"/>
                </a:xfrm>
                <a:custGeom>
                  <a:avLst/>
                  <a:gdLst>
                    <a:gd name="T0" fmla="*/ 70 w 71"/>
                    <a:gd name="T1" fmla="*/ 70 h 100"/>
                    <a:gd name="T2" fmla="*/ 60 w 71"/>
                    <a:gd name="T3" fmla="*/ 91 h 100"/>
                    <a:gd name="T4" fmla="*/ 31 w 71"/>
                    <a:gd name="T5" fmla="*/ 99 h 100"/>
                    <a:gd name="T6" fmla="*/ 0 w 71"/>
                    <a:gd name="T7" fmla="*/ 93 h 100"/>
                    <a:gd name="T8" fmla="*/ 0 w 71"/>
                    <a:gd name="T9" fmla="*/ 75 h 100"/>
                    <a:gd name="T10" fmla="*/ 31 w 71"/>
                    <a:gd name="T11" fmla="*/ 83 h 100"/>
                    <a:gd name="T12" fmla="*/ 49 w 71"/>
                    <a:gd name="T13" fmla="*/ 71 h 100"/>
                    <a:gd name="T14" fmla="*/ 48 w 71"/>
                    <a:gd name="T15" fmla="*/ 65 h 100"/>
                    <a:gd name="T16" fmla="*/ 41 w 71"/>
                    <a:gd name="T17" fmla="*/ 61 h 100"/>
                    <a:gd name="T18" fmla="*/ 28 w 71"/>
                    <a:gd name="T19" fmla="*/ 55 h 100"/>
                    <a:gd name="T20" fmla="*/ 6 w 71"/>
                    <a:gd name="T21" fmla="*/ 42 h 100"/>
                    <a:gd name="T22" fmla="*/ 0 w 71"/>
                    <a:gd name="T23" fmla="*/ 26 h 100"/>
                    <a:gd name="T24" fmla="*/ 10 w 71"/>
                    <a:gd name="T25" fmla="*/ 7 h 100"/>
                    <a:gd name="T26" fmla="*/ 36 w 71"/>
                    <a:gd name="T27" fmla="*/ 0 h 100"/>
                    <a:gd name="T28" fmla="*/ 68 w 71"/>
                    <a:gd name="T29" fmla="*/ 7 h 100"/>
                    <a:gd name="T30" fmla="*/ 63 w 71"/>
                    <a:gd name="T31" fmla="*/ 21 h 100"/>
                    <a:gd name="T32" fmla="*/ 36 w 71"/>
                    <a:gd name="T33" fmla="*/ 16 h 100"/>
                    <a:gd name="T34" fmla="*/ 20 w 71"/>
                    <a:gd name="T35" fmla="*/ 24 h 100"/>
                    <a:gd name="T36" fmla="*/ 25 w 71"/>
                    <a:gd name="T37" fmla="*/ 32 h 100"/>
                    <a:gd name="T38" fmla="*/ 42 w 71"/>
                    <a:gd name="T39" fmla="*/ 40 h 100"/>
                    <a:gd name="T40" fmla="*/ 60 w 71"/>
                    <a:gd name="T41" fmla="*/ 49 h 100"/>
                    <a:gd name="T42" fmla="*/ 67 w 71"/>
                    <a:gd name="T43" fmla="*/ 58 h 100"/>
                    <a:gd name="T44" fmla="*/ 70 w 71"/>
                    <a:gd name="T45"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100">
                      <a:moveTo>
                        <a:pt x="70" y="70"/>
                      </a:moveTo>
                      <a:cubicBezTo>
                        <a:pt x="70" y="78"/>
                        <a:pt x="68" y="86"/>
                        <a:pt x="60" y="91"/>
                      </a:cubicBezTo>
                      <a:cubicBezTo>
                        <a:pt x="53" y="97"/>
                        <a:pt x="45" y="99"/>
                        <a:pt x="31" y="99"/>
                      </a:cubicBezTo>
                      <a:cubicBezTo>
                        <a:pt x="18" y="99"/>
                        <a:pt x="7" y="97"/>
                        <a:pt x="0" y="93"/>
                      </a:cubicBezTo>
                      <a:lnTo>
                        <a:pt x="0" y="75"/>
                      </a:lnTo>
                      <a:cubicBezTo>
                        <a:pt x="12" y="81"/>
                        <a:pt x="22" y="83"/>
                        <a:pt x="31" y="83"/>
                      </a:cubicBezTo>
                      <a:cubicBezTo>
                        <a:pt x="42" y="83"/>
                        <a:pt x="49" y="78"/>
                        <a:pt x="49" y="71"/>
                      </a:cubicBezTo>
                      <a:cubicBezTo>
                        <a:pt x="49" y="68"/>
                        <a:pt x="49" y="67"/>
                        <a:pt x="48" y="65"/>
                      </a:cubicBezTo>
                      <a:cubicBezTo>
                        <a:pt x="47" y="64"/>
                        <a:pt x="46" y="63"/>
                        <a:pt x="41" y="61"/>
                      </a:cubicBezTo>
                      <a:cubicBezTo>
                        <a:pt x="37" y="60"/>
                        <a:pt x="33" y="58"/>
                        <a:pt x="28" y="55"/>
                      </a:cubicBezTo>
                      <a:cubicBezTo>
                        <a:pt x="17" y="51"/>
                        <a:pt x="9" y="46"/>
                        <a:pt x="6" y="42"/>
                      </a:cubicBezTo>
                      <a:cubicBezTo>
                        <a:pt x="3" y="38"/>
                        <a:pt x="0" y="32"/>
                        <a:pt x="0" y="26"/>
                      </a:cubicBezTo>
                      <a:cubicBezTo>
                        <a:pt x="0" y="17"/>
                        <a:pt x="3" y="11"/>
                        <a:pt x="10" y="7"/>
                      </a:cubicBezTo>
                      <a:cubicBezTo>
                        <a:pt x="17" y="3"/>
                        <a:pt x="26" y="0"/>
                        <a:pt x="36" y="0"/>
                      </a:cubicBezTo>
                      <a:cubicBezTo>
                        <a:pt x="48" y="0"/>
                        <a:pt x="58" y="3"/>
                        <a:pt x="68" y="7"/>
                      </a:cubicBezTo>
                      <a:lnTo>
                        <a:pt x="63" y="21"/>
                      </a:lnTo>
                      <a:cubicBezTo>
                        <a:pt x="52" y="17"/>
                        <a:pt x="44" y="16"/>
                        <a:pt x="36" y="16"/>
                      </a:cubicBezTo>
                      <a:cubicBezTo>
                        <a:pt x="26" y="16"/>
                        <a:pt x="20" y="19"/>
                        <a:pt x="20" y="24"/>
                      </a:cubicBezTo>
                      <a:cubicBezTo>
                        <a:pt x="20" y="27"/>
                        <a:pt x="22" y="31"/>
                        <a:pt x="25" y="32"/>
                      </a:cubicBezTo>
                      <a:cubicBezTo>
                        <a:pt x="28" y="34"/>
                        <a:pt x="33" y="36"/>
                        <a:pt x="42" y="40"/>
                      </a:cubicBezTo>
                      <a:cubicBezTo>
                        <a:pt x="49" y="43"/>
                        <a:pt x="56" y="46"/>
                        <a:pt x="60" y="49"/>
                      </a:cubicBezTo>
                      <a:cubicBezTo>
                        <a:pt x="65" y="52"/>
                        <a:pt x="66" y="55"/>
                        <a:pt x="67" y="58"/>
                      </a:cubicBezTo>
                      <a:cubicBezTo>
                        <a:pt x="68" y="61"/>
                        <a:pt x="70" y="65"/>
                        <a:pt x="70" y="70"/>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74" name="Freeform 673"/>
                <p:cNvSpPr>
                  <a:spLocks noChangeArrowheads="1"/>
                </p:cNvSpPr>
                <p:nvPr/>
              </p:nvSpPr>
              <p:spPr bwMode="auto">
                <a:xfrm>
                  <a:off x="5859" y="2399"/>
                  <a:ext cx="13" cy="26"/>
                </a:xfrm>
                <a:custGeom>
                  <a:avLst/>
                  <a:gdLst>
                    <a:gd name="T0" fmla="*/ 47 w 62"/>
                    <a:gd name="T1" fmla="*/ 102 h 119"/>
                    <a:gd name="T2" fmla="*/ 61 w 62"/>
                    <a:gd name="T3" fmla="*/ 99 h 119"/>
                    <a:gd name="T4" fmla="*/ 61 w 62"/>
                    <a:gd name="T5" fmla="*/ 113 h 119"/>
                    <a:gd name="T6" fmla="*/ 53 w 62"/>
                    <a:gd name="T7" fmla="*/ 116 h 119"/>
                    <a:gd name="T8" fmla="*/ 42 w 62"/>
                    <a:gd name="T9" fmla="*/ 118 h 119"/>
                    <a:gd name="T10" fmla="*/ 13 w 62"/>
                    <a:gd name="T11" fmla="*/ 87 h 119"/>
                    <a:gd name="T12" fmla="*/ 13 w 62"/>
                    <a:gd name="T13" fmla="*/ 36 h 119"/>
                    <a:gd name="T14" fmla="*/ 0 w 62"/>
                    <a:gd name="T15" fmla="*/ 36 h 119"/>
                    <a:gd name="T16" fmla="*/ 0 w 62"/>
                    <a:gd name="T17" fmla="*/ 27 h 119"/>
                    <a:gd name="T18" fmla="*/ 13 w 62"/>
                    <a:gd name="T19" fmla="*/ 20 h 119"/>
                    <a:gd name="T20" fmla="*/ 21 w 62"/>
                    <a:gd name="T21" fmla="*/ 0 h 119"/>
                    <a:gd name="T22" fmla="*/ 32 w 62"/>
                    <a:gd name="T23" fmla="*/ 0 h 119"/>
                    <a:gd name="T24" fmla="*/ 32 w 62"/>
                    <a:gd name="T25" fmla="*/ 20 h 119"/>
                    <a:gd name="T26" fmla="*/ 58 w 62"/>
                    <a:gd name="T27" fmla="*/ 20 h 119"/>
                    <a:gd name="T28" fmla="*/ 58 w 62"/>
                    <a:gd name="T29" fmla="*/ 35 h 119"/>
                    <a:gd name="T30" fmla="*/ 32 w 62"/>
                    <a:gd name="T31" fmla="*/ 35 h 119"/>
                    <a:gd name="T32" fmla="*/ 32 w 62"/>
                    <a:gd name="T33" fmla="*/ 86 h 119"/>
                    <a:gd name="T34" fmla="*/ 35 w 62"/>
                    <a:gd name="T35" fmla="*/ 96 h 119"/>
                    <a:gd name="T36" fmla="*/ 47 w 62"/>
                    <a:gd name="T37" fmla="*/ 10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19">
                      <a:moveTo>
                        <a:pt x="47" y="102"/>
                      </a:moveTo>
                      <a:cubicBezTo>
                        <a:pt x="51" y="102"/>
                        <a:pt x="57" y="100"/>
                        <a:pt x="61" y="99"/>
                      </a:cubicBezTo>
                      <a:lnTo>
                        <a:pt x="61" y="113"/>
                      </a:lnTo>
                      <a:cubicBezTo>
                        <a:pt x="58" y="115"/>
                        <a:pt x="58" y="115"/>
                        <a:pt x="53" y="116"/>
                      </a:cubicBezTo>
                      <a:cubicBezTo>
                        <a:pt x="49" y="118"/>
                        <a:pt x="45" y="118"/>
                        <a:pt x="42" y="118"/>
                      </a:cubicBezTo>
                      <a:cubicBezTo>
                        <a:pt x="23" y="118"/>
                        <a:pt x="13" y="108"/>
                        <a:pt x="13" y="87"/>
                      </a:cubicBezTo>
                      <a:lnTo>
                        <a:pt x="13" y="36"/>
                      </a:lnTo>
                      <a:lnTo>
                        <a:pt x="0" y="36"/>
                      </a:lnTo>
                      <a:lnTo>
                        <a:pt x="0" y="27"/>
                      </a:lnTo>
                      <a:lnTo>
                        <a:pt x="13" y="20"/>
                      </a:lnTo>
                      <a:lnTo>
                        <a:pt x="21" y="0"/>
                      </a:lnTo>
                      <a:lnTo>
                        <a:pt x="32" y="0"/>
                      </a:lnTo>
                      <a:lnTo>
                        <a:pt x="32" y="20"/>
                      </a:lnTo>
                      <a:lnTo>
                        <a:pt x="58" y="20"/>
                      </a:lnTo>
                      <a:lnTo>
                        <a:pt x="58" y="35"/>
                      </a:lnTo>
                      <a:lnTo>
                        <a:pt x="32" y="35"/>
                      </a:lnTo>
                      <a:lnTo>
                        <a:pt x="32" y="86"/>
                      </a:lnTo>
                      <a:cubicBezTo>
                        <a:pt x="32" y="90"/>
                        <a:pt x="33" y="95"/>
                        <a:pt x="35" y="96"/>
                      </a:cubicBezTo>
                      <a:cubicBezTo>
                        <a:pt x="37" y="98"/>
                        <a:pt x="42" y="102"/>
                        <a:pt x="47" y="102"/>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75" name="Freeform 674"/>
                <p:cNvSpPr>
                  <a:spLocks noChangeArrowheads="1"/>
                </p:cNvSpPr>
                <p:nvPr/>
              </p:nvSpPr>
              <p:spPr bwMode="auto">
                <a:xfrm>
                  <a:off x="5876" y="2403"/>
                  <a:ext cx="20" cy="22"/>
                </a:xfrm>
                <a:custGeom>
                  <a:avLst/>
                  <a:gdLst>
                    <a:gd name="T0" fmla="*/ 90 w 91"/>
                    <a:gd name="T1" fmla="*/ 49 h 100"/>
                    <a:gd name="T2" fmla="*/ 79 w 91"/>
                    <a:gd name="T3" fmla="*/ 86 h 100"/>
                    <a:gd name="T4" fmla="*/ 45 w 91"/>
                    <a:gd name="T5" fmla="*/ 99 h 100"/>
                    <a:gd name="T6" fmla="*/ 22 w 91"/>
                    <a:gd name="T7" fmla="*/ 93 h 100"/>
                    <a:gd name="T8" fmla="*/ 6 w 91"/>
                    <a:gd name="T9" fmla="*/ 75 h 100"/>
                    <a:gd name="T10" fmla="*/ 0 w 91"/>
                    <a:gd name="T11" fmla="*/ 49 h 100"/>
                    <a:gd name="T12" fmla="*/ 12 w 91"/>
                    <a:gd name="T13" fmla="*/ 13 h 100"/>
                    <a:gd name="T14" fmla="*/ 45 w 91"/>
                    <a:gd name="T15" fmla="*/ 0 h 100"/>
                    <a:gd name="T16" fmla="*/ 77 w 91"/>
                    <a:gd name="T17" fmla="*/ 13 h 100"/>
                    <a:gd name="T18" fmla="*/ 90 w 91"/>
                    <a:gd name="T19" fmla="*/ 49 h 100"/>
                    <a:gd name="T20" fmla="*/ 22 w 91"/>
                    <a:gd name="T21" fmla="*/ 49 h 100"/>
                    <a:gd name="T22" fmla="*/ 47 w 91"/>
                    <a:gd name="T23" fmla="*/ 81 h 100"/>
                    <a:gd name="T24" fmla="*/ 70 w 91"/>
                    <a:gd name="T25" fmla="*/ 49 h 100"/>
                    <a:gd name="T26" fmla="*/ 45 w 91"/>
                    <a:gd name="T27" fmla="*/ 17 h 100"/>
                    <a:gd name="T28" fmla="*/ 26 w 91"/>
                    <a:gd name="T29" fmla="*/ 26 h 100"/>
                    <a:gd name="T30" fmla="*/ 22 w 91"/>
                    <a:gd name="T31" fmla="*/ 4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100">
                      <a:moveTo>
                        <a:pt x="90" y="49"/>
                      </a:moveTo>
                      <a:cubicBezTo>
                        <a:pt x="90" y="65"/>
                        <a:pt x="87" y="78"/>
                        <a:pt x="79" y="86"/>
                      </a:cubicBezTo>
                      <a:cubicBezTo>
                        <a:pt x="72" y="95"/>
                        <a:pt x="60" y="99"/>
                        <a:pt x="45" y="99"/>
                      </a:cubicBezTo>
                      <a:cubicBezTo>
                        <a:pt x="36" y="99"/>
                        <a:pt x="29" y="97"/>
                        <a:pt x="22" y="93"/>
                      </a:cubicBezTo>
                      <a:cubicBezTo>
                        <a:pt x="15" y="89"/>
                        <a:pt x="11" y="83"/>
                        <a:pt x="6" y="75"/>
                      </a:cubicBezTo>
                      <a:cubicBezTo>
                        <a:pt x="2" y="68"/>
                        <a:pt x="0" y="59"/>
                        <a:pt x="0" y="49"/>
                      </a:cubicBezTo>
                      <a:cubicBezTo>
                        <a:pt x="0" y="33"/>
                        <a:pt x="5" y="22"/>
                        <a:pt x="12" y="13"/>
                      </a:cubicBezTo>
                      <a:cubicBezTo>
                        <a:pt x="20" y="5"/>
                        <a:pt x="31" y="0"/>
                        <a:pt x="45" y="0"/>
                      </a:cubicBezTo>
                      <a:cubicBezTo>
                        <a:pt x="58" y="0"/>
                        <a:pt x="70" y="5"/>
                        <a:pt x="77" y="13"/>
                      </a:cubicBezTo>
                      <a:cubicBezTo>
                        <a:pt x="85" y="22"/>
                        <a:pt x="90" y="35"/>
                        <a:pt x="90" y="49"/>
                      </a:cubicBezTo>
                      <a:close/>
                      <a:moveTo>
                        <a:pt x="22" y="49"/>
                      </a:moveTo>
                      <a:cubicBezTo>
                        <a:pt x="22" y="71"/>
                        <a:pt x="31" y="81"/>
                        <a:pt x="47" y="81"/>
                      </a:cubicBezTo>
                      <a:cubicBezTo>
                        <a:pt x="63" y="81"/>
                        <a:pt x="70" y="71"/>
                        <a:pt x="70" y="49"/>
                      </a:cubicBezTo>
                      <a:cubicBezTo>
                        <a:pt x="70" y="27"/>
                        <a:pt x="61" y="17"/>
                        <a:pt x="45" y="17"/>
                      </a:cubicBezTo>
                      <a:cubicBezTo>
                        <a:pt x="36" y="17"/>
                        <a:pt x="31" y="20"/>
                        <a:pt x="26" y="26"/>
                      </a:cubicBezTo>
                      <a:cubicBezTo>
                        <a:pt x="22" y="33"/>
                        <a:pt x="22" y="39"/>
                        <a:pt x="22" y="49"/>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76" name="Freeform 675"/>
                <p:cNvSpPr>
                  <a:spLocks noChangeArrowheads="1"/>
                </p:cNvSpPr>
                <p:nvPr/>
              </p:nvSpPr>
              <p:spPr bwMode="auto">
                <a:xfrm>
                  <a:off x="5899" y="2404"/>
                  <a:ext cx="20" cy="30"/>
                </a:xfrm>
                <a:custGeom>
                  <a:avLst/>
                  <a:gdLst>
                    <a:gd name="T0" fmla="*/ 90 w 91"/>
                    <a:gd name="T1" fmla="*/ 11 h 138"/>
                    <a:gd name="T2" fmla="*/ 74 w 91"/>
                    <a:gd name="T3" fmla="*/ 14 h 138"/>
                    <a:gd name="T4" fmla="*/ 78 w 91"/>
                    <a:gd name="T5" fmla="*/ 21 h 138"/>
                    <a:gd name="T6" fmla="*/ 80 w 91"/>
                    <a:gd name="T7" fmla="*/ 30 h 138"/>
                    <a:gd name="T8" fmla="*/ 70 w 91"/>
                    <a:gd name="T9" fmla="*/ 53 h 138"/>
                    <a:gd name="T10" fmla="*/ 42 w 91"/>
                    <a:gd name="T11" fmla="*/ 62 h 138"/>
                    <a:gd name="T12" fmla="*/ 33 w 91"/>
                    <a:gd name="T13" fmla="*/ 62 h 138"/>
                    <a:gd name="T14" fmla="*/ 27 w 91"/>
                    <a:gd name="T15" fmla="*/ 71 h 138"/>
                    <a:gd name="T16" fmla="*/ 30 w 91"/>
                    <a:gd name="T17" fmla="*/ 75 h 138"/>
                    <a:gd name="T18" fmla="*/ 42 w 91"/>
                    <a:gd name="T19" fmla="*/ 77 h 138"/>
                    <a:gd name="T20" fmla="*/ 58 w 91"/>
                    <a:gd name="T21" fmla="*/ 77 h 138"/>
                    <a:gd name="T22" fmla="*/ 81 w 91"/>
                    <a:gd name="T23" fmla="*/ 84 h 138"/>
                    <a:gd name="T24" fmla="*/ 90 w 91"/>
                    <a:gd name="T25" fmla="*/ 103 h 138"/>
                    <a:gd name="T26" fmla="*/ 77 w 91"/>
                    <a:gd name="T27" fmla="*/ 128 h 138"/>
                    <a:gd name="T28" fmla="*/ 39 w 91"/>
                    <a:gd name="T29" fmla="*/ 137 h 138"/>
                    <a:gd name="T30" fmla="*/ 10 w 91"/>
                    <a:gd name="T31" fmla="*/ 129 h 138"/>
                    <a:gd name="T32" fmla="*/ 0 w 91"/>
                    <a:gd name="T33" fmla="*/ 110 h 138"/>
                    <a:gd name="T34" fmla="*/ 5 w 91"/>
                    <a:gd name="T35" fmla="*/ 96 h 138"/>
                    <a:gd name="T36" fmla="*/ 21 w 91"/>
                    <a:gd name="T37" fmla="*/ 87 h 138"/>
                    <a:gd name="T38" fmla="*/ 14 w 91"/>
                    <a:gd name="T39" fmla="*/ 81 h 138"/>
                    <a:gd name="T40" fmla="*/ 11 w 91"/>
                    <a:gd name="T41" fmla="*/ 74 h 138"/>
                    <a:gd name="T42" fmla="*/ 14 w 91"/>
                    <a:gd name="T43" fmla="*/ 65 h 138"/>
                    <a:gd name="T44" fmla="*/ 23 w 91"/>
                    <a:gd name="T45" fmla="*/ 58 h 138"/>
                    <a:gd name="T46" fmla="*/ 11 w 91"/>
                    <a:gd name="T47" fmla="*/ 48 h 138"/>
                    <a:gd name="T48" fmla="*/ 7 w 91"/>
                    <a:gd name="T49" fmla="*/ 32 h 138"/>
                    <a:gd name="T50" fmla="*/ 17 w 91"/>
                    <a:gd name="T51" fmla="*/ 8 h 138"/>
                    <a:gd name="T52" fmla="*/ 45 w 91"/>
                    <a:gd name="T53" fmla="*/ 0 h 138"/>
                    <a:gd name="T54" fmla="*/ 54 w 91"/>
                    <a:gd name="T55" fmla="*/ 0 h 138"/>
                    <a:gd name="T56" fmla="*/ 61 w 91"/>
                    <a:gd name="T57" fmla="*/ 1 h 138"/>
                    <a:gd name="T58" fmla="*/ 90 w 91"/>
                    <a:gd name="T59" fmla="*/ 1 h 138"/>
                    <a:gd name="T60" fmla="*/ 90 w 91"/>
                    <a:gd name="T61" fmla="*/ 11 h 138"/>
                    <a:gd name="T62" fmla="*/ 16 w 91"/>
                    <a:gd name="T63" fmla="*/ 109 h 138"/>
                    <a:gd name="T64" fmla="*/ 21 w 91"/>
                    <a:gd name="T65" fmla="*/ 119 h 138"/>
                    <a:gd name="T66" fmla="*/ 37 w 91"/>
                    <a:gd name="T67" fmla="*/ 122 h 138"/>
                    <a:gd name="T68" fmla="*/ 62 w 91"/>
                    <a:gd name="T69" fmla="*/ 118 h 138"/>
                    <a:gd name="T70" fmla="*/ 71 w 91"/>
                    <a:gd name="T71" fmla="*/ 105 h 138"/>
                    <a:gd name="T72" fmla="*/ 67 w 91"/>
                    <a:gd name="T73" fmla="*/ 96 h 138"/>
                    <a:gd name="T74" fmla="*/ 51 w 91"/>
                    <a:gd name="T75" fmla="*/ 93 h 138"/>
                    <a:gd name="T76" fmla="*/ 36 w 91"/>
                    <a:gd name="T77" fmla="*/ 93 h 138"/>
                    <a:gd name="T78" fmla="*/ 23 w 91"/>
                    <a:gd name="T79" fmla="*/ 97 h 138"/>
                    <a:gd name="T80" fmla="*/ 16 w 91"/>
                    <a:gd name="T81" fmla="*/ 109 h 138"/>
                    <a:gd name="T82" fmla="*/ 24 w 91"/>
                    <a:gd name="T83" fmla="*/ 30 h 138"/>
                    <a:gd name="T84" fmla="*/ 29 w 91"/>
                    <a:gd name="T85" fmla="*/ 43 h 138"/>
                    <a:gd name="T86" fmla="*/ 42 w 91"/>
                    <a:gd name="T87" fmla="*/ 48 h 138"/>
                    <a:gd name="T88" fmla="*/ 59 w 91"/>
                    <a:gd name="T89" fmla="*/ 29 h 138"/>
                    <a:gd name="T90" fmla="*/ 55 w 91"/>
                    <a:gd name="T91" fmla="*/ 14 h 138"/>
                    <a:gd name="T92" fmla="*/ 42 w 91"/>
                    <a:gd name="T93" fmla="*/ 10 h 138"/>
                    <a:gd name="T94" fmla="*/ 29 w 91"/>
                    <a:gd name="T95" fmla="*/ 14 h 138"/>
                    <a:gd name="T96" fmla="*/ 24 w 91"/>
                    <a:gd name="T97" fmla="*/ 3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138">
                      <a:moveTo>
                        <a:pt x="90" y="11"/>
                      </a:moveTo>
                      <a:lnTo>
                        <a:pt x="74" y="14"/>
                      </a:lnTo>
                      <a:cubicBezTo>
                        <a:pt x="75" y="16"/>
                        <a:pt x="77" y="18"/>
                        <a:pt x="78" y="21"/>
                      </a:cubicBezTo>
                      <a:cubicBezTo>
                        <a:pt x="80" y="25"/>
                        <a:pt x="80" y="27"/>
                        <a:pt x="80" y="30"/>
                      </a:cubicBezTo>
                      <a:cubicBezTo>
                        <a:pt x="80" y="40"/>
                        <a:pt x="78" y="48"/>
                        <a:pt x="70" y="53"/>
                      </a:cubicBezTo>
                      <a:cubicBezTo>
                        <a:pt x="63" y="59"/>
                        <a:pt x="54" y="62"/>
                        <a:pt x="42" y="62"/>
                      </a:cubicBezTo>
                      <a:lnTo>
                        <a:pt x="33" y="62"/>
                      </a:lnTo>
                      <a:cubicBezTo>
                        <a:pt x="29" y="65"/>
                        <a:pt x="27" y="68"/>
                        <a:pt x="27" y="71"/>
                      </a:cubicBezTo>
                      <a:cubicBezTo>
                        <a:pt x="27" y="72"/>
                        <a:pt x="29" y="75"/>
                        <a:pt x="30" y="75"/>
                      </a:cubicBezTo>
                      <a:cubicBezTo>
                        <a:pt x="32" y="75"/>
                        <a:pt x="36" y="77"/>
                        <a:pt x="42" y="77"/>
                      </a:cubicBezTo>
                      <a:lnTo>
                        <a:pt x="58" y="77"/>
                      </a:lnTo>
                      <a:cubicBezTo>
                        <a:pt x="68" y="77"/>
                        <a:pt x="77" y="80"/>
                        <a:pt x="81" y="84"/>
                      </a:cubicBezTo>
                      <a:cubicBezTo>
                        <a:pt x="86" y="88"/>
                        <a:pt x="90" y="94"/>
                        <a:pt x="90" y="103"/>
                      </a:cubicBezTo>
                      <a:cubicBezTo>
                        <a:pt x="90" y="113"/>
                        <a:pt x="86" y="122"/>
                        <a:pt x="77" y="128"/>
                      </a:cubicBezTo>
                      <a:cubicBezTo>
                        <a:pt x="68" y="134"/>
                        <a:pt x="55" y="137"/>
                        <a:pt x="39" y="137"/>
                      </a:cubicBezTo>
                      <a:cubicBezTo>
                        <a:pt x="26" y="137"/>
                        <a:pt x="16" y="134"/>
                        <a:pt x="10" y="129"/>
                      </a:cubicBezTo>
                      <a:cubicBezTo>
                        <a:pt x="4" y="125"/>
                        <a:pt x="0" y="118"/>
                        <a:pt x="0" y="110"/>
                      </a:cubicBezTo>
                      <a:cubicBezTo>
                        <a:pt x="0" y="105"/>
                        <a:pt x="1" y="101"/>
                        <a:pt x="5" y="96"/>
                      </a:cubicBezTo>
                      <a:cubicBezTo>
                        <a:pt x="10" y="92"/>
                        <a:pt x="14" y="88"/>
                        <a:pt x="21" y="87"/>
                      </a:cubicBezTo>
                      <a:cubicBezTo>
                        <a:pt x="19" y="86"/>
                        <a:pt x="17" y="84"/>
                        <a:pt x="14" y="81"/>
                      </a:cubicBezTo>
                      <a:cubicBezTo>
                        <a:pt x="11" y="78"/>
                        <a:pt x="11" y="75"/>
                        <a:pt x="11" y="74"/>
                      </a:cubicBezTo>
                      <a:cubicBezTo>
                        <a:pt x="11" y="71"/>
                        <a:pt x="13" y="69"/>
                        <a:pt x="14" y="65"/>
                      </a:cubicBezTo>
                      <a:cubicBezTo>
                        <a:pt x="16" y="62"/>
                        <a:pt x="19" y="61"/>
                        <a:pt x="23" y="58"/>
                      </a:cubicBezTo>
                      <a:cubicBezTo>
                        <a:pt x="19" y="56"/>
                        <a:pt x="14" y="53"/>
                        <a:pt x="11" y="48"/>
                      </a:cubicBezTo>
                      <a:cubicBezTo>
                        <a:pt x="8" y="44"/>
                        <a:pt x="7" y="37"/>
                        <a:pt x="7" y="32"/>
                      </a:cubicBezTo>
                      <a:cubicBezTo>
                        <a:pt x="7" y="21"/>
                        <a:pt x="10" y="14"/>
                        <a:pt x="17" y="8"/>
                      </a:cubicBezTo>
                      <a:cubicBezTo>
                        <a:pt x="24" y="2"/>
                        <a:pt x="33" y="0"/>
                        <a:pt x="45" y="0"/>
                      </a:cubicBezTo>
                      <a:lnTo>
                        <a:pt x="54" y="0"/>
                      </a:lnTo>
                      <a:cubicBezTo>
                        <a:pt x="56" y="0"/>
                        <a:pt x="59" y="1"/>
                        <a:pt x="61" y="1"/>
                      </a:cubicBezTo>
                      <a:lnTo>
                        <a:pt x="90" y="1"/>
                      </a:lnTo>
                      <a:lnTo>
                        <a:pt x="90" y="11"/>
                      </a:lnTo>
                      <a:close/>
                      <a:moveTo>
                        <a:pt x="16" y="109"/>
                      </a:moveTo>
                      <a:cubicBezTo>
                        <a:pt x="16" y="113"/>
                        <a:pt x="17" y="116"/>
                        <a:pt x="21" y="119"/>
                      </a:cubicBezTo>
                      <a:cubicBezTo>
                        <a:pt x="26" y="122"/>
                        <a:pt x="30" y="122"/>
                        <a:pt x="37" y="122"/>
                      </a:cubicBezTo>
                      <a:cubicBezTo>
                        <a:pt x="49" y="122"/>
                        <a:pt x="56" y="121"/>
                        <a:pt x="62" y="118"/>
                      </a:cubicBezTo>
                      <a:cubicBezTo>
                        <a:pt x="68" y="115"/>
                        <a:pt x="71" y="110"/>
                        <a:pt x="71" y="105"/>
                      </a:cubicBezTo>
                      <a:cubicBezTo>
                        <a:pt x="71" y="100"/>
                        <a:pt x="70" y="98"/>
                        <a:pt x="67" y="96"/>
                      </a:cubicBezTo>
                      <a:cubicBezTo>
                        <a:pt x="64" y="95"/>
                        <a:pt x="58" y="93"/>
                        <a:pt x="51" y="93"/>
                      </a:cubicBezTo>
                      <a:lnTo>
                        <a:pt x="36" y="93"/>
                      </a:lnTo>
                      <a:cubicBezTo>
                        <a:pt x="30" y="93"/>
                        <a:pt x="26" y="94"/>
                        <a:pt x="23" y="97"/>
                      </a:cubicBezTo>
                      <a:cubicBezTo>
                        <a:pt x="20" y="100"/>
                        <a:pt x="16" y="105"/>
                        <a:pt x="16" y="109"/>
                      </a:cubicBezTo>
                      <a:close/>
                      <a:moveTo>
                        <a:pt x="24" y="30"/>
                      </a:moveTo>
                      <a:cubicBezTo>
                        <a:pt x="24" y="36"/>
                        <a:pt x="26" y="40"/>
                        <a:pt x="29" y="43"/>
                      </a:cubicBezTo>
                      <a:cubicBezTo>
                        <a:pt x="32" y="46"/>
                        <a:pt x="36" y="48"/>
                        <a:pt x="42" y="48"/>
                      </a:cubicBezTo>
                      <a:cubicBezTo>
                        <a:pt x="54" y="48"/>
                        <a:pt x="59" y="42"/>
                        <a:pt x="59" y="29"/>
                      </a:cubicBezTo>
                      <a:cubicBezTo>
                        <a:pt x="59" y="23"/>
                        <a:pt x="58" y="18"/>
                        <a:pt x="55" y="14"/>
                      </a:cubicBezTo>
                      <a:cubicBezTo>
                        <a:pt x="52" y="10"/>
                        <a:pt x="48" y="10"/>
                        <a:pt x="42" y="10"/>
                      </a:cubicBezTo>
                      <a:cubicBezTo>
                        <a:pt x="36" y="10"/>
                        <a:pt x="32" y="11"/>
                        <a:pt x="29" y="14"/>
                      </a:cubicBezTo>
                      <a:cubicBezTo>
                        <a:pt x="26" y="17"/>
                        <a:pt x="24" y="23"/>
                        <a:pt x="24" y="30"/>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77" name="Freeform 676"/>
                <p:cNvSpPr>
                  <a:spLocks noChangeArrowheads="1"/>
                </p:cNvSpPr>
                <p:nvPr/>
              </p:nvSpPr>
              <p:spPr bwMode="auto">
                <a:xfrm>
                  <a:off x="5924" y="2403"/>
                  <a:ext cx="12" cy="21"/>
                </a:xfrm>
                <a:custGeom>
                  <a:avLst/>
                  <a:gdLst>
                    <a:gd name="T0" fmla="*/ 47 w 58"/>
                    <a:gd name="T1" fmla="*/ 0 h 97"/>
                    <a:gd name="T2" fmla="*/ 57 w 58"/>
                    <a:gd name="T3" fmla="*/ 2 h 97"/>
                    <a:gd name="T4" fmla="*/ 55 w 58"/>
                    <a:gd name="T5" fmla="*/ 20 h 97"/>
                    <a:gd name="T6" fmla="*/ 47 w 58"/>
                    <a:gd name="T7" fmla="*/ 19 h 97"/>
                    <a:gd name="T8" fmla="*/ 28 w 58"/>
                    <a:gd name="T9" fmla="*/ 26 h 97"/>
                    <a:gd name="T10" fmla="*/ 20 w 58"/>
                    <a:gd name="T11" fmla="*/ 47 h 97"/>
                    <a:gd name="T12" fmla="*/ 20 w 58"/>
                    <a:gd name="T13" fmla="*/ 96 h 97"/>
                    <a:gd name="T14" fmla="*/ 0 w 58"/>
                    <a:gd name="T15" fmla="*/ 96 h 97"/>
                    <a:gd name="T16" fmla="*/ 0 w 58"/>
                    <a:gd name="T17" fmla="*/ 2 h 97"/>
                    <a:gd name="T18" fmla="*/ 16 w 58"/>
                    <a:gd name="T19" fmla="*/ 2 h 97"/>
                    <a:gd name="T20" fmla="*/ 19 w 58"/>
                    <a:gd name="T21" fmla="*/ 18 h 97"/>
                    <a:gd name="T22" fmla="*/ 20 w 58"/>
                    <a:gd name="T23" fmla="*/ 18 h 97"/>
                    <a:gd name="T24" fmla="*/ 32 w 58"/>
                    <a:gd name="T25" fmla="*/ 4 h 97"/>
                    <a:gd name="T26" fmla="*/ 47 w 58"/>
                    <a:gd name="T2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97">
                      <a:moveTo>
                        <a:pt x="47" y="0"/>
                      </a:moveTo>
                      <a:cubicBezTo>
                        <a:pt x="51" y="0"/>
                        <a:pt x="54" y="0"/>
                        <a:pt x="57" y="2"/>
                      </a:cubicBezTo>
                      <a:lnTo>
                        <a:pt x="55" y="20"/>
                      </a:lnTo>
                      <a:cubicBezTo>
                        <a:pt x="52" y="20"/>
                        <a:pt x="50" y="19"/>
                        <a:pt x="47" y="19"/>
                      </a:cubicBezTo>
                      <a:cubicBezTo>
                        <a:pt x="38" y="19"/>
                        <a:pt x="33" y="22"/>
                        <a:pt x="28" y="26"/>
                      </a:cubicBezTo>
                      <a:cubicBezTo>
                        <a:pt x="24" y="31"/>
                        <a:pt x="20" y="38"/>
                        <a:pt x="20" y="47"/>
                      </a:cubicBezTo>
                      <a:lnTo>
                        <a:pt x="20" y="96"/>
                      </a:lnTo>
                      <a:lnTo>
                        <a:pt x="0" y="96"/>
                      </a:lnTo>
                      <a:lnTo>
                        <a:pt x="0" y="2"/>
                      </a:lnTo>
                      <a:lnTo>
                        <a:pt x="16" y="2"/>
                      </a:lnTo>
                      <a:lnTo>
                        <a:pt x="19" y="18"/>
                      </a:lnTo>
                      <a:lnTo>
                        <a:pt x="20" y="18"/>
                      </a:lnTo>
                      <a:cubicBezTo>
                        <a:pt x="23" y="12"/>
                        <a:pt x="28" y="7"/>
                        <a:pt x="32" y="4"/>
                      </a:cubicBezTo>
                      <a:cubicBezTo>
                        <a:pt x="36" y="2"/>
                        <a:pt x="41" y="0"/>
                        <a:pt x="47" y="0"/>
                      </a:cubicBez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78" name="Freeform 677"/>
                <p:cNvSpPr>
                  <a:spLocks noChangeArrowheads="1"/>
                </p:cNvSpPr>
                <p:nvPr/>
              </p:nvSpPr>
              <p:spPr bwMode="auto">
                <a:xfrm>
                  <a:off x="5940" y="2403"/>
                  <a:ext cx="18" cy="21"/>
                </a:xfrm>
                <a:custGeom>
                  <a:avLst/>
                  <a:gdLst>
                    <a:gd name="T0" fmla="*/ 60 w 82"/>
                    <a:gd name="T1" fmla="*/ 83 h 99"/>
                    <a:gd name="T2" fmla="*/ 47 w 82"/>
                    <a:gd name="T3" fmla="*/ 95 h 99"/>
                    <a:gd name="T4" fmla="*/ 30 w 82"/>
                    <a:gd name="T5" fmla="*/ 98 h 99"/>
                    <a:gd name="T6" fmla="*/ 8 w 82"/>
                    <a:gd name="T7" fmla="*/ 90 h 99"/>
                    <a:gd name="T8" fmla="*/ 0 w 82"/>
                    <a:gd name="T9" fmla="*/ 69 h 99"/>
                    <a:gd name="T10" fmla="*/ 11 w 82"/>
                    <a:gd name="T11" fmla="*/ 47 h 99"/>
                    <a:gd name="T12" fmla="*/ 44 w 82"/>
                    <a:gd name="T13" fmla="*/ 38 h 99"/>
                    <a:gd name="T14" fmla="*/ 60 w 82"/>
                    <a:gd name="T15" fmla="*/ 38 h 99"/>
                    <a:gd name="T16" fmla="*/ 60 w 82"/>
                    <a:gd name="T17" fmla="*/ 34 h 99"/>
                    <a:gd name="T18" fmla="*/ 56 w 82"/>
                    <a:gd name="T19" fmla="*/ 20 h 99"/>
                    <a:gd name="T20" fmla="*/ 43 w 82"/>
                    <a:gd name="T21" fmla="*/ 16 h 99"/>
                    <a:gd name="T22" fmla="*/ 28 w 82"/>
                    <a:gd name="T23" fmla="*/ 18 h 99"/>
                    <a:gd name="T24" fmla="*/ 15 w 82"/>
                    <a:gd name="T25" fmla="*/ 22 h 99"/>
                    <a:gd name="T26" fmla="*/ 9 w 82"/>
                    <a:gd name="T27" fmla="*/ 7 h 99"/>
                    <a:gd name="T28" fmla="*/ 27 w 82"/>
                    <a:gd name="T29" fmla="*/ 2 h 99"/>
                    <a:gd name="T30" fmla="*/ 44 w 82"/>
                    <a:gd name="T31" fmla="*/ 0 h 99"/>
                    <a:gd name="T32" fmla="*/ 72 w 82"/>
                    <a:gd name="T33" fmla="*/ 7 h 99"/>
                    <a:gd name="T34" fmla="*/ 81 w 82"/>
                    <a:gd name="T35" fmla="*/ 32 h 99"/>
                    <a:gd name="T36" fmla="*/ 81 w 82"/>
                    <a:gd name="T37" fmla="*/ 96 h 99"/>
                    <a:gd name="T38" fmla="*/ 65 w 82"/>
                    <a:gd name="T39" fmla="*/ 96 h 99"/>
                    <a:gd name="T40" fmla="*/ 60 w 82"/>
                    <a:gd name="T41" fmla="*/ 83 h 99"/>
                    <a:gd name="T42" fmla="*/ 35 w 82"/>
                    <a:gd name="T43" fmla="*/ 82 h 99"/>
                    <a:gd name="T44" fmla="*/ 53 w 82"/>
                    <a:gd name="T45" fmla="*/ 76 h 99"/>
                    <a:gd name="T46" fmla="*/ 60 w 82"/>
                    <a:gd name="T47" fmla="*/ 58 h 99"/>
                    <a:gd name="T48" fmla="*/ 60 w 82"/>
                    <a:gd name="T49" fmla="*/ 50 h 99"/>
                    <a:gd name="T50" fmla="*/ 49 w 82"/>
                    <a:gd name="T51" fmla="*/ 50 h 99"/>
                    <a:gd name="T52" fmla="*/ 28 w 82"/>
                    <a:gd name="T53" fmla="*/ 54 h 99"/>
                    <a:gd name="T54" fmla="*/ 22 w 82"/>
                    <a:gd name="T55" fmla="*/ 67 h 99"/>
                    <a:gd name="T56" fmla="*/ 27 w 82"/>
                    <a:gd name="T57" fmla="*/ 77 h 99"/>
                    <a:gd name="T58" fmla="*/ 35 w 82"/>
                    <a:gd name="T59" fmla="*/ 8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 h="99">
                      <a:moveTo>
                        <a:pt x="60" y="83"/>
                      </a:moveTo>
                      <a:cubicBezTo>
                        <a:pt x="56" y="89"/>
                        <a:pt x="52" y="94"/>
                        <a:pt x="47" y="95"/>
                      </a:cubicBezTo>
                      <a:cubicBezTo>
                        <a:pt x="43" y="97"/>
                        <a:pt x="37" y="98"/>
                        <a:pt x="30" y="98"/>
                      </a:cubicBezTo>
                      <a:cubicBezTo>
                        <a:pt x="21" y="98"/>
                        <a:pt x="14" y="95"/>
                        <a:pt x="8" y="90"/>
                      </a:cubicBezTo>
                      <a:cubicBezTo>
                        <a:pt x="2" y="86"/>
                        <a:pt x="0" y="80"/>
                        <a:pt x="0" y="69"/>
                      </a:cubicBezTo>
                      <a:cubicBezTo>
                        <a:pt x="0" y="59"/>
                        <a:pt x="4" y="52"/>
                        <a:pt x="11" y="47"/>
                      </a:cubicBezTo>
                      <a:cubicBezTo>
                        <a:pt x="19" y="43"/>
                        <a:pt x="30" y="39"/>
                        <a:pt x="44" y="38"/>
                      </a:cubicBezTo>
                      <a:lnTo>
                        <a:pt x="60" y="38"/>
                      </a:lnTo>
                      <a:lnTo>
                        <a:pt x="60" y="34"/>
                      </a:lnTo>
                      <a:cubicBezTo>
                        <a:pt x="60" y="28"/>
                        <a:pt x="59" y="23"/>
                        <a:pt x="56" y="20"/>
                      </a:cubicBezTo>
                      <a:cubicBezTo>
                        <a:pt x="53" y="18"/>
                        <a:pt x="49" y="16"/>
                        <a:pt x="43" y="16"/>
                      </a:cubicBezTo>
                      <a:cubicBezTo>
                        <a:pt x="38" y="16"/>
                        <a:pt x="33" y="16"/>
                        <a:pt x="28" y="18"/>
                      </a:cubicBezTo>
                      <a:lnTo>
                        <a:pt x="15" y="22"/>
                      </a:lnTo>
                      <a:lnTo>
                        <a:pt x="9" y="7"/>
                      </a:lnTo>
                      <a:cubicBezTo>
                        <a:pt x="15" y="4"/>
                        <a:pt x="20" y="4"/>
                        <a:pt x="27" y="2"/>
                      </a:cubicBezTo>
                      <a:cubicBezTo>
                        <a:pt x="35" y="1"/>
                        <a:pt x="38" y="0"/>
                        <a:pt x="44" y="0"/>
                      </a:cubicBezTo>
                      <a:cubicBezTo>
                        <a:pt x="56" y="0"/>
                        <a:pt x="65" y="3"/>
                        <a:pt x="72" y="7"/>
                      </a:cubicBezTo>
                      <a:cubicBezTo>
                        <a:pt x="79" y="12"/>
                        <a:pt x="81" y="20"/>
                        <a:pt x="81" y="32"/>
                      </a:cubicBezTo>
                      <a:lnTo>
                        <a:pt x="81" y="96"/>
                      </a:lnTo>
                      <a:lnTo>
                        <a:pt x="65" y="96"/>
                      </a:lnTo>
                      <a:lnTo>
                        <a:pt x="60" y="83"/>
                      </a:lnTo>
                      <a:close/>
                      <a:moveTo>
                        <a:pt x="35" y="82"/>
                      </a:moveTo>
                      <a:cubicBezTo>
                        <a:pt x="43" y="82"/>
                        <a:pt x="49" y="80"/>
                        <a:pt x="53" y="76"/>
                      </a:cubicBezTo>
                      <a:cubicBezTo>
                        <a:pt x="57" y="72"/>
                        <a:pt x="60" y="66"/>
                        <a:pt x="60" y="58"/>
                      </a:cubicBezTo>
                      <a:lnTo>
                        <a:pt x="60" y="50"/>
                      </a:lnTo>
                      <a:lnTo>
                        <a:pt x="49" y="50"/>
                      </a:lnTo>
                      <a:cubicBezTo>
                        <a:pt x="40" y="50"/>
                        <a:pt x="33" y="51"/>
                        <a:pt x="28" y="54"/>
                      </a:cubicBezTo>
                      <a:cubicBezTo>
                        <a:pt x="24" y="57"/>
                        <a:pt x="22" y="61"/>
                        <a:pt x="22" y="67"/>
                      </a:cubicBezTo>
                      <a:cubicBezTo>
                        <a:pt x="22" y="72"/>
                        <a:pt x="24" y="74"/>
                        <a:pt x="27" y="77"/>
                      </a:cubicBezTo>
                      <a:cubicBezTo>
                        <a:pt x="30" y="80"/>
                        <a:pt x="30" y="82"/>
                        <a:pt x="35" y="82"/>
                      </a:cubicBezTo>
                      <a:close/>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sp>
              <p:nvSpPr>
                <p:cNvPr id="679" name="Freeform 678"/>
                <p:cNvSpPr>
                  <a:spLocks noChangeArrowheads="1"/>
                </p:cNvSpPr>
                <p:nvPr/>
              </p:nvSpPr>
              <p:spPr bwMode="auto">
                <a:xfrm>
                  <a:off x="5963" y="2402"/>
                  <a:ext cx="31" cy="22"/>
                </a:xfrm>
                <a:custGeom>
                  <a:avLst/>
                  <a:gdLst>
                    <a:gd name="T0" fmla="*/ 62 w 141"/>
                    <a:gd name="T1" fmla="*/ 100 h 101"/>
                    <a:gd name="T2" fmla="*/ 62 w 141"/>
                    <a:gd name="T3" fmla="*/ 42 h 101"/>
                    <a:gd name="T4" fmla="*/ 57 w 141"/>
                    <a:gd name="T5" fmla="*/ 26 h 101"/>
                    <a:gd name="T6" fmla="*/ 44 w 141"/>
                    <a:gd name="T7" fmla="*/ 20 h 101"/>
                    <a:gd name="T8" fmla="*/ 27 w 141"/>
                    <a:gd name="T9" fmla="*/ 27 h 101"/>
                    <a:gd name="T10" fmla="*/ 21 w 141"/>
                    <a:gd name="T11" fmla="*/ 52 h 101"/>
                    <a:gd name="T12" fmla="*/ 21 w 141"/>
                    <a:gd name="T13" fmla="*/ 99 h 101"/>
                    <a:gd name="T14" fmla="*/ 0 w 141"/>
                    <a:gd name="T15" fmla="*/ 99 h 101"/>
                    <a:gd name="T16" fmla="*/ 0 w 141"/>
                    <a:gd name="T17" fmla="*/ 4 h 101"/>
                    <a:gd name="T18" fmla="*/ 17 w 141"/>
                    <a:gd name="T19" fmla="*/ 4 h 101"/>
                    <a:gd name="T20" fmla="*/ 19 w 141"/>
                    <a:gd name="T21" fmla="*/ 16 h 101"/>
                    <a:gd name="T22" fmla="*/ 21 w 141"/>
                    <a:gd name="T23" fmla="*/ 16 h 101"/>
                    <a:gd name="T24" fmla="*/ 33 w 141"/>
                    <a:gd name="T25" fmla="*/ 6 h 101"/>
                    <a:gd name="T26" fmla="*/ 49 w 141"/>
                    <a:gd name="T27" fmla="*/ 1 h 101"/>
                    <a:gd name="T28" fmla="*/ 78 w 141"/>
                    <a:gd name="T29" fmla="*/ 16 h 101"/>
                    <a:gd name="T30" fmla="*/ 79 w 141"/>
                    <a:gd name="T31" fmla="*/ 16 h 101"/>
                    <a:gd name="T32" fmla="*/ 91 w 141"/>
                    <a:gd name="T33" fmla="*/ 4 h 101"/>
                    <a:gd name="T34" fmla="*/ 108 w 141"/>
                    <a:gd name="T35" fmla="*/ 0 h 101"/>
                    <a:gd name="T36" fmla="*/ 133 w 141"/>
                    <a:gd name="T37" fmla="*/ 8 h 101"/>
                    <a:gd name="T38" fmla="*/ 140 w 141"/>
                    <a:gd name="T39" fmla="*/ 35 h 101"/>
                    <a:gd name="T40" fmla="*/ 140 w 141"/>
                    <a:gd name="T41" fmla="*/ 96 h 101"/>
                    <a:gd name="T42" fmla="*/ 120 w 141"/>
                    <a:gd name="T43" fmla="*/ 96 h 101"/>
                    <a:gd name="T44" fmla="*/ 120 w 141"/>
                    <a:gd name="T45" fmla="*/ 38 h 101"/>
                    <a:gd name="T46" fmla="*/ 116 w 141"/>
                    <a:gd name="T47" fmla="*/ 22 h 101"/>
                    <a:gd name="T48" fmla="*/ 103 w 141"/>
                    <a:gd name="T49" fmla="*/ 16 h 101"/>
                    <a:gd name="T50" fmla="*/ 85 w 141"/>
                    <a:gd name="T51" fmla="*/ 23 h 101"/>
                    <a:gd name="T52" fmla="*/ 79 w 141"/>
                    <a:gd name="T53" fmla="*/ 45 h 101"/>
                    <a:gd name="T54" fmla="*/ 79 w 141"/>
                    <a:gd name="T55" fmla="*/ 100 h 101"/>
                    <a:gd name="T56" fmla="*/ 62 w 141"/>
                    <a:gd name="T5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1" h="101">
                      <a:moveTo>
                        <a:pt x="62" y="100"/>
                      </a:moveTo>
                      <a:lnTo>
                        <a:pt x="62" y="42"/>
                      </a:lnTo>
                      <a:cubicBezTo>
                        <a:pt x="62" y="35"/>
                        <a:pt x="60" y="29"/>
                        <a:pt x="57" y="26"/>
                      </a:cubicBezTo>
                      <a:cubicBezTo>
                        <a:pt x="54" y="23"/>
                        <a:pt x="50" y="20"/>
                        <a:pt x="44" y="20"/>
                      </a:cubicBezTo>
                      <a:cubicBezTo>
                        <a:pt x="37" y="20"/>
                        <a:pt x="32" y="23"/>
                        <a:pt x="27" y="27"/>
                      </a:cubicBezTo>
                      <a:cubicBezTo>
                        <a:pt x="23" y="32"/>
                        <a:pt x="21" y="41"/>
                        <a:pt x="21" y="52"/>
                      </a:cubicBezTo>
                      <a:lnTo>
                        <a:pt x="21" y="99"/>
                      </a:lnTo>
                      <a:lnTo>
                        <a:pt x="0" y="99"/>
                      </a:lnTo>
                      <a:lnTo>
                        <a:pt x="0" y="4"/>
                      </a:lnTo>
                      <a:lnTo>
                        <a:pt x="17" y="4"/>
                      </a:lnTo>
                      <a:lnTo>
                        <a:pt x="19" y="16"/>
                      </a:lnTo>
                      <a:lnTo>
                        <a:pt x="21" y="16"/>
                      </a:lnTo>
                      <a:cubicBezTo>
                        <a:pt x="24" y="11"/>
                        <a:pt x="28" y="9"/>
                        <a:pt x="33" y="6"/>
                      </a:cubicBezTo>
                      <a:cubicBezTo>
                        <a:pt x="39" y="4"/>
                        <a:pt x="43" y="1"/>
                        <a:pt x="49" y="1"/>
                      </a:cubicBezTo>
                      <a:cubicBezTo>
                        <a:pt x="63" y="1"/>
                        <a:pt x="73" y="6"/>
                        <a:pt x="78" y="16"/>
                      </a:cubicBezTo>
                      <a:lnTo>
                        <a:pt x="79" y="16"/>
                      </a:lnTo>
                      <a:cubicBezTo>
                        <a:pt x="82" y="11"/>
                        <a:pt x="87" y="7"/>
                        <a:pt x="91" y="4"/>
                      </a:cubicBezTo>
                      <a:cubicBezTo>
                        <a:pt x="95" y="1"/>
                        <a:pt x="101" y="0"/>
                        <a:pt x="108" y="0"/>
                      </a:cubicBezTo>
                      <a:cubicBezTo>
                        <a:pt x="120" y="0"/>
                        <a:pt x="127" y="3"/>
                        <a:pt x="133" y="8"/>
                      </a:cubicBezTo>
                      <a:cubicBezTo>
                        <a:pt x="139" y="14"/>
                        <a:pt x="140" y="23"/>
                        <a:pt x="140" y="35"/>
                      </a:cubicBezTo>
                      <a:lnTo>
                        <a:pt x="140" y="96"/>
                      </a:lnTo>
                      <a:lnTo>
                        <a:pt x="120" y="96"/>
                      </a:lnTo>
                      <a:lnTo>
                        <a:pt x="120" y="38"/>
                      </a:lnTo>
                      <a:cubicBezTo>
                        <a:pt x="120" y="30"/>
                        <a:pt x="119" y="25"/>
                        <a:pt x="116" y="22"/>
                      </a:cubicBezTo>
                      <a:cubicBezTo>
                        <a:pt x="113" y="20"/>
                        <a:pt x="108" y="16"/>
                        <a:pt x="103" y="16"/>
                      </a:cubicBezTo>
                      <a:cubicBezTo>
                        <a:pt x="95" y="16"/>
                        <a:pt x="89" y="19"/>
                        <a:pt x="85" y="23"/>
                      </a:cubicBezTo>
                      <a:cubicBezTo>
                        <a:pt x="81" y="27"/>
                        <a:pt x="79" y="35"/>
                        <a:pt x="79" y="45"/>
                      </a:cubicBezTo>
                      <a:lnTo>
                        <a:pt x="79" y="100"/>
                      </a:lnTo>
                      <a:lnTo>
                        <a:pt x="62" y="100"/>
                      </a:lnTo>
                    </a:path>
                  </a:pathLst>
                </a:custGeom>
                <a:solidFill>
                  <a:srgbClr val="808080"/>
                </a:solidFill>
                <a:ln>
                  <a:noFill/>
                </a:ln>
                <a:effectLst/>
                <a:extLst>
                  <a:ext uri="{91240B29-F687-4F45-9708-019B960494DF}">
                    <a14:hiddenLine xmlns:a14="http://schemas.microsoft.com/office/drawing/2010/main" w="9525" cap="rnd">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sym typeface="Calibri"/>
                  </a:endParaRPr>
                </a:p>
              </p:txBody>
            </p:sp>
          </p:grpSp>
          <p:sp>
            <p:nvSpPr>
              <p:cNvPr id="680" name="TextBox 679"/>
              <p:cNvSpPr txBox="1"/>
              <p:nvPr/>
            </p:nvSpPr>
            <p:spPr>
              <a:xfrm>
                <a:off x="1095944" y="6082768"/>
                <a:ext cx="4202197" cy="584775"/>
              </a:xfrm>
              <a:prstGeom prst="rect">
                <a:avLst/>
              </a:prstGeom>
              <a:noFill/>
            </p:spPr>
            <p:txBody>
              <a:bodyPr wrap="square" rtlCol="0">
                <a:spAutoFit/>
              </a:bodyPr>
              <a:lstStyle/>
              <a:p>
                <a:pPr algn="ctr"/>
                <a:r>
                  <a:rPr lang="en-US" sz="1600" b="1" dirty="0">
                    <a:solidFill>
                      <a:prstClr val="black"/>
                    </a:solidFill>
                    <a:sym typeface="Calibri"/>
                  </a:rPr>
                  <a:t>Fine Grain Map Reduce </a:t>
                </a:r>
                <a:r>
                  <a:rPr lang="en-US" sz="1600" dirty="0">
                    <a:solidFill>
                      <a:prstClr val="black"/>
                    </a:solidFill>
                    <a:sym typeface="Calibri"/>
                  </a:rPr>
                  <a:t>Illustration: Scalable Distributed Histogram Calculation for GBM</a:t>
                </a:r>
              </a:p>
            </p:txBody>
          </p:sp>
        </p:grpSp>
      </p:grpSp>
      <p:sp>
        <p:nvSpPr>
          <p:cNvPr id="684" name="Rectangle 683"/>
          <p:cNvSpPr/>
          <p:nvPr/>
        </p:nvSpPr>
        <p:spPr>
          <a:xfrm rot="16200000">
            <a:off x="-1325535" y="3737460"/>
            <a:ext cx="5029466" cy="625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sym typeface="Calibri"/>
              </a:rPr>
              <a:t>Foundation for Distributed Algorithms</a:t>
            </a:r>
          </a:p>
        </p:txBody>
      </p:sp>
      <p:sp>
        <p:nvSpPr>
          <p:cNvPr id="681" name="Slide Number Placeholder 680"/>
          <p:cNvSpPr>
            <a:spLocks noGrp="1"/>
          </p:cNvSpPr>
          <p:nvPr>
            <p:ph type="sldNum" sz="quarter" idx="12"/>
          </p:nvPr>
        </p:nvSpPr>
        <p:spPr/>
        <p:txBody>
          <a:bodyPr/>
          <a:lstStyle/>
          <a:p>
            <a:fld id="{AA86B56C-D57F-B34A-875F-BB0FA4F633AA}" type="slidenum">
              <a:rPr lang="en-US" smtClean="0">
                <a:solidFill>
                  <a:prstClr val="black">
                    <a:tint val="75000"/>
                  </a:prstClr>
                </a:solidFill>
              </a:rPr>
              <a:pPr/>
              <a:t>17</a:t>
            </a:fld>
            <a:endParaRPr lang="en-US" dirty="0">
              <a:solidFill>
                <a:prstClr val="black">
                  <a:tint val="75000"/>
                </a:prstClr>
              </a:solidFill>
            </a:endParaRPr>
          </a:p>
        </p:txBody>
      </p:sp>
      <p:sp>
        <p:nvSpPr>
          <p:cNvPr id="688" name="Rectangle 687"/>
          <p:cNvSpPr/>
          <p:nvPr/>
        </p:nvSpPr>
        <p:spPr>
          <a:xfrm>
            <a:off x="0" y="6784848"/>
            <a:ext cx="12192000" cy="73152"/>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sym typeface="Calibri"/>
            </a:endParaRPr>
          </a:p>
        </p:txBody>
      </p:sp>
      <p:pic>
        <p:nvPicPr>
          <p:cNvPr id="689" name="Picture 68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0168" y="6034431"/>
            <a:ext cx="1016000" cy="406400"/>
          </a:xfrm>
          <a:prstGeom prst="rect">
            <a:avLst/>
          </a:prstGeom>
        </p:spPr>
      </p:pic>
    </p:spTree>
    <p:extLst>
      <p:ext uri="{BB962C8B-B14F-4D97-AF65-F5344CB8AC3E}">
        <p14:creationId xmlns:p14="http://schemas.microsoft.com/office/powerpoint/2010/main" val="2047088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Data an Algorithm Understands</a:t>
            </a:r>
          </a:p>
        </p:txBody>
      </p:sp>
      <p:pic>
        <p:nvPicPr>
          <p:cNvPr id="12" name="Picture 11"/>
          <p:cNvPicPr>
            <a:picLocks noChangeAspect="1"/>
          </p:cNvPicPr>
          <p:nvPr/>
        </p:nvPicPr>
        <p:blipFill rotWithShape="1">
          <a:blip r:embed="rId3"/>
          <a:srcRect r="65301"/>
          <a:stretch/>
        </p:blipFill>
        <p:spPr>
          <a:xfrm>
            <a:off x="957111" y="2246902"/>
            <a:ext cx="3997872" cy="2880360"/>
          </a:xfrm>
          <a:prstGeom prst="rect">
            <a:avLst/>
          </a:prstGeom>
        </p:spPr>
      </p:pic>
      <p:sp>
        <p:nvSpPr>
          <p:cNvPr id="9" name="TextBox 8"/>
          <p:cNvSpPr txBox="1"/>
          <p:nvPr/>
        </p:nvSpPr>
        <p:spPr>
          <a:xfrm>
            <a:off x="957111" y="5490399"/>
            <a:ext cx="1643063" cy="4667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hangingPunct="0"/>
            <a:r>
              <a:rPr lang="en-US" sz="2700" kern="0" dirty="0">
                <a:solidFill>
                  <a:srgbClr val="000000"/>
                </a:solidFill>
                <a:latin typeface="Futura Medium" charset="0"/>
                <a:ea typeface="Futura Medium" charset="0"/>
                <a:cs typeface="Futura Medium" charset="0"/>
                <a:sym typeface="Calibri"/>
              </a:rPr>
              <a:t>Rows</a:t>
            </a:r>
          </a:p>
        </p:txBody>
      </p:sp>
      <p:sp>
        <p:nvSpPr>
          <p:cNvPr id="10" name="TextBox 9"/>
          <p:cNvSpPr txBox="1"/>
          <p:nvPr/>
        </p:nvSpPr>
        <p:spPr>
          <a:xfrm>
            <a:off x="2492456" y="1566423"/>
            <a:ext cx="1643063" cy="4667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hangingPunct="0"/>
            <a:r>
              <a:rPr lang="en-US" sz="2700" kern="0" dirty="0">
                <a:solidFill>
                  <a:srgbClr val="000000"/>
                </a:solidFill>
                <a:latin typeface="Futura Medium" charset="0"/>
                <a:ea typeface="Futura Medium" charset="0"/>
                <a:cs typeface="Futura Medium" charset="0"/>
                <a:sym typeface="Calibri"/>
              </a:rPr>
              <a:t>Columns</a:t>
            </a:r>
          </a:p>
        </p:txBody>
      </p:sp>
    </p:spTree>
    <p:extLst>
      <p:ext uri="{BB962C8B-B14F-4D97-AF65-F5344CB8AC3E}">
        <p14:creationId xmlns:p14="http://schemas.microsoft.com/office/powerpoint/2010/main" val="54936283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Data an Algorithm Understands</a:t>
            </a:r>
          </a:p>
        </p:txBody>
      </p:sp>
      <p:pic>
        <p:nvPicPr>
          <p:cNvPr id="2" name="Picture 1"/>
          <p:cNvPicPr>
            <a:picLocks noChangeAspect="1"/>
          </p:cNvPicPr>
          <p:nvPr/>
        </p:nvPicPr>
        <p:blipFill rotWithShape="1">
          <a:blip r:embed="rId3"/>
          <a:srcRect r="65301"/>
          <a:stretch/>
        </p:blipFill>
        <p:spPr>
          <a:xfrm>
            <a:off x="957111" y="2246902"/>
            <a:ext cx="3997872" cy="2880360"/>
          </a:xfrm>
          <a:prstGeom prst="rect">
            <a:avLst/>
          </a:prstGeom>
        </p:spPr>
      </p:pic>
      <p:cxnSp>
        <p:nvCxnSpPr>
          <p:cNvPr id="4" name="Straight Arrow Connector 3"/>
          <p:cNvCxnSpPr/>
          <p:nvPr/>
        </p:nvCxnSpPr>
        <p:spPr>
          <a:xfrm rot="10800000" flipV="1">
            <a:off x="2205273" y="5723795"/>
            <a:ext cx="4431984" cy="0"/>
          </a:xfrm>
          <a:prstGeom prst="straightConnector1">
            <a:avLst/>
          </a:prstGeom>
          <a:noFill/>
          <a:ln w="101600" cap="flat">
            <a:solidFill>
              <a:srgbClr val="FFDF00"/>
            </a:solidFill>
            <a:prstDash val="solid"/>
            <a:round/>
            <a:tailEnd type="triangle"/>
          </a:ln>
          <a:effectLst/>
          <a:sp3d/>
        </p:spPr>
        <p:style>
          <a:lnRef idx="0">
            <a:scrgbClr r="0" g="0" b="0"/>
          </a:lnRef>
          <a:fillRef idx="0">
            <a:scrgbClr r="0" g="0" b="0"/>
          </a:fillRef>
          <a:effectRef idx="0">
            <a:scrgbClr r="0" g="0" b="0"/>
          </a:effectRef>
          <a:fontRef idx="none"/>
        </p:style>
      </p:cxnSp>
      <p:cxnSp>
        <p:nvCxnSpPr>
          <p:cNvPr id="9" name="Straight Arrow Connector 8"/>
          <p:cNvCxnSpPr/>
          <p:nvPr/>
        </p:nvCxnSpPr>
        <p:spPr>
          <a:xfrm rot="10800000" flipV="1">
            <a:off x="4135518" y="1799820"/>
            <a:ext cx="2501739" cy="0"/>
          </a:xfrm>
          <a:prstGeom prst="straightConnector1">
            <a:avLst/>
          </a:prstGeom>
          <a:noFill/>
          <a:ln w="101600" cap="flat">
            <a:solidFill>
              <a:srgbClr val="FFDF00"/>
            </a:solidFill>
            <a:prstDash val="solid"/>
            <a:round/>
            <a:tailEnd type="triangle"/>
          </a:ln>
          <a:effectLst/>
          <a:sp3d/>
        </p:spPr>
        <p:style>
          <a:lnRef idx="0">
            <a:scrgbClr r="0" g="0" b="0"/>
          </a:lnRef>
          <a:fillRef idx="0">
            <a:scrgbClr r="0" g="0" b="0"/>
          </a:fillRef>
          <a:effectRef idx="0">
            <a:scrgbClr r="0" g="0" b="0"/>
          </a:effectRef>
          <a:fontRef idx="none"/>
        </p:style>
      </p:cxnSp>
      <p:sp>
        <p:nvSpPr>
          <p:cNvPr id="5" name="TextBox 4"/>
          <p:cNvSpPr txBox="1"/>
          <p:nvPr/>
        </p:nvSpPr>
        <p:spPr>
          <a:xfrm>
            <a:off x="6794618" y="5444232"/>
            <a:ext cx="5259453" cy="5129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spAutoFit/>
          </a:bodyPr>
          <a:lstStyle/>
          <a:p>
            <a:pPr hangingPunct="0"/>
            <a:r>
              <a:rPr lang="en-US" sz="2400" kern="0" dirty="0">
                <a:solidFill>
                  <a:srgbClr val="000000"/>
                </a:solidFill>
                <a:latin typeface="Futura Medium" charset="0"/>
                <a:ea typeface="Futura Medium" charset="0"/>
                <a:cs typeface="Futura Medium" charset="0"/>
                <a:sym typeface="Calibri"/>
              </a:rPr>
              <a:t>Rows can go into </a:t>
            </a:r>
            <a:r>
              <a:rPr lang="en-US" sz="3000" b="1" kern="0" dirty="0">
                <a:solidFill>
                  <a:srgbClr val="FFDF00"/>
                </a:solidFill>
                <a:latin typeface="Futura Medium" charset="0"/>
                <a:ea typeface="Futura Medium" charset="0"/>
                <a:cs typeface="Futura Medium" charset="0"/>
                <a:sym typeface="Calibri"/>
              </a:rPr>
              <a:t>Billions</a:t>
            </a:r>
            <a:r>
              <a:rPr lang="en-US" sz="2200" kern="0" dirty="0">
                <a:solidFill>
                  <a:srgbClr val="000000"/>
                </a:solidFill>
                <a:latin typeface="Futura Medium" charset="0"/>
                <a:ea typeface="Futura Medium" charset="0"/>
                <a:cs typeface="Futura Medium" charset="0"/>
                <a:sym typeface="Calibri"/>
              </a:rPr>
              <a:t> </a:t>
            </a:r>
            <a:r>
              <a:rPr lang="en-US" sz="2400" kern="0" dirty="0">
                <a:solidFill>
                  <a:srgbClr val="000000"/>
                </a:solidFill>
                <a:latin typeface="Futura Medium" charset="0"/>
                <a:ea typeface="Futura Medium" charset="0"/>
                <a:cs typeface="Futura Medium" charset="0"/>
                <a:sym typeface="Calibri"/>
              </a:rPr>
              <a:t>with </a:t>
            </a:r>
            <a:r>
              <a:rPr lang="en-US" sz="2400" kern="0" dirty="0" smtClean="0">
                <a:solidFill>
                  <a:srgbClr val="000000"/>
                </a:solidFill>
                <a:latin typeface="Futura Medium" charset="0"/>
                <a:ea typeface="Futura Medium" charset="0"/>
                <a:cs typeface="Futura Medium" charset="0"/>
                <a:sym typeface="Calibri"/>
              </a:rPr>
              <a:t>H</a:t>
            </a:r>
            <a:r>
              <a:rPr lang="en-US" sz="2400" kern="0" baseline="-25000" dirty="0" smtClean="0">
                <a:solidFill>
                  <a:srgbClr val="000000"/>
                </a:solidFill>
                <a:latin typeface="Futura Medium" charset="0"/>
                <a:ea typeface="Futura Medium" charset="0"/>
                <a:cs typeface="Futura Medium" charset="0"/>
                <a:sym typeface="Calibri"/>
              </a:rPr>
              <a:t>2</a:t>
            </a:r>
            <a:r>
              <a:rPr lang="en-US" sz="2400" kern="0" dirty="0" smtClean="0">
                <a:solidFill>
                  <a:srgbClr val="000000"/>
                </a:solidFill>
                <a:latin typeface="Futura Medium" charset="0"/>
                <a:ea typeface="Futura Medium" charset="0"/>
                <a:cs typeface="Futura Medium" charset="0"/>
                <a:sym typeface="Calibri"/>
              </a:rPr>
              <a:t>O</a:t>
            </a:r>
            <a:endParaRPr lang="en-US" sz="2400" kern="0" dirty="0">
              <a:solidFill>
                <a:srgbClr val="000000"/>
              </a:solidFill>
              <a:latin typeface="Futura Medium" charset="0"/>
              <a:ea typeface="Futura Medium" charset="0"/>
              <a:cs typeface="Futura Medium" charset="0"/>
              <a:sym typeface="Calibri"/>
            </a:endParaRPr>
          </a:p>
        </p:txBody>
      </p:sp>
      <p:sp>
        <p:nvSpPr>
          <p:cNvPr id="10" name="TextBox 9"/>
          <p:cNvSpPr txBox="1"/>
          <p:nvPr/>
        </p:nvSpPr>
        <p:spPr>
          <a:xfrm>
            <a:off x="6794617" y="1605604"/>
            <a:ext cx="4071627" cy="389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spAutoFit/>
          </a:bodyPr>
          <a:lstStyle/>
          <a:p>
            <a:pPr hangingPunct="0"/>
            <a:r>
              <a:rPr lang="en-US" sz="2200" kern="0" dirty="0">
                <a:solidFill>
                  <a:srgbClr val="000000">
                    <a:lumMod val="65000"/>
                    <a:lumOff val="35000"/>
                  </a:srgbClr>
                </a:solidFill>
                <a:latin typeface="Futura Medium" charset="0"/>
                <a:ea typeface="Futura Medium" charset="0"/>
                <a:cs typeface="Futura Medium" charset="0"/>
                <a:sym typeface="Calibri"/>
              </a:rPr>
              <a:t>Columns can go up to 100,000</a:t>
            </a:r>
          </a:p>
        </p:txBody>
      </p:sp>
      <p:sp>
        <p:nvSpPr>
          <p:cNvPr id="13" name="TextBox 12"/>
          <p:cNvSpPr txBox="1"/>
          <p:nvPr/>
        </p:nvSpPr>
        <p:spPr>
          <a:xfrm>
            <a:off x="957111" y="5490399"/>
            <a:ext cx="1643063" cy="4667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hangingPunct="0"/>
            <a:r>
              <a:rPr lang="en-US" sz="2700" kern="0" dirty="0">
                <a:solidFill>
                  <a:srgbClr val="000000"/>
                </a:solidFill>
                <a:latin typeface="Futura Medium" charset="0"/>
                <a:ea typeface="Futura Medium" charset="0"/>
                <a:cs typeface="Futura Medium" charset="0"/>
                <a:sym typeface="Calibri"/>
              </a:rPr>
              <a:t>Rows</a:t>
            </a:r>
          </a:p>
        </p:txBody>
      </p:sp>
      <p:sp>
        <p:nvSpPr>
          <p:cNvPr id="14" name="TextBox 13"/>
          <p:cNvSpPr txBox="1"/>
          <p:nvPr/>
        </p:nvSpPr>
        <p:spPr>
          <a:xfrm>
            <a:off x="2492456" y="1566423"/>
            <a:ext cx="1643063" cy="4667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hangingPunct="0"/>
            <a:r>
              <a:rPr lang="en-US" sz="2700" kern="0" dirty="0">
                <a:solidFill>
                  <a:srgbClr val="000000"/>
                </a:solidFill>
                <a:latin typeface="Futura Medium" charset="0"/>
                <a:ea typeface="Futura Medium" charset="0"/>
                <a:cs typeface="Futura Medium" charset="0"/>
                <a:sym typeface="Calibri"/>
              </a:rPr>
              <a:t>Columns</a:t>
            </a:r>
          </a:p>
        </p:txBody>
      </p:sp>
    </p:spTree>
    <p:extLst>
      <p:ext uri="{BB962C8B-B14F-4D97-AF65-F5344CB8AC3E}">
        <p14:creationId xmlns:p14="http://schemas.microsoft.com/office/powerpoint/2010/main" val="72047428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0" y="6784848"/>
            <a:ext cx="12192000" cy="73152"/>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0168" y="6034431"/>
            <a:ext cx="1016000" cy="406400"/>
          </a:xfrm>
          <a:prstGeom prst="rect">
            <a:avLst/>
          </a:prstGeom>
        </p:spPr>
      </p:pic>
      <p:sp>
        <p:nvSpPr>
          <p:cNvPr id="8" name="Title 7"/>
          <p:cNvSpPr>
            <a:spLocks noGrp="1"/>
          </p:cNvSpPr>
          <p:nvPr>
            <p:ph type="title"/>
          </p:nvPr>
        </p:nvSpPr>
        <p:spPr/>
        <p:txBody>
          <a:bodyPr/>
          <a:lstStyle/>
          <a:p>
            <a:r>
              <a:rPr lang="en-US" dirty="0" smtClean="0"/>
              <a:t>Supervised Learning</a:t>
            </a:r>
            <a:endParaRPr lang="en-US" dirty="0"/>
          </a:p>
        </p:txBody>
      </p:sp>
      <p:sp>
        <p:nvSpPr>
          <p:cNvPr id="44" name="Slide Number Placeholder 43"/>
          <p:cNvSpPr>
            <a:spLocks noGrp="1"/>
          </p:cNvSpPr>
          <p:nvPr>
            <p:ph type="sldNum" sz="quarter" idx="12"/>
          </p:nvPr>
        </p:nvSpPr>
        <p:spPr/>
        <p:txBody>
          <a:bodyPr/>
          <a:lstStyle/>
          <a:p>
            <a:fld id="{AA86B56C-D57F-B34A-875F-BB0FA4F633AA}" type="slidenum">
              <a:rPr lang="en-US" smtClean="0">
                <a:solidFill>
                  <a:prstClr val="black">
                    <a:tint val="75000"/>
                  </a:prstClr>
                </a:solidFill>
              </a:rPr>
              <a:pPr/>
              <a:t>4</a:t>
            </a:fld>
            <a:endParaRPr lang="en-US" dirty="0">
              <a:solidFill>
                <a:prstClr val="black">
                  <a:tint val="75000"/>
                </a:prstClr>
              </a:solidFill>
            </a:endParaRPr>
          </a:p>
        </p:txBody>
      </p:sp>
      <p:pic>
        <p:nvPicPr>
          <p:cNvPr id="4" name="Picture 3"/>
          <p:cNvPicPr>
            <a:picLocks noChangeAspect="1"/>
          </p:cNvPicPr>
          <p:nvPr/>
        </p:nvPicPr>
        <p:blipFill>
          <a:blip r:embed="rId4"/>
          <a:stretch>
            <a:fillRect/>
          </a:stretch>
        </p:blipFill>
        <p:spPr>
          <a:xfrm>
            <a:off x="1615440" y="2173553"/>
            <a:ext cx="8961120" cy="2869332"/>
          </a:xfrm>
          <a:prstGeom prst="rect">
            <a:avLst/>
          </a:prstGeom>
        </p:spPr>
      </p:pic>
      <p:sp>
        <p:nvSpPr>
          <p:cNvPr id="10" name="TextBox 9"/>
          <p:cNvSpPr txBox="1"/>
          <p:nvPr/>
        </p:nvSpPr>
        <p:spPr>
          <a:xfrm>
            <a:off x="2978750" y="1711887"/>
            <a:ext cx="1661930" cy="461665"/>
          </a:xfrm>
          <a:prstGeom prst="rect">
            <a:avLst/>
          </a:prstGeom>
          <a:noFill/>
        </p:spPr>
        <p:txBody>
          <a:bodyPr wrap="none" rtlCol="0">
            <a:spAutoFit/>
          </a:bodyPr>
          <a:lstStyle/>
          <a:p>
            <a:r>
              <a:rPr lang="en-US" sz="2400" b="1" dirty="0">
                <a:solidFill>
                  <a:srgbClr val="ED7D31"/>
                </a:solidFill>
              </a:rPr>
              <a:t>Data Inputs</a:t>
            </a:r>
          </a:p>
        </p:txBody>
      </p:sp>
      <p:sp>
        <p:nvSpPr>
          <p:cNvPr id="11" name="TextBox 10"/>
          <p:cNvSpPr txBox="1"/>
          <p:nvPr/>
        </p:nvSpPr>
        <p:spPr>
          <a:xfrm>
            <a:off x="6491262" y="1357036"/>
            <a:ext cx="1382431" cy="830997"/>
          </a:xfrm>
          <a:prstGeom prst="rect">
            <a:avLst/>
          </a:prstGeom>
          <a:noFill/>
        </p:spPr>
        <p:txBody>
          <a:bodyPr wrap="none" rtlCol="0">
            <a:spAutoFit/>
          </a:bodyPr>
          <a:lstStyle/>
          <a:p>
            <a:pPr algn="ctr"/>
            <a:r>
              <a:rPr lang="en-US" sz="2400" b="1" dirty="0">
                <a:solidFill>
                  <a:srgbClr val="ED7D31"/>
                </a:solidFill>
              </a:rPr>
              <a:t>Historical</a:t>
            </a:r>
          </a:p>
          <a:p>
            <a:pPr algn="ctr"/>
            <a:r>
              <a:rPr lang="en-US" sz="2400" b="1" dirty="0">
                <a:solidFill>
                  <a:srgbClr val="ED7D31"/>
                </a:solidFill>
              </a:rPr>
              <a:t>Value</a:t>
            </a:r>
          </a:p>
        </p:txBody>
      </p:sp>
      <p:sp>
        <p:nvSpPr>
          <p:cNvPr id="12" name="TextBox 11"/>
          <p:cNvSpPr txBox="1"/>
          <p:nvPr/>
        </p:nvSpPr>
        <p:spPr>
          <a:xfrm>
            <a:off x="9360580" y="1357036"/>
            <a:ext cx="1402243" cy="830997"/>
          </a:xfrm>
          <a:prstGeom prst="rect">
            <a:avLst/>
          </a:prstGeom>
          <a:noFill/>
        </p:spPr>
        <p:txBody>
          <a:bodyPr wrap="none" rtlCol="0">
            <a:spAutoFit/>
          </a:bodyPr>
          <a:lstStyle/>
          <a:p>
            <a:pPr algn="ctr"/>
            <a:r>
              <a:rPr lang="en-US" sz="2400" b="1" dirty="0">
                <a:solidFill>
                  <a:srgbClr val="ED7D31"/>
                </a:solidFill>
              </a:rPr>
              <a:t>Predicted</a:t>
            </a:r>
          </a:p>
          <a:p>
            <a:pPr algn="ctr"/>
            <a:r>
              <a:rPr lang="en-US" sz="2400" b="1" dirty="0">
                <a:solidFill>
                  <a:srgbClr val="ED7D31"/>
                </a:solidFill>
              </a:rPr>
              <a:t>Value</a:t>
            </a:r>
          </a:p>
        </p:txBody>
      </p:sp>
      <p:sp>
        <p:nvSpPr>
          <p:cNvPr id="13" name="TextBox 12"/>
          <p:cNvSpPr txBox="1"/>
          <p:nvPr/>
        </p:nvSpPr>
        <p:spPr>
          <a:xfrm>
            <a:off x="7142427" y="412506"/>
            <a:ext cx="2986509" cy="461665"/>
          </a:xfrm>
          <a:prstGeom prst="rect">
            <a:avLst/>
          </a:prstGeom>
          <a:noFill/>
        </p:spPr>
        <p:txBody>
          <a:bodyPr wrap="square" rtlCol="0">
            <a:spAutoFit/>
          </a:bodyPr>
          <a:lstStyle/>
          <a:p>
            <a:pPr algn="ctr"/>
            <a:r>
              <a:rPr lang="en-US" sz="2400" b="1" dirty="0">
                <a:solidFill>
                  <a:srgbClr val="ED7D31"/>
                </a:solidFill>
              </a:rPr>
              <a:t>Learn the Pattern</a:t>
            </a:r>
          </a:p>
        </p:txBody>
      </p:sp>
      <p:cxnSp>
        <p:nvCxnSpPr>
          <p:cNvPr id="6" name="Straight Arrow Connector 5"/>
          <p:cNvCxnSpPr>
            <a:stCxn id="13" idx="2"/>
          </p:cNvCxnSpPr>
          <p:nvPr/>
        </p:nvCxnSpPr>
        <p:spPr>
          <a:xfrm>
            <a:off x="8635682" y="874171"/>
            <a:ext cx="0" cy="1741963"/>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334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0" y="6784848"/>
            <a:ext cx="12192000" cy="73152"/>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0168" y="6034431"/>
            <a:ext cx="1016000" cy="406400"/>
          </a:xfrm>
          <a:prstGeom prst="rect">
            <a:avLst/>
          </a:prstGeom>
        </p:spPr>
      </p:pic>
      <p:sp>
        <p:nvSpPr>
          <p:cNvPr id="8" name="Title 7"/>
          <p:cNvSpPr>
            <a:spLocks noGrp="1"/>
          </p:cNvSpPr>
          <p:nvPr>
            <p:ph type="title"/>
          </p:nvPr>
        </p:nvSpPr>
        <p:spPr/>
        <p:txBody>
          <a:bodyPr/>
          <a:lstStyle/>
          <a:p>
            <a:r>
              <a:rPr lang="en-US" dirty="0"/>
              <a:t>Supervised </a:t>
            </a:r>
            <a:r>
              <a:rPr lang="en-US" dirty="0" smtClean="0"/>
              <a:t>Learning Example</a:t>
            </a:r>
            <a:endParaRPr lang="en-US" dirty="0"/>
          </a:p>
        </p:txBody>
      </p:sp>
      <p:sp>
        <p:nvSpPr>
          <p:cNvPr id="44" name="Slide Number Placeholder 43"/>
          <p:cNvSpPr>
            <a:spLocks noGrp="1"/>
          </p:cNvSpPr>
          <p:nvPr>
            <p:ph type="sldNum" sz="quarter" idx="12"/>
          </p:nvPr>
        </p:nvSpPr>
        <p:spPr/>
        <p:txBody>
          <a:bodyPr/>
          <a:lstStyle/>
          <a:p>
            <a:fld id="{AA86B56C-D57F-B34A-875F-BB0FA4F633AA}" type="slidenum">
              <a:rPr lang="en-US" smtClean="0">
                <a:solidFill>
                  <a:prstClr val="black">
                    <a:tint val="75000"/>
                  </a:prstClr>
                </a:solidFill>
              </a:rPr>
              <a:pPr/>
              <a:t>5</a:t>
            </a:fld>
            <a:endParaRPr lang="en-US" dirty="0">
              <a:solidFill>
                <a:prstClr val="black">
                  <a:tint val="75000"/>
                </a:prstClr>
              </a:solidFill>
            </a:endParaRPr>
          </a:p>
        </p:txBody>
      </p:sp>
      <p:pic>
        <p:nvPicPr>
          <p:cNvPr id="4" name="Picture 3"/>
          <p:cNvPicPr>
            <a:picLocks noChangeAspect="1"/>
          </p:cNvPicPr>
          <p:nvPr/>
        </p:nvPicPr>
        <p:blipFill>
          <a:blip r:embed="rId4"/>
          <a:stretch>
            <a:fillRect/>
          </a:stretch>
        </p:blipFill>
        <p:spPr>
          <a:xfrm>
            <a:off x="1615440" y="2173553"/>
            <a:ext cx="8961120" cy="2869332"/>
          </a:xfrm>
          <a:prstGeom prst="rect">
            <a:avLst/>
          </a:prstGeom>
        </p:spPr>
      </p:pic>
      <p:sp>
        <p:nvSpPr>
          <p:cNvPr id="10" name="TextBox 9"/>
          <p:cNvSpPr txBox="1"/>
          <p:nvPr/>
        </p:nvSpPr>
        <p:spPr>
          <a:xfrm>
            <a:off x="2519062" y="4181760"/>
            <a:ext cx="2596224" cy="1938992"/>
          </a:xfrm>
          <a:prstGeom prst="rect">
            <a:avLst/>
          </a:prstGeom>
          <a:noFill/>
        </p:spPr>
        <p:txBody>
          <a:bodyPr wrap="none" rtlCol="0">
            <a:spAutoFit/>
          </a:bodyPr>
          <a:lstStyle/>
          <a:p>
            <a:r>
              <a:rPr lang="en-US" sz="2400" b="1" dirty="0" smtClean="0">
                <a:solidFill>
                  <a:srgbClr val="ED7D31"/>
                </a:solidFill>
              </a:rPr>
              <a:t>Historical Data:</a:t>
            </a:r>
          </a:p>
          <a:p>
            <a:r>
              <a:rPr lang="en-US" sz="2400" dirty="0" smtClean="0">
                <a:solidFill>
                  <a:srgbClr val="ED7D31"/>
                </a:solidFill>
              </a:rPr>
              <a:t>No. of Rooms</a:t>
            </a:r>
          </a:p>
          <a:p>
            <a:r>
              <a:rPr lang="en-US" sz="2400" dirty="0" smtClean="0">
                <a:solidFill>
                  <a:srgbClr val="ED7D31"/>
                </a:solidFill>
              </a:rPr>
              <a:t>Crime Rate</a:t>
            </a:r>
          </a:p>
          <a:p>
            <a:r>
              <a:rPr lang="en-US" sz="2400" dirty="0" smtClean="0">
                <a:solidFill>
                  <a:srgbClr val="ED7D31"/>
                </a:solidFill>
              </a:rPr>
              <a:t>Pupil-Teacher Ratio</a:t>
            </a:r>
          </a:p>
          <a:p>
            <a:r>
              <a:rPr lang="is-IS" sz="2400" smtClean="0">
                <a:solidFill>
                  <a:srgbClr val="ED7D31"/>
                </a:solidFill>
              </a:rPr>
              <a:t>…</a:t>
            </a:r>
            <a:endParaRPr lang="en-US" sz="2400" dirty="0">
              <a:solidFill>
                <a:srgbClr val="ED7D31"/>
              </a:solidFill>
            </a:endParaRPr>
          </a:p>
        </p:txBody>
      </p:sp>
      <p:sp>
        <p:nvSpPr>
          <p:cNvPr id="11" name="TextBox 10"/>
          <p:cNvSpPr txBox="1"/>
          <p:nvPr/>
        </p:nvSpPr>
        <p:spPr>
          <a:xfrm>
            <a:off x="6384510" y="5150144"/>
            <a:ext cx="1735475" cy="830997"/>
          </a:xfrm>
          <a:prstGeom prst="rect">
            <a:avLst/>
          </a:prstGeom>
          <a:noFill/>
        </p:spPr>
        <p:txBody>
          <a:bodyPr wrap="none" rtlCol="0">
            <a:spAutoFit/>
          </a:bodyPr>
          <a:lstStyle/>
          <a:p>
            <a:r>
              <a:rPr lang="en-US" sz="2400" b="1" dirty="0" smtClean="0">
                <a:solidFill>
                  <a:srgbClr val="ED7D31"/>
                </a:solidFill>
              </a:rPr>
              <a:t>Target:</a:t>
            </a:r>
          </a:p>
          <a:p>
            <a:r>
              <a:rPr lang="en-US" sz="2400" dirty="0" smtClean="0">
                <a:solidFill>
                  <a:srgbClr val="ED7D31"/>
                </a:solidFill>
              </a:rPr>
              <a:t>House Value</a:t>
            </a:r>
            <a:endParaRPr lang="en-US" sz="2400" dirty="0">
              <a:solidFill>
                <a:srgbClr val="ED7D31"/>
              </a:solidFill>
            </a:endParaRPr>
          </a:p>
        </p:txBody>
      </p:sp>
      <p:sp>
        <p:nvSpPr>
          <p:cNvPr id="12" name="TextBox 11"/>
          <p:cNvSpPr txBox="1"/>
          <p:nvPr/>
        </p:nvSpPr>
        <p:spPr>
          <a:xfrm>
            <a:off x="8812428" y="5203434"/>
            <a:ext cx="2541372" cy="830997"/>
          </a:xfrm>
          <a:prstGeom prst="rect">
            <a:avLst/>
          </a:prstGeom>
          <a:noFill/>
        </p:spPr>
        <p:txBody>
          <a:bodyPr wrap="square" rtlCol="0">
            <a:spAutoFit/>
          </a:bodyPr>
          <a:lstStyle/>
          <a:p>
            <a:pPr algn="ctr"/>
            <a:r>
              <a:rPr lang="en-US" sz="2400" b="1" dirty="0" smtClean="0">
                <a:solidFill>
                  <a:srgbClr val="ED7D31"/>
                </a:solidFill>
              </a:rPr>
              <a:t>Predicted Value</a:t>
            </a:r>
          </a:p>
          <a:p>
            <a:pPr algn="ctr"/>
            <a:r>
              <a:rPr lang="en-US" sz="2400" dirty="0" smtClean="0">
                <a:solidFill>
                  <a:srgbClr val="ED7D31"/>
                </a:solidFill>
              </a:rPr>
              <a:t>(for evaluation)</a:t>
            </a:r>
            <a:endParaRPr lang="en-US" sz="2400" dirty="0">
              <a:solidFill>
                <a:srgbClr val="ED7D31"/>
              </a:solidFill>
            </a:endParaRPr>
          </a:p>
        </p:txBody>
      </p:sp>
      <p:sp>
        <p:nvSpPr>
          <p:cNvPr id="13" name="TextBox 12"/>
          <p:cNvSpPr txBox="1"/>
          <p:nvPr/>
        </p:nvSpPr>
        <p:spPr>
          <a:xfrm>
            <a:off x="7841688" y="388640"/>
            <a:ext cx="2986509" cy="1200329"/>
          </a:xfrm>
          <a:prstGeom prst="rect">
            <a:avLst/>
          </a:prstGeom>
          <a:noFill/>
        </p:spPr>
        <p:txBody>
          <a:bodyPr wrap="square" rtlCol="0">
            <a:spAutoFit/>
          </a:bodyPr>
          <a:lstStyle/>
          <a:p>
            <a:pPr algn="ctr"/>
            <a:r>
              <a:rPr lang="en-US" sz="2400" b="1" dirty="0" smtClean="0">
                <a:solidFill>
                  <a:srgbClr val="ED7D31"/>
                </a:solidFill>
              </a:rPr>
              <a:t>Machine Learning:</a:t>
            </a:r>
          </a:p>
          <a:p>
            <a:pPr algn="ctr"/>
            <a:r>
              <a:rPr lang="en-US" sz="2400" dirty="0" smtClean="0">
                <a:solidFill>
                  <a:srgbClr val="ED7D31"/>
                </a:solidFill>
              </a:rPr>
              <a:t>Learn Patterns</a:t>
            </a:r>
          </a:p>
          <a:p>
            <a:pPr algn="ctr"/>
            <a:r>
              <a:rPr lang="en-US" sz="2400" dirty="0">
                <a:solidFill>
                  <a:srgbClr val="ED7D31"/>
                </a:solidFill>
              </a:rPr>
              <a:t>f</a:t>
            </a:r>
            <a:r>
              <a:rPr lang="en-US" sz="2400" dirty="0" smtClean="0">
                <a:solidFill>
                  <a:srgbClr val="ED7D31"/>
                </a:solidFill>
              </a:rPr>
              <a:t>rom Data</a:t>
            </a:r>
          </a:p>
        </p:txBody>
      </p:sp>
      <p:cxnSp>
        <p:nvCxnSpPr>
          <p:cNvPr id="6" name="Straight Arrow Connector 5"/>
          <p:cNvCxnSpPr>
            <a:stCxn id="13" idx="2"/>
          </p:cNvCxnSpPr>
          <p:nvPr/>
        </p:nvCxnSpPr>
        <p:spPr>
          <a:xfrm flipH="1">
            <a:off x="8691073" y="1588969"/>
            <a:ext cx="643870" cy="118841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106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0" y="6784848"/>
            <a:ext cx="12192000" cy="73152"/>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0168" y="6034431"/>
            <a:ext cx="1016000" cy="406400"/>
          </a:xfrm>
          <a:prstGeom prst="rect">
            <a:avLst/>
          </a:prstGeom>
        </p:spPr>
      </p:pic>
      <p:sp>
        <p:nvSpPr>
          <p:cNvPr id="8" name="Title 7"/>
          <p:cNvSpPr>
            <a:spLocks noGrp="1"/>
          </p:cNvSpPr>
          <p:nvPr>
            <p:ph type="title"/>
          </p:nvPr>
        </p:nvSpPr>
        <p:spPr/>
        <p:txBody>
          <a:bodyPr/>
          <a:lstStyle/>
          <a:p>
            <a:r>
              <a:rPr lang="en-US" dirty="0"/>
              <a:t>Supervised </a:t>
            </a:r>
            <a:r>
              <a:rPr lang="en-US" dirty="0" smtClean="0"/>
              <a:t>Learning Example</a:t>
            </a:r>
            <a:endParaRPr lang="en-US" dirty="0"/>
          </a:p>
        </p:txBody>
      </p:sp>
      <p:sp>
        <p:nvSpPr>
          <p:cNvPr id="44" name="Slide Number Placeholder 43"/>
          <p:cNvSpPr>
            <a:spLocks noGrp="1"/>
          </p:cNvSpPr>
          <p:nvPr>
            <p:ph type="sldNum" sz="quarter" idx="12"/>
          </p:nvPr>
        </p:nvSpPr>
        <p:spPr/>
        <p:txBody>
          <a:bodyPr/>
          <a:lstStyle/>
          <a:p>
            <a:fld id="{AA86B56C-D57F-B34A-875F-BB0FA4F633AA}" type="slidenum">
              <a:rPr lang="en-US" smtClean="0">
                <a:solidFill>
                  <a:prstClr val="black">
                    <a:tint val="75000"/>
                  </a:prstClr>
                </a:solidFill>
              </a:rPr>
              <a:pPr/>
              <a:t>6</a:t>
            </a:fld>
            <a:endParaRPr lang="en-US" dirty="0">
              <a:solidFill>
                <a:prstClr val="black">
                  <a:tint val="75000"/>
                </a:prstClr>
              </a:solidFill>
            </a:endParaRPr>
          </a:p>
        </p:txBody>
      </p:sp>
      <p:pic>
        <p:nvPicPr>
          <p:cNvPr id="4" name="Picture 3"/>
          <p:cNvPicPr>
            <a:picLocks noChangeAspect="1"/>
          </p:cNvPicPr>
          <p:nvPr/>
        </p:nvPicPr>
        <p:blipFill>
          <a:blip r:embed="rId4"/>
          <a:stretch>
            <a:fillRect/>
          </a:stretch>
        </p:blipFill>
        <p:spPr>
          <a:xfrm>
            <a:off x="1615440" y="2173553"/>
            <a:ext cx="8961120" cy="2869332"/>
          </a:xfrm>
          <a:prstGeom prst="rect">
            <a:avLst/>
          </a:prstGeom>
        </p:spPr>
      </p:pic>
      <p:sp>
        <p:nvSpPr>
          <p:cNvPr id="14" name="TextBox 13"/>
          <p:cNvSpPr txBox="1"/>
          <p:nvPr/>
        </p:nvSpPr>
        <p:spPr>
          <a:xfrm>
            <a:off x="7841688" y="388640"/>
            <a:ext cx="2986509" cy="830997"/>
          </a:xfrm>
          <a:prstGeom prst="rect">
            <a:avLst/>
          </a:prstGeom>
          <a:noFill/>
        </p:spPr>
        <p:txBody>
          <a:bodyPr wrap="square" rtlCol="0">
            <a:spAutoFit/>
          </a:bodyPr>
          <a:lstStyle/>
          <a:p>
            <a:pPr algn="ctr"/>
            <a:r>
              <a:rPr lang="en-US" sz="2400" b="1" dirty="0" smtClean="0">
                <a:solidFill>
                  <a:srgbClr val="ED7D31"/>
                </a:solidFill>
              </a:rPr>
              <a:t>Patterns Learned</a:t>
            </a:r>
          </a:p>
          <a:p>
            <a:pPr algn="ctr"/>
            <a:r>
              <a:rPr lang="en-US" sz="2400" dirty="0" smtClean="0">
                <a:solidFill>
                  <a:srgbClr val="ED7D31"/>
                </a:solidFill>
              </a:rPr>
              <a:t>from Historical Data</a:t>
            </a:r>
          </a:p>
        </p:txBody>
      </p:sp>
      <p:cxnSp>
        <p:nvCxnSpPr>
          <p:cNvPr id="15" name="Straight Arrow Connector 14"/>
          <p:cNvCxnSpPr/>
          <p:nvPr/>
        </p:nvCxnSpPr>
        <p:spPr>
          <a:xfrm flipH="1">
            <a:off x="8691073" y="1219637"/>
            <a:ext cx="643870" cy="155774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563170" y="2076628"/>
            <a:ext cx="1198344" cy="3093578"/>
          </a:xfrm>
          <a:prstGeom prst="rect">
            <a:avLst/>
          </a:prstGeom>
          <a:solidFill>
            <a:schemeClr val="accent2">
              <a:alpha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cxnSp>
        <p:nvCxnSpPr>
          <p:cNvPr id="5" name="Straight Connector 4"/>
          <p:cNvCxnSpPr/>
          <p:nvPr/>
        </p:nvCxnSpPr>
        <p:spPr>
          <a:xfrm>
            <a:off x="6542314" y="2068286"/>
            <a:ext cx="1186543" cy="31133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6563170" y="2076628"/>
            <a:ext cx="1165687" cy="310497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691073" y="5203434"/>
            <a:ext cx="3003740" cy="830997"/>
          </a:xfrm>
          <a:prstGeom prst="rect">
            <a:avLst/>
          </a:prstGeom>
          <a:noFill/>
        </p:spPr>
        <p:txBody>
          <a:bodyPr wrap="square" rtlCol="0">
            <a:spAutoFit/>
          </a:bodyPr>
          <a:lstStyle/>
          <a:p>
            <a:pPr algn="ctr"/>
            <a:r>
              <a:rPr lang="en-US" sz="2400" b="1" dirty="0" smtClean="0">
                <a:solidFill>
                  <a:srgbClr val="ED7D31"/>
                </a:solidFill>
              </a:rPr>
              <a:t>Predicted Value</a:t>
            </a:r>
          </a:p>
          <a:p>
            <a:pPr algn="ctr"/>
            <a:r>
              <a:rPr lang="en-US" sz="2400" dirty="0" smtClean="0">
                <a:solidFill>
                  <a:srgbClr val="ED7D31"/>
                </a:solidFill>
              </a:rPr>
              <a:t>(for decision making)</a:t>
            </a:r>
            <a:endParaRPr lang="en-US" sz="2400" dirty="0">
              <a:solidFill>
                <a:srgbClr val="ED7D31"/>
              </a:solidFill>
            </a:endParaRPr>
          </a:p>
        </p:txBody>
      </p:sp>
      <p:sp>
        <p:nvSpPr>
          <p:cNvPr id="22" name="TextBox 21"/>
          <p:cNvSpPr txBox="1"/>
          <p:nvPr/>
        </p:nvSpPr>
        <p:spPr>
          <a:xfrm>
            <a:off x="2519062" y="4181760"/>
            <a:ext cx="2596224" cy="1938992"/>
          </a:xfrm>
          <a:prstGeom prst="rect">
            <a:avLst/>
          </a:prstGeom>
          <a:noFill/>
        </p:spPr>
        <p:txBody>
          <a:bodyPr wrap="none" rtlCol="0">
            <a:spAutoFit/>
          </a:bodyPr>
          <a:lstStyle/>
          <a:p>
            <a:r>
              <a:rPr lang="en-US" sz="2400" b="1" dirty="0" smtClean="0">
                <a:solidFill>
                  <a:srgbClr val="ED7D31"/>
                </a:solidFill>
              </a:rPr>
              <a:t>New Data:</a:t>
            </a:r>
          </a:p>
          <a:p>
            <a:r>
              <a:rPr lang="en-US" sz="2400" dirty="0" smtClean="0">
                <a:solidFill>
                  <a:srgbClr val="ED7D31"/>
                </a:solidFill>
              </a:rPr>
              <a:t>No. of Rooms</a:t>
            </a:r>
          </a:p>
          <a:p>
            <a:r>
              <a:rPr lang="en-US" sz="2400" dirty="0" smtClean="0">
                <a:solidFill>
                  <a:srgbClr val="ED7D31"/>
                </a:solidFill>
              </a:rPr>
              <a:t>Crime Rate</a:t>
            </a:r>
          </a:p>
          <a:p>
            <a:r>
              <a:rPr lang="en-US" sz="2400" dirty="0" smtClean="0">
                <a:solidFill>
                  <a:srgbClr val="ED7D31"/>
                </a:solidFill>
              </a:rPr>
              <a:t>Pupil-Teacher Ratio</a:t>
            </a:r>
          </a:p>
          <a:p>
            <a:r>
              <a:rPr lang="is-IS" sz="2400" smtClean="0">
                <a:solidFill>
                  <a:srgbClr val="ED7D31"/>
                </a:solidFill>
              </a:rPr>
              <a:t>…</a:t>
            </a:r>
            <a:endParaRPr lang="en-US" sz="2400" dirty="0">
              <a:solidFill>
                <a:srgbClr val="ED7D31"/>
              </a:solidFill>
            </a:endParaRPr>
          </a:p>
        </p:txBody>
      </p:sp>
      <p:sp>
        <p:nvSpPr>
          <p:cNvPr id="23" name="TextBox 22"/>
          <p:cNvSpPr txBox="1"/>
          <p:nvPr/>
        </p:nvSpPr>
        <p:spPr>
          <a:xfrm>
            <a:off x="6468530" y="5244973"/>
            <a:ext cx="1387624" cy="830997"/>
          </a:xfrm>
          <a:prstGeom prst="rect">
            <a:avLst/>
          </a:prstGeom>
          <a:noFill/>
        </p:spPr>
        <p:txBody>
          <a:bodyPr wrap="none" rtlCol="0">
            <a:spAutoFit/>
          </a:bodyPr>
          <a:lstStyle/>
          <a:p>
            <a:r>
              <a:rPr lang="en-US" sz="2400" b="1" dirty="0" smtClean="0">
                <a:solidFill>
                  <a:srgbClr val="ED7D31"/>
                </a:solidFill>
              </a:rPr>
              <a:t>Target:</a:t>
            </a:r>
          </a:p>
          <a:p>
            <a:r>
              <a:rPr lang="en-US" sz="2400" dirty="0" smtClean="0">
                <a:solidFill>
                  <a:srgbClr val="ED7D31"/>
                </a:solidFill>
              </a:rPr>
              <a:t>Unknown</a:t>
            </a:r>
            <a:endParaRPr lang="en-US" sz="2400" dirty="0">
              <a:solidFill>
                <a:srgbClr val="ED7D31"/>
              </a:solidFill>
            </a:endParaRPr>
          </a:p>
        </p:txBody>
      </p:sp>
    </p:spTree>
    <p:extLst>
      <p:ext uri="{BB962C8B-B14F-4D97-AF65-F5344CB8AC3E}">
        <p14:creationId xmlns:p14="http://schemas.microsoft.com/office/powerpoint/2010/main" val="621304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Shape 495"/>
          <p:cNvSpPr>
            <a:spLocks noGrp="1"/>
          </p:cNvSpPr>
          <p:nvPr>
            <p:ph type="title"/>
          </p:nvPr>
        </p:nvSpPr>
        <p:spPr>
          <a:prstGeom prst="rect">
            <a:avLst/>
          </a:prstGeom>
        </p:spPr>
        <p:txBody>
          <a:bodyPr/>
          <a:lstStyle/>
          <a:p>
            <a:r>
              <a:rPr dirty="0" smtClean="0"/>
              <a:t>Current Algorithm Overview</a:t>
            </a:r>
            <a:endParaRPr dirty="0"/>
          </a:p>
        </p:txBody>
      </p:sp>
      <p:sp>
        <p:nvSpPr>
          <p:cNvPr id="496" name="Shape 496"/>
          <p:cNvSpPr/>
          <p:nvPr/>
        </p:nvSpPr>
        <p:spPr>
          <a:xfrm>
            <a:off x="2930368" y="1319973"/>
            <a:ext cx="3762532" cy="5829365"/>
          </a:xfrm>
          <a:prstGeom prst="rect">
            <a:avLst/>
          </a:prstGeom>
          <a:ln w="12700">
            <a:miter lim="400000"/>
          </a:ln>
          <a:extLst>
            <a:ext uri="{C572A759-6A51-4108-AA02-DFA0A04FC94B}">
              <ma14:wrappingTextBoxFlag xmlns:ma14="http://schemas.microsoft.com/office/mac/drawingml/2011/main" val="1"/>
            </a:ext>
          </a:extLst>
        </p:spPr>
        <p:txBody>
          <a:bodyPr tIns="45720" bIns="45720"/>
          <a:lstStyle/>
          <a:p>
            <a:pPr defTabSz="228600" hangingPunct="0">
              <a:lnSpc>
                <a:spcPct val="80000"/>
              </a:lnSpc>
              <a:defRPr sz="3500">
                <a:latin typeface="Futura"/>
                <a:ea typeface="Futura"/>
                <a:cs typeface="Futura"/>
                <a:sym typeface="Futura"/>
              </a:defRPr>
            </a:pPr>
            <a:r>
              <a:rPr sz="1750" kern="0" dirty="0">
                <a:solidFill>
                  <a:srgbClr val="000000"/>
                </a:solidFill>
                <a:latin typeface="Futura Medium" charset="0"/>
                <a:ea typeface="Futura Medium" charset="0"/>
                <a:cs typeface="Futura Medium" charset="0"/>
                <a:sym typeface="Futura"/>
              </a:rPr>
              <a:t> Statistical Analysis</a:t>
            </a:r>
          </a:p>
          <a:p>
            <a:pPr defTabSz="228600" hangingPunct="0">
              <a:lnSpc>
                <a:spcPct val="80000"/>
              </a:lnSpc>
              <a:defRPr sz="3500">
                <a:latin typeface="Futura"/>
                <a:ea typeface="Futura"/>
                <a:cs typeface="Futura"/>
                <a:sym typeface="Futura"/>
              </a:defRPr>
            </a:pPr>
            <a:endParaRPr sz="1750" kern="0" dirty="0">
              <a:solidFill>
                <a:srgbClr val="7F7F7F"/>
              </a:solidFill>
              <a:latin typeface="Futura Medium" charset="0"/>
              <a:ea typeface="Futura Medium" charset="0"/>
              <a:cs typeface="Futura Medium" charset="0"/>
              <a:sym typeface="Futura"/>
            </a:endParaRP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Medium" charset="0"/>
                <a:ea typeface="Futura Medium" charset="0"/>
                <a:cs typeface="Futura Medium" charset="0"/>
                <a:sym typeface="Futura"/>
              </a:rPr>
              <a:t>Linear Models (GLM)</a:t>
            </a: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Medium" charset="0"/>
                <a:ea typeface="Futura Medium" charset="0"/>
                <a:cs typeface="Futura Medium" charset="0"/>
                <a:sym typeface="Futura"/>
              </a:rPr>
              <a:t>Naïve Bayes</a:t>
            </a:r>
          </a:p>
          <a:p>
            <a:pPr defTabSz="228600" hangingPunct="0">
              <a:lnSpc>
                <a:spcPct val="80000"/>
              </a:lnSpc>
              <a:defRPr sz="3500">
                <a:latin typeface="Futura"/>
                <a:ea typeface="Futura"/>
                <a:cs typeface="Futura"/>
                <a:sym typeface="Futura"/>
              </a:defRPr>
            </a:pPr>
            <a:endParaRPr sz="1750" kern="0" dirty="0">
              <a:solidFill>
                <a:srgbClr val="595959"/>
              </a:solidFill>
              <a:latin typeface="Futura Medium" charset="0"/>
              <a:ea typeface="Futura Medium" charset="0"/>
              <a:cs typeface="Futura Medium" charset="0"/>
              <a:sym typeface="Futura"/>
            </a:endParaRPr>
          </a:p>
          <a:p>
            <a:pPr defTabSz="228600" hangingPunct="0">
              <a:lnSpc>
                <a:spcPct val="80000"/>
              </a:lnSpc>
              <a:defRPr sz="3500">
                <a:latin typeface="Futura"/>
                <a:ea typeface="Futura"/>
                <a:cs typeface="Futura"/>
                <a:sym typeface="Futura"/>
              </a:defRPr>
            </a:pPr>
            <a:r>
              <a:rPr sz="1750" kern="0" dirty="0">
                <a:solidFill>
                  <a:srgbClr val="000000"/>
                </a:solidFill>
                <a:latin typeface="Futura Medium" charset="0"/>
                <a:ea typeface="Futura Medium" charset="0"/>
                <a:cs typeface="Futura Medium" charset="0"/>
                <a:sym typeface="Futura"/>
              </a:rPr>
              <a:t> Ensembles</a:t>
            </a:r>
          </a:p>
          <a:p>
            <a:pPr defTabSz="228600" hangingPunct="0">
              <a:lnSpc>
                <a:spcPct val="80000"/>
              </a:lnSpc>
              <a:defRPr sz="3500">
                <a:latin typeface="Futura"/>
                <a:ea typeface="Futura"/>
                <a:cs typeface="Futura"/>
                <a:sym typeface="Futura"/>
              </a:defRPr>
            </a:pPr>
            <a:endParaRPr sz="1750" kern="0" dirty="0">
              <a:solidFill>
                <a:srgbClr val="595959"/>
              </a:solidFill>
              <a:latin typeface="Futura Medium" charset="0"/>
              <a:ea typeface="Futura Medium" charset="0"/>
              <a:cs typeface="Futura Medium" charset="0"/>
              <a:sym typeface="Futura"/>
            </a:endParaRP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Medium" charset="0"/>
                <a:ea typeface="Futura Medium" charset="0"/>
                <a:cs typeface="Futura Medium" charset="0"/>
                <a:sym typeface="Futura"/>
              </a:rPr>
              <a:t>Random Forest</a:t>
            </a: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Medium" charset="0"/>
                <a:ea typeface="Futura Medium" charset="0"/>
                <a:cs typeface="Futura Medium" charset="0"/>
                <a:sym typeface="Futura"/>
              </a:rPr>
              <a:t>Distributed Trees </a:t>
            </a: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Medium" charset="0"/>
                <a:ea typeface="Futura Medium" charset="0"/>
                <a:cs typeface="Futura Medium" charset="0"/>
                <a:sym typeface="Futura"/>
              </a:rPr>
              <a:t>Gradient Boosting Machine </a:t>
            </a: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Medium" charset="0"/>
                <a:ea typeface="Futura Medium" charset="0"/>
                <a:cs typeface="Futura Medium" charset="0"/>
                <a:sym typeface="Futura"/>
              </a:rPr>
              <a:t>Stacking / Super Learner</a:t>
            </a:r>
          </a:p>
          <a:p>
            <a:pPr defTabSz="228600" hangingPunct="0">
              <a:lnSpc>
                <a:spcPct val="80000"/>
              </a:lnSpc>
              <a:defRPr sz="3500">
                <a:latin typeface="Futura"/>
                <a:ea typeface="Futura"/>
                <a:cs typeface="Futura"/>
                <a:sym typeface="Futura"/>
              </a:defRPr>
            </a:pPr>
            <a:endParaRPr sz="1750" kern="0" dirty="0">
              <a:solidFill>
                <a:srgbClr val="595959"/>
              </a:solidFill>
              <a:latin typeface="Futura Medium" charset="0"/>
              <a:ea typeface="Futura Medium" charset="0"/>
              <a:cs typeface="Futura Medium" charset="0"/>
              <a:sym typeface="Futura"/>
            </a:endParaRPr>
          </a:p>
          <a:p>
            <a:pPr defTabSz="228600" hangingPunct="0">
              <a:lnSpc>
                <a:spcPct val="80000"/>
              </a:lnSpc>
              <a:defRPr sz="3500">
                <a:latin typeface="Futura"/>
                <a:ea typeface="Futura"/>
                <a:cs typeface="Futura"/>
                <a:sym typeface="Futura"/>
              </a:defRPr>
            </a:pPr>
            <a:r>
              <a:rPr sz="1750" kern="0" dirty="0">
                <a:solidFill>
                  <a:srgbClr val="000000"/>
                </a:solidFill>
                <a:latin typeface="Futura Medium" charset="0"/>
                <a:ea typeface="Futura Medium" charset="0"/>
                <a:cs typeface="Futura Medium" charset="0"/>
                <a:sym typeface="Futura"/>
              </a:rPr>
              <a:t> Deep Neural Networks</a:t>
            </a:r>
          </a:p>
          <a:p>
            <a:pPr defTabSz="228600" hangingPunct="0">
              <a:lnSpc>
                <a:spcPct val="80000"/>
              </a:lnSpc>
              <a:defRPr sz="3500">
                <a:latin typeface="Futura"/>
                <a:ea typeface="Futura"/>
                <a:cs typeface="Futura"/>
                <a:sym typeface="Futura"/>
              </a:defRPr>
            </a:pPr>
            <a:endParaRPr sz="1750" kern="0" dirty="0">
              <a:solidFill>
                <a:srgbClr val="000000"/>
              </a:solidFill>
              <a:latin typeface="Futura Medium" charset="0"/>
              <a:ea typeface="Futura Medium" charset="0"/>
              <a:cs typeface="Futura Medium" charset="0"/>
              <a:sym typeface="Futura"/>
            </a:endParaRP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Medium" charset="0"/>
                <a:ea typeface="Futura Medium" charset="0"/>
                <a:cs typeface="Futura Medium" charset="0"/>
                <a:sym typeface="Futura"/>
              </a:rPr>
              <a:t>MLP</a:t>
            </a: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Medium" charset="0"/>
                <a:ea typeface="Futura Medium" charset="0"/>
                <a:cs typeface="Futura Medium" charset="0"/>
                <a:sym typeface="Futura"/>
              </a:rPr>
              <a:t>Autoencoder</a:t>
            </a:r>
          </a:p>
          <a:p>
            <a:pPr marL="400050" lvl="1"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Medium" charset="0"/>
                <a:ea typeface="Futura Medium" charset="0"/>
                <a:cs typeface="Futura Medium" charset="0"/>
                <a:sym typeface="Futura"/>
              </a:rPr>
              <a:t>Anomaly Detection</a:t>
            </a:r>
          </a:p>
          <a:p>
            <a:pPr marL="400050" lvl="1"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Medium" charset="0"/>
                <a:ea typeface="Futura Medium" charset="0"/>
                <a:cs typeface="Futura Medium" charset="0"/>
                <a:sym typeface="Futura"/>
              </a:rPr>
              <a:t>Deep Features</a:t>
            </a: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Medium" charset="0"/>
                <a:ea typeface="Futura Medium" charset="0"/>
                <a:cs typeface="Futura Medium" charset="0"/>
                <a:sym typeface="Futura"/>
              </a:rPr>
              <a:t>CNN, RNN (Deep Water)</a:t>
            </a:r>
          </a:p>
        </p:txBody>
      </p:sp>
      <p:sp>
        <p:nvSpPr>
          <p:cNvPr id="497" name="Shape 497"/>
          <p:cNvSpPr/>
          <p:nvPr/>
        </p:nvSpPr>
        <p:spPr>
          <a:xfrm>
            <a:off x="7083268" y="1319973"/>
            <a:ext cx="5108732" cy="5829365"/>
          </a:xfrm>
          <a:prstGeom prst="rect">
            <a:avLst/>
          </a:prstGeom>
          <a:ln w="12700">
            <a:miter lim="400000"/>
          </a:ln>
          <a:extLst>
            <a:ext uri="{C572A759-6A51-4108-AA02-DFA0A04FC94B}">
              <ma14:wrappingTextBoxFlag xmlns:ma14="http://schemas.microsoft.com/office/mac/drawingml/2011/main" val="1"/>
            </a:ext>
          </a:extLst>
        </p:spPr>
        <p:txBody>
          <a:bodyPr tIns="45720" bIns="45720"/>
          <a:lstStyle/>
          <a:p>
            <a:pPr defTabSz="228600" hangingPunct="0">
              <a:lnSpc>
                <a:spcPct val="80000"/>
              </a:lnSpc>
              <a:defRPr sz="3500">
                <a:latin typeface="Futura"/>
                <a:ea typeface="Futura"/>
                <a:cs typeface="Futura"/>
                <a:sym typeface="Futura"/>
              </a:defRPr>
            </a:pPr>
            <a:r>
              <a:rPr sz="1750" b="1" kern="0" dirty="0">
                <a:solidFill>
                  <a:srgbClr val="000000"/>
                </a:solidFill>
                <a:latin typeface="Futura Medium" charset="0"/>
                <a:ea typeface="Futura Medium" charset="0"/>
                <a:cs typeface="Futura Medium" charset="0"/>
                <a:sym typeface="Futura"/>
              </a:rPr>
              <a:t> </a:t>
            </a:r>
            <a:r>
              <a:rPr sz="1750" kern="0" dirty="0">
                <a:solidFill>
                  <a:srgbClr val="000000"/>
                </a:solidFill>
                <a:latin typeface="Futura Medium" charset="0"/>
                <a:ea typeface="Futura Medium" charset="0"/>
                <a:cs typeface="Futura Medium" charset="0"/>
                <a:sym typeface="Segoe UI"/>
              </a:rPr>
              <a:t>Clustering</a:t>
            </a:r>
          </a:p>
          <a:p>
            <a:pPr defTabSz="228600" hangingPunct="0">
              <a:lnSpc>
                <a:spcPct val="80000"/>
              </a:lnSpc>
              <a:defRPr sz="3500">
                <a:latin typeface="Palatino Linotype"/>
                <a:ea typeface="Palatino Linotype"/>
                <a:cs typeface="Palatino Linotype"/>
                <a:sym typeface="Palatino Linotype"/>
              </a:defRPr>
            </a:pPr>
            <a:endParaRPr sz="1750" kern="0" dirty="0">
              <a:solidFill>
                <a:srgbClr val="000000"/>
              </a:solidFill>
              <a:latin typeface="Futura Medium" charset="0"/>
              <a:ea typeface="Futura Medium" charset="0"/>
              <a:cs typeface="Futura Medium" charset="0"/>
              <a:sym typeface="Segoe UI"/>
            </a:endParaRPr>
          </a:p>
          <a:p>
            <a:pPr marL="171450" indent="-171450" defTabSz="228600" hangingPunct="0">
              <a:lnSpc>
                <a:spcPct val="80000"/>
              </a:lnSpc>
              <a:buClr>
                <a:srgbClr val="595959"/>
              </a:buClr>
              <a:buSzPct val="100000"/>
              <a:buFont typeface="Arial"/>
              <a:buChar char="•"/>
              <a:defRPr sz="3500">
                <a:latin typeface="Palatino Linotype"/>
                <a:ea typeface="Palatino Linotype"/>
                <a:cs typeface="Palatino Linotype"/>
                <a:sym typeface="Palatino Linotype"/>
              </a:defRPr>
            </a:pPr>
            <a:r>
              <a:rPr sz="1750" kern="0" dirty="0">
                <a:solidFill>
                  <a:srgbClr val="595959"/>
                </a:solidFill>
                <a:latin typeface="Futura Medium" charset="0"/>
                <a:ea typeface="Futura Medium" charset="0"/>
                <a:cs typeface="Futura Medium" charset="0"/>
                <a:sym typeface="Segoe UI Light"/>
              </a:rPr>
              <a:t>K-Means (Auto-</a:t>
            </a:r>
            <a:r>
              <a:rPr sz="1750" i="1" kern="0" dirty="0">
                <a:solidFill>
                  <a:srgbClr val="595959"/>
                </a:solidFill>
                <a:latin typeface="Futura Medium" charset="0"/>
                <a:ea typeface="Futura Medium" charset="0"/>
                <a:cs typeface="Futura Medium" charset="0"/>
                <a:sym typeface="Segoe UI Light"/>
              </a:rPr>
              <a:t>K</a:t>
            </a:r>
            <a:r>
              <a:rPr sz="1750" kern="0" dirty="0">
                <a:solidFill>
                  <a:srgbClr val="595959"/>
                </a:solidFill>
                <a:latin typeface="Futura Medium" charset="0"/>
                <a:ea typeface="Futura Medium" charset="0"/>
                <a:cs typeface="Futura Medium" charset="0"/>
                <a:sym typeface="Segoe UI Light"/>
              </a:rPr>
              <a:t>)</a:t>
            </a:r>
          </a:p>
          <a:p>
            <a:pPr defTabSz="228600" hangingPunct="0">
              <a:lnSpc>
                <a:spcPct val="80000"/>
              </a:lnSpc>
              <a:defRPr sz="3500">
                <a:latin typeface="Palatino Linotype"/>
                <a:ea typeface="Palatino Linotype"/>
                <a:cs typeface="Palatino Linotype"/>
                <a:sym typeface="Palatino Linotype"/>
              </a:defRPr>
            </a:pPr>
            <a:endParaRPr sz="1750" kern="0" dirty="0">
              <a:solidFill>
                <a:srgbClr val="000000"/>
              </a:solidFill>
              <a:latin typeface="Futura Medium" charset="0"/>
              <a:ea typeface="Futura Medium" charset="0"/>
              <a:cs typeface="Futura Medium" charset="0"/>
              <a:sym typeface="Segoe UI"/>
            </a:endParaRPr>
          </a:p>
          <a:p>
            <a:pPr defTabSz="228600" hangingPunct="0">
              <a:lnSpc>
                <a:spcPct val="80000"/>
              </a:lnSpc>
              <a:defRPr sz="3500">
                <a:latin typeface="Palatino Linotype"/>
                <a:ea typeface="Palatino Linotype"/>
                <a:cs typeface="Palatino Linotype"/>
                <a:sym typeface="Palatino Linotype"/>
              </a:defRPr>
            </a:pPr>
            <a:r>
              <a:rPr sz="1750" kern="0" dirty="0">
                <a:solidFill>
                  <a:srgbClr val="000000"/>
                </a:solidFill>
                <a:latin typeface="Futura Medium" charset="0"/>
                <a:ea typeface="Futura Medium" charset="0"/>
                <a:cs typeface="Futura Medium" charset="0"/>
                <a:sym typeface="Segoe UI"/>
              </a:rPr>
              <a:t> Dimension Reduction</a:t>
            </a:r>
          </a:p>
          <a:p>
            <a:pPr defTabSz="228600" hangingPunct="0">
              <a:lnSpc>
                <a:spcPct val="80000"/>
              </a:lnSpc>
              <a:defRPr sz="3500">
                <a:latin typeface="Palatino Linotype"/>
                <a:ea typeface="Palatino Linotype"/>
                <a:cs typeface="Palatino Linotype"/>
                <a:sym typeface="Palatino Linotype"/>
              </a:defRPr>
            </a:pPr>
            <a:endParaRPr sz="1750" kern="0" dirty="0">
              <a:solidFill>
                <a:srgbClr val="595959"/>
              </a:solidFill>
              <a:latin typeface="Futura Medium" charset="0"/>
              <a:ea typeface="Futura Medium" charset="0"/>
              <a:cs typeface="Futura Medium" charset="0"/>
              <a:sym typeface="Segoe UI"/>
            </a:endParaRPr>
          </a:p>
          <a:p>
            <a:pPr marL="171450" indent="-171450" defTabSz="228600" hangingPunct="0">
              <a:buClr>
                <a:srgbClr val="595959"/>
              </a:buClr>
              <a:buSzPct val="100000"/>
              <a:buFont typeface="Arial"/>
              <a:buChar char="•"/>
              <a:defRPr sz="3500">
                <a:latin typeface="Palatino Linotype"/>
                <a:ea typeface="Palatino Linotype"/>
                <a:cs typeface="Palatino Linotype"/>
                <a:sym typeface="Palatino Linotype"/>
              </a:defRPr>
            </a:pPr>
            <a:r>
              <a:rPr sz="1750" kern="0" dirty="0">
                <a:solidFill>
                  <a:srgbClr val="595959"/>
                </a:solidFill>
                <a:latin typeface="Futura Medium" charset="0"/>
                <a:ea typeface="Futura Medium" charset="0"/>
                <a:cs typeface="Futura Medium" charset="0"/>
                <a:sym typeface="Segoe UI Light"/>
              </a:rPr>
              <a:t>Principal Component Analysis</a:t>
            </a:r>
          </a:p>
          <a:p>
            <a:pPr marL="171450" indent="-171450" defTabSz="228600" hangingPunct="0">
              <a:buClr>
                <a:srgbClr val="595959"/>
              </a:buClr>
              <a:buSzPct val="100000"/>
              <a:buFont typeface="Arial"/>
              <a:buChar char="•"/>
              <a:defRPr sz="3500">
                <a:latin typeface="Palatino Linotype"/>
                <a:ea typeface="Palatino Linotype"/>
                <a:cs typeface="Palatino Linotype"/>
                <a:sym typeface="Palatino Linotype"/>
              </a:defRPr>
            </a:pPr>
            <a:r>
              <a:rPr sz="1750" kern="0" dirty="0">
                <a:solidFill>
                  <a:srgbClr val="595959"/>
                </a:solidFill>
                <a:latin typeface="Futura Medium" charset="0"/>
                <a:ea typeface="Futura Medium" charset="0"/>
                <a:cs typeface="Futura Medium" charset="0"/>
                <a:sym typeface="Segoe UI Light"/>
              </a:rPr>
              <a:t>Generalized Low Rank Models</a:t>
            </a:r>
          </a:p>
          <a:p>
            <a:pPr defTabSz="228600" hangingPunct="0">
              <a:lnSpc>
                <a:spcPct val="80000"/>
              </a:lnSpc>
              <a:defRPr sz="3500">
                <a:latin typeface="Palatino Linotype"/>
                <a:ea typeface="Palatino Linotype"/>
                <a:cs typeface="Palatino Linotype"/>
                <a:sym typeface="Palatino Linotype"/>
              </a:defRPr>
            </a:pPr>
            <a:endParaRPr sz="1750" kern="0" dirty="0">
              <a:solidFill>
                <a:srgbClr val="000000"/>
              </a:solidFill>
              <a:latin typeface="Futura Medium" charset="0"/>
              <a:ea typeface="Futura Medium" charset="0"/>
              <a:cs typeface="Futura Medium" charset="0"/>
              <a:sym typeface="Segoe UI"/>
            </a:endParaRPr>
          </a:p>
          <a:p>
            <a:pPr defTabSz="228600" hangingPunct="0">
              <a:lnSpc>
                <a:spcPct val="80000"/>
              </a:lnSpc>
              <a:defRPr sz="3500">
                <a:latin typeface="Palatino Linotype"/>
                <a:ea typeface="Palatino Linotype"/>
                <a:cs typeface="Palatino Linotype"/>
                <a:sym typeface="Palatino Linotype"/>
              </a:defRPr>
            </a:pPr>
            <a:r>
              <a:rPr sz="1750" kern="0" dirty="0">
                <a:solidFill>
                  <a:srgbClr val="000000"/>
                </a:solidFill>
                <a:latin typeface="Futura Medium" charset="0"/>
                <a:ea typeface="Futura Medium" charset="0"/>
                <a:cs typeface="Futura Medium" charset="0"/>
                <a:sym typeface="Segoe UI"/>
              </a:rPr>
              <a:t>Word Embedding</a:t>
            </a:r>
          </a:p>
          <a:p>
            <a:pPr defTabSz="228600" hangingPunct="0">
              <a:lnSpc>
                <a:spcPct val="80000"/>
              </a:lnSpc>
              <a:defRPr sz="3500">
                <a:latin typeface="Palatino Linotype"/>
                <a:ea typeface="Palatino Linotype"/>
                <a:cs typeface="Palatino Linotype"/>
                <a:sym typeface="Palatino Linotype"/>
              </a:defRPr>
            </a:pPr>
            <a:endParaRPr sz="1750" kern="0" dirty="0">
              <a:solidFill>
                <a:srgbClr val="595959"/>
              </a:solidFill>
              <a:latin typeface="Futura Medium" charset="0"/>
              <a:ea typeface="Futura Medium" charset="0"/>
              <a:cs typeface="Futura Medium" charset="0"/>
              <a:sym typeface="Segoe UI Light"/>
            </a:endParaRPr>
          </a:p>
          <a:p>
            <a:pPr marL="171450" indent="-171450" defTabSz="228600" hangingPunct="0">
              <a:buClr>
                <a:srgbClr val="595959"/>
              </a:buClr>
              <a:buSzPct val="100000"/>
              <a:buFont typeface="Arial"/>
              <a:buChar char="•"/>
              <a:defRPr sz="3500">
                <a:latin typeface="Palatino Linotype"/>
                <a:ea typeface="Palatino Linotype"/>
                <a:cs typeface="Palatino Linotype"/>
                <a:sym typeface="Palatino Linotype"/>
              </a:defRPr>
            </a:pPr>
            <a:r>
              <a:rPr sz="1750" kern="0" dirty="0">
                <a:solidFill>
                  <a:srgbClr val="595959"/>
                </a:solidFill>
                <a:latin typeface="Futura Medium" charset="0"/>
                <a:ea typeface="Futura Medium" charset="0"/>
                <a:cs typeface="Futura Medium" charset="0"/>
                <a:sym typeface="Segoe UI Light"/>
              </a:rPr>
              <a:t>Word2Vec</a:t>
            </a:r>
          </a:p>
          <a:p>
            <a:pPr defTabSz="228600" hangingPunct="0">
              <a:lnSpc>
                <a:spcPct val="80000"/>
              </a:lnSpc>
              <a:defRPr sz="3500">
                <a:latin typeface="Palatino Linotype"/>
                <a:ea typeface="Palatino Linotype"/>
                <a:cs typeface="Palatino Linotype"/>
                <a:sym typeface="Palatino Linotype"/>
              </a:defRPr>
            </a:pPr>
            <a:endParaRPr sz="1750" kern="0" dirty="0">
              <a:solidFill>
                <a:srgbClr val="000000"/>
              </a:solidFill>
              <a:latin typeface="Futura Medium" charset="0"/>
              <a:ea typeface="Futura Medium" charset="0"/>
              <a:cs typeface="Futura Medium" charset="0"/>
              <a:sym typeface="Segoe UI"/>
            </a:endParaRPr>
          </a:p>
          <a:p>
            <a:pPr defTabSz="228600" hangingPunct="0">
              <a:lnSpc>
                <a:spcPct val="80000"/>
              </a:lnSpc>
              <a:defRPr sz="3500">
                <a:latin typeface="Palatino Linotype"/>
                <a:ea typeface="Palatino Linotype"/>
                <a:cs typeface="Palatino Linotype"/>
                <a:sym typeface="Palatino Linotype"/>
              </a:defRPr>
            </a:pPr>
            <a:r>
              <a:rPr sz="1750" kern="0" dirty="0">
                <a:solidFill>
                  <a:srgbClr val="000000"/>
                </a:solidFill>
                <a:latin typeface="Futura Medium" charset="0"/>
                <a:ea typeface="Futura Medium" charset="0"/>
                <a:cs typeface="Futura Medium" charset="0"/>
                <a:sym typeface="Segoe UI"/>
              </a:rPr>
              <a:t>Time Series</a:t>
            </a:r>
          </a:p>
          <a:p>
            <a:pPr defTabSz="228600" hangingPunct="0">
              <a:defRPr sz="3500">
                <a:latin typeface="Palatino Linotype"/>
                <a:ea typeface="Palatino Linotype"/>
                <a:cs typeface="Palatino Linotype"/>
                <a:sym typeface="Palatino Linotype"/>
              </a:defRPr>
            </a:pPr>
            <a:endParaRPr sz="1750" kern="0" dirty="0">
              <a:solidFill>
                <a:srgbClr val="595959"/>
              </a:solidFill>
              <a:latin typeface="Futura Medium" charset="0"/>
              <a:ea typeface="Futura Medium" charset="0"/>
              <a:cs typeface="Futura Medium" charset="0"/>
              <a:sym typeface="Segoe UI Light"/>
            </a:endParaRPr>
          </a:p>
          <a:p>
            <a:pPr marL="171450" indent="-171450" defTabSz="228600" hangingPunct="0">
              <a:buClr>
                <a:srgbClr val="595959"/>
              </a:buClr>
              <a:buSzPct val="100000"/>
              <a:buFont typeface="Arial"/>
              <a:buChar char="•"/>
              <a:defRPr sz="3500">
                <a:latin typeface="Palatino Linotype"/>
                <a:ea typeface="Palatino Linotype"/>
                <a:cs typeface="Palatino Linotype"/>
                <a:sym typeface="Palatino Linotype"/>
              </a:defRPr>
            </a:pPr>
            <a:r>
              <a:rPr sz="1750" kern="0" dirty="0">
                <a:solidFill>
                  <a:srgbClr val="595959"/>
                </a:solidFill>
                <a:latin typeface="Futura Medium" charset="0"/>
                <a:ea typeface="Futura Medium" charset="0"/>
                <a:cs typeface="Futura Medium" charset="0"/>
                <a:sym typeface="Segoe UI Light"/>
              </a:rPr>
              <a:t>iSAX</a:t>
            </a:r>
          </a:p>
          <a:p>
            <a:pPr defTabSz="228600" hangingPunct="0">
              <a:defRPr sz="3500">
                <a:latin typeface="Palatino Linotype"/>
                <a:ea typeface="Palatino Linotype"/>
                <a:cs typeface="Palatino Linotype"/>
                <a:sym typeface="Palatino Linotype"/>
              </a:defRPr>
            </a:pPr>
            <a:endParaRPr sz="1750" kern="0" dirty="0">
              <a:solidFill>
                <a:srgbClr val="595959"/>
              </a:solidFill>
              <a:latin typeface="Futura Medium" charset="0"/>
              <a:ea typeface="Futura Medium" charset="0"/>
              <a:cs typeface="Futura Medium" charset="0"/>
              <a:sym typeface="Segoe UI Light"/>
            </a:endParaRPr>
          </a:p>
          <a:p>
            <a:pPr defTabSz="228600" hangingPunct="0">
              <a:lnSpc>
                <a:spcPct val="80000"/>
              </a:lnSpc>
              <a:defRPr sz="3500">
                <a:latin typeface="Palatino Linotype"/>
                <a:ea typeface="Palatino Linotype"/>
                <a:cs typeface="Palatino Linotype"/>
                <a:sym typeface="Palatino Linotype"/>
              </a:defRPr>
            </a:pPr>
            <a:r>
              <a:rPr sz="1750" kern="0" dirty="0">
                <a:solidFill>
                  <a:srgbClr val="000000"/>
                </a:solidFill>
                <a:latin typeface="Futura Medium" charset="0"/>
                <a:ea typeface="Futura Medium" charset="0"/>
                <a:cs typeface="Futura Medium" charset="0"/>
                <a:sym typeface="Segoe UI"/>
              </a:rPr>
              <a:t>Machine Learning Tuning</a:t>
            </a:r>
          </a:p>
          <a:p>
            <a:pPr marL="171450" indent="-171450" defTabSz="228600" hangingPunct="0">
              <a:buClr>
                <a:srgbClr val="595959"/>
              </a:buClr>
              <a:buSzPct val="100000"/>
              <a:buFont typeface="Arial"/>
              <a:buChar char="•"/>
              <a:defRPr sz="3500">
                <a:latin typeface="Palatino Linotype"/>
                <a:ea typeface="Palatino Linotype"/>
                <a:cs typeface="Palatino Linotype"/>
                <a:sym typeface="Palatino Linotype"/>
              </a:defRPr>
            </a:pPr>
            <a:endParaRPr sz="1750" kern="0" dirty="0">
              <a:solidFill>
                <a:srgbClr val="000000"/>
              </a:solidFill>
              <a:latin typeface="Futura Medium" charset="0"/>
              <a:ea typeface="Futura Medium" charset="0"/>
              <a:cs typeface="Futura Medium" charset="0"/>
              <a:sym typeface="Segoe UI"/>
            </a:endParaRPr>
          </a:p>
          <a:p>
            <a:pPr marL="171450" indent="-171450" defTabSz="228600" hangingPunct="0">
              <a:buClr>
                <a:srgbClr val="595959"/>
              </a:buClr>
              <a:buSzPct val="100000"/>
              <a:buFont typeface="Arial"/>
              <a:buChar char="•"/>
              <a:defRPr sz="3500">
                <a:latin typeface="Palatino Linotype"/>
                <a:ea typeface="Palatino Linotype"/>
                <a:cs typeface="Palatino Linotype"/>
                <a:sym typeface="Palatino Linotype"/>
              </a:defRPr>
            </a:pPr>
            <a:r>
              <a:rPr sz="1750" kern="0" dirty="0">
                <a:solidFill>
                  <a:srgbClr val="595959"/>
                </a:solidFill>
                <a:latin typeface="Futura Medium" charset="0"/>
                <a:ea typeface="Futura Medium" charset="0"/>
                <a:cs typeface="Futura Medium" charset="0"/>
                <a:sym typeface="Segoe UI Light"/>
              </a:rPr>
              <a:t>Hyperparameter Search</a:t>
            </a:r>
          </a:p>
          <a:p>
            <a:pPr marL="171450" indent="-171450" defTabSz="228600" hangingPunct="0">
              <a:buClr>
                <a:srgbClr val="595959"/>
              </a:buClr>
              <a:buSzPct val="100000"/>
              <a:buFont typeface="Arial"/>
              <a:buChar char="•"/>
              <a:defRPr sz="3500">
                <a:latin typeface="Palatino Linotype"/>
                <a:ea typeface="Palatino Linotype"/>
                <a:cs typeface="Palatino Linotype"/>
                <a:sym typeface="Palatino Linotype"/>
              </a:defRPr>
            </a:pPr>
            <a:r>
              <a:rPr sz="1750" kern="0" dirty="0">
                <a:solidFill>
                  <a:srgbClr val="595959"/>
                </a:solidFill>
                <a:latin typeface="Futura Medium" charset="0"/>
                <a:ea typeface="Futura Medium" charset="0"/>
                <a:cs typeface="Futura Medium" charset="0"/>
                <a:sym typeface="Segoe UI Light"/>
              </a:rPr>
              <a:t>Early Stopping</a:t>
            </a:r>
          </a:p>
        </p:txBody>
      </p:sp>
      <p:sp>
        <p:nvSpPr>
          <p:cNvPr id="498" name="Shape 498"/>
          <p:cNvSpPr/>
          <p:nvPr/>
        </p:nvSpPr>
        <p:spPr>
          <a:xfrm>
            <a:off x="2881234" y="1636713"/>
            <a:ext cx="3539888" cy="0"/>
          </a:xfrm>
          <a:prstGeom prst="line">
            <a:avLst/>
          </a:prstGeom>
          <a:ln w="38100">
            <a:solidFill>
              <a:srgbClr val="FBE91F"/>
            </a:solidFill>
            <a:bevel/>
          </a:ln>
        </p:spPr>
        <p:txBody>
          <a:bodyPr lIns="22860" rIns="22860"/>
          <a:lstStyle/>
          <a:p>
            <a:pPr defTabSz="228600" hangingPunct="0">
              <a:defRPr sz="1200">
                <a:latin typeface="Helvetica"/>
                <a:ea typeface="Helvetica"/>
                <a:cs typeface="Helvetica"/>
                <a:sym typeface="Helvetica"/>
              </a:defRPr>
            </a:pPr>
            <a:endParaRPr sz="600" kern="0">
              <a:solidFill>
                <a:srgbClr val="000000"/>
              </a:solidFill>
              <a:latin typeface="Helvetica"/>
              <a:ea typeface="Helvetica"/>
              <a:cs typeface="Helvetica"/>
              <a:sym typeface="Helvetica"/>
            </a:endParaRPr>
          </a:p>
        </p:txBody>
      </p:sp>
      <p:sp>
        <p:nvSpPr>
          <p:cNvPr id="499" name="Shape 499"/>
          <p:cNvSpPr/>
          <p:nvPr/>
        </p:nvSpPr>
        <p:spPr>
          <a:xfrm>
            <a:off x="2930368" y="2801938"/>
            <a:ext cx="3539888" cy="0"/>
          </a:xfrm>
          <a:prstGeom prst="line">
            <a:avLst/>
          </a:prstGeom>
          <a:ln w="38100">
            <a:solidFill>
              <a:srgbClr val="FBE91F"/>
            </a:solidFill>
            <a:bevel/>
          </a:ln>
        </p:spPr>
        <p:txBody>
          <a:bodyPr lIns="22860" rIns="22860"/>
          <a:lstStyle/>
          <a:p>
            <a:pPr defTabSz="228600" hangingPunct="0">
              <a:defRPr sz="1200">
                <a:latin typeface="Helvetica"/>
                <a:ea typeface="Helvetica"/>
                <a:cs typeface="Helvetica"/>
                <a:sym typeface="Helvetica"/>
              </a:defRPr>
            </a:pPr>
            <a:endParaRPr sz="600" kern="0">
              <a:solidFill>
                <a:srgbClr val="000000"/>
              </a:solidFill>
              <a:latin typeface="Helvetica"/>
              <a:ea typeface="Helvetica"/>
              <a:cs typeface="Helvetica"/>
              <a:sym typeface="Helvetica"/>
            </a:endParaRPr>
          </a:p>
        </p:txBody>
      </p:sp>
      <p:sp>
        <p:nvSpPr>
          <p:cNvPr id="500" name="Shape 500"/>
          <p:cNvSpPr/>
          <p:nvPr/>
        </p:nvSpPr>
        <p:spPr>
          <a:xfrm>
            <a:off x="2881234" y="4606396"/>
            <a:ext cx="3539888" cy="1"/>
          </a:xfrm>
          <a:prstGeom prst="line">
            <a:avLst/>
          </a:prstGeom>
          <a:ln w="38100">
            <a:solidFill>
              <a:srgbClr val="FBE91F"/>
            </a:solidFill>
            <a:bevel/>
          </a:ln>
        </p:spPr>
        <p:txBody>
          <a:bodyPr lIns="22860" rIns="22860"/>
          <a:lstStyle/>
          <a:p>
            <a:pPr defTabSz="228600" hangingPunct="0">
              <a:defRPr sz="1200">
                <a:latin typeface="Helvetica"/>
                <a:ea typeface="Helvetica"/>
                <a:cs typeface="Helvetica"/>
                <a:sym typeface="Helvetica"/>
              </a:defRPr>
            </a:pPr>
            <a:endParaRPr sz="600" kern="0">
              <a:solidFill>
                <a:srgbClr val="000000"/>
              </a:solidFill>
              <a:latin typeface="Helvetica"/>
              <a:ea typeface="Helvetica"/>
              <a:cs typeface="Helvetica"/>
              <a:sym typeface="Helvetica"/>
            </a:endParaRPr>
          </a:p>
        </p:txBody>
      </p:sp>
      <p:sp>
        <p:nvSpPr>
          <p:cNvPr id="501" name="Shape 501"/>
          <p:cNvSpPr/>
          <p:nvPr/>
        </p:nvSpPr>
        <p:spPr>
          <a:xfrm>
            <a:off x="7021434" y="1617663"/>
            <a:ext cx="3539888" cy="0"/>
          </a:xfrm>
          <a:prstGeom prst="line">
            <a:avLst/>
          </a:prstGeom>
          <a:ln w="38100">
            <a:solidFill>
              <a:srgbClr val="FBE91F"/>
            </a:solidFill>
            <a:bevel/>
          </a:ln>
        </p:spPr>
        <p:txBody>
          <a:bodyPr lIns="22860" rIns="22860"/>
          <a:lstStyle/>
          <a:p>
            <a:pPr defTabSz="228600" hangingPunct="0">
              <a:defRPr sz="1200">
                <a:latin typeface="Helvetica"/>
                <a:ea typeface="Helvetica"/>
                <a:cs typeface="Helvetica"/>
                <a:sym typeface="Helvetica"/>
              </a:defRPr>
            </a:pPr>
            <a:endParaRPr sz="600" kern="0">
              <a:solidFill>
                <a:srgbClr val="000000"/>
              </a:solidFill>
              <a:latin typeface="Helvetica"/>
              <a:ea typeface="Helvetica"/>
              <a:cs typeface="Helvetica"/>
              <a:sym typeface="Helvetica"/>
            </a:endParaRPr>
          </a:p>
        </p:txBody>
      </p:sp>
      <p:sp>
        <p:nvSpPr>
          <p:cNvPr id="502" name="Shape 502"/>
          <p:cNvSpPr/>
          <p:nvPr/>
        </p:nvSpPr>
        <p:spPr>
          <a:xfrm>
            <a:off x="7021434" y="2525845"/>
            <a:ext cx="3539888" cy="1"/>
          </a:xfrm>
          <a:prstGeom prst="line">
            <a:avLst/>
          </a:prstGeom>
          <a:ln w="38100">
            <a:solidFill>
              <a:srgbClr val="FBE91F"/>
            </a:solidFill>
            <a:bevel/>
          </a:ln>
        </p:spPr>
        <p:txBody>
          <a:bodyPr lIns="22860" rIns="22860"/>
          <a:lstStyle/>
          <a:p>
            <a:pPr defTabSz="228600" hangingPunct="0">
              <a:defRPr sz="1200">
                <a:latin typeface="Helvetica"/>
                <a:ea typeface="Helvetica"/>
                <a:cs typeface="Helvetica"/>
                <a:sym typeface="Helvetica"/>
              </a:defRPr>
            </a:pPr>
            <a:endParaRPr sz="600" kern="0">
              <a:solidFill>
                <a:srgbClr val="000000"/>
              </a:solidFill>
              <a:latin typeface="Helvetica"/>
              <a:ea typeface="Helvetica"/>
              <a:cs typeface="Helvetica"/>
              <a:sym typeface="Helvetica"/>
            </a:endParaRPr>
          </a:p>
        </p:txBody>
      </p:sp>
      <p:sp>
        <p:nvSpPr>
          <p:cNvPr id="503" name="Shape 503"/>
          <p:cNvSpPr/>
          <p:nvPr/>
        </p:nvSpPr>
        <p:spPr>
          <a:xfrm>
            <a:off x="7021434" y="3710118"/>
            <a:ext cx="3539888" cy="1"/>
          </a:xfrm>
          <a:prstGeom prst="line">
            <a:avLst/>
          </a:prstGeom>
          <a:ln w="38100">
            <a:solidFill>
              <a:srgbClr val="FBE91F"/>
            </a:solidFill>
            <a:bevel/>
          </a:ln>
        </p:spPr>
        <p:txBody>
          <a:bodyPr lIns="22860" rIns="22860"/>
          <a:lstStyle/>
          <a:p>
            <a:pPr defTabSz="228600" hangingPunct="0">
              <a:defRPr sz="1200">
                <a:latin typeface="Helvetica"/>
                <a:ea typeface="Helvetica"/>
                <a:cs typeface="Helvetica"/>
                <a:sym typeface="Helvetica"/>
              </a:defRPr>
            </a:pPr>
            <a:endParaRPr sz="600" kern="0">
              <a:solidFill>
                <a:srgbClr val="000000"/>
              </a:solidFill>
              <a:latin typeface="Helvetica"/>
              <a:ea typeface="Helvetica"/>
              <a:cs typeface="Helvetica"/>
              <a:sym typeface="Helvetica"/>
            </a:endParaRPr>
          </a:p>
        </p:txBody>
      </p:sp>
      <p:sp>
        <p:nvSpPr>
          <p:cNvPr id="504" name="Shape 504"/>
          <p:cNvSpPr/>
          <p:nvPr/>
        </p:nvSpPr>
        <p:spPr>
          <a:xfrm>
            <a:off x="7021434" y="4600178"/>
            <a:ext cx="3539888" cy="1"/>
          </a:xfrm>
          <a:prstGeom prst="line">
            <a:avLst/>
          </a:prstGeom>
          <a:ln w="38100">
            <a:solidFill>
              <a:srgbClr val="FBE91F"/>
            </a:solidFill>
            <a:bevel/>
          </a:ln>
        </p:spPr>
        <p:txBody>
          <a:bodyPr lIns="22860" rIns="22860"/>
          <a:lstStyle/>
          <a:p>
            <a:pPr defTabSz="228600" hangingPunct="0">
              <a:defRPr sz="1200">
                <a:latin typeface="Helvetica"/>
                <a:ea typeface="Helvetica"/>
                <a:cs typeface="Helvetica"/>
                <a:sym typeface="Helvetica"/>
              </a:defRPr>
            </a:pPr>
            <a:endParaRPr sz="600" kern="0">
              <a:solidFill>
                <a:srgbClr val="000000"/>
              </a:solidFill>
              <a:latin typeface="Helvetica"/>
              <a:ea typeface="Helvetica"/>
              <a:cs typeface="Helvetica"/>
              <a:sym typeface="Helvetica"/>
            </a:endParaRPr>
          </a:p>
        </p:txBody>
      </p:sp>
      <p:sp>
        <p:nvSpPr>
          <p:cNvPr id="505" name="Shape 505"/>
          <p:cNvSpPr/>
          <p:nvPr/>
        </p:nvSpPr>
        <p:spPr>
          <a:xfrm>
            <a:off x="7021434" y="5580193"/>
            <a:ext cx="3539888" cy="1"/>
          </a:xfrm>
          <a:prstGeom prst="line">
            <a:avLst/>
          </a:prstGeom>
          <a:ln w="38100">
            <a:solidFill>
              <a:srgbClr val="FBE91F"/>
            </a:solidFill>
            <a:bevel/>
          </a:ln>
        </p:spPr>
        <p:txBody>
          <a:bodyPr lIns="22860" rIns="22860"/>
          <a:lstStyle/>
          <a:p>
            <a:pPr defTabSz="228600" hangingPunct="0">
              <a:defRPr sz="1200">
                <a:latin typeface="Helvetica"/>
                <a:ea typeface="Helvetica"/>
                <a:cs typeface="Helvetica"/>
                <a:sym typeface="Helvetica"/>
              </a:defRPr>
            </a:pPr>
            <a:endParaRPr sz="600" kern="0">
              <a:solidFill>
                <a:srgbClr val="000000"/>
              </a:solidFill>
              <a:latin typeface="Helvetica"/>
              <a:ea typeface="Helvetica"/>
              <a:cs typeface="Helvetica"/>
              <a:sym typeface="Helvetica"/>
            </a:endParaRPr>
          </a:p>
        </p:txBody>
      </p:sp>
    </p:spTree>
    <p:extLst>
      <p:ext uri="{BB962C8B-B14F-4D97-AF65-F5344CB8AC3E}">
        <p14:creationId xmlns:p14="http://schemas.microsoft.com/office/powerpoint/2010/main" val="255801246"/>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Shape 495"/>
          <p:cNvSpPr>
            <a:spLocks noGrp="1"/>
          </p:cNvSpPr>
          <p:nvPr>
            <p:ph type="title"/>
          </p:nvPr>
        </p:nvSpPr>
        <p:spPr>
          <a:prstGeom prst="rect">
            <a:avLst/>
          </a:prstGeom>
        </p:spPr>
        <p:txBody>
          <a:bodyPr/>
          <a:lstStyle/>
          <a:p>
            <a:r>
              <a:rPr lang="en-US" dirty="0" smtClean="0"/>
              <a:t>H2O’s Supervised </a:t>
            </a:r>
            <a:r>
              <a:rPr dirty="0" smtClean="0"/>
              <a:t>Algorithm</a:t>
            </a:r>
            <a:r>
              <a:rPr lang="en-US" dirty="0" smtClean="0"/>
              <a:t>s</a:t>
            </a:r>
            <a:endParaRPr dirty="0"/>
          </a:p>
        </p:txBody>
      </p:sp>
      <p:sp>
        <p:nvSpPr>
          <p:cNvPr id="2" name="Left Brace 1"/>
          <p:cNvSpPr/>
          <p:nvPr/>
        </p:nvSpPr>
        <p:spPr>
          <a:xfrm>
            <a:off x="2101378" y="1636713"/>
            <a:ext cx="557213" cy="4543425"/>
          </a:xfrm>
          <a:prstGeom prst="leftBrace">
            <a:avLst/>
          </a:prstGeom>
          <a:noFill/>
          <a:ln w="50800" cap="flat">
            <a:solidFill>
              <a:srgbClr val="FBE91E"/>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22860" rIns="45720" bIns="22860" numCol="1" spcCol="38100" rtlCol="0" anchor="t">
            <a:noAutofit/>
          </a:bodyPr>
          <a:lstStyle/>
          <a:p>
            <a:pPr latinLnBrk="1" hangingPunct="0"/>
            <a:endParaRPr lang="en-US" sz="900" kern="0">
              <a:solidFill>
                <a:srgbClr val="000000"/>
              </a:solidFill>
              <a:sym typeface="Calibri"/>
            </a:endParaRPr>
          </a:p>
        </p:txBody>
      </p:sp>
      <p:sp>
        <p:nvSpPr>
          <p:cNvPr id="3" name="TextBox 2"/>
          <p:cNvSpPr txBox="1"/>
          <p:nvPr/>
        </p:nvSpPr>
        <p:spPr>
          <a:xfrm>
            <a:off x="1" y="2075786"/>
            <a:ext cx="2371725" cy="7899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hangingPunct="0"/>
            <a:r>
              <a:rPr lang="en-US" sz="2400" b="1" kern="0" dirty="0">
                <a:solidFill>
                  <a:srgbClr val="000000"/>
                </a:solidFill>
                <a:latin typeface="Futura Medium" charset="0"/>
                <a:ea typeface="Futura Medium" charset="0"/>
                <a:cs typeface="Futura Medium" charset="0"/>
                <a:sym typeface="Calibri"/>
              </a:rPr>
              <a:t>Supervised</a:t>
            </a:r>
          </a:p>
          <a:p>
            <a:pPr algn="ctr" hangingPunct="0"/>
            <a:r>
              <a:rPr lang="en-US" sz="2400" b="1" kern="0" dirty="0">
                <a:solidFill>
                  <a:srgbClr val="000000"/>
                </a:solidFill>
                <a:latin typeface="Futura Medium" charset="0"/>
                <a:ea typeface="Futura Medium" charset="0"/>
                <a:cs typeface="Futura Medium" charset="0"/>
                <a:sym typeface="Calibri"/>
              </a:rPr>
              <a:t>Algorithms</a:t>
            </a:r>
          </a:p>
        </p:txBody>
      </p:sp>
      <p:sp>
        <p:nvSpPr>
          <p:cNvPr id="15" name="Shape 496"/>
          <p:cNvSpPr/>
          <p:nvPr/>
        </p:nvSpPr>
        <p:spPr>
          <a:xfrm>
            <a:off x="2930368" y="1319973"/>
            <a:ext cx="3762532" cy="5829365"/>
          </a:xfrm>
          <a:prstGeom prst="rect">
            <a:avLst/>
          </a:prstGeom>
          <a:ln w="12700">
            <a:miter lim="400000"/>
          </a:ln>
          <a:extLst>
            <a:ext uri="{C572A759-6A51-4108-AA02-DFA0A04FC94B}">
              <ma14:wrappingTextBoxFlag xmlns:ma14="http://schemas.microsoft.com/office/mac/drawingml/2011/main" val="1"/>
            </a:ext>
          </a:extLst>
        </p:spPr>
        <p:txBody>
          <a:bodyPr tIns="45720" bIns="45720"/>
          <a:lstStyle/>
          <a:p>
            <a:pPr defTabSz="228600" hangingPunct="0">
              <a:lnSpc>
                <a:spcPct val="80000"/>
              </a:lnSpc>
              <a:defRPr sz="3500">
                <a:latin typeface="Futura"/>
                <a:ea typeface="Futura"/>
                <a:cs typeface="Futura"/>
                <a:sym typeface="Futura"/>
              </a:defRPr>
            </a:pPr>
            <a:r>
              <a:rPr sz="1750" kern="0" dirty="0">
                <a:solidFill>
                  <a:srgbClr val="000000"/>
                </a:solidFill>
                <a:latin typeface="Futura"/>
                <a:ea typeface="Futura"/>
                <a:cs typeface="Futura"/>
                <a:sym typeface="Futura"/>
              </a:rPr>
              <a:t> Statistical Analysis</a:t>
            </a:r>
          </a:p>
          <a:p>
            <a:pPr defTabSz="228600" hangingPunct="0">
              <a:lnSpc>
                <a:spcPct val="80000"/>
              </a:lnSpc>
              <a:defRPr sz="3500">
                <a:latin typeface="Futura"/>
                <a:ea typeface="Futura"/>
                <a:cs typeface="Futura"/>
                <a:sym typeface="Futura"/>
              </a:defRPr>
            </a:pPr>
            <a:endParaRPr sz="1750" kern="0" dirty="0">
              <a:solidFill>
                <a:srgbClr val="7F7F7F"/>
              </a:solidFill>
              <a:latin typeface="Futura"/>
              <a:ea typeface="Futura"/>
              <a:cs typeface="Futura"/>
              <a:sym typeface="Futura"/>
            </a:endParaRP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a:ea typeface="Futura"/>
                <a:cs typeface="Futura"/>
                <a:sym typeface="Futura"/>
              </a:rPr>
              <a:t>Linear Models (GLM)</a:t>
            </a: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a:ea typeface="Futura"/>
                <a:cs typeface="Futura"/>
                <a:sym typeface="Futura"/>
              </a:rPr>
              <a:t>Naïve Bayes</a:t>
            </a:r>
          </a:p>
          <a:p>
            <a:pPr defTabSz="228600" hangingPunct="0">
              <a:lnSpc>
                <a:spcPct val="80000"/>
              </a:lnSpc>
              <a:defRPr sz="3500">
                <a:latin typeface="Futura"/>
                <a:ea typeface="Futura"/>
                <a:cs typeface="Futura"/>
                <a:sym typeface="Futura"/>
              </a:defRPr>
            </a:pPr>
            <a:endParaRPr sz="1750" kern="0" dirty="0">
              <a:solidFill>
                <a:srgbClr val="595959"/>
              </a:solidFill>
              <a:latin typeface="Futura"/>
              <a:ea typeface="Futura"/>
              <a:cs typeface="Futura"/>
              <a:sym typeface="Futura"/>
            </a:endParaRPr>
          </a:p>
          <a:p>
            <a:pPr defTabSz="228600" hangingPunct="0">
              <a:lnSpc>
                <a:spcPct val="80000"/>
              </a:lnSpc>
              <a:defRPr sz="3500">
                <a:latin typeface="Futura"/>
                <a:ea typeface="Futura"/>
                <a:cs typeface="Futura"/>
                <a:sym typeface="Futura"/>
              </a:defRPr>
            </a:pPr>
            <a:r>
              <a:rPr sz="1750" kern="0" dirty="0">
                <a:solidFill>
                  <a:srgbClr val="000000"/>
                </a:solidFill>
                <a:latin typeface="Futura"/>
                <a:ea typeface="Futura"/>
                <a:cs typeface="Futura"/>
                <a:sym typeface="Futura"/>
              </a:rPr>
              <a:t> Ensembles</a:t>
            </a:r>
          </a:p>
          <a:p>
            <a:pPr defTabSz="228600" hangingPunct="0">
              <a:lnSpc>
                <a:spcPct val="80000"/>
              </a:lnSpc>
              <a:defRPr sz="3500">
                <a:latin typeface="Futura"/>
                <a:ea typeface="Futura"/>
                <a:cs typeface="Futura"/>
                <a:sym typeface="Futura"/>
              </a:defRPr>
            </a:pPr>
            <a:endParaRPr sz="1750" kern="0" dirty="0">
              <a:solidFill>
                <a:srgbClr val="595959"/>
              </a:solidFill>
              <a:latin typeface="Futura"/>
              <a:ea typeface="Futura"/>
              <a:cs typeface="Futura"/>
              <a:sym typeface="Futura"/>
            </a:endParaRP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a:ea typeface="Futura"/>
                <a:cs typeface="Futura"/>
                <a:sym typeface="Futura"/>
              </a:rPr>
              <a:t>Random Forest</a:t>
            </a: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a:ea typeface="Futura"/>
                <a:cs typeface="Futura"/>
                <a:sym typeface="Futura"/>
              </a:rPr>
              <a:t>Distributed Trees </a:t>
            </a: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a:ea typeface="Futura"/>
                <a:cs typeface="Futura"/>
                <a:sym typeface="Futura"/>
              </a:rPr>
              <a:t>Gradient Boosting Machine </a:t>
            </a: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a:ea typeface="Futura"/>
                <a:cs typeface="Futura"/>
                <a:sym typeface="Futura"/>
              </a:rPr>
              <a:t>Stacking / Super Learner</a:t>
            </a:r>
          </a:p>
          <a:p>
            <a:pPr defTabSz="228600" hangingPunct="0">
              <a:lnSpc>
                <a:spcPct val="80000"/>
              </a:lnSpc>
              <a:defRPr sz="3500">
                <a:latin typeface="Futura"/>
                <a:ea typeface="Futura"/>
                <a:cs typeface="Futura"/>
                <a:sym typeface="Futura"/>
              </a:defRPr>
            </a:pPr>
            <a:endParaRPr sz="1750" kern="0" dirty="0">
              <a:solidFill>
                <a:srgbClr val="595959"/>
              </a:solidFill>
              <a:latin typeface="Futura"/>
              <a:ea typeface="Futura"/>
              <a:cs typeface="Futura"/>
              <a:sym typeface="Futura"/>
            </a:endParaRPr>
          </a:p>
          <a:p>
            <a:pPr defTabSz="228600" hangingPunct="0">
              <a:lnSpc>
                <a:spcPct val="80000"/>
              </a:lnSpc>
              <a:defRPr sz="3500">
                <a:latin typeface="Futura"/>
                <a:ea typeface="Futura"/>
                <a:cs typeface="Futura"/>
                <a:sym typeface="Futura"/>
              </a:defRPr>
            </a:pPr>
            <a:r>
              <a:rPr sz="1750" kern="0" dirty="0">
                <a:solidFill>
                  <a:srgbClr val="000000"/>
                </a:solidFill>
                <a:latin typeface="Futura"/>
                <a:ea typeface="Futura"/>
                <a:cs typeface="Futura"/>
                <a:sym typeface="Futura"/>
              </a:rPr>
              <a:t> Deep Neural Networks</a:t>
            </a:r>
          </a:p>
          <a:p>
            <a:pPr defTabSz="228600" hangingPunct="0">
              <a:lnSpc>
                <a:spcPct val="80000"/>
              </a:lnSpc>
              <a:defRPr sz="3500">
                <a:latin typeface="Futura"/>
                <a:ea typeface="Futura"/>
                <a:cs typeface="Futura"/>
                <a:sym typeface="Futura"/>
              </a:defRPr>
            </a:pPr>
            <a:endParaRPr sz="1750" kern="0" dirty="0">
              <a:solidFill>
                <a:srgbClr val="000000"/>
              </a:solidFill>
              <a:latin typeface="Futura"/>
              <a:ea typeface="Futura"/>
              <a:cs typeface="Futura"/>
              <a:sym typeface="Futura"/>
            </a:endParaRP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a:ea typeface="Futura"/>
                <a:cs typeface="Futura"/>
                <a:sym typeface="Futura"/>
              </a:rPr>
              <a:t>MLP</a:t>
            </a:r>
          </a:p>
          <a:p>
            <a:pPr marL="171450" indent="-171450" defTabSz="228600" hangingPunct="0">
              <a:buClr>
                <a:srgbClr val="595959"/>
              </a:buClr>
              <a:buSzPct val="100000"/>
              <a:buFont typeface="Arial"/>
              <a:buChar char="•"/>
              <a:defRPr sz="3500">
                <a:latin typeface="Futura"/>
                <a:ea typeface="Futura"/>
                <a:cs typeface="Futura"/>
                <a:sym typeface="Futura"/>
              </a:defRPr>
            </a:pPr>
            <a:r>
              <a:rPr sz="1750" kern="0" dirty="0">
                <a:solidFill>
                  <a:srgbClr val="595959"/>
                </a:solidFill>
                <a:latin typeface="Futura"/>
                <a:ea typeface="Futura"/>
                <a:cs typeface="Futura"/>
                <a:sym typeface="Futura"/>
              </a:rPr>
              <a:t>CNN, RNN (Deep Water)</a:t>
            </a:r>
          </a:p>
        </p:txBody>
      </p:sp>
      <p:sp>
        <p:nvSpPr>
          <p:cNvPr id="17" name="Shape 498"/>
          <p:cNvSpPr/>
          <p:nvPr/>
        </p:nvSpPr>
        <p:spPr>
          <a:xfrm>
            <a:off x="2881234" y="1636713"/>
            <a:ext cx="3539888" cy="0"/>
          </a:xfrm>
          <a:prstGeom prst="line">
            <a:avLst/>
          </a:prstGeom>
          <a:ln w="38100">
            <a:solidFill>
              <a:srgbClr val="FBE91F"/>
            </a:solidFill>
            <a:bevel/>
          </a:ln>
        </p:spPr>
        <p:txBody>
          <a:bodyPr lIns="22860" rIns="22860"/>
          <a:lstStyle/>
          <a:p>
            <a:pPr defTabSz="228600" hangingPunct="0">
              <a:defRPr sz="1200">
                <a:latin typeface="Helvetica"/>
                <a:ea typeface="Helvetica"/>
                <a:cs typeface="Helvetica"/>
                <a:sym typeface="Helvetica"/>
              </a:defRPr>
            </a:pPr>
            <a:endParaRPr sz="600" kern="0">
              <a:solidFill>
                <a:srgbClr val="000000"/>
              </a:solidFill>
              <a:latin typeface="Helvetica"/>
              <a:ea typeface="Helvetica"/>
              <a:cs typeface="Helvetica"/>
              <a:sym typeface="Helvetica"/>
            </a:endParaRPr>
          </a:p>
        </p:txBody>
      </p:sp>
      <p:sp>
        <p:nvSpPr>
          <p:cNvPr id="18" name="Shape 499"/>
          <p:cNvSpPr/>
          <p:nvPr/>
        </p:nvSpPr>
        <p:spPr>
          <a:xfrm>
            <a:off x="2930368" y="2801938"/>
            <a:ext cx="3539888" cy="0"/>
          </a:xfrm>
          <a:prstGeom prst="line">
            <a:avLst/>
          </a:prstGeom>
          <a:ln w="38100">
            <a:solidFill>
              <a:srgbClr val="FBE91F"/>
            </a:solidFill>
            <a:bevel/>
          </a:ln>
        </p:spPr>
        <p:txBody>
          <a:bodyPr lIns="22860" rIns="22860"/>
          <a:lstStyle/>
          <a:p>
            <a:pPr defTabSz="228600" hangingPunct="0">
              <a:defRPr sz="1200">
                <a:latin typeface="Helvetica"/>
                <a:ea typeface="Helvetica"/>
                <a:cs typeface="Helvetica"/>
                <a:sym typeface="Helvetica"/>
              </a:defRPr>
            </a:pPr>
            <a:endParaRPr sz="600" kern="0">
              <a:solidFill>
                <a:srgbClr val="000000"/>
              </a:solidFill>
              <a:latin typeface="Helvetica"/>
              <a:ea typeface="Helvetica"/>
              <a:cs typeface="Helvetica"/>
              <a:sym typeface="Helvetica"/>
            </a:endParaRPr>
          </a:p>
        </p:txBody>
      </p:sp>
      <p:sp>
        <p:nvSpPr>
          <p:cNvPr id="19" name="Shape 500"/>
          <p:cNvSpPr/>
          <p:nvPr/>
        </p:nvSpPr>
        <p:spPr>
          <a:xfrm>
            <a:off x="2881234" y="4606396"/>
            <a:ext cx="3539888" cy="1"/>
          </a:xfrm>
          <a:prstGeom prst="line">
            <a:avLst/>
          </a:prstGeom>
          <a:ln w="38100">
            <a:solidFill>
              <a:srgbClr val="FBE91F"/>
            </a:solidFill>
            <a:bevel/>
          </a:ln>
        </p:spPr>
        <p:txBody>
          <a:bodyPr lIns="22860" rIns="22860"/>
          <a:lstStyle/>
          <a:p>
            <a:pPr defTabSz="228600" hangingPunct="0">
              <a:defRPr sz="1200">
                <a:latin typeface="Helvetica"/>
                <a:ea typeface="Helvetica"/>
                <a:cs typeface="Helvetica"/>
                <a:sym typeface="Helvetica"/>
              </a:defRPr>
            </a:pPr>
            <a:endParaRPr sz="600" kern="0">
              <a:solidFill>
                <a:srgbClr val="000000"/>
              </a:solidFill>
              <a:latin typeface="Helvetica"/>
              <a:ea typeface="Helvetica"/>
              <a:cs typeface="Helvetica"/>
              <a:sym typeface="Helvetica"/>
            </a:endParaRPr>
          </a:p>
        </p:txBody>
      </p:sp>
    </p:spTree>
    <p:extLst>
      <p:ext uri="{BB962C8B-B14F-4D97-AF65-F5344CB8AC3E}">
        <p14:creationId xmlns:p14="http://schemas.microsoft.com/office/powerpoint/2010/main" val="2136763875"/>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 y="1015227"/>
            <a:ext cx="12192001" cy="5868080"/>
            <a:chOff x="0" y="1015227"/>
            <a:chExt cx="12192001" cy="5868080"/>
          </a:xfrm>
        </p:grpSpPr>
        <p:sp>
          <p:nvSpPr>
            <p:cNvPr id="198" name="Rectangle 197"/>
            <p:cNvSpPr/>
            <p:nvPr/>
          </p:nvSpPr>
          <p:spPr>
            <a:xfrm>
              <a:off x="6149257" y="1032474"/>
              <a:ext cx="6042744" cy="5825526"/>
            </a:xfrm>
            <a:prstGeom prst="rect">
              <a:avLst/>
            </a:prstGeom>
            <a:solidFill>
              <a:schemeClr val="bg2">
                <a:lumMod val="9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97" name="Rectangle 196"/>
            <p:cNvSpPr/>
            <p:nvPr/>
          </p:nvSpPr>
          <p:spPr>
            <a:xfrm>
              <a:off x="1" y="1032481"/>
              <a:ext cx="6116490" cy="5850826"/>
            </a:xfrm>
            <a:prstGeom prst="rect">
              <a:avLst/>
            </a:prstGeom>
            <a:solidFill>
              <a:srgbClr val="FDE831">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cxnSp>
          <p:nvCxnSpPr>
            <p:cNvPr id="201" name="Straight Connector 200"/>
            <p:cNvCxnSpPr/>
            <p:nvPr/>
          </p:nvCxnSpPr>
          <p:spPr>
            <a:xfrm flipH="1">
              <a:off x="6116491" y="1015227"/>
              <a:ext cx="17532" cy="58680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04" name="Straight Connector 203"/>
            <p:cNvCxnSpPr/>
            <p:nvPr/>
          </p:nvCxnSpPr>
          <p:spPr>
            <a:xfrm>
              <a:off x="0" y="1015227"/>
              <a:ext cx="12188472" cy="0"/>
            </a:xfrm>
            <a:prstGeom prst="line">
              <a:avLst/>
            </a:prstGeom>
            <a:ln w="38100"/>
          </p:spPr>
          <p:style>
            <a:lnRef idx="1">
              <a:schemeClr val="accent2"/>
            </a:lnRef>
            <a:fillRef idx="0">
              <a:schemeClr val="accent2"/>
            </a:fillRef>
            <a:effectRef idx="0">
              <a:schemeClr val="accent2"/>
            </a:effectRef>
            <a:fontRef idx="minor">
              <a:schemeClr val="tx1"/>
            </a:fontRef>
          </p:style>
        </p:cxnSp>
      </p:grpSp>
      <p:grpSp>
        <p:nvGrpSpPr>
          <p:cNvPr id="3" name="Group 2"/>
          <p:cNvGrpSpPr/>
          <p:nvPr/>
        </p:nvGrpSpPr>
        <p:grpSpPr>
          <a:xfrm>
            <a:off x="1024760" y="1159455"/>
            <a:ext cx="10564727" cy="5558739"/>
            <a:chOff x="1024759" y="1159454"/>
            <a:chExt cx="10564727" cy="5558739"/>
          </a:xfrm>
        </p:grpSpPr>
        <p:grpSp>
          <p:nvGrpSpPr>
            <p:cNvPr id="25" name="Group 24"/>
            <p:cNvGrpSpPr/>
            <p:nvPr/>
          </p:nvGrpSpPr>
          <p:grpSpPr>
            <a:xfrm>
              <a:off x="1591259" y="2071378"/>
              <a:ext cx="2913482" cy="2984320"/>
              <a:chOff x="500370" y="1735279"/>
              <a:chExt cx="2913482" cy="2984320"/>
            </a:xfrm>
          </p:grpSpPr>
          <p:grpSp>
            <p:nvGrpSpPr>
              <p:cNvPr id="22" name="Group 21"/>
              <p:cNvGrpSpPr/>
              <p:nvPr/>
            </p:nvGrpSpPr>
            <p:grpSpPr>
              <a:xfrm>
                <a:off x="828307" y="1735279"/>
                <a:ext cx="2585545" cy="2400164"/>
                <a:chOff x="662151" y="1971761"/>
                <a:chExt cx="2585545" cy="2400164"/>
              </a:xfrm>
            </p:grpSpPr>
            <p:sp>
              <p:nvSpPr>
                <p:cNvPr id="73" name="Oval 72"/>
                <p:cNvSpPr/>
                <p:nvPr/>
              </p:nvSpPr>
              <p:spPr>
                <a:xfrm>
                  <a:off x="2771271" y="2310937"/>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grpSp>
              <p:nvGrpSpPr>
                <p:cNvPr id="21" name="Group 20"/>
                <p:cNvGrpSpPr/>
                <p:nvPr/>
              </p:nvGrpSpPr>
              <p:grpSpPr>
                <a:xfrm>
                  <a:off x="662151" y="1971761"/>
                  <a:ext cx="2585545" cy="2400164"/>
                  <a:chOff x="662151" y="1971761"/>
                  <a:chExt cx="2585545" cy="2400164"/>
                </a:xfrm>
              </p:grpSpPr>
              <p:grpSp>
                <p:nvGrpSpPr>
                  <p:cNvPr id="18" name="Group 17"/>
                  <p:cNvGrpSpPr/>
                  <p:nvPr/>
                </p:nvGrpSpPr>
                <p:grpSpPr>
                  <a:xfrm>
                    <a:off x="670652" y="1971761"/>
                    <a:ext cx="2400164" cy="2400164"/>
                    <a:chOff x="670652" y="1971761"/>
                    <a:chExt cx="2400164" cy="2400164"/>
                  </a:xfrm>
                </p:grpSpPr>
                <p:cxnSp>
                  <p:nvCxnSpPr>
                    <p:cNvPr id="13" name="Straight Arrow Connector 12"/>
                    <p:cNvCxnSpPr/>
                    <p:nvPr/>
                  </p:nvCxnSpPr>
                  <p:spPr>
                    <a:xfrm>
                      <a:off x="670652" y="4359166"/>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6200000">
                      <a:off x="-524282" y="3171843"/>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Oval 18"/>
                  <p:cNvSpPr/>
                  <p:nvPr/>
                </p:nvSpPr>
                <p:spPr>
                  <a:xfrm>
                    <a:off x="1056289" y="3788049"/>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68" name="Oval 67"/>
                  <p:cNvSpPr/>
                  <p:nvPr/>
                </p:nvSpPr>
                <p:spPr>
                  <a:xfrm>
                    <a:off x="1373716" y="3858994"/>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69" name="Oval 68"/>
                  <p:cNvSpPr/>
                  <p:nvPr/>
                </p:nvSpPr>
                <p:spPr>
                  <a:xfrm>
                    <a:off x="1302771" y="3368868"/>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70" name="Oval 69"/>
                  <p:cNvSpPr/>
                  <p:nvPr/>
                </p:nvSpPr>
                <p:spPr>
                  <a:xfrm>
                    <a:off x="1444661" y="2604775"/>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71" name="Oval 70"/>
                  <p:cNvSpPr/>
                  <p:nvPr/>
                </p:nvSpPr>
                <p:spPr>
                  <a:xfrm>
                    <a:off x="2235564" y="2768535"/>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72" name="Oval 71"/>
                  <p:cNvSpPr/>
                  <p:nvPr/>
                </p:nvSpPr>
                <p:spPr>
                  <a:xfrm>
                    <a:off x="2377454" y="2279989"/>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20" name="Freeform 19"/>
                  <p:cNvSpPr/>
                  <p:nvPr/>
                </p:nvSpPr>
                <p:spPr>
                  <a:xfrm>
                    <a:off x="662151" y="2112578"/>
                    <a:ext cx="2585545" cy="2191407"/>
                  </a:xfrm>
                  <a:custGeom>
                    <a:avLst/>
                    <a:gdLst>
                      <a:gd name="connsiteX0" fmla="*/ 0 w 2585545"/>
                      <a:gd name="connsiteY0" fmla="*/ 2191407 h 2191407"/>
                      <a:gd name="connsiteX1" fmla="*/ 693683 w 2585545"/>
                      <a:gd name="connsiteY1" fmla="*/ 1639614 h 2191407"/>
                      <a:gd name="connsiteX2" fmla="*/ 725214 w 2585545"/>
                      <a:gd name="connsiteY2" fmla="*/ 551793 h 2191407"/>
                      <a:gd name="connsiteX3" fmla="*/ 1655379 w 2585545"/>
                      <a:gd name="connsiteY3" fmla="*/ 772511 h 2191407"/>
                      <a:gd name="connsiteX4" fmla="*/ 1797269 w 2585545"/>
                      <a:gd name="connsiteY4" fmla="*/ 204952 h 2191407"/>
                      <a:gd name="connsiteX5" fmla="*/ 2191407 w 2585545"/>
                      <a:gd name="connsiteY5" fmla="*/ 268014 h 2191407"/>
                      <a:gd name="connsiteX6" fmla="*/ 2585545 w 2585545"/>
                      <a:gd name="connsiteY6" fmla="*/ 0 h 219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5545" h="2191407">
                        <a:moveTo>
                          <a:pt x="0" y="2191407"/>
                        </a:moveTo>
                        <a:cubicBezTo>
                          <a:pt x="286407" y="2052145"/>
                          <a:pt x="572814" y="1912883"/>
                          <a:pt x="693683" y="1639614"/>
                        </a:cubicBezTo>
                        <a:cubicBezTo>
                          <a:pt x="814552" y="1366345"/>
                          <a:pt x="564931" y="696310"/>
                          <a:pt x="725214" y="551793"/>
                        </a:cubicBezTo>
                        <a:cubicBezTo>
                          <a:pt x="885497" y="407276"/>
                          <a:pt x="1476703" y="830318"/>
                          <a:pt x="1655379" y="772511"/>
                        </a:cubicBezTo>
                        <a:cubicBezTo>
                          <a:pt x="1834055" y="714704"/>
                          <a:pt x="1707931" y="289035"/>
                          <a:pt x="1797269" y="204952"/>
                        </a:cubicBezTo>
                        <a:cubicBezTo>
                          <a:pt x="1886607" y="120869"/>
                          <a:pt x="2060028" y="302173"/>
                          <a:pt x="2191407" y="268014"/>
                        </a:cubicBezTo>
                        <a:cubicBezTo>
                          <a:pt x="2322786" y="233855"/>
                          <a:pt x="2341180" y="141890"/>
                          <a:pt x="2585545" y="0"/>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grpSp>
          </p:grpSp>
          <p:sp>
            <p:nvSpPr>
              <p:cNvPr id="24" name="TextBox 23"/>
              <p:cNvSpPr txBox="1"/>
              <p:nvPr/>
            </p:nvSpPr>
            <p:spPr>
              <a:xfrm>
                <a:off x="1915724" y="4196379"/>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p>
            </p:txBody>
          </p:sp>
          <p:sp>
            <p:nvSpPr>
              <p:cNvPr id="134" name="TextBox 133"/>
              <p:cNvSpPr txBox="1"/>
              <p:nvPr/>
            </p:nvSpPr>
            <p:spPr>
              <a:xfrm>
                <a:off x="500370" y="2663536"/>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y</a:t>
                </a:r>
              </a:p>
            </p:txBody>
          </p:sp>
        </p:grpSp>
        <p:sp>
          <p:nvSpPr>
            <p:cNvPr id="186" name="Shape 588"/>
            <p:cNvSpPr/>
            <p:nvPr/>
          </p:nvSpPr>
          <p:spPr>
            <a:xfrm>
              <a:off x="1024759" y="1159454"/>
              <a:ext cx="4146332"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Regression: </a:t>
              </a:r>
            </a:p>
            <a:p>
              <a:pPr hangingPunct="0">
                <a:defRPr sz="1800" i="0"/>
              </a:pPr>
              <a:r>
                <a:rPr lang="en-US" sz="1800" i="0" kern="0" dirty="0">
                  <a:solidFill>
                    <a:srgbClr val="ED7D31"/>
                  </a:solidFill>
                  <a:latin typeface="Futura Medium" charset="0"/>
                  <a:ea typeface="Futura Medium" charset="0"/>
                  <a:cs typeface="Futura Medium" charset="0"/>
                </a:rPr>
                <a:t>How much will a claim cost? </a:t>
              </a:r>
              <a:endParaRPr sz="1800" i="0" kern="0" dirty="0">
                <a:solidFill>
                  <a:srgbClr val="ED7D31"/>
                </a:solidFill>
                <a:latin typeface="Futura Medium" charset="0"/>
                <a:ea typeface="Futura Medium" charset="0"/>
                <a:cs typeface="Futura Medium" charset="0"/>
              </a:endParaRPr>
            </a:p>
          </p:txBody>
        </p:sp>
        <p:sp>
          <p:nvSpPr>
            <p:cNvPr id="188" name="Shape 588"/>
            <p:cNvSpPr/>
            <p:nvPr/>
          </p:nvSpPr>
          <p:spPr>
            <a:xfrm>
              <a:off x="6544520" y="1170172"/>
              <a:ext cx="5044966"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Classification: </a:t>
              </a:r>
            </a:p>
            <a:p>
              <a:pPr hangingPunct="0">
                <a:defRPr sz="1800" i="0"/>
              </a:pPr>
              <a:r>
                <a:rPr lang="en-US" sz="1800" i="0" kern="0" dirty="0">
                  <a:solidFill>
                    <a:srgbClr val="ED7D31"/>
                  </a:solidFill>
                  <a:latin typeface="Futura Medium" charset="0"/>
                  <a:ea typeface="Futura Medium" charset="0"/>
                  <a:cs typeface="Futura Medium" charset="0"/>
                </a:rPr>
                <a:t>Will a physician commit fraud? Yes or No </a:t>
              </a:r>
              <a:endParaRPr sz="1800" i="0" kern="0" dirty="0">
                <a:solidFill>
                  <a:srgbClr val="ED7D31"/>
                </a:solidFill>
                <a:latin typeface="Futura Medium" charset="0"/>
                <a:ea typeface="Futura Medium" charset="0"/>
                <a:cs typeface="Futura Medium" charset="0"/>
              </a:endParaRPr>
            </a:p>
          </p:txBody>
        </p:sp>
        <p:grpSp>
          <p:nvGrpSpPr>
            <p:cNvPr id="59" name="Group 58"/>
            <p:cNvGrpSpPr/>
            <p:nvPr/>
          </p:nvGrpSpPr>
          <p:grpSpPr>
            <a:xfrm>
              <a:off x="7093070" y="2041668"/>
              <a:ext cx="4012839" cy="3014030"/>
              <a:chOff x="7751181" y="2162991"/>
              <a:chExt cx="4012839" cy="3014030"/>
            </a:xfrm>
          </p:grpSpPr>
          <p:grpSp>
            <p:nvGrpSpPr>
              <p:cNvPr id="55" name="Group 54"/>
              <p:cNvGrpSpPr/>
              <p:nvPr/>
            </p:nvGrpSpPr>
            <p:grpSpPr>
              <a:xfrm>
                <a:off x="7751181" y="2192701"/>
                <a:ext cx="3212730" cy="2984320"/>
                <a:chOff x="4969474" y="1774217"/>
                <a:chExt cx="3212730" cy="2984320"/>
              </a:xfrm>
            </p:grpSpPr>
            <p:grpSp>
              <p:nvGrpSpPr>
                <p:cNvPr id="27" name="Group 26"/>
                <p:cNvGrpSpPr/>
                <p:nvPr/>
              </p:nvGrpSpPr>
              <p:grpSpPr>
                <a:xfrm>
                  <a:off x="5384140" y="2077978"/>
                  <a:ext cx="2798064" cy="2007859"/>
                  <a:chOff x="8524102" y="1431550"/>
                  <a:chExt cx="2798064" cy="2007859"/>
                </a:xfrm>
              </p:grpSpPr>
              <p:sp>
                <p:nvSpPr>
                  <p:cNvPr id="78" name="Oval 77"/>
                  <p:cNvSpPr/>
                  <p:nvPr/>
                </p:nvSpPr>
                <p:spPr>
                  <a:xfrm>
                    <a:off x="9049513" y="15933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79" name="Oval 78"/>
                  <p:cNvSpPr/>
                  <p:nvPr/>
                </p:nvSpPr>
                <p:spPr>
                  <a:xfrm>
                    <a:off x="8899847" y="18760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81" name="Oval 80"/>
                  <p:cNvSpPr/>
                  <p:nvPr/>
                </p:nvSpPr>
                <p:spPr>
                  <a:xfrm>
                    <a:off x="9052247" y="20284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82" name="Oval 81"/>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83" name="Oval 82"/>
                  <p:cNvSpPr/>
                  <p:nvPr/>
                </p:nvSpPr>
                <p:spPr>
                  <a:xfrm>
                    <a:off x="9052247" y="20284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84" name="Oval 83"/>
                  <p:cNvSpPr/>
                  <p:nvPr/>
                </p:nvSpPr>
                <p:spPr>
                  <a:xfrm>
                    <a:off x="9204647" y="21808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85" name="Oval 84"/>
                  <p:cNvSpPr/>
                  <p:nvPr/>
                </p:nvSpPr>
                <p:spPr>
                  <a:xfrm>
                    <a:off x="9425258" y="154770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86" name="Oval 85"/>
                  <p:cNvSpPr/>
                  <p:nvPr/>
                </p:nvSpPr>
                <p:spPr>
                  <a:xfrm>
                    <a:off x="8870112" y="209765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87" name="Oval 86"/>
                  <p:cNvSpPr/>
                  <p:nvPr/>
                </p:nvSpPr>
                <p:spPr>
                  <a:xfrm>
                    <a:off x="8907623" y="2421682"/>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88" name="Oval 87"/>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89" name="Oval 88"/>
                  <p:cNvSpPr/>
                  <p:nvPr/>
                </p:nvSpPr>
                <p:spPr>
                  <a:xfrm>
                    <a:off x="8722538" y="1502495"/>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90" name="Oval 89"/>
                  <p:cNvSpPr/>
                  <p:nvPr/>
                </p:nvSpPr>
                <p:spPr>
                  <a:xfrm>
                    <a:off x="9204647" y="21808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91" name="Oval 90"/>
                  <p:cNvSpPr/>
                  <p:nvPr/>
                </p:nvSpPr>
                <p:spPr>
                  <a:xfrm>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92" name="Oval 91"/>
                  <p:cNvSpPr/>
                  <p:nvPr/>
                </p:nvSpPr>
                <p:spPr>
                  <a:xfrm>
                    <a:off x="9585434" y="1932565"/>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93" name="Oval 92"/>
                  <p:cNvSpPr/>
                  <p:nvPr/>
                </p:nvSpPr>
                <p:spPr>
                  <a:xfrm>
                    <a:off x="9357047" y="23332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94" name="Oval 93"/>
                  <p:cNvSpPr/>
                  <p:nvPr/>
                </p:nvSpPr>
                <p:spPr>
                  <a:xfrm>
                    <a:off x="9801003" y="1431550"/>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95" name="Oval 94"/>
                  <p:cNvSpPr/>
                  <p:nvPr/>
                </p:nvSpPr>
                <p:spPr>
                  <a:xfrm>
                    <a:off x="9022512" y="225005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96" name="Oval 95"/>
                  <p:cNvSpPr/>
                  <p:nvPr/>
                </p:nvSpPr>
                <p:spPr>
                  <a:xfrm>
                    <a:off x="9181105" y="2553912"/>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15" name="Oval 114"/>
                  <p:cNvSpPr/>
                  <p:nvPr/>
                </p:nvSpPr>
                <p:spPr>
                  <a:xfrm rot="16200000">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16" name="Oval 115"/>
                  <p:cNvSpPr/>
                  <p:nvPr/>
                </p:nvSpPr>
                <p:spPr>
                  <a:xfrm rot="16200000">
                    <a:off x="8524102" y="2351574"/>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17" name="Oval 116"/>
                  <p:cNvSpPr/>
                  <p:nvPr/>
                </p:nvSpPr>
                <p:spPr>
                  <a:xfrm rot="16200000">
                    <a:off x="9204647" y="21808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18" name="Oval 117"/>
                  <p:cNvSpPr/>
                  <p:nvPr/>
                </p:nvSpPr>
                <p:spPr>
                  <a:xfrm rot="16200000">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19" name="Oval 118"/>
                  <p:cNvSpPr/>
                  <p:nvPr/>
                </p:nvSpPr>
                <p:spPr>
                  <a:xfrm rot="16200000">
                    <a:off x="9204647" y="21808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20" name="Oval 119"/>
                  <p:cNvSpPr/>
                  <p:nvPr/>
                </p:nvSpPr>
                <p:spPr>
                  <a:xfrm rot="16200000">
                    <a:off x="9357047" y="23332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21" name="Oval 120"/>
                  <p:cNvSpPr/>
                  <p:nvPr/>
                </p:nvSpPr>
                <p:spPr>
                  <a:xfrm rot="16200000">
                    <a:off x="9577658" y="170010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22" name="Oval 121"/>
                  <p:cNvSpPr/>
                  <p:nvPr/>
                </p:nvSpPr>
                <p:spPr>
                  <a:xfrm rot="16200000">
                    <a:off x="9022512" y="225005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23" name="Oval 122"/>
                  <p:cNvSpPr/>
                  <p:nvPr/>
                </p:nvSpPr>
                <p:spPr>
                  <a:xfrm rot="16200000">
                    <a:off x="8907623" y="2777257"/>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24" name="Oval 123"/>
                  <p:cNvSpPr/>
                  <p:nvPr/>
                </p:nvSpPr>
                <p:spPr>
                  <a:xfrm rot="16200000">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25" name="Oval 124"/>
                  <p:cNvSpPr/>
                  <p:nvPr/>
                </p:nvSpPr>
                <p:spPr>
                  <a:xfrm rot="16200000">
                    <a:off x="9882458" y="2440310"/>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26" name="Oval 125"/>
                  <p:cNvSpPr/>
                  <p:nvPr/>
                </p:nvSpPr>
                <p:spPr>
                  <a:xfrm rot="16200000">
                    <a:off x="9357047" y="23332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27" name="Oval 126"/>
                  <p:cNvSpPr/>
                  <p:nvPr/>
                </p:nvSpPr>
                <p:spPr>
                  <a:xfrm rot="16200000">
                    <a:off x="10405348" y="1897980"/>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28" name="Oval 127"/>
                  <p:cNvSpPr/>
                  <p:nvPr/>
                </p:nvSpPr>
                <p:spPr>
                  <a:xfrm rot="16200000">
                    <a:off x="9737834" y="2084965"/>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29" name="Oval 128"/>
                  <p:cNvSpPr/>
                  <p:nvPr/>
                </p:nvSpPr>
                <p:spPr>
                  <a:xfrm rot="16200000">
                    <a:off x="9509447" y="24856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30" name="Oval 129"/>
                  <p:cNvSpPr/>
                  <p:nvPr/>
                </p:nvSpPr>
                <p:spPr>
                  <a:xfrm rot="16200000">
                    <a:off x="9953403" y="1583950"/>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31" name="Oval 130"/>
                  <p:cNvSpPr/>
                  <p:nvPr/>
                </p:nvSpPr>
                <p:spPr>
                  <a:xfrm rot="16200000">
                    <a:off x="9174912" y="240245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32" name="Oval 131"/>
                  <p:cNvSpPr/>
                  <p:nvPr/>
                </p:nvSpPr>
                <p:spPr>
                  <a:xfrm rot="16200000">
                    <a:off x="9333505" y="2706312"/>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grpSp>
                <p:nvGrpSpPr>
                  <p:cNvPr id="26" name="Group 25"/>
                  <p:cNvGrpSpPr/>
                  <p:nvPr/>
                </p:nvGrpSpPr>
                <p:grpSpPr>
                  <a:xfrm rot="10800000">
                    <a:off x="9067693" y="1589200"/>
                    <a:ext cx="2254473" cy="1850209"/>
                    <a:chOff x="9186149" y="3444286"/>
                    <a:chExt cx="2254473" cy="1850209"/>
                  </a:xfrm>
                </p:grpSpPr>
                <p:sp>
                  <p:nvSpPr>
                    <p:cNvPr id="136" name="Oval 135"/>
                    <p:cNvSpPr/>
                    <p:nvPr/>
                  </p:nvSpPr>
                  <p:spPr>
                    <a:xfrm flipV="1">
                      <a:off x="9942897" y="360612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37" name="Oval 136"/>
                    <p:cNvSpPr/>
                    <p:nvPr/>
                  </p:nvSpPr>
                  <p:spPr>
                    <a:xfrm flipV="1">
                      <a:off x="9793231" y="38888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38" name="Oval 137"/>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39" name="Oval 138"/>
                    <p:cNvSpPr/>
                    <p:nvPr/>
                  </p:nvSpPr>
                  <p:spPr>
                    <a:xfrm flipV="1">
                      <a:off x="10095297" y="375852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40" name="Oval 139"/>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41" name="Oval 140"/>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42" name="Oval 141"/>
                    <p:cNvSpPr/>
                    <p:nvPr/>
                  </p:nvSpPr>
                  <p:spPr>
                    <a:xfrm flipV="1">
                      <a:off x="10318642" y="356043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43" name="Oval 142"/>
                    <p:cNvSpPr/>
                    <p:nvPr/>
                  </p:nvSpPr>
                  <p:spPr>
                    <a:xfrm flipV="1">
                      <a:off x="9763496" y="41103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44" name="Oval 143"/>
                    <p:cNvSpPr/>
                    <p:nvPr/>
                  </p:nvSpPr>
                  <p:spPr>
                    <a:xfrm flipV="1">
                      <a:off x="9801007" y="443441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45" name="Oval 144"/>
                    <p:cNvSpPr/>
                    <p:nvPr/>
                  </p:nvSpPr>
                  <p:spPr>
                    <a:xfrm flipV="1">
                      <a:off x="10095297" y="375852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46" name="Oval 145"/>
                    <p:cNvSpPr/>
                    <p:nvPr/>
                  </p:nvSpPr>
                  <p:spPr>
                    <a:xfrm flipV="1">
                      <a:off x="9773579" y="367288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47" name="Oval 146"/>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48" name="Oval 147"/>
                    <p:cNvSpPr/>
                    <p:nvPr/>
                  </p:nvSpPr>
                  <p:spPr>
                    <a:xfrm flipV="1">
                      <a:off x="10247697" y="391092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49" name="Oval 148"/>
                    <p:cNvSpPr/>
                    <p:nvPr/>
                  </p:nvSpPr>
                  <p:spPr>
                    <a:xfrm flipV="1">
                      <a:off x="10478818" y="394530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0" name="Oval 149"/>
                    <p:cNvSpPr/>
                    <p:nvPr/>
                  </p:nvSpPr>
                  <p:spPr>
                    <a:xfrm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1" name="Oval 150"/>
                    <p:cNvSpPr/>
                    <p:nvPr/>
                  </p:nvSpPr>
                  <p:spPr>
                    <a:xfrm flipV="1">
                      <a:off x="10694387" y="344428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2" name="Oval 151"/>
                    <p:cNvSpPr/>
                    <p:nvPr/>
                  </p:nvSpPr>
                  <p:spPr>
                    <a:xfrm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3" name="Oval 152"/>
                    <p:cNvSpPr/>
                    <p:nvPr/>
                  </p:nvSpPr>
                  <p:spPr>
                    <a:xfrm flipV="1">
                      <a:off x="10074489" y="45666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4" name="Oval 153"/>
                    <p:cNvSpPr/>
                    <p:nvPr/>
                  </p:nvSpPr>
                  <p:spPr>
                    <a:xfrm rot="5400000" flipV="1">
                      <a:off x="10095297" y="375852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5" name="Oval 154"/>
                    <p:cNvSpPr/>
                    <p:nvPr/>
                  </p:nvSpPr>
                  <p:spPr>
                    <a:xfrm rot="5400000" flipV="1">
                      <a:off x="9575142" y="4364310"/>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6" name="Oval 155"/>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7" name="Oval 156"/>
                    <p:cNvSpPr/>
                    <p:nvPr/>
                  </p:nvSpPr>
                  <p:spPr>
                    <a:xfrm rot="5400000" flipV="1">
                      <a:off x="10247697" y="391092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8" name="Oval 157"/>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59" name="Oval 158"/>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0" name="Oval 159"/>
                    <p:cNvSpPr/>
                    <p:nvPr/>
                  </p:nvSpPr>
                  <p:spPr>
                    <a:xfrm rot="5400000" flipV="1">
                      <a:off x="10471042" y="371283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1" name="Oval 160"/>
                    <p:cNvSpPr/>
                    <p:nvPr/>
                  </p:nvSpPr>
                  <p:spPr>
                    <a:xfrm rot="5400000"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2" name="Oval 161"/>
                    <p:cNvSpPr/>
                    <p:nvPr/>
                  </p:nvSpPr>
                  <p:spPr>
                    <a:xfrm rot="5400000" flipV="1">
                      <a:off x="9186149" y="515260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3" name="Oval 162"/>
                    <p:cNvSpPr/>
                    <p:nvPr/>
                  </p:nvSpPr>
                  <p:spPr>
                    <a:xfrm rot="5400000" flipV="1">
                      <a:off x="10247697" y="391092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4" name="Oval 163"/>
                    <p:cNvSpPr/>
                    <p:nvPr/>
                  </p:nvSpPr>
                  <p:spPr>
                    <a:xfrm rot="5400000" flipV="1">
                      <a:off x="10775842" y="445304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5" name="Oval 164"/>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6" name="Oval 165"/>
                    <p:cNvSpPr/>
                    <p:nvPr/>
                  </p:nvSpPr>
                  <p:spPr>
                    <a:xfrm rot="5400000" flipV="1">
                      <a:off x="11298732" y="391071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7" name="Oval 166"/>
                    <p:cNvSpPr/>
                    <p:nvPr/>
                  </p:nvSpPr>
                  <p:spPr>
                    <a:xfrm rot="5400000" flipV="1">
                      <a:off x="10631218" y="409770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8" name="Oval 167"/>
                    <p:cNvSpPr/>
                    <p:nvPr/>
                  </p:nvSpPr>
                  <p:spPr>
                    <a:xfrm rot="5400000" flipV="1">
                      <a:off x="10402831" y="44984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69" name="Oval 168"/>
                    <p:cNvSpPr/>
                    <p:nvPr/>
                  </p:nvSpPr>
                  <p:spPr>
                    <a:xfrm rot="5400000" flipV="1">
                      <a:off x="10909850" y="380164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70" name="Oval 169"/>
                    <p:cNvSpPr/>
                    <p:nvPr/>
                  </p:nvSpPr>
                  <p:spPr>
                    <a:xfrm rot="5400000" flipV="1">
                      <a:off x="10068296" y="44151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71" name="Oval 170"/>
                    <p:cNvSpPr/>
                    <p:nvPr/>
                  </p:nvSpPr>
                  <p:spPr>
                    <a:xfrm rot="5400000" flipV="1">
                      <a:off x="10226889" y="47190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grpSp>
            <p:cxnSp>
              <p:nvCxnSpPr>
                <p:cNvPr id="179" name="Straight Arrow Connector 178"/>
                <p:cNvCxnSpPr/>
                <p:nvPr/>
              </p:nvCxnSpPr>
              <p:spPr>
                <a:xfrm>
                  <a:off x="5305912" y="4161622"/>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rot="16200000">
                  <a:off x="4110978" y="2974299"/>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384828" y="4235317"/>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latin typeface="Futura Medium" charset="0"/>
                      <a:ea typeface="Futura Medium" charset="0"/>
                      <a:cs typeface="Futura Medium" charset="0"/>
                      <a:sym typeface="Calibri"/>
                    </a:rPr>
                    <a:t>i</a:t>
                  </a:r>
                </a:p>
              </p:txBody>
            </p:sp>
            <p:sp>
              <p:nvSpPr>
                <p:cNvPr id="182" name="TextBox 181"/>
                <p:cNvSpPr txBox="1"/>
                <p:nvPr/>
              </p:nvSpPr>
              <p:spPr>
                <a:xfrm>
                  <a:off x="4969474" y="2702474"/>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ea typeface="Futura Medium" charset="0"/>
                      <a:cs typeface="Futura Medium" charset="0"/>
                      <a:sym typeface="Calibri"/>
                    </a:rPr>
                    <a:t>j</a:t>
                  </a:r>
                  <a:endParaRPr lang="en-US" sz="2800" kern="0" baseline="-25000" dirty="0">
                    <a:solidFill>
                      <a:prstClr val="black"/>
                    </a:solidFill>
                    <a:latin typeface="Futura Medium" charset="0"/>
                    <a:ea typeface="Futura Medium" charset="0"/>
                    <a:cs typeface="Futura Medium" charset="0"/>
                    <a:sym typeface="Calibri"/>
                  </a:endParaRPr>
                </a:p>
              </p:txBody>
            </p:sp>
            <p:sp>
              <p:nvSpPr>
                <p:cNvPr id="54" name="Freeform 53"/>
                <p:cNvSpPr/>
                <p:nvPr/>
              </p:nvSpPr>
              <p:spPr>
                <a:xfrm>
                  <a:off x="5328745" y="2238703"/>
                  <a:ext cx="2364827" cy="1907628"/>
                </a:xfrm>
                <a:custGeom>
                  <a:avLst/>
                  <a:gdLst>
                    <a:gd name="connsiteX0" fmla="*/ 0 w 2364827"/>
                    <a:gd name="connsiteY0" fmla="*/ 1907628 h 1907628"/>
                    <a:gd name="connsiteX1" fmla="*/ 599089 w 2364827"/>
                    <a:gd name="connsiteY1" fmla="*/ 1292772 h 1907628"/>
                    <a:gd name="connsiteX2" fmla="*/ 961696 w 2364827"/>
                    <a:gd name="connsiteY2" fmla="*/ 1277007 h 1907628"/>
                    <a:gd name="connsiteX3" fmla="*/ 1166648 w 2364827"/>
                    <a:gd name="connsiteY3" fmla="*/ 1024759 h 1907628"/>
                    <a:gd name="connsiteX4" fmla="*/ 1087821 w 2364827"/>
                    <a:gd name="connsiteY4" fmla="*/ 677917 h 1907628"/>
                    <a:gd name="connsiteX5" fmla="*/ 1418896 w 2364827"/>
                    <a:gd name="connsiteY5" fmla="*/ 630621 h 1907628"/>
                    <a:gd name="connsiteX6" fmla="*/ 1702676 w 2364827"/>
                    <a:gd name="connsiteY6" fmla="*/ 378372 h 1907628"/>
                    <a:gd name="connsiteX7" fmla="*/ 2002221 w 2364827"/>
                    <a:gd name="connsiteY7" fmla="*/ 457200 h 1907628"/>
                    <a:gd name="connsiteX8" fmla="*/ 2364827 w 2364827"/>
                    <a:gd name="connsiteY8" fmla="*/ 0 h 1907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4827" h="1907628">
                      <a:moveTo>
                        <a:pt x="0" y="1907628"/>
                      </a:moveTo>
                      <a:cubicBezTo>
                        <a:pt x="219403" y="1652751"/>
                        <a:pt x="438806" y="1397875"/>
                        <a:pt x="599089" y="1292772"/>
                      </a:cubicBezTo>
                      <a:cubicBezTo>
                        <a:pt x="759372" y="1187669"/>
                        <a:pt x="867103" y="1321676"/>
                        <a:pt x="961696" y="1277007"/>
                      </a:cubicBezTo>
                      <a:cubicBezTo>
                        <a:pt x="1056289" y="1232338"/>
                        <a:pt x="1145627" y="1124607"/>
                        <a:pt x="1166648" y="1024759"/>
                      </a:cubicBezTo>
                      <a:cubicBezTo>
                        <a:pt x="1187669" y="924911"/>
                        <a:pt x="1045780" y="743607"/>
                        <a:pt x="1087821" y="677917"/>
                      </a:cubicBezTo>
                      <a:cubicBezTo>
                        <a:pt x="1129862" y="612227"/>
                        <a:pt x="1316420" y="680545"/>
                        <a:pt x="1418896" y="630621"/>
                      </a:cubicBezTo>
                      <a:cubicBezTo>
                        <a:pt x="1521372" y="580697"/>
                        <a:pt x="1605455" y="407276"/>
                        <a:pt x="1702676" y="378372"/>
                      </a:cubicBezTo>
                      <a:cubicBezTo>
                        <a:pt x="1799897" y="349468"/>
                        <a:pt x="1891863" y="520262"/>
                        <a:pt x="2002221" y="457200"/>
                      </a:cubicBezTo>
                      <a:cubicBezTo>
                        <a:pt x="2112579" y="394138"/>
                        <a:pt x="2243958" y="218090"/>
                        <a:pt x="2364827" y="0"/>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grpSp>
          <p:sp>
            <p:nvSpPr>
              <p:cNvPr id="189" name="Oval 188"/>
              <p:cNvSpPr/>
              <p:nvPr/>
            </p:nvSpPr>
            <p:spPr>
              <a:xfrm>
                <a:off x="10819605" y="237452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90" name="TextBox 189"/>
              <p:cNvSpPr txBox="1"/>
              <p:nvPr/>
            </p:nvSpPr>
            <p:spPr>
              <a:xfrm>
                <a:off x="10994244" y="2162991"/>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yes</a:t>
                </a:r>
                <a:endParaRPr lang="en-US" sz="2800" kern="0" baseline="-25000" dirty="0">
                  <a:solidFill>
                    <a:prstClr val="black"/>
                  </a:solidFill>
                  <a:latin typeface="Futura Medium" charset="0"/>
                  <a:ea typeface="Futura Medium" charset="0"/>
                  <a:cs typeface="Futura Medium" charset="0"/>
                  <a:sym typeface="Calibri"/>
                </a:endParaRPr>
              </a:p>
            </p:txBody>
          </p:sp>
          <p:sp>
            <p:nvSpPr>
              <p:cNvPr id="191" name="TextBox 190"/>
              <p:cNvSpPr txBox="1"/>
              <p:nvPr/>
            </p:nvSpPr>
            <p:spPr>
              <a:xfrm>
                <a:off x="10986290" y="2470770"/>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no</a:t>
                </a:r>
                <a:endParaRPr lang="en-US" sz="2800" kern="0" baseline="-25000" dirty="0">
                  <a:solidFill>
                    <a:prstClr val="black"/>
                  </a:solidFill>
                  <a:latin typeface="Futura Medium" charset="0"/>
                  <a:ea typeface="Futura Medium" charset="0"/>
                  <a:cs typeface="Futura Medium" charset="0"/>
                  <a:sym typeface="Calibri"/>
                </a:endParaRPr>
              </a:p>
            </p:txBody>
          </p:sp>
          <p:sp>
            <p:nvSpPr>
              <p:cNvPr id="56" name="Rectangle 55"/>
              <p:cNvSpPr/>
              <p:nvPr/>
            </p:nvSpPr>
            <p:spPr>
              <a:xfrm>
                <a:off x="10709135" y="2252148"/>
                <a:ext cx="880352" cy="652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grpSp>
        <p:sp>
          <p:nvSpPr>
            <p:cNvPr id="195" name="Shape 588"/>
            <p:cNvSpPr/>
            <p:nvPr/>
          </p:nvSpPr>
          <p:spPr>
            <a:xfrm>
              <a:off x="1024759" y="4845156"/>
              <a:ext cx="4146332" cy="175432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H</a:t>
              </a:r>
              <a:r>
                <a:rPr lang="en-US" sz="1800" i="0" kern="0" baseline="-25000" dirty="0">
                  <a:solidFill>
                    <a:prstClr val="black"/>
                  </a:solidFill>
                  <a:latin typeface="Futura Medium" charset="0"/>
                  <a:ea typeface="Futura Medium" charset="0"/>
                  <a:cs typeface="Futura Medium" charset="0"/>
                </a:rPr>
                <a:t>2</a:t>
              </a:r>
              <a:r>
                <a:rPr lang="en-US" sz="1800" i="0" kern="0" dirty="0">
                  <a:solidFill>
                    <a:prstClr val="black"/>
                  </a:solidFill>
                  <a:latin typeface="Futura Medium" charset="0"/>
                  <a:ea typeface="Futura Medium" charset="0"/>
                  <a:cs typeface="Futura Medium" charset="0"/>
                </a:rPr>
                <a:t>O algos: </a:t>
              </a:r>
            </a:p>
            <a:p>
              <a:pPr hangingPunct="0">
                <a:defRPr sz="1800" i="0"/>
              </a:pPr>
              <a:r>
                <a:rPr lang="en-US" sz="1800" i="0" kern="0" dirty="0">
                  <a:solidFill>
                    <a:srgbClr val="ED7D31"/>
                  </a:solidFill>
                  <a:latin typeface="Futura Medium" charset="0"/>
                  <a:ea typeface="Futura Medium" charset="0"/>
                  <a:cs typeface="Futura Medium" charset="0"/>
                </a:rPr>
                <a:t>Penalized Linear Models</a:t>
              </a:r>
            </a:p>
            <a:p>
              <a:pPr hangingPunct="0">
                <a:defRPr sz="1800" i="0"/>
              </a:pPr>
              <a:r>
                <a:rPr lang="en-US" sz="1800" i="0" kern="0" dirty="0">
                  <a:solidFill>
                    <a:srgbClr val="ED7D31"/>
                  </a:solidFill>
                  <a:latin typeface="Futura Medium" charset="0"/>
                  <a:ea typeface="Futura Medium" charset="0"/>
                  <a:cs typeface="Futura Medium" charset="0"/>
                </a:rPr>
                <a:t>Random Forest</a:t>
              </a:r>
            </a:p>
            <a:p>
              <a:pPr hangingPunct="0">
                <a:defRPr sz="1800" i="0"/>
              </a:pPr>
              <a:r>
                <a:rPr lang="en-US" sz="1800" i="0" kern="0" dirty="0">
                  <a:solidFill>
                    <a:srgbClr val="ED7D31"/>
                  </a:solidFill>
                  <a:latin typeface="Futura Medium" charset="0"/>
                  <a:ea typeface="Futura Medium" charset="0"/>
                  <a:cs typeface="Futura Medium" charset="0"/>
                </a:rPr>
                <a:t>Gradient Boosting</a:t>
              </a:r>
            </a:p>
            <a:p>
              <a:pPr hangingPunct="0">
                <a:defRPr sz="1800" i="0"/>
              </a:pPr>
              <a:r>
                <a:rPr lang="en-US" sz="1800" i="0" kern="0" dirty="0">
                  <a:solidFill>
                    <a:srgbClr val="ED7D31"/>
                  </a:solidFill>
                  <a:latin typeface="Futura Medium" charset="0"/>
                  <a:ea typeface="Futura Medium" charset="0"/>
                  <a:cs typeface="Futura Medium" charset="0"/>
                </a:rPr>
                <a:t>Neural Networks</a:t>
              </a:r>
            </a:p>
            <a:p>
              <a:pPr hangingPunct="0">
                <a:defRPr sz="1800" i="0"/>
              </a:pPr>
              <a:r>
                <a:rPr lang="en-US" sz="1800" i="0" kern="0" dirty="0">
                  <a:solidFill>
                    <a:srgbClr val="ED7D31"/>
                  </a:solidFill>
                  <a:latin typeface="Futura Medium" charset="0"/>
                  <a:ea typeface="Futura Medium" charset="0"/>
                  <a:cs typeface="Futura Medium" charset="0"/>
                </a:rPr>
                <a:t>Stacked Ensembles</a:t>
              </a:r>
              <a:endParaRPr sz="1800" i="0" kern="0" dirty="0">
                <a:solidFill>
                  <a:srgbClr val="ED7D31"/>
                </a:solidFill>
                <a:latin typeface="Futura Medium" charset="0"/>
                <a:ea typeface="Futura Medium" charset="0"/>
                <a:cs typeface="Futura Medium" charset="0"/>
              </a:endParaRPr>
            </a:p>
          </p:txBody>
        </p:sp>
        <p:sp>
          <p:nvSpPr>
            <p:cNvPr id="196" name="Shape 588"/>
            <p:cNvSpPr/>
            <p:nvPr/>
          </p:nvSpPr>
          <p:spPr>
            <a:xfrm>
              <a:off x="7427773" y="4902311"/>
              <a:ext cx="4146332" cy="181588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600" i="0" kern="0" dirty="0">
                  <a:solidFill>
                    <a:prstClr val="black"/>
                  </a:solidFill>
                  <a:latin typeface="Futura Medium" charset="0"/>
                  <a:ea typeface="Futura Medium" charset="0"/>
                  <a:cs typeface="Futura Medium" charset="0"/>
                </a:rPr>
                <a:t>H</a:t>
              </a:r>
              <a:r>
                <a:rPr lang="en-US" sz="1600" i="0" kern="0" baseline="-25000" dirty="0">
                  <a:solidFill>
                    <a:prstClr val="black"/>
                  </a:solidFill>
                  <a:latin typeface="Futura Medium" charset="0"/>
                  <a:ea typeface="Futura Medium" charset="0"/>
                  <a:cs typeface="Futura Medium" charset="0"/>
                </a:rPr>
                <a:t>2</a:t>
              </a:r>
              <a:r>
                <a:rPr lang="en-US" sz="1600" i="0" kern="0" dirty="0">
                  <a:solidFill>
                    <a:prstClr val="black"/>
                  </a:solidFill>
                  <a:latin typeface="Futura Medium" charset="0"/>
                  <a:ea typeface="Futura Medium" charset="0"/>
                  <a:cs typeface="Futura Medium" charset="0"/>
                </a:rPr>
                <a:t>O algos: </a:t>
              </a:r>
            </a:p>
            <a:p>
              <a:pPr hangingPunct="0">
                <a:defRPr sz="1800" i="0"/>
              </a:pPr>
              <a:r>
                <a:rPr lang="en-US" sz="1600" i="0" kern="0" dirty="0">
                  <a:solidFill>
                    <a:srgbClr val="ED7D31"/>
                  </a:solidFill>
                  <a:latin typeface="Futura Medium" charset="0"/>
                  <a:ea typeface="Futura Medium" charset="0"/>
                  <a:cs typeface="Futura Medium" charset="0"/>
                </a:rPr>
                <a:t>Penalized Linear Models</a:t>
              </a:r>
            </a:p>
            <a:p>
              <a:pPr hangingPunct="0">
                <a:defRPr sz="1800" i="0"/>
              </a:pPr>
              <a:r>
                <a:rPr lang="en-US" sz="1600" i="0" kern="0" dirty="0">
                  <a:solidFill>
                    <a:srgbClr val="ED7D31"/>
                  </a:solidFill>
                  <a:latin typeface="Futura Medium" charset="0"/>
                  <a:ea typeface="Futura Medium" charset="0"/>
                  <a:cs typeface="Futura Medium" charset="0"/>
                </a:rPr>
                <a:t>Naïve Bayes</a:t>
              </a:r>
            </a:p>
            <a:p>
              <a:pPr hangingPunct="0">
                <a:defRPr sz="1800" i="0"/>
              </a:pPr>
              <a:r>
                <a:rPr lang="en-US" sz="1600" i="0" kern="0" dirty="0">
                  <a:solidFill>
                    <a:srgbClr val="ED7D31"/>
                  </a:solidFill>
                  <a:latin typeface="Futura Medium" charset="0"/>
                  <a:ea typeface="Futura Medium" charset="0"/>
                  <a:cs typeface="Futura Medium" charset="0"/>
                </a:rPr>
                <a:t>Random Forest</a:t>
              </a:r>
            </a:p>
            <a:p>
              <a:pPr hangingPunct="0">
                <a:defRPr sz="1800" i="0"/>
              </a:pPr>
              <a:r>
                <a:rPr lang="en-US" sz="1600" i="0" kern="0" dirty="0">
                  <a:solidFill>
                    <a:srgbClr val="ED7D31"/>
                  </a:solidFill>
                  <a:latin typeface="Futura Medium" charset="0"/>
                  <a:ea typeface="Futura Medium" charset="0"/>
                  <a:cs typeface="Futura Medium" charset="0"/>
                </a:rPr>
                <a:t>Gradient Boosting</a:t>
              </a:r>
            </a:p>
            <a:p>
              <a:pPr hangingPunct="0">
                <a:defRPr sz="1800" i="0"/>
              </a:pPr>
              <a:r>
                <a:rPr lang="en-US" sz="1600" i="0" kern="0" dirty="0">
                  <a:solidFill>
                    <a:srgbClr val="ED7D31"/>
                  </a:solidFill>
                  <a:latin typeface="Futura Medium" charset="0"/>
                  <a:ea typeface="Futura Medium" charset="0"/>
                  <a:cs typeface="Futura Medium" charset="0"/>
                </a:rPr>
                <a:t>Neural Networks</a:t>
              </a:r>
            </a:p>
            <a:p>
              <a:pPr hangingPunct="0">
                <a:defRPr sz="1800" i="0"/>
              </a:pPr>
              <a:r>
                <a:rPr lang="en-US" sz="1600" i="0" kern="0" dirty="0">
                  <a:solidFill>
                    <a:srgbClr val="ED7D31"/>
                  </a:solidFill>
                  <a:latin typeface="Futura Medium" charset="0"/>
                  <a:ea typeface="Futura Medium" charset="0"/>
                  <a:cs typeface="Futura Medium" charset="0"/>
                </a:rPr>
                <a:t>Stacked Ensembles</a:t>
              </a:r>
              <a:endParaRPr sz="1600" i="0" kern="0" dirty="0">
                <a:solidFill>
                  <a:srgbClr val="ED7D31"/>
                </a:solidFill>
                <a:latin typeface="Futura Medium" charset="0"/>
                <a:ea typeface="Futura Medium" charset="0"/>
                <a:cs typeface="Futura Medium" charset="0"/>
              </a:endParaRPr>
            </a:p>
          </p:txBody>
        </p:sp>
      </p:grpSp>
      <p:sp>
        <p:nvSpPr>
          <p:cNvPr id="133" name="Title 7"/>
          <p:cNvSpPr>
            <a:spLocks noGrp="1"/>
          </p:cNvSpPr>
          <p:nvPr>
            <p:ph type="title"/>
          </p:nvPr>
        </p:nvSpPr>
        <p:spPr>
          <a:xfrm>
            <a:off x="-1" y="1080"/>
            <a:ext cx="12188473" cy="991649"/>
          </a:xfrm>
        </p:spPr>
        <p:txBody>
          <a:bodyPr/>
          <a:lstStyle/>
          <a:p>
            <a:r>
              <a:rPr lang="en-US" dirty="0"/>
              <a:t>Supervised </a:t>
            </a:r>
            <a:r>
              <a:rPr lang="en-US" dirty="0" smtClean="0"/>
              <a:t>Learning Algorithms</a:t>
            </a:r>
            <a:endParaRPr lang="en-US" dirty="0"/>
          </a:p>
        </p:txBody>
      </p:sp>
    </p:spTree>
    <p:extLst>
      <p:ext uri="{BB962C8B-B14F-4D97-AF65-F5344CB8AC3E}">
        <p14:creationId xmlns:p14="http://schemas.microsoft.com/office/powerpoint/2010/main" val="221418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Custom 4">
      <a:dk1>
        <a:srgbClr val="000000"/>
      </a:dk1>
      <a:lt1>
        <a:srgbClr val="FFFFFF"/>
      </a:lt1>
      <a:dk2>
        <a:srgbClr val="53585F"/>
      </a:dk2>
      <a:lt2>
        <a:srgbClr val="DCDEE0"/>
      </a:lt2>
      <a:accent1>
        <a:srgbClr val="386586"/>
      </a:accent1>
      <a:accent2>
        <a:srgbClr val="00882B"/>
      </a:accent2>
      <a:accent3>
        <a:srgbClr val="FFDF00"/>
      </a:accent3>
      <a:accent4>
        <a:srgbClr val="DE6A10"/>
      </a:accent4>
      <a:accent5>
        <a:srgbClr val="C82506"/>
      </a:accent5>
      <a:accent6>
        <a:srgbClr val="773F9B"/>
      </a:accent6>
      <a:hlink>
        <a:srgbClr val="0000FF"/>
      </a:hlink>
      <a:folHlink>
        <a:srgbClr val="FF00F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38100" dir="5400000" rotWithShape="0">
              <a:srgbClr val="000000">
                <a:alpha val="35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rgbClr val="073779"/>
          </a:solidFill>
          <a:prstDash val="solid"/>
          <a:round/>
        </a:ln>
        <a:effectLst>
          <a:outerShdw blurRad="76200" dist="38100" dir="5400000" rotWithShape="0">
            <a:srgbClr val="000000">
              <a:alpha val="35000"/>
            </a:srgbClr>
          </a:outerShdw>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073779"/>
          </a:solidFill>
          <a:prstDash val="solid"/>
          <a:round/>
        </a:ln>
        <a:effectLst>
          <a:outerShdw blurRad="76200" dist="381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h2o-hadoop" id="{D4F42DC4-E890-0641-8164-84A9461C5DC9}" vid="{031A92FC-FC58-A441-B8D5-6B4831CBDF28}"/>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29567</TotalTime>
  <Words>1335</Words>
  <Application>Microsoft Macintosh PowerPoint</Application>
  <PresentationFormat>Widescreen</PresentationFormat>
  <Paragraphs>305</Paragraphs>
  <Slides>17</Slides>
  <Notes>13</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17</vt:i4>
      </vt:variant>
    </vt:vector>
  </HeadingPairs>
  <TitlesOfParts>
    <vt:vector size="32" baseType="lpstr">
      <vt:lpstr>Calibri</vt:lpstr>
      <vt:lpstr>Calibri Light</vt:lpstr>
      <vt:lpstr>Corbel</vt:lpstr>
      <vt:lpstr>Futura</vt:lpstr>
      <vt:lpstr>Futura LT Pro Book</vt:lpstr>
      <vt:lpstr>Futura Medium</vt:lpstr>
      <vt:lpstr>Helvetica</vt:lpstr>
      <vt:lpstr>Lucida Grande</vt:lpstr>
      <vt:lpstr>Segoe UI</vt:lpstr>
      <vt:lpstr>Segoe UI Light</vt:lpstr>
      <vt:lpstr>Times New Roman</vt:lpstr>
      <vt:lpstr>Arial</vt:lpstr>
      <vt:lpstr>Office Theme</vt:lpstr>
      <vt:lpstr>White</vt:lpstr>
      <vt:lpstr>1_Office Theme</vt:lpstr>
      <vt:lpstr>Machine Learning Basics</vt:lpstr>
      <vt:lpstr>Data an Algorithm Understands</vt:lpstr>
      <vt:lpstr>Data an Algorithm Understands</vt:lpstr>
      <vt:lpstr>Supervised Learning</vt:lpstr>
      <vt:lpstr>Supervised Learning Example</vt:lpstr>
      <vt:lpstr>Supervised Learning Example</vt:lpstr>
      <vt:lpstr>Current Algorithm Overview</vt:lpstr>
      <vt:lpstr>H2O’s Supervised Algorithms</vt:lpstr>
      <vt:lpstr>Supervised Learning Algorithms</vt:lpstr>
      <vt:lpstr>H2O’s Unsupervised Algorithms</vt:lpstr>
      <vt:lpstr>How to Group Customer Claims? </vt:lpstr>
      <vt:lpstr>Unsupervised Learning Algorithms</vt:lpstr>
      <vt:lpstr>How to Spot Anomalous Data Points</vt:lpstr>
      <vt:lpstr>Unsupervised Learning Algorithms</vt:lpstr>
      <vt:lpstr>Boosting Predictive Power</vt:lpstr>
      <vt:lpstr>Unsupervised Learning</vt:lpstr>
      <vt:lpstr>Distributed Algorithms</vt:lpstr>
    </vt:vector>
  </TitlesOfParts>
  <Manager/>
  <Company/>
  <LinksUpToDate>false</LinksUpToDate>
  <SharedDoc>false</SharedDoc>
  <HyperlinkBase/>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H2O Products 2016</dc:title>
  <dc:subject/>
  <dc:creator>Desmond Chan</dc:creator>
  <cp:keywords/>
  <dc:description/>
  <cp:lastModifiedBy>Chow, Jo</cp:lastModifiedBy>
  <cp:revision>1845</cp:revision>
  <dcterms:created xsi:type="dcterms:W3CDTF">2016-05-16T23:30:09Z</dcterms:created>
  <dcterms:modified xsi:type="dcterms:W3CDTF">2017-10-16T13:46:42Z</dcterms:modified>
  <cp:category/>
</cp:coreProperties>
</file>