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52" r:id="rId2"/>
  </p:sldMasterIdLst>
  <p:notesMasterIdLst>
    <p:notesMasterId r:id="rId7"/>
  </p:notesMasterIdLst>
  <p:sldIdLst>
    <p:sldId id="1154" r:id="rId3"/>
    <p:sldId id="1157" r:id="rId4"/>
    <p:sldId id="1158" r:id="rId5"/>
    <p:sldId id="11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192" userDrawn="1">
          <p15:clr>
            <a:srgbClr val="A4A3A4"/>
          </p15:clr>
        </p15:guide>
        <p15:guide id="10" pos="7488" userDrawn="1">
          <p15:clr>
            <a:srgbClr val="A4A3A4"/>
          </p15:clr>
        </p15:guide>
        <p15:guide id="11" pos="2040" userDrawn="1">
          <p15:clr>
            <a:srgbClr val="A4A3A4"/>
          </p15:clr>
        </p15:guide>
        <p15:guide id="1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1D"/>
    <a:srgbClr val="FFF96E"/>
    <a:srgbClr val="FFF200"/>
    <a:srgbClr val="3686F8"/>
    <a:srgbClr val="0056B7"/>
    <a:srgbClr val="FFFCB4"/>
    <a:srgbClr val="404040"/>
    <a:srgbClr val="FEBE10"/>
    <a:srgbClr val="FCE831"/>
    <a:srgbClr val="006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 autoAdjust="0"/>
    <p:restoredTop sz="92699" autoAdjust="0"/>
  </p:normalViewPr>
  <p:slideViewPr>
    <p:cSldViewPr snapToGrid="0" snapToObjects="1">
      <p:cViewPr varScale="1">
        <p:scale>
          <a:sx n="108" d="100"/>
          <a:sy n="108" d="100"/>
        </p:scale>
        <p:origin x="1008" y="200"/>
      </p:cViewPr>
      <p:guideLst>
        <p:guide orient="horz" pos="2160"/>
        <p:guide pos="3840"/>
        <p:guide pos="7680"/>
        <p:guide/>
        <p:guide orient="horz" pos="864"/>
        <p:guide orient="horz" pos="4320"/>
        <p:guide orient="horz"/>
        <p:guide orient="horz" pos="3744"/>
        <p:guide pos="192"/>
        <p:guide pos="7488"/>
        <p:guide pos="2040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6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267E-2F36-8F40-8A1A-78EA113444C2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EE5C1-AAC5-3444-B246-FA81927D50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defTabSz="457200" hangingPunct="0"/>
            <a:fld id="{CA1EE5C1-AAC5-3444-B246-FA81927D501D}" type="slidenum">
              <a:rPr lang="en-US" kern="0" smtClean="0">
                <a:solidFill>
                  <a:prstClr val="black"/>
                </a:solidFill>
                <a:sym typeface="Trebuchet MS"/>
              </a:rPr>
              <a:pPr defTabSz="457200" hangingPunct="0"/>
              <a:t>4</a:t>
            </a:fld>
            <a:endParaRPr lang="en-US" kern="0" dirty="0">
              <a:solidFill>
                <a:prstClr val="black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47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68F-176C-5246-B683-128514EAA198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DD81-9004-0C43-BC9F-24E0066199D6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8395-95CC-6044-9994-186CCF16F283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3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68F-176C-5246-B683-128514EAA1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5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6E0D-DEA1-3F4F-89FE-606BB978F5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6"/>
          </a:xfrm>
        </p:spPr>
        <p:txBody>
          <a:bodyPr/>
          <a:lstStyle>
            <a:lvl1pPr algn="ctr">
              <a:defRPr/>
            </a:lvl1pPr>
          </a:lstStyle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F8D-0F7F-1F49-899A-5D2545C128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1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C30-621E-B244-B875-EA3C29ABCF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4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1D5D-5868-FE40-ADA4-E805CD85C0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9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4979-A3A2-5B47-8146-4400AC82C4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CF9-4CC1-C644-BB2B-06B07F237E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6"/>
          </a:xfrm>
        </p:spPr>
        <p:txBody>
          <a:bodyPr/>
          <a:lstStyle>
            <a:lvl1pPr algn="r">
              <a:defRPr/>
            </a:lvl1pPr>
          </a:lstStyle>
          <a:p>
            <a:pPr algn="ctr"/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2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B763-E2D2-8243-8F33-7E282929A5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6E0D-DEA1-3F4F-89FE-606BB978F5E5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A86B56C-D57F-B34A-875F-BB0FA4F63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6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1" indent="0">
              <a:buNone/>
              <a:defRPr sz="2400"/>
            </a:lvl3pPr>
            <a:lvl4pPr marL="1371586" indent="0">
              <a:buNone/>
              <a:defRPr sz="2000"/>
            </a:lvl4pPr>
            <a:lvl5pPr marL="1828782" indent="0">
              <a:buNone/>
              <a:defRPr sz="2000"/>
            </a:lvl5pPr>
            <a:lvl6pPr marL="2285977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341C-732A-5644-A31E-8FB8EE95DB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68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DD81-9004-0C43-BC9F-24E0066199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09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8395-95CC-6044-9994-186CCF16F2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F8D-0F7F-1F49-899A-5D2545C1282D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C30-621E-B244-B875-EA3C29ABCFA9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1D5D-5868-FE40-ADA4-E805CD85C037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4979-A3A2-5B47-8146-4400AC82C453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CF9-4CC1-C644-BB2B-06B07F237E48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pPr algn="ctr"/>
            <a:fld id="{AA86B56C-D57F-B34A-875F-BB0FA4F633AA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B763-E2D2-8243-8F33-7E282929A574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341C-732A-5644-A31E-8FB8EE95DBCA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535E-A4B9-D848-9FAA-3F3F530F16CB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B56C-D57F-B34A-875F-BB0FA4F63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91"/>
            <a:fld id="{7142535E-A4B9-D848-9FAA-3F3F530F16CB}" type="datetime1">
              <a:rPr lang="en-US" smtClean="0">
                <a:solidFill>
                  <a:prstClr val="black">
                    <a:tint val="75000"/>
                  </a:prstClr>
                </a:solidFill>
                <a:sym typeface="Trebuchet MS"/>
              </a:rPr>
              <a:pPr defTabSz="914391"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  <a:sym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91"/>
            <a:endParaRPr lang="en-US" dirty="0">
              <a:solidFill>
                <a:prstClr val="black">
                  <a:tint val="75000"/>
                </a:prstClr>
              </a:solidFill>
              <a:sym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91"/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  <a:sym typeface="Trebuchet MS"/>
              </a:rPr>
              <a:pPr defTabSz="914391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7569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4157918"/>
            <a:ext cx="12192000" cy="2700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 Card Fraud Detection 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Information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404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Source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recent project with one of our customers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Demo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Kaggle Dataset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Credit Card Fraud Detection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www.kaggle.com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mlg-ulb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creditcardfraud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r="17367"/>
          <a:stretch/>
        </p:blipFill>
        <p:spPr>
          <a:xfrm>
            <a:off x="6403935" y="1410861"/>
            <a:ext cx="5143296" cy="48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 a baseline (Random Forest, no tuning)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performance on a test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 an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autoencoder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(e.g.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autoencoder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 H2O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deeplearning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autoencoder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calculate feature reconstruction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Try different errors threshold to split train data into two groups (e.g. expected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nomalies).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 two new baseline models (one for expected and one for anomalies).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 two set of predictions on test set and do a simple average.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simple average performance.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(Repeat the process to find best threshold value)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r="14773"/>
          <a:stretch/>
        </p:blipFill>
        <p:spPr>
          <a:xfrm>
            <a:off x="2571750" y="69850"/>
            <a:ext cx="7048500" cy="6286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US" dirty="0">
              <a:solidFill>
                <a:prstClr val="white"/>
              </a:solidFill>
              <a:sym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5297" y="762000"/>
            <a:ext cx="530542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Code</a:t>
            </a:r>
            <a:r>
              <a:rPr lang="en-US" sz="2400" dirty="0"/>
              <a:t>: </a:t>
            </a:r>
            <a:r>
              <a:rPr lang="en-US" sz="2400" dirty="0" err="1" smtClean="0"/>
              <a:t>credit_card_example.Rmd</a:t>
            </a:r>
            <a:endParaRPr lang="en-US" sz="2400" dirty="0" smtClean="0"/>
          </a:p>
          <a:p>
            <a:r>
              <a:rPr lang="en-US" sz="2400" b="1" dirty="0"/>
              <a:t>HTML output</a:t>
            </a:r>
            <a:r>
              <a:rPr lang="en-US" sz="2400" dirty="0"/>
              <a:t>: </a:t>
            </a:r>
            <a:r>
              <a:rPr lang="en-US" sz="2400" dirty="0" err="1"/>
              <a:t>credit_card_example.html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4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29942</TotalTime>
  <Words>146</Words>
  <Application>Microsoft Macintosh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Trebuchet MS</vt:lpstr>
      <vt:lpstr>Arial</vt:lpstr>
      <vt:lpstr>Office Theme</vt:lpstr>
      <vt:lpstr>10_Office Theme</vt:lpstr>
      <vt:lpstr>Credit Card Fraud Detection Example</vt:lpstr>
      <vt:lpstr>Background Information</vt:lpstr>
      <vt:lpstr>Procedures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Products 2016</dc:title>
  <dc:subject/>
  <dc:creator>Desmond Chan</dc:creator>
  <cp:keywords/>
  <dc:description/>
  <cp:lastModifiedBy>Chow, Jo</cp:lastModifiedBy>
  <cp:revision>1910</cp:revision>
  <dcterms:created xsi:type="dcterms:W3CDTF">2016-05-16T23:30:09Z</dcterms:created>
  <dcterms:modified xsi:type="dcterms:W3CDTF">2018-02-22T10:04:34Z</dcterms:modified>
  <cp:category/>
</cp:coreProperties>
</file>