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8" r:id="rId3"/>
    <p:sldId id="297" r:id="rId4"/>
    <p:sldId id="268" r:id="rId5"/>
    <p:sldId id="284" r:id="rId6"/>
    <p:sldId id="294" r:id="rId7"/>
    <p:sldId id="272" r:id="rId8"/>
    <p:sldId id="282" r:id="rId9"/>
    <p:sldId id="281" r:id="rId10"/>
    <p:sldId id="295" r:id="rId11"/>
    <p:sldId id="279" r:id="rId12"/>
    <p:sldId id="283" r:id="rId13"/>
    <p:sldId id="278" r:id="rId14"/>
    <p:sldId id="262" r:id="rId15"/>
    <p:sldId id="270" r:id="rId16"/>
    <p:sldId id="285" r:id="rId17"/>
    <p:sldId id="286" r:id="rId18"/>
    <p:sldId id="287" r:id="rId19"/>
    <p:sldId id="291" r:id="rId20"/>
    <p:sldId id="273" r:id="rId21"/>
    <p:sldId id="292" r:id="rId22"/>
    <p:sldId id="275" r:id="rId23"/>
    <p:sldId id="267" r:id="rId24"/>
    <p:sldId id="298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FFCC99"/>
    <a:srgbClr val="FFFF00"/>
    <a:srgbClr val="333399"/>
  </p:clrMru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67" autoAdjust="0"/>
  </p:normalViewPr>
  <p:slideViewPr>
    <p:cSldViewPr>
      <p:cViewPr varScale="1">
        <p:scale>
          <a:sx n="73" d="100"/>
          <a:sy n="73" d="100"/>
        </p:scale>
        <p:origin x="-108" y="-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990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BCC24-C5E0-40F9-B535-DECEAF9404D6}" type="datetimeFigureOut">
              <a:rPr lang="ko-KR" altLang="en-US" smtClean="0"/>
              <a:pPr/>
              <a:t>2017-02-22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5CF10-457B-4BCF-8D7F-5C5BFB146F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4BCF2-A695-417A-B697-BA48816B1748}" type="datetimeFigureOut">
              <a:rPr lang="ko-KR" altLang="en-US" smtClean="0"/>
              <a:pPr/>
              <a:t>2017-02-22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EFDDF-FD0D-40AC-B2B1-65482D87B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060A8-F7BB-432B-A5F1-11E030AC400C}" type="slidenum">
              <a:rPr lang="ko-KR" altLang="en-US" smtClean="0">
                <a:latin typeface="Arial" charset="0"/>
              </a:rPr>
              <a:pPr/>
              <a:t>1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490A-B265-4730-827A-8A33509B2644}" type="datetimeFigureOut">
              <a:rPr lang="ko-KR" altLang="en-US" smtClean="0"/>
              <a:pPr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2972-72CF-4EE1-8212-DCE16C01D1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490A-B265-4730-827A-8A33509B2644}" type="datetimeFigureOut">
              <a:rPr lang="ko-KR" altLang="en-US" smtClean="0"/>
              <a:pPr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2972-72CF-4EE1-8212-DCE16C01D1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490A-B265-4730-827A-8A33509B2644}" type="datetimeFigureOut">
              <a:rPr lang="ko-KR" altLang="en-US" smtClean="0"/>
              <a:pPr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2972-72CF-4EE1-8212-DCE16C01D1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490A-B265-4730-827A-8A33509B2644}" type="datetimeFigureOut">
              <a:rPr lang="ko-KR" altLang="en-US" smtClean="0"/>
              <a:pPr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2972-72CF-4EE1-8212-DCE16C01D1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490A-B265-4730-827A-8A33509B2644}" type="datetimeFigureOut">
              <a:rPr lang="ko-KR" altLang="en-US" smtClean="0"/>
              <a:pPr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2972-72CF-4EE1-8212-DCE16C01D1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490A-B265-4730-827A-8A33509B2644}" type="datetimeFigureOut">
              <a:rPr lang="ko-KR" altLang="en-US" smtClean="0"/>
              <a:pPr/>
              <a:t>2017-02-22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2972-72CF-4EE1-8212-DCE16C01D1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490A-B265-4730-827A-8A33509B2644}" type="datetimeFigureOut">
              <a:rPr lang="ko-KR" altLang="en-US" smtClean="0"/>
              <a:pPr/>
              <a:t>2017-02-22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2972-72CF-4EE1-8212-DCE16C01D1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490A-B265-4730-827A-8A33509B2644}" type="datetimeFigureOut">
              <a:rPr lang="ko-KR" altLang="en-US" smtClean="0"/>
              <a:pPr/>
              <a:t>2017-02-22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2972-72CF-4EE1-8212-DCE16C01D1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490A-B265-4730-827A-8A33509B2644}" type="datetimeFigureOut">
              <a:rPr lang="ko-KR" altLang="en-US" smtClean="0"/>
              <a:pPr/>
              <a:t>2017-02-22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2972-72CF-4EE1-8212-DCE16C01D1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490A-B265-4730-827A-8A33509B2644}" type="datetimeFigureOut">
              <a:rPr lang="ko-KR" altLang="en-US" smtClean="0"/>
              <a:pPr/>
              <a:t>2017-02-22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2972-72CF-4EE1-8212-DCE16C01D1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490A-B265-4730-827A-8A33509B2644}" type="datetimeFigureOut">
              <a:rPr lang="ko-KR" altLang="en-US" smtClean="0"/>
              <a:pPr/>
              <a:t>2017-02-22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2972-72CF-4EE1-8212-DCE16C01D1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8490A-B265-4730-827A-8A33509B2644}" type="datetimeFigureOut">
              <a:rPr lang="ko-KR" altLang="en-US" smtClean="0"/>
              <a:pPr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92972-72CF-4EE1-8212-DCE16C01D1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27584" y="1196752"/>
            <a:ext cx="6688137" cy="863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b="1" dirty="0" smtClean="0">
                <a:latin typeface="HY견고딕" pitchFamily="18" charset="-127"/>
                <a:ea typeface="HY견고딕" pitchFamily="18" charset="-127"/>
              </a:rPr>
              <a:t>제주도 관광지 소개 </a:t>
            </a:r>
            <a:r>
              <a:rPr lang="ko-KR" altLang="en-US" b="1" dirty="0" err="1" smtClean="0">
                <a:latin typeface="HY견고딕" pitchFamily="18" charset="-127"/>
                <a:ea typeface="HY견고딕" pitchFamily="18" charset="-127"/>
              </a:rPr>
              <a:t>어플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b="1" dirty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sz="2000" b="1" dirty="0" err="1" smtClean="0">
                <a:latin typeface="HY견고딕" pitchFamily="18" charset="-127"/>
                <a:ea typeface="HY견고딕" pitchFamily="18" charset="-127"/>
              </a:rPr>
              <a:t>jejoodo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 travel application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b="1" dirty="0" smtClean="0">
                <a:latin typeface="HY견고딕" pitchFamily="18" charset="-127"/>
                <a:ea typeface="HY견고딕" pitchFamily="18" charset="-127"/>
              </a:rPr>
            </a:br>
            <a:endParaRPr lang="ko-KR" altLang="en-US" sz="2400" b="1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gray">
          <a:xfrm>
            <a:off x="5292080" y="5949280"/>
            <a:ext cx="3374256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en-US" altLang="ko-KR" sz="1500" b="1" kern="0" dirty="0">
                <a:solidFill>
                  <a:srgbClr val="000000"/>
                </a:solidFill>
              </a:rPr>
              <a:t>2014150045 </a:t>
            </a:r>
            <a:r>
              <a:rPr kumimoji="0" lang="ko-KR" altLang="en-US" sz="1500" b="1" kern="0" dirty="0" smtClean="0">
                <a:solidFill>
                  <a:srgbClr val="000000"/>
                </a:solidFill>
              </a:rPr>
              <a:t>김우빈 컴퓨터 공학과</a:t>
            </a:r>
            <a:endParaRPr kumimoji="0" lang="en-US" altLang="ko-KR" sz="1500" b="1" kern="0" dirty="0">
              <a:solidFill>
                <a:srgbClr val="000066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39750" y="5949950"/>
            <a:ext cx="180049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종합설계제안서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김우빈\Desktop\여행앱 사진\검색 이미지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60109"/>
            <a:ext cx="8784976" cy="4909251"/>
          </a:xfrm>
          <a:prstGeom prst="rect">
            <a:avLst/>
          </a:prstGeom>
          <a:noFill/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ko-KR" altLang="en-US" b="1" dirty="0" smtClean="0"/>
              <a:t>검색 예시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ko-KR" altLang="en-US" b="1" dirty="0" smtClean="0"/>
              <a:t>스케줄링</a:t>
            </a:r>
            <a:endParaRPr lang="ko-KR" altLang="en-US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187624" y="1844824"/>
            <a:ext cx="6768752" cy="720080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검색에서 받은 목적지들을 원하는 순서대로 리스트 생성 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87624" y="2924944"/>
            <a:ext cx="6768752" cy="720080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기본 스케줄 우선순위는 카테고리 </a:t>
            </a:r>
            <a:r>
              <a:rPr lang="en-US" altLang="ko-KR" b="1" dirty="0" smtClean="0">
                <a:solidFill>
                  <a:schemeClr val="tx1"/>
                </a:solidFill>
              </a:rPr>
              <a:t>&gt; </a:t>
            </a:r>
            <a:r>
              <a:rPr lang="ko-KR" altLang="en-US" b="1" dirty="0" smtClean="0">
                <a:solidFill>
                  <a:schemeClr val="tx1"/>
                </a:solidFill>
              </a:rPr>
              <a:t>거리 </a:t>
            </a:r>
            <a:r>
              <a:rPr lang="en-US" altLang="ko-KR" b="1" dirty="0" smtClean="0">
                <a:solidFill>
                  <a:schemeClr val="tx1"/>
                </a:solidFill>
              </a:rPr>
              <a:t>&gt; </a:t>
            </a:r>
            <a:r>
              <a:rPr lang="ko-KR" altLang="en-US" b="1" dirty="0" smtClean="0">
                <a:solidFill>
                  <a:schemeClr val="tx1"/>
                </a:solidFill>
              </a:rPr>
              <a:t>업무시간 </a:t>
            </a:r>
            <a:r>
              <a:rPr lang="en-US" altLang="ko-KR" b="1" dirty="0" smtClean="0">
                <a:solidFill>
                  <a:schemeClr val="tx1"/>
                </a:solidFill>
              </a:rPr>
              <a:t>&gt; </a:t>
            </a:r>
            <a:r>
              <a:rPr lang="ko-KR" altLang="en-US" b="1" dirty="0" smtClean="0">
                <a:solidFill>
                  <a:schemeClr val="tx1"/>
                </a:solidFill>
              </a:rPr>
              <a:t>교통편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87624" y="4077072"/>
            <a:ext cx="6768752" cy="72008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모든 목적지에 대한 정보는 클릭 시 확인 가능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87624" y="5229200"/>
            <a:ext cx="6768752" cy="720080"/>
          </a:xfrm>
          <a:prstGeom prst="round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스케줄 우선순위는 사용자의 편의를 통해서 변경가능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b="1" dirty="0"/>
              <a:t>커뮤니티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/>
          <a:lstStyle/>
          <a:p>
            <a:pPr lvl="0">
              <a:defRPr lang="ko-KR" altLang="en-US"/>
            </a:pPr>
            <a:endParaRPr lang="en-US" altLang="ko-KR" sz="2300" dirty="0" smtClean="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endParaRPr lang="en-US" altLang="ko-KR" sz="2300" dirty="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endParaRPr lang="en-US" altLang="ko-KR" sz="2300" dirty="0">
              <a:solidFill>
                <a:schemeClr val="tx1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39552" y="2348880"/>
            <a:ext cx="8352928" cy="172819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indent="-342900">
              <a:spcBef>
                <a:spcPct val="20000"/>
              </a:spcBef>
              <a:defRPr lang="ko-KR" altLang="en-US"/>
            </a:pPr>
            <a:r>
              <a:rPr kumimoji="0" lang="ko-KR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①</a:t>
            </a:r>
            <a:r>
              <a:rPr kumimoji="0" lang="ko-KR" altLang="en-US" sz="4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ko-KR" altLang="en-US" sz="4200" b="1" dirty="0" smtClean="0"/>
              <a:t>사용자는 자신이 다녔던 여행스케줄</a:t>
            </a:r>
            <a:r>
              <a:rPr lang="en-US" altLang="ko-KR" sz="4200" b="1" dirty="0" smtClean="0"/>
              <a:t>(</a:t>
            </a:r>
            <a:r>
              <a:rPr lang="ko-KR" altLang="en-US" sz="4200" b="1" dirty="0" smtClean="0"/>
              <a:t>경로</a:t>
            </a:r>
            <a:r>
              <a:rPr lang="en-US" altLang="ko-KR" sz="4200" b="1" dirty="0" smtClean="0"/>
              <a:t>,</a:t>
            </a:r>
            <a:r>
              <a:rPr lang="ko-KR" altLang="en-US" sz="4200" b="1" dirty="0" smtClean="0"/>
              <a:t>후기</a:t>
            </a:r>
            <a:r>
              <a:rPr lang="en-US" altLang="ko-KR" sz="4200" b="1" dirty="0" smtClean="0"/>
              <a:t>)</a:t>
            </a:r>
            <a:r>
              <a:rPr lang="ko-KR" altLang="en-US" sz="4200" b="1" dirty="0" smtClean="0"/>
              <a:t>을 마이페이지에 저장</a:t>
            </a:r>
            <a:endParaRPr lang="en-US" altLang="ko-KR" sz="4200" b="1" dirty="0" smtClean="0"/>
          </a:p>
          <a:p>
            <a:pPr marL="342900" indent="-342900">
              <a:spcBef>
                <a:spcPct val="20000"/>
              </a:spcBef>
              <a:defRPr lang="ko-KR" altLang="en-US"/>
            </a:pPr>
            <a:endParaRPr kumimoji="0" lang="en-US" altLang="ko-KR" sz="4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defRPr lang="ko-KR" altLang="en-US"/>
            </a:pPr>
            <a:r>
              <a:rPr kumimoji="0" lang="ko-KR" altLang="ko-KR" sz="4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②</a:t>
            </a:r>
            <a:r>
              <a:rPr kumimoji="0" lang="en-US" altLang="ko-KR" sz="4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ko-KR" altLang="en-US" sz="4200" b="1" dirty="0" err="1" smtClean="0"/>
              <a:t>마이페이지에</a:t>
            </a:r>
            <a:r>
              <a:rPr lang="ko-KR" altLang="en-US" sz="4200" b="1" dirty="0" smtClean="0"/>
              <a:t> 있는 자신이 다닌 여행 스케줄을 커뮤니티에 올려서 다른 사람에게 추천가능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/>
            </a:pPr>
            <a:endParaRPr kumimoji="0" lang="ko-KR" altLang="en-US" sz="4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683568" y="1484784"/>
            <a:ext cx="1656184" cy="792088"/>
          </a:xfrm>
          <a:prstGeom prst="rightArrow">
            <a:avLst>
              <a:gd name="adj1" fmla="val 72416"/>
              <a:gd name="adj2" fmla="val 309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스케줄 등록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2" y="5157192"/>
            <a:ext cx="8424936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 lang="ko-KR" altLang="en-US"/>
            </a:pPr>
            <a:r>
              <a:rPr kumimoji="0" lang="en-US" altLang="ko-KR" sz="2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① </a:t>
            </a:r>
            <a:r>
              <a:rPr lang="ko-KR" altLang="en-US" sz="2300" b="1" dirty="0" smtClean="0"/>
              <a:t>커뮤니티 이용자는 다른 사람들이 게시한 스케줄을 참고하거나 자신의 스케줄로 사용 가능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/>
            </a:pPr>
            <a:endParaRPr kumimoji="0" lang="ko-KR" altLang="en-US" sz="2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683568" y="4221088"/>
            <a:ext cx="1656184" cy="792088"/>
          </a:xfrm>
          <a:prstGeom prst="rightArrow">
            <a:avLst>
              <a:gd name="adj1" fmla="val 72416"/>
              <a:gd name="adj2" fmla="val 309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사용자 참고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235" y="133464"/>
            <a:ext cx="315823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40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 flipV="1">
            <a:off x="2915816" y="2636911"/>
            <a:ext cx="5303404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62636" y="1916832"/>
            <a:ext cx="18982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latin typeface="HY견고딕" pitchFamily="18" charset="-127"/>
                <a:ea typeface="HY견고딕" pitchFamily="18" charset="-127"/>
              </a:rPr>
              <a:t>strength</a:t>
            </a:r>
            <a:endParaRPr lang="ko-KR" altLang="en-US" sz="3000" b="1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915816" y="4486263"/>
            <a:ext cx="5303404" cy="2285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50668" y="3347700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 smtClean="0">
                <a:latin typeface="HY견고딕" pitchFamily="18" charset="-127"/>
                <a:ea typeface="HY견고딕" pitchFamily="18" charset="-127"/>
              </a:rPr>
              <a:t>001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강점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518864" y="44624"/>
            <a:ext cx="8229600" cy="1143000"/>
          </a:xfrm>
        </p:spPr>
        <p:txBody>
          <a:bodyPr/>
          <a:lstStyle/>
          <a:p>
            <a:r>
              <a:rPr lang="ko-KR" altLang="en-US" b="1" dirty="0" smtClean="0"/>
              <a:t>강점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23528" y="1052738"/>
          <a:ext cx="8562945" cy="3384374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160240"/>
                <a:gridCol w="6402705"/>
              </a:tblGrid>
              <a:tr h="354993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600" dirty="0"/>
                        <a:t>여행 </a:t>
                      </a:r>
                      <a:r>
                        <a:rPr lang="ko-KR" altLang="en-US" sz="1600" dirty="0" err="1"/>
                        <a:t>앱</a:t>
                      </a:r>
                      <a:r>
                        <a:rPr lang="ko-KR" altLang="en-US" sz="1600" dirty="0"/>
                        <a:t> 이름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600" dirty="0"/>
                        <a:t>내용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077326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600" dirty="0" err="1"/>
                        <a:t>트립</a:t>
                      </a:r>
                      <a:r>
                        <a:rPr lang="ko-KR" altLang="en-US" sz="1600" dirty="0"/>
                        <a:t> 앤 </a:t>
                      </a:r>
                      <a:r>
                        <a:rPr lang="ko-KR" altLang="en-US" sz="1600" dirty="0" err="1"/>
                        <a:t>바이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▶ 자신이 검색한 여행지의 정보와 주소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 및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여행지의 위치를 알려줌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29238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600" dirty="0" err="1"/>
                        <a:t>제주왕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600" dirty="0" smtClean="0"/>
                        <a:t>▶ 자신이 검색한 여행지의 정보</a:t>
                      </a:r>
                      <a:r>
                        <a:rPr lang="ko-KR" altLang="en-US" sz="1600" baseline="0" dirty="0" smtClean="0"/>
                        <a:t> 및</a:t>
                      </a:r>
                      <a:r>
                        <a:rPr lang="ko-KR" altLang="en-US" sz="1600" dirty="0" smtClean="0"/>
                        <a:t> 주소와 위치를 알려줌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122817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600" dirty="0"/>
                        <a:t>대한민국 구석구석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ko-KR" altLang="en-US" sz="1600" dirty="0"/>
                        <a:t>▶ 한국관광공사에서 만든 </a:t>
                      </a:r>
                      <a:r>
                        <a:rPr lang="ko-KR" altLang="en-US" sz="1600" dirty="0" err="1" smtClean="0"/>
                        <a:t>앱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목적지에 대한 정보</a:t>
                      </a:r>
                      <a:r>
                        <a:rPr lang="ko-KR" altLang="en-US" sz="1600" baseline="0" dirty="0" smtClean="0"/>
                        <a:t> 출력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67744" y="4831992"/>
            <a:ext cx="66967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dirty="0" smtClean="0"/>
              <a:t>▶검색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여행 전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: 목적지 검색 시 주변 여행지 함께 추천</a:t>
            </a:r>
            <a:endParaRPr lang="en-US" altLang="ko-KR" b="1" dirty="0" smtClean="0"/>
          </a:p>
          <a:p>
            <a:pPr lvl="0">
              <a:defRPr lang="ko-KR" altLang="en-US"/>
            </a:pPr>
            <a:endParaRPr lang="ko-KR" altLang="en-US" b="1" dirty="0" smtClean="0"/>
          </a:p>
          <a:p>
            <a:pPr lvl="0">
              <a:defRPr lang="ko-KR" altLang="en-US"/>
            </a:pPr>
            <a:r>
              <a:rPr lang="ko-KR" altLang="en-US" b="1" dirty="0" smtClean="0"/>
              <a:t>▶검색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여행 중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: 불가피한 스케줄 변경 시 주변 여행지 추천</a:t>
            </a:r>
            <a:endParaRPr lang="en-US" altLang="ko-KR" b="1" dirty="0" smtClean="0"/>
          </a:p>
          <a:p>
            <a:pPr lvl="0">
              <a:defRPr lang="ko-KR" altLang="en-US"/>
            </a:pPr>
            <a:endParaRPr lang="ko-KR" altLang="en-US" b="1" dirty="0" smtClean="0"/>
          </a:p>
          <a:p>
            <a:pPr>
              <a:defRPr lang="ko-KR" altLang="en-US"/>
            </a:pPr>
            <a:r>
              <a:rPr lang="ko-KR" altLang="en-US" b="1" dirty="0" smtClean="0"/>
              <a:t>▶ 여행검색과 스케줄링을 </a:t>
            </a:r>
            <a:r>
              <a:rPr lang="ko-KR" altLang="en-US" b="1" dirty="0" smtClean="0">
                <a:solidFill>
                  <a:srgbClr val="FF0000"/>
                </a:solidFill>
              </a:rPr>
              <a:t>동시에</a:t>
            </a:r>
            <a:r>
              <a:rPr lang="ko-KR" altLang="en-US" b="1" dirty="0" smtClean="0"/>
              <a:t> 함으로써 시간을 단축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539552" y="4869160"/>
            <a:ext cx="1440160" cy="1296144"/>
          </a:xfrm>
          <a:prstGeom prst="rightArrow">
            <a:avLst>
              <a:gd name="adj1" fmla="val 71875"/>
              <a:gd name="adj2" fmla="val 2371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dirty="0" smtClean="0"/>
              <a:t>제주도</a:t>
            </a:r>
            <a:endParaRPr lang="en-US" altLang="ko-KR" dirty="0" smtClean="0"/>
          </a:p>
          <a:p>
            <a:pPr algn="ctr">
              <a:defRPr lang="ko-KR" altLang="en-US"/>
            </a:pPr>
            <a:r>
              <a:rPr lang="ko-KR" altLang="en-US" dirty="0" smtClean="0"/>
              <a:t>이모저모는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235" y="133464"/>
            <a:ext cx="315823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40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 flipV="1">
            <a:off x="2915816" y="2636911"/>
            <a:ext cx="5303404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62636" y="1916832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latin typeface="HY견고딕" pitchFamily="18" charset="-127"/>
                <a:ea typeface="HY견고딕" pitchFamily="18" charset="-127"/>
              </a:rPr>
              <a:t>system</a:t>
            </a:r>
            <a:endParaRPr lang="ko-KR" altLang="en-US" sz="3000" b="1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915816" y="4486263"/>
            <a:ext cx="5303404" cy="2285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50668" y="2780928"/>
            <a:ext cx="1776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 smtClean="0">
                <a:latin typeface="HY견고딕" pitchFamily="18" charset="-127"/>
                <a:ea typeface="HY견고딕" pitchFamily="18" charset="-127"/>
              </a:rPr>
              <a:t>001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시나리오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0668" y="3347700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 smtClean="0">
                <a:latin typeface="HY견고딕" pitchFamily="18" charset="-127"/>
                <a:ea typeface="HY견고딕" pitchFamily="18" charset="-127"/>
              </a:rPr>
              <a:t>002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구성도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시스템 수행 시나리오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47664" y="1556792"/>
            <a:ext cx="2376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solidFill>
                  <a:srgbClr val="000000"/>
                </a:solidFill>
              </a:rPr>
              <a:t>검색 시나리오</a:t>
            </a:r>
            <a:endParaRPr lang="ko-KR" altLang="en-US" sz="2500" b="1" dirty="0">
              <a:solidFill>
                <a:srgbClr val="000000"/>
              </a:solidFill>
            </a:endParaRPr>
          </a:p>
        </p:txBody>
      </p:sp>
      <p:pic>
        <p:nvPicPr>
          <p:cNvPr id="1026" name="Picture 2" descr="C:\Users\김우빈\Desktop\my-icons-collection\png\magnifying-g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45742"/>
            <a:ext cx="792088" cy="792088"/>
          </a:xfrm>
          <a:prstGeom prst="rect">
            <a:avLst/>
          </a:prstGeom>
          <a:noFill/>
        </p:spPr>
      </p:pic>
      <p:sp>
        <p:nvSpPr>
          <p:cNvPr id="49" name="갈매기형 수장 48"/>
          <p:cNvSpPr/>
          <p:nvPr/>
        </p:nvSpPr>
        <p:spPr>
          <a:xfrm rot="5400000">
            <a:off x="827584" y="2276872"/>
            <a:ext cx="1224136" cy="1656184"/>
          </a:xfrm>
          <a:prstGeom prst="chevron">
            <a:avLst>
              <a:gd name="adj" fmla="val 2896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99592" y="285293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카테고리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51" name="갈매기형 수장 50"/>
          <p:cNvSpPr/>
          <p:nvPr/>
        </p:nvSpPr>
        <p:spPr>
          <a:xfrm rot="5400000">
            <a:off x="827584" y="3645024"/>
            <a:ext cx="1224136" cy="1656184"/>
          </a:xfrm>
          <a:prstGeom prst="chevron">
            <a:avLst>
              <a:gd name="adj" fmla="val 2896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15010" y="422108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목적지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선별</a:t>
            </a:r>
            <a:endParaRPr lang="ko-KR" altLang="en-US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483768" y="2420888"/>
            <a:ext cx="5544616" cy="1152128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자신이 원하는 목적지를 위한 카테고리 설정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483768" y="3789040"/>
            <a:ext cx="5544616" cy="1152128"/>
          </a:xfrm>
          <a:prstGeom prst="round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결과에서 마음에 드는 목적지 선택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ko-KR" dirty="0" smtClean="0">
                <a:solidFill>
                  <a:schemeClr val="tx1"/>
                </a:solidFill>
              </a:rPr>
              <a:t>→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스케줄링으로 선택 값이 넘어감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갈매기형 수장 57"/>
          <p:cNvSpPr/>
          <p:nvPr/>
        </p:nvSpPr>
        <p:spPr>
          <a:xfrm rot="5400000">
            <a:off x="827584" y="5013176"/>
            <a:ext cx="1224136" cy="1656184"/>
          </a:xfrm>
          <a:prstGeom prst="chevron">
            <a:avLst>
              <a:gd name="adj" fmla="val 28969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43303" y="5589240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주변 여행지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추천</a:t>
            </a:r>
            <a:endParaRPr lang="ko-KR" altLang="en-US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483768" y="5157192"/>
            <a:ext cx="5544616" cy="1152128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선택한 목적지의 주변 여행지를 보여줌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시스템 수행 시나리오</a:t>
            </a:r>
          </a:p>
        </p:txBody>
      </p:sp>
      <p:sp>
        <p:nvSpPr>
          <p:cNvPr id="18" name="갈매기형 수장 17"/>
          <p:cNvSpPr/>
          <p:nvPr/>
        </p:nvSpPr>
        <p:spPr>
          <a:xfrm rot="5400000">
            <a:off x="827584" y="2564904"/>
            <a:ext cx="1224136" cy="1656184"/>
          </a:xfrm>
          <a:prstGeom prst="chevron">
            <a:avLst>
              <a:gd name="adj" fmla="val 2896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9592" y="314096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카테고리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20" name="갈매기형 수장 19"/>
          <p:cNvSpPr/>
          <p:nvPr/>
        </p:nvSpPr>
        <p:spPr>
          <a:xfrm rot="5400000">
            <a:off x="827584" y="3933056"/>
            <a:ext cx="1224136" cy="1656184"/>
          </a:xfrm>
          <a:prstGeom prst="chevron">
            <a:avLst>
              <a:gd name="adj" fmla="val 2896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5011" y="450912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스케줄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483768" y="2708920"/>
            <a:ext cx="5544616" cy="1152128"/>
          </a:xfrm>
          <a:prstGeom prst="round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검색에서 받아온 목적지를 카테고리로 분류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483768" y="4077072"/>
            <a:ext cx="5544616" cy="1152128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분류된 목적지를 스케줄에 추가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47664" y="1556792"/>
            <a:ext cx="28803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mtClean="0">
                <a:solidFill>
                  <a:srgbClr val="000000"/>
                </a:solidFill>
              </a:rPr>
              <a:t>스케줄링 시나리오</a:t>
            </a:r>
            <a:endParaRPr lang="ko-KR" altLang="en-US" sz="2500" b="1" dirty="0">
              <a:solidFill>
                <a:srgbClr val="000000"/>
              </a:solidFill>
            </a:endParaRPr>
          </a:p>
        </p:txBody>
      </p:sp>
      <p:pic>
        <p:nvPicPr>
          <p:cNvPr id="2050" name="Picture 2" descr="C:\Users\김우빈\Desktop\my-icons-collection\png\calend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575" y="1438275"/>
            <a:ext cx="792000" cy="79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시스템 수행 시나리오</a:t>
            </a:r>
          </a:p>
        </p:txBody>
      </p:sp>
      <p:sp>
        <p:nvSpPr>
          <p:cNvPr id="8" name="갈매기형 수장 7"/>
          <p:cNvSpPr/>
          <p:nvPr/>
        </p:nvSpPr>
        <p:spPr>
          <a:xfrm rot="5400000">
            <a:off x="827584" y="2564904"/>
            <a:ext cx="1224136" cy="1656184"/>
          </a:xfrm>
          <a:prstGeom prst="chevron">
            <a:avLst>
              <a:gd name="adj" fmla="val 2896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5010" y="314096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스케줄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10" name="갈매기형 수장 9"/>
          <p:cNvSpPr/>
          <p:nvPr/>
        </p:nvSpPr>
        <p:spPr>
          <a:xfrm rot="5400000">
            <a:off x="827584" y="3933056"/>
            <a:ext cx="1224136" cy="1656184"/>
          </a:xfrm>
          <a:prstGeom prst="chevron">
            <a:avLst>
              <a:gd name="adj" fmla="val 2896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3303" y="4509120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다른 사용자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참고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83768" y="2708920"/>
            <a:ext cx="5544616" cy="1152128"/>
          </a:xfrm>
          <a:prstGeom prst="round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자신이 생성한 스케줄을 커뮤니티에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83768" y="4077072"/>
            <a:ext cx="5544616" cy="1152128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다른 커뮤니티 이용자들이 등록된 스케줄을 참고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7664" y="1556792"/>
            <a:ext cx="29523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mtClean="0">
                <a:solidFill>
                  <a:srgbClr val="000000"/>
                </a:solidFill>
              </a:rPr>
              <a:t>커뮤니티 시나리오</a:t>
            </a:r>
            <a:endParaRPr lang="ko-KR" altLang="en-US" sz="2500" b="1" dirty="0">
              <a:solidFill>
                <a:srgbClr val="000000"/>
              </a:solidFill>
            </a:endParaRPr>
          </a:p>
        </p:txBody>
      </p:sp>
      <p:pic>
        <p:nvPicPr>
          <p:cNvPr id="3074" name="Picture 2" descr="C:\Users\김우빈\Desktop\my-icons-collection\png\peo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000" y="1447200"/>
            <a:ext cx="792000" cy="79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시스템 구성도</a:t>
            </a:r>
            <a:endParaRPr lang="ko-KR" altLang="en-US" dirty="0"/>
          </a:p>
        </p:txBody>
      </p:sp>
      <p:sp>
        <p:nvSpPr>
          <p:cNvPr id="5" name="순서도: 자기 디스크 4"/>
          <p:cNvSpPr/>
          <p:nvPr/>
        </p:nvSpPr>
        <p:spPr bwMode="auto">
          <a:xfrm>
            <a:off x="6875463" y="2154286"/>
            <a:ext cx="1944687" cy="14398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000" b="1" dirty="0"/>
              <a:t>DB</a:t>
            </a:r>
            <a:endParaRPr lang="ko-KR" altLang="en-US" sz="3000" b="1" dirty="0"/>
          </a:p>
        </p:txBody>
      </p:sp>
      <p:pic>
        <p:nvPicPr>
          <p:cNvPr id="6" name="Picture 2" descr="C:\Users\김우빈\Desktop\smartphone-c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916832"/>
            <a:ext cx="1865247" cy="186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오른쪽 화살표 6"/>
          <p:cNvSpPr/>
          <p:nvPr/>
        </p:nvSpPr>
        <p:spPr bwMode="auto">
          <a:xfrm>
            <a:off x="1692275" y="2441624"/>
            <a:ext cx="1295400" cy="2159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오른쪽 화살표 7"/>
          <p:cNvSpPr/>
          <p:nvPr/>
        </p:nvSpPr>
        <p:spPr bwMode="auto">
          <a:xfrm rot="10800000">
            <a:off x="1692275" y="3017886"/>
            <a:ext cx="1295400" cy="2159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3132138" y="1578024"/>
            <a:ext cx="2160587" cy="237648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 bwMode="auto">
          <a:xfrm>
            <a:off x="5435600" y="2441624"/>
            <a:ext cx="1296988" cy="2159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오른쪽 화살표 12"/>
          <p:cNvSpPr/>
          <p:nvPr/>
        </p:nvSpPr>
        <p:spPr bwMode="auto">
          <a:xfrm rot="10800000">
            <a:off x="5435600" y="3017886"/>
            <a:ext cx="1296988" cy="2159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23"/>
          <p:cNvSpPr txBox="1">
            <a:spLocks noChangeArrowheads="1"/>
          </p:cNvSpPr>
          <p:nvPr/>
        </p:nvSpPr>
        <p:spPr bwMode="auto">
          <a:xfrm>
            <a:off x="3563888" y="1722053"/>
            <a:ext cx="134645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</a:rPr>
              <a:t>Server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17" name="TextBox 24"/>
          <p:cNvSpPr txBox="1">
            <a:spLocks noChangeArrowheads="1"/>
          </p:cNvSpPr>
          <p:nvPr/>
        </p:nvSpPr>
        <p:spPr bwMode="auto">
          <a:xfrm>
            <a:off x="611560" y="2636912"/>
            <a:ext cx="8162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dirty="0" smtClean="0"/>
              <a:t>Client</a:t>
            </a:r>
            <a:endParaRPr lang="ko-KR" altLang="en-US" b="1" dirty="0"/>
          </a:p>
        </p:txBody>
      </p:sp>
      <p:sp>
        <p:nvSpPr>
          <p:cNvPr id="22" name="TextBox 34"/>
          <p:cNvSpPr txBox="1">
            <a:spLocks noChangeArrowheads="1"/>
          </p:cNvSpPr>
          <p:nvPr/>
        </p:nvSpPr>
        <p:spPr bwMode="auto">
          <a:xfrm>
            <a:off x="395536" y="3789040"/>
            <a:ext cx="129554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dirty="0" smtClean="0"/>
              <a:t>* </a:t>
            </a:r>
            <a:r>
              <a:rPr lang="ko-KR" altLang="en-US" b="1" dirty="0" smtClean="0"/>
              <a:t>검색</a:t>
            </a:r>
            <a:endParaRPr lang="en-US" altLang="ko-KR" b="1" dirty="0" smtClean="0"/>
          </a:p>
          <a:p>
            <a:r>
              <a:rPr lang="en-US" altLang="ko-KR" b="1" dirty="0" smtClean="0"/>
              <a:t>* </a:t>
            </a:r>
            <a:r>
              <a:rPr lang="ko-KR" altLang="en-US" b="1" dirty="0" smtClean="0"/>
              <a:t>스케줄링</a:t>
            </a:r>
            <a:endParaRPr lang="en-US" altLang="ko-KR" b="1" dirty="0" smtClean="0"/>
          </a:p>
          <a:p>
            <a:r>
              <a:rPr lang="en-US" altLang="ko-KR" b="1" dirty="0" smtClean="0"/>
              <a:t>* </a:t>
            </a:r>
            <a:r>
              <a:rPr lang="ko-KR" altLang="en-US" b="1" dirty="0" smtClean="0"/>
              <a:t>커뮤니티</a:t>
            </a:r>
            <a:endParaRPr lang="en-US" altLang="ko-KR" b="1" dirty="0" smtClean="0"/>
          </a:p>
        </p:txBody>
      </p:sp>
      <p:sp>
        <p:nvSpPr>
          <p:cNvPr id="24" name="TextBox 36"/>
          <p:cNvSpPr txBox="1">
            <a:spLocks noChangeArrowheads="1"/>
          </p:cNvSpPr>
          <p:nvPr/>
        </p:nvSpPr>
        <p:spPr bwMode="auto">
          <a:xfrm>
            <a:off x="611560" y="5651917"/>
            <a:ext cx="64614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Server – Client</a:t>
            </a:r>
            <a:r>
              <a:rPr lang="ko-KR" altLang="en-US" b="1" dirty="0" smtClean="0"/>
              <a:t>에게 받은 정보를 </a:t>
            </a:r>
            <a:r>
              <a:rPr lang="en-US" altLang="ko-KR" b="1" dirty="0" smtClean="0"/>
              <a:t>DB</a:t>
            </a:r>
            <a:r>
              <a:rPr lang="ko-KR" altLang="en-US" b="1" dirty="0" smtClean="0"/>
              <a:t>에 저장 및 확인 후 출력</a:t>
            </a:r>
            <a:endParaRPr lang="en-US" altLang="ko-KR" b="1" dirty="0" smtClean="0"/>
          </a:p>
        </p:txBody>
      </p:sp>
      <p:sp>
        <p:nvSpPr>
          <p:cNvPr id="26" name="TextBox 38"/>
          <p:cNvSpPr txBox="1">
            <a:spLocks noChangeArrowheads="1"/>
          </p:cNvSpPr>
          <p:nvPr/>
        </p:nvSpPr>
        <p:spPr bwMode="auto">
          <a:xfrm>
            <a:off x="611560" y="6084004"/>
            <a:ext cx="6667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dirty="0" smtClean="0"/>
              <a:t>DB – </a:t>
            </a:r>
            <a:r>
              <a:rPr lang="ko-KR" altLang="en-US" b="1" dirty="0" smtClean="0"/>
              <a:t>서버에서 받은 정보를 저장하고 원하는 </a:t>
            </a:r>
            <a:r>
              <a:rPr lang="ko-KR" altLang="en-US" b="1" dirty="0"/>
              <a:t>데이터 값을 </a:t>
            </a:r>
            <a:r>
              <a:rPr lang="ko-KR" altLang="en-US" b="1" dirty="0" smtClean="0"/>
              <a:t>반환</a:t>
            </a:r>
            <a:endParaRPr lang="ko-KR" altLang="en-US" b="1" dirty="0"/>
          </a:p>
        </p:txBody>
      </p:sp>
      <p:sp>
        <p:nvSpPr>
          <p:cNvPr id="32" name="TextBox 36"/>
          <p:cNvSpPr txBox="1">
            <a:spLocks noChangeArrowheads="1"/>
          </p:cNvSpPr>
          <p:nvPr/>
        </p:nvSpPr>
        <p:spPr bwMode="auto">
          <a:xfrm>
            <a:off x="611560" y="5219908"/>
            <a:ext cx="41953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dirty="0" smtClean="0"/>
              <a:t>Client – </a:t>
            </a:r>
            <a:r>
              <a:rPr lang="ko-KR" altLang="en-US" b="1" dirty="0" smtClean="0"/>
              <a:t>각 기능별 정보를 서버에 보냄</a:t>
            </a:r>
            <a:endParaRPr lang="en-US" altLang="ko-KR" b="1" dirty="0" smtClean="0"/>
          </a:p>
        </p:txBody>
      </p:sp>
      <p:sp>
        <p:nvSpPr>
          <p:cNvPr id="33" name="TextBox 36"/>
          <p:cNvSpPr txBox="1">
            <a:spLocks noChangeArrowheads="1"/>
          </p:cNvSpPr>
          <p:nvPr/>
        </p:nvSpPr>
        <p:spPr bwMode="auto">
          <a:xfrm>
            <a:off x="2771800" y="3933056"/>
            <a:ext cx="321754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dirty="0" smtClean="0"/>
              <a:t>* </a:t>
            </a:r>
            <a:r>
              <a:rPr lang="ko-KR" altLang="en-US" b="1" dirty="0" smtClean="0"/>
              <a:t>입력정보 처리 및 </a:t>
            </a:r>
            <a:r>
              <a:rPr lang="en-US" altLang="ko-KR" b="1" dirty="0" smtClean="0"/>
              <a:t>DB</a:t>
            </a:r>
            <a:r>
              <a:rPr lang="ko-KR" altLang="en-US" b="1" dirty="0" smtClean="0"/>
              <a:t>저장</a:t>
            </a:r>
            <a:endParaRPr lang="en-US" altLang="ko-KR" b="1" dirty="0" smtClean="0"/>
          </a:p>
          <a:p>
            <a:r>
              <a:rPr lang="en-US" altLang="ko-KR" b="1" dirty="0" smtClean="0"/>
              <a:t>* DB</a:t>
            </a:r>
            <a:r>
              <a:rPr lang="ko-KR" altLang="en-US" b="1" dirty="0" smtClean="0"/>
              <a:t>정보 출력 및 </a:t>
            </a:r>
            <a:r>
              <a:rPr lang="en-US" altLang="ko-KR" b="1" dirty="0" smtClean="0"/>
              <a:t>DB</a:t>
            </a:r>
            <a:r>
              <a:rPr lang="ko-KR" altLang="en-US" b="1" dirty="0" smtClean="0"/>
              <a:t>확인</a:t>
            </a:r>
            <a:endParaRPr lang="en-US" altLang="ko-KR" b="1" dirty="0" smtClean="0"/>
          </a:p>
          <a:p>
            <a:r>
              <a:rPr lang="en-US" altLang="ko-KR" b="1" dirty="0" smtClean="0"/>
              <a:t>* </a:t>
            </a:r>
            <a:r>
              <a:rPr lang="ko-KR" altLang="en-US" b="1" dirty="0" smtClean="0"/>
              <a:t>회원정보 관리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게시판 관리</a:t>
            </a:r>
            <a:endParaRPr lang="en-US" altLang="ko-K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직선 연결선 66"/>
          <p:cNvCxnSpPr/>
          <p:nvPr/>
        </p:nvCxnSpPr>
        <p:spPr>
          <a:xfrm>
            <a:off x="7164786" y="2965014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4860530" y="2965014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차례</a:t>
            </a:r>
            <a:endParaRPr lang="ko-KR" altLang="en-US" b="1" dirty="0"/>
          </a:p>
        </p:txBody>
      </p:sp>
      <p:sp>
        <p:nvSpPr>
          <p:cNvPr id="8" name="육각형 7"/>
          <p:cNvSpPr/>
          <p:nvPr/>
        </p:nvSpPr>
        <p:spPr>
          <a:xfrm>
            <a:off x="755576" y="2924944"/>
            <a:ext cx="1309135" cy="122413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1414742" y="2276872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10188" y="1948770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01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개요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육각형 30"/>
          <p:cNvSpPr/>
          <p:nvPr/>
        </p:nvSpPr>
        <p:spPr>
          <a:xfrm>
            <a:off x="768568" y="4293096"/>
            <a:ext cx="1309135" cy="1224136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/>
          <p:cNvSpPr/>
          <p:nvPr/>
        </p:nvSpPr>
        <p:spPr>
          <a:xfrm>
            <a:off x="1920696" y="3573016"/>
            <a:ext cx="1309135" cy="122413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육각형 35"/>
          <p:cNvSpPr/>
          <p:nvPr/>
        </p:nvSpPr>
        <p:spPr>
          <a:xfrm>
            <a:off x="4211960" y="3573016"/>
            <a:ext cx="1309135" cy="122413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육각형 36"/>
          <p:cNvSpPr/>
          <p:nvPr/>
        </p:nvSpPr>
        <p:spPr>
          <a:xfrm>
            <a:off x="3072824" y="4293096"/>
            <a:ext cx="1309135" cy="1224136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육각형 37"/>
          <p:cNvSpPr/>
          <p:nvPr/>
        </p:nvSpPr>
        <p:spPr>
          <a:xfrm>
            <a:off x="5364405" y="2912269"/>
            <a:ext cx="1309135" cy="122413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육각형 38"/>
          <p:cNvSpPr/>
          <p:nvPr/>
        </p:nvSpPr>
        <p:spPr>
          <a:xfrm>
            <a:off x="3059832" y="2924944"/>
            <a:ext cx="1309135" cy="122413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육각형 39"/>
          <p:cNvSpPr/>
          <p:nvPr/>
        </p:nvSpPr>
        <p:spPr>
          <a:xfrm>
            <a:off x="5377080" y="4293096"/>
            <a:ext cx="1309135" cy="1224136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육각형 41"/>
          <p:cNvSpPr/>
          <p:nvPr/>
        </p:nvSpPr>
        <p:spPr>
          <a:xfrm>
            <a:off x="6529208" y="3573016"/>
            <a:ext cx="1309135" cy="122413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육각형 42"/>
          <p:cNvSpPr/>
          <p:nvPr/>
        </p:nvSpPr>
        <p:spPr>
          <a:xfrm>
            <a:off x="1907704" y="4941168"/>
            <a:ext cx="1309135" cy="122413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육각형 43"/>
          <p:cNvSpPr/>
          <p:nvPr/>
        </p:nvSpPr>
        <p:spPr>
          <a:xfrm>
            <a:off x="4211960" y="4941168"/>
            <a:ext cx="1309135" cy="122413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2555776" y="2924944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63147" y="2564904"/>
            <a:ext cx="1928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02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구체적 기능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5999983" y="2304267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207397" y="1936095"/>
            <a:ext cx="1598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05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개발요소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372200" y="2596842"/>
            <a:ext cx="1598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06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수행일정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11960" y="2596842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04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1" name="그림 70" descr="calend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2240" y="3717032"/>
            <a:ext cx="864096" cy="864096"/>
          </a:xfrm>
          <a:prstGeom prst="rect">
            <a:avLst/>
          </a:prstGeom>
        </p:spPr>
      </p:pic>
      <p:pic>
        <p:nvPicPr>
          <p:cNvPr id="1026" name="Picture 2" descr="C:\Users\김우빈\Desktop\my-icons-collection\png\strong-ma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2996952"/>
            <a:ext cx="936104" cy="936104"/>
          </a:xfrm>
          <a:prstGeom prst="rect">
            <a:avLst/>
          </a:prstGeom>
          <a:noFill/>
        </p:spPr>
      </p:pic>
      <p:pic>
        <p:nvPicPr>
          <p:cNvPr id="1027" name="Picture 3" descr="C:\Users\김우빈\Desktop\my-icons-collection\png\round-test-tub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2924944"/>
            <a:ext cx="1139453" cy="1139453"/>
          </a:xfrm>
          <a:prstGeom prst="rect">
            <a:avLst/>
          </a:prstGeom>
          <a:noFill/>
        </p:spPr>
      </p:pic>
      <p:pic>
        <p:nvPicPr>
          <p:cNvPr id="1028" name="Picture 4" descr="C:\Users\김우빈\Desktop\my-icons-collection\png\summar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3068960"/>
            <a:ext cx="1008112" cy="1008112"/>
          </a:xfrm>
          <a:prstGeom prst="rect">
            <a:avLst/>
          </a:prstGeom>
          <a:noFill/>
        </p:spPr>
      </p:pic>
      <p:cxnSp>
        <p:nvCxnSpPr>
          <p:cNvPr id="30" name="직선 연결선 29"/>
          <p:cNvCxnSpPr/>
          <p:nvPr/>
        </p:nvCxnSpPr>
        <p:spPr>
          <a:xfrm>
            <a:off x="3708402" y="2285004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31840" y="1916832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03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강점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409" name="Picture 1" descr="C:\Users\김우빈\Desktop\function-mathematical-symbol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3645024"/>
            <a:ext cx="988343" cy="988343"/>
          </a:xfrm>
          <a:prstGeom prst="rect">
            <a:avLst/>
          </a:prstGeom>
          <a:noFill/>
        </p:spPr>
      </p:pic>
      <p:pic>
        <p:nvPicPr>
          <p:cNvPr id="1029" name="Picture 5" descr="C:\Users\김우빈\Desktop\compute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27984" y="3789040"/>
            <a:ext cx="864096" cy="864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235" y="133464"/>
            <a:ext cx="315823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40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 flipV="1">
            <a:off x="2915816" y="2636911"/>
            <a:ext cx="5303404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62636" y="1916832"/>
            <a:ext cx="27959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latin typeface="HY견고딕" pitchFamily="18" charset="-127"/>
                <a:ea typeface="HY견고딕" pitchFamily="18" charset="-127"/>
              </a:rPr>
              <a:t>development</a:t>
            </a:r>
            <a:endParaRPr lang="ko-KR" altLang="en-US" sz="3000" b="1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915816" y="4486263"/>
            <a:ext cx="5303404" cy="2285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50668" y="3316922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 smtClean="0">
                <a:latin typeface="HY견고딕" pitchFamily="18" charset="-127"/>
                <a:ea typeface="HY견고딕" pitchFamily="18" charset="-127"/>
              </a:rPr>
              <a:t>001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개발 기술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b="1"/>
              <a:t>개발 기술</a:t>
            </a:r>
            <a:endParaRPr lang="en-US" altLang="ko-KR" b="1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026" name="Picture 2" descr="C:\Users\김우빈\Desktop\%B4%EB%C0%FCJAVA%C7п%F83.jpg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043608" y="1612379"/>
            <a:ext cx="3769888" cy="2032645"/>
          </a:xfrm>
          <a:prstGeom prst="rect">
            <a:avLst/>
          </a:prstGeom>
          <a:noFill/>
        </p:spPr>
      </p:pic>
      <p:pic>
        <p:nvPicPr>
          <p:cNvPr id="1027" name="Picture 3" descr="C:\Users\김우빈\Desktop\%BEȵ%E512.jpg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5148064" y="1592796"/>
            <a:ext cx="2736304" cy="2052228"/>
          </a:xfrm>
          <a:prstGeom prst="rect">
            <a:avLst/>
          </a:prstGeom>
          <a:noFill/>
        </p:spPr>
      </p:pic>
      <p:pic>
        <p:nvPicPr>
          <p:cNvPr id="1028" name="Picture 4" descr="C:\Users\김우빈\Desktop\1.png"/>
          <p:cNvPicPr>
            <a:picLocks noChangeAspect="1" noChangeArrowheads="1"/>
          </p:cNvPicPr>
          <p:nvPr/>
        </p:nvPicPr>
        <p:blipFill rotWithShape="1">
          <a:blip r:embed="rId4" cstate="print"/>
          <a:srcRect/>
          <a:stretch>
            <a:fillRect/>
          </a:stretch>
        </p:blipFill>
        <p:spPr>
          <a:xfrm>
            <a:off x="1043608" y="4202217"/>
            <a:ext cx="6840760" cy="1891079"/>
          </a:xfrm>
          <a:prstGeom prst="rect">
            <a:avLst/>
          </a:prstGeom>
          <a:noFill/>
        </p:spPr>
      </p:pic>
      <p:sp>
        <p:nvSpPr>
          <p:cNvPr id="13315" name="TextBox 13314"/>
          <p:cNvSpPr txBox="1"/>
          <p:nvPr/>
        </p:nvSpPr>
        <p:spPr>
          <a:xfrm>
            <a:off x="971600" y="1196752"/>
            <a:ext cx="720080" cy="367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자바</a:t>
            </a:r>
          </a:p>
        </p:txBody>
      </p:sp>
      <p:sp>
        <p:nvSpPr>
          <p:cNvPr id="13316" name="TextBox 13315"/>
          <p:cNvSpPr txBox="1"/>
          <p:nvPr/>
        </p:nvSpPr>
        <p:spPr>
          <a:xfrm>
            <a:off x="5004048" y="1189504"/>
            <a:ext cx="2376264" cy="361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안드로이드 스튜디오</a:t>
            </a:r>
          </a:p>
        </p:txBody>
      </p:sp>
      <p:sp>
        <p:nvSpPr>
          <p:cNvPr id="13317" name="TextBox 13316"/>
          <p:cNvSpPr txBox="1"/>
          <p:nvPr/>
        </p:nvSpPr>
        <p:spPr>
          <a:xfrm>
            <a:off x="971600" y="3789040"/>
            <a:ext cx="936104" cy="361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오라클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235" y="133464"/>
            <a:ext cx="315823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40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 flipV="1">
            <a:off x="2915816" y="2636911"/>
            <a:ext cx="5303404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62636" y="1916832"/>
            <a:ext cx="20730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latin typeface="HY견고딕" pitchFamily="18" charset="-127"/>
                <a:ea typeface="HY견고딕" pitchFamily="18" charset="-127"/>
              </a:rPr>
              <a:t>Schedule</a:t>
            </a:r>
            <a:endParaRPr lang="ko-KR" altLang="en-US" sz="3000" b="1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915816" y="4486263"/>
            <a:ext cx="5303404" cy="2285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50668" y="3347700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 smtClean="0">
                <a:latin typeface="HY견고딕" pitchFamily="18" charset="-127"/>
                <a:ea typeface="HY견고딕" pitchFamily="18" charset="-127"/>
              </a:rPr>
              <a:t>002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업무 분담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50668" y="2852936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 smtClean="0">
                <a:latin typeface="HY견고딕" pitchFamily="18" charset="-127"/>
                <a:ea typeface="HY견고딕" pitchFamily="18" charset="-127"/>
              </a:rPr>
              <a:t>001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수행 일정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수행일정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67544" y="1628800"/>
          <a:ext cx="7981452" cy="44212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2752"/>
                <a:gridCol w="3523849"/>
                <a:gridCol w="343791"/>
                <a:gridCol w="343791"/>
                <a:gridCol w="343791"/>
                <a:gridCol w="343791"/>
                <a:gridCol w="343791"/>
                <a:gridCol w="343791"/>
                <a:gridCol w="332105"/>
              </a:tblGrid>
              <a:tr h="458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추진 사항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2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3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4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5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6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7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8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05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요구사항 정의 및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분석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smtClean="0"/>
                        <a:t>-</a:t>
                      </a:r>
                      <a:r>
                        <a:rPr lang="ko-KR" altLang="en-US" sz="1300" dirty="0" smtClean="0"/>
                        <a:t>요구사항 정의 및 분석</a:t>
                      </a:r>
                      <a:endParaRPr lang="en-US" altLang="ko-KR" sz="1300" dirty="0" smtClean="0"/>
                    </a:p>
                    <a:p>
                      <a:pPr algn="l" latinLnBrk="1"/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-</a:t>
                      </a:r>
                      <a:r>
                        <a:rPr lang="ko-KR" altLang="en-US" sz="1300" dirty="0" smtClean="0"/>
                        <a:t>요구사항 명세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39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시스템 설계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smtClean="0"/>
                        <a:t>-</a:t>
                      </a:r>
                      <a:r>
                        <a:rPr lang="ko-KR" altLang="en-US" sz="1300" dirty="0" smtClean="0"/>
                        <a:t>시스템 설계</a:t>
                      </a:r>
                      <a:endParaRPr lang="en-US" altLang="ko-KR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728192">
                <a:tc>
                  <a:txBody>
                    <a:bodyPr/>
                    <a:lstStyle/>
                    <a:p>
                      <a:pPr algn="ctr" latinLnBrk="1"/>
                      <a:endParaRPr lang="en-US" altLang="ko-KR" sz="1300" dirty="0" smtClean="0"/>
                    </a:p>
                    <a:p>
                      <a:pPr algn="ctr" latinLnBrk="1"/>
                      <a:endParaRPr lang="en-US" altLang="ko-KR" sz="1300" dirty="0" smtClean="0"/>
                    </a:p>
                    <a:p>
                      <a:pPr algn="ctr" latinLnBrk="1"/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구현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sz="1300" baseline="0" dirty="0" smtClean="0"/>
                        <a:t> 카테고리 기능</a:t>
                      </a:r>
                      <a:endParaRPr lang="en-US" altLang="ko-KR" sz="1300" baseline="0" dirty="0" smtClean="0"/>
                    </a:p>
                    <a:p>
                      <a:pPr algn="l" latinLnBrk="1">
                        <a:buFontTx/>
                        <a:buChar char="-"/>
                      </a:pPr>
                      <a:endParaRPr lang="en-US" altLang="ko-KR" sz="1300" baseline="0" dirty="0" smtClean="0"/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sz="1300" baseline="0" dirty="0" smtClean="0"/>
                        <a:t> 검색 기능</a:t>
                      </a:r>
                      <a:endParaRPr lang="en-US" altLang="ko-KR" sz="1300" baseline="0" dirty="0" smtClean="0"/>
                    </a:p>
                    <a:p>
                      <a:pPr algn="l" latinLnBrk="1">
                        <a:buFontTx/>
                        <a:buChar char="-"/>
                      </a:pPr>
                      <a:endParaRPr lang="en-US" altLang="ko-KR" sz="1300" dirty="0" smtClean="0"/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sz="1300" baseline="0" dirty="0" smtClean="0"/>
                        <a:t> 스케줄링 기능</a:t>
                      </a:r>
                      <a:endParaRPr lang="en-US" altLang="ko-KR" sz="1300" baseline="0" dirty="0" smtClean="0"/>
                    </a:p>
                    <a:p>
                      <a:pPr algn="l" latinLnBrk="1">
                        <a:buFontTx/>
                        <a:buChar char="-"/>
                      </a:pPr>
                      <a:endParaRPr lang="en-US" altLang="ko-KR" sz="1300" baseline="0" dirty="0" smtClean="0"/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커뮤니티 기능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108859">
                <a:tc>
                  <a:txBody>
                    <a:bodyPr/>
                    <a:lstStyle/>
                    <a:p>
                      <a:pPr algn="ctr" latinLnBrk="1"/>
                      <a:endParaRPr lang="en-US" altLang="ko-KR" sz="1300" dirty="0" smtClean="0"/>
                    </a:p>
                    <a:p>
                      <a:pPr algn="ctr" latinLnBrk="1"/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데모 및 수정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endParaRPr lang="en-US" altLang="ko-KR" sz="1300" baseline="0" dirty="0" smtClean="0"/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데모</a:t>
                      </a:r>
                      <a:endParaRPr lang="en-US" altLang="ko-KR" sz="1300" baseline="0" dirty="0" smtClean="0"/>
                    </a:p>
                    <a:p>
                      <a:pPr algn="l" latinLnBrk="1">
                        <a:buFontTx/>
                        <a:buChar char="-"/>
                      </a:pPr>
                      <a:endParaRPr lang="en-US" altLang="ko-KR" sz="1300" baseline="0" dirty="0" smtClean="0"/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sz="1300" baseline="0" dirty="0" smtClean="0"/>
                        <a:t> 수정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156176" y="2204864"/>
            <a:ext cx="288032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228432" y="2564904"/>
            <a:ext cx="431800" cy="714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444208" y="2924944"/>
            <a:ext cx="36004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164288" y="3789040"/>
            <a:ext cx="288032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804248" y="3429000"/>
            <a:ext cx="36004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452320" y="4221088"/>
            <a:ext cx="288032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740352" y="4581128"/>
            <a:ext cx="288032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028384" y="5301208"/>
            <a:ext cx="288032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172400" y="5661248"/>
            <a:ext cx="288032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/>
          <p:nvPr>
            <p:extLst>
              <p:ext uri="{D42A27DB-BD31-4B8C-83A1-F6EECF244321}">
                <p14:modId xmlns="" xmlns:p14="http://schemas.microsoft.com/office/powerpoint/2010/main" val="3707786281"/>
              </p:ext>
            </p:extLst>
          </p:nvPr>
        </p:nvGraphicFramePr>
        <p:xfrm>
          <a:off x="642910" y="1340768"/>
          <a:ext cx="7457481" cy="4288912"/>
        </p:xfrm>
        <a:graphic>
          <a:graphicData uri="http://schemas.openxmlformats.org/drawingml/2006/table">
            <a:tbl>
              <a:tblPr/>
              <a:tblGrid>
                <a:gridCol w="1307455"/>
                <a:gridCol w="3073865"/>
                <a:gridCol w="3076161"/>
              </a:tblGrid>
              <a:tr h="593937">
                <a:tc>
                  <a:txBody>
                    <a:bodyPr/>
                    <a:lstStyle/>
                    <a:p>
                      <a:pPr marL="0" lvl="0" indent="0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</a:pPr>
                      <a:endParaRPr lang="ko-KR" altLang="en-US" sz="1300" b="1" i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</a:pPr>
                      <a:r>
                        <a:rPr lang="ko-KR" altLang="en-US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김우빈</a:t>
                      </a:r>
                      <a:endParaRPr lang="ko-KR" altLang="en-US" sz="1300" b="1" i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</a:pPr>
                      <a:r>
                        <a:rPr lang="ko-KR" altLang="en-US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이병준</a:t>
                      </a:r>
                      <a:endParaRPr lang="ko-KR" altLang="en-US" sz="1300" b="1" i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072">
                <a:tc>
                  <a:txBody>
                    <a:bodyPr/>
                    <a:lstStyle/>
                    <a:p>
                      <a:pPr marL="0" lvl="0" indent="0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</a:pPr>
                      <a:r>
                        <a:rPr lang="ko-KR" altLang="en-US" sz="1300" b="1" i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자료수집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lvl="0" indent="-182563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</a:pPr>
                      <a:r>
                        <a:rPr lang="ko-KR" altLang="en-US" sz="1300" b="1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여행 관련 경쟁 </a:t>
                      </a:r>
                      <a:r>
                        <a:rPr lang="en-US" altLang="ko-KR" sz="1300" b="1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application </a:t>
                      </a:r>
                      <a:r>
                        <a:rPr lang="ko-KR" altLang="en-US" sz="1300" b="1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조사</a:t>
                      </a:r>
                      <a:endParaRPr lang="en-US" altLang="ko-KR" sz="1300" b="1" i="0" dirty="0" smtClean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0" indent="0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</a:pPr>
                      <a:r>
                        <a:rPr lang="ko-KR" altLang="en-US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관련 기술 조사</a:t>
                      </a:r>
                      <a:endParaRPr lang="ko-KR" altLang="en-US" sz="1300" b="1" i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</a:pPr>
                      <a:r>
                        <a:rPr lang="ko-KR" altLang="en-US" sz="1300" b="1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여행관련 </a:t>
                      </a:r>
                      <a:r>
                        <a:rPr lang="en-US" altLang="ko-KR" sz="1300" b="1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application </a:t>
                      </a:r>
                      <a:r>
                        <a:rPr lang="ko-KR" altLang="en-US" sz="1300" b="1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사례</a:t>
                      </a:r>
                      <a:r>
                        <a:rPr lang="en-US" altLang="ko-KR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ko-KR" altLang="en-US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조사</a:t>
                      </a:r>
                      <a:endParaRPr lang="en-US" altLang="ko-KR" sz="1300" b="1" i="0" dirty="0" smtClean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0" indent="0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</a:pPr>
                      <a:r>
                        <a:rPr lang="ko-KR" altLang="en-US" sz="1300" b="1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여행관련 </a:t>
                      </a:r>
                      <a:r>
                        <a:rPr lang="en-US" altLang="ko-KR" sz="1300" b="1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application </a:t>
                      </a:r>
                      <a:r>
                        <a:rPr lang="ko-KR" altLang="en-US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장단점 및 특징 조사</a:t>
                      </a:r>
                      <a:endParaRPr lang="en-US" altLang="ko-KR" sz="1300" b="1" i="0" dirty="0" smtClean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029">
                <a:tc>
                  <a:txBody>
                    <a:bodyPr/>
                    <a:lstStyle/>
                    <a:p>
                      <a:pPr marL="0" lvl="0" indent="0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</a:pPr>
                      <a:r>
                        <a:rPr lang="ko-KR" altLang="en-US" sz="1300" b="1" i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설      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lvl="0" indent="-182563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</a:pPr>
                      <a:r>
                        <a:rPr lang="ko-KR" altLang="en-US" sz="1300" b="1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여행관련 </a:t>
                      </a:r>
                      <a:r>
                        <a:rPr lang="en-US" altLang="ko-KR" sz="1300" b="1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application </a:t>
                      </a:r>
                      <a:r>
                        <a:rPr lang="ko-KR" altLang="en-US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ko-KR" altLang="en-US" sz="1300" b="1" i="0" dirty="0" err="1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앱</a:t>
                      </a:r>
                      <a:r>
                        <a:rPr lang="ko-KR" altLang="en-US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설계 </a:t>
                      </a:r>
                      <a:endParaRPr lang="en-US" altLang="ko-KR" sz="1300" b="1" i="0" baseline="0" dirty="0" smtClean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182563" lvl="0" indent="-182563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</a:pPr>
                      <a:r>
                        <a:rPr lang="ko-KR" altLang="en-US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여행 </a:t>
                      </a:r>
                      <a:r>
                        <a:rPr lang="ko-KR" altLang="en-US" sz="1300" b="1" i="0" dirty="0" err="1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앱과</a:t>
                      </a:r>
                      <a:r>
                        <a:rPr lang="ko-KR" altLang="en-US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수신기간의 </a:t>
                      </a:r>
                      <a:r>
                        <a:rPr lang="en-US" altLang="ko-KR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Direct </a:t>
                      </a:r>
                      <a:r>
                        <a:rPr lang="ko-KR" altLang="en-US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기술 설계</a:t>
                      </a:r>
                      <a:endParaRPr lang="en-US" altLang="ko-KR" sz="1300" b="1" i="0" dirty="0" smtClean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</a:pPr>
                      <a:r>
                        <a:rPr lang="ko-KR" altLang="en-US" sz="1300" b="1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여행 </a:t>
                      </a:r>
                      <a:r>
                        <a:rPr lang="en-US" altLang="ko-KR" sz="1300" b="1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application   UI </a:t>
                      </a:r>
                      <a:r>
                        <a:rPr lang="ko-KR" altLang="en-US" sz="1300" b="1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디자인 설계</a:t>
                      </a:r>
                      <a:endParaRPr lang="en-US" altLang="ko-KR" sz="1300" b="1" i="0" baseline="0" dirty="0" smtClean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221">
                <a:tc>
                  <a:txBody>
                    <a:bodyPr/>
                    <a:lstStyle/>
                    <a:p>
                      <a:pPr marL="0" lvl="0" indent="0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</a:pPr>
                      <a:r>
                        <a:rPr lang="ko-KR" altLang="en-US" sz="1300" b="1" i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구      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lvl="0" indent="-182563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</a:pPr>
                      <a:r>
                        <a:rPr lang="ko-KR" altLang="en-US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여행 </a:t>
                      </a:r>
                      <a:r>
                        <a:rPr lang="ko-KR" altLang="en-US" sz="1300" b="1" i="0" dirty="0" err="1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앱의</a:t>
                      </a:r>
                      <a:r>
                        <a:rPr lang="ko-KR" altLang="en-US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전반적인 기술 구현</a:t>
                      </a:r>
                      <a:r>
                        <a:rPr lang="en-US" altLang="ko-KR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ko-KR" altLang="en-US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카테고리</a:t>
                      </a:r>
                      <a:r>
                        <a:rPr lang="en-US" altLang="ko-KR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, </a:t>
                      </a:r>
                      <a:r>
                        <a:rPr lang="ko-KR" altLang="en-US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검색</a:t>
                      </a:r>
                      <a:r>
                        <a:rPr lang="en-US" altLang="ko-KR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, </a:t>
                      </a:r>
                      <a:r>
                        <a:rPr lang="ko-KR" altLang="en-US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스케줄링</a:t>
                      </a:r>
                      <a:r>
                        <a:rPr lang="en-US" altLang="ko-KR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, </a:t>
                      </a:r>
                      <a:r>
                        <a:rPr lang="ko-KR" altLang="en-US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커뮤니티 등</a:t>
                      </a:r>
                      <a:r>
                        <a:rPr lang="en-US" altLang="ko-KR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)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0168" rtl="0" eaLnBrk="1" fontAlgn="auto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/>
                        <a:buChar char="v"/>
                        <a:tabLst/>
                        <a:defRPr/>
                      </a:pPr>
                      <a:r>
                        <a:rPr lang="ko-KR" altLang="en-US" sz="1300" b="1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여행 </a:t>
                      </a:r>
                      <a:r>
                        <a:rPr lang="en-US" altLang="ko-KR" sz="1300" b="1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application UI </a:t>
                      </a:r>
                      <a:r>
                        <a:rPr lang="ko-KR" altLang="en-US" sz="1300" b="1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디자인</a:t>
                      </a:r>
                      <a:endParaRPr lang="ko-KR" altLang="en-US" sz="1300" b="1" i="0" dirty="0" smtClean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4950">
                <a:tc>
                  <a:txBody>
                    <a:bodyPr/>
                    <a:lstStyle/>
                    <a:p>
                      <a:pPr marL="0" lvl="0" indent="0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</a:pPr>
                      <a:r>
                        <a:rPr lang="ko-KR" altLang="en-US" sz="1300" b="1" i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테스트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</a:pPr>
                      <a:r>
                        <a:rPr lang="ko-KR" altLang="en-US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통합테스트</a:t>
                      </a:r>
                      <a:r>
                        <a:rPr lang="en-US" altLang="ko-KR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/</a:t>
                      </a:r>
                      <a:r>
                        <a:rPr lang="ko-KR" altLang="en-US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유지보수</a:t>
                      </a:r>
                      <a:endParaRPr lang="en-US" altLang="ko-KR" sz="1300" b="1" i="0" dirty="0" smtClean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0" indent="0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</a:pPr>
                      <a:r>
                        <a:rPr lang="ko-KR" altLang="en-US" sz="1300" b="1" i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각 기능간의 데이터 흐름과 손실 테스트 및 유지보수</a:t>
                      </a:r>
                      <a:endParaRPr lang="en-US" altLang="ko-KR" sz="1300" b="1" i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b="1" smtClean="0"/>
              <a:t>업무분담</a:t>
            </a:r>
            <a:endParaRPr lang="ko-KR" altLang="en-US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지난 발표 </a:t>
            </a:r>
            <a:r>
              <a:rPr lang="ko-KR" altLang="en-US" b="1" dirty="0" err="1" smtClean="0"/>
              <a:t>지적사항</a:t>
            </a:r>
            <a:endParaRPr lang="ko-KR" altLang="en-US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지난 발표에서의 지적 사항</a:t>
            </a: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r>
              <a:rPr lang="ko-KR" altLang="en-US" dirty="0" smtClean="0"/>
              <a:t>구체적 내용이 부족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전반적인 제안내용이 부족</a:t>
            </a:r>
            <a:r>
              <a:rPr lang="en-US" altLang="ko-KR" dirty="0" smtClean="0"/>
              <a:t>/</a:t>
            </a:r>
            <a:r>
              <a:rPr lang="ko-KR" altLang="en-US" dirty="0" smtClean="0"/>
              <a:t>구체성이 떨어짐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지적 사항에 대한 답변</a:t>
            </a:r>
            <a:endParaRPr lang="en-US" altLang="ko-KR" dirty="0" smtClean="0"/>
          </a:p>
          <a:p>
            <a:pPr marL="342900" lvl="1" indent="-342900">
              <a:buNone/>
            </a:pPr>
            <a:r>
              <a:rPr lang="en-US" altLang="ko-KR" sz="2800" dirty="0" smtClean="0"/>
              <a:t>	</a:t>
            </a:r>
            <a:r>
              <a:rPr lang="ko-KR" altLang="en-US" sz="2800" dirty="0" smtClean="0"/>
              <a:t>기능의 세분화</a:t>
            </a:r>
            <a:r>
              <a:rPr lang="en-US" altLang="ko-KR" sz="2800" dirty="0" smtClean="0"/>
              <a:t>, db</a:t>
            </a:r>
            <a:r>
              <a:rPr lang="ko-KR" altLang="en-US" sz="2800" dirty="0" smtClean="0"/>
              <a:t>로 사용할 데이터 </a:t>
            </a:r>
            <a:r>
              <a:rPr lang="ko-KR" altLang="en-US" sz="2800" dirty="0" smtClean="0"/>
              <a:t>확보</a:t>
            </a:r>
            <a:endParaRPr lang="en-US" altLang="ko-KR" sz="28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235" y="133464"/>
            <a:ext cx="315823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40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 flipV="1">
            <a:off x="2915816" y="2636911"/>
            <a:ext cx="5303404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62636" y="1916832"/>
            <a:ext cx="27029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latin typeface="HY견고딕" pitchFamily="18" charset="-127"/>
                <a:ea typeface="HY견고딕" pitchFamily="18" charset="-127"/>
              </a:rPr>
              <a:t>Introductio</a:t>
            </a:r>
            <a:r>
              <a:rPr lang="en-US" altLang="ko-KR" sz="3000" b="1" dirty="0"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sz="3000" b="1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915816" y="4486263"/>
            <a:ext cx="5303404" cy="2285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50668" y="2780928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 smtClean="0">
                <a:latin typeface="HY견고딕" pitchFamily="18" charset="-127"/>
                <a:ea typeface="HY견고딕" pitchFamily="18" charset="-127"/>
              </a:rPr>
              <a:t>001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개발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배경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0668" y="3347700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 smtClean="0">
                <a:latin typeface="HY견고딕" pitchFamily="18" charset="-127"/>
                <a:ea typeface="HY견고딕" pitchFamily="18" charset="-127"/>
              </a:rPr>
              <a:t>002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개발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목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b="1" dirty="0"/>
              <a:t>개발 </a:t>
            </a:r>
            <a:r>
              <a:rPr lang="ko-KR" altLang="en-US" b="1" dirty="0" smtClean="0"/>
              <a:t>배경</a:t>
            </a:r>
            <a:endParaRPr lang="ko-KR" altLang="en-US" b="1" dirty="0"/>
          </a:p>
        </p:txBody>
      </p:sp>
      <p:pic>
        <p:nvPicPr>
          <p:cNvPr id="6148" name="Picture 5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683568" y="1412776"/>
            <a:ext cx="7511380" cy="3505200"/>
          </a:xfrm>
          <a:prstGeom prst="rect">
            <a:avLst/>
          </a:prstGeom>
          <a:noFill/>
          <a:ln w="28575" algn="ctr">
            <a:noFill/>
            <a:miter/>
          </a:ln>
        </p:spPr>
      </p:pic>
      <p:sp>
        <p:nvSpPr>
          <p:cNvPr id="6" name="모서리가 둥근 직사각형 5"/>
          <p:cNvSpPr/>
          <p:nvPr/>
        </p:nvSpPr>
        <p:spPr>
          <a:xfrm>
            <a:off x="683568" y="5085184"/>
            <a:ext cx="7560840" cy="1368152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 b="1" dirty="0" smtClean="0">
                <a:solidFill>
                  <a:schemeClr val="tx1"/>
                </a:solidFill>
              </a:rPr>
              <a:t>국내 관광객의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입도율이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증가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ko-KR" altLang="en-US" b="1" dirty="0" smtClean="0"/>
              <a:t>개발 목적</a:t>
            </a:r>
          </a:p>
        </p:txBody>
      </p:sp>
      <p:pic>
        <p:nvPicPr>
          <p:cNvPr id="1026" name="Picture 2" descr="C:\Users\김우빈\Desktop\20160714_183935000_99_201607181701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12032"/>
            <a:ext cx="2857500" cy="1905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3418804" y="1685707"/>
            <a:ext cx="54202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제주도 관광의 수요 증가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및 </a:t>
            </a:r>
            <a:r>
              <a:rPr lang="ko-KR" altLang="en-US" b="1" dirty="0" err="1" smtClean="0"/>
              <a:t>컨텐츠</a:t>
            </a:r>
            <a:r>
              <a:rPr lang="ko-KR" altLang="en-US" b="1" dirty="0" smtClean="0"/>
              <a:t> 다양성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유사어플의</a:t>
            </a:r>
            <a:r>
              <a:rPr lang="ko-KR" altLang="en-US" b="1" dirty="0" smtClean="0"/>
              <a:t> 경우</a:t>
            </a:r>
            <a:endParaRPr lang="en-US" altLang="ko-KR" b="1" dirty="0"/>
          </a:p>
          <a:p>
            <a:r>
              <a:rPr lang="ko-KR" altLang="en-US" b="1" dirty="0" smtClean="0"/>
              <a:t>정보검색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스케줄링 기능이 따로 구현</a:t>
            </a:r>
            <a:r>
              <a:rPr lang="en-US" altLang="ko-KR" b="1" dirty="0" smtClean="0"/>
              <a:t>, </a:t>
            </a:r>
          </a:p>
          <a:p>
            <a:r>
              <a:rPr lang="ko-KR" altLang="en-US" b="1" dirty="0" smtClean="0"/>
              <a:t>혹은 유기적으로 연동되어 있지 않음 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정보검색과 스케줄링 기능의 유기적 연동</a:t>
            </a:r>
            <a:r>
              <a:rPr lang="en-US" altLang="ko-KR" b="1" dirty="0" smtClean="0"/>
              <a:t>.</a:t>
            </a:r>
          </a:p>
        </p:txBody>
      </p:sp>
      <p:sp>
        <p:nvSpPr>
          <p:cNvPr id="6" name="폭발 2 5"/>
          <p:cNvSpPr/>
          <p:nvPr/>
        </p:nvSpPr>
        <p:spPr>
          <a:xfrm>
            <a:off x="323528" y="4077072"/>
            <a:ext cx="8208912" cy="2592288"/>
          </a:xfrm>
          <a:prstGeom prst="irregularSeal2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/>
              <a:t>편한 스케줄링 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자신만의 여행</a:t>
            </a:r>
            <a:r>
              <a:rPr lang="en-US" altLang="ko-KR" b="1" dirty="0" smtClean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235" y="133464"/>
            <a:ext cx="315823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40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 flipV="1">
            <a:off x="2915816" y="2636911"/>
            <a:ext cx="5303404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62636" y="1916832"/>
            <a:ext cx="18694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latin typeface="HY견고딕" pitchFamily="18" charset="-127"/>
                <a:ea typeface="HY견고딕" pitchFamily="18" charset="-127"/>
              </a:rPr>
              <a:t>function</a:t>
            </a:r>
            <a:endParaRPr lang="ko-KR" altLang="en-US" sz="3000" b="1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915816" y="5013176"/>
            <a:ext cx="5303404" cy="2285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50668" y="3347700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 smtClean="0">
                <a:latin typeface="HY견고딕" pitchFamily="18" charset="-127"/>
                <a:ea typeface="HY견고딕" pitchFamily="18" charset="-127"/>
              </a:rPr>
              <a:t>002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검색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50668" y="2780928"/>
            <a:ext cx="1776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 smtClean="0">
                <a:latin typeface="HY견고딕" pitchFamily="18" charset="-127"/>
                <a:ea typeface="HY견고딕" pitchFamily="18" charset="-127"/>
              </a:rPr>
              <a:t>001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카테고리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0668" y="4541058"/>
            <a:ext cx="1776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 smtClean="0">
                <a:latin typeface="HY견고딕" pitchFamily="18" charset="-127"/>
                <a:ea typeface="HY견고딕" pitchFamily="18" charset="-127"/>
              </a:rPr>
              <a:t>004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커뮤니티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50668" y="3933056"/>
            <a:ext cx="1776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 smtClean="0">
                <a:latin typeface="HY견고딕" pitchFamily="18" charset="-127"/>
                <a:ea typeface="HY견고딕" pitchFamily="18" charset="-127"/>
              </a:rPr>
              <a:t>003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스케줄링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b="1" dirty="0"/>
              <a:t>카테고리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87624" y="1844824"/>
            <a:ext cx="6624736" cy="720080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카테고리는 목적에 맞게 장소들을 분류하여 선택을 도움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87624" y="2780928"/>
            <a:ext cx="6624736" cy="720080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검색 시 카테고리를 설정하여 자신의 목적에 맞게 검색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87624" y="3717032"/>
            <a:ext cx="6624736" cy="7200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스케줄링 시 선택한 목적지들에 카테고리를 설정하여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목적지 선별에 도움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87624" y="4797152"/>
            <a:ext cx="6624736" cy="136815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 algn="ctr">
              <a:buNone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altLang="ko-KR" b="1" dirty="0" smtClean="0">
                <a:solidFill>
                  <a:schemeClr val="tx1"/>
                </a:solidFill>
              </a:rPr>
              <a:t>*</a:t>
            </a:r>
            <a:r>
              <a:rPr lang="ko-KR" altLang="en-US" b="1" dirty="0" smtClean="0">
                <a:solidFill>
                  <a:schemeClr val="tx1"/>
                </a:solidFill>
              </a:rPr>
              <a:t>카테고리 분류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ko-KR" altLang="en-US" sz="2000" b="1" dirty="0" smtClean="0">
                <a:solidFill>
                  <a:schemeClr val="tx1"/>
                </a:solidFill>
              </a:rPr>
              <a:t>관광지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박물관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해변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테마파크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휴양림 등</a:t>
            </a:r>
            <a:r>
              <a:rPr lang="en-US" altLang="ko-KR" b="1" dirty="0" smtClean="0">
                <a:solidFill>
                  <a:schemeClr val="tx1"/>
                </a:solidFill>
              </a:rPr>
              <a:t>),</a:t>
            </a:r>
          </a:p>
          <a:p>
            <a:pPr algn="ctr">
              <a:buNone/>
            </a:pPr>
            <a:r>
              <a:rPr lang="ko-KR" altLang="en-US" sz="2000" b="1" dirty="0" smtClean="0">
                <a:solidFill>
                  <a:schemeClr val="tx1"/>
                </a:solidFill>
              </a:rPr>
              <a:t>음식점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한식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중식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일식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양식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카페 등</a:t>
            </a:r>
            <a:r>
              <a:rPr lang="en-US" altLang="ko-KR" b="1" dirty="0" smtClean="0">
                <a:solidFill>
                  <a:schemeClr val="tx1"/>
                </a:solidFill>
              </a:rPr>
              <a:t>),</a:t>
            </a:r>
          </a:p>
          <a:p>
            <a:pPr algn="ctr">
              <a:buNone/>
            </a:pPr>
            <a:r>
              <a:rPr lang="ko-KR" altLang="en-US" sz="2000" b="1" dirty="0" smtClean="0">
                <a:solidFill>
                  <a:schemeClr val="tx1"/>
                </a:solidFill>
              </a:rPr>
              <a:t>숙박업소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ctr">
              <a:buNone/>
              <a:defRPr lang="ko-KR" altLang="en-US"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62670"/>
            <a:ext cx="8229600" cy="922114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b="1" dirty="0" smtClean="0"/>
              <a:t>검색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2348880"/>
            <a:ext cx="8352928" cy="1728192"/>
          </a:xfrm>
        </p:spPr>
        <p:txBody>
          <a:bodyPr/>
          <a:lstStyle/>
          <a:p>
            <a:pPr lvl="0">
              <a:buNone/>
              <a:defRPr lang="ko-KR" altLang="en-US"/>
            </a:pPr>
            <a:r>
              <a:rPr lang="ko-KR" altLang="en-US" sz="2300" b="1" dirty="0" smtClean="0"/>
              <a:t>① 목적지 검색 시 목적지의 위치와 정보 등을 표시</a:t>
            </a:r>
            <a:r>
              <a:rPr lang="en-US" altLang="ko-KR" sz="2300" b="1" dirty="0" smtClean="0"/>
              <a:t>.</a:t>
            </a:r>
            <a:r>
              <a:rPr lang="ko-KR" altLang="en-US" sz="2300" b="1" dirty="0" smtClean="0"/>
              <a:t> </a:t>
            </a:r>
            <a:endParaRPr lang="en-US" altLang="ko-KR" sz="2300" b="1" dirty="0" smtClean="0"/>
          </a:p>
          <a:p>
            <a:pPr lvl="0">
              <a:buNone/>
              <a:defRPr lang="ko-KR" altLang="en-US"/>
            </a:pPr>
            <a:endParaRPr lang="en-US" altLang="ko-KR" sz="2300" b="1" dirty="0" smtClean="0"/>
          </a:p>
          <a:p>
            <a:pPr lvl="0">
              <a:buNone/>
              <a:defRPr lang="ko-KR" altLang="en-US"/>
            </a:pPr>
            <a:r>
              <a:rPr lang="ko-KR" altLang="ko-KR" sz="2300" b="1" dirty="0" smtClean="0"/>
              <a:t>②</a:t>
            </a:r>
            <a:r>
              <a:rPr lang="en-US" altLang="ko-KR" sz="2300" b="1" dirty="0" smtClean="0"/>
              <a:t> </a:t>
            </a:r>
            <a:r>
              <a:rPr lang="ko-KR" altLang="en-US" sz="2300" b="1" dirty="0" smtClean="0"/>
              <a:t>목적지를 스케줄 후보에 추가 후 주변의 장소를  카테고리 별로 표시하거나</a:t>
            </a:r>
            <a:r>
              <a:rPr lang="en-US" altLang="ko-KR" sz="2300" b="1" dirty="0" smtClean="0"/>
              <a:t>,</a:t>
            </a:r>
            <a:r>
              <a:rPr lang="ko-KR" altLang="en-US" sz="2300" b="1" dirty="0" smtClean="0"/>
              <a:t> 다음 목적지를 검색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683568" y="1484784"/>
            <a:ext cx="1224136" cy="792088"/>
          </a:xfrm>
          <a:prstGeom prst="rightArrow">
            <a:avLst>
              <a:gd name="adj1" fmla="val 72416"/>
              <a:gd name="adj2" fmla="val 309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여행 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2" y="5157192"/>
            <a:ext cx="8424936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/>
            </a:pPr>
            <a:r>
              <a:rPr kumimoji="0" lang="en-US" altLang="ko-KR" sz="2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① </a:t>
            </a:r>
            <a:r>
              <a:rPr kumimoji="0" lang="ko-KR" altLang="en-US" sz="2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여행 중 불가피한 스케줄 변경 시, 현재 위치 주변의 장소를 </a:t>
            </a:r>
            <a:r>
              <a:rPr kumimoji="0" lang="ko-KR" altLang="en-US" sz="23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카테고리별</a:t>
            </a:r>
            <a:r>
              <a:rPr kumimoji="0" lang="ko-KR" altLang="en-US" sz="2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추천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683568" y="4293096"/>
            <a:ext cx="1224136" cy="792088"/>
          </a:xfrm>
          <a:prstGeom prst="rightArrow">
            <a:avLst>
              <a:gd name="adj1" fmla="val 72416"/>
              <a:gd name="adj2" fmla="val 309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여행 중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638</Words>
  <Application>Microsoft Office PowerPoint</Application>
  <PresentationFormat>화면 슬라이드 쇼(4:3)</PresentationFormat>
  <Paragraphs>199</Paragraphs>
  <Slides>24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제주도 관광지 소개 어플 jejoodo travel application </vt:lpstr>
      <vt:lpstr>차례</vt:lpstr>
      <vt:lpstr>지난 발표 지적사항</vt:lpstr>
      <vt:lpstr>슬라이드 4</vt:lpstr>
      <vt:lpstr>개발 배경</vt:lpstr>
      <vt:lpstr>개발 목적</vt:lpstr>
      <vt:lpstr>슬라이드 7</vt:lpstr>
      <vt:lpstr>카테고리</vt:lpstr>
      <vt:lpstr>검색</vt:lpstr>
      <vt:lpstr>검색 예시</vt:lpstr>
      <vt:lpstr>스케줄링</vt:lpstr>
      <vt:lpstr>커뮤니티</vt:lpstr>
      <vt:lpstr>슬라이드 13</vt:lpstr>
      <vt:lpstr>강점</vt:lpstr>
      <vt:lpstr>슬라이드 15</vt:lpstr>
      <vt:lpstr>시스템 수행 시나리오</vt:lpstr>
      <vt:lpstr>시스템 수행 시나리오</vt:lpstr>
      <vt:lpstr>시스템 수행 시나리오</vt:lpstr>
      <vt:lpstr>시스템 구성도</vt:lpstr>
      <vt:lpstr>슬라이드 20</vt:lpstr>
      <vt:lpstr>개발 기술</vt:lpstr>
      <vt:lpstr>슬라이드 22</vt:lpstr>
      <vt:lpstr>수행일정</vt:lpstr>
      <vt:lpstr>업무분담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제주도 이모저모</dc:title>
  <dc:creator>김우빈</dc:creator>
  <cp:lastModifiedBy>김우빈</cp:lastModifiedBy>
  <cp:revision>115</cp:revision>
  <dcterms:created xsi:type="dcterms:W3CDTF">2016-12-07T03:56:06Z</dcterms:created>
  <dcterms:modified xsi:type="dcterms:W3CDTF">2017-02-22T03:09:16Z</dcterms:modified>
</cp:coreProperties>
</file>