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1" r:id="rId2"/>
    <p:sldId id="281" r:id="rId3"/>
    <p:sldId id="282" r:id="rId4"/>
    <p:sldId id="270" r:id="rId5"/>
    <p:sldId id="271" r:id="rId6"/>
    <p:sldId id="283" r:id="rId7"/>
    <p:sldId id="257" r:id="rId8"/>
    <p:sldId id="258" r:id="rId9"/>
    <p:sldId id="259" r:id="rId10"/>
    <p:sldId id="260" r:id="rId11"/>
    <p:sldId id="284" r:id="rId12"/>
    <p:sldId id="277" r:id="rId13"/>
    <p:sldId id="278" r:id="rId14"/>
    <p:sldId id="279" r:id="rId15"/>
    <p:sldId id="262" r:id="rId16"/>
    <p:sldId id="275" r:id="rId17"/>
    <p:sldId id="276" r:id="rId18"/>
    <p:sldId id="288" r:id="rId19"/>
    <p:sldId id="290" r:id="rId20"/>
    <p:sldId id="287" r:id="rId21"/>
    <p:sldId id="265" r:id="rId22"/>
    <p:sldId id="291" r:id="rId23"/>
    <p:sldId id="280" r:id="rId24"/>
    <p:sldId id="285" r:id="rId25"/>
    <p:sldId id="263" r:id="rId26"/>
    <p:sldId id="286" r:id="rId27"/>
    <p:sldId id="267" r:id="rId28"/>
    <p:sldId id="289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2E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8" y="-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275B6-F68B-4B89-8F97-B599311D725A}" type="datetimeFigureOut">
              <a:rPr lang="ko-KR" altLang="en-US" smtClean="0"/>
              <a:pPr/>
              <a:t>2017-02-22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7A41A-5599-4536-8D61-66C4FCE9F4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060A8-F7BB-432B-A5F1-11E030AC400C}" type="slidenum">
              <a:rPr lang="ko-KR" altLang="en-US" smtClean="0">
                <a:latin typeface="Arial" charset="0"/>
              </a:rPr>
              <a:pPr/>
              <a:t>1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dirty="0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7A41A-5599-4536-8D61-66C4FCE9F4E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1EAC-A66E-4F5D-A601-51914F079F5D}" type="datetimeFigureOut">
              <a:rPr lang="ko-KR" altLang="en-US" smtClean="0"/>
              <a:pPr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CD4-8F15-40ED-BE99-1DA1761FD0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1EAC-A66E-4F5D-A601-51914F079F5D}" type="datetimeFigureOut">
              <a:rPr lang="ko-KR" altLang="en-US" smtClean="0"/>
              <a:pPr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CD4-8F15-40ED-BE99-1DA1761FD0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1EAC-A66E-4F5D-A601-51914F079F5D}" type="datetimeFigureOut">
              <a:rPr lang="ko-KR" altLang="en-US" smtClean="0"/>
              <a:pPr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CD4-8F15-40ED-BE99-1DA1761FD0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1EAC-A66E-4F5D-A601-51914F079F5D}" type="datetimeFigureOut">
              <a:rPr lang="ko-KR" altLang="en-US" smtClean="0"/>
              <a:pPr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CD4-8F15-40ED-BE99-1DA1761FD0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1EAC-A66E-4F5D-A601-51914F079F5D}" type="datetimeFigureOut">
              <a:rPr lang="ko-KR" altLang="en-US" smtClean="0"/>
              <a:pPr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CD4-8F15-40ED-BE99-1DA1761FD0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1EAC-A66E-4F5D-A601-51914F079F5D}" type="datetimeFigureOut">
              <a:rPr lang="ko-KR" altLang="en-US" smtClean="0"/>
              <a:pPr/>
              <a:t>2017-02-22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CD4-8F15-40ED-BE99-1DA1761FD0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1EAC-A66E-4F5D-A601-51914F079F5D}" type="datetimeFigureOut">
              <a:rPr lang="ko-KR" altLang="en-US" smtClean="0"/>
              <a:pPr/>
              <a:t>2017-02-22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CD4-8F15-40ED-BE99-1DA1761FD0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1EAC-A66E-4F5D-A601-51914F079F5D}" type="datetimeFigureOut">
              <a:rPr lang="ko-KR" altLang="en-US" smtClean="0"/>
              <a:pPr/>
              <a:t>2017-02-22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CD4-8F15-40ED-BE99-1DA1761FD0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1EAC-A66E-4F5D-A601-51914F079F5D}" type="datetimeFigureOut">
              <a:rPr lang="ko-KR" altLang="en-US" smtClean="0"/>
              <a:pPr/>
              <a:t>2017-02-22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CD4-8F15-40ED-BE99-1DA1761FD0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1EAC-A66E-4F5D-A601-51914F079F5D}" type="datetimeFigureOut">
              <a:rPr lang="ko-KR" altLang="en-US" smtClean="0"/>
              <a:pPr/>
              <a:t>2017-02-22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CD4-8F15-40ED-BE99-1DA1761FD0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1EAC-A66E-4F5D-A601-51914F079F5D}" type="datetimeFigureOut">
              <a:rPr lang="ko-KR" altLang="en-US" smtClean="0"/>
              <a:pPr/>
              <a:t>2017-02-22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CD4-8F15-40ED-BE99-1DA1761FD0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2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51EAC-A66E-4F5D-A601-51914F079F5D}" type="datetimeFigureOut">
              <a:rPr lang="ko-KR" altLang="en-US" smtClean="0"/>
              <a:pPr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6FCD4-8F15-40ED-BE99-1DA1761FD0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/>
        </p:nvSpPr>
        <p:spPr bwMode="gray">
          <a:xfrm>
            <a:off x="5292080" y="5949280"/>
            <a:ext cx="3374256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en-US" altLang="ko-KR" sz="1500" b="1" kern="0" dirty="0">
                <a:solidFill>
                  <a:srgbClr val="000000"/>
                </a:solidFill>
              </a:rPr>
              <a:t>2014150045 </a:t>
            </a:r>
            <a:r>
              <a:rPr kumimoji="0" lang="ko-KR" altLang="en-US" sz="1500" b="1" kern="0" dirty="0" smtClean="0">
                <a:solidFill>
                  <a:srgbClr val="000000"/>
                </a:solidFill>
              </a:rPr>
              <a:t>김우빈 컴퓨터 공학과</a:t>
            </a:r>
            <a:endParaRPr kumimoji="0" lang="en-US" altLang="ko-KR" sz="1500" b="1" kern="0" dirty="0">
              <a:solidFill>
                <a:srgbClr val="000066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39750" y="5949950"/>
            <a:ext cx="180049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종합설계제안서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27584" y="1196752"/>
            <a:ext cx="6688137" cy="863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제주도 관광지 소개 </a:t>
            </a:r>
            <a:r>
              <a:rPr lang="ko-KR" altLang="en-US" b="1" dirty="0" err="1" smtClean="0">
                <a:latin typeface="HY견고딕" pitchFamily="18" charset="-127"/>
                <a:ea typeface="HY견고딕" pitchFamily="18" charset="-127"/>
              </a:rPr>
              <a:t>어플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b="1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sz="2000" b="1" dirty="0" err="1" smtClean="0">
                <a:latin typeface="HY견고딕" pitchFamily="18" charset="-127"/>
                <a:ea typeface="HY견고딕" pitchFamily="18" charset="-127"/>
              </a:rPr>
              <a:t>jejoodo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 travel application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b="1" dirty="0" smtClean="0">
                <a:latin typeface="HY견고딕" pitchFamily="18" charset="-127"/>
                <a:ea typeface="HY견고딕" pitchFamily="18" charset="-127"/>
              </a:rPr>
            </a:br>
            <a:endParaRPr lang="ko-KR" altLang="en-US" sz="2400" b="1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시스템 구성도</a:t>
            </a:r>
            <a:endParaRPr lang="ko-KR" altLang="en-US" dirty="0"/>
          </a:p>
        </p:txBody>
      </p:sp>
      <p:sp>
        <p:nvSpPr>
          <p:cNvPr id="5" name="순서도: 자기 디스크 4"/>
          <p:cNvSpPr/>
          <p:nvPr/>
        </p:nvSpPr>
        <p:spPr bwMode="auto">
          <a:xfrm>
            <a:off x="6875463" y="2154286"/>
            <a:ext cx="1944687" cy="14398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000" b="1" dirty="0"/>
              <a:t>DB</a:t>
            </a:r>
            <a:endParaRPr lang="ko-KR" altLang="en-US" sz="3000" b="1" dirty="0"/>
          </a:p>
        </p:txBody>
      </p:sp>
      <p:pic>
        <p:nvPicPr>
          <p:cNvPr id="6" name="Picture 2" descr="C:\Users\김우빈\Desktop\smartphone-c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916832"/>
            <a:ext cx="1865247" cy="186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오른쪽 화살표 6"/>
          <p:cNvSpPr/>
          <p:nvPr/>
        </p:nvSpPr>
        <p:spPr bwMode="auto">
          <a:xfrm>
            <a:off x="1692275" y="2441624"/>
            <a:ext cx="1295400" cy="2159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오른쪽 화살표 7"/>
          <p:cNvSpPr/>
          <p:nvPr/>
        </p:nvSpPr>
        <p:spPr bwMode="auto">
          <a:xfrm rot="10800000">
            <a:off x="1692275" y="3017886"/>
            <a:ext cx="1295400" cy="2159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3132138" y="1578024"/>
            <a:ext cx="2160587" cy="237648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 bwMode="auto">
          <a:xfrm>
            <a:off x="5435600" y="2441624"/>
            <a:ext cx="1296988" cy="2159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오른쪽 화살표 12"/>
          <p:cNvSpPr/>
          <p:nvPr/>
        </p:nvSpPr>
        <p:spPr bwMode="auto">
          <a:xfrm rot="10800000">
            <a:off x="5435600" y="3017886"/>
            <a:ext cx="1296988" cy="2159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23"/>
          <p:cNvSpPr txBox="1">
            <a:spLocks noChangeArrowheads="1"/>
          </p:cNvSpPr>
          <p:nvPr/>
        </p:nvSpPr>
        <p:spPr bwMode="auto">
          <a:xfrm>
            <a:off x="3563888" y="1722053"/>
            <a:ext cx="134645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</a:rPr>
              <a:t>Server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17" name="TextBox 24"/>
          <p:cNvSpPr txBox="1">
            <a:spLocks noChangeArrowheads="1"/>
          </p:cNvSpPr>
          <p:nvPr/>
        </p:nvSpPr>
        <p:spPr bwMode="auto">
          <a:xfrm>
            <a:off x="611560" y="2636912"/>
            <a:ext cx="8162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dirty="0" smtClean="0"/>
              <a:t>Client</a:t>
            </a:r>
            <a:endParaRPr lang="ko-KR" altLang="en-US" b="1" dirty="0"/>
          </a:p>
        </p:txBody>
      </p:sp>
      <p:sp>
        <p:nvSpPr>
          <p:cNvPr id="22" name="TextBox 34"/>
          <p:cNvSpPr txBox="1">
            <a:spLocks noChangeArrowheads="1"/>
          </p:cNvSpPr>
          <p:nvPr/>
        </p:nvSpPr>
        <p:spPr bwMode="auto">
          <a:xfrm>
            <a:off x="395536" y="3789040"/>
            <a:ext cx="129554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dirty="0" smtClean="0"/>
              <a:t>* </a:t>
            </a:r>
            <a:r>
              <a:rPr lang="ko-KR" altLang="en-US" b="1" dirty="0" smtClean="0"/>
              <a:t>검색</a:t>
            </a:r>
            <a:endParaRPr lang="en-US" altLang="ko-KR" b="1" dirty="0" smtClean="0"/>
          </a:p>
          <a:p>
            <a:r>
              <a:rPr lang="en-US" altLang="ko-KR" b="1" dirty="0" smtClean="0"/>
              <a:t>* </a:t>
            </a:r>
            <a:r>
              <a:rPr lang="ko-KR" altLang="en-US" b="1" dirty="0" smtClean="0"/>
              <a:t>스케줄링</a:t>
            </a:r>
            <a:endParaRPr lang="en-US" altLang="ko-KR" b="1" dirty="0" smtClean="0"/>
          </a:p>
          <a:p>
            <a:r>
              <a:rPr lang="en-US" altLang="ko-KR" b="1" dirty="0" smtClean="0"/>
              <a:t>* </a:t>
            </a:r>
            <a:r>
              <a:rPr lang="ko-KR" altLang="en-US" b="1" dirty="0" smtClean="0"/>
              <a:t>커뮤니티</a:t>
            </a:r>
            <a:endParaRPr lang="en-US" altLang="ko-KR" b="1" dirty="0" smtClean="0"/>
          </a:p>
        </p:txBody>
      </p:sp>
      <p:sp>
        <p:nvSpPr>
          <p:cNvPr id="24" name="TextBox 36"/>
          <p:cNvSpPr txBox="1">
            <a:spLocks noChangeArrowheads="1"/>
          </p:cNvSpPr>
          <p:nvPr/>
        </p:nvSpPr>
        <p:spPr bwMode="auto">
          <a:xfrm>
            <a:off x="611560" y="5651917"/>
            <a:ext cx="64614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Server – Client</a:t>
            </a:r>
            <a:r>
              <a:rPr lang="ko-KR" altLang="en-US" b="1" dirty="0" smtClean="0"/>
              <a:t>에게 받은 정보를 </a:t>
            </a:r>
            <a:r>
              <a:rPr lang="en-US" altLang="ko-KR" b="1" dirty="0" smtClean="0"/>
              <a:t>DB</a:t>
            </a:r>
            <a:r>
              <a:rPr lang="ko-KR" altLang="en-US" b="1" dirty="0" smtClean="0"/>
              <a:t>에 저장 및 확인 후 출력</a:t>
            </a:r>
            <a:endParaRPr lang="en-US" altLang="ko-KR" b="1" dirty="0" smtClean="0"/>
          </a:p>
        </p:txBody>
      </p:sp>
      <p:sp>
        <p:nvSpPr>
          <p:cNvPr id="26" name="TextBox 38"/>
          <p:cNvSpPr txBox="1">
            <a:spLocks noChangeArrowheads="1"/>
          </p:cNvSpPr>
          <p:nvPr/>
        </p:nvSpPr>
        <p:spPr bwMode="auto">
          <a:xfrm>
            <a:off x="611560" y="6084004"/>
            <a:ext cx="6667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dirty="0" smtClean="0"/>
              <a:t>DB – </a:t>
            </a:r>
            <a:r>
              <a:rPr lang="ko-KR" altLang="en-US" b="1" dirty="0" smtClean="0"/>
              <a:t>서버에서 받은 정보를 저장하고 원하는 </a:t>
            </a:r>
            <a:r>
              <a:rPr lang="ko-KR" altLang="en-US" b="1" dirty="0"/>
              <a:t>데이터 값을 </a:t>
            </a:r>
            <a:r>
              <a:rPr lang="ko-KR" altLang="en-US" b="1" dirty="0" smtClean="0"/>
              <a:t>반환</a:t>
            </a:r>
            <a:endParaRPr lang="ko-KR" altLang="en-US" b="1" dirty="0"/>
          </a:p>
        </p:txBody>
      </p:sp>
      <p:sp>
        <p:nvSpPr>
          <p:cNvPr id="32" name="TextBox 36"/>
          <p:cNvSpPr txBox="1">
            <a:spLocks noChangeArrowheads="1"/>
          </p:cNvSpPr>
          <p:nvPr/>
        </p:nvSpPr>
        <p:spPr bwMode="auto">
          <a:xfrm>
            <a:off x="611560" y="5219908"/>
            <a:ext cx="41953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dirty="0" smtClean="0"/>
              <a:t>Client – </a:t>
            </a:r>
            <a:r>
              <a:rPr lang="ko-KR" altLang="en-US" b="1" dirty="0" smtClean="0"/>
              <a:t>각 기능별 정보를 서버에 보냄</a:t>
            </a:r>
            <a:endParaRPr lang="en-US" altLang="ko-KR" b="1" dirty="0" smtClean="0"/>
          </a:p>
        </p:txBody>
      </p:sp>
      <p:sp>
        <p:nvSpPr>
          <p:cNvPr id="33" name="TextBox 36"/>
          <p:cNvSpPr txBox="1">
            <a:spLocks noChangeArrowheads="1"/>
          </p:cNvSpPr>
          <p:nvPr/>
        </p:nvSpPr>
        <p:spPr bwMode="auto">
          <a:xfrm>
            <a:off x="2771800" y="3933056"/>
            <a:ext cx="321754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dirty="0" smtClean="0"/>
              <a:t>* </a:t>
            </a:r>
            <a:r>
              <a:rPr lang="ko-KR" altLang="en-US" b="1" dirty="0" smtClean="0"/>
              <a:t>입력정보 처리 및 </a:t>
            </a:r>
            <a:r>
              <a:rPr lang="en-US" altLang="ko-KR" b="1" dirty="0" smtClean="0"/>
              <a:t>DB</a:t>
            </a:r>
            <a:r>
              <a:rPr lang="ko-KR" altLang="en-US" b="1" dirty="0" smtClean="0"/>
              <a:t>저장</a:t>
            </a:r>
            <a:endParaRPr lang="en-US" altLang="ko-KR" b="1" dirty="0" smtClean="0"/>
          </a:p>
          <a:p>
            <a:r>
              <a:rPr lang="en-US" altLang="ko-KR" b="1" dirty="0" smtClean="0"/>
              <a:t>* DB</a:t>
            </a:r>
            <a:r>
              <a:rPr lang="ko-KR" altLang="en-US" b="1" dirty="0" smtClean="0"/>
              <a:t>정보 출력 및 </a:t>
            </a:r>
            <a:r>
              <a:rPr lang="en-US" altLang="ko-KR" b="1" dirty="0" smtClean="0"/>
              <a:t>DB</a:t>
            </a:r>
            <a:r>
              <a:rPr lang="ko-KR" altLang="en-US" b="1" dirty="0" smtClean="0"/>
              <a:t>확인</a:t>
            </a:r>
            <a:endParaRPr lang="en-US" altLang="ko-KR" b="1" dirty="0" smtClean="0"/>
          </a:p>
          <a:p>
            <a:r>
              <a:rPr lang="en-US" altLang="ko-KR" b="1" dirty="0" smtClean="0"/>
              <a:t>* </a:t>
            </a:r>
            <a:r>
              <a:rPr lang="ko-KR" altLang="en-US" b="1" dirty="0" smtClean="0"/>
              <a:t>회원정보 관리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게시판 관리</a:t>
            </a:r>
            <a:endParaRPr lang="en-US" altLang="ko-K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235" y="133464"/>
            <a:ext cx="315823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40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 flipV="1">
            <a:off x="2915816" y="2636911"/>
            <a:ext cx="5303404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43808" y="1916832"/>
            <a:ext cx="33169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latin typeface="HY견고딕" pitchFamily="18" charset="-127"/>
                <a:ea typeface="HY견고딕" pitchFamily="18" charset="-127"/>
              </a:rPr>
              <a:t>System module</a:t>
            </a:r>
            <a:endParaRPr lang="ko-KR" altLang="en-US" sz="3000" b="1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915816" y="4846303"/>
            <a:ext cx="5303404" cy="2285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59832" y="2780928"/>
            <a:ext cx="2085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 smtClean="0">
                <a:latin typeface="HY견고딕" pitchFamily="18" charset="-127"/>
                <a:ea typeface="HY견고딕" pitchFamily="18" charset="-127"/>
              </a:rPr>
              <a:t>001 Use case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59832" y="3316922"/>
            <a:ext cx="2738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 smtClean="0">
                <a:latin typeface="HY견고딕" pitchFamily="18" charset="-127"/>
                <a:ea typeface="HY견고딕" pitchFamily="18" charset="-127"/>
              </a:rPr>
              <a:t>002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Class diagram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59832" y="3861048"/>
            <a:ext cx="3305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 smtClean="0">
                <a:latin typeface="HY견고딕" pitchFamily="18" charset="-127"/>
                <a:ea typeface="HY견고딕" pitchFamily="18" charset="-127"/>
              </a:rPr>
              <a:t>003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Sequence diagram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9832" y="4365104"/>
            <a:ext cx="3507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 smtClean="0">
                <a:latin typeface="HY견고딕" pitchFamily="18" charset="-127"/>
                <a:ea typeface="HY견고딕" pitchFamily="18" charset="-127"/>
              </a:rPr>
              <a:t>004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DB table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er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diagram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ko-KR" b="1" dirty="0" smtClean="0"/>
              <a:t>Use case</a:t>
            </a:r>
            <a:endParaRPr lang="ko-KR" altLang="en-US" b="1" dirty="0"/>
          </a:p>
        </p:txBody>
      </p:sp>
      <p:grpSp>
        <p:nvGrpSpPr>
          <p:cNvPr id="5" name="그룹 33"/>
          <p:cNvGrpSpPr/>
          <p:nvPr/>
        </p:nvGrpSpPr>
        <p:grpSpPr>
          <a:xfrm>
            <a:off x="371375" y="1628800"/>
            <a:ext cx="816249" cy="1008112"/>
            <a:chOff x="1091455" y="260648"/>
            <a:chExt cx="816249" cy="1593468"/>
          </a:xfrm>
        </p:grpSpPr>
        <p:grpSp>
          <p:nvGrpSpPr>
            <p:cNvPr id="6" name="그룹 22"/>
            <p:cNvGrpSpPr/>
            <p:nvPr/>
          </p:nvGrpSpPr>
          <p:grpSpPr>
            <a:xfrm>
              <a:off x="1187624" y="260648"/>
              <a:ext cx="576064" cy="1224136"/>
              <a:chOff x="395536" y="476672"/>
              <a:chExt cx="576064" cy="1224136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467544" y="476672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>
                <a:off x="683568" y="692696"/>
                <a:ext cx="0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395536" y="1052736"/>
                <a:ext cx="57606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 flipH="1">
                <a:off x="467544" y="1484784"/>
                <a:ext cx="216024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683568" y="1484784"/>
                <a:ext cx="216024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1091455" y="1484784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Client</a:t>
              </a:r>
              <a:endParaRPr lang="ko-KR" altLang="en-US" b="1" dirty="0"/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1619672" y="1412776"/>
            <a:ext cx="6984776" cy="45365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259632" y="213285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923928" y="2348880"/>
            <a:ext cx="64807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940152" y="3140968"/>
            <a:ext cx="50405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6156176" y="4077072"/>
            <a:ext cx="64807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2123728" y="1916832"/>
            <a:ext cx="24482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 선택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5508104" y="3573016"/>
            <a:ext cx="24482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스케줄링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3995936" y="2708920"/>
            <a:ext cx="24482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목적지 검색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4499992" y="4653136"/>
            <a:ext cx="24482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스케줄 저장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203848" y="1412776"/>
            <a:ext cx="38170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err="1" smtClean="0"/>
              <a:t>Jejoo</a:t>
            </a:r>
            <a:r>
              <a:rPr lang="en-US" altLang="ko-KR" sz="2500" b="1" dirty="0" smtClean="0"/>
              <a:t> travel app system</a:t>
            </a:r>
            <a:endParaRPr lang="ko-KR" altLang="en-US" sz="2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ko-KR" b="1" dirty="0" smtClean="0"/>
              <a:t>Use case</a:t>
            </a:r>
            <a:endParaRPr lang="ko-KR" altLang="en-US" b="1" dirty="0"/>
          </a:p>
        </p:txBody>
      </p:sp>
      <p:grpSp>
        <p:nvGrpSpPr>
          <p:cNvPr id="2" name="그룹 33"/>
          <p:cNvGrpSpPr/>
          <p:nvPr/>
        </p:nvGrpSpPr>
        <p:grpSpPr>
          <a:xfrm>
            <a:off x="371375" y="1628800"/>
            <a:ext cx="816249" cy="1008112"/>
            <a:chOff x="1091455" y="260648"/>
            <a:chExt cx="816249" cy="1593468"/>
          </a:xfrm>
        </p:grpSpPr>
        <p:grpSp>
          <p:nvGrpSpPr>
            <p:cNvPr id="3" name="그룹 22"/>
            <p:cNvGrpSpPr/>
            <p:nvPr/>
          </p:nvGrpSpPr>
          <p:grpSpPr>
            <a:xfrm>
              <a:off x="1187624" y="260648"/>
              <a:ext cx="576064" cy="1224136"/>
              <a:chOff x="395536" y="476672"/>
              <a:chExt cx="576064" cy="1224136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467544" y="476672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>
                <a:off x="683568" y="692696"/>
                <a:ext cx="0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395536" y="1052736"/>
                <a:ext cx="57606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 flipH="1">
                <a:off x="467544" y="1484784"/>
                <a:ext cx="216024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683568" y="1484784"/>
                <a:ext cx="216024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1091455" y="1484784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Client</a:t>
              </a:r>
              <a:endParaRPr lang="ko-KR" altLang="en-US" b="1" dirty="0"/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1619672" y="1412776"/>
            <a:ext cx="6984776" cy="45365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187624" y="220486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779912" y="227687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156176" y="2204864"/>
            <a:ext cx="43204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2051720" y="1988840"/>
            <a:ext cx="172819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카테고리 선택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427984" y="1412776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/>
              <a:t>검색 기능</a:t>
            </a:r>
            <a:endParaRPr lang="ko-KR" altLang="en-US" sz="2500" b="1" dirty="0"/>
          </a:p>
        </p:txBody>
      </p:sp>
      <p:sp>
        <p:nvSpPr>
          <p:cNvPr id="24" name="타원 23"/>
          <p:cNvSpPr/>
          <p:nvPr/>
        </p:nvSpPr>
        <p:spPr>
          <a:xfrm>
            <a:off x="4427984" y="1988840"/>
            <a:ext cx="172819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Server</a:t>
            </a:r>
            <a:r>
              <a:rPr lang="ko-KR" altLang="en-US" sz="1200" dirty="0" smtClean="0"/>
              <a:t>에 목적지 정보 요청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6516216" y="2204864"/>
            <a:ext cx="194421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Server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목적지 정보 요청</a:t>
            </a:r>
            <a:endParaRPr lang="ko-KR" altLang="en-US" sz="1200" dirty="0"/>
          </a:p>
        </p:txBody>
      </p:sp>
      <p:cxnSp>
        <p:nvCxnSpPr>
          <p:cNvPr id="35" name="직선 화살표 연결선 34"/>
          <p:cNvCxnSpPr>
            <a:stCxn id="33" idx="3"/>
          </p:cNvCxnSpPr>
          <p:nvPr/>
        </p:nvCxnSpPr>
        <p:spPr>
          <a:xfrm flipH="1">
            <a:off x="6300192" y="2696565"/>
            <a:ext cx="500748" cy="228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4499992" y="2852936"/>
            <a:ext cx="194421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DB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Server</a:t>
            </a:r>
            <a:r>
              <a:rPr lang="ko-KR" altLang="en-US" sz="1200" dirty="0" smtClean="0"/>
              <a:t>에 목정지 정보 송신</a:t>
            </a:r>
            <a:endParaRPr lang="ko-KR" altLang="en-US" sz="1200" dirty="0"/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3851920" y="3248980"/>
            <a:ext cx="720080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1835696" y="3212976"/>
            <a:ext cx="208823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Server</a:t>
            </a:r>
            <a:r>
              <a:rPr lang="ko-KR" altLang="en-US" sz="1200" dirty="0" smtClean="0"/>
              <a:t>가 카테고리 목적지 정보 송신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2987824" y="3789040"/>
            <a:ext cx="57606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3131840" y="4077072"/>
            <a:ext cx="208823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사용자가 목적지 선택 </a:t>
            </a:r>
            <a:endParaRPr lang="ko-KR" altLang="en-US" sz="1200" dirty="0"/>
          </a:p>
        </p:txBody>
      </p:sp>
      <p:cxnSp>
        <p:nvCxnSpPr>
          <p:cNvPr id="47" name="직선 화살표 연결선 46"/>
          <p:cNvCxnSpPr>
            <a:stCxn id="44" idx="6"/>
          </p:cNvCxnSpPr>
          <p:nvPr/>
        </p:nvCxnSpPr>
        <p:spPr>
          <a:xfrm>
            <a:off x="5220072" y="4365104"/>
            <a:ext cx="64807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5724128" y="4581128"/>
            <a:ext cx="208823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Server</a:t>
            </a:r>
            <a:r>
              <a:rPr lang="ko-KR" altLang="en-US" sz="1200" dirty="0" smtClean="0"/>
              <a:t>가 선택 목적지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저장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ko-KR" b="1" dirty="0" smtClean="0"/>
              <a:t>Use case</a:t>
            </a:r>
            <a:endParaRPr lang="ko-KR" altLang="en-US" b="1" dirty="0"/>
          </a:p>
        </p:txBody>
      </p:sp>
      <p:grpSp>
        <p:nvGrpSpPr>
          <p:cNvPr id="2" name="그룹 33"/>
          <p:cNvGrpSpPr/>
          <p:nvPr/>
        </p:nvGrpSpPr>
        <p:grpSpPr>
          <a:xfrm>
            <a:off x="371375" y="1628800"/>
            <a:ext cx="816249" cy="1008112"/>
            <a:chOff x="1091455" y="260648"/>
            <a:chExt cx="816249" cy="1593468"/>
          </a:xfrm>
        </p:grpSpPr>
        <p:grpSp>
          <p:nvGrpSpPr>
            <p:cNvPr id="3" name="그룹 22"/>
            <p:cNvGrpSpPr/>
            <p:nvPr/>
          </p:nvGrpSpPr>
          <p:grpSpPr>
            <a:xfrm>
              <a:off x="1187624" y="260648"/>
              <a:ext cx="576064" cy="1224136"/>
              <a:chOff x="395536" y="476672"/>
              <a:chExt cx="576064" cy="1224136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467544" y="476672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>
                <a:off x="683568" y="692696"/>
                <a:ext cx="0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395536" y="1052736"/>
                <a:ext cx="57606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 flipH="1">
                <a:off x="467544" y="1484784"/>
                <a:ext cx="216024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683568" y="1484784"/>
                <a:ext cx="216024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1091455" y="1484784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Client</a:t>
              </a:r>
              <a:endParaRPr lang="ko-KR" altLang="en-US" b="1" dirty="0"/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1619672" y="1412776"/>
            <a:ext cx="6984776" cy="45365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043608" y="220486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635896" y="227687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4" idx="6"/>
          </p:cNvCxnSpPr>
          <p:nvPr/>
        </p:nvCxnSpPr>
        <p:spPr>
          <a:xfrm>
            <a:off x="6228184" y="2276872"/>
            <a:ext cx="36004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907704" y="1988840"/>
            <a:ext cx="172819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목적지 데이터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 요청</a:t>
            </a:r>
            <a:endParaRPr lang="ko-KR" altLang="en-US" sz="1200" dirty="0"/>
          </a:p>
        </p:txBody>
      </p:sp>
      <p:sp>
        <p:nvSpPr>
          <p:cNvPr id="24" name="타원 23"/>
          <p:cNvSpPr/>
          <p:nvPr/>
        </p:nvSpPr>
        <p:spPr>
          <a:xfrm>
            <a:off x="4283968" y="1988840"/>
            <a:ext cx="194421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Server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선택 목적지 정보 요청</a:t>
            </a:r>
            <a:endParaRPr lang="en-US" altLang="ko-KR" sz="1200" dirty="0" smtClean="0"/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6228184" y="2635103"/>
            <a:ext cx="541120" cy="361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4355976" y="2852936"/>
            <a:ext cx="194421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Server</a:t>
            </a:r>
            <a:r>
              <a:rPr lang="ko-KR" altLang="en-US" sz="1200" dirty="0" smtClean="0"/>
              <a:t>가 목적지 데이터 송신 </a:t>
            </a:r>
            <a:endParaRPr lang="ko-KR" altLang="en-US" sz="1200" dirty="0"/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3707904" y="3248980"/>
            <a:ext cx="720080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1691680" y="3212976"/>
            <a:ext cx="208823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송신 데이터 비교 및 선택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2843808" y="3789040"/>
            <a:ext cx="57606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2987824" y="4077072"/>
            <a:ext cx="208823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스케줄 송신</a:t>
            </a:r>
            <a:endParaRPr lang="ko-KR" altLang="en-US" sz="1200" dirty="0"/>
          </a:p>
        </p:txBody>
      </p:sp>
      <p:cxnSp>
        <p:nvCxnSpPr>
          <p:cNvPr id="47" name="직선 화살표 연결선 46"/>
          <p:cNvCxnSpPr>
            <a:stCxn id="44" idx="6"/>
          </p:cNvCxnSpPr>
          <p:nvPr/>
        </p:nvCxnSpPr>
        <p:spPr>
          <a:xfrm>
            <a:off x="5076056" y="4365104"/>
            <a:ext cx="64807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5580112" y="4581128"/>
            <a:ext cx="208823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스케줄 저장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067944" y="1484784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smtClean="0"/>
              <a:t>스케줄링 </a:t>
            </a:r>
            <a:r>
              <a:rPr lang="ko-KR" altLang="en-US" sz="2500" b="1" dirty="0" smtClean="0"/>
              <a:t>기능</a:t>
            </a:r>
            <a:endParaRPr lang="ko-KR" altLang="en-US" sz="2500" b="1" dirty="0"/>
          </a:p>
        </p:txBody>
      </p:sp>
      <p:sp>
        <p:nvSpPr>
          <p:cNvPr id="31" name="타원 30"/>
          <p:cNvSpPr/>
          <p:nvPr/>
        </p:nvSpPr>
        <p:spPr>
          <a:xfrm>
            <a:off x="6516216" y="2132856"/>
            <a:ext cx="194421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DB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Server</a:t>
            </a:r>
            <a:r>
              <a:rPr lang="ko-KR" altLang="en-US" sz="1200" dirty="0" smtClean="0"/>
              <a:t>에 선택 목적지 정보 송신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ko-KR" b="1" dirty="0" smtClean="0"/>
              <a:t>Class diagram</a:t>
            </a:r>
            <a:endParaRPr lang="ko-KR" altLang="en-US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75856" y="1076712"/>
          <a:ext cx="1008112" cy="201622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08112"/>
              </a:tblGrid>
              <a:tr h="3622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Category</a:t>
                      </a:r>
                      <a:endParaRPr lang="ko-KR" altLang="en-US" sz="1200" dirty="0"/>
                    </a:p>
                  </a:txBody>
                  <a:tcPr/>
                </a:tc>
              </a:tr>
              <a:tr h="11945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Food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Spot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Museum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Beach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Forest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Themepak</a:t>
                      </a:r>
                      <a:endParaRPr lang="ko-KR" altLang="en-US" sz="1200" dirty="0"/>
                    </a:p>
                  </a:txBody>
                  <a:tcPr/>
                </a:tc>
              </a:tr>
              <a:tr h="4594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DSelect</a:t>
                      </a:r>
                      <a:r>
                        <a:rPr lang="en-US" altLang="ko-KR" sz="120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Cancle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076056" y="1436752"/>
          <a:ext cx="1080120" cy="145778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80120"/>
              </a:tblGrid>
              <a:tr h="3605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Search</a:t>
                      </a:r>
                      <a:endParaRPr lang="ko-KR" altLang="en-US" sz="1200" dirty="0"/>
                    </a:p>
                  </a:txBody>
                  <a:tcPr/>
                </a:tc>
              </a:tr>
              <a:tr h="3605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Dname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Dlocation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Dcategory</a:t>
                      </a:r>
                      <a:endParaRPr lang="ko-KR" altLang="en-US" sz="1200" dirty="0"/>
                    </a:p>
                  </a:txBody>
                  <a:tcPr/>
                </a:tc>
              </a:tr>
              <a:tr h="3605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DSearch</a:t>
                      </a:r>
                      <a:r>
                        <a:rPr lang="en-US" altLang="ko-KR" sz="120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Cancle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164288" y="3308960"/>
          <a:ext cx="1080120" cy="12024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8012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DB MANG</a:t>
                      </a:r>
                      <a:endParaRPr lang="ko-KR" altLang="en-US" sz="1200" dirty="0"/>
                    </a:p>
                  </a:txBody>
                  <a:tcPr/>
                </a:tc>
              </a:tr>
              <a:tr h="3605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Client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Destination</a:t>
                      </a:r>
                      <a:endParaRPr lang="ko-KR" altLang="en-US" sz="1200" dirty="0"/>
                    </a:p>
                  </a:txBody>
                  <a:tcPr/>
                </a:tc>
              </a:tr>
              <a:tr h="3605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Input()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Output()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419872" y="3885024"/>
          <a:ext cx="1008112" cy="20064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08112"/>
              </a:tblGrid>
              <a:tr h="3605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FUNCT</a:t>
                      </a:r>
                      <a:endParaRPr lang="ko-KR" altLang="en-US" sz="1200" dirty="0"/>
                    </a:p>
                  </a:txBody>
                  <a:tcPr/>
                </a:tc>
              </a:tr>
              <a:tr h="2155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Category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Search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Scheduling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Community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Mypage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3605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Click()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Login()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Cancle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148064" y="3813016"/>
          <a:ext cx="1008112" cy="1920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08112"/>
              </a:tblGrid>
              <a:tr h="3605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Server MANG</a:t>
                      </a:r>
                      <a:endParaRPr lang="ko-KR" altLang="en-US" sz="1200" dirty="0"/>
                    </a:p>
                  </a:txBody>
                  <a:tcPr/>
                </a:tc>
              </a:tr>
              <a:tr h="3605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DB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Cinfo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Inputdata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Outputdata</a:t>
                      </a:r>
                      <a:endParaRPr lang="ko-KR" altLang="en-US" sz="1200" dirty="0"/>
                    </a:p>
                  </a:txBody>
                  <a:tcPr/>
                </a:tc>
              </a:tr>
              <a:tr h="3605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Datamatch</a:t>
                      </a:r>
                      <a:r>
                        <a:rPr lang="en-US" altLang="ko-KR" sz="120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Input()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Output()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763688" y="4797152"/>
          <a:ext cx="1008112" cy="175107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08112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Mypage</a:t>
                      </a:r>
                      <a:endParaRPr lang="ko-KR" altLang="en-US" sz="1200" dirty="0"/>
                    </a:p>
                  </a:txBody>
                  <a:tcPr/>
                </a:tc>
              </a:tr>
              <a:tr h="3605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Cname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Cphone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Csex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Cage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Cschedule</a:t>
                      </a:r>
                      <a:endParaRPr lang="ko-KR" altLang="en-US" sz="1200" dirty="0"/>
                    </a:p>
                  </a:txBody>
                  <a:tcPr/>
                </a:tc>
              </a:tr>
              <a:tr h="3605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Infoset</a:t>
                      </a:r>
                      <a:r>
                        <a:rPr lang="en-US" altLang="ko-KR" sz="120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Cancle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직선 화살표 연결선 21"/>
          <p:cNvCxnSpPr/>
          <p:nvPr/>
        </p:nvCxnSpPr>
        <p:spPr>
          <a:xfrm>
            <a:off x="4283968" y="222884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156176" y="222884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3563888" y="3092936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427984" y="4173056"/>
            <a:ext cx="72008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6156176" y="3885024"/>
            <a:ext cx="1008112" cy="28803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2771800" y="5013177"/>
            <a:ext cx="648072" cy="43204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635896" y="3092936"/>
            <a:ext cx="0" cy="7920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3707904" y="2588880"/>
            <a:ext cx="1368152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3851920" y="2804904"/>
            <a:ext cx="1224136" cy="10801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4139952" y="2516872"/>
            <a:ext cx="2952328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4355976" y="2660888"/>
            <a:ext cx="2736304" cy="115212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4427984" y="4389080"/>
            <a:ext cx="7240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6156176" y="4245064"/>
            <a:ext cx="100811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V="1">
            <a:off x="2771800" y="4797152"/>
            <a:ext cx="64807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092280" y="1539171"/>
          <a:ext cx="1008112" cy="136108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08112"/>
              </a:tblGrid>
              <a:tr h="3605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Scheduling</a:t>
                      </a:r>
                      <a:endParaRPr lang="ko-KR" altLang="en-US" sz="1200" dirty="0"/>
                    </a:p>
                  </a:txBody>
                  <a:tcPr/>
                </a:tc>
              </a:tr>
              <a:tr h="3605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Dlist</a:t>
                      </a:r>
                      <a:endParaRPr lang="ko-KR" altLang="en-US" sz="1200" dirty="0"/>
                    </a:p>
                  </a:txBody>
                  <a:tcPr/>
                </a:tc>
              </a:tr>
              <a:tr h="3605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DSelect</a:t>
                      </a:r>
                      <a:r>
                        <a:rPr lang="en-US" altLang="ko-KR" sz="120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Save()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Cancle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/>
        </p:nvGraphicFramePr>
        <p:xfrm>
          <a:off x="1763688" y="2996952"/>
          <a:ext cx="1008112" cy="154396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08112"/>
              </a:tblGrid>
              <a:tr h="3605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Comunity</a:t>
                      </a:r>
                      <a:endParaRPr lang="ko-KR" altLang="en-US" sz="1200" dirty="0"/>
                    </a:p>
                  </a:txBody>
                  <a:tcPr/>
                </a:tc>
              </a:tr>
              <a:tr h="3605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Schedule</a:t>
                      </a:r>
                    </a:p>
                  </a:txBody>
                  <a:tcPr/>
                </a:tc>
              </a:tr>
              <a:tr h="3605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Upload()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Save()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Download()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Cancle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5" name="직선 화살표 연결선 94"/>
          <p:cNvCxnSpPr/>
          <p:nvPr/>
        </p:nvCxnSpPr>
        <p:spPr>
          <a:xfrm>
            <a:off x="2771800" y="3789040"/>
            <a:ext cx="648072" cy="3840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>
            <a:off x="2771800" y="4077072"/>
            <a:ext cx="652028" cy="31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ko-KR" b="1" dirty="0" smtClean="0"/>
              <a:t>Sequence diagram</a:t>
            </a:r>
            <a:endParaRPr lang="ko-KR" altLang="en-US" b="1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2339752" y="2420888"/>
            <a:ext cx="0" cy="410445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004048" y="2420888"/>
            <a:ext cx="0" cy="410445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68344" y="2420888"/>
            <a:ext cx="0" cy="410445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4355976" y="1700808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020272" y="1700808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grpSp>
        <p:nvGrpSpPr>
          <p:cNvPr id="39" name="그룹 33"/>
          <p:cNvGrpSpPr/>
          <p:nvPr/>
        </p:nvGrpSpPr>
        <p:grpSpPr>
          <a:xfrm>
            <a:off x="1955551" y="1484784"/>
            <a:ext cx="816249" cy="1008112"/>
            <a:chOff x="1091455" y="260648"/>
            <a:chExt cx="816249" cy="1593468"/>
          </a:xfrm>
        </p:grpSpPr>
        <p:grpSp>
          <p:nvGrpSpPr>
            <p:cNvPr id="40" name="그룹 22"/>
            <p:cNvGrpSpPr/>
            <p:nvPr/>
          </p:nvGrpSpPr>
          <p:grpSpPr>
            <a:xfrm>
              <a:off x="1187624" y="260648"/>
              <a:ext cx="576064" cy="1224136"/>
              <a:chOff x="395536" y="476672"/>
              <a:chExt cx="576064" cy="1224136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467544" y="476672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3" name="직선 연결선 42"/>
              <p:cNvCxnSpPr/>
              <p:nvPr/>
            </p:nvCxnSpPr>
            <p:spPr>
              <a:xfrm>
                <a:off x="683568" y="692696"/>
                <a:ext cx="0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395536" y="1052736"/>
                <a:ext cx="57606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H="1">
                <a:off x="467544" y="1484784"/>
                <a:ext cx="216024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683568" y="1484784"/>
                <a:ext cx="216024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1091455" y="1484784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Client</a:t>
              </a:r>
              <a:endParaRPr lang="ko-KR" altLang="en-US" b="1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23406" y="1268760"/>
            <a:ext cx="15792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 smtClean="0"/>
              <a:t>검색 기능</a:t>
            </a:r>
            <a:endParaRPr lang="ko-KR" altLang="en-US" sz="2500" b="1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2339752" y="2852936"/>
            <a:ext cx="252028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5148064" y="2852936"/>
            <a:ext cx="2376264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93696" y="3861048"/>
            <a:ext cx="22322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4: </a:t>
            </a:r>
            <a:r>
              <a:rPr lang="ko-KR" altLang="en-US" sz="1300" dirty="0" smtClean="0"/>
              <a:t>카테고리 결과값 송신</a:t>
            </a:r>
            <a:r>
              <a:rPr lang="en-US" altLang="ko-KR" sz="1300" dirty="0" smtClean="0"/>
              <a:t>()</a:t>
            </a:r>
            <a:endParaRPr lang="ko-KR" altLang="en-US" sz="1300" dirty="0"/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2493696" y="3861048"/>
            <a:ext cx="236633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5148064" y="3856692"/>
            <a:ext cx="2376264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 flipH="1">
            <a:off x="7524328" y="2780928"/>
            <a:ext cx="28803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2462077" y="2564904"/>
            <a:ext cx="19271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1: </a:t>
            </a:r>
            <a:r>
              <a:rPr lang="ko-KR" altLang="en-US" sz="1300" dirty="0" smtClean="0"/>
              <a:t>카테고리 검색 요청</a:t>
            </a:r>
            <a:r>
              <a:rPr lang="en-US" altLang="ko-KR" sz="1300" dirty="0" smtClean="0"/>
              <a:t>()</a:t>
            </a:r>
            <a:endParaRPr lang="ko-KR" altLang="en-US" sz="1300" dirty="0"/>
          </a:p>
        </p:txBody>
      </p:sp>
      <p:sp>
        <p:nvSpPr>
          <p:cNvPr id="61" name="직사각형 60"/>
          <p:cNvSpPr/>
          <p:nvPr/>
        </p:nvSpPr>
        <p:spPr>
          <a:xfrm flipH="1">
            <a:off x="2195736" y="3717032"/>
            <a:ext cx="2880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/>
          <p:nvPr/>
        </p:nvCxnSpPr>
        <p:spPr>
          <a:xfrm>
            <a:off x="2533550" y="4365104"/>
            <a:ext cx="50405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3037606" y="4365104"/>
            <a:ext cx="0" cy="129614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11760" y="4792796"/>
            <a:ext cx="17604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5: </a:t>
            </a:r>
            <a:r>
              <a:rPr lang="ko-KR" altLang="en-US" sz="1300" dirty="0" smtClean="0"/>
              <a:t>송신데이터 선택 </a:t>
            </a:r>
            <a:r>
              <a:rPr lang="en-US" altLang="ko-KR" sz="1300" dirty="0" smtClean="0"/>
              <a:t>()</a:t>
            </a:r>
            <a:endParaRPr lang="ko-KR" altLang="en-US" sz="1300" dirty="0"/>
          </a:p>
        </p:txBody>
      </p:sp>
      <p:cxnSp>
        <p:nvCxnSpPr>
          <p:cNvPr id="67" name="직선 화살표 연결선 66"/>
          <p:cNvCxnSpPr/>
          <p:nvPr/>
        </p:nvCxnSpPr>
        <p:spPr>
          <a:xfrm flipH="1">
            <a:off x="2483768" y="5661248"/>
            <a:ext cx="55383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5148064" y="6088940"/>
            <a:ext cx="2376264" cy="435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292080" y="5800908"/>
            <a:ext cx="23042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7: </a:t>
            </a:r>
            <a:r>
              <a:rPr lang="ko-KR" altLang="en-US" sz="1300" dirty="0" smtClean="0"/>
              <a:t>선택 목적지 데이터 저장</a:t>
            </a:r>
            <a:r>
              <a:rPr lang="en-US" altLang="ko-KR" sz="1300" dirty="0" smtClean="0"/>
              <a:t>()</a:t>
            </a:r>
            <a:endParaRPr lang="ko-KR" altLang="en-US" sz="1300" dirty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2483768" y="6093296"/>
            <a:ext cx="2376264" cy="435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 flipH="1">
            <a:off x="4860032" y="5949280"/>
            <a:ext cx="28803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2462077" y="5805264"/>
            <a:ext cx="21531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6: </a:t>
            </a:r>
            <a:r>
              <a:rPr lang="ko-KR" altLang="en-US" sz="1300" dirty="0" smtClean="0"/>
              <a:t>선택 목적지 정보 송신</a:t>
            </a:r>
            <a:r>
              <a:rPr lang="en-US" altLang="ko-KR" sz="1300" dirty="0" smtClean="0"/>
              <a:t>()</a:t>
            </a:r>
            <a:endParaRPr lang="ko-KR" altLang="en-US" sz="1300" dirty="0"/>
          </a:p>
        </p:txBody>
      </p:sp>
      <p:sp>
        <p:nvSpPr>
          <p:cNvPr id="68" name="TextBox 67"/>
          <p:cNvSpPr txBox="1"/>
          <p:nvPr/>
        </p:nvSpPr>
        <p:spPr>
          <a:xfrm>
            <a:off x="5381173" y="2564904"/>
            <a:ext cx="19271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2: </a:t>
            </a:r>
            <a:r>
              <a:rPr lang="ko-KR" altLang="en-US" sz="1300" dirty="0" smtClean="0"/>
              <a:t>목적지 데이터 요청</a:t>
            </a:r>
            <a:r>
              <a:rPr lang="en-US" altLang="ko-KR" sz="1300" dirty="0" smtClean="0"/>
              <a:t>()</a:t>
            </a:r>
            <a:endParaRPr lang="ko-KR" altLang="en-US" sz="1300" dirty="0"/>
          </a:p>
        </p:txBody>
      </p:sp>
      <p:sp>
        <p:nvSpPr>
          <p:cNvPr id="58" name="TextBox 57"/>
          <p:cNvSpPr txBox="1"/>
          <p:nvPr/>
        </p:nvSpPr>
        <p:spPr>
          <a:xfrm>
            <a:off x="5375562" y="3856692"/>
            <a:ext cx="19271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3: </a:t>
            </a:r>
            <a:r>
              <a:rPr lang="ko-KR" altLang="en-US" sz="1300" dirty="0" smtClean="0"/>
              <a:t>목적지 데이터 송신</a:t>
            </a:r>
            <a:r>
              <a:rPr lang="en-US" altLang="ko-KR" sz="1300" dirty="0" smtClean="0"/>
              <a:t>()</a:t>
            </a:r>
            <a:endParaRPr lang="ko-KR" altLang="en-US" sz="1300" dirty="0"/>
          </a:p>
        </p:txBody>
      </p:sp>
      <p:sp>
        <p:nvSpPr>
          <p:cNvPr id="87" name="직사각형 86"/>
          <p:cNvSpPr/>
          <p:nvPr/>
        </p:nvSpPr>
        <p:spPr>
          <a:xfrm flipH="1">
            <a:off x="4860032" y="2780928"/>
            <a:ext cx="28803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 flipH="1">
            <a:off x="7524328" y="5949280"/>
            <a:ext cx="28803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 flipH="1">
            <a:off x="2195736" y="5589240"/>
            <a:ext cx="28803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ko-KR" b="1" dirty="0" smtClean="0"/>
              <a:t>Sequence diagram</a:t>
            </a:r>
            <a:endParaRPr lang="ko-KR" altLang="en-US" b="1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2339752" y="2420888"/>
            <a:ext cx="0" cy="410445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004048" y="2420888"/>
            <a:ext cx="0" cy="410445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668344" y="2420888"/>
            <a:ext cx="0" cy="410445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355976" y="1700808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020272" y="1700808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grpSp>
        <p:nvGrpSpPr>
          <p:cNvPr id="31" name="그룹 33"/>
          <p:cNvGrpSpPr/>
          <p:nvPr/>
        </p:nvGrpSpPr>
        <p:grpSpPr>
          <a:xfrm>
            <a:off x="1955551" y="1484784"/>
            <a:ext cx="816249" cy="1008112"/>
            <a:chOff x="1091455" y="260648"/>
            <a:chExt cx="816249" cy="1593468"/>
          </a:xfrm>
        </p:grpSpPr>
        <p:grpSp>
          <p:nvGrpSpPr>
            <p:cNvPr id="32" name="그룹 22"/>
            <p:cNvGrpSpPr/>
            <p:nvPr/>
          </p:nvGrpSpPr>
          <p:grpSpPr>
            <a:xfrm>
              <a:off x="1187624" y="260648"/>
              <a:ext cx="576064" cy="1224136"/>
              <a:chOff x="395536" y="476672"/>
              <a:chExt cx="576064" cy="1224136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467544" y="476672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" name="직선 연결선 34"/>
              <p:cNvCxnSpPr/>
              <p:nvPr/>
            </p:nvCxnSpPr>
            <p:spPr>
              <a:xfrm>
                <a:off x="683568" y="692696"/>
                <a:ext cx="0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395536" y="1052736"/>
                <a:ext cx="57606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467544" y="1484784"/>
                <a:ext cx="216024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683568" y="1484784"/>
                <a:ext cx="216024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1091455" y="1484784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Client</a:t>
              </a:r>
              <a:endParaRPr lang="ko-KR" alt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79512" y="1268760"/>
            <a:ext cx="14670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/>
              <a:t>스케줄링</a:t>
            </a:r>
            <a:endParaRPr lang="en-US" altLang="ko-KR" sz="2500" b="1" dirty="0" smtClean="0"/>
          </a:p>
          <a:p>
            <a:pPr algn="ctr"/>
            <a:r>
              <a:rPr lang="ko-KR" altLang="en-US" sz="2500" b="1" dirty="0" smtClean="0"/>
              <a:t>기능</a:t>
            </a:r>
            <a:endParaRPr lang="ko-KR" altLang="en-US" sz="2500" b="1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2339752" y="2420888"/>
            <a:ext cx="0" cy="410445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004048" y="2420888"/>
            <a:ext cx="0" cy="410445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68344" y="2420888"/>
            <a:ext cx="0" cy="410445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2339752" y="2996952"/>
            <a:ext cx="252028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7524328" y="2852936"/>
            <a:ext cx="2880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5148064" y="2996952"/>
            <a:ext cx="2376264" cy="435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20072" y="2708920"/>
            <a:ext cx="231986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2: </a:t>
            </a:r>
            <a:r>
              <a:rPr lang="ko-KR" altLang="en-US" sz="1300" dirty="0" smtClean="0"/>
              <a:t>선택 목적지 데이터 요청</a:t>
            </a:r>
            <a:r>
              <a:rPr lang="en-US" altLang="ko-KR" sz="1300" dirty="0" smtClean="0"/>
              <a:t>()</a:t>
            </a:r>
            <a:endParaRPr lang="ko-KR" altLang="en-US" sz="1300" dirty="0"/>
          </a:p>
        </p:txBody>
      </p:sp>
      <p:sp>
        <p:nvSpPr>
          <p:cNvPr id="49" name="TextBox 48"/>
          <p:cNvSpPr txBox="1"/>
          <p:nvPr/>
        </p:nvSpPr>
        <p:spPr>
          <a:xfrm>
            <a:off x="2411760" y="3356992"/>
            <a:ext cx="24482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4: </a:t>
            </a:r>
            <a:r>
              <a:rPr lang="ko-KR" altLang="en-US" sz="1300" dirty="0" smtClean="0"/>
              <a:t>선택목적지 리스트 송신</a:t>
            </a:r>
            <a:r>
              <a:rPr lang="en-US" altLang="ko-KR" sz="1300" dirty="0" smtClean="0"/>
              <a:t>()</a:t>
            </a:r>
            <a:endParaRPr lang="ko-KR" altLang="en-US" sz="1300" dirty="0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2483768" y="3361348"/>
            <a:ext cx="236633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5148064" y="3361348"/>
            <a:ext cx="2376264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242298" y="3361348"/>
            <a:ext cx="231986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3: </a:t>
            </a:r>
            <a:r>
              <a:rPr lang="ko-KR" altLang="en-US" sz="1300" dirty="0" smtClean="0"/>
              <a:t>선택 목적지 데이터 송신</a:t>
            </a:r>
            <a:r>
              <a:rPr lang="en-US" altLang="ko-KR" sz="1300" dirty="0" smtClean="0"/>
              <a:t>()</a:t>
            </a:r>
            <a:endParaRPr lang="ko-KR" altLang="en-US" sz="1300" dirty="0"/>
          </a:p>
        </p:txBody>
      </p:sp>
      <p:sp>
        <p:nvSpPr>
          <p:cNvPr id="53" name="직사각형 52"/>
          <p:cNvSpPr/>
          <p:nvPr/>
        </p:nvSpPr>
        <p:spPr>
          <a:xfrm>
            <a:off x="4860032" y="2852936"/>
            <a:ext cx="2880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988294" y="2708920"/>
            <a:ext cx="13676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1: </a:t>
            </a:r>
            <a:r>
              <a:rPr lang="ko-KR" altLang="en-US" sz="1300" dirty="0" smtClean="0"/>
              <a:t>시간대 선택</a:t>
            </a:r>
            <a:r>
              <a:rPr lang="en-US" altLang="ko-KR" sz="1300" dirty="0" smtClean="0"/>
              <a:t>()</a:t>
            </a:r>
            <a:endParaRPr lang="ko-KR" altLang="en-US" sz="1300" dirty="0"/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2483768" y="4077072"/>
            <a:ext cx="2376264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7524328" y="3933056"/>
            <a:ext cx="2880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5148064" y="4077072"/>
            <a:ext cx="2376264" cy="435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652590" y="3789040"/>
            <a:ext cx="13676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6: </a:t>
            </a:r>
            <a:r>
              <a:rPr lang="ko-KR" altLang="en-US" sz="1300" dirty="0" smtClean="0"/>
              <a:t>스케줄 저장</a:t>
            </a:r>
            <a:r>
              <a:rPr lang="en-US" altLang="ko-KR" sz="1300" dirty="0" smtClean="0"/>
              <a:t>()</a:t>
            </a:r>
            <a:endParaRPr lang="ko-KR" altLang="en-US" sz="1300" dirty="0"/>
          </a:p>
        </p:txBody>
      </p:sp>
      <p:sp>
        <p:nvSpPr>
          <p:cNvPr id="89" name="직사각형 88"/>
          <p:cNvSpPr/>
          <p:nvPr/>
        </p:nvSpPr>
        <p:spPr>
          <a:xfrm>
            <a:off x="4860032" y="3933056"/>
            <a:ext cx="2880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2916286" y="3789040"/>
            <a:ext cx="13676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5: </a:t>
            </a:r>
            <a:r>
              <a:rPr lang="ko-KR" altLang="en-US" sz="1300" dirty="0" smtClean="0"/>
              <a:t>목적지 선택</a:t>
            </a:r>
            <a:r>
              <a:rPr lang="en-US" altLang="ko-KR" sz="1300" dirty="0" smtClean="0"/>
              <a:t>()</a:t>
            </a:r>
            <a:endParaRPr lang="ko-KR" altLang="en-US" sz="1300" dirty="0"/>
          </a:p>
        </p:txBody>
      </p:sp>
      <p:sp>
        <p:nvSpPr>
          <p:cNvPr id="91" name="직사각형 90"/>
          <p:cNvSpPr/>
          <p:nvPr/>
        </p:nvSpPr>
        <p:spPr>
          <a:xfrm flipH="1">
            <a:off x="2195736" y="3212976"/>
            <a:ext cx="28803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화살표 연결선 94"/>
          <p:cNvCxnSpPr/>
          <p:nvPr/>
        </p:nvCxnSpPr>
        <p:spPr>
          <a:xfrm>
            <a:off x="5004048" y="4869160"/>
            <a:ext cx="252028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7524328" y="4797152"/>
            <a:ext cx="2880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5220072" y="4437112"/>
            <a:ext cx="21579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 smtClean="0"/>
              <a:t>8: </a:t>
            </a:r>
            <a:r>
              <a:rPr lang="ko-KR" altLang="en-US" sz="1300" dirty="0" smtClean="0"/>
              <a:t>저장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목적지 선택목적지</a:t>
            </a:r>
            <a:endParaRPr lang="en-US" altLang="ko-KR" sz="1300" dirty="0" smtClean="0"/>
          </a:p>
          <a:p>
            <a:pPr algn="ctr"/>
            <a:r>
              <a:rPr lang="ko-KR" altLang="en-US" sz="1300" dirty="0" smtClean="0"/>
              <a:t>데이터에서 표시 요청</a:t>
            </a:r>
            <a:r>
              <a:rPr lang="en-US" altLang="ko-KR" sz="1300" dirty="0" smtClean="0"/>
              <a:t>()</a:t>
            </a:r>
            <a:endParaRPr lang="ko-KR" altLang="en-US" sz="1300" dirty="0"/>
          </a:p>
        </p:txBody>
      </p:sp>
      <p:sp>
        <p:nvSpPr>
          <p:cNvPr id="100" name="직사각형 99"/>
          <p:cNvSpPr/>
          <p:nvPr/>
        </p:nvSpPr>
        <p:spPr>
          <a:xfrm>
            <a:off x="4860032" y="4797152"/>
            <a:ext cx="2880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화살표 연결선 100"/>
          <p:cNvCxnSpPr/>
          <p:nvPr/>
        </p:nvCxnSpPr>
        <p:spPr>
          <a:xfrm flipH="1">
            <a:off x="5148064" y="5229200"/>
            <a:ext cx="2376264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956379" y="5229200"/>
            <a:ext cx="28200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 smtClean="0"/>
              <a:t>9: </a:t>
            </a:r>
            <a:r>
              <a:rPr lang="ko-KR" altLang="en-US" sz="1300" dirty="0" smtClean="0"/>
              <a:t>표시된 선택 목적지 데이터송신</a:t>
            </a:r>
            <a:r>
              <a:rPr lang="en-US" altLang="ko-KR" sz="1300" dirty="0" smtClean="0"/>
              <a:t>()</a:t>
            </a:r>
            <a:endParaRPr lang="ko-KR" altLang="en-US" sz="1300" dirty="0"/>
          </a:p>
        </p:txBody>
      </p:sp>
      <p:cxnSp>
        <p:nvCxnSpPr>
          <p:cNvPr id="103" name="직선 화살표 연결선 102"/>
          <p:cNvCxnSpPr/>
          <p:nvPr/>
        </p:nvCxnSpPr>
        <p:spPr>
          <a:xfrm>
            <a:off x="2339752" y="4869160"/>
            <a:ext cx="252028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988294" y="4581128"/>
            <a:ext cx="13676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7: </a:t>
            </a:r>
            <a:r>
              <a:rPr lang="ko-KR" altLang="en-US" sz="1300" dirty="0" smtClean="0"/>
              <a:t>시간대 선택</a:t>
            </a:r>
            <a:r>
              <a:rPr lang="en-US" altLang="ko-KR" sz="1300" dirty="0" smtClean="0"/>
              <a:t>()</a:t>
            </a:r>
            <a:endParaRPr lang="ko-KR" altLang="en-US" sz="13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411760" y="5224844"/>
            <a:ext cx="24482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10: </a:t>
            </a:r>
            <a:r>
              <a:rPr lang="ko-KR" altLang="en-US" sz="1300" dirty="0" smtClean="0"/>
              <a:t>선택목적지 리스트 송신</a:t>
            </a:r>
            <a:r>
              <a:rPr lang="en-US" altLang="ko-KR" sz="1300" dirty="0" smtClean="0"/>
              <a:t>()</a:t>
            </a:r>
            <a:endParaRPr lang="ko-KR" altLang="en-US" sz="1300" dirty="0"/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2483768" y="5229200"/>
            <a:ext cx="236633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2195736" y="5157192"/>
            <a:ext cx="28803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/>
          <p:cNvCxnSpPr/>
          <p:nvPr/>
        </p:nvCxnSpPr>
        <p:spPr>
          <a:xfrm>
            <a:off x="2483768" y="6088940"/>
            <a:ext cx="2376264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988294" y="5800908"/>
            <a:ext cx="14590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11: </a:t>
            </a:r>
            <a:r>
              <a:rPr lang="ko-KR" altLang="en-US" sz="1300" dirty="0" smtClean="0"/>
              <a:t>목적지 선택</a:t>
            </a:r>
            <a:r>
              <a:rPr lang="en-US" altLang="ko-KR" sz="1300" dirty="0" smtClean="0"/>
              <a:t>()</a:t>
            </a:r>
            <a:endParaRPr lang="ko-KR" altLang="en-US" sz="1300" dirty="0"/>
          </a:p>
        </p:txBody>
      </p:sp>
      <p:sp>
        <p:nvSpPr>
          <p:cNvPr id="111" name="직사각형 110"/>
          <p:cNvSpPr/>
          <p:nvPr/>
        </p:nvSpPr>
        <p:spPr>
          <a:xfrm>
            <a:off x="4860032" y="5805264"/>
            <a:ext cx="2880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5147594" y="6088940"/>
            <a:ext cx="2376264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652120" y="5800908"/>
            <a:ext cx="14590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11: </a:t>
            </a:r>
            <a:r>
              <a:rPr lang="ko-KR" altLang="en-US" sz="1300" dirty="0" smtClean="0"/>
              <a:t>스케줄 저장</a:t>
            </a:r>
            <a:r>
              <a:rPr lang="en-US" altLang="ko-KR" sz="1300" dirty="0" smtClean="0"/>
              <a:t>()</a:t>
            </a:r>
            <a:endParaRPr lang="ko-KR" altLang="en-US" sz="1300" dirty="0"/>
          </a:p>
        </p:txBody>
      </p:sp>
      <p:sp>
        <p:nvSpPr>
          <p:cNvPr id="114" name="직사각형 113"/>
          <p:cNvSpPr/>
          <p:nvPr/>
        </p:nvSpPr>
        <p:spPr>
          <a:xfrm>
            <a:off x="7524328" y="5805264"/>
            <a:ext cx="2880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DB table </a:t>
            </a:r>
            <a:r>
              <a:rPr lang="en-US" altLang="ko-KR" b="1" dirty="0" err="1" smtClean="0"/>
              <a:t>Er</a:t>
            </a:r>
            <a:r>
              <a:rPr lang="en-US" altLang="ko-KR" b="1" dirty="0" smtClean="0"/>
              <a:t> diagram</a:t>
            </a:r>
            <a:endParaRPr lang="ko-KR" altLang="en-US" b="1" dirty="0"/>
          </a:p>
        </p:txBody>
      </p:sp>
      <p:sp>
        <p:nvSpPr>
          <p:cNvPr id="4" name="순서도: 처리 3"/>
          <p:cNvSpPr/>
          <p:nvPr/>
        </p:nvSpPr>
        <p:spPr>
          <a:xfrm>
            <a:off x="1547664" y="4293096"/>
            <a:ext cx="1368152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Destination</a:t>
            </a:r>
            <a:endParaRPr lang="ko-KR" altLang="en-US" sz="1300" dirty="0"/>
          </a:p>
        </p:txBody>
      </p:sp>
      <p:sp>
        <p:nvSpPr>
          <p:cNvPr id="5" name="순서도: 처리 4"/>
          <p:cNvSpPr/>
          <p:nvPr/>
        </p:nvSpPr>
        <p:spPr>
          <a:xfrm>
            <a:off x="6516216" y="4293096"/>
            <a:ext cx="1368152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Client</a:t>
            </a:r>
          </a:p>
        </p:txBody>
      </p:sp>
      <p:sp>
        <p:nvSpPr>
          <p:cNvPr id="6" name="타원 5"/>
          <p:cNvSpPr/>
          <p:nvPr/>
        </p:nvSpPr>
        <p:spPr>
          <a:xfrm>
            <a:off x="72008" y="4509120"/>
            <a:ext cx="82758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ID</a:t>
            </a:r>
            <a:endParaRPr lang="ko-KR" altLang="en-US" sz="1300" dirty="0"/>
          </a:p>
        </p:txBody>
      </p:sp>
      <p:sp>
        <p:nvSpPr>
          <p:cNvPr id="7" name="타원 6"/>
          <p:cNvSpPr/>
          <p:nvPr/>
        </p:nvSpPr>
        <p:spPr>
          <a:xfrm>
            <a:off x="3635896" y="5445224"/>
            <a:ext cx="97200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NAME</a:t>
            </a:r>
            <a:endParaRPr lang="ko-KR" altLang="en-US" sz="1300" dirty="0"/>
          </a:p>
        </p:txBody>
      </p:sp>
      <p:sp>
        <p:nvSpPr>
          <p:cNvPr id="8" name="타원 7"/>
          <p:cNvSpPr/>
          <p:nvPr/>
        </p:nvSpPr>
        <p:spPr>
          <a:xfrm>
            <a:off x="3203848" y="4797152"/>
            <a:ext cx="144016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CATEGORY</a:t>
            </a:r>
            <a:endParaRPr lang="ko-KR" altLang="en-US" sz="1300" dirty="0"/>
          </a:p>
        </p:txBody>
      </p:sp>
      <p:sp>
        <p:nvSpPr>
          <p:cNvPr id="9" name="타원 8"/>
          <p:cNvSpPr/>
          <p:nvPr/>
        </p:nvSpPr>
        <p:spPr>
          <a:xfrm>
            <a:off x="827584" y="5805264"/>
            <a:ext cx="97200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Y_POS</a:t>
            </a:r>
            <a:endParaRPr lang="ko-KR" altLang="en-US" sz="1300" dirty="0"/>
          </a:p>
        </p:txBody>
      </p:sp>
      <p:sp>
        <p:nvSpPr>
          <p:cNvPr id="10" name="타원 9"/>
          <p:cNvSpPr/>
          <p:nvPr/>
        </p:nvSpPr>
        <p:spPr>
          <a:xfrm>
            <a:off x="179512" y="5229200"/>
            <a:ext cx="97200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X_POS</a:t>
            </a:r>
            <a:endParaRPr lang="ko-KR" altLang="en-US" sz="1300" dirty="0"/>
          </a:p>
        </p:txBody>
      </p:sp>
      <p:sp>
        <p:nvSpPr>
          <p:cNvPr id="11" name="타원 10"/>
          <p:cNvSpPr/>
          <p:nvPr/>
        </p:nvSpPr>
        <p:spPr>
          <a:xfrm>
            <a:off x="6444208" y="5661248"/>
            <a:ext cx="82800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TEL</a:t>
            </a:r>
            <a:endParaRPr lang="ko-KR" altLang="en-US" sz="1300" dirty="0"/>
          </a:p>
        </p:txBody>
      </p:sp>
      <p:sp>
        <p:nvSpPr>
          <p:cNvPr id="12" name="타원 11"/>
          <p:cNvSpPr/>
          <p:nvPr/>
        </p:nvSpPr>
        <p:spPr>
          <a:xfrm>
            <a:off x="1907704" y="5877272"/>
            <a:ext cx="82800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ADD</a:t>
            </a:r>
            <a:endParaRPr lang="ko-KR" altLang="en-US" sz="1300" dirty="0"/>
          </a:p>
        </p:txBody>
      </p:sp>
      <p:sp>
        <p:nvSpPr>
          <p:cNvPr id="13" name="타원 12"/>
          <p:cNvSpPr/>
          <p:nvPr/>
        </p:nvSpPr>
        <p:spPr>
          <a:xfrm>
            <a:off x="7452320" y="5445224"/>
            <a:ext cx="97200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NAME</a:t>
            </a:r>
            <a:endParaRPr lang="ko-KR" altLang="en-US" sz="1300" dirty="0"/>
          </a:p>
        </p:txBody>
      </p:sp>
      <p:sp>
        <p:nvSpPr>
          <p:cNvPr id="14" name="타원 13"/>
          <p:cNvSpPr/>
          <p:nvPr/>
        </p:nvSpPr>
        <p:spPr>
          <a:xfrm>
            <a:off x="8100392" y="4797152"/>
            <a:ext cx="97200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EMAIL</a:t>
            </a:r>
            <a:endParaRPr lang="ko-KR" altLang="en-US" sz="1300" dirty="0"/>
          </a:p>
        </p:txBody>
      </p:sp>
      <p:sp>
        <p:nvSpPr>
          <p:cNvPr id="15" name="타원 14"/>
          <p:cNvSpPr/>
          <p:nvPr/>
        </p:nvSpPr>
        <p:spPr>
          <a:xfrm>
            <a:off x="5544200" y="5445224"/>
            <a:ext cx="82800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ADD</a:t>
            </a:r>
            <a:endParaRPr lang="ko-KR" altLang="en-US" sz="1300" dirty="0"/>
          </a:p>
        </p:txBody>
      </p:sp>
      <p:sp>
        <p:nvSpPr>
          <p:cNvPr id="16" name="타원 15"/>
          <p:cNvSpPr/>
          <p:nvPr/>
        </p:nvSpPr>
        <p:spPr>
          <a:xfrm>
            <a:off x="4788024" y="4797152"/>
            <a:ext cx="151216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SCHEDULE</a:t>
            </a:r>
            <a:endParaRPr lang="ko-KR" altLang="en-US" sz="1300" dirty="0"/>
          </a:p>
        </p:txBody>
      </p:sp>
      <p:sp>
        <p:nvSpPr>
          <p:cNvPr id="17" name="타원 16"/>
          <p:cNvSpPr/>
          <p:nvPr/>
        </p:nvSpPr>
        <p:spPr>
          <a:xfrm>
            <a:off x="2843808" y="5877272"/>
            <a:ext cx="82800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TEL</a:t>
            </a:r>
            <a:endParaRPr lang="ko-KR" altLang="en-US" sz="1300" dirty="0"/>
          </a:p>
        </p:txBody>
      </p:sp>
      <p:cxnSp>
        <p:nvCxnSpPr>
          <p:cNvPr id="19" name="직선 연결선 18"/>
          <p:cNvCxnSpPr>
            <a:stCxn id="6" idx="6"/>
            <a:endCxn id="4" idx="1"/>
          </p:cNvCxnSpPr>
          <p:nvPr/>
        </p:nvCxnSpPr>
        <p:spPr>
          <a:xfrm flipV="1">
            <a:off x="899592" y="4617132"/>
            <a:ext cx="648072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0" idx="6"/>
            <a:endCxn id="4" idx="1"/>
          </p:cNvCxnSpPr>
          <p:nvPr/>
        </p:nvCxnSpPr>
        <p:spPr>
          <a:xfrm flipV="1">
            <a:off x="1151512" y="4617132"/>
            <a:ext cx="396152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9" idx="0"/>
            <a:endCxn id="4" idx="2"/>
          </p:cNvCxnSpPr>
          <p:nvPr/>
        </p:nvCxnSpPr>
        <p:spPr>
          <a:xfrm flipV="1">
            <a:off x="1313584" y="4941168"/>
            <a:ext cx="918156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2" idx="0"/>
            <a:endCxn id="4" idx="2"/>
          </p:cNvCxnSpPr>
          <p:nvPr/>
        </p:nvCxnSpPr>
        <p:spPr>
          <a:xfrm flipH="1" flipV="1">
            <a:off x="2231740" y="4941168"/>
            <a:ext cx="89964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7" idx="0"/>
            <a:endCxn id="4" idx="2"/>
          </p:cNvCxnSpPr>
          <p:nvPr/>
        </p:nvCxnSpPr>
        <p:spPr>
          <a:xfrm flipH="1" flipV="1">
            <a:off x="2231740" y="4941168"/>
            <a:ext cx="1026068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7" idx="2"/>
            <a:endCxn id="4" idx="2"/>
          </p:cNvCxnSpPr>
          <p:nvPr/>
        </p:nvCxnSpPr>
        <p:spPr>
          <a:xfrm flipH="1" flipV="1">
            <a:off x="2231740" y="4941168"/>
            <a:ext cx="1404156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8" idx="1"/>
            <a:endCxn id="4" idx="3"/>
          </p:cNvCxnSpPr>
          <p:nvPr/>
        </p:nvCxnSpPr>
        <p:spPr>
          <a:xfrm flipH="1" flipV="1">
            <a:off x="2915816" y="4617132"/>
            <a:ext cx="498939" cy="264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6" idx="7"/>
            <a:endCxn id="5" idx="1"/>
          </p:cNvCxnSpPr>
          <p:nvPr/>
        </p:nvCxnSpPr>
        <p:spPr>
          <a:xfrm flipV="1">
            <a:off x="6078740" y="4617132"/>
            <a:ext cx="437476" cy="264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5" idx="0"/>
            <a:endCxn id="5" idx="2"/>
          </p:cNvCxnSpPr>
          <p:nvPr/>
        </p:nvCxnSpPr>
        <p:spPr>
          <a:xfrm flipV="1">
            <a:off x="5958200" y="4941168"/>
            <a:ext cx="124209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1" idx="0"/>
            <a:endCxn id="5" idx="2"/>
          </p:cNvCxnSpPr>
          <p:nvPr/>
        </p:nvCxnSpPr>
        <p:spPr>
          <a:xfrm flipV="1">
            <a:off x="6858208" y="4941168"/>
            <a:ext cx="342084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3" idx="0"/>
            <a:endCxn id="5" idx="2"/>
          </p:cNvCxnSpPr>
          <p:nvPr/>
        </p:nvCxnSpPr>
        <p:spPr>
          <a:xfrm flipH="1" flipV="1">
            <a:off x="7200292" y="4941168"/>
            <a:ext cx="73802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4" idx="1"/>
            <a:endCxn id="5" idx="3"/>
          </p:cNvCxnSpPr>
          <p:nvPr/>
        </p:nvCxnSpPr>
        <p:spPr>
          <a:xfrm flipH="1" flipV="1">
            <a:off x="7884368" y="4617132"/>
            <a:ext cx="358370" cy="264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/>
          <p:cNvSpPr/>
          <p:nvPr/>
        </p:nvSpPr>
        <p:spPr>
          <a:xfrm>
            <a:off x="1546648" y="2492896"/>
            <a:ext cx="1368152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SCHEDULE</a:t>
            </a:r>
            <a:endParaRPr lang="ko-KR" altLang="en-US" sz="1300" dirty="0"/>
          </a:p>
        </p:txBody>
      </p:sp>
      <p:sp>
        <p:nvSpPr>
          <p:cNvPr id="56" name="순서도: 처리 55"/>
          <p:cNvSpPr/>
          <p:nvPr/>
        </p:nvSpPr>
        <p:spPr>
          <a:xfrm>
            <a:off x="6517232" y="2492896"/>
            <a:ext cx="1368152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TRANSPORT</a:t>
            </a:r>
            <a:endParaRPr lang="ko-KR" altLang="en-US" sz="1300" dirty="0"/>
          </a:p>
        </p:txBody>
      </p:sp>
      <p:sp>
        <p:nvSpPr>
          <p:cNvPr id="58" name="타원 57"/>
          <p:cNvSpPr/>
          <p:nvPr/>
        </p:nvSpPr>
        <p:spPr>
          <a:xfrm>
            <a:off x="5400600" y="1412776"/>
            <a:ext cx="97160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TTIME</a:t>
            </a:r>
            <a:endParaRPr lang="ko-KR" altLang="en-US" sz="1300" dirty="0"/>
          </a:p>
        </p:txBody>
      </p:sp>
      <p:sp>
        <p:nvSpPr>
          <p:cNvPr id="59" name="타원 58"/>
          <p:cNvSpPr/>
          <p:nvPr/>
        </p:nvSpPr>
        <p:spPr>
          <a:xfrm>
            <a:off x="6696744" y="1412776"/>
            <a:ext cx="97160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TSPOT</a:t>
            </a:r>
            <a:endParaRPr lang="ko-KR" altLang="en-US" sz="1300" dirty="0"/>
          </a:p>
        </p:txBody>
      </p:sp>
      <p:sp>
        <p:nvSpPr>
          <p:cNvPr id="60" name="타원 59"/>
          <p:cNvSpPr/>
          <p:nvPr/>
        </p:nvSpPr>
        <p:spPr>
          <a:xfrm>
            <a:off x="7992888" y="1412776"/>
            <a:ext cx="97160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TID</a:t>
            </a:r>
            <a:endParaRPr lang="ko-KR" altLang="en-US" sz="1300" dirty="0"/>
          </a:p>
        </p:txBody>
      </p:sp>
      <p:sp>
        <p:nvSpPr>
          <p:cNvPr id="61" name="타원 60"/>
          <p:cNvSpPr/>
          <p:nvPr/>
        </p:nvSpPr>
        <p:spPr>
          <a:xfrm>
            <a:off x="467544" y="1412776"/>
            <a:ext cx="97160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DTIME</a:t>
            </a:r>
            <a:endParaRPr lang="ko-KR" altLang="en-US" sz="1300" dirty="0"/>
          </a:p>
        </p:txBody>
      </p:sp>
      <p:sp>
        <p:nvSpPr>
          <p:cNvPr id="62" name="타원 61"/>
          <p:cNvSpPr/>
          <p:nvPr/>
        </p:nvSpPr>
        <p:spPr>
          <a:xfrm>
            <a:off x="1691680" y="1412776"/>
            <a:ext cx="111561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DNAME</a:t>
            </a:r>
            <a:endParaRPr lang="ko-KR" altLang="en-US" sz="1300" dirty="0"/>
          </a:p>
        </p:txBody>
      </p:sp>
      <p:sp>
        <p:nvSpPr>
          <p:cNvPr id="63" name="타원 62"/>
          <p:cNvSpPr/>
          <p:nvPr/>
        </p:nvSpPr>
        <p:spPr>
          <a:xfrm>
            <a:off x="3096344" y="1412776"/>
            <a:ext cx="97160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DADD</a:t>
            </a:r>
            <a:endParaRPr lang="ko-KR" altLang="en-US" sz="1300" dirty="0"/>
          </a:p>
        </p:txBody>
      </p:sp>
      <p:cxnSp>
        <p:nvCxnSpPr>
          <p:cNvPr id="65" name="직선 연결선 64"/>
          <p:cNvCxnSpPr>
            <a:stCxn id="58" idx="4"/>
            <a:endCxn id="56" idx="0"/>
          </p:cNvCxnSpPr>
          <p:nvPr/>
        </p:nvCxnSpPr>
        <p:spPr>
          <a:xfrm>
            <a:off x="5886400" y="1988840"/>
            <a:ext cx="131490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59" idx="4"/>
            <a:endCxn id="56" idx="0"/>
          </p:cNvCxnSpPr>
          <p:nvPr/>
        </p:nvCxnSpPr>
        <p:spPr>
          <a:xfrm>
            <a:off x="7182544" y="1988840"/>
            <a:ext cx="1876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0" idx="4"/>
            <a:endCxn id="56" idx="0"/>
          </p:cNvCxnSpPr>
          <p:nvPr/>
        </p:nvCxnSpPr>
        <p:spPr>
          <a:xfrm flipH="1">
            <a:off x="7201308" y="1988840"/>
            <a:ext cx="127738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1" idx="4"/>
            <a:endCxn id="55" idx="0"/>
          </p:cNvCxnSpPr>
          <p:nvPr/>
        </p:nvCxnSpPr>
        <p:spPr>
          <a:xfrm>
            <a:off x="953344" y="1988840"/>
            <a:ext cx="127738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62" idx="4"/>
            <a:endCxn id="55" idx="0"/>
          </p:cNvCxnSpPr>
          <p:nvPr/>
        </p:nvCxnSpPr>
        <p:spPr>
          <a:xfrm flipH="1">
            <a:off x="2230724" y="1988840"/>
            <a:ext cx="1876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63" idx="4"/>
            <a:endCxn id="55" idx="0"/>
          </p:cNvCxnSpPr>
          <p:nvPr/>
        </p:nvCxnSpPr>
        <p:spPr>
          <a:xfrm flipH="1">
            <a:off x="2230724" y="1988840"/>
            <a:ext cx="135142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순서도: 판단 76"/>
          <p:cNvSpPr/>
          <p:nvPr/>
        </p:nvSpPr>
        <p:spPr>
          <a:xfrm>
            <a:off x="3563888" y="3356992"/>
            <a:ext cx="1944216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Search</a:t>
            </a:r>
            <a:endParaRPr lang="ko-KR" altLang="en-US" sz="1300" dirty="0"/>
          </a:p>
        </p:txBody>
      </p:sp>
      <p:cxnSp>
        <p:nvCxnSpPr>
          <p:cNvPr id="81" name="직선 연결선 80"/>
          <p:cNvCxnSpPr>
            <a:stCxn id="4" idx="0"/>
            <a:endCxn id="77" idx="1"/>
          </p:cNvCxnSpPr>
          <p:nvPr/>
        </p:nvCxnSpPr>
        <p:spPr>
          <a:xfrm flipV="1">
            <a:off x="2231740" y="3681028"/>
            <a:ext cx="1332148" cy="61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7" idx="2"/>
            <a:endCxn id="5" idx="1"/>
          </p:cNvCxnSpPr>
          <p:nvPr/>
        </p:nvCxnSpPr>
        <p:spPr>
          <a:xfrm>
            <a:off x="4535996" y="4005064"/>
            <a:ext cx="1980220" cy="61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순서도: 판단 86"/>
          <p:cNvSpPr/>
          <p:nvPr/>
        </p:nvSpPr>
        <p:spPr>
          <a:xfrm>
            <a:off x="6228184" y="3356992"/>
            <a:ext cx="1944216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RIDE</a:t>
            </a:r>
            <a:endParaRPr lang="ko-KR" altLang="en-US" sz="1300" dirty="0"/>
          </a:p>
        </p:txBody>
      </p:sp>
      <p:cxnSp>
        <p:nvCxnSpPr>
          <p:cNvPr id="89" name="직선 연결선 88"/>
          <p:cNvCxnSpPr>
            <a:stCxn id="55" idx="3"/>
            <a:endCxn id="77" idx="0"/>
          </p:cNvCxnSpPr>
          <p:nvPr/>
        </p:nvCxnSpPr>
        <p:spPr>
          <a:xfrm>
            <a:off x="2914800" y="2816932"/>
            <a:ext cx="1621196" cy="54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87" idx="0"/>
            <a:endCxn id="56" idx="2"/>
          </p:cNvCxnSpPr>
          <p:nvPr/>
        </p:nvCxnSpPr>
        <p:spPr>
          <a:xfrm flipV="1">
            <a:off x="7200292" y="3140968"/>
            <a:ext cx="101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5" idx="0"/>
            <a:endCxn id="87" idx="2"/>
          </p:cNvCxnSpPr>
          <p:nvPr/>
        </p:nvCxnSpPr>
        <p:spPr>
          <a:xfrm flipV="1">
            <a:off x="7200292" y="400506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김우빈\Desktop\캡처_2017_02_22_12_03_30_84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060848"/>
            <a:ext cx="8064896" cy="3960440"/>
          </a:xfrm>
          <a:prstGeom prst="rect">
            <a:avLst/>
          </a:prstGeom>
          <a:noFill/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b="1" dirty="0" smtClean="0"/>
              <a:t>DB table </a:t>
            </a:r>
            <a:r>
              <a:rPr lang="en-US" altLang="ko-KR" b="1" dirty="0" err="1" smtClean="0"/>
              <a:t>Er</a:t>
            </a:r>
            <a:r>
              <a:rPr lang="en-US" altLang="ko-KR" b="1" dirty="0" smtClean="0"/>
              <a:t> diagram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직선 연결선 66"/>
          <p:cNvCxnSpPr/>
          <p:nvPr/>
        </p:nvCxnSpPr>
        <p:spPr>
          <a:xfrm>
            <a:off x="7164786" y="2153663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4860530" y="2153663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ko-KR" altLang="en-US" b="1" dirty="0" smtClean="0"/>
              <a:t>차례</a:t>
            </a:r>
            <a:endParaRPr lang="ko-KR" altLang="en-US" b="1" dirty="0"/>
          </a:p>
        </p:txBody>
      </p:sp>
      <p:sp>
        <p:nvSpPr>
          <p:cNvPr id="8" name="육각형 7"/>
          <p:cNvSpPr/>
          <p:nvPr/>
        </p:nvSpPr>
        <p:spPr>
          <a:xfrm>
            <a:off x="755576" y="2113593"/>
            <a:ext cx="1309135" cy="122413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1414742" y="1465521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94158" y="1137419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01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개요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육각형 30"/>
          <p:cNvSpPr/>
          <p:nvPr/>
        </p:nvSpPr>
        <p:spPr>
          <a:xfrm>
            <a:off x="768568" y="3481745"/>
            <a:ext cx="1309135" cy="1224136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/>
          <p:cNvSpPr/>
          <p:nvPr/>
        </p:nvSpPr>
        <p:spPr>
          <a:xfrm>
            <a:off x="1920696" y="2761665"/>
            <a:ext cx="1309135" cy="122413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육각형 35"/>
          <p:cNvSpPr/>
          <p:nvPr/>
        </p:nvSpPr>
        <p:spPr>
          <a:xfrm>
            <a:off x="4211960" y="2761665"/>
            <a:ext cx="1309135" cy="122413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육각형 36"/>
          <p:cNvSpPr/>
          <p:nvPr/>
        </p:nvSpPr>
        <p:spPr>
          <a:xfrm>
            <a:off x="3072824" y="3481745"/>
            <a:ext cx="1309135" cy="1224136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육각형 37"/>
          <p:cNvSpPr/>
          <p:nvPr/>
        </p:nvSpPr>
        <p:spPr>
          <a:xfrm>
            <a:off x="5364405" y="2100918"/>
            <a:ext cx="1309135" cy="122413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육각형 38"/>
          <p:cNvSpPr/>
          <p:nvPr/>
        </p:nvSpPr>
        <p:spPr>
          <a:xfrm>
            <a:off x="3059832" y="2113593"/>
            <a:ext cx="1309135" cy="122413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육각형 39"/>
          <p:cNvSpPr/>
          <p:nvPr/>
        </p:nvSpPr>
        <p:spPr>
          <a:xfrm>
            <a:off x="5377080" y="3481745"/>
            <a:ext cx="1309135" cy="1224136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육각형 41"/>
          <p:cNvSpPr/>
          <p:nvPr/>
        </p:nvSpPr>
        <p:spPr>
          <a:xfrm>
            <a:off x="6529208" y="2761665"/>
            <a:ext cx="1309135" cy="122413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육각형 42"/>
          <p:cNvSpPr/>
          <p:nvPr/>
        </p:nvSpPr>
        <p:spPr>
          <a:xfrm>
            <a:off x="1907704" y="4129817"/>
            <a:ext cx="1309135" cy="122413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육각형 43"/>
          <p:cNvSpPr/>
          <p:nvPr/>
        </p:nvSpPr>
        <p:spPr>
          <a:xfrm>
            <a:off x="4211960" y="4129817"/>
            <a:ext cx="1309135" cy="122413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2555776" y="2113593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789806" y="1753553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02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5999983" y="1492916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207397" y="1124744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05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데모환경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372200" y="1785491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06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수행일정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067944" y="1785491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04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개발요소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1" name="그림 70" descr="calend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2240" y="2924944"/>
            <a:ext cx="864096" cy="864096"/>
          </a:xfrm>
          <a:prstGeom prst="rect">
            <a:avLst/>
          </a:prstGeom>
        </p:spPr>
      </p:pic>
      <p:pic>
        <p:nvPicPr>
          <p:cNvPr id="1027" name="Picture 3" descr="C:\Users\김우빈\Desktop\my-icons-collection\png\round-test-tub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2846348"/>
            <a:ext cx="1139453" cy="1139453"/>
          </a:xfrm>
          <a:prstGeom prst="rect">
            <a:avLst/>
          </a:prstGeom>
          <a:noFill/>
        </p:spPr>
      </p:pic>
      <p:pic>
        <p:nvPicPr>
          <p:cNvPr id="1028" name="Picture 4" descr="C:\Users\김우빈\Desktop\my-icons-collection\png\summar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2257609"/>
            <a:ext cx="1008112" cy="1008112"/>
          </a:xfrm>
          <a:prstGeom prst="rect">
            <a:avLst/>
          </a:prstGeom>
          <a:noFill/>
        </p:spPr>
      </p:pic>
      <p:cxnSp>
        <p:nvCxnSpPr>
          <p:cNvPr id="30" name="직선 연결선 29"/>
          <p:cNvCxnSpPr/>
          <p:nvPr/>
        </p:nvCxnSpPr>
        <p:spPr>
          <a:xfrm>
            <a:off x="3708402" y="1473653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83768" y="1124744"/>
            <a:ext cx="2291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03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모듈 상세 설계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9" name="Picture 5" descr="C:\Users\김우빈\Desktop\comput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3728" y="2977689"/>
            <a:ext cx="864096" cy="864096"/>
          </a:xfrm>
          <a:prstGeom prst="rect">
            <a:avLst/>
          </a:prstGeom>
          <a:noFill/>
        </p:spPr>
      </p:pic>
      <p:pic>
        <p:nvPicPr>
          <p:cNvPr id="3" name="Picture 2" descr="C:\에일리 테마파일\과제들\종합설계\my-icons-collection\png\search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06167" y="2287920"/>
            <a:ext cx="905793" cy="905793"/>
          </a:xfrm>
          <a:prstGeom prst="rect">
            <a:avLst/>
          </a:prstGeom>
          <a:noFill/>
        </p:spPr>
      </p:pic>
      <p:pic>
        <p:nvPicPr>
          <p:cNvPr id="4" name="Picture 3" descr="C:\에일리 테마파일\과제들\종합설계\아이콘\medical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08104" y="2185601"/>
            <a:ext cx="1008112" cy="1008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235" y="133464"/>
            <a:ext cx="315823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40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 flipV="1">
            <a:off x="2915816" y="2636911"/>
            <a:ext cx="5303404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62636" y="1916832"/>
            <a:ext cx="28424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latin typeface="HY견고딕" pitchFamily="18" charset="-127"/>
                <a:ea typeface="HY견고딕" pitchFamily="18" charset="-127"/>
              </a:rPr>
              <a:t>Development</a:t>
            </a:r>
            <a:endParaRPr lang="ko-KR" altLang="en-US" sz="3000" b="1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915816" y="4486263"/>
            <a:ext cx="5303404" cy="2285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50668" y="2780928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 smtClean="0">
                <a:latin typeface="HY견고딕" pitchFamily="18" charset="-127"/>
                <a:ea typeface="HY견고딕" pitchFamily="18" charset="-127"/>
              </a:rPr>
              <a:t>001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개발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환경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0668" y="3347700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 smtClean="0">
                <a:latin typeface="HY견고딕" pitchFamily="18" charset="-127"/>
                <a:ea typeface="HY견고딕" pitchFamily="18" charset="-127"/>
              </a:rPr>
              <a:t>001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개발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방법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개발환경</a:t>
            </a:r>
            <a:endParaRPr lang="ko-KR" altLang="en-US" b="1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063" y="1428750"/>
            <a:ext cx="8229600" cy="471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졸업작품 </a:t>
            </a:r>
            <a:r>
              <a:rPr kumimoji="0" lang="en-US" altLang="ko-KR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주소</a:t>
            </a: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80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https://github.com/</a:t>
            </a:r>
            <a:r>
              <a:rPr lang="en-US" altLang="ko-KR" sz="2800" i="1" dirty="0" err="1" smtClean="0">
                <a:solidFill>
                  <a:srgbClr val="0000FF"/>
                </a:solidFill>
              </a:rPr>
              <a:t>woobeenkim</a:t>
            </a:r>
            <a:r>
              <a:rPr kumimoji="0" lang="en-US" altLang="ko-KR" sz="280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/jejoodo.git</a:t>
            </a:r>
            <a:endParaRPr kumimoji="0" lang="ko-KR" altLang="en-US" sz="2800" i="1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팀원별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ID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팀장</a:t>
            </a: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ko-KR" altLang="en-US" sz="2800" b="1" i="1" dirty="0" smtClean="0"/>
              <a:t>김우빈</a:t>
            </a:r>
            <a:endParaRPr kumimoji="0" lang="en-US" altLang="ko-KR" sz="28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ID: </a:t>
            </a:r>
            <a:r>
              <a:rPr kumimoji="0" lang="en-US" altLang="ko-KR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woobeenkim</a:t>
            </a:r>
            <a:endParaRPr kumimoji="0" lang="en-US" altLang="ko-KR" sz="24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83568" y="2060847"/>
          <a:ext cx="8064897" cy="12961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68152"/>
                <a:gridCol w="2592288"/>
                <a:gridCol w="4104457"/>
              </a:tblGrid>
              <a:tr h="43204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H/W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CPU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Intel Core – i7 2860</a:t>
                      </a:r>
                      <a:endParaRPr lang="ko-KR" altLang="en-US" dirty="0"/>
                    </a:p>
                  </a:txBody>
                  <a:tcPr/>
                </a:tc>
              </a:tr>
              <a:tr h="4320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SDRAM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삼성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DDR3 PC3-12800 RAM (16GB)</a:t>
                      </a:r>
                      <a:endParaRPr lang="ko-KR" altLang="en-US" dirty="0"/>
                    </a:p>
                  </a:txBody>
                  <a:tcPr/>
                </a:tc>
              </a:tr>
              <a:tr h="4320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Android</a:t>
                      </a:r>
                      <a:r>
                        <a:rPr lang="en-US" altLang="ko-KR" baseline="0" dirty="0" smtClean="0"/>
                        <a:t> Smart Phone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삼성 </a:t>
                      </a:r>
                      <a:r>
                        <a:rPr lang="ko-KR" altLang="en-US" dirty="0" err="1" smtClean="0"/>
                        <a:t>갤럭시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Phone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83568" y="4149081"/>
          <a:ext cx="8064897" cy="13681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68152"/>
                <a:gridCol w="2592288"/>
                <a:gridCol w="4104457"/>
              </a:tblGrid>
              <a:tr h="45605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S/W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O/S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Window 7, Android 4.4.2</a:t>
                      </a:r>
                      <a:endParaRPr lang="ko-KR" altLang="en-US" dirty="0"/>
                    </a:p>
                  </a:txBody>
                  <a:tcPr/>
                </a:tc>
              </a:tr>
              <a:tr h="4560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도구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JDK(java Development Kit)</a:t>
                      </a:r>
                      <a:endParaRPr lang="ko-KR" altLang="en-US" dirty="0"/>
                    </a:p>
                  </a:txBody>
                  <a:tcPr/>
                </a:tc>
              </a:tr>
              <a:tr h="4560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도구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Android Studio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b="1" dirty="0" smtClean="0"/>
              <a:t>개발환경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개발 방법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en-US" altLang="ko-KR" sz="1800" b="1" dirty="0" smtClean="0"/>
              <a:t>Application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/>
              <a:t>Android Studio</a:t>
            </a:r>
            <a:r>
              <a:rPr lang="ko-KR" altLang="en-US" sz="1600" b="1" dirty="0" smtClean="0"/>
              <a:t>를 이용한 </a:t>
            </a:r>
            <a:r>
              <a:rPr lang="en-US" altLang="ko-KR" sz="1600" b="1" dirty="0" smtClean="0"/>
              <a:t>Android app </a:t>
            </a:r>
            <a:r>
              <a:rPr lang="ko-KR" altLang="en-US" sz="1600" b="1" dirty="0" smtClean="0"/>
              <a:t>구현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err="1" smtClean="0"/>
              <a:t>안드로이드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4.0</a:t>
            </a:r>
            <a:r>
              <a:rPr lang="ko-KR" altLang="en-US" sz="1600" b="1" dirty="0" smtClean="0"/>
              <a:t>부터 </a:t>
            </a:r>
            <a:r>
              <a:rPr lang="en-US" altLang="ko-KR" sz="1600" b="1" dirty="0" smtClean="0"/>
              <a:t>6.0</a:t>
            </a:r>
            <a:r>
              <a:rPr lang="ko-KR" altLang="en-US" sz="1600" b="1" dirty="0" smtClean="0"/>
              <a:t>버전까지 구현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/>
              <a:t>NFC</a:t>
            </a:r>
            <a:r>
              <a:rPr lang="ko-KR" altLang="en-US" sz="1600" b="1" dirty="0" smtClean="0"/>
              <a:t>는 구글 </a:t>
            </a:r>
            <a:r>
              <a:rPr lang="en-US" altLang="ko-KR" sz="1600" b="1" dirty="0" smtClean="0"/>
              <a:t>NFC API</a:t>
            </a:r>
            <a:r>
              <a:rPr lang="ko-KR" altLang="en-US" sz="1600" b="1" dirty="0" smtClean="0"/>
              <a:t>를 이용하여 통신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/>
              <a:t>Beacon</a:t>
            </a:r>
            <a:r>
              <a:rPr lang="ko-KR" altLang="en-US" sz="1600" b="1" dirty="0" smtClean="0"/>
              <a:t>은 구글 최신 </a:t>
            </a:r>
            <a:r>
              <a:rPr lang="en-US" altLang="ko-KR" sz="1600" b="1" dirty="0" smtClean="0"/>
              <a:t>API</a:t>
            </a:r>
            <a:r>
              <a:rPr lang="ko-KR" altLang="en-US" sz="1600" b="1" dirty="0" smtClean="0"/>
              <a:t>참고하여 구현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/>
              <a:t>GPS </a:t>
            </a:r>
            <a:r>
              <a:rPr lang="ko-KR" altLang="en-US" sz="1600" b="1" dirty="0" smtClean="0"/>
              <a:t>정보를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활용하여 </a:t>
            </a:r>
            <a:r>
              <a:rPr lang="ko-KR" altLang="en-US" sz="1600" b="1" dirty="0" err="1" smtClean="0"/>
              <a:t>구글지도</a:t>
            </a:r>
            <a:r>
              <a:rPr lang="ko-KR" altLang="en-US" sz="1600" b="1" dirty="0" smtClean="0"/>
              <a:t> 상에 위치정보 표시</a:t>
            </a:r>
            <a:endParaRPr lang="en-US" altLang="ko-KR" sz="1600" b="1" dirty="0" smtClean="0"/>
          </a:p>
          <a:p>
            <a:pPr lvl="1">
              <a:buNone/>
              <a:defRPr/>
            </a:pPr>
            <a:endParaRPr lang="en-US" altLang="ko-KR" sz="1600" b="1" dirty="0" smtClean="0"/>
          </a:p>
          <a:p>
            <a:pPr lvl="1">
              <a:buNone/>
              <a:defRPr/>
            </a:pPr>
            <a:endParaRPr lang="en-US" altLang="ko-KR" sz="1600" b="1" dirty="0" smtClean="0"/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en-US" altLang="ko-KR" sz="1800" b="1" dirty="0" smtClean="0"/>
              <a:t>Server </a:t>
            </a:r>
            <a:r>
              <a:rPr lang="ko-KR" altLang="en-US" sz="1800" b="1" dirty="0" smtClean="0"/>
              <a:t>및 </a:t>
            </a:r>
            <a:r>
              <a:rPr lang="en-US" altLang="ko-KR" sz="1800" b="1" dirty="0" smtClean="0"/>
              <a:t>DB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/>
              <a:t>Apache Tomcat</a:t>
            </a:r>
            <a:r>
              <a:rPr lang="ko-KR" altLang="en-US" sz="1600" b="1" dirty="0" smtClean="0"/>
              <a:t>을 이용한 서버 구축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및 </a:t>
            </a:r>
            <a:r>
              <a:rPr lang="en-US" altLang="ko-KR" sz="1600" b="1" dirty="0" smtClean="0"/>
              <a:t>Oracle</a:t>
            </a:r>
            <a:r>
              <a:rPr lang="ko-KR" altLang="en-US" sz="1600" b="1" dirty="0" smtClean="0"/>
              <a:t>을 이용한 </a:t>
            </a:r>
            <a:r>
              <a:rPr lang="en-US" altLang="ko-KR" sz="1600" b="1" dirty="0" smtClean="0"/>
              <a:t>DB </a:t>
            </a:r>
            <a:r>
              <a:rPr lang="ko-KR" altLang="en-US" sz="1600" b="1" dirty="0" smtClean="0"/>
              <a:t>구축</a:t>
            </a:r>
            <a:endParaRPr lang="en-US" altLang="ko-KR" b="1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ko-KR" altLang="en-US" b="1" dirty="0" smtClean="0"/>
          </a:p>
          <a:p>
            <a:pPr>
              <a:buNone/>
            </a:pP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235" y="133464"/>
            <a:ext cx="315823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40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 flipV="1">
            <a:off x="2915816" y="2636911"/>
            <a:ext cx="5303404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62636" y="1916832"/>
            <a:ext cx="13324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latin typeface="HY견고딕" pitchFamily="18" charset="-127"/>
                <a:ea typeface="HY견고딕" pitchFamily="18" charset="-127"/>
              </a:rPr>
              <a:t>Demo</a:t>
            </a:r>
            <a:endParaRPr lang="ko-KR" altLang="en-US" sz="3000" b="1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915816" y="4486263"/>
            <a:ext cx="5303404" cy="2285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50668" y="2780928"/>
            <a:ext cx="2459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 smtClean="0">
                <a:latin typeface="HY견고딕" pitchFamily="18" charset="-127"/>
                <a:ea typeface="HY견고딕" pitchFamily="18" charset="-127"/>
              </a:rPr>
              <a:t>001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데모 환경 설계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데모 환경 설계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367995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데모 환경 구성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796623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b="1" dirty="0" err="1" smtClean="0"/>
              <a:t>안드로이드</a:t>
            </a:r>
            <a:r>
              <a:rPr lang="ko-KR" altLang="en-US" b="1" dirty="0" smtClean="0"/>
              <a:t> 휴대폰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제주도 여행 소개 </a:t>
            </a:r>
            <a:r>
              <a:rPr lang="ko-KR" altLang="en-US" b="1" dirty="0" err="1" smtClean="0"/>
              <a:t>앱을</a:t>
            </a:r>
            <a:r>
              <a:rPr lang="ko-KR" altLang="en-US" b="1" dirty="0" smtClean="0"/>
              <a:t> 실행하여 목적지를 검색 후 </a:t>
            </a:r>
            <a:r>
              <a:rPr lang="en-US" altLang="ko-KR" b="1" dirty="0" smtClean="0"/>
              <a:t>		     </a:t>
            </a:r>
            <a:r>
              <a:rPr lang="ko-KR" altLang="en-US" b="1" dirty="0" smtClean="0"/>
              <a:t>스케줄링</a:t>
            </a:r>
            <a:endParaRPr lang="en-US" altLang="ko-KR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9552" y="2599065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데모 방법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3242007"/>
            <a:ext cx="7929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핸드폰으로 기존의 여행지 </a:t>
            </a:r>
            <a:r>
              <a:rPr lang="ko-KR" altLang="en-US" b="1" dirty="0" err="1" smtClean="0"/>
              <a:t>검색앱의</a:t>
            </a:r>
            <a:r>
              <a:rPr lang="ko-KR" altLang="en-US" b="1" dirty="0" smtClean="0"/>
              <a:t> 기능들을 실행할 때와 개발 </a:t>
            </a:r>
            <a:r>
              <a:rPr lang="ko-KR" altLang="en-US" b="1" dirty="0" err="1" smtClean="0"/>
              <a:t>앱을</a:t>
            </a:r>
            <a:r>
              <a:rPr lang="ko-KR" altLang="en-US" b="1" dirty="0" smtClean="0"/>
              <a:t> 실행하여 비교 한다</a:t>
            </a:r>
            <a:r>
              <a:rPr lang="en-US" altLang="ko-KR" b="1" dirty="0" smtClean="0"/>
              <a:t>.</a:t>
            </a:r>
          </a:p>
          <a:p>
            <a:endParaRPr lang="en-US" altLang="ko-KR" b="1" dirty="0"/>
          </a:p>
          <a:p>
            <a:pPr>
              <a:buFontTx/>
              <a:buChar char="-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제주도 여행 </a:t>
            </a:r>
            <a:r>
              <a:rPr lang="ko-KR" altLang="en-US" b="1" dirty="0" err="1" smtClean="0"/>
              <a:t>소개앱의</a:t>
            </a:r>
            <a:r>
              <a:rPr lang="ko-KR" altLang="en-US" b="1" dirty="0" smtClean="0"/>
              <a:t> 카테고리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검색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스케줄링 기능 데모</a:t>
            </a:r>
            <a:endParaRPr lang="en-US" altLang="ko-KR" b="1" dirty="0" smtClean="0"/>
          </a:p>
          <a:p>
            <a:pPr>
              <a:buFontTx/>
              <a:buChar char="-"/>
            </a:pPr>
            <a:endParaRPr lang="en-US" altLang="ko-KR" b="1" dirty="0"/>
          </a:p>
          <a:p>
            <a:pPr>
              <a:buFontTx/>
              <a:buChar char="-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검색에서의 결과 값이 스케줄링에 알맞게 들어가는지 데모</a:t>
            </a:r>
            <a:endParaRPr lang="en-US" altLang="ko-KR" b="1" dirty="0" smtClean="0"/>
          </a:p>
          <a:p>
            <a:pPr>
              <a:buFontTx/>
              <a:buChar char="-"/>
            </a:pPr>
            <a:endParaRPr lang="en-US" altLang="ko-KR" b="1" dirty="0" smtClean="0"/>
          </a:p>
          <a:p>
            <a:pPr>
              <a:buFontTx/>
              <a:buChar char="-"/>
            </a:pPr>
            <a:r>
              <a:rPr lang="en-US" altLang="ko-KR" b="1" dirty="0"/>
              <a:t> </a:t>
            </a:r>
            <a:r>
              <a:rPr lang="ko-KR" altLang="en-US" b="1" dirty="0" smtClean="0"/>
              <a:t>최종 스케줄의 저장 값이 </a:t>
            </a:r>
            <a:r>
              <a:rPr lang="ko-KR" altLang="en-US" b="1" dirty="0" err="1" smtClean="0"/>
              <a:t>손실없이</a:t>
            </a:r>
            <a:r>
              <a:rPr lang="ko-KR" altLang="en-US" b="1" dirty="0" smtClean="0"/>
              <a:t> 가져오는가 체크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235" y="133464"/>
            <a:ext cx="315823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40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 flipV="1">
            <a:off x="2915816" y="2636911"/>
            <a:ext cx="5303404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62636" y="1916832"/>
            <a:ext cx="20730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latin typeface="HY견고딕" pitchFamily="18" charset="-127"/>
                <a:ea typeface="HY견고딕" pitchFamily="18" charset="-127"/>
              </a:rPr>
              <a:t>Schedule</a:t>
            </a:r>
            <a:endParaRPr lang="ko-KR" altLang="en-US" sz="3000" b="1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915816" y="4486263"/>
            <a:ext cx="5303404" cy="2285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50668" y="2780928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 smtClean="0">
                <a:latin typeface="HY견고딕" pitchFamily="18" charset="-127"/>
                <a:ea typeface="HY견고딕" pitchFamily="18" charset="-127"/>
              </a:rPr>
              <a:t>001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수행 일정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0668" y="3347700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 smtClean="0">
                <a:latin typeface="HY견고딕" pitchFamily="18" charset="-127"/>
                <a:ea typeface="HY견고딕" pitchFamily="18" charset="-127"/>
              </a:rPr>
              <a:t>002 </a:t>
            </a:r>
            <a:r>
              <a:rPr lang="ko-KR" altLang="en-US" sz="2000" u="sng" dirty="0" smtClean="0">
                <a:latin typeface="HY견고딕" pitchFamily="18" charset="-127"/>
                <a:ea typeface="HY견고딕" pitchFamily="18" charset="-127"/>
              </a:rPr>
              <a:t>업무 분담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수행일정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67544" y="1628800"/>
          <a:ext cx="7981452" cy="44212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2752"/>
                <a:gridCol w="3523849"/>
                <a:gridCol w="343791"/>
                <a:gridCol w="343791"/>
                <a:gridCol w="343791"/>
                <a:gridCol w="343791"/>
                <a:gridCol w="343791"/>
                <a:gridCol w="343791"/>
                <a:gridCol w="332105"/>
              </a:tblGrid>
              <a:tr h="458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추진 사항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2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3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4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5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6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7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8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05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요구사항 정의 및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분석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/>
                        <a:t>-</a:t>
                      </a:r>
                      <a:r>
                        <a:rPr lang="ko-KR" altLang="en-US" sz="1300" dirty="0" smtClean="0"/>
                        <a:t>요구사항 정의 및 분석</a:t>
                      </a:r>
                      <a:endParaRPr lang="en-US" altLang="ko-KR" sz="1300" dirty="0" smtClean="0"/>
                    </a:p>
                    <a:p>
                      <a:pPr algn="l" latinLnBrk="1"/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-</a:t>
                      </a:r>
                      <a:r>
                        <a:rPr lang="ko-KR" altLang="en-US" sz="1300" dirty="0" smtClean="0"/>
                        <a:t>요구사항 명세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39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시스템 설계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/>
                        <a:t>-</a:t>
                      </a:r>
                      <a:r>
                        <a:rPr lang="ko-KR" altLang="en-US" sz="1300" dirty="0" smtClean="0"/>
                        <a:t>시스템 설계</a:t>
                      </a:r>
                      <a:endParaRPr lang="en-US" altLang="ko-KR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728192">
                <a:tc>
                  <a:txBody>
                    <a:bodyPr/>
                    <a:lstStyle/>
                    <a:p>
                      <a:pPr algn="ctr" latinLnBrk="1"/>
                      <a:endParaRPr lang="en-US" altLang="ko-KR" sz="1300" dirty="0" smtClean="0"/>
                    </a:p>
                    <a:p>
                      <a:pPr algn="ctr" latinLnBrk="1"/>
                      <a:endParaRPr lang="en-US" altLang="ko-KR" sz="1300" dirty="0" smtClean="0"/>
                    </a:p>
                    <a:p>
                      <a:pPr algn="ctr" latinLnBrk="1"/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구현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sz="1300" baseline="0" dirty="0" smtClean="0"/>
                        <a:t> 카테고리 기능</a:t>
                      </a:r>
                      <a:endParaRPr lang="en-US" altLang="ko-KR" sz="1300" baseline="0" dirty="0" smtClean="0"/>
                    </a:p>
                    <a:p>
                      <a:pPr algn="l" latinLnBrk="1">
                        <a:buFontTx/>
                        <a:buChar char="-"/>
                      </a:pPr>
                      <a:endParaRPr lang="en-US" altLang="ko-KR" sz="1300" baseline="0" dirty="0" smtClean="0"/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sz="1300" baseline="0" dirty="0" smtClean="0"/>
                        <a:t> 검색 기능</a:t>
                      </a:r>
                      <a:endParaRPr lang="en-US" altLang="ko-KR" sz="1300" baseline="0" dirty="0" smtClean="0"/>
                    </a:p>
                    <a:p>
                      <a:pPr algn="l" latinLnBrk="1">
                        <a:buFontTx/>
                        <a:buChar char="-"/>
                      </a:pPr>
                      <a:endParaRPr lang="en-US" altLang="ko-KR" sz="1300" dirty="0" smtClean="0"/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sz="1300" baseline="0" dirty="0" smtClean="0"/>
                        <a:t> 스케줄링 기능</a:t>
                      </a:r>
                      <a:endParaRPr lang="en-US" altLang="ko-KR" sz="1300" baseline="0" dirty="0" smtClean="0"/>
                    </a:p>
                    <a:p>
                      <a:pPr algn="l" latinLnBrk="1">
                        <a:buFontTx/>
                        <a:buChar char="-"/>
                      </a:pPr>
                      <a:endParaRPr lang="en-US" altLang="ko-KR" sz="1300" baseline="0" dirty="0" smtClean="0"/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커뮤니티 기능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108859">
                <a:tc>
                  <a:txBody>
                    <a:bodyPr/>
                    <a:lstStyle/>
                    <a:p>
                      <a:pPr algn="ctr" latinLnBrk="1"/>
                      <a:endParaRPr lang="en-US" altLang="ko-KR" sz="1300" dirty="0" smtClean="0"/>
                    </a:p>
                    <a:p>
                      <a:pPr algn="ctr" latinLnBrk="1"/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데모 및 수정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endParaRPr lang="en-US" altLang="ko-KR" sz="1300" baseline="0" dirty="0" smtClean="0"/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데모</a:t>
                      </a:r>
                      <a:endParaRPr lang="en-US" altLang="ko-KR" sz="1300" baseline="0" dirty="0" smtClean="0"/>
                    </a:p>
                    <a:p>
                      <a:pPr algn="l" latinLnBrk="1">
                        <a:buFontTx/>
                        <a:buChar char="-"/>
                      </a:pPr>
                      <a:endParaRPr lang="en-US" altLang="ko-KR" sz="1300" baseline="0" dirty="0" smtClean="0"/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sz="1300" baseline="0" dirty="0" smtClean="0"/>
                        <a:t> 수정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156176" y="2204864"/>
            <a:ext cx="288032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228432" y="2564904"/>
            <a:ext cx="431800" cy="714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444208" y="2924944"/>
            <a:ext cx="36004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164288" y="3789040"/>
            <a:ext cx="288032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804248" y="3429000"/>
            <a:ext cx="36004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452320" y="4221088"/>
            <a:ext cx="288032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740352" y="4581128"/>
            <a:ext cx="288032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028384" y="5301208"/>
            <a:ext cx="288032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172400" y="5661248"/>
            <a:ext cx="288032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/>
          <p:nvPr>
            <p:extLst>
              <p:ext uri="{D42A27DB-BD31-4B8C-83A1-F6EECF244321}">
                <p14:modId xmlns="" xmlns:p14="http://schemas.microsoft.com/office/powerpoint/2010/main" val="3707786281"/>
              </p:ext>
            </p:extLst>
          </p:nvPr>
        </p:nvGraphicFramePr>
        <p:xfrm>
          <a:off x="642910" y="1340768"/>
          <a:ext cx="7457481" cy="4288912"/>
        </p:xfrm>
        <a:graphic>
          <a:graphicData uri="http://schemas.openxmlformats.org/drawingml/2006/table">
            <a:tbl>
              <a:tblPr/>
              <a:tblGrid>
                <a:gridCol w="1307455"/>
                <a:gridCol w="3073865"/>
                <a:gridCol w="3076161"/>
              </a:tblGrid>
              <a:tr h="593937">
                <a:tc>
                  <a:txBody>
                    <a:bodyPr/>
                    <a:lstStyle/>
                    <a:p>
                      <a:pPr marL="0" lvl="0" indent="0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</a:pPr>
                      <a:endParaRPr lang="ko-KR" altLang="en-US" sz="1300" b="1" i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</a:pP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김우빈</a:t>
                      </a:r>
                      <a:endParaRPr lang="ko-KR" altLang="en-US" sz="1300" b="1" i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</a:pP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이병준</a:t>
                      </a:r>
                      <a:endParaRPr lang="ko-KR" altLang="en-US" sz="1300" b="1" i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072">
                <a:tc>
                  <a:txBody>
                    <a:bodyPr/>
                    <a:lstStyle/>
                    <a:p>
                      <a:pPr marL="0" lvl="0" indent="0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</a:pPr>
                      <a:r>
                        <a:rPr lang="ko-KR" altLang="en-US" sz="1300" b="1" i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자료수집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lvl="0" indent="-182563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</a:pPr>
                      <a:r>
                        <a:rPr lang="ko-KR" altLang="en-US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여행 관련 경쟁 </a:t>
                      </a:r>
                      <a:r>
                        <a:rPr lang="en-US" altLang="ko-KR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application </a:t>
                      </a:r>
                      <a:r>
                        <a:rPr lang="ko-KR" altLang="en-US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조사</a:t>
                      </a:r>
                      <a:endParaRPr lang="en-US" altLang="ko-KR" sz="1300" b="1" i="0" dirty="0" smtClean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0" indent="0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</a:pP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관련 기술 조사</a:t>
                      </a:r>
                      <a:endParaRPr lang="ko-KR" altLang="en-US" sz="1300" b="1" i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</a:pPr>
                      <a:r>
                        <a:rPr lang="ko-KR" altLang="en-US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여행관련 </a:t>
                      </a:r>
                      <a:r>
                        <a:rPr lang="en-US" altLang="ko-KR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application </a:t>
                      </a:r>
                      <a:r>
                        <a:rPr lang="ko-KR" altLang="en-US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사례</a:t>
                      </a:r>
                      <a:r>
                        <a:rPr lang="en-US" altLang="ko-KR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조사</a:t>
                      </a:r>
                      <a:endParaRPr lang="en-US" altLang="ko-KR" sz="1300" b="1" i="0" dirty="0" smtClean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0" indent="0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</a:pPr>
                      <a:r>
                        <a:rPr lang="ko-KR" altLang="en-US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여행관련 </a:t>
                      </a:r>
                      <a:r>
                        <a:rPr lang="en-US" altLang="ko-KR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application </a:t>
                      </a: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장단점 및 특징 조사</a:t>
                      </a:r>
                      <a:endParaRPr lang="en-US" altLang="ko-KR" sz="1300" b="1" i="0" dirty="0" smtClean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029">
                <a:tc>
                  <a:txBody>
                    <a:bodyPr/>
                    <a:lstStyle/>
                    <a:p>
                      <a:pPr marL="0" lvl="0" indent="0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</a:pPr>
                      <a:r>
                        <a:rPr lang="ko-KR" altLang="en-US" sz="1300" b="1" i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설      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lvl="0" indent="-182563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</a:pPr>
                      <a:r>
                        <a:rPr lang="ko-KR" altLang="en-US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여행관련 </a:t>
                      </a:r>
                      <a:r>
                        <a:rPr lang="en-US" altLang="ko-KR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application </a:t>
                      </a: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ko-KR" altLang="en-US" sz="1300" b="1" i="0" dirty="0" err="1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앱</a:t>
                      </a: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설계 </a:t>
                      </a:r>
                      <a:endParaRPr lang="en-US" altLang="ko-KR" sz="1300" b="1" i="0" baseline="0" dirty="0" smtClean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182563" lvl="0" indent="-182563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</a:pP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여행 </a:t>
                      </a:r>
                      <a:r>
                        <a:rPr lang="ko-KR" altLang="en-US" sz="1300" b="1" i="0" dirty="0" err="1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앱과</a:t>
                      </a: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수신기간의 </a:t>
                      </a:r>
                      <a:r>
                        <a:rPr lang="en-US" altLang="ko-KR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Direct </a:t>
                      </a: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기술 설계</a:t>
                      </a:r>
                      <a:endParaRPr lang="en-US" altLang="ko-KR" sz="1300" b="1" i="0" dirty="0" smtClean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</a:pPr>
                      <a:r>
                        <a:rPr lang="ko-KR" altLang="en-US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여행 </a:t>
                      </a:r>
                      <a:r>
                        <a:rPr lang="en-US" altLang="ko-KR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application   UI </a:t>
                      </a:r>
                      <a:r>
                        <a:rPr lang="ko-KR" altLang="en-US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디자인 설계</a:t>
                      </a:r>
                      <a:endParaRPr lang="en-US" altLang="ko-KR" sz="1300" b="1" i="0" baseline="0" dirty="0" smtClean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221">
                <a:tc>
                  <a:txBody>
                    <a:bodyPr/>
                    <a:lstStyle/>
                    <a:p>
                      <a:pPr marL="0" lvl="0" indent="0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</a:pPr>
                      <a:r>
                        <a:rPr lang="ko-KR" altLang="en-US" sz="1300" b="1" i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구      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lvl="0" indent="-182563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</a:pP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여행 </a:t>
                      </a:r>
                      <a:r>
                        <a:rPr lang="ko-KR" altLang="en-US" sz="1300" b="1" i="0" dirty="0" err="1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앱의</a:t>
                      </a: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전반적인 기술 구현</a:t>
                      </a:r>
                      <a:r>
                        <a:rPr lang="en-US" altLang="ko-KR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카테고리</a:t>
                      </a:r>
                      <a:r>
                        <a:rPr lang="en-US" altLang="ko-KR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검색</a:t>
                      </a:r>
                      <a:r>
                        <a:rPr lang="en-US" altLang="ko-KR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스케줄링</a:t>
                      </a:r>
                      <a:r>
                        <a:rPr lang="en-US" altLang="ko-KR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커뮤니티 등</a:t>
                      </a:r>
                      <a:r>
                        <a:rPr lang="en-US" altLang="ko-KR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)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0168" rtl="0" eaLnBrk="1" fontAlgn="auto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/>
                        <a:buChar char="v"/>
                        <a:tabLst/>
                        <a:defRPr/>
                      </a:pPr>
                      <a:r>
                        <a:rPr lang="ko-KR" altLang="en-US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여행 </a:t>
                      </a:r>
                      <a:r>
                        <a:rPr lang="en-US" altLang="ko-KR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application UI </a:t>
                      </a:r>
                      <a:r>
                        <a:rPr lang="ko-KR" altLang="en-US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디자인</a:t>
                      </a:r>
                      <a:endParaRPr lang="ko-KR" altLang="en-US" sz="1300" b="1" i="0" dirty="0" smtClean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4950">
                <a:tc>
                  <a:txBody>
                    <a:bodyPr/>
                    <a:lstStyle/>
                    <a:p>
                      <a:pPr marL="0" lvl="0" indent="0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</a:pPr>
                      <a:r>
                        <a:rPr lang="ko-KR" altLang="en-US" sz="1300" b="1" i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테스트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</a:pP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통합테스트</a:t>
                      </a:r>
                      <a:r>
                        <a:rPr lang="en-US" altLang="ko-KR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/</a:t>
                      </a: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유지보수</a:t>
                      </a:r>
                      <a:endParaRPr lang="en-US" altLang="ko-KR" sz="1300" b="1" i="0" dirty="0" smtClean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0" indent="0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</a:pP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각 기능간의 데이터 흐름과 손실 테스트 및 유지보수</a:t>
                      </a:r>
                      <a:endParaRPr lang="en-US" altLang="ko-KR" sz="1300" b="1" i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b="1" dirty="0" smtClean="0"/>
              <a:t>업무분담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235" y="133464"/>
            <a:ext cx="315823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40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 flipV="1">
            <a:off x="2915816" y="2636911"/>
            <a:ext cx="5303404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62636" y="1916832"/>
            <a:ext cx="27029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latin typeface="HY견고딕" pitchFamily="18" charset="-127"/>
                <a:ea typeface="HY견고딕" pitchFamily="18" charset="-127"/>
              </a:rPr>
              <a:t>Introductio</a:t>
            </a:r>
            <a:r>
              <a:rPr lang="en-US" altLang="ko-KR" sz="3000" b="1" dirty="0"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sz="3000" b="1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915816" y="4486263"/>
            <a:ext cx="5303404" cy="2285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50668" y="2780928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 smtClean="0">
                <a:latin typeface="HY견고딕" pitchFamily="18" charset="-127"/>
                <a:ea typeface="HY견고딕" pitchFamily="18" charset="-127"/>
              </a:rPr>
              <a:t>001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개발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배경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0668" y="3347700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 smtClean="0">
                <a:latin typeface="HY견고딕" pitchFamily="18" charset="-127"/>
                <a:ea typeface="HY견고딕" pitchFamily="18" charset="-127"/>
              </a:rPr>
              <a:t>002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개발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목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b="1" dirty="0"/>
              <a:t>개발 </a:t>
            </a:r>
            <a:r>
              <a:rPr lang="ko-KR" altLang="en-US" b="1" dirty="0" smtClean="0"/>
              <a:t>배경</a:t>
            </a:r>
            <a:endParaRPr lang="ko-KR" altLang="en-US" b="1" dirty="0"/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683568" y="1412776"/>
            <a:ext cx="7511380" cy="3505200"/>
          </a:xfrm>
          <a:prstGeom prst="rect">
            <a:avLst/>
          </a:prstGeom>
          <a:noFill/>
          <a:ln w="28575" algn="ctr">
            <a:noFill/>
            <a:miter/>
          </a:ln>
        </p:spPr>
      </p:pic>
      <p:sp>
        <p:nvSpPr>
          <p:cNvPr id="6" name="모서리가 둥근 직사각형 5"/>
          <p:cNvSpPr/>
          <p:nvPr/>
        </p:nvSpPr>
        <p:spPr>
          <a:xfrm>
            <a:off x="683568" y="5085184"/>
            <a:ext cx="7560840" cy="1368152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 b="1" dirty="0" smtClean="0">
                <a:solidFill>
                  <a:schemeClr val="tx1"/>
                </a:solidFill>
              </a:rPr>
              <a:t>국내 관광객의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입도율이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증가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ko-KR" altLang="en-US" b="1" dirty="0" smtClean="0"/>
              <a:t>개발 목적</a:t>
            </a:r>
          </a:p>
        </p:txBody>
      </p:sp>
      <p:pic>
        <p:nvPicPr>
          <p:cNvPr id="1026" name="Picture 2" descr="C:\Users\김우빈\Desktop\20160714_183935000_99_201607181701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12032"/>
            <a:ext cx="2857500" cy="1905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3418804" y="1685707"/>
            <a:ext cx="54202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제주도 관광의 수요 증가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및 </a:t>
            </a:r>
            <a:r>
              <a:rPr lang="ko-KR" altLang="en-US" b="1" dirty="0" err="1" smtClean="0"/>
              <a:t>컨텐츠</a:t>
            </a:r>
            <a:r>
              <a:rPr lang="ko-KR" altLang="en-US" b="1" dirty="0" smtClean="0"/>
              <a:t> 다양성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유사어플의</a:t>
            </a:r>
            <a:r>
              <a:rPr lang="ko-KR" altLang="en-US" b="1" dirty="0" smtClean="0"/>
              <a:t> 경우</a:t>
            </a:r>
            <a:endParaRPr lang="en-US" altLang="ko-KR" b="1" dirty="0"/>
          </a:p>
          <a:p>
            <a:r>
              <a:rPr lang="ko-KR" altLang="en-US" b="1" dirty="0" smtClean="0"/>
              <a:t>정보검색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스케줄링 기능이 따로 구현</a:t>
            </a:r>
            <a:r>
              <a:rPr lang="en-US" altLang="ko-KR" b="1" dirty="0" smtClean="0"/>
              <a:t>, </a:t>
            </a:r>
          </a:p>
          <a:p>
            <a:r>
              <a:rPr lang="ko-KR" altLang="en-US" b="1" dirty="0" smtClean="0"/>
              <a:t>혹은 유기적으로 연동되어 있지 않음 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정보검색과 스케줄링 기능의 유기적 연동</a:t>
            </a:r>
            <a:r>
              <a:rPr lang="en-US" altLang="ko-KR" b="1" dirty="0" smtClean="0"/>
              <a:t>.</a:t>
            </a:r>
          </a:p>
        </p:txBody>
      </p:sp>
      <p:sp>
        <p:nvSpPr>
          <p:cNvPr id="6" name="폭발 2 5"/>
          <p:cNvSpPr/>
          <p:nvPr/>
        </p:nvSpPr>
        <p:spPr>
          <a:xfrm>
            <a:off x="323528" y="4077072"/>
            <a:ext cx="8208912" cy="2592288"/>
          </a:xfrm>
          <a:prstGeom prst="irregularSeal2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/>
              <a:t>편한 스케줄링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자신만의 여행</a:t>
            </a:r>
            <a:r>
              <a:rPr lang="en-US" altLang="ko-KR" b="1" dirty="0" smtClean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235" y="133464"/>
            <a:ext cx="315823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40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 flipV="1">
            <a:off x="2915816" y="2636911"/>
            <a:ext cx="5303404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62636" y="1916832"/>
            <a:ext cx="16946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latin typeface="HY견고딕" pitchFamily="18" charset="-127"/>
                <a:ea typeface="HY견고딕" pitchFamily="18" charset="-127"/>
              </a:rPr>
              <a:t>System</a:t>
            </a:r>
            <a:endParaRPr lang="ko-KR" altLang="en-US" sz="3000" b="1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915816" y="4486263"/>
            <a:ext cx="5303404" cy="2285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50668" y="2780928"/>
            <a:ext cx="2630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 smtClean="0">
                <a:latin typeface="HY견고딕" pitchFamily="18" charset="-127"/>
                <a:ea typeface="HY견고딕" pitchFamily="18" charset="-127"/>
              </a:rPr>
              <a:t>001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시스템 시나리오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0668" y="3347700"/>
            <a:ext cx="2374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 smtClean="0">
                <a:latin typeface="HY견고딕" pitchFamily="18" charset="-127"/>
                <a:ea typeface="HY견고딕" pitchFamily="18" charset="-127"/>
              </a:rPr>
              <a:t>002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시스템 구성도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시스템 수행 시나리오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47664" y="1556792"/>
            <a:ext cx="2376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rgbClr val="000000"/>
                </a:solidFill>
              </a:rPr>
              <a:t>검색 시나리오</a:t>
            </a:r>
            <a:endParaRPr lang="ko-KR" altLang="en-US" sz="2500" b="1" dirty="0">
              <a:solidFill>
                <a:srgbClr val="000000"/>
              </a:solidFill>
            </a:endParaRPr>
          </a:p>
        </p:txBody>
      </p:sp>
      <p:pic>
        <p:nvPicPr>
          <p:cNvPr id="1026" name="Picture 2" descr="C:\Users\김우빈\Desktop\my-icons-collection\png\magnifying-g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45742"/>
            <a:ext cx="792088" cy="792088"/>
          </a:xfrm>
          <a:prstGeom prst="rect">
            <a:avLst/>
          </a:prstGeom>
          <a:noFill/>
        </p:spPr>
      </p:pic>
      <p:sp>
        <p:nvSpPr>
          <p:cNvPr id="49" name="갈매기형 수장 48"/>
          <p:cNvSpPr/>
          <p:nvPr/>
        </p:nvSpPr>
        <p:spPr>
          <a:xfrm rot="5400000">
            <a:off x="827584" y="2276872"/>
            <a:ext cx="1224136" cy="1656184"/>
          </a:xfrm>
          <a:prstGeom prst="chevron">
            <a:avLst>
              <a:gd name="adj" fmla="val 2896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99592" y="285293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카테고리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51" name="갈매기형 수장 50"/>
          <p:cNvSpPr/>
          <p:nvPr/>
        </p:nvSpPr>
        <p:spPr>
          <a:xfrm rot="5400000">
            <a:off x="827584" y="3645024"/>
            <a:ext cx="1224136" cy="1656184"/>
          </a:xfrm>
          <a:prstGeom prst="chevron">
            <a:avLst>
              <a:gd name="adj" fmla="val 2896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15010" y="422108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목적지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선별</a:t>
            </a:r>
            <a:endParaRPr lang="ko-KR" altLang="en-US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483768" y="2420888"/>
            <a:ext cx="5544616" cy="1152128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자신이 원하는 목적지를 위한 카테고리 설정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483768" y="3789040"/>
            <a:ext cx="5544616" cy="1152128"/>
          </a:xfrm>
          <a:prstGeom prst="round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결과에서 마음에 드는 목적지 선택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ko-KR" dirty="0" smtClean="0">
                <a:solidFill>
                  <a:schemeClr val="tx1"/>
                </a:solidFill>
              </a:rPr>
              <a:t>→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스케줄링으로 선택 값이 넘어감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갈매기형 수장 57"/>
          <p:cNvSpPr/>
          <p:nvPr/>
        </p:nvSpPr>
        <p:spPr>
          <a:xfrm rot="5400000">
            <a:off x="827584" y="5013176"/>
            <a:ext cx="1224136" cy="1656184"/>
          </a:xfrm>
          <a:prstGeom prst="chevron">
            <a:avLst>
              <a:gd name="adj" fmla="val 28969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43303" y="5589240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주변 여행지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추천</a:t>
            </a:r>
            <a:endParaRPr lang="ko-KR" altLang="en-US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483768" y="5157192"/>
            <a:ext cx="5544616" cy="1152128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선택한 목적지의 주변 여행지를 보여줌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시스템 수행 시나리오</a:t>
            </a:r>
          </a:p>
        </p:txBody>
      </p:sp>
      <p:sp>
        <p:nvSpPr>
          <p:cNvPr id="18" name="갈매기형 수장 17"/>
          <p:cNvSpPr/>
          <p:nvPr/>
        </p:nvSpPr>
        <p:spPr>
          <a:xfrm rot="5400000">
            <a:off x="827584" y="2564904"/>
            <a:ext cx="1224136" cy="1656184"/>
          </a:xfrm>
          <a:prstGeom prst="chevron">
            <a:avLst>
              <a:gd name="adj" fmla="val 2896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9592" y="314096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카테고리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20" name="갈매기형 수장 19"/>
          <p:cNvSpPr/>
          <p:nvPr/>
        </p:nvSpPr>
        <p:spPr>
          <a:xfrm rot="5400000">
            <a:off x="827584" y="3933056"/>
            <a:ext cx="1224136" cy="1656184"/>
          </a:xfrm>
          <a:prstGeom prst="chevron">
            <a:avLst>
              <a:gd name="adj" fmla="val 2896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5011" y="450912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스케줄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483768" y="2708920"/>
            <a:ext cx="5544616" cy="1152128"/>
          </a:xfrm>
          <a:prstGeom prst="round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검색에서 받아온 목적지를 카테고리로 분류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483768" y="4077072"/>
            <a:ext cx="5544616" cy="1152128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분류된 목적지를 스케줄에 추가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47664" y="1556792"/>
            <a:ext cx="28803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mtClean="0">
                <a:solidFill>
                  <a:srgbClr val="000000"/>
                </a:solidFill>
              </a:rPr>
              <a:t>스케줄링 시나리오</a:t>
            </a:r>
            <a:endParaRPr lang="ko-KR" altLang="en-US" sz="2500" b="1" dirty="0">
              <a:solidFill>
                <a:srgbClr val="000000"/>
              </a:solidFill>
            </a:endParaRPr>
          </a:p>
        </p:txBody>
      </p:sp>
      <p:pic>
        <p:nvPicPr>
          <p:cNvPr id="2050" name="Picture 2" descr="C:\Users\김우빈\Desktop\my-icons-collection\png\calend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575" y="1438275"/>
            <a:ext cx="792000" cy="79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시스템 수행 시나리오</a:t>
            </a:r>
          </a:p>
        </p:txBody>
      </p:sp>
      <p:sp>
        <p:nvSpPr>
          <p:cNvPr id="8" name="갈매기형 수장 7"/>
          <p:cNvSpPr/>
          <p:nvPr/>
        </p:nvSpPr>
        <p:spPr>
          <a:xfrm rot="5400000">
            <a:off x="827584" y="2564904"/>
            <a:ext cx="1224136" cy="1656184"/>
          </a:xfrm>
          <a:prstGeom prst="chevron">
            <a:avLst>
              <a:gd name="adj" fmla="val 2896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5010" y="314096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스케줄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10" name="갈매기형 수장 9"/>
          <p:cNvSpPr/>
          <p:nvPr/>
        </p:nvSpPr>
        <p:spPr>
          <a:xfrm rot="5400000">
            <a:off x="827584" y="3933056"/>
            <a:ext cx="1224136" cy="1656184"/>
          </a:xfrm>
          <a:prstGeom prst="chevron">
            <a:avLst>
              <a:gd name="adj" fmla="val 2896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3303" y="4509120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다른 사용자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참고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83768" y="2708920"/>
            <a:ext cx="5544616" cy="1152128"/>
          </a:xfrm>
          <a:prstGeom prst="round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자신이 생성한 스케줄을 커뮤니티에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83768" y="4077072"/>
            <a:ext cx="5544616" cy="1152128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다른 커뮤니티 이용자들이 등록된 스케줄을 참고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7664" y="1556792"/>
            <a:ext cx="29523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mtClean="0">
                <a:solidFill>
                  <a:srgbClr val="000000"/>
                </a:solidFill>
              </a:rPr>
              <a:t>커뮤니티 시나리오</a:t>
            </a:r>
            <a:endParaRPr lang="ko-KR" altLang="en-US" sz="2500" b="1" dirty="0">
              <a:solidFill>
                <a:srgbClr val="000000"/>
              </a:solidFill>
            </a:endParaRPr>
          </a:p>
        </p:txBody>
      </p:sp>
      <p:pic>
        <p:nvPicPr>
          <p:cNvPr id="3074" name="Picture 2" descr="C:\Users\김우빈\Desktop\my-icons-collection\png\peo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000" y="1447200"/>
            <a:ext cx="792000" cy="79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894</Words>
  <Application>Microsoft Office PowerPoint</Application>
  <PresentationFormat>화면 슬라이드 쇼(4:3)</PresentationFormat>
  <Paragraphs>329</Paragraphs>
  <Slides>28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제주도 관광지 소개 어플 jejoodo travel application </vt:lpstr>
      <vt:lpstr>차례</vt:lpstr>
      <vt:lpstr>슬라이드 3</vt:lpstr>
      <vt:lpstr>개발 배경</vt:lpstr>
      <vt:lpstr>개발 목적</vt:lpstr>
      <vt:lpstr>슬라이드 6</vt:lpstr>
      <vt:lpstr>시스템 수행 시나리오</vt:lpstr>
      <vt:lpstr>시스템 수행 시나리오</vt:lpstr>
      <vt:lpstr>시스템 수행 시나리오</vt:lpstr>
      <vt:lpstr>시스템 구성도</vt:lpstr>
      <vt:lpstr>슬라이드 11</vt:lpstr>
      <vt:lpstr>Use case</vt:lpstr>
      <vt:lpstr>Use case</vt:lpstr>
      <vt:lpstr>Use case</vt:lpstr>
      <vt:lpstr>Class diagram</vt:lpstr>
      <vt:lpstr>Sequence diagram</vt:lpstr>
      <vt:lpstr>Sequence diagram</vt:lpstr>
      <vt:lpstr>DB table Er diagram</vt:lpstr>
      <vt:lpstr>DB table Er diagram</vt:lpstr>
      <vt:lpstr>슬라이드 20</vt:lpstr>
      <vt:lpstr>개발환경</vt:lpstr>
      <vt:lpstr>개발환경</vt:lpstr>
      <vt:lpstr>개발 방법</vt:lpstr>
      <vt:lpstr>슬라이드 24</vt:lpstr>
      <vt:lpstr>데모 환경 설계</vt:lpstr>
      <vt:lpstr>슬라이드 26</vt:lpstr>
      <vt:lpstr>수행일정</vt:lpstr>
      <vt:lpstr>업무분담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제주도 관광지 소개 어플 jejoodo travel application</dc:title>
  <dc:creator>김우빈</dc:creator>
  <cp:lastModifiedBy>김우빈</cp:lastModifiedBy>
  <cp:revision>49</cp:revision>
  <dcterms:created xsi:type="dcterms:W3CDTF">2017-02-14T03:50:19Z</dcterms:created>
  <dcterms:modified xsi:type="dcterms:W3CDTF">2017-02-22T03:10:54Z</dcterms:modified>
</cp:coreProperties>
</file>