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312" r:id="rId5"/>
    <p:sldId id="314" r:id="rId6"/>
    <p:sldId id="313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02" r:id="rId17"/>
    <p:sldId id="304" r:id="rId18"/>
    <p:sldId id="305" r:id="rId19"/>
    <p:sldId id="306" r:id="rId20"/>
    <p:sldId id="308" r:id="rId21"/>
    <p:sldId id="262" r:id="rId22"/>
    <p:sldId id="263" r:id="rId23"/>
    <p:sldId id="264" r:id="rId24"/>
    <p:sldId id="298" r:id="rId25"/>
    <p:sldId id="299" r:id="rId26"/>
    <p:sldId id="300" r:id="rId27"/>
    <p:sldId id="266" r:id="rId28"/>
    <p:sldId id="267" r:id="rId29"/>
    <p:sldId id="268" r:id="rId30"/>
    <p:sldId id="276" r:id="rId31"/>
    <p:sldId id="289" r:id="rId32"/>
    <p:sldId id="290" r:id="rId33"/>
    <p:sldId id="291" r:id="rId34"/>
    <p:sldId id="292" r:id="rId35"/>
    <p:sldId id="293" r:id="rId36"/>
    <p:sldId id="294" r:id="rId37"/>
    <p:sldId id="277" r:id="rId38"/>
    <p:sldId id="278" r:id="rId39"/>
    <p:sldId id="279" r:id="rId40"/>
    <p:sldId id="280" r:id="rId41"/>
    <p:sldId id="281" r:id="rId42"/>
    <p:sldId id="296" r:id="rId43"/>
    <p:sldId id="283" r:id="rId44"/>
    <p:sldId id="284" r:id="rId45"/>
    <p:sldId id="295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7" autoAdjust="0"/>
    <p:restoredTop sz="94660"/>
  </p:normalViewPr>
  <p:slideViewPr>
    <p:cSldViewPr>
      <p:cViewPr varScale="1">
        <p:scale>
          <a:sx n="77" d="100"/>
          <a:sy n="77" d="100"/>
        </p:scale>
        <p:origin x="-108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E6508-73E8-49F8-A9ED-C717526F6A39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BF59A-E212-43EC-9AC6-9FD8698F6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94BB-792D-4EC5-A696-6B0FC803A85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901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B5F9-9692-4A5F-988C-1BE9F29A2AA4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1383-3860-48C6-9AB7-E9A6623DA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navoidablegrain/8123343395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584" y="836712"/>
            <a:ext cx="7344816" cy="1656184"/>
          </a:xfrm>
        </p:spPr>
        <p:txBody>
          <a:bodyPr rtlCol="0">
            <a:normAutofit fontScale="90000"/>
          </a:bodyPr>
          <a:lstStyle/>
          <a:p>
            <a:r>
              <a:rPr lang="ko-KR" altLang="en-US" b="1" dirty="0" err="1">
                <a:latin typeface="HY견고딕" pitchFamily="18" charset="-127"/>
                <a:ea typeface="HY견고딕" pitchFamily="18" charset="-127"/>
              </a:rPr>
              <a:t>리얼센스</a:t>
            </a:r>
            <a:r>
              <a:rPr lang="ko-KR" altLang="en-US" b="1" dirty="0">
                <a:latin typeface="HY견고딕" pitchFamily="18" charset="-127"/>
                <a:ea typeface="HY견고딕" pitchFamily="18" charset="-127"/>
              </a:rPr>
              <a:t> 카메라를 이용한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b="1" dirty="0">
                <a:latin typeface="HY견고딕" pitchFamily="18" charset="-127"/>
                <a:ea typeface="HY견고딕" pitchFamily="18" charset="-127"/>
              </a:rPr>
            </a:br>
            <a:r>
              <a:rPr lang="ko-KR" altLang="en-US" b="1" dirty="0">
                <a:latin typeface="HY견고딕" pitchFamily="18" charset="-127"/>
                <a:ea typeface="HY견고딕" pitchFamily="18" charset="-127"/>
              </a:rPr>
              <a:t>에어터치 시스템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b="1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1800" b="1" dirty="0"/>
              <a:t> Air touch system using the real sense camera</a:t>
            </a:r>
            <a:endParaRPr lang="en-US" altLang="ko-KR" sz="1800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5292080" y="5949280"/>
            <a:ext cx="337425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1500" b="1" kern="0" dirty="0">
                <a:solidFill>
                  <a:srgbClr val="000000"/>
                </a:solidFill>
                <a:ea typeface="새굴림" pitchFamily="18" charset="-127"/>
              </a:rPr>
              <a:t>2012152024 </a:t>
            </a:r>
            <a:r>
              <a:rPr lang="ko-KR" altLang="en-US" sz="1500" b="1" kern="0" dirty="0">
                <a:solidFill>
                  <a:srgbClr val="000000"/>
                </a:solidFill>
              </a:rPr>
              <a:t>이병준 컴퓨터 공학과</a:t>
            </a:r>
            <a:endParaRPr kumimoji="0" lang="en-US" altLang="ko-KR" sz="1500" b="1" kern="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500" b="1" kern="0" dirty="0">
                <a:solidFill>
                  <a:srgbClr val="000000"/>
                </a:solidFill>
                <a:latin typeface="+mj-lt"/>
              </a:rPr>
              <a:t>2014150045 </a:t>
            </a:r>
            <a:r>
              <a:rPr kumimoji="0" lang="ko-KR" altLang="en-US" sz="1500" b="1" kern="0" dirty="0">
                <a:solidFill>
                  <a:srgbClr val="000000"/>
                </a:solidFill>
                <a:latin typeface="+mj-lt"/>
              </a:rPr>
              <a:t>김우빈 컴퓨터 공학과</a:t>
            </a:r>
            <a:endParaRPr kumimoji="0" lang="en-US" altLang="ko-KR" sz="1500" b="1" kern="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500" b="1" kern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5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908720"/>
            <a:ext cx="79938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Create an instance of the </a:t>
            </a:r>
            <a:r>
              <a:rPr lang="en-US" altLang="ko-KR" sz="1400" dirty="0" err="1"/>
              <a:t>SenseManager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PXCSession</a:t>
            </a:r>
            <a:r>
              <a:rPr lang="en-US" altLang="ko-KR" sz="1400" dirty="0"/>
              <a:t> * session = </a:t>
            </a:r>
            <a:r>
              <a:rPr lang="en-US" altLang="ko-KR" sz="1400" dirty="0" err="1"/>
              <a:t>PXCSession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CreateInstance</a:t>
            </a:r>
            <a:r>
              <a:rPr lang="en-US" altLang="ko-KR" sz="1400" dirty="0"/>
              <a:t>(); </a:t>
            </a:r>
          </a:p>
          <a:p>
            <a:r>
              <a:rPr lang="en-US" altLang="ko-KR" sz="1400" dirty="0" err="1"/>
              <a:t>PXCSenseManager</a:t>
            </a:r>
            <a:r>
              <a:rPr lang="en-US" altLang="ko-KR" sz="1400" dirty="0"/>
              <a:t>* </a:t>
            </a:r>
            <a:r>
              <a:rPr lang="en-US" altLang="ko-KR" sz="1400" dirty="0" err="1"/>
              <a:t>sm</a:t>
            </a:r>
            <a:r>
              <a:rPr lang="en-US" altLang="ko-KR" sz="1400" dirty="0"/>
              <a:t> = session-&gt;</a:t>
            </a:r>
            <a:r>
              <a:rPr lang="en-US" altLang="ko-KR" sz="1400" dirty="0" err="1"/>
              <a:t>CreateSenseManager</a:t>
            </a:r>
            <a:r>
              <a:rPr lang="en-US" altLang="ko-KR" sz="1400" dirty="0"/>
              <a:t>(); </a:t>
            </a:r>
          </a:p>
          <a:p>
            <a:r>
              <a:rPr lang="en-US" altLang="ko-KR" sz="1400" dirty="0"/>
              <a:t>// Enable hand tracking </a:t>
            </a:r>
          </a:p>
          <a:p>
            <a:r>
              <a:rPr lang="en-US" altLang="ko-KR" sz="1400" dirty="0" err="1"/>
              <a:t>sm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EnableHand</a:t>
            </a:r>
            <a:r>
              <a:rPr lang="en-US" altLang="ko-KR" sz="1400" dirty="0"/>
              <a:t>(); </a:t>
            </a:r>
          </a:p>
          <a:p>
            <a:r>
              <a:rPr lang="en-US" altLang="ko-KR" sz="1400" dirty="0"/>
              <a:t>// Get an instance of </a:t>
            </a:r>
            <a:r>
              <a:rPr lang="en-US" altLang="ko-KR" sz="1400" dirty="0" err="1"/>
              <a:t>PXCHandModule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PXCHandModule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handModule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sm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QueryHand</a:t>
            </a:r>
            <a:r>
              <a:rPr lang="en-US" altLang="ko-KR" sz="1400" dirty="0"/>
              <a:t>(); </a:t>
            </a:r>
          </a:p>
          <a:p>
            <a:r>
              <a:rPr lang="en-US" altLang="ko-KR" sz="1400" dirty="0"/>
              <a:t>// Get an instance of </a:t>
            </a:r>
            <a:r>
              <a:rPr lang="en-US" altLang="ko-KR" sz="1400" dirty="0" err="1"/>
              <a:t>PXCHandConfiguration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PXCHandConfiguration</a:t>
            </a:r>
            <a:r>
              <a:rPr lang="en-US" altLang="ko-KR" sz="1400" dirty="0"/>
              <a:t>* </a:t>
            </a:r>
            <a:r>
              <a:rPr lang="en-US" altLang="ko-KR" sz="1400" dirty="0" err="1"/>
              <a:t>handConfig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handModule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CreateActiveConfiguration</a:t>
            </a:r>
            <a:r>
              <a:rPr lang="en-US" altLang="ko-KR" sz="1400" dirty="0"/>
              <a:t>(); </a:t>
            </a:r>
          </a:p>
          <a:p>
            <a:r>
              <a:rPr lang="en-US" altLang="ko-KR" sz="1400" dirty="0"/>
              <a:t>// Make configuration changes and apply them </a:t>
            </a:r>
          </a:p>
          <a:p>
            <a:r>
              <a:rPr lang="en-US" altLang="ko-KR" sz="1400" dirty="0" err="1"/>
              <a:t>handConfig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EnableSegmentationImage</a:t>
            </a:r>
            <a:r>
              <a:rPr lang="en-US" altLang="ko-KR" sz="1400" dirty="0"/>
              <a:t>(true); </a:t>
            </a:r>
          </a:p>
          <a:p>
            <a:r>
              <a:rPr lang="en-US" altLang="ko-KR" sz="1400" dirty="0" err="1"/>
              <a:t>handConfig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SetDefaultAge</a:t>
            </a:r>
            <a:r>
              <a:rPr lang="en-US" altLang="ko-KR" sz="1400" dirty="0"/>
              <a:t>(8); </a:t>
            </a:r>
          </a:p>
          <a:p>
            <a:r>
              <a:rPr lang="en-US" altLang="ko-KR" sz="1400" dirty="0"/>
              <a:t>// … set other configuration options </a:t>
            </a:r>
          </a:p>
          <a:p>
            <a:r>
              <a:rPr lang="en-US" altLang="ko-KR" sz="1400" dirty="0" err="1"/>
              <a:t>handConfig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ApplyChanges</a:t>
            </a:r>
            <a:r>
              <a:rPr lang="en-US" altLang="ko-KR" sz="1400" dirty="0"/>
              <a:t>(); // Changes only take effect when you call </a:t>
            </a:r>
            <a:r>
              <a:rPr lang="en-US" altLang="ko-KR" sz="1400" dirty="0" err="1"/>
              <a:t>ApplyChanges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// Initialize the </a:t>
            </a:r>
            <a:r>
              <a:rPr lang="en-US" altLang="ko-KR" sz="1400" dirty="0" err="1"/>
              <a:t>SenseManager</a:t>
            </a:r>
            <a:r>
              <a:rPr lang="en-US" altLang="ko-KR" sz="1400" dirty="0"/>
              <a:t> pipeline </a:t>
            </a:r>
          </a:p>
          <a:p>
            <a:r>
              <a:rPr lang="en-US" altLang="ko-KR" sz="1400" dirty="0" err="1"/>
              <a:t>sm</a:t>
            </a:r>
            <a:r>
              <a:rPr lang="en-US" altLang="ko-KR" sz="1400" dirty="0"/>
              <a:t>-&gt;Init();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11560" y="4725144"/>
          <a:ext cx="7776864" cy="173736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PXCHandModule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핸드 모듈의 구성 및 출력 데이터에 접근 하는데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 사용할 수 있는 기본 핸드 모듈 인터페이스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PXCHandConfiguration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핸드 모듈의 모든 구성 옵션을 처리합니다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이를 사용하여 추적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경고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제스처 및 출력 옵션으로 구성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PXCHandData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손 추적 프로세스의 결과가 포함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052736"/>
            <a:ext cx="5449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PXC</a:t>
            </a:r>
            <a:r>
              <a:rPr lang="en-US" altLang="ko-KR" sz="2800" dirty="0" err="1">
                <a:solidFill>
                  <a:srgbClr val="000000"/>
                </a:solidFill>
              </a:rPr>
              <a:t>HandModule</a:t>
            </a:r>
            <a:r>
              <a:rPr lang="en-US" altLang="ko-KR" sz="2500" dirty="0"/>
              <a:t> </a:t>
            </a:r>
            <a:r>
              <a:rPr lang="ko-KR" altLang="en-US" sz="2500" dirty="0"/>
              <a:t>클래스의  </a:t>
            </a:r>
            <a:r>
              <a:rPr lang="ko-KR" altLang="en-US" sz="2500" dirty="0" err="1"/>
              <a:t>메소드</a:t>
            </a:r>
            <a:endParaRPr lang="ko-KR" altLang="en-US" sz="2500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5765444"/>
              </p:ext>
            </p:extLst>
          </p:nvPr>
        </p:nvGraphicFramePr>
        <p:xfrm>
          <a:off x="1331640" y="2276872"/>
          <a:ext cx="6408712" cy="280831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02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메소드</a:t>
                      </a:r>
                      <a:endParaRPr lang="en-US" sz="2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lang="en-US" sz="2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CreateActiveConfiguration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구성 인터페이스의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인스턴스를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작성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CreateOutput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구성 인터페이스의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인스턴스를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작성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Pause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손 처리 일시 정지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재개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052736"/>
            <a:ext cx="60951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PXCHandConfiguration</a:t>
            </a:r>
            <a:r>
              <a:rPr lang="en-US" altLang="ko-KR" sz="2500" dirty="0"/>
              <a:t> </a:t>
            </a:r>
            <a:r>
              <a:rPr lang="ko-KR" altLang="en-US" sz="2500" dirty="0"/>
              <a:t>클래스의  </a:t>
            </a:r>
            <a:r>
              <a:rPr lang="ko-KR" altLang="en-US" sz="2500" dirty="0" err="1"/>
              <a:t>메소드</a:t>
            </a:r>
            <a:endParaRPr lang="ko-KR" altLang="en-US" sz="2500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7370097"/>
              </p:ext>
            </p:extLst>
          </p:nvPr>
        </p:nvGraphicFramePr>
        <p:xfrm>
          <a:off x="1331640" y="2276872"/>
          <a:ext cx="6408712" cy="280831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02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메소드</a:t>
                      </a:r>
                      <a:endParaRPr lang="en-US" sz="2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lang="en-US" sz="2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+mn-cs"/>
                        </a:rPr>
                        <a:t>EnableStabilizer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ts val="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안정화 기능을 활성화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+mn-cs"/>
                        </a:rPr>
                        <a:t>SetSmoothingValue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ts val="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손 동작 매끄럽게 처리하는 정도를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+mn-cs"/>
                        </a:rPr>
                        <a:t>SetTrackingBounds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ts val="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추적 영역의 경계를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746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052736"/>
            <a:ext cx="4668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PXCHandData</a:t>
            </a:r>
            <a:r>
              <a:rPr lang="ko-KR" altLang="en-US" sz="2500" dirty="0"/>
              <a:t>클래스의  </a:t>
            </a:r>
            <a:r>
              <a:rPr lang="ko-KR" altLang="en-US" sz="2500" dirty="0" err="1"/>
              <a:t>메소드</a:t>
            </a:r>
            <a:endParaRPr lang="ko-KR" altLang="en-US" sz="2500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1988840"/>
          <a:ext cx="8496944" cy="3992880"/>
        </p:xfrm>
        <a:graphic>
          <a:graphicData uri="http://schemas.openxmlformats.org/drawingml/2006/table">
            <a:tbl>
              <a:tblPr/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메소드</a:t>
                      </a:r>
                      <a:endParaRPr lang="en-US" sz="18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함초롬바탕"/>
                        </a:rPr>
                        <a:t>설명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IsAlertFired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경고가 발생했는지 확인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IsAlertFiredByHand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손으로 경고가 발동되는지 확인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QueryHandData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감지 된 손 데이터를 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QueryHandDataById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핸드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식별자에서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감지 된 손 데이터를 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QueryHandId(s)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검출 된 수작업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식별자를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반환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IsGestureFired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제스처가 제거되는지 확인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IsGestureFiredByHand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제스처가 손에 의해 제거되었는지 확인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가능한 최신 출력으로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HandData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인스턴스를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업데이트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40069"/>
            <a:ext cx="4968000" cy="433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1412776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Initialize() </a:t>
            </a:r>
            <a:r>
              <a:rPr lang="ko-KR" altLang="en-US" dirty="0"/>
              <a:t>함수는 </a:t>
            </a:r>
            <a:r>
              <a:rPr lang="en-US" altLang="ko-KR" dirty="0" err="1"/>
              <a:t>SenseManager</a:t>
            </a:r>
            <a:r>
              <a:rPr lang="ko-KR" altLang="en-US" dirty="0"/>
              <a:t> 클래스의 생성과 </a:t>
            </a:r>
            <a:r>
              <a:rPr lang="en-US" altLang="ko-KR" dirty="0" err="1"/>
              <a:t>handData</a:t>
            </a:r>
            <a:r>
              <a:rPr lang="ko-KR" altLang="en-US" dirty="0"/>
              <a:t>생성 및 </a:t>
            </a:r>
            <a:r>
              <a:rPr lang="en-US" altLang="ko-KR" dirty="0" err="1"/>
              <a:t>realsense</a:t>
            </a:r>
            <a:r>
              <a:rPr lang="en-US" altLang="ko-KR" dirty="0"/>
              <a:t> </a:t>
            </a:r>
            <a:r>
              <a:rPr lang="ko-KR" altLang="en-US" dirty="0"/>
              <a:t>카메라 속성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기능은 손을 감지하기 위한 객체 밑 변수들의 초기값  초기화 작업입니다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104" y="1412776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UpdateHandframe</a:t>
            </a:r>
            <a:r>
              <a:rPr lang="en-US" altLang="ko-KR" dirty="0"/>
              <a:t>() </a:t>
            </a:r>
            <a:r>
              <a:rPr lang="ko-KR" altLang="en-US" dirty="0"/>
              <a:t>함수는</a:t>
            </a:r>
            <a:endParaRPr lang="en-US" altLang="ko-KR" dirty="0"/>
          </a:p>
          <a:p>
            <a:r>
              <a:rPr lang="ko-KR" altLang="en-US" dirty="0"/>
              <a:t>프레임을 가져오고 손에 대한 데이터 값을 업데이트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기능은 손 동작 이미지 인식 및 이미지 데이터 비교를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49680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285720" y="357166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지적 사항에 대한 답변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96752"/>
            <a:ext cx="896974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u"/>
              <a:defRPr lang="ko-KR" altLang="en-US"/>
            </a:pPr>
            <a:r>
              <a:rPr lang="ko-KR" altLang="en-US" sz="2600" dirty="0"/>
              <a:t>이미 같은 주제로 많은 졸업작품이 나왔는데</a:t>
            </a:r>
            <a:endParaRPr lang="en-US" altLang="ko-KR" sz="2600" dirty="0"/>
          </a:p>
          <a:p>
            <a:pPr>
              <a:defRPr lang="ko-KR" altLang="en-US"/>
            </a:pPr>
            <a:r>
              <a:rPr lang="en-US" altLang="ko-KR" sz="2600" dirty="0"/>
              <a:t>   </a:t>
            </a:r>
            <a:r>
              <a:rPr lang="ko-KR" altLang="en-US" sz="2600" dirty="0"/>
              <a:t>차별점이 있는가</a:t>
            </a:r>
            <a:r>
              <a:rPr lang="en-US" altLang="ko-KR" sz="2600" dirty="0"/>
              <a:t>?</a:t>
            </a:r>
          </a:p>
          <a:p>
            <a:pPr marL="457200" lvl="2">
              <a:buFont typeface="Wingdings"/>
              <a:buChar char="u"/>
              <a:defRPr lang="ko-KR" altLang="en-US"/>
            </a:pPr>
            <a:endParaRPr lang="en-US" altLang="ko-KR" sz="1600" dirty="0"/>
          </a:p>
          <a:p>
            <a:pPr marL="457200" lvl="2">
              <a:defRPr lang="ko-KR" altLang="en-US"/>
            </a:pPr>
            <a:endParaRPr lang="en-US" altLang="ko-KR" sz="1600" dirty="0"/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dirty="0"/>
              <a:t>기존 </a:t>
            </a:r>
            <a:r>
              <a:rPr lang="ko-KR" altLang="en-US" dirty="0" smtClean="0"/>
              <a:t>사용자의 </a:t>
            </a:r>
            <a:r>
              <a:rPr lang="ko-KR" altLang="en-US" dirty="0"/>
              <a:t>동작을 인식하는 기술</a:t>
            </a:r>
            <a:endParaRPr lang="en-US" altLang="ko-KR" dirty="0"/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dirty="0" err="1" smtClean="0"/>
              <a:t>에어터솔루션들은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키넥트를</a:t>
            </a:r>
            <a:r>
              <a:rPr lang="ko-KR" altLang="en-US" dirty="0" smtClean="0"/>
              <a:t> 이용하여 포함된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콘텐츠만</a:t>
            </a:r>
            <a:r>
              <a:rPr lang="ko-KR" altLang="en-US" dirty="0" smtClean="0"/>
              <a:t> 추가하는 형식</a:t>
            </a:r>
            <a:endParaRPr lang="en-US" altLang="ko-KR" dirty="0" smtClean="0"/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dirty="0" smtClean="0"/>
              <a:t>동작인식 및 그에 따른 처리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자체 개발</a:t>
            </a:r>
            <a:r>
              <a:rPr lang="en-US" altLang="ko-KR" dirty="0" smtClean="0"/>
              <a:t>.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mtClean="0"/>
              <a:t>기존의 동작인식은 </a:t>
            </a:r>
            <a:r>
              <a:rPr lang="ko-KR" altLang="en-US" dirty="0"/>
              <a:t>손을 인식하여 필수적인 애플리케이션을 구동하는 기술</a:t>
            </a:r>
            <a:endParaRPr lang="en-US" altLang="ko-KR" dirty="0"/>
          </a:p>
          <a:p>
            <a:pPr marL="457200" lvl="2">
              <a:lnSpc>
                <a:spcPct val="150000"/>
              </a:lnSpc>
              <a:defRPr lang="ko-KR" altLang="en-US"/>
            </a:pPr>
            <a:endParaRPr lang="en-US" altLang="ko-KR" sz="1600" dirty="0"/>
          </a:p>
          <a:p>
            <a:pPr marL="457200" lvl="2">
              <a:lnSpc>
                <a:spcPct val="150000"/>
              </a:lnSpc>
              <a:defRPr lang="ko-KR" altLang="en-US"/>
            </a:pPr>
            <a:endParaRPr lang="en-US" altLang="ko-KR" sz="1600" dirty="0"/>
          </a:p>
          <a:p>
            <a:pPr marL="457200" lvl="2">
              <a:buFont typeface="Wingdings"/>
              <a:buChar char="u"/>
              <a:defRPr lang="ko-KR" altLang="en-US"/>
            </a:pP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285720" y="357166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지적 사항에 대한 답변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196752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u"/>
              <a:defRPr lang="ko-KR" altLang="en-US"/>
            </a:pPr>
            <a:r>
              <a:rPr lang="ko-KR" altLang="en-US" sz="2600" dirty="0" err="1"/>
              <a:t>립모션</a:t>
            </a:r>
            <a:r>
              <a:rPr lang="en-US" altLang="ko-KR" sz="2600" dirty="0"/>
              <a:t>, </a:t>
            </a:r>
            <a:r>
              <a:rPr lang="ko-KR" altLang="en-US" sz="2600" dirty="0" err="1"/>
              <a:t>키넥트를</a:t>
            </a:r>
            <a:r>
              <a:rPr lang="ko-KR" altLang="en-US" sz="2600" dirty="0"/>
              <a:t> 사용하지 않고 왜 </a:t>
            </a:r>
            <a:r>
              <a:rPr lang="ko-KR" altLang="en-US" sz="2600" dirty="0" err="1" smtClean="0"/>
              <a:t>리얼센스카메라를</a:t>
            </a:r>
            <a:r>
              <a:rPr lang="ko-KR" altLang="en-US" sz="2600" dirty="0" smtClean="0"/>
              <a:t> </a:t>
            </a:r>
            <a:r>
              <a:rPr lang="ko-KR" altLang="en-US" sz="2600" dirty="0"/>
              <a:t>사용하는가</a:t>
            </a:r>
            <a:r>
              <a:rPr lang="en-US" altLang="ko-KR" sz="2600" dirty="0" smtClean="0"/>
              <a:t>?</a:t>
            </a:r>
            <a:r>
              <a:rPr lang="ko-KR" altLang="en-US" sz="2600" dirty="0" smtClean="0"/>
              <a:t>기존 </a:t>
            </a:r>
            <a:r>
              <a:rPr lang="ko-KR" altLang="en-US" sz="2600" dirty="0"/>
              <a:t>제품의 인식율이 더 </a:t>
            </a:r>
            <a:r>
              <a:rPr lang="ko-KR" altLang="en-US" sz="2600" dirty="0" err="1"/>
              <a:t>높지않은가</a:t>
            </a:r>
            <a:r>
              <a:rPr lang="en-US" altLang="ko-KR" sz="2600" dirty="0"/>
              <a:t>?	</a:t>
            </a:r>
            <a:endParaRPr lang="en-US" altLang="ko-KR" sz="2600" dirty="0" smtClean="0"/>
          </a:p>
          <a:p>
            <a:pPr lvl="1">
              <a:defRPr lang="ko-KR" altLang="en-US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err="1" smtClean="0"/>
              <a:t>립모션은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실제로 테스트 시 오류가 많다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err="1"/>
              <a:t>키넥트는</a:t>
            </a:r>
            <a:r>
              <a:rPr lang="ko-KR" altLang="en-US" sz="1600" dirty="0"/>
              <a:t> </a:t>
            </a:r>
            <a:r>
              <a:rPr lang="en-US" altLang="ko-KR" sz="1600" dirty="0"/>
              <a:t>50cm </a:t>
            </a:r>
            <a:r>
              <a:rPr lang="ko-KR" altLang="en-US" sz="1600" dirty="0"/>
              <a:t>이상에서 작동하는 하드웨어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/>
              <a:t>범용 애플리케이션을 대상으로 하여 정확한 작동을 기대하기 힘들다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/>
              <a:t>손의 형태 및 손으로 클릭 이벤트를 발생 시키는데 부적합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/>
              <a:t>해상도가 높지 않아 손의 모양을 보기가 어려움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err="1"/>
              <a:t>리얼센스를</a:t>
            </a:r>
            <a:r>
              <a:rPr lang="ko-KR" altLang="en-US" sz="1600" dirty="0"/>
              <a:t> 사용하면 높은 정확성을 기대할 수 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err="1"/>
              <a:t>리얼센스를</a:t>
            </a:r>
            <a:r>
              <a:rPr lang="ko-KR" altLang="en-US" sz="1600" dirty="0"/>
              <a:t> 사용하면 근거리 인식 및 높은 </a:t>
            </a:r>
            <a:r>
              <a:rPr lang="ko-KR" altLang="en-US" sz="1600" dirty="0" err="1" smtClean="0"/>
              <a:t>인식율을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기대 가능</a:t>
            </a:r>
            <a:endParaRPr lang="en-US" altLang="ko-KR" sz="1600" dirty="0"/>
          </a:p>
          <a:p>
            <a:pPr lvl="1">
              <a:defRPr lang="ko-KR" altLang="en-US"/>
            </a:pPr>
            <a:endParaRPr lang="en-US" altLang="ko-KR" sz="1600" dirty="0"/>
          </a:p>
          <a:p>
            <a:pPr>
              <a:buFont typeface="Wingdings"/>
              <a:buChar char="u"/>
              <a:defRPr lang="ko-KR" altLang="en-US"/>
            </a:pPr>
            <a:r>
              <a:rPr lang="ko-KR" altLang="en-US" sz="2600" dirty="0"/>
              <a:t>직접 코딩하는 비중이 라이브러리를 사용하는</a:t>
            </a:r>
            <a:endParaRPr lang="en-US" altLang="ko-KR" sz="2600" dirty="0"/>
          </a:p>
          <a:p>
            <a:pPr>
              <a:defRPr lang="ko-KR" altLang="en-US"/>
            </a:pPr>
            <a:r>
              <a:rPr lang="en-US" altLang="ko-KR" sz="2600" dirty="0"/>
              <a:t>   </a:t>
            </a:r>
            <a:r>
              <a:rPr lang="ko-KR" altLang="en-US" sz="2600" dirty="0"/>
              <a:t>비중보다 너무 적지 않는가</a:t>
            </a:r>
            <a:r>
              <a:rPr lang="en-US" altLang="ko-KR" sz="2600" dirty="0"/>
              <a:t>?	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600" dirty="0"/>
              <a:t>Open cv</a:t>
            </a:r>
            <a:r>
              <a:rPr lang="ko-KR" altLang="en-US" sz="1600" dirty="0"/>
              <a:t>의 데이터 타입과 </a:t>
            </a:r>
            <a:r>
              <a:rPr lang="en-US" altLang="ko-KR" sz="1600" dirty="0"/>
              <a:t>real sense </a:t>
            </a:r>
            <a:r>
              <a:rPr lang="ko-KR" altLang="en-US" sz="1600" dirty="0"/>
              <a:t>카메라의 이미지를 얻는 부분에서만 사용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600" dirty="0"/>
              <a:t>Hand recognition </a:t>
            </a:r>
            <a:r>
              <a:rPr lang="ko-KR" altLang="en-US" sz="1600" dirty="0"/>
              <a:t>과 </a:t>
            </a:r>
            <a:r>
              <a:rPr lang="en-US" altLang="ko-KR" sz="1600" dirty="0"/>
              <a:t>gesture recognition </a:t>
            </a:r>
            <a:r>
              <a:rPr lang="ko-KR" altLang="en-US" sz="1600" dirty="0"/>
              <a:t>라이브러리가 없어 자체 개발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/>
              <a:t>배경의 노이즈를 효과적으로 제거하기위해 필터를 설계하여 직접 구현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285720" y="836712"/>
            <a:ext cx="8858280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/>
              <a:buChar char="u"/>
              <a:defRPr lang="ko-KR" altLang="en-US"/>
            </a:pPr>
            <a:r>
              <a:rPr lang="ko-KR" altLang="en-US" sz="2600" dirty="0">
                <a:solidFill>
                  <a:schemeClr val="tx1"/>
                </a:solidFill>
              </a:rPr>
              <a:t>연구 개발 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>
              <a:defRPr lang="ko-KR" altLang="en-US"/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pPr algn="l">
              <a:defRPr lang="ko-KR" altLang="en-US"/>
            </a:pPr>
            <a:r>
              <a:rPr lang="en-US" altLang="ko-KR" sz="1600" dirty="0">
                <a:solidFill>
                  <a:schemeClr val="tx1"/>
                </a:solidFill>
              </a:rPr>
              <a:t> •</a:t>
            </a:r>
            <a:r>
              <a:rPr lang="ko-KR" altLang="en-US" sz="1600" dirty="0">
                <a:solidFill>
                  <a:schemeClr val="tx1"/>
                </a:solidFill>
              </a:rPr>
              <a:t>병원의 수술실에서의 감염의 주요 경로의 </a:t>
            </a:r>
            <a:r>
              <a:rPr lang="en-US" altLang="ko-KR" sz="1600" dirty="0">
                <a:solidFill>
                  <a:schemeClr val="tx1"/>
                </a:solidFill>
              </a:rPr>
              <a:t>28~35%</a:t>
            </a:r>
            <a:r>
              <a:rPr lang="ko-KR" altLang="en-US" sz="1600" dirty="0">
                <a:solidFill>
                  <a:schemeClr val="tx1"/>
                </a:solidFill>
              </a:rPr>
              <a:t>가 기타 감염으로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수술중</a:t>
            </a:r>
            <a:r>
              <a:rPr lang="ko-KR" altLang="en-US" sz="1600" dirty="0">
                <a:solidFill>
                  <a:schemeClr val="tx1"/>
                </a:solidFill>
              </a:rPr>
              <a:t> 의사의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>
              <a:defRPr lang="ko-KR" altLang="en-US"/>
            </a:pPr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멸균이 되지 않은 물건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병원차트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진료기기의 </a:t>
            </a:r>
            <a:r>
              <a:rPr lang="ko-KR" altLang="en-US" sz="1600" u="sng" dirty="0">
                <a:solidFill>
                  <a:schemeClr val="tx1"/>
                </a:solidFill>
              </a:rPr>
              <a:t>스크린</a:t>
            </a:r>
            <a:r>
              <a:rPr lang="ko-KR" altLang="en-US" sz="1600" b="1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의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접촉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l">
              <a:defRPr lang="ko-KR" altLang="en-US"/>
            </a:pPr>
            <a:r>
              <a:rPr lang="en-US" altLang="ko-KR" sz="1600" dirty="0">
                <a:solidFill>
                  <a:schemeClr val="tx1"/>
                </a:solidFill>
              </a:rPr>
              <a:t> •</a:t>
            </a:r>
            <a:r>
              <a:rPr lang="ko-KR" altLang="en-US" sz="1600" dirty="0">
                <a:solidFill>
                  <a:schemeClr val="tx1"/>
                </a:solidFill>
              </a:rPr>
              <a:t>교통사고 원인 중 전방주시 태만 및 </a:t>
            </a:r>
            <a:r>
              <a:rPr lang="ko-KR" altLang="en-US" sz="1600" u="sng" dirty="0">
                <a:solidFill>
                  <a:schemeClr val="tx1"/>
                </a:solidFill>
              </a:rPr>
              <a:t>네비게이션 화면</a:t>
            </a:r>
            <a:r>
              <a:rPr lang="ko-KR" altLang="en-US" sz="1600" dirty="0">
                <a:solidFill>
                  <a:schemeClr val="tx1"/>
                </a:solidFill>
              </a:rPr>
              <a:t> 조작으로 인한 사고건수가 매년 증가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>
              <a:defRPr lang="ko-KR" altLang="en-US"/>
            </a:pPr>
            <a:endParaRPr lang="ko-KR" altLang="en-US" sz="2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김우빈\Desktop\airtouch 이미지 자료\수술시 감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3990" y="2996952"/>
            <a:ext cx="2656974" cy="3816424"/>
          </a:xfrm>
          <a:prstGeom prst="rect">
            <a:avLst/>
          </a:prstGeom>
          <a:noFill/>
        </p:spPr>
      </p:pic>
      <p:pic>
        <p:nvPicPr>
          <p:cNvPr id="1027" name="Picture 3" descr="C:\Users\김우빈\Desktop\airtouch 이미지 자료\교통사고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3016"/>
            <a:ext cx="5772721" cy="2952328"/>
          </a:xfrm>
          <a:prstGeom prst="rect">
            <a:avLst/>
          </a:prstGeom>
          <a:noFill/>
        </p:spPr>
      </p:pic>
      <p:sp>
        <p:nvSpPr>
          <p:cNvPr id="6" name="제목 1"/>
          <p:cNvSpPr txBox="1"/>
          <p:nvPr/>
        </p:nvSpPr>
        <p:spPr>
          <a:xfrm>
            <a:off x="395536" y="264068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졸업연구 개요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84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285720" y="357166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졸업연구 개요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67544" y="836712"/>
            <a:ext cx="8229600" cy="590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/>
              <a:buChar char="u"/>
              <a:defRPr lang="ko-KR" altLang="en-US"/>
            </a:pPr>
            <a:r>
              <a:rPr lang="ko-KR" altLang="en-US" sz="2600" dirty="0">
                <a:solidFill>
                  <a:schemeClr val="tx1"/>
                </a:solidFill>
              </a:rPr>
              <a:t>연구 개발 목표</a:t>
            </a:r>
            <a:endParaRPr lang="en-US" altLang="ko-KR" sz="2600" dirty="0">
              <a:solidFill>
                <a:schemeClr val="tx1"/>
              </a:solidFill>
            </a:endParaRPr>
          </a:p>
          <a:p>
            <a:pPr lvl="1" algn="l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defRPr lang="ko-KR" altLang="en-US"/>
            </a:pPr>
            <a:r>
              <a:rPr lang="en-US" altLang="ko-KR" sz="1600" dirty="0">
                <a:solidFill>
                  <a:schemeClr val="tx1"/>
                </a:solidFill>
              </a:rPr>
              <a:t>• </a:t>
            </a:r>
            <a:r>
              <a:rPr lang="ko-KR" altLang="en-US" sz="1600" dirty="0" err="1">
                <a:solidFill>
                  <a:schemeClr val="tx1"/>
                </a:solidFill>
              </a:rPr>
              <a:t>리얼센스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3D</a:t>
            </a:r>
            <a:r>
              <a:rPr lang="ko-KR" altLang="en-US" sz="1600" dirty="0">
                <a:solidFill>
                  <a:schemeClr val="tx1"/>
                </a:solidFill>
              </a:rPr>
              <a:t>카메라를 이용한 손동작 추적 및 제스처 인식 기능 개발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defRPr lang="ko-KR" altLang="en-US"/>
            </a:pPr>
            <a:r>
              <a:rPr lang="en-US" altLang="ko-KR" sz="1600" dirty="0">
                <a:solidFill>
                  <a:schemeClr val="tx1"/>
                </a:solidFill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</a:rPr>
              <a:t>직접적인 터치가 불가한 곳에서 사용 가능한 제스처 인식 인터페이스 개발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defRPr lang="ko-KR" altLang="en-US"/>
            </a:pPr>
            <a:r>
              <a:rPr lang="en-US" altLang="ko-KR" sz="1600" dirty="0">
                <a:solidFill>
                  <a:schemeClr val="tx1"/>
                </a:solidFill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</a:rPr>
              <a:t>터치 디스플레이에서 사용 가능한 모든 행동을 인식 가능하도록 개발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defRPr lang="ko-KR" altLang="en-US"/>
            </a:pPr>
            <a:r>
              <a:rPr lang="en-US" altLang="ko-KR" sz="1600" dirty="0">
                <a:solidFill>
                  <a:schemeClr val="tx1"/>
                </a:solidFill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</a:rPr>
              <a:t>제스처를 응용 프로그램에 통합하여 </a:t>
            </a:r>
            <a:r>
              <a:rPr lang="ko-KR" altLang="en-US" sz="1600" dirty="0" err="1">
                <a:solidFill>
                  <a:schemeClr val="tx1"/>
                </a:solidFill>
              </a:rPr>
              <a:t>비접촉</a:t>
            </a:r>
            <a:r>
              <a:rPr lang="ko-KR" altLang="en-US" sz="1600" dirty="0">
                <a:solidFill>
                  <a:schemeClr val="tx1"/>
                </a:solidFill>
              </a:rPr>
              <a:t> 사용자 인터페이스 구현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l">
              <a:buFont typeface="Wingdings"/>
              <a:buChar char="u"/>
              <a:defRPr lang="ko-KR" altLang="en-US"/>
            </a:pPr>
            <a:r>
              <a:rPr lang="ko-KR" altLang="en-US" sz="2600" dirty="0">
                <a:solidFill>
                  <a:schemeClr val="tx1"/>
                </a:solidFill>
              </a:rPr>
              <a:t>연구 개발 효과</a:t>
            </a:r>
            <a:r>
              <a:rPr lang="en-US" altLang="ko-KR" sz="2000" dirty="0">
                <a:solidFill>
                  <a:schemeClr val="tx1"/>
                </a:solidFill>
              </a:rPr>
              <a:t>	</a:t>
            </a:r>
          </a:p>
          <a:p>
            <a:pPr algn="l">
              <a:buFont typeface="Wingdings"/>
              <a:buChar char="u"/>
              <a:defRPr lang="ko-KR" altLang="en-US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err="1">
                <a:solidFill>
                  <a:schemeClr val="tx1"/>
                </a:solidFill>
              </a:rPr>
              <a:t>리얼센스는</a:t>
            </a:r>
            <a:r>
              <a:rPr lang="ko-KR" altLang="en-US" sz="1600" dirty="0">
                <a:solidFill>
                  <a:schemeClr val="tx1"/>
                </a:solidFill>
              </a:rPr>
              <a:t> 표정과 심박수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얼굴인증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음성인식 등을 탐지하는 기능을 겸하고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defRPr lang="ko-KR" altLang="en-US"/>
            </a:pPr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</a:rPr>
              <a:t>있어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여러 방향으로 확장이 가능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</a:rPr>
              <a:t>에어터치 시스템은 제스처 인터페이스 프로그램으로 다양한 장소에서 목적에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</a:rPr>
              <a:t>    맞게 활용될 가능성이 높음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</a:rPr>
              <a:t>고해상도 지원으로 풀스크린의 응용 프로그램과 디지털 사인 콘텐츠 활용 가능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algn="l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84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/>
          <p:cNvCxnSpPr/>
          <p:nvPr/>
        </p:nvCxnSpPr>
        <p:spPr>
          <a:xfrm>
            <a:off x="7164786" y="296501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860530" y="296501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차례</a:t>
            </a:r>
          </a:p>
        </p:txBody>
      </p:sp>
      <p:sp>
        <p:nvSpPr>
          <p:cNvPr id="8" name="육각형 7"/>
          <p:cNvSpPr/>
          <p:nvPr/>
        </p:nvSpPr>
        <p:spPr>
          <a:xfrm>
            <a:off x="755576" y="2924944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414742" y="22768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0188" y="194877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개요</a:t>
            </a:r>
          </a:p>
        </p:txBody>
      </p:sp>
      <p:sp>
        <p:nvSpPr>
          <p:cNvPr id="31" name="육각형 30"/>
          <p:cNvSpPr/>
          <p:nvPr/>
        </p:nvSpPr>
        <p:spPr>
          <a:xfrm>
            <a:off x="768568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/>
          <p:nvPr/>
        </p:nvSpPr>
        <p:spPr>
          <a:xfrm>
            <a:off x="1920696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/>
          <p:nvPr/>
        </p:nvSpPr>
        <p:spPr>
          <a:xfrm>
            <a:off x="4211960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/>
          <p:nvPr/>
        </p:nvSpPr>
        <p:spPr>
          <a:xfrm>
            <a:off x="3072824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/>
          <p:nvPr/>
        </p:nvSpPr>
        <p:spPr>
          <a:xfrm>
            <a:off x="5364405" y="2912269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/>
          <p:nvPr/>
        </p:nvSpPr>
        <p:spPr>
          <a:xfrm>
            <a:off x="3059832" y="2924944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/>
          <p:nvPr/>
        </p:nvSpPr>
        <p:spPr>
          <a:xfrm>
            <a:off x="5377080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/>
          <p:nvPr/>
        </p:nvSpPr>
        <p:spPr>
          <a:xfrm>
            <a:off x="6529208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/>
          <p:nvPr/>
        </p:nvSpPr>
        <p:spPr>
          <a:xfrm>
            <a:off x="1907704" y="4941168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/>
          <p:nvPr/>
        </p:nvSpPr>
        <p:spPr>
          <a:xfrm>
            <a:off x="4211960" y="4941168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2555776" y="292494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49349" y="2564904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5999983" y="2304267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07397" y="1936095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개발요소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72200" y="2596842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05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수행일정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11960" y="2596842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</a:p>
        </p:txBody>
      </p:sp>
      <p:pic>
        <p:nvPicPr>
          <p:cNvPr id="71" name="그림 70" descr="calend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3717032"/>
            <a:ext cx="864096" cy="864096"/>
          </a:xfrm>
          <a:prstGeom prst="rect">
            <a:avLst/>
          </a:prstGeom>
        </p:spPr>
      </p:pic>
      <p:pic>
        <p:nvPicPr>
          <p:cNvPr id="1027" name="Picture 3" descr="C:\Users\김우빈\Desktop\my-icons-collection\png\round-test-tu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924944"/>
            <a:ext cx="1139453" cy="1139453"/>
          </a:xfrm>
          <a:prstGeom prst="rect">
            <a:avLst/>
          </a:prstGeom>
          <a:noFill/>
        </p:spPr>
      </p:pic>
      <p:pic>
        <p:nvPicPr>
          <p:cNvPr id="1028" name="Picture 4" descr="C:\Users\김우빈\Desktop\my-icons-collection\png\summa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068960"/>
            <a:ext cx="1008112" cy="1008112"/>
          </a:xfrm>
          <a:prstGeom prst="rect">
            <a:avLst/>
          </a:prstGeom>
          <a:noFill/>
        </p:spPr>
      </p:pic>
      <p:pic>
        <p:nvPicPr>
          <p:cNvPr id="17409" name="Picture 1" descr="C:\Users\김우빈\Desktop\function-mathematical-symbo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3645024"/>
            <a:ext cx="988343" cy="988343"/>
          </a:xfrm>
          <a:prstGeom prst="rect">
            <a:avLst/>
          </a:prstGeom>
          <a:noFill/>
        </p:spPr>
      </p:pic>
      <p:pic>
        <p:nvPicPr>
          <p:cNvPr id="1029" name="Picture 5" descr="C:\Users\김우빈\Desktop\comput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789040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179512" y="188640"/>
            <a:ext cx="4572032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관련 연구 및 사례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pic>
        <p:nvPicPr>
          <p:cNvPr id="2050" name="Picture 2" descr="C:\Users\김우빈\Desktop\airtouch 이미지 자료\키넥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3168352" cy="3066778"/>
          </a:xfrm>
          <a:prstGeom prst="rect">
            <a:avLst/>
          </a:prstGeom>
          <a:noFill/>
        </p:spPr>
      </p:pic>
      <p:pic>
        <p:nvPicPr>
          <p:cNvPr id="2051" name="Picture 3" descr="C:\Users\김우빈\Desktop\리얼센스\인텔 리얼 센스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6368" y="1501527"/>
            <a:ext cx="3048000" cy="1495425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2739894"/>
              </p:ext>
            </p:extLst>
          </p:nvPr>
        </p:nvGraphicFramePr>
        <p:xfrm>
          <a:off x="395536" y="3429000"/>
          <a:ext cx="8064896" cy="265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키넥트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인텔 </a:t>
                      </a:r>
                      <a:r>
                        <a:rPr lang="ko-KR" altLang="en-US" dirty="0" err="1"/>
                        <a:t>리얼센스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4240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인식을 위해 </a:t>
                      </a:r>
                      <a:r>
                        <a:rPr lang="en-US" altLang="ko-KR" dirty="0"/>
                        <a:t>50cm</a:t>
                      </a:r>
                      <a:r>
                        <a:rPr lang="ko-KR" altLang="en-US" dirty="0"/>
                        <a:t>이상 거리 필요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해상도가 높지않고 인식이 낮음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사물을 표현하는 데 있어서 미세한 깊이감이 떨어짐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pc="-150" dirty="0"/>
                        <a:t>근거리 인식</a:t>
                      </a:r>
                      <a:r>
                        <a:rPr lang="ko-KR" altLang="en-US" spc="-150" baseline="0" dirty="0"/>
                        <a:t> 및 </a:t>
                      </a:r>
                      <a:r>
                        <a:rPr lang="ko-KR" altLang="en-US" spc="-150" dirty="0"/>
                        <a:t>고해상도 </a:t>
                      </a:r>
                      <a:r>
                        <a:rPr lang="ko-KR" altLang="en-US" spc="-150" dirty="0" err="1"/>
                        <a:t>컬러이미지</a:t>
                      </a:r>
                      <a:r>
                        <a:rPr lang="ko-KR" altLang="en-US" spc="-150" dirty="0"/>
                        <a:t> 수집</a:t>
                      </a:r>
                      <a:endParaRPr lang="en-US" altLang="ko-KR" spc="-15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차원 깊이 지각데이터 수집 가능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적외선 이미지 수집 가능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제스처 인식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006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7"/>
            <a:ext cx="8532440" cy="3555182"/>
          </a:xfrm>
          <a:prstGeom prst="rect">
            <a:avLst/>
          </a:prstGeom>
        </p:spPr>
      </p:pic>
      <p:sp>
        <p:nvSpPr>
          <p:cNvPr id="7" name="제목 1"/>
          <p:cNvSpPr txBox="1"/>
          <p:nvPr/>
        </p:nvSpPr>
        <p:spPr>
          <a:xfrm>
            <a:off x="179512" y="188640"/>
            <a:ext cx="4572032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관련 연구 및 사례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096" y="5373216"/>
            <a:ext cx="771530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일반 기기에서 불가능한 손과 손가락 추적</a:t>
            </a:r>
            <a:r>
              <a:rPr lang="en-US" altLang="ko-KR" b="1" dirty="0"/>
              <a:t>, </a:t>
            </a:r>
            <a:r>
              <a:rPr lang="ko-KR" altLang="en-US" b="1" dirty="0"/>
              <a:t>제스처 인식</a:t>
            </a:r>
            <a:r>
              <a:rPr lang="en-US" altLang="ko-KR" b="1" dirty="0"/>
              <a:t>, </a:t>
            </a:r>
            <a:r>
              <a:rPr lang="ko-KR" altLang="en-US" b="1" dirty="0"/>
              <a:t>얼굴인식 등</a:t>
            </a:r>
            <a:endParaRPr lang="en-US" altLang="ko-KR" b="1" dirty="0"/>
          </a:p>
          <a:p>
            <a:r>
              <a:rPr lang="ko-KR" altLang="en-US" b="1" dirty="0"/>
              <a:t>넓은 기능을 구현 가능</a:t>
            </a:r>
            <a:endParaRPr lang="en-US" altLang="ko-KR" b="1" dirty="0"/>
          </a:p>
        </p:txBody>
      </p:sp>
    </p:spTree>
    <p:extLst>
      <p:ext uri="{BB962C8B-B14F-4D97-AF65-F5344CB8AC3E}">
        <p14:creationId xmlns="" xmlns:p14="http://schemas.microsoft.com/office/powerpoint/2010/main" val="2899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869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function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5013176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2852936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dirty="0">
                <a:latin typeface="+mj-lt"/>
                <a:ea typeface="HY견고딕" pitchFamily="18" charset="-127"/>
              </a:rPr>
              <a:t>001</a:t>
            </a:r>
            <a:r>
              <a:rPr lang="en-US" altLang="ko-KR" sz="2000" b="1" dirty="0">
                <a:latin typeface="+mj-lt"/>
                <a:ea typeface="HY견고딕" pitchFamily="18" charset="-127"/>
              </a:rPr>
              <a:t> </a:t>
            </a:r>
            <a:r>
              <a:rPr lang="ko-KR" altLang="en-US" sz="2000" b="1" dirty="0">
                <a:latin typeface="+mj-lt"/>
              </a:rPr>
              <a:t>요구사항 분석</a:t>
            </a:r>
            <a:endParaRPr lang="ko-KR" altLang="en-US" sz="2000" b="1" dirty="0">
              <a:latin typeface="+mj-lt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3892986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dirty="0">
                <a:latin typeface="+mj-lt"/>
                <a:ea typeface="HY견고딕" pitchFamily="18" charset="-127"/>
              </a:rPr>
              <a:t>003</a:t>
            </a:r>
            <a:r>
              <a:rPr lang="en-US" altLang="ko-KR" sz="2000" b="1" dirty="0">
                <a:latin typeface="+mj-lt"/>
                <a:ea typeface="HY견고딕" pitchFamily="18" charset="-127"/>
              </a:rPr>
              <a:t> </a:t>
            </a:r>
            <a:r>
              <a:rPr lang="en-US" altLang="ko-KR" sz="2000" b="1" dirty="0">
                <a:latin typeface="+mj-lt"/>
              </a:rPr>
              <a:t>Hand tracking</a:t>
            </a:r>
            <a:endParaRPr lang="ko-KR" altLang="en-US" sz="2000" b="1" dirty="0">
              <a:latin typeface="+mj-lt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3356992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dirty="0">
                <a:latin typeface="+mj-lt"/>
                <a:ea typeface="HY견고딕" pitchFamily="18" charset="-127"/>
              </a:rPr>
              <a:t>002</a:t>
            </a:r>
            <a:r>
              <a:rPr lang="en-US" altLang="ko-KR" sz="2000" b="1" dirty="0">
                <a:latin typeface="+mj-lt"/>
                <a:ea typeface="HY견고딕" pitchFamily="18" charset="-127"/>
              </a:rPr>
              <a:t> </a:t>
            </a:r>
            <a:r>
              <a:rPr lang="ko-KR" altLang="en-US" sz="2000" b="1" dirty="0">
                <a:latin typeface="+mj-lt"/>
              </a:rPr>
              <a:t>전경 분리 기술</a:t>
            </a:r>
            <a:endParaRPr lang="ko-KR" altLang="en-US" sz="2000" b="1" dirty="0">
              <a:latin typeface="+mj-lt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5856" y="4365104"/>
            <a:ext cx="285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dirty="0">
                <a:latin typeface="+mj-lt"/>
                <a:ea typeface="HY견고딕" pitchFamily="18" charset="-127"/>
              </a:rPr>
              <a:t>004</a:t>
            </a:r>
            <a:r>
              <a:rPr lang="en-US" altLang="ko-KR" sz="2000" b="1" dirty="0">
                <a:latin typeface="+mj-lt"/>
                <a:ea typeface="HY견고딕" pitchFamily="18" charset="-127"/>
              </a:rPr>
              <a:t> </a:t>
            </a:r>
            <a:r>
              <a:rPr lang="en-US" altLang="ko-KR" sz="2000" b="1" dirty="0">
                <a:latin typeface="+mj-lt"/>
              </a:rPr>
              <a:t>Hand recognition</a:t>
            </a:r>
            <a:endParaRPr lang="ko-KR" altLang="en-US" sz="2000" b="1" dirty="0">
              <a:latin typeface="+mj-lt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23528" y="332656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요구 사항 분석</a:t>
            </a:r>
            <a:endParaRPr kumimoji="0" lang="ko-KR" altLang="en-US" sz="28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9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ko-KR" altLang="en-US" sz="2800" dirty="0"/>
              <a:t>요구 사항</a:t>
            </a:r>
            <a:r>
              <a:rPr lang="en-US" altLang="ko-KR" sz="2800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제스처 인식 인터페이스를 </a:t>
            </a:r>
            <a:r>
              <a:rPr lang="en-US" altLang="ko-KR" dirty="0"/>
              <a:t>RealSense SDK </a:t>
            </a:r>
            <a:r>
              <a:rPr lang="ko-KR" altLang="en-US" dirty="0"/>
              <a:t>기술을 이용하여 구현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RealSense </a:t>
            </a:r>
            <a:r>
              <a:rPr lang="ko-KR" altLang="en-US" dirty="0"/>
              <a:t>카메라를 </a:t>
            </a:r>
            <a:r>
              <a:rPr lang="en-US" altLang="ko-KR" dirty="0"/>
              <a:t>PC</a:t>
            </a:r>
            <a:r>
              <a:rPr lang="ko-KR" altLang="en-US" dirty="0"/>
              <a:t>에 부착</a:t>
            </a:r>
            <a:r>
              <a:rPr lang="en-US" altLang="ko-KR" dirty="0"/>
              <a:t> (Cam-PC </a:t>
            </a:r>
            <a:r>
              <a:rPr lang="ko-KR" altLang="en-US" dirty="0"/>
              <a:t>연동기술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전경분리 기술 개발 </a:t>
            </a:r>
            <a:r>
              <a:rPr lang="en-US" altLang="ko-KR" dirty="0"/>
              <a:t>(</a:t>
            </a:r>
            <a:r>
              <a:rPr lang="ko-KR" altLang="en-US" dirty="0"/>
              <a:t>손</a:t>
            </a:r>
            <a:r>
              <a:rPr lang="en-US" altLang="ko-KR" dirty="0"/>
              <a:t>-</a:t>
            </a:r>
            <a:r>
              <a:rPr lang="ko-KR" altLang="en-US" dirty="0"/>
              <a:t>배경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Hand Detection </a:t>
            </a:r>
            <a:r>
              <a:rPr lang="ko-KR" altLang="en-US" dirty="0"/>
              <a:t>기술 개발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Hand Recognition </a:t>
            </a:r>
            <a:r>
              <a:rPr lang="ko-KR" altLang="en-US" dirty="0"/>
              <a:t>기술 개발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UI </a:t>
            </a:r>
            <a:r>
              <a:rPr lang="ko-KR" altLang="en-US" dirty="0"/>
              <a:t>기술 개발</a:t>
            </a:r>
          </a:p>
        </p:txBody>
      </p:sp>
    </p:spTree>
    <p:extLst>
      <p:ext uri="{BB962C8B-B14F-4D97-AF65-F5344CB8AC3E}">
        <p14:creationId xmlns="" xmlns:p14="http://schemas.microsoft.com/office/powerpoint/2010/main" val="1269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23528" y="332656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전경 분리 기술</a:t>
            </a:r>
            <a:endParaRPr kumimoji="0" lang="ko-KR" altLang="en-US" sz="28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 descr="C:\Users\김우빈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61" y="1484984"/>
            <a:ext cx="2491923" cy="1800000"/>
          </a:xfrm>
          <a:prstGeom prst="rect">
            <a:avLst/>
          </a:prstGeom>
          <a:noFill/>
        </p:spPr>
      </p:pic>
      <p:pic>
        <p:nvPicPr>
          <p:cNvPr id="1027" name="Picture 3" descr="C:\Users\김우빈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484784"/>
            <a:ext cx="2491922" cy="1800000"/>
          </a:xfrm>
          <a:prstGeom prst="rect">
            <a:avLst/>
          </a:prstGeom>
          <a:noFill/>
        </p:spPr>
      </p:pic>
      <p:pic>
        <p:nvPicPr>
          <p:cNvPr id="1028" name="Picture 4" descr="C:\Users\김우빈\Desktop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2566" y="1484784"/>
            <a:ext cx="2491922" cy="1800000"/>
          </a:xfrm>
          <a:prstGeom prst="rect">
            <a:avLst/>
          </a:prstGeom>
          <a:noFill/>
        </p:spPr>
      </p:pic>
      <p:sp>
        <p:nvSpPr>
          <p:cNvPr id="6" name="오른쪽 화살표 5"/>
          <p:cNvSpPr/>
          <p:nvPr/>
        </p:nvSpPr>
        <p:spPr>
          <a:xfrm>
            <a:off x="2771800" y="2204864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940152" y="2204864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4293096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/>
              <a:t>▶ </a:t>
            </a:r>
            <a:r>
              <a:rPr lang="en-US" altLang="ko-KR" b="1" dirty="0"/>
              <a:t>Open CV::</a:t>
            </a:r>
            <a:r>
              <a:rPr lang="en-US" altLang="ko-KR" b="1" dirty="0" err="1"/>
              <a:t>grabcut</a:t>
            </a:r>
            <a:r>
              <a:rPr lang="ko-KR" altLang="en-US" b="1" dirty="0"/>
              <a:t>함수를 사용</a:t>
            </a:r>
            <a:endParaRPr lang="en-US" altLang="ko-KR" b="1" dirty="0"/>
          </a:p>
          <a:p>
            <a:pPr lvl="0">
              <a:defRPr lang="ko-KR" altLang="en-US"/>
            </a:pPr>
            <a:endParaRPr lang="ko-KR" altLang="en-US" b="1" dirty="0"/>
          </a:p>
          <a:p>
            <a:pPr lvl="0">
              <a:defRPr lang="ko-KR" altLang="en-US"/>
            </a:pPr>
            <a:r>
              <a:rPr lang="ko-KR" altLang="en-US" b="1" dirty="0"/>
              <a:t>▶ 영상 전체에 걸쳐 전경</a:t>
            </a:r>
            <a:r>
              <a:rPr lang="en-US" altLang="ko-KR" b="1" dirty="0"/>
              <a:t>/</a:t>
            </a:r>
            <a:r>
              <a:rPr lang="ko-KR" altLang="en-US" b="1" dirty="0"/>
              <a:t>배경 분할을 결정</a:t>
            </a:r>
            <a:endParaRPr lang="en-US" altLang="ko-KR" b="1" dirty="0"/>
          </a:p>
          <a:p>
            <a:pPr lvl="0">
              <a:defRPr lang="ko-KR" altLang="en-US"/>
            </a:pPr>
            <a:endParaRPr lang="ko-KR" altLang="en-US" b="1" dirty="0"/>
          </a:p>
          <a:p>
            <a:pPr>
              <a:defRPr lang="ko-KR" altLang="en-US"/>
            </a:pPr>
            <a:r>
              <a:rPr lang="ko-KR" altLang="en-US" b="1" dirty="0"/>
              <a:t>▶ 전경 객체를 추출하기에 좋은 알고리즘</a:t>
            </a:r>
            <a:endParaRPr lang="en-US" altLang="ko-KR" b="1" dirty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r>
              <a:rPr lang="ko-KR" altLang="en-US" b="1" dirty="0"/>
              <a:t>▶ 제스처 데이터만 따오기 위한 기술</a:t>
            </a:r>
          </a:p>
          <a:p>
            <a:pPr>
              <a:defRPr lang="ko-KR" altLang="en-US"/>
            </a:pP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23528" y="332656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Hand </a:t>
            </a:r>
            <a:r>
              <a:rPr lang="en-US" altLang="ko-KR" sz="28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tracnking</a:t>
            </a:r>
            <a:endParaRPr kumimoji="0" lang="ko-KR" altLang="en-US" sz="28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pic>
        <p:nvPicPr>
          <p:cNvPr id="2050" name="Picture 2" descr="C:\Users\김우빈\Desktop\bina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12319"/>
            <a:ext cx="7920880" cy="318077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3568" y="4748951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/>
              <a:t>▶ </a:t>
            </a:r>
            <a:r>
              <a:rPr lang="ko-KR" altLang="en-US" b="1" dirty="0" err="1"/>
              <a:t>전경분리한</a:t>
            </a:r>
            <a:r>
              <a:rPr lang="ko-KR" altLang="en-US" b="1" dirty="0"/>
              <a:t> </a:t>
            </a:r>
            <a:r>
              <a:rPr lang="ko-KR" altLang="en-US" b="1" dirty="0" err="1"/>
              <a:t>이미지내에서</a:t>
            </a:r>
            <a:r>
              <a:rPr lang="ko-KR" altLang="en-US" b="1" dirty="0"/>
              <a:t> 목표의 색을 지정</a:t>
            </a:r>
            <a:endParaRPr lang="en-US" altLang="ko-KR" b="1" dirty="0"/>
          </a:p>
          <a:p>
            <a:pPr lvl="0">
              <a:defRPr lang="ko-KR" altLang="en-US"/>
            </a:pPr>
            <a:endParaRPr lang="en-US" altLang="ko-KR" b="1" dirty="0"/>
          </a:p>
          <a:p>
            <a:pPr lvl="0">
              <a:defRPr lang="ko-KR" altLang="en-US"/>
            </a:pPr>
            <a:r>
              <a:rPr lang="ko-KR" altLang="en-US" b="1" dirty="0"/>
              <a:t>▶ 카메라로 찍히는 제스처를 </a:t>
            </a:r>
            <a:r>
              <a:rPr lang="ko-KR" altLang="en-US" b="1" dirty="0" err="1"/>
              <a:t>시간별로</a:t>
            </a:r>
            <a:r>
              <a:rPr lang="ko-KR" altLang="en-US" b="1" dirty="0"/>
              <a:t> 저장</a:t>
            </a:r>
            <a:endParaRPr lang="en-US" altLang="ko-KR" b="1" dirty="0"/>
          </a:p>
          <a:p>
            <a:pPr lvl="0">
              <a:defRPr lang="ko-KR" altLang="en-US"/>
            </a:pPr>
            <a:endParaRPr lang="ko-KR" altLang="en-US" b="1" dirty="0"/>
          </a:p>
          <a:p>
            <a:pPr lvl="0">
              <a:defRPr lang="ko-KR" altLang="en-US"/>
            </a:pPr>
            <a:r>
              <a:rPr lang="ko-KR" altLang="en-US" b="1" dirty="0"/>
              <a:t>▶ 각 이미지를 모아서 지정한 색을 갖고 있는 목표의 완전한 제스처를 인식</a:t>
            </a:r>
            <a:endParaRPr lang="en-US" altLang="ko-KR" b="1" dirty="0"/>
          </a:p>
          <a:p>
            <a:pPr lvl="0">
              <a:defRPr lang="ko-KR" altLang="en-US"/>
            </a:pP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23528" y="332656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Hand recognition</a:t>
            </a:r>
            <a:endParaRPr kumimoji="0" lang="ko-KR" altLang="en-US" sz="28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748951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/>
              <a:t>▶ 손의 제스처를 인식하기 위하여 범위를 지정</a:t>
            </a:r>
            <a:endParaRPr lang="en-US" altLang="ko-KR" b="1" dirty="0"/>
          </a:p>
          <a:p>
            <a:pPr lvl="0">
              <a:defRPr lang="ko-KR" altLang="en-US"/>
            </a:pPr>
            <a:endParaRPr lang="ko-KR" altLang="en-US" b="1" dirty="0"/>
          </a:p>
          <a:p>
            <a:pPr lvl="0">
              <a:defRPr lang="ko-KR" altLang="en-US"/>
            </a:pPr>
            <a:r>
              <a:rPr lang="ko-KR" altLang="en-US" b="1" dirty="0"/>
              <a:t>▶ 지정된 범위 내에서 목표의 이미지에 꼭지점을 지정</a:t>
            </a:r>
            <a:endParaRPr lang="en-US" altLang="ko-KR" b="1" dirty="0"/>
          </a:p>
          <a:p>
            <a:pPr lvl="0"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r>
              <a:rPr lang="ko-KR" altLang="en-US" b="1" dirty="0"/>
              <a:t>▶ 지정한 꼭지점을 경계선으로 명확한 이미지의 경계 인식</a:t>
            </a:r>
            <a:endParaRPr lang="en-US" altLang="ko-KR" b="1" dirty="0"/>
          </a:p>
          <a:p>
            <a:pPr lvl="0">
              <a:defRPr lang="ko-KR" altLang="en-US"/>
            </a:pPr>
            <a:endParaRPr lang="en-US" altLang="ko-KR" b="1" dirty="0"/>
          </a:p>
        </p:txBody>
      </p:sp>
      <p:pic>
        <p:nvPicPr>
          <p:cNvPr id="3074" name="Picture 2" descr="C:\Users\김우빈\Desktop\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775" y="1196752"/>
            <a:ext cx="8228681" cy="3001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system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2630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시스템 시나리오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시스템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0668" y="3933056"/>
            <a:ext cx="322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003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시스템 모듈 상세설계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시스템 수행 시나리오</a:t>
            </a:r>
            <a:endParaRPr kumimoji="0" lang="ko-KR" altLang="en-US" sz="24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70737"/>
            <a:ext cx="3096344" cy="312367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1656184" cy="1656184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>
            <a:off x="2051720" y="2276872"/>
            <a:ext cx="0" cy="1234970"/>
          </a:xfrm>
          <a:prstGeom prst="straightConnector1">
            <a:avLst/>
          </a:prstGeom>
          <a:ln w="444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53"/>
          <p:cNvGrpSpPr/>
          <p:nvPr/>
        </p:nvGrpSpPr>
        <p:grpSpPr>
          <a:xfrm>
            <a:off x="2839693" y="1133611"/>
            <a:ext cx="3725218" cy="1666391"/>
            <a:chOff x="3151038" y="1589412"/>
            <a:chExt cx="3725218" cy="1666391"/>
          </a:xfrm>
        </p:grpSpPr>
        <p:cxnSp>
          <p:nvCxnSpPr>
            <p:cNvPr id="5" name="직선 화살표 연결선 4"/>
            <p:cNvCxnSpPr/>
            <p:nvPr/>
          </p:nvCxnSpPr>
          <p:spPr>
            <a:xfrm flipH="1" flipV="1">
              <a:off x="3151038" y="2017854"/>
              <a:ext cx="3600401" cy="1237949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3347864" y="1589412"/>
              <a:ext cx="3528392" cy="121059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066467">
              <a:off x="3907820" y="1653521"/>
              <a:ext cx="262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손 감지</a:t>
              </a:r>
              <a:r>
                <a:rPr lang="en-US" altLang="ko-KR" dirty="0"/>
                <a:t>, </a:t>
              </a:r>
              <a:r>
                <a:rPr lang="ko-KR" altLang="en-US" dirty="0"/>
                <a:t>제스처 인식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 rot="1066467">
              <a:off x="3569434" y="2812476"/>
              <a:ext cx="262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제스처를 통한 입력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23528" y="2627620"/>
            <a:ext cx="150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전달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64" y="2376247"/>
            <a:ext cx="2376264" cy="451975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290988" y="4151304"/>
            <a:ext cx="192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제스처에 따른</a:t>
            </a:r>
            <a:endParaRPr lang="en-US" altLang="ko-KR" dirty="0"/>
          </a:p>
          <a:p>
            <a:r>
              <a:rPr lang="ko-KR" altLang="en-US" dirty="0"/>
              <a:t>처리결과 출력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7703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96952"/>
            <a:ext cx="1935571" cy="19526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2016224" cy="201622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시스템 구성도</a:t>
            </a:r>
            <a:endParaRPr kumimoji="0" lang="ko-KR" altLang="en-US" sz="2400" b="1" i="0" u="none" strike="noStrike" kern="120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  <p:sp>
        <p:nvSpPr>
          <p:cNvPr id="10" name="오른쪽 화살표 9"/>
          <p:cNvSpPr/>
          <p:nvPr/>
        </p:nvSpPr>
        <p:spPr>
          <a:xfrm rot="2323385">
            <a:off x="2216850" y="2821344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5157192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손동작 데이터를 </a:t>
            </a:r>
            <a:r>
              <a:rPr lang="en-US" altLang="ko-KR" b="1" dirty="0"/>
              <a:t>Intel </a:t>
            </a:r>
            <a:r>
              <a:rPr lang="en-US" altLang="ko-KR" b="1" dirty="0" err="1"/>
              <a:t>realsense</a:t>
            </a:r>
            <a:r>
              <a:rPr lang="en-US" altLang="ko-KR" b="1" dirty="0"/>
              <a:t> camera </a:t>
            </a:r>
            <a:r>
              <a:rPr lang="ko-KR" altLang="en-US" b="1" dirty="0"/>
              <a:t>로 받음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PC</a:t>
            </a:r>
            <a:r>
              <a:rPr lang="ko-KR" altLang="en-US" b="1" dirty="0"/>
              <a:t>에서 각 제스처에 관한 데이터를 영상처리를 통하여 제스처 인식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PC</a:t>
            </a:r>
            <a:r>
              <a:rPr lang="ko-KR" altLang="en-US" b="1" dirty="0"/>
              <a:t>에서 인식한 제스처를 </a:t>
            </a:r>
            <a:r>
              <a:rPr lang="en-US" altLang="ko-KR" b="1" dirty="0"/>
              <a:t>DB</a:t>
            </a:r>
            <a:r>
              <a:rPr lang="ko-KR" altLang="en-US" b="1" dirty="0"/>
              <a:t>에 저장된 제스처 별 동작 데이터 와 비교 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14" name="왼쪽/오른쪽 화살표 13"/>
          <p:cNvSpPr/>
          <p:nvPr/>
        </p:nvSpPr>
        <p:spPr>
          <a:xfrm rot="19075838">
            <a:off x="5480655" y="2876669"/>
            <a:ext cx="115212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80727"/>
            <a:ext cx="1850197" cy="18501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20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702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Introduction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졸업연구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관련 연구 및 사례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영상입력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Real Sense </a:t>
            </a:r>
            <a:r>
              <a:rPr lang="ko-KR" altLang="en-US" dirty="0"/>
              <a:t>카메라에서 얻어지는 </a:t>
            </a:r>
            <a:r>
              <a:rPr lang="en-US" altLang="ko-KR" dirty="0"/>
              <a:t>Depth </a:t>
            </a:r>
            <a:r>
              <a:rPr lang="ko-KR" altLang="en-US" dirty="0"/>
              <a:t>이미지를 </a:t>
            </a:r>
            <a:r>
              <a:rPr lang="ko-KR" altLang="en-US" dirty="0" err="1"/>
              <a:t>입력받고</a:t>
            </a:r>
            <a:r>
              <a:rPr lang="ko-KR" altLang="en-US" dirty="0"/>
              <a:t> 실제 인식에 </a:t>
            </a:r>
            <a:endParaRPr lang="en-US" altLang="ko-KR" dirty="0"/>
          </a:p>
          <a:p>
            <a:r>
              <a:rPr lang="ko-KR" altLang="en-US" dirty="0"/>
              <a:t>사용 할 수 있는 구조의 메모리에 </a:t>
            </a:r>
            <a:r>
              <a:rPr lang="ko-KR" altLang="en-US" dirty="0" err="1"/>
              <a:t>넣어줌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psm</a:t>
            </a:r>
            <a:r>
              <a:rPr lang="en-US" altLang="ko-KR" dirty="0"/>
              <a:t> = </a:t>
            </a:r>
            <a:r>
              <a:rPr lang="en-US" altLang="ko-KR" dirty="0" err="1"/>
              <a:t>PXCSenseManager</a:t>
            </a:r>
            <a:r>
              <a:rPr lang="en-US" altLang="ko-KR" dirty="0"/>
              <a:t>::</a:t>
            </a:r>
            <a:r>
              <a:rPr lang="en-US" altLang="ko-KR" dirty="0" err="1"/>
              <a:t>CreateInstance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PXCCapture</a:t>
            </a:r>
            <a:r>
              <a:rPr lang="en-US" altLang="ko-KR" dirty="0"/>
              <a:t>::Sample *sample = </a:t>
            </a:r>
            <a:r>
              <a:rPr lang="en-US" altLang="ko-KR" dirty="0" err="1"/>
              <a:t>psm</a:t>
            </a:r>
            <a:r>
              <a:rPr lang="en-US" altLang="ko-KR" dirty="0"/>
              <a:t>-&gt;</a:t>
            </a:r>
            <a:r>
              <a:rPr lang="en-US" altLang="ko-KR" dirty="0" err="1"/>
              <a:t>QuerySample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PXCImage</a:t>
            </a:r>
            <a:r>
              <a:rPr lang="en-US" altLang="ko-KR" dirty="0"/>
              <a:t> *</a:t>
            </a:r>
            <a:r>
              <a:rPr lang="en-US" altLang="ko-KR" dirty="0" err="1"/>
              <a:t>rgbImage</a:t>
            </a:r>
            <a:r>
              <a:rPr lang="en-US" altLang="ko-KR" dirty="0"/>
              <a:t> = sample-&gt;color; </a:t>
            </a:r>
          </a:p>
          <a:p>
            <a:r>
              <a:rPr lang="en-US" altLang="ko-KR" dirty="0" err="1"/>
              <a:t>PXCImage</a:t>
            </a:r>
            <a:r>
              <a:rPr lang="en-US" altLang="ko-KR" dirty="0"/>
              <a:t>::</a:t>
            </a:r>
            <a:r>
              <a:rPr lang="en-US" altLang="ko-KR" dirty="0" err="1"/>
              <a:t>ImageData</a:t>
            </a:r>
            <a:r>
              <a:rPr lang="en-US" altLang="ko-KR" dirty="0"/>
              <a:t> </a:t>
            </a:r>
            <a:r>
              <a:rPr lang="en-US" altLang="ko-KR" dirty="0" err="1"/>
              <a:t>frmData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rgbImage</a:t>
            </a:r>
            <a:r>
              <a:rPr lang="en-US" altLang="ko-KR" dirty="0"/>
              <a:t>-&gt;</a:t>
            </a:r>
            <a:r>
              <a:rPr lang="en-US" altLang="ko-KR" dirty="0" err="1"/>
              <a:t>AcquireAccess</a:t>
            </a:r>
            <a:r>
              <a:rPr lang="en-US" altLang="ko-KR" dirty="0"/>
              <a:t>(</a:t>
            </a:r>
            <a:r>
              <a:rPr lang="en-US" altLang="ko-KR" dirty="0" err="1"/>
              <a:t>PXCImage</a:t>
            </a:r>
            <a:r>
              <a:rPr lang="en-US" altLang="ko-KR" dirty="0"/>
              <a:t>::ACCESS_READ, PXCIMAGE::PIXEL_FORMAT_NV12, &amp;</a:t>
            </a:r>
            <a:r>
              <a:rPr lang="en-US" altLang="ko-KR" dirty="0" err="1"/>
              <a:t>frmData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rgbImage</a:t>
            </a:r>
            <a:r>
              <a:rPr lang="en-US" altLang="ko-KR" dirty="0"/>
              <a:t>-&gt;</a:t>
            </a:r>
            <a:r>
              <a:rPr lang="en-US" altLang="ko-KR" dirty="0" err="1"/>
              <a:t>ReleaseAccess</a:t>
            </a:r>
            <a:r>
              <a:rPr lang="en-US" altLang="ko-KR" dirty="0"/>
              <a:t>(&amp;</a:t>
            </a:r>
            <a:r>
              <a:rPr lang="en-US" altLang="ko-KR" dirty="0" err="1"/>
              <a:t>frmData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 err="1"/>
              <a:t>리얼</a:t>
            </a:r>
            <a:r>
              <a:rPr lang="ko-KR" altLang="en-US" dirty="0"/>
              <a:t> 센스에서 얻어진 이미지 데이터를 </a:t>
            </a:r>
            <a:r>
              <a:rPr lang="en-US" altLang="ko-KR" dirty="0"/>
              <a:t>[x][y] </a:t>
            </a:r>
            <a:r>
              <a:rPr lang="ko-KR" altLang="en-US" dirty="0"/>
              <a:t>형태의 </a:t>
            </a:r>
            <a:r>
              <a:rPr lang="en-US" altLang="ko-KR" dirty="0"/>
              <a:t>2</a:t>
            </a:r>
            <a:r>
              <a:rPr lang="ko-KR" altLang="en-US" dirty="0"/>
              <a:t>차원 배열 메모리에 복사하여 영상처리 할 수 있는 형태로 변환하는 메모리 복사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7134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</a:t>
            </a:r>
            <a:r>
              <a:rPr lang="en-US" altLang="ko-KR" dirty="0"/>
              <a:t>Gray 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700" y="1555051"/>
            <a:ext cx="7272808" cy="4230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580526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RGB</a:t>
            </a:r>
            <a:r>
              <a:rPr lang="ko-KR" altLang="en-US" dirty="0"/>
              <a:t>로 이루어진 컬러 이미지를 </a:t>
            </a:r>
            <a:r>
              <a:rPr lang="en-US" altLang="ko-KR" dirty="0"/>
              <a:t>Gray</a:t>
            </a:r>
            <a:r>
              <a:rPr lang="ko-KR" altLang="en-US" dirty="0"/>
              <a:t>로 변환하는 공식을 적용하여 변환 작업 </a:t>
            </a:r>
            <a:r>
              <a:rPr lang="en-US" altLang="ko-KR" dirty="0"/>
              <a:t>(</a:t>
            </a:r>
            <a:r>
              <a:rPr lang="ko-KR" altLang="en-US" dirty="0"/>
              <a:t>실제 </a:t>
            </a:r>
            <a:r>
              <a:rPr lang="en-US" altLang="ko-KR" dirty="0"/>
              <a:t>0.299xR + 0.587xG + 0.114xB) </a:t>
            </a:r>
            <a:r>
              <a:rPr lang="ko-KR" altLang="en-US" dirty="0"/>
              <a:t>공식을 실제로 </a:t>
            </a:r>
            <a:r>
              <a:rPr lang="en-US" altLang="ko-KR" dirty="0"/>
              <a:t>for</a:t>
            </a:r>
            <a:r>
              <a:rPr lang="ko-KR" altLang="en-US" dirty="0"/>
              <a:t>문으로 구성하여 변환 작업 수행</a:t>
            </a:r>
          </a:p>
        </p:txBody>
      </p:sp>
    </p:spTree>
    <p:extLst>
      <p:ext uri="{BB962C8B-B14F-4D97-AF65-F5344CB8AC3E}">
        <p14:creationId xmlns="" xmlns:p14="http://schemas.microsoft.com/office/powerpoint/2010/main" val="1586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이진화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-&gt; Gray </a:t>
            </a:r>
            <a:r>
              <a:rPr lang="ko-KR" altLang="en-US" dirty="0"/>
              <a:t>로 변환된 이미지를 바이너리 이미지</a:t>
            </a:r>
            <a:r>
              <a:rPr lang="en-US" altLang="ko-KR" dirty="0"/>
              <a:t>(</a:t>
            </a:r>
            <a:r>
              <a:rPr lang="ko-KR" altLang="en-US" dirty="0"/>
              <a:t>이진화</a:t>
            </a:r>
            <a:r>
              <a:rPr lang="en-US" altLang="ko-KR" dirty="0"/>
              <a:t>)</a:t>
            </a:r>
            <a:r>
              <a:rPr lang="ko-KR" altLang="en-US" dirty="0"/>
              <a:t>로 변환 작업을 수행하여 손 영역을 정확하게 구분 할 수 있는 기술 개발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For( </a:t>
            </a:r>
            <a:r>
              <a:rPr lang="en-US" altLang="ko-KR" dirty="0" err="1"/>
              <a:t>int</a:t>
            </a:r>
            <a:r>
              <a:rPr lang="en-US" altLang="ko-KR" dirty="0"/>
              <a:t> x =0; x&lt; Image-&gt;width ; x++)</a:t>
            </a:r>
          </a:p>
          <a:p>
            <a:r>
              <a:rPr lang="en-US" altLang="ko-KR" dirty="0"/>
              <a:t>{  </a:t>
            </a:r>
          </a:p>
          <a:p>
            <a:r>
              <a:rPr lang="en-US" altLang="ko-KR" dirty="0"/>
              <a:t>      For( </a:t>
            </a:r>
            <a:r>
              <a:rPr lang="en-US" altLang="ko-KR" dirty="0" err="1"/>
              <a:t>int</a:t>
            </a:r>
            <a:r>
              <a:rPr lang="en-US" altLang="ko-KR" dirty="0"/>
              <a:t> y =0; y&lt; Image-&gt;height ; y++) 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   Scalar s=0;</a:t>
            </a:r>
          </a:p>
          <a:p>
            <a:r>
              <a:rPr lang="en-US" altLang="ko-KR" dirty="0"/>
              <a:t>               s=cvGet2D(</a:t>
            </a:r>
            <a:r>
              <a:rPr lang="en-US" altLang="ko-KR" dirty="0" err="1"/>
              <a:t>Image,y,x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if( </a:t>
            </a:r>
            <a:r>
              <a:rPr lang="en-US" altLang="ko-KR" dirty="0" err="1"/>
              <a:t>s.val</a:t>
            </a:r>
            <a:r>
              <a:rPr lang="en-US" altLang="ko-KR" dirty="0"/>
              <a:t>[0] &gt;50)     </a:t>
            </a:r>
          </a:p>
          <a:p>
            <a:r>
              <a:rPr lang="en-US" altLang="ko-KR" dirty="0"/>
              <a:t>                     </a:t>
            </a:r>
            <a:r>
              <a:rPr lang="en-US" altLang="ko-KR" dirty="0" err="1"/>
              <a:t>s.val</a:t>
            </a:r>
            <a:r>
              <a:rPr lang="en-US" altLang="ko-KR" dirty="0"/>
              <a:t>[0]=0;</a:t>
            </a:r>
          </a:p>
          <a:p>
            <a:r>
              <a:rPr lang="en-US" altLang="ko-KR" dirty="0"/>
              <a:t>                  else</a:t>
            </a:r>
          </a:p>
          <a:p>
            <a:r>
              <a:rPr lang="en-US" altLang="ko-KR" dirty="0"/>
              <a:t>                   </a:t>
            </a:r>
            <a:r>
              <a:rPr lang="en-US" altLang="ko-KR" dirty="0" err="1"/>
              <a:t>s.val</a:t>
            </a:r>
            <a:r>
              <a:rPr lang="en-US" altLang="ko-KR" dirty="0"/>
              <a:t>[0]=255;</a:t>
            </a:r>
          </a:p>
          <a:p>
            <a:r>
              <a:rPr lang="en-US" altLang="ko-KR" dirty="0"/>
              <a:t>         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위 코드에서는 이미지 컬러 값이 </a:t>
            </a:r>
            <a:r>
              <a:rPr lang="en-US" altLang="ko-KR" dirty="0"/>
              <a:t>50</a:t>
            </a:r>
            <a:r>
              <a:rPr lang="ko-KR" altLang="en-US" dirty="0"/>
              <a:t>을 넘어갈 경우 </a:t>
            </a:r>
            <a:r>
              <a:rPr lang="en-US" altLang="ko-KR" dirty="0"/>
              <a:t>0, 50</a:t>
            </a:r>
            <a:r>
              <a:rPr lang="ko-KR" altLang="en-US" dirty="0"/>
              <a:t>을 넘지 않을 경우 </a:t>
            </a:r>
            <a:r>
              <a:rPr lang="en-US" altLang="ko-KR" dirty="0"/>
              <a:t>255</a:t>
            </a:r>
            <a:r>
              <a:rPr lang="ko-KR" altLang="en-US" dirty="0"/>
              <a:t>로 변환하는 작업을 수행하여 이진화 된 영상을 얻어내는 코드를 개발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9951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Hand Detection </a:t>
            </a:r>
            <a:r>
              <a:rPr lang="ko-KR" altLang="en-US" dirty="0"/>
              <a:t>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손을 인식하는 방법은 거리 기반으로 인식 할 </a:t>
            </a:r>
            <a:r>
              <a:rPr lang="ko-KR" altLang="en-US" dirty="0" err="1"/>
              <a:t>계획임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손의 크기 및 형태로 인식하는 코드는 추가 할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Double Depth =</a:t>
            </a:r>
            <a:r>
              <a:rPr lang="en-US" altLang="ko-KR" dirty="0" err="1"/>
              <a:t>ImageDepth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If(</a:t>
            </a:r>
            <a:r>
              <a:rPr lang="en-US" altLang="ko-KR" dirty="0" err="1"/>
              <a:t>ImageDepth</a:t>
            </a:r>
            <a:r>
              <a:rPr lang="en-US" altLang="ko-KR" dirty="0"/>
              <a:t> &gt; </a:t>
            </a:r>
            <a:r>
              <a:rPr lang="en-US" altLang="ko-KR" dirty="0" err="1"/>
              <a:t>preDepth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ImageDepth</a:t>
            </a:r>
            <a:r>
              <a:rPr lang="en-US" altLang="ko-KR" dirty="0"/>
              <a:t>=</a:t>
            </a:r>
            <a:r>
              <a:rPr lang="en-US" altLang="ko-KR" dirty="0" err="1"/>
              <a:t>prDepth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For( </a:t>
            </a:r>
            <a:r>
              <a:rPr lang="en-US" altLang="ko-KR" dirty="0" err="1"/>
              <a:t>int</a:t>
            </a:r>
            <a:r>
              <a:rPr lang="en-US" altLang="ko-KR" dirty="0"/>
              <a:t> x =0; x&lt; Image-&gt;width ; x++)</a:t>
            </a:r>
          </a:p>
          <a:p>
            <a:r>
              <a:rPr lang="en-US" altLang="ko-KR" dirty="0"/>
              <a:t>{  </a:t>
            </a:r>
          </a:p>
          <a:p>
            <a:r>
              <a:rPr lang="en-US" altLang="ko-KR" dirty="0"/>
              <a:t>      For( </a:t>
            </a:r>
            <a:r>
              <a:rPr lang="en-US" altLang="ko-KR" dirty="0" err="1"/>
              <a:t>int</a:t>
            </a:r>
            <a:r>
              <a:rPr lang="en-US" altLang="ko-KR" dirty="0"/>
              <a:t> y =0; y&lt; Image-&gt;height ; y++) 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cvSet2D(</a:t>
            </a:r>
            <a:r>
              <a:rPr lang="en-US" altLang="ko-KR" dirty="0" err="1"/>
              <a:t>Image,y,x,CV_RGB</a:t>
            </a:r>
            <a:r>
              <a:rPr lang="en-US" altLang="ko-KR" dirty="0"/>
              <a:t>(0,0,0));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일정한</a:t>
            </a:r>
            <a:r>
              <a:rPr lang="en-US" altLang="ko-KR" dirty="0"/>
              <a:t> </a:t>
            </a:r>
            <a:r>
              <a:rPr lang="ko-KR" altLang="en-US" dirty="0"/>
              <a:t>거리 밖에 있는 이미지를 </a:t>
            </a:r>
            <a:r>
              <a:rPr lang="en-US" altLang="ko-KR" dirty="0"/>
              <a:t>0</a:t>
            </a:r>
            <a:r>
              <a:rPr lang="ko-KR" altLang="en-US" dirty="0"/>
              <a:t>으로 만들어서 제거하는 부분</a:t>
            </a:r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289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Hand Recognition </a:t>
            </a:r>
            <a:r>
              <a:rPr lang="ko-KR" altLang="en-US" dirty="0"/>
              <a:t>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497496"/>
            <a:ext cx="6840760" cy="2574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414908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HoG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Histogram of Oriented Gradients</a:t>
            </a:r>
            <a:r>
              <a:rPr lang="en-US" altLang="ko-KR" dirty="0"/>
              <a:t>)</a:t>
            </a:r>
            <a:r>
              <a:rPr lang="ko-KR" altLang="en-US" dirty="0"/>
              <a:t>알고리즘을 개발하여 인식에 적용 할 예정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19" y="4560318"/>
            <a:ext cx="4928605" cy="2181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1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Gesture recognition </a:t>
            </a:r>
            <a:r>
              <a:rPr lang="ko-KR" altLang="en-US" dirty="0"/>
              <a:t>기술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564904"/>
            <a:ext cx="3829050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380827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유클리디언</a:t>
            </a:r>
            <a:r>
              <a:rPr lang="ko-KR" altLang="en-US" dirty="0"/>
              <a:t> 거리 기술을 개발하여 제스처 </a:t>
            </a:r>
            <a:r>
              <a:rPr lang="en-US" altLang="ko-KR" dirty="0"/>
              <a:t>DB</a:t>
            </a:r>
            <a:r>
              <a:rPr lang="ko-KR" altLang="en-US" dirty="0"/>
              <a:t>에 들어있는 데이터와 실제 얻어지는 데이터를 비교하여 결과에 표현하는 기술 개발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95536" y="2780928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95536" y="465313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915816" y="277656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915816" y="464877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611560" y="3212976"/>
            <a:ext cx="0" cy="143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827584" y="3573016"/>
            <a:ext cx="0" cy="108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043608" y="3429000"/>
            <a:ext cx="0" cy="122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244678" y="3419242"/>
            <a:ext cx="0" cy="122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475656" y="3930873"/>
            <a:ext cx="0" cy="7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691680" y="3068960"/>
            <a:ext cx="0" cy="157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131840" y="3212975"/>
            <a:ext cx="0" cy="143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347864" y="3573015"/>
            <a:ext cx="0" cy="108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563888" y="3428999"/>
            <a:ext cx="0" cy="122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764958" y="4294699"/>
            <a:ext cx="0" cy="35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995936" y="3930872"/>
            <a:ext cx="0" cy="7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211960" y="3068959"/>
            <a:ext cx="0" cy="157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550130" y="4115771"/>
            <a:ext cx="576064" cy="681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13761" y="4043763"/>
            <a:ext cx="576064" cy="681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526790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특징점</a:t>
            </a:r>
            <a:r>
              <a:rPr lang="ko-KR" altLang="en-US" dirty="0"/>
              <a:t> 그래프라고 </a:t>
            </a:r>
            <a:r>
              <a:rPr lang="ko-KR" altLang="en-US" dirty="0" err="1"/>
              <a:t>가정했을때</a:t>
            </a:r>
            <a:r>
              <a:rPr lang="ko-KR" altLang="en-US" dirty="0"/>
              <a:t> 길이가 다른 특징에 대해 다른 특징이라고 인식하여 길이가 동일한 부분만 정상적으로 인식</a:t>
            </a:r>
          </a:p>
        </p:txBody>
      </p:sp>
    </p:spTree>
    <p:extLst>
      <p:ext uri="{BB962C8B-B14F-4D97-AF65-F5344CB8AC3E}">
        <p14:creationId xmlns="" xmlns:p14="http://schemas.microsoft.com/office/powerpoint/2010/main" val="32041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개발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7584" y="1772816"/>
            <a:ext cx="7560840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2982" y="2708920"/>
            <a:ext cx="385504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3651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출력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19075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65430" y="2735142"/>
            <a:ext cx="32069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65430" y="3980952"/>
            <a:ext cx="32069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965430" y="5229200"/>
            <a:ext cx="32069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</p:spTree>
    <p:extLst>
      <p:ext uri="{BB962C8B-B14F-4D97-AF65-F5344CB8AC3E}">
        <p14:creationId xmlns="" xmlns:p14="http://schemas.microsoft.com/office/powerpoint/2010/main" val="31794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rcRect l="2225" t="30050" r="6775" b="15350"/>
          <a:stretch/>
        </p:blipFill>
        <p:spPr>
          <a:xfrm>
            <a:off x="611560" y="1085140"/>
            <a:ext cx="7704856" cy="5008156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65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/>
          <a:srcRect l="4500" t="14300" r="4500" b="33201"/>
          <a:stretch/>
        </p:blipFill>
        <p:spPr>
          <a:xfrm>
            <a:off x="611560" y="1124744"/>
            <a:ext cx="7719259" cy="4824536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시스템 모듈 상세설계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4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795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development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0668" y="33477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업무 분담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0668" y="2780928"/>
            <a:ext cx="339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개발 환경 및 개발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0668" y="3933056"/>
            <a:ext cx="2715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003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데모 환경 설계서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5" y="1600200"/>
          <a:ext cx="8064895" cy="4525964"/>
        </p:xfrm>
        <a:graphic>
          <a:graphicData uri="http://schemas.openxmlformats.org/drawingml/2006/table">
            <a:tbl>
              <a:tblPr/>
              <a:tblGrid>
                <a:gridCol w="750670"/>
                <a:gridCol w="452326"/>
                <a:gridCol w="750670"/>
                <a:gridCol w="587063"/>
                <a:gridCol w="615936"/>
                <a:gridCol w="2454115"/>
                <a:gridCol w="2454115"/>
              </a:tblGrid>
              <a:tr h="244647">
                <a:tc>
                  <a:txBody>
                    <a:bodyPr/>
                    <a:lstStyle/>
                    <a:p>
                      <a:r>
                        <a:rPr lang="ko-KR" altLang="en-US" sz="800" b="1" dirty="0"/>
                        <a:t>배정</a:t>
                      </a:r>
                      <a:br>
                        <a:rPr lang="ko-KR" altLang="en-US" sz="800" b="1" dirty="0"/>
                      </a:br>
                      <a:r>
                        <a:rPr lang="ko-KR" altLang="en-US" sz="800" b="1" dirty="0"/>
                        <a:t>세션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번호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학번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성명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지도교수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팀명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연구과제명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647">
                <a:tc rowSpan="2">
                  <a:txBody>
                    <a:bodyPr/>
                    <a:lstStyle/>
                    <a:p>
                      <a:r>
                        <a:rPr lang="en-US" altLang="ko-KR" sz="800" b="1"/>
                        <a:t>2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ko-KR" sz="800" b="1" dirty="0"/>
                        <a:t>2-1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/>
                        <a:t>2014150045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김우빈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한경숙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800" b="1"/>
                        <a:t>시메트라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800" b="1"/>
                        <a:t>리얼센스 카메라를 이용한 에어터치 시스템                                </a:t>
                      </a:r>
                      <a:r>
                        <a:rPr lang="en-US" sz="800" b="1"/>
                        <a:t>Air touch system Using the real sense camera</a:t>
                      </a:r>
                      <a:endParaRPr 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/>
                        <a:t>2012152024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이병준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한경숙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6970">
                <a:tc rowSpan="5">
                  <a:txBody>
                    <a:bodyPr/>
                    <a:lstStyle/>
                    <a:p>
                      <a:r>
                        <a:rPr lang="ko-KR" altLang="en-US" sz="800" b="1"/>
                        <a:t>심사</a:t>
                      </a:r>
                      <a:br>
                        <a:rPr lang="ko-KR" altLang="en-US" sz="800" b="1"/>
                      </a:br>
                      <a:r>
                        <a:rPr lang="ko-KR" altLang="en-US" sz="800" b="1"/>
                        <a:t>결과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단계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발표자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발표자 점수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평가결과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b="1"/>
                        <a:t>지적사항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3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1"/>
                        <a:t>1</a:t>
                      </a:r>
                      <a:r>
                        <a:rPr lang="ko-KR" altLang="en-US" sz="800" b="1"/>
                        <a:t>차</a:t>
                      </a:r>
                      <a:br>
                        <a:rPr lang="ko-KR" altLang="en-US" sz="800" b="1"/>
                      </a:br>
                      <a:r>
                        <a:rPr lang="ko-KR" altLang="en-US" sz="800" b="1"/>
                        <a:t>제안서</a:t>
                      </a:r>
                      <a:br>
                        <a:rPr lang="ko-KR" altLang="en-US" sz="800" b="1"/>
                      </a:br>
                      <a:r>
                        <a:rPr lang="en-US" altLang="ko-KR" sz="800" b="1"/>
                        <a:t>(12.26)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김용휘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구체적 내용이 부족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제안된 내용이 전반적으로 부족</a:t>
                      </a:r>
                      <a:r>
                        <a:rPr lang="en-US" altLang="ko-KR" sz="800"/>
                        <a:t>/</a:t>
                      </a:r>
                      <a:br>
                        <a:rPr lang="en-US" altLang="ko-KR" sz="800"/>
                      </a:br>
                      <a:r>
                        <a:rPr lang="ko-KR" altLang="en-US" sz="800"/>
                        <a:t>구체성이 떨어짐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3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1"/>
                        <a:t>1</a:t>
                      </a:r>
                      <a:r>
                        <a:rPr lang="ko-KR" altLang="en-US" sz="800" b="1"/>
                        <a:t>차</a:t>
                      </a:r>
                      <a:br>
                        <a:rPr lang="ko-KR" altLang="en-US" sz="800" b="1"/>
                      </a:br>
                      <a:r>
                        <a:rPr lang="ko-KR" altLang="en-US" sz="800" b="1"/>
                        <a:t>재심</a:t>
                      </a:r>
                      <a:br>
                        <a:rPr lang="ko-KR" altLang="en-US" sz="800" b="1"/>
                      </a:br>
                      <a:r>
                        <a:rPr lang="en-US" altLang="ko-KR" sz="800" b="1"/>
                        <a:t>(1.11)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김우빈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지도교수확인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매칭방법을 정확도 측면에서 비교해 볼 것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매칭만은 단순하므로 추가적인 기능 검토 요망</a:t>
                      </a:r>
                      <a:r>
                        <a:rPr lang="en-US" altLang="ko-KR" sz="800"/>
                        <a:t>/0.2</a:t>
                      </a:r>
                      <a:r>
                        <a:rPr lang="ko-KR" altLang="en-US" sz="800"/>
                        <a:t>초 </a:t>
                      </a:r>
                      <a:r>
                        <a:rPr lang="en-US" altLang="ko-KR" sz="800"/>
                        <a:t>sampling/</a:t>
                      </a:r>
                      <a:r>
                        <a:rPr lang="ko-KR" altLang="en-US" sz="800"/>
                        <a:t>여러 곡을 놓고 비교하는 방법을 고안해 볼 것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적합도 측정이 제대로 됬는지 증명 할 방법</a:t>
                      </a:r>
                      <a:r>
                        <a:rPr lang="en-US" altLang="ko-KR" sz="800"/>
                        <a:t>?/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1"/>
                        <a:t>1</a:t>
                      </a:r>
                      <a:r>
                        <a:rPr lang="ko-KR" altLang="en-US" sz="800" b="1"/>
                        <a:t>차</a:t>
                      </a:r>
                      <a:br>
                        <a:rPr lang="ko-KR" altLang="en-US" sz="800" b="1"/>
                      </a:br>
                      <a:r>
                        <a:rPr lang="ko-KR" altLang="en-US" sz="800" b="1"/>
                        <a:t>제안서</a:t>
                      </a:r>
                      <a:br>
                        <a:rPr lang="ko-KR" altLang="en-US" sz="800" b="1"/>
                      </a:br>
                      <a:r>
                        <a:rPr lang="en-US" altLang="ko-KR" sz="800" b="1"/>
                        <a:t>(2.23)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김우빈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reject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주제변경     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 err="1"/>
                        <a:t>차제안서</a:t>
                      </a:r>
                      <a:r>
                        <a:rPr lang="ko-KR" altLang="en-US" sz="800" dirty="0"/>
                        <a:t> 발표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스케쥴링에 대한 설계 부족함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제주도에 특화 된 내용 포함 할 것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주제의 구체성 범위가 모호함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설계 내용이 거의 없음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1"/>
                        <a:t>1</a:t>
                      </a:r>
                      <a:r>
                        <a:rPr lang="ko-KR" altLang="en-US" sz="800" b="1"/>
                        <a:t>차</a:t>
                      </a:r>
                      <a:br>
                        <a:rPr lang="ko-KR" altLang="en-US" sz="800" b="1"/>
                      </a:br>
                      <a:r>
                        <a:rPr lang="ko-KR" altLang="en-US" sz="800" b="1"/>
                        <a:t>재심</a:t>
                      </a:r>
                      <a:br>
                        <a:rPr lang="ko-KR" altLang="en-US" sz="800" b="1"/>
                      </a:br>
                      <a:r>
                        <a:rPr lang="en-US" altLang="ko-KR" sz="800" b="1"/>
                        <a:t>(3.23)</a:t>
                      </a:r>
                      <a:endParaRPr lang="ko-KR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김우빈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지도교수확인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SDK</a:t>
                      </a:r>
                      <a:r>
                        <a:rPr lang="ko-KR" altLang="en-US" sz="800" dirty="0"/>
                        <a:t>활용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응용 적용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응용시스템에 대한 내용 부족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진도가 늦음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특정응용분야를 지정하고 개발할 것</a:t>
                      </a:r>
                      <a:r>
                        <a:rPr lang="en-US" altLang="ko-KR" sz="800" dirty="0"/>
                        <a:t>/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95536" y="260648"/>
            <a:ext cx="40324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개발 환경 및 개발 방법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56271484"/>
              </p:ext>
            </p:extLst>
          </p:nvPr>
        </p:nvGraphicFramePr>
        <p:xfrm>
          <a:off x="467544" y="891710"/>
          <a:ext cx="8064897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44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243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H/W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Intel Core i5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24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8GB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24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lt"/>
                        </a:rPr>
                        <a:t>카메라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Intel RealSense </a:t>
                      </a:r>
                      <a:r>
                        <a:rPr lang="ko-KR" altLang="en-US" dirty="0"/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24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Windows10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24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1356479"/>
              </p:ext>
            </p:extLst>
          </p:nvPr>
        </p:nvGraphicFramePr>
        <p:xfrm>
          <a:off x="467544" y="2708921"/>
          <a:ext cx="8064897" cy="12241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44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804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S/W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인텔 </a:t>
                      </a:r>
                      <a:r>
                        <a:rPr lang="en-US" altLang="ko-KR" dirty="0"/>
                        <a:t>RealSense</a:t>
                      </a:r>
                      <a:r>
                        <a:rPr lang="en-US" altLang="ko-KR" baseline="0" dirty="0"/>
                        <a:t> SDK R2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/>
                        <a:t>F200 Depth Camera Manager V1.4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Visual</a:t>
                      </a:r>
                      <a:r>
                        <a:rPr lang="en-US" altLang="ko-KR" baseline="0" dirty="0"/>
                        <a:t> Studio Community 2015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79512" y="4293096"/>
            <a:ext cx="8913168" cy="1839166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Real Sense</a:t>
            </a:r>
            <a:r>
              <a:rPr lang="ko-KR" altLang="en-US" sz="2500" dirty="0"/>
              <a:t>와</a:t>
            </a:r>
            <a:r>
              <a:rPr lang="en-US" altLang="ko-KR" sz="2500" dirty="0"/>
              <a:t> </a:t>
            </a:r>
            <a:r>
              <a:rPr lang="en-US" altLang="ko-KR" sz="2500" dirty="0" err="1"/>
              <a:t>Opencv</a:t>
            </a:r>
            <a:r>
              <a:rPr lang="en-US" altLang="ko-KR" sz="2500" dirty="0"/>
              <a:t> </a:t>
            </a:r>
            <a:r>
              <a:rPr lang="ko-KR" altLang="en-US" sz="2500" dirty="0"/>
              <a:t>라이브러리를 활용하여 개발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 err="1"/>
              <a:t>Opencv</a:t>
            </a:r>
            <a:r>
              <a:rPr lang="en-US" altLang="ko-KR" sz="2500" dirty="0"/>
              <a:t> </a:t>
            </a:r>
            <a:r>
              <a:rPr lang="ko-KR" altLang="en-US" sz="2500" dirty="0"/>
              <a:t>라이브러리는 캠</a:t>
            </a:r>
            <a:r>
              <a:rPr lang="en-US" altLang="ko-KR" sz="2500" dirty="0"/>
              <a:t>-PC </a:t>
            </a:r>
            <a:r>
              <a:rPr lang="ko-KR" altLang="en-US" sz="2500" dirty="0"/>
              <a:t>연동하는 부분만 활용 </a:t>
            </a:r>
            <a:r>
              <a:rPr lang="en-US" altLang="ko-KR" sz="2500" dirty="0"/>
              <a:t>(</a:t>
            </a:r>
            <a:r>
              <a:rPr lang="en-US" altLang="ko-KR" sz="2500" dirty="0" err="1"/>
              <a:t>opencv</a:t>
            </a:r>
            <a:r>
              <a:rPr lang="en-US" altLang="ko-KR" sz="2500" dirty="0"/>
              <a:t> </a:t>
            </a:r>
            <a:r>
              <a:rPr lang="ko-KR" altLang="en-US" sz="2500" dirty="0"/>
              <a:t>함수 사용은 최소화하여 구현 할 예정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</p:spTree>
    <p:extLst>
      <p:ext uri="{BB962C8B-B14F-4D97-AF65-F5344CB8AC3E}">
        <p14:creationId xmlns="" xmlns:p14="http://schemas.microsoft.com/office/powerpoint/2010/main" val="6152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2.3.1 </a:t>
            </a:r>
            <a:r>
              <a:rPr lang="ko-KR" altLang="en-US" dirty="0"/>
              <a:t>이상</a:t>
            </a:r>
            <a:endParaRPr lang="en-US" altLang="ko-KR" dirty="0"/>
          </a:p>
          <a:p>
            <a:r>
              <a:rPr lang="ko-KR" altLang="en-US" dirty="0" err="1"/>
              <a:t>비쥬얼스튜디오</a:t>
            </a:r>
            <a:r>
              <a:rPr lang="ko-KR" altLang="en-US" dirty="0"/>
              <a:t> </a:t>
            </a:r>
            <a:r>
              <a:rPr lang="en-US" altLang="ko-KR" dirty="0"/>
              <a:t>2010 </a:t>
            </a:r>
            <a:r>
              <a:rPr lang="ko-KR" altLang="en-US" dirty="0"/>
              <a:t>이상</a:t>
            </a:r>
            <a:endParaRPr lang="en-US" altLang="ko-KR" dirty="0"/>
          </a:p>
          <a:p>
            <a:r>
              <a:rPr lang="ko-KR" altLang="en-US" dirty="0"/>
              <a:t>윈도우 </a:t>
            </a:r>
            <a:r>
              <a:rPr lang="en-US" altLang="ko-KR" dirty="0"/>
              <a:t>10 / Real sense </a:t>
            </a:r>
            <a:r>
              <a:rPr lang="ko-KR" altLang="en-US" dirty="0"/>
              <a:t>카메라</a:t>
            </a:r>
            <a:endParaRPr lang="en-US" altLang="ko-KR" dirty="0"/>
          </a:p>
        </p:txBody>
      </p:sp>
      <p:pic>
        <p:nvPicPr>
          <p:cNvPr id="3074" name="Picture 2" descr="Image result for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11613"/>
            <a:ext cx="1714500" cy="2114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09" y="4011613"/>
            <a:ext cx="1741007" cy="1800200"/>
          </a:xfrm>
          <a:prstGeom prst="rect">
            <a:avLst/>
          </a:prstGeom>
        </p:spPr>
      </p:pic>
      <p:pic>
        <p:nvPicPr>
          <p:cNvPr id="3076" name="Picture 4" descr="https://hackster.imgix.net/uploads/image/file/136424/realsense_logo.png?auto=compress%2Cformat&amp;w=400&amp;h=300&amp;fit=ma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985" y="4149276"/>
            <a:ext cx="3118338" cy="2159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260648"/>
            <a:ext cx="40324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개발 환경 및 개발 방법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05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/>
          <p:nvPr>
            <p:extLst>
              <p:ext uri="{D42A27DB-BD31-4B8C-83A1-F6EECF244321}">
                <p14:modId xmlns="" xmlns:p14="http://schemas.microsoft.com/office/powerpoint/2010/main" val="126885003"/>
              </p:ext>
            </p:extLst>
          </p:nvPr>
        </p:nvGraphicFramePr>
        <p:xfrm>
          <a:off x="642910" y="1340768"/>
          <a:ext cx="8105554" cy="4092706"/>
        </p:xfrm>
        <a:graphic>
          <a:graphicData uri="http://schemas.openxmlformats.org/drawingml/2006/table">
            <a:tbl>
              <a:tblPr/>
              <a:tblGrid>
                <a:gridCol w="1421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8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55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93937"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김우빈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이병준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5072"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en-US" altLang="ko-KR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Air touch</a:t>
                      </a:r>
                      <a:r>
                        <a:rPr lang="ko-KR" altLang="en-US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기술동향</a:t>
                      </a:r>
                      <a:endParaRPr lang="en-US" altLang="ko-KR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관련 기술 조사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병원 모니터 사례</a:t>
                      </a:r>
                      <a:r>
                        <a:rPr lang="en-US" altLang="ko-KR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조사</a:t>
                      </a:r>
                      <a:endParaRPr lang="en-US" altLang="ko-KR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관련 기술 조사</a:t>
                      </a:r>
                      <a:endParaRPr lang="en-US" altLang="ko-KR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5029"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전경객체 기술 설계</a:t>
                      </a:r>
                      <a:endParaRPr lang="en-US" altLang="ko-KR" sz="1300" b="1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en-US" altLang="ko-KR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Cam-pc</a:t>
                      </a:r>
                      <a:r>
                        <a:rPr lang="ko-KR" altLang="en-US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연동 기술 설계</a:t>
                      </a:r>
                      <a:endParaRPr lang="en-US" altLang="ko-KR" sz="1300" b="1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en-US" altLang="ko-KR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gesture recognition</a:t>
                      </a:r>
                      <a:r>
                        <a:rPr lang="ko-KR" altLang="en-US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기술 설계</a:t>
                      </a:r>
                      <a:endParaRPr lang="en-US" altLang="ko-KR" sz="1300" b="1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en-US" altLang="ko-KR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hand recognition </a:t>
                      </a:r>
                      <a:r>
                        <a:rPr lang="ko-KR" altLang="en-US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기술 설계</a:t>
                      </a:r>
                      <a:endParaRPr lang="en-US" altLang="ko-KR" sz="1300" b="1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300" b="1" i="0" baseline="0" dirty="0" err="1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노이즈</a:t>
                      </a:r>
                      <a:r>
                        <a:rPr lang="ko-KR" altLang="en-US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제거 필터 설계</a:t>
                      </a:r>
                      <a:endParaRPr lang="en-US" altLang="ko-KR" sz="1300" b="1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28221"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82563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전경객체 기술</a:t>
                      </a:r>
                      <a:r>
                        <a:rPr lang="en-US" altLang="ko-KR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,  cam-pc</a:t>
                      </a: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기술 구현</a:t>
                      </a:r>
                      <a:endParaRPr lang="en-US" altLang="ko-KR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0168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/>
                      </a:pPr>
                      <a:r>
                        <a:rPr lang="en-US" altLang="ko-KR" sz="1300" b="1" i="0" u="none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Hand</a:t>
                      </a:r>
                      <a:r>
                        <a:rPr lang="en-US" altLang="ko-KR" sz="1300" b="1" i="0" u="none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recognition/gesture recognition</a:t>
                      </a:r>
                    </a:p>
                    <a:p>
                      <a:pPr marL="0" marR="0" lvl="0" indent="0" algn="l" defTabSz="1350168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300" b="1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기술 구현</a:t>
                      </a:r>
                      <a:endParaRPr lang="ko-KR" altLang="en-US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4950">
                <a:tc>
                  <a:txBody>
                    <a:bodyPr/>
                    <a:lstStyle/>
                    <a:p>
                      <a:pPr marL="0" lvl="0" indent="0" algn="ctr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통합테스트</a:t>
                      </a:r>
                      <a:r>
                        <a:rPr lang="en-US" altLang="ko-KR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/</a:t>
                      </a: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유지보수</a:t>
                      </a:r>
                      <a:endParaRPr lang="en-US" altLang="ko-KR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defTabSz="1350168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</a:pPr>
                      <a:r>
                        <a:rPr lang="ko-KR" altLang="en-US" sz="1300" b="1" i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각 기능간의 데이터 흐름과 손실 테스트 및 유지보수</a:t>
                      </a:r>
                      <a:endParaRPr lang="en-US" altLang="ko-KR" sz="1300" b="1" i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/>
          <p:nvPr/>
        </p:nvSpPr>
        <p:spPr>
          <a:xfrm>
            <a:off x="285720" y="214290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defRPr lang="ko-KR"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업무 분담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95536" y="260648"/>
            <a:ext cx="35719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데모환경 설계서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92867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데모 환경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357298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/>
              <a:t>노트북</a:t>
            </a:r>
            <a:r>
              <a:rPr lang="en-US" altLang="ko-KR" dirty="0"/>
              <a:t>PC : RealSense</a:t>
            </a:r>
            <a:r>
              <a:rPr lang="ko-KR" altLang="en-US" dirty="0"/>
              <a:t> 카메라를 부착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RealSense 3D </a:t>
            </a:r>
            <a:r>
              <a:rPr lang="ko-KR" altLang="en-US" dirty="0"/>
              <a:t>카메라</a:t>
            </a:r>
            <a:r>
              <a:rPr lang="en-US" altLang="ko-KR" dirty="0"/>
              <a:t> : </a:t>
            </a:r>
            <a:r>
              <a:rPr lang="ko-KR" altLang="en-US" dirty="0"/>
              <a:t>제스처 인식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910" y="2852936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데모 방법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2910" y="3495878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노트북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en-US" altLang="ko-KR" dirty="0"/>
              <a:t>RealSense 3D </a:t>
            </a:r>
            <a:r>
              <a:rPr lang="ko-KR" altLang="en-US" dirty="0"/>
              <a:t>카메라를 부착하여 손 감지</a:t>
            </a:r>
            <a:r>
              <a:rPr lang="en-US" altLang="ko-KR" dirty="0"/>
              <a:t>, </a:t>
            </a:r>
            <a:r>
              <a:rPr lang="ko-KR" altLang="en-US" dirty="0"/>
              <a:t>제스처 인식 처리  데모 실시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카메라에 제스처를 취할 시 인식을 제대로 하는가 확인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인식된 제스처에 맞는 동작을 출력하는가 확인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7390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Schedule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50668" y="3356992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수행 일정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8655145"/>
              </p:ext>
            </p:extLst>
          </p:nvPr>
        </p:nvGraphicFramePr>
        <p:xfrm>
          <a:off x="142876" y="930712"/>
          <a:ext cx="8677596" cy="50022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98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55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11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611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115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6115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6115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64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3736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항목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추진사항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 dirty="0"/>
                        <a:t>7-9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920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요구사항 정의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요구사항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7920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69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2012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시스템 설계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6844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/>
                        <a:t>구현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/>
                        <a:t>Hand</a:t>
                      </a:r>
                      <a:r>
                        <a:rPr lang="en-US" altLang="ko-KR" sz="1400" baseline="0" dirty="0"/>
                        <a:t> tracking/recognition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5574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/>
                        <a:t>전경 분리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/>
                        <a:t>시험 및 데모</a:t>
                      </a:r>
                      <a:endParaRPr lang="en-US" altLang="ko-KR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작동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68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aseline="0" dirty="0"/>
                        <a:t>테스트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62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32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통합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20792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/>
                        <a:t>문서화 및</a:t>
                      </a:r>
                      <a:endParaRPr lang="en-US" altLang="ko-KR" sz="14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/>
                        <a:t>발표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중간보고서 작성 및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207920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  <a:tr h="207920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7"/>
                  </a:ext>
                </a:extLst>
              </a:tr>
              <a:tr h="231454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최종 테스트</a:t>
                      </a:r>
                      <a:endParaRPr lang="en-US" altLang="ko-KR" sz="1400" dirty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및 마무리</a:t>
                      </a:r>
                      <a:r>
                        <a:rPr lang="ko-KR" altLang="en-US" sz="1400" baseline="0" dirty="0"/>
                        <a:t> 작업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논문 작성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/>
                        <a:t>최종 보고서 작성 및 논문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8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9"/>
                  </a:ext>
                </a:extLst>
              </a:tr>
              <a:tr h="17484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/>
          <p:nvPr/>
        </p:nvSpPr>
        <p:spPr>
          <a:xfrm>
            <a:off x="285720" y="214290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defRPr lang="ko-KR"/>
            </a:pPr>
            <a:r>
              <a:rPr lang="ko-KR" altLang="en-US" sz="2400" b="1" dirty="0">
                <a:solidFill>
                  <a:srgbClr val="4BACC6">
                    <a:lumMod val="75000"/>
                  </a:srgbClr>
                </a:solidFill>
              </a:rPr>
              <a:t>졸업연구 수행일정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u"/>
              <a:defRPr lang="ko-KR" altLang="en-US"/>
            </a:pPr>
            <a:r>
              <a:rPr lang="en-US" altLang="ko-KR" sz="2600" dirty="0" smtClean="0"/>
              <a:t> </a:t>
            </a:r>
            <a:r>
              <a:rPr lang="ko-KR" altLang="en-US" sz="2600" dirty="0" smtClean="0"/>
              <a:t>응용 적용</a:t>
            </a:r>
            <a:r>
              <a:rPr lang="en-US" altLang="ko-KR" sz="2600" dirty="0" smtClean="0"/>
              <a:t>/</a:t>
            </a:r>
            <a:r>
              <a:rPr lang="ko-KR" altLang="en-US" sz="2600" dirty="0" smtClean="0"/>
              <a:t>응용시스템에 대한 내용 부족</a:t>
            </a:r>
            <a:r>
              <a:rPr lang="en-US" altLang="ko-KR" sz="2600" dirty="0" smtClean="0"/>
              <a:t>	</a:t>
            </a:r>
          </a:p>
          <a:p>
            <a:pPr lvl="1">
              <a:defRPr lang="ko-KR" altLang="en-US"/>
            </a:pP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600" dirty="0" smtClean="0"/>
              <a:t>Hand/Gesture Recognition </a:t>
            </a:r>
            <a:r>
              <a:rPr lang="ko-KR" altLang="en-US" sz="1600" dirty="0" smtClean="0"/>
              <a:t>기술을 사용한 인터페이스 기술의 사용과 그에 따른 기능에 대한 설명을 덧붙여 설명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600" dirty="0" smtClean="0"/>
              <a:t>Hand Detection/Recognition</a:t>
            </a:r>
            <a:r>
              <a:rPr lang="ko-KR" altLang="en-US" sz="1600" dirty="0" smtClean="0"/>
              <a:t> 기술로 손동작을 인식하여 그에 따른 동작을 구현할 예정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smtClean="0"/>
              <a:t>응용 적용의 예로 수술실내의 디스플레이 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자동차 메뉴의 선택 및 이동을 토대로 </a:t>
            </a:r>
            <a:r>
              <a:rPr lang="ko-KR" altLang="en-US" sz="1600" dirty="0" err="1" smtClean="0"/>
              <a:t>상황별</a:t>
            </a:r>
            <a:r>
              <a:rPr lang="ko-KR" altLang="en-US" sz="1600" dirty="0" smtClean="0"/>
              <a:t> 동작을 설명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 smtClean="0"/>
          </a:p>
          <a:p>
            <a:pPr>
              <a:buFont typeface="Wingdings"/>
              <a:buChar char="u"/>
              <a:defRPr lang="ko-KR" altLang="en-US"/>
            </a:pPr>
            <a:r>
              <a:rPr lang="ko-KR" altLang="en-US" sz="2600" dirty="0" smtClean="0"/>
              <a:t>진도가 늦음</a:t>
            </a:r>
            <a:endParaRPr lang="en-US" altLang="ko-KR" sz="2600" dirty="0" smtClean="0"/>
          </a:p>
          <a:p>
            <a:pPr>
              <a:defRPr lang="ko-KR" altLang="en-US"/>
            </a:pP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smtClean="0"/>
              <a:t>제안서 및 설계서 작성과 동시에 개발을 하고 있음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smtClean="0"/>
              <a:t>이미 카메라의 작동 및 </a:t>
            </a:r>
            <a:r>
              <a:rPr lang="ko-KR" altLang="en-US" sz="1600" dirty="0" err="1" smtClean="0"/>
              <a:t>인식율</a:t>
            </a:r>
            <a:r>
              <a:rPr lang="ko-KR" altLang="en-US" sz="1600" dirty="0" smtClean="0"/>
              <a:t> 테스트를 해보았고 핵심 기술인 </a:t>
            </a:r>
            <a:r>
              <a:rPr lang="en-US" altLang="ko-KR" sz="1600" dirty="0" smtClean="0"/>
              <a:t>Hand/Gesture Recognition </a:t>
            </a:r>
            <a:r>
              <a:rPr lang="ko-KR" altLang="en-US" sz="1600" dirty="0" smtClean="0"/>
              <a:t>기술 개발 </a:t>
            </a:r>
            <a:r>
              <a:rPr lang="ko-KR" altLang="en-US" sz="1600" dirty="0" err="1" smtClean="0"/>
              <a:t>진행중</a:t>
            </a:r>
            <a:r>
              <a:rPr lang="en-US" altLang="ko-KR" sz="1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제목 1"/>
          <p:cNvSpPr txBox="1"/>
          <p:nvPr/>
        </p:nvSpPr>
        <p:spPr>
          <a:xfrm>
            <a:off x="285720" y="357166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지적 사항에 대한 답변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u"/>
              <a:defRPr lang="ko-KR" altLang="en-US"/>
            </a:pPr>
            <a:r>
              <a:rPr lang="en-US" altLang="ko-KR" sz="2600" dirty="0" smtClean="0"/>
              <a:t> SDK   </a:t>
            </a:r>
            <a:r>
              <a:rPr lang="ko-KR" altLang="en-US" sz="2600" dirty="0" smtClean="0"/>
              <a:t>활용</a:t>
            </a:r>
            <a:endParaRPr lang="en-US" altLang="ko-KR" sz="2600" dirty="0" smtClean="0"/>
          </a:p>
          <a:p>
            <a:pPr>
              <a:defRPr lang="ko-KR" altLang="en-US"/>
            </a:pP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800" dirty="0" smtClean="0"/>
              <a:t>Hand/Gesture Recognition</a:t>
            </a:r>
            <a:r>
              <a:rPr lang="ko-KR" altLang="en-US" sz="1800" dirty="0" smtClean="0"/>
              <a:t>기술을</a:t>
            </a:r>
            <a:r>
              <a:rPr lang="en-US" altLang="ko-KR" sz="1800" dirty="0" smtClean="0"/>
              <a:t> SDK</a:t>
            </a:r>
            <a:r>
              <a:rPr lang="ko-KR" altLang="en-US" sz="1800" dirty="0" smtClean="0"/>
              <a:t>에서 활용하여 개발 예정</a:t>
            </a:r>
            <a:r>
              <a:rPr lang="en-US" altLang="ko-KR" sz="1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800" dirty="0" err="1" smtClean="0"/>
              <a:t>Realsense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카메라의 이미지 데이터를 가져오는 부분의 라이브러리 활용</a:t>
            </a:r>
            <a:r>
              <a:rPr lang="en-US" altLang="ko-KR" sz="1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 smtClean="0"/>
          </a:p>
          <a:p>
            <a:pPr>
              <a:buFont typeface="Wingdings"/>
              <a:buChar char="u"/>
              <a:defRPr lang="ko-KR" altLang="en-US"/>
            </a:pPr>
            <a:r>
              <a:rPr lang="en-US" altLang="ko-KR" sz="2600" dirty="0" smtClean="0"/>
              <a:t> </a:t>
            </a:r>
            <a:r>
              <a:rPr lang="ko-KR" altLang="en-US" sz="2600" dirty="0" smtClean="0"/>
              <a:t>특정 응용분야를 지정하고 개발할 것</a:t>
            </a:r>
            <a:endParaRPr lang="en-US" altLang="ko-KR" sz="2600" dirty="0" smtClean="0"/>
          </a:p>
          <a:p>
            <a:pPr>
              <a:defRPr lang="ko-KR" altLang="en-US"/>
            </a:pP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smtClean="0"/>
              <a:t>에어터치 시스템을 이용한 수술실 사용 및 자동차 사용을 예로 인터페이스 시스템의 활용 가능성을 표현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smtClean="0"/>
              <a:t>각 제스처들의 기능과 동작을 응용분야별 특정상황에 연결 및 동작 설명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smtClean="0"/>
              <a:t>수술실에서의 차트확인을 위한 화면의 축소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확대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객체의 클릭이벤트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페이지 이동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등의 인터페이스 개발 예시를 추가</a:t>
            </a:r>
            <a:endParaRPr lang="en-US" altLang="ko-KR" sz="1600" dirty="0" smtClean="0"/>
          </a:p>
        </p:txBody>
      </p:sp>
      <p:sp>
        <p:nvSpPr>
          <p:cNvPr id="4" name="제목 1"/>
          <p:cNvSpPr txBox="1"/>
          <p:nvPr/>
        </p:nvSpPr>
        <p:spPr>
          <a:xfrm>
            <a:off x="285720" y="357166"/>
            <a:ext cx="357190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지적 사항에 대한 답변</a:t>
            </a:r>
            <a:endParaRPr lang="ko-KR" altLang="en-US" sz="2400" b="1" i="0" u="none" kern="120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>
              <a:buNone/>
              <a:defRPr lang="ko-KR" altLang="en-US"/>
            </a:pPr>
            <a:endParaRPr lang="en-US" altLang="ko-KR" sz="2600" dirty="0" smtClean="0"/>
          </a:p>
          <a:p>
            <a:pPr>
              <a:buFont typeface="Wingdings"/>
              <a:buChar char="u"/>
              <a:defRPr lang="ko-KR" altLang="en-US"/>
            </a:pPr>
            <a:r>
              <a:rPr lang="en-US" altLang="ko-KR" sz="2600" dirty="0" smtClean="0"/>
              <a:t> </a:t>
            </a:r>
            <a:r>
              <a:rPr lang="ko-KR" altLang="en-US" sz="2600" dirty="0" smtClean="0"/>
              <a:t>수술실 내에서의 의사의 차트 및 디스플레이 조정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800" dirty="0" smtClean="0"/>
              <a:t>의사가 수술 도중 환자의 차트를 확인을 요할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접촉을 하지 못하므로 손동작을 통한 디스플레이의 조정이 필요</a:t>
            </a:r>
            <a:r>
              <a:rPr lang="en-US" altLang="ko-KR" sz="1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800" dirty="0" smtClean="0"/>
              <a:t>수술 중 환자의 상태를 보여주는 디스플레이어의 </a:t>
            </a:r>
            <a:r>
              <a:rPr lang="ko-KR" altLang="en-US" sz="1800" dirty="0" err="1" smtClean="0"/>
              <a:t>접촉없이</a:t>
            </a:r>
            <a:r>
              <a:rPr lang="ko-KR" altLang="en-US" sz="1800" dirty="0" smtClean="0"/>
              <a:t> 조작 가능 </a:t>
            </a:r>
            <a:endParaRPr lang="en-US" altLang="ko-KR" sz="1800" dirty="0" smtClean="0"/>
          </a:p>
          <a:p>
            <a:pPr lvl="1">
              <a:buNone/>
              <a:defRPr lang="ko-KR" altLang="en-US"/>
            </a:pP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800" dirty="0" smtClean="0"/>
              <a:t>조작 인터페이스의 종류로 클릭이벤트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화면의 확대 및 축소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페이지의 이동 등의 터치 스크린에서 가능한 기본 기능들 개발</a:t>
            </a:r>
            <a:r>
              <a:rPr lang="en-US" altLang="ko-KR" sz="1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 smtClean="0"/>
          </a:p>
        </p:txBody>
      </p:sp>
      <p:sp>
        <p:nvSpPr>
          <p:cNvPr id="6" name="제목 1"/>
          <p:cNvSpPr txBox="1"/>
          <p:nvPr/>
        </p:nvSpPr>
        <p:spPr>
          <a:xfrm>
            <a:off x="285720" y="357166"/>
            <a:ext cx="572644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i="0" u="none" kern="1200" dirty="0" smtClean="0">
                <a:solidFill>
                  <a:schemeClr val="accent5">
                    <a:lumMod val="75000"/>
                  </a:schemeClr>
                </a:solidFill>
                <a:uLnTx/>
                <a:uFillTx/>
                <a:latin typeface="+mn-ea"/>
                <a:cs typeface="+mj-cs"/>
              </a:rPr>
              <a:t>에어터치 시스템의 </a:t>
            </a:r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+mj-cs"/>
              </a:rPr>
              <a:t>응용 분야 </a:t>
            </a:r>
            <a:endParaRPr lang="ko-KR" altLang="en-US" sz="2400" b="1" i="0" u="none" kern="1200" dirty="0">
              <a:solidFill>
                <a:schemeClr val="accent5">
                  <a:lumMod val="75000"/>
                </a:schemeClr>
              </a:solidFill>
              <a:uLnTx/>
              <a:uFillTx/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285720" y="357166"/>
            <a:ext cx="572644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i="0" u="none" kern="1200" dirty="0">
                <a:solidFill>
                  <a:schemeClr val="accent5">
                    <a:lumMod val="75000"/>
                  </a:schemeClr>
                </a:solidFill>
                <a:uLnTx/>
                <a:uFillTx/>
                <a:latin typeface="+mn-ea"/>
                <a:cs typeface="+mj-cs"/>
              </a:rPr>
              <a:t>에어터치 시스템의 응용 기술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/>
              <a:buChar char="u"/>
              <a:defRPr lang="ko-KR" altLang="en-US"/>
            </a:pPr>
            <a:r>
              <a:rPr lang="en-US" altLang="ko-KR" sz="2600" dirty="0"/>
              <a:t> </a:t>
            </a:r>
            <a:r>
              <a:rPr lang="ko-KR" altLang="en-US" sz="2600" dirty="0"/>
              <a:t>수술실 차트의 내용 수정을 위한 화상 키보드 사용</a:t>
            </a:r>
            <a:endParaRPr lang="en-US" altLang="ko-KR" sz="1600" dirty="0"/>
          </a:p>
          <a:p>
            <a:pPr lvl="1">
              <a:buNone/>
              <a:defRPr lang="ko-KR" altLang="en-US"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800" dirty="0"/>
              <a:t>수술 중 환자의 차트를 수정하기 위한 화상키보드 기능 추가</a:t>
            </a:r>
            <a:endParaRPr lang="en-US" altLang="ko-KR" sz="1800" dirty="0"/>
          </a:p>
          <a:p>
            <a:pPr lvl="1">
              <a:buNone/>
              <a:defRPr lang="ko-KR" altLang="en-US"/>
            </a:pP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800" dirty="0"/>
              <a:t>조작 인터페이스의 종류인 클릭이벤트를 통한 화상키보드 기능들 </a:t>
            </a:r>
            <a:r>
              <a:rPr lang="ko-KR" altLang="en-US" sz="1800" dirty="0" smtClean="0"/>
              <a:t>개발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800" dirty="0" smtClean="0"/>
              <a:t>아래와 같은 일반 화상키보드를 에어터치를 통해 인식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800" dirty="0" smtClean="0"/>
              <a:t>클릭의 포인트를 손가락 하나가 아닌 여러 손가락을 인식하도록 개발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/>
          </a:p>
        </p:txBody>
      </p:sp>
      <p:pic>
        <p:nvPicPr>
          <p:cNvPr id="1027" name="Picture 3" descr="C:\Users\김우빈\Desktop\캡처_2017_03_31_08_39_52_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490" y="4581128"/>
            <a:ext cx="7981950" cy="2200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285720" y="357166"/>
            <a:ext cx="5726440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400" b="1" i="0" u="none" kern="1200" dirty="0">
                <a:solidFill>
                  <a:schemeClr val="accent5">
                    <a:lumMod val="75000"/>
                  </a:schemeClr>
                </a:solidFill>
                <a:uLnTx/>
                <a:uFillTx/>
                <a:latin typeface="+mn-ea"/>
                <a:cs typeface="+mj-cs"/>
              </a:rPr>
              <a:t>에어터치 시스템의 응용 기술</a:t>
            </a:r>
          </a:p>
        </p:txBody>
      </p:sp>
      <p:pic>
        <p:nvPicPr>
          <p:cNvPr id="2050" name="Picture 2" descr="C:\Users\김우빈\Desktop\KakaoTalk_20170331_0856573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2766578" cy="4539460"/>
          </a:xfrm>
          <a:prstGeom prst="rect">
            <a:avLst/>
          </a:prstGeom>
          <a:noFill/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635896" y="1844824"/>
            <a:ext cx="4896544" cy="3888432"/>
          </a:xfrm>
        </p:spPr>
        <p:txBody>
          <a:bodyPr>
            <a:normAutofit/>
          </a:bodyPr>
          <a:lstStyle/>
          <a:p>
            <a:pPr>
              <a:buFont typeface="Wingdings"/>
              <a:buChar char="u"/>
              <a:defRPr lang="ko-KR" altLang="en-US"/>
            </a:pPr>
            <a:r>
              <a:rPr lang="en-US" altLang="ko-KR" sz="2600" dirty="0"/>
              <a:t> </a:t>
            </a:r>
            <a:r>
              <a:rPr lang="ko-KR" altLang="en-US" sz="2600" dirty="0" smtClean="0"/>
              <a:t>손가락 하나하나의 좌표인식</a:t>
            </a:r>
            <a:endParaRPr lang="en-US" altLang="ko-KR" sz="1800" dirty="0"/>
          </a:p>
          <a:p>
            <a:pPr lvl="1">
              <a:buNone/>
              <a:defRPr lang="ko-KR" altLang="en-US"/>
            </a:pPr>
            <a:endParaRPr lang="en-US" altLang="ko-KR" sz="1800" dirty="0" smtClean="0"/>
          </a:p>
          <a:p>
            <a:pPr lvl="1">
              <a:buNone/>
              <a:defRPr lang="ko-KR" altLang="en-US"/>
            </a:pP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smtClean="0"/>
              <a:t>옆의 사진과 같이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손가락의 좌표를 인식 하여 클릭 이벤트를 발생하도록 개발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smtClean="0"/>
              <a:t>손가락 각각의 클릭 이벤트가 다른 손가락에 영향을 주지 않도록 개발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600" dirty="0" smtClean="0"/>
              <a:t>손가락의 위치는 </a:t>
            </a:r>
            <a:r>
              <a:rPr lang="en-US" altLang="ko-KR" sz="1600" dirty="0" smtClean="0"/>
              <a:t>depth</a:t>
            </a:r>
            <a:r>
              <a:rPr lang="ko-KR" altLang="en-US" sz="1600" dirty="0" smtClean="0"/>
              <a:t>를 기반으로 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7" name="타원 6"/>
          <p:cNvSpPr/>
          <p:nvPr/>
        </p:nvSpPr>
        <p:spPr>
          <a:xfrm>
            <a:off x="3419872" y="2780928"/>
            <a:ext cx="360040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1769</Words>
  <Application>Microsoft Office PowerPoint</Application>
  <PresentationFormat>화면 슬라이드 쇼(4:3)</PresentationFormat>
  <Paragraphs>474</Paragraphs>
  <Slides>45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리얼센스 카메라를 이용한 에어터치 시스템  Air touch system using the real sense camera</vt:lpstr>
      <vt:lpstr>차례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근거리 제스처 인식 인터페이스 short distance  gesture cognition interface</dc:title>
  <dc:creator>김우빈</dc:creator>
  <cp:lastModifiedBy>김우빈</cp:lastModifiedBy>
  <cp:revision>159</cp:revision>
  <dcterms:created xsi:type="dcterms:W3CDTF">2017-03-15T15:09:05Z</dcterms:created>
  <dcterms:modified xsi:type="dcterms:W3CDTF">2017-03-31T00:16:59Z</dcterms:modified>
</cp:coreProperties>
</file>