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302" r:id="rId5"/>
    <p:sldId id="301" r:id="rId6"/>
    <p:sldId id="297" r:id="rId7"/>
    <p:sldId id="262" r:id="rId8"/>
    <p:sldId id="263" r:id="rId9"/>
    <p:sldId id="264" r:id="rId10"/>
    <p:sldId id="298" r:id="rId11"/>
    <p:sldId id="299" r:id="rId12"/>
    <p:sldId id="300" r:id="rId13"/>
    <p:sldId id="266" r:id="rId14"/>
    <p:sldId id="267" r:id="rId15"/>
    <p:sldId id="268" r:id="rId16"/>
    <p:sldId id="276" r:id="rId17"/>
    <p:sldId id="289" r:id="rId18"/>
    <p:sldId id="290" r:id="rId19"/>
    <p:sldId id="291" r:id="rId20"/>
    <p:sldId id="292" r:id="rId21"/>
    <p:sldId id="293" r:id="rId22"/>
    <p:sldId id="294" r:id="rId23"/>
    <p:sldId id="277" r:id="rId24"/>
    <p:sldId id="278" r:id="rId25"/>
    <p:sldId id="279" r:id="rId26"/>
    <p:sldId id="280" r:id="rId27"/>
    <p:sldId id="281" r:id="rId28"/>
    <p:sldId id="296" r:id="rId29"/>
    <p:sldId id="283" r:id="rId30"/>
    <p:sldId id="284" r:id="rId31"/>
    <p:sldId id="29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6508-73E8-49F8-A9ED-C717526F6A39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F59A-E212-43EC-9AC6-9FD8698F6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94BB-792D-4EC5-A696-6B0FC803A85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901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B5F9-9692-4A5F-988C-1BE9F29A2AA4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navoidablegrain/812334339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1196752"/>
            <a:ext cx="7344816" cy="863600"/>
          </a:xfrm>
        </p:spPr>
        <p:txBody>
          <a:bodyPr rtlCol="0">
            <a:normAutofit fontScale="90000"/>
          </a:bodyPr>
          <a:lstStyle/>
          <a:p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리얼센스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 카메라를 이용한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에어터치 시스템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1800" b="1" dirty="0" smtClean="0"/>
              <a:t> Air touch system Using the real sense camera</a:t>
            </a:r>
            <a:endParaRPr lang="en-US" altLang="ko-KR" sz="1800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5292080" y="5949280"/>
            <a:ext cx="337425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b="1" kern="0" dirty="0" smtClean="0">
                <a:solidFill>
                  <a:srgbClr val="000000"/>
                </a:solidFill>
                <a:ea typeface="새굴림" pitchFamily="18" charset="-127"/>
              </a:rPr>
              <a:t>2012152024 </a:t>
            </a:r>
            <a:r>
              <a:rPr lang="ko-KR" altLang="en-US" sz="1500" b="1" kern="0" dirty="0" smtClean="0">
                <a:solidFill>
                  <a:srgbClr val="000000"/>
                </a:solidFill>
              </a:rPr>
              <a:t>이병준 컴퓨터 공학과</a:t>
            </a:r>
            <a:endParaRPr kumimoji="0" lang="en-US" altLang="ko-KR" sz="1500" b="1" kern="0" dirty="0" smtClean="0">
              <a:solidFill>
                <a:srgbClr val="000000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500" b="1" kern="0" dirty="0" smtClean="0">
                <a:solidFill>
                  <a:srgbClr val="000000"/>
                </a:solidFill>
                <a:latin typeface="+mj-lt"/>
              </a:rPr>
              <a:t>2014150045 </a:t>
            </a:r>
            <a:r>
              <a:rPr kumimoji="0" lang="ko-KR" altLang="en-US" sz="1500" b="1" kern="0" dirty="0">
                <a:solidFill>
                  <a:srgbClr val="000000"/>
                </a:solidFill>
                <a:latin typeface="+mj-lt"/>
              </a:rPr>
              <a:t>김우빈 컴퓨터 공학과</a:t>
            </a:r>
            <a:endParaRPr kumimoji="0" lang="en-US" altLang="ko-KR" sz="1500" b="1" kern="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500" b="1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750" y="5949950"/>
            <a:ext cx="180049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  <p:extLst>
      <p:ext uri="{BB962C8B-B14F-4D97-AF65-F5344CB8AC3E}">
        <p14:creationId xmlns:p14="http://schemas.microsoft.com/office/powerpoint/2010/main" xmlns="" val="20953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mtClean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전경 분리 기술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 descr="C:\Users\김우빈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61" y="1484984"/>
            <a:ext cx="2491923" cy="1800000"/>
          </a:xfrm>
          <a:prstGeom prst="rect">
            <a:avLst/>
          </a:prstGeom>
          <a:noFill/>
        </p:spPr>
      </p:pic>
      <p:pic>
        <p:nvPicPr>
          <p:cNvPr id="1027" name="Picture 3" descr="C:\Users\김우빈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484784"/>
            <a:ext cx="2491922" cy="1800000"/>
          </a:xfrm>
          <a:prstGeom prst="rect">
            <a:avLst/>
          </a:prstGeom>
          <a:noFill/>
        </p:spPr>
      </p:pic>
      <p:pic>
        <p:nvPicPr>
          <p:cNvPr id="1028" name="Picture 4" descr="C:\Users\김우빈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2566" y="1484784"/>
            <a:ext cx="2491922" cy="1800000"/>
          </a:xfrm>
          <a:prstGeom prst="rect">
            <a:avLst/>
          </a:prstGeom>
          <a:noFill/>
        </p:spPr>
      </p:pic>
      <p:sp>
        <p:nvSpPr>
          <p:cNvPr id="6" name="오른쪽 화살표 5"/>
          <p:cNvSpPr/>
          <p:nvPr/>
        </p:nvSpPr>
        <p:spPr>
          <a:xfrm>
            <a:off x="2771800" y="220486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940152" y="220486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429309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/>
              <a:t>▶ </a:t>
            </a:r>
            <a:r>
              <a:rPr lang="en-US" altLang="ko-KR" b="1" dirty="0" smtClean="0"/>
              <a:t>Open CV::</a:t>
            </a:r>
            <a:r>
              <a:rPr lang="en-US" altLang="ko-KR" b="1" dirty="0" err="1" smtClean="0"/>
              <a:t>grabcut</a:t>
            </a:r>
            <a:r>
              <a:rPr lang="ko-KR" altLang="en-US" b="1" dirty="0" smtClean="0"/>
              <a:t>함수를 사용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 lvl="0">
              <a:defRPr lang="ko-KR" altLang="en-US"/>
            </a:pPr>
            <a:r>
              <a:rPr lang="ko-KR" altLang="en-US" b="1" dirty="0" smtClean="0"/>
              <a:t>▶ 영상 전체에 걸쳐 전경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배경 분할을 결정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>
              <a:defRPr lang="ko-KR" altLang="en-US"/>
            </a:pPr>
            <a:r>
              <a:rPr lang="ko-KR" altLang="en-US" b="1" dirty="0" smtClean="0"/>
              <a:t>▶ 전경 객체를 추출하기에 좋은 알고리즘</a:t>
            </a: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b="1" dirty="0" smtClean="0"/>
              <a:t>▶ 제스처 데이터만 따오기 위한 기술</a:t>
            </a:r>
            <a:endParaRPr lang="ko-KR" altLang="en-US" b="1" dirty="0"/>
          </a:p>
          <a:p>
            <a:pPr>
              <a:defRPr lang="ko-KR" altLang="en-US"/>
            </a:pPr>
            <a:endParaRPr lang="ko-KR" alt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Hand </a:t>
            </a:r>
            <a:r>
              <a:rPr lang="en-US" altLang="ko-KR" sz="2800" b="1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tracnking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2050" name="Picture 2" descr="C:\Users\김우빈\Desktop\bina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12319"/>
            <a:ext cx="7920880" cy="318077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3568" y="4748951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/>
              <a:t>▶ </a:t>
            </a:r>
            <a:r>
              <a:rPr lang="ko-KR" altLang="en-US" b="1" dirty="0" err="1" smtClean="0"/>
              <a:t>전경분리한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이미지내에서</a:t>
            </a:r>
            <a:r>
              <a:rPr lang="ko-KR" altLang="en-US" b="1" dirty="0" smtClean="0"/>
              <a:t> 목표의 색을 지정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en-US" altLang="ko-KR" b="1" dirty="0"/>
          </a:p>
          <a:p>
            <a:pPr lvl="0">
              <a:defRPr lang="ko-KR" altLang="en-US"/>
            </a:pPr>
            <a:r>
              <a:rPr lang="ko-KR" altLang="en-US" b="1" dirty="0" smtClean="0"/>
              <a:t>▶ 카메라로 찍히는 제스처를 </a:t>
            </a:r>
            <a:r>
              <a:rPr lang="ko-KR" altLang="en-US" b="1" dirty="0" err="1" smtClean="0"/>
              <a:t>시간별로</a:t>
            </a:r>
            <a:r>
              <a:rPr lang="ko-KR" altLang="en-US" b="1" dirty="0" smtClean="0"/>
              <a:t> 저장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 lvl="0">
              <a:defRPr lang="ko-KR" altLang="en-US"/>
            </a:pPr>
            <a:r>
              <a:rPr lang="ko-KR" altLang="en-US" b="1" dirty="0" smtClean="0"/>
              <a:t>▶ 각 이미지를 모아서 지정한 색을 갖고 있는 목표의 완전한 제스처를 인식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en-US" altLang="ko-KR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Hand recognition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748951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/>
              <a:t>▶ 손의 제스처를 인식하기 위하여 범위를 지정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 lvl="0">
              <a:defRPr lang="ko-KR" altLang="en-US"/>
            </a:pPr>
            <a:r>
              <a:rPr lang="ko-KR" altLang="en-US" b="1" dirty="0" smtClean="0"/>
              <a:t>▶ 지정된 범위 내에서 목표의 이미지에 꼭지점을 지정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b="1" dirty="0" smtClean="0"/>
              <a:t>▶ 지정한 꼭지점을 경계선으로 명확한 이미지의 경계 인식</a:t>
            </a:r>
            <a:endParaRPr lang="en-US" altLang="ko-KR" b="1" dirty="0"/>
          </a:p>
          <a:p>
            <a:pPr lvl="0">
              <a:defRPr lang="ko-KR" altLang="en-US"/>
            </a:pPr>
            <a:endParaRPr lang="en-US" altLang="ko-KR" b="1" dirty="0" smtClean="0"/>
          </a:p>
        </p:txBody>
      </p:sp>
      <p:pic>
        <p:nvPicPr>
          <p:cNvPr id="3074" name="Picture 2" descr="C:\Users\김우빈\Desktop\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775" y="1196752"/>
            <a:ext cx="8228681" cy="3001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system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시스템 시나리오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0668" y="3933056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003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시스템 모듈 상세설계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시스템 수행 시나리오</a:t>
            </a:r>
            <a:endParaRPr kumimoji="0" lang="ko-KR" altLang="en-US" sz="24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570737"/>
            <a:ext cx="3096344" cy="312367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620688"/>
            <a:ext cx="1656184" cy="1656184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>
            <a:off x="2051720" y="2276872"/>
            <a:ext cx="0" cy="123497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53"/>
          <p:cNvGrpSpPr/>
          <p:nvPr/>
        </p:nvGrpSpPr>
        <p:grpSpPr>
          <a:xfrm>
            <a:off x="2839693" y="1133611"/>
            <a:ext cx="3725218" cy="1666391"/>
            <a:chOff x="3151038" y="1589412"/>
            <a:chExt cx="3725218" cy="1666391"/>
          </a:xfrm>
        </p:grpSpPr>
        <p:cxnSp>
          <p:nvCxnSpPr>
            <p:cNvPr id="5" name="직선 화살표 연결선 4"/>
            <p:cNvCxnSpPr/>
            <p:nvPr/>
          </p:nvCxnSpPr>
          <p:spPr>
            <a:xfrm flipH="1" flipV="1">
              <a:off x="3151038" y="2017854"/>
              <a:ext cx="3600401" cy="1237949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3347864" y="1589412"/>
              <a:ext cx="3528392" cy="121059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066467">
              <a:off x="3907820" y="1653521"/>
              <a:ext cx="262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손 감지</a:t>
              </a:r>
              <a:r>
                <a:rPr lang="en-US" altLang="ko-KR" dirty="0"/>
                <a:t>, </a:t>
              </a:r>
              <a:r>
                <a:rPr lang="ko-KR" altLang="en-US" dirty="0"/>
                <a:t>제스처 인식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1066467">
              <a:off x="3569434" y="2812476"/>
              <a:ext cx="262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제스처를 통한 입력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23528" y="2627620"/>
            <a:ext cx="15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전달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3964" y="2376247"/>
            <a:ext cx="2376264" cy="451975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90988" y="4151304"/>
            <a:ext cx="192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제스처에 따른</a:t>
            </a:r>
            <a:endParaRPr lang="en-US" altLang="ko-KR" dirty="0"/>
          </a:p>
          <a:p>
            <a:r>
              <a:rPr lang="ko-KR" altLang="en-US" dirty="0"/>
              <a:t>처리결과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77039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2996952"/>
            <a:ext cx="1935571" cy="1952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980728"/>
            <a:ext cx="2016224" cy="201622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시스템 구성도</a:t>
            </a:r>
            <a:endParaRPr kumimoji="0" lang="ko-KR" altLang="en-US" sz="24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10" name="오른쪽 화살표 9"/>
          <p:cNvSpPr/>
          <p:nvPr/>
        </p:nvSpPr>
        <p:spPr>
          <a:xfrm rot="2323385">
            <a:off x="2216850" y="2821344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5157192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손동작 데이터를 </a:t>
            </a:r>
            <a:r>
              <a:rPr lang="en-US" altLang="ko-KR" b="1" dirty="0" err="1"/>
              <a:t>intel</a:t>
            </a:r>
            <a:r>
              <a:rPr lang="en-US" altLang="ko-KR" b="1" dirty="0"/>
              <a:t> </a:t>
            </a:r>
            <a:r>
              <a:rPr lang="en-US" altLang="ko-KR" b="1" dirty="0" err="1"/>
              <a:t>realsense</a:t>
            </a:r>
            <a:r>
              <a:rPr lang="ko-KR" altLang="en-US" b="1" dirty="0"/>
              <a:t>로 받음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PC</a:t>
            </a:r>
            <a:r>
              <a:rPr lang="ko-KR" altLang="en-US" b="1" dirty="0"/>
              <a:t>에서 각 제스처에 관한 </a:t>
            </a:r>
            <a:r>
              <a:rPr lang="ko-KR" altLang="en-US" b="1" dirty="0" smtClean="0"/>
              <a:t>데이터를 영상처리를 통하여 제스처 인식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PC</a:t>
            </a:r>
            <a:r>
              <a:rPr lang="ko-KR" altLang="en-US" b="1" dirty="0" smtClean="0"/>
              <a:t>에서 인식한 제스처를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저장된 제스처 별 동작 데이터 와 비교 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6588224" y="1268760"/>
            <a:ext cx="1728192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 rot="19075838">
            <a:off x="5480655" y="2876669"/>
            <a:ext cx="115212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208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영상입력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Sense </a:t>
            </a:r>
            <a:r>
              <a:rPr lang="ko-KR" altLang="en-US" dirty="0"/>
              <a:t>카메라에서 얻어지는 </a:t>
            </a:r>
            <a:r>
              <a:rPr lang="en-US" altLang="ko-KR" dirty="0"/>
              <a:t>Depth </a:t>
            </a:r>
            <a:r>
              <a:rPr lang="ko-KR" altLang="en-US" dirty="0"/>
              <a:t>이미지를 </a:t>
            </a:r>
            <a:r>
              <a:rPr lang="ko-KR" altLang="en-US" dirty="0" err="1"/>
              <a:t>입력받고</a:t>
            </a:r>
            <a:r>
              <a:rPr lang="ko-KR" altLang="en-US" dirty="0"/>
              <a:t> 실제 인식에 사용 할 수 있는 구조의 메모리에 </a:t>
            </a:r>
            <a:r>
              <a:rPr lang="ko-KR" altLang="en-US" dirty="0" err="1"/>
              <a:t>넣어줌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psm</a:t>
            </a:r>
            <a:r>
              <a:rPr lang="en-US" altLang="ko-KR" dirty="0"/>
              <a:t> = </a:t>
            </a:r>
            <a:r>
              <a:rPr lang="en-US" altLang="ko-KR" dirty="0" err="1"/>
              <a:t>PXCSenseManager</a:t>
            </a:r>
            <a:r>
              <a:rPr lang="en-US" altLang="ko-KR" dirty="0"/>
              <a:t>::</a:t>
            </a:r>
            <a:r>
              <a:rPr lang="en-US" altLang="ko-KR" dirty="0" err="1"/>
              <a:t>CreateInstance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PXCCapture</a:t>
            </a:r>
            <a:r>
              <a:rPr lang="en-US" altLang="ko-KR" dirty="0"/>
              <a:t>::Sample *sample = </a:t>
            </a:r>
            <a:r>
              <a:rPr lang="en-US" altLang="ko-KR" dirty="0" err="1"/>
              <a:t>psm</a:t>
            </a:r>
            <a:r>
              <a:rPr lang="en-US" altLang="ko-KR" dirty="0"/>
              <a:t>-&gt;</a:t>
            </a:r>
            <a:r>
              <a:rPr lang="en-US" altLang="ko-KR" dirty="0" err="1"/>
              <a:t>QuerySample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PXCImage</a:t>
            </a:r>
            <a:r>
              <a:rPr lang="en-US" altLang="ko-KR" dirty="0"/>
              <a:t> *</a:t>
            </a:r>
            <a:r>
              <a:rPr lang="en-US" altLang="ko-KR" dirty="0" err="1"/>
              <a:t>rgbImage</a:t>
            </a:r>
            <a:r>
              <a:rPr lang="en-US" altLang="ko-KR" dirty="0"/>
              <a:t> = sample-&gt;color; </a:t>
            </a:r>
          </a:p>
          <a:p>
            <a:r>
              <a:rPr lang="en-US" altLang="ko-KR" dirty="0" err="1"/>
              <a:t>PXCImage</a:t>
            </a:r>
            <a:r>
              <a:rPr lang="en-US" altLang="ko-KR" dirty="0"/>
              <a:t>::</a:t>
            </a:r>
            <a:r>
              <a:rPr lang="en-US" altLang="ko-KR" dirty="0" err="1"/>
              <a:t>ImageData</a:t>
            </a:r>
            <a:r>
              <a:rPr lang="en-US" altLang="ko-KR" dirty="0"/>
              <a:t> </a:t>
            </a:r>
            <a:r>
              <a:rPr lang="en-US" altLang="ko-KR" dirty="0" err="1"/>
              <a:t>frmData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rgbImage</a:t>
            </a:r>
            <a:r>
              <a:rPr lang="en-US" altLang="ko-KR" dirty="0"/>
              <a:t>-&gt;</a:t>
            </a:r>
            <a:r>
              <a:rPr lang="en-US" altLang="ko-KR" dirty="0" err="1"/>
              <a:t>AcquireAccess</a:t>
            </a:r>
            <a:r>
              <a:rPr lang="en-US" altLang="ko-KR" dirty="0"/>
              <a:t>(</a:t>
            </a:r>
            <a:r>
              <a:rPr lang="en-US" altLang="ko-KR" dirty="0" err="1"/>
              <a:t>PXCImage</a:t>
            </a:r>
            <a:r>
              <a:rPr lang="en-US" altLang="ko-KR" dirty="0"/>
              <a:t>::ACCESS_READ, PXCIMAGE::PIXEL_FORMAT_NV12, &amp;</a:t>
            </a:r>
            <a:r>
              <a:rPr lang="en-US" altLang="ko-KR" dirty="0" err="1"/>
              <a:t>frmData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rgbImage</a:t>
            </a:r>
            <a:r>
              <a:rPr lang="en-US" altLang="ko-KR" dirty="0"/>
              <a:t>-&gt;</a:t>
            </a:r>
            <a:r>
              <a:rPr lang="en-US" altLang="ko-KR" dirty="0" err="1"/>
              <a:t>ReleaseAccess</a:t>
            </a:r>
            <a:r>
              <a:rPr lang="en-US" altLang="ko-KR" dirty="0"/>
              <a:t>(&amp;</a:t>
            </a:r>
            <a:r>
              <a:rPr lang="en-US" altLang="ko-KR" dirty="0" err="1"/>
              <a:t>frmData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 err="1"/>
              <a:t>리얼</a:t>
            </a:r>
            <a:r>
              <a:rPr lang="ko-KR" altLang="en-US" dirty="0"/>
              <a:t> 센스에서 얻어진 이미지 데이터를 </a:t>
            </a:r>
            <a:r>
              <a:rPr lang="en-US" altLang="ko-KR" dirty="0"/>
              <a:t>[x][y] </a:t>
            </a:r>
            <a:r>
              <a:rPr lang="ko-KR" altLang="en-US" dirty="0"/>
              <a:t>형태의 </a:t>
            </a:r>
            <a:r>
              <a:rPr lang="en-US" altLang="ko-KR" dirty="0"/>
              <a:t>2</a:t>
            </a:r>
            <a:r>
              <a:rPr lang="ko-KR" altLang="en-US" dirty="0"/>
              <a:t>차원 배열 메모리에 복사하여 영상처리 할 수 있는 형태로 변환하는 메모리 복사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71346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</a:t>
            </a:r>
            <a:r>
              <a:rPr lang="en-US" altLang="ko-KR" dirty="0"/>
              <a:t>Gray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74731"/>
            <a:ext cx="7272808" cy="423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80526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RGB</a:t>
            </a:r>
            <a:r>
              <a:rPr lang="ko-KR" altLang="en-US" dirty="0"/>
              <a:t>로 이루어진 컬러 이미지를 </a:t>
            </a:r>
            <a:r>
              <a:rPr lang="en-US" altLang="ko-KR" dirty="0"/>
              <a:t>Gray</a:t>
            </a:r>
            <a:r>
              <a:rPr lang="ko-KR" altLang="en-US" dirty="0"/>
              <a:t>로 변환하는 공식을 적용하여 변환 작업 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en-US" altLang="ko-KR" dirty="0"/>
              <a:t>0.299xR + 0.587xG + 0.114xB) </a:t>
            </a:r>
            <a:r>
              <a:rPr lang="ko-KR" altLang="en-US" dirty="0"/>
              <a:t>공식을 실제로 </a:t>
            </a:r>
            <a:r>
              <a:rPr lang="en-US" altLang="ko-KR" dirty="0"/>
              <a:t>for</a:t>
            </a:r>
            <a:r>
              <a:rPr lang="ko-KR" altLang="en-US" dirty="0"/>
              <a:t>문으로 구성하여 변환 작업 수행</a:t>
            </a:r>
          </a:p>
        </p:txBody>
      </p:sp>
    </p:spTree>
    <p:extLst>
      <p:ext uri="{BB962C8B-B14F-4D97-AF65-F5344CB8AC3E}">
        <p14:creationId xmlns:p14="http://schemas.microsoft.com/office/powerpoint/2010/main" xmlns="" val="15864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</a:t>
            </a:r>
            <a:r>
              <a:rPr lang="ko-KR" altLang="en-US" dirty="0" smtClean="0"/>
              <a:t>이진화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 -&gt; Gray </a:t>
            </a:r>
            <a:r>
              <a:rPr lang="ko-KR" altLang="en-US" dirty="0"/>
              <a:t>로 변환된 이미지를 바이너리 이미지</a:t>
            </a:r>
            <a:r>
              <a:rPr lang="en-US" altLang="ko-KR" dirty="0"/>
              <a:t>(</a:t>
            </a:r>
            <a:r>
              <a:rPr lang="ko-KR" altLang="en-US" dirty="0"/>
              <a:t>이진화</a:t>
            </a:r>
            <a:r>
              <a:rPr lang="en-US" altLang="ko-KR" dirty="0"/>
              <a:t>)</a:t>
            </a:r>
            <a:r>
              <a:rPr lang="ko-KR" altLang="en-US" dirty="0"/>
              <a:t>로 변환 작업을 수행하여 손 영역을 정확하게 구분 할 수 있는 기술 개발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x =0; x&lt; Image-&gt;width ; x++)</a:t>
            </a:r>
          </a:p>
          <a:p>
            <a:r>
              <a:rPr lang="en-US" altLang="ko-KR" dirty="0"/>
              <a:t>{  </a:t>
            </a:r>
          </a:p>
          <a:p>
            <a:r>
              <a:rPr lang="en-US" altLang="ko-KR" dirty="0"/>
              <a:t>      For( </a:t>
            </a:r>
            <a:r>
              <a:rPr lang="en-US" altLang="ko-KR" dirty="0" err="1"/>
              <a:t>int</a:t>
            </a:r>
            <a:r>
              <a:rPr lang="en-US" altLang="ko-KR" dirty="0"/>
              <a:t> y =0; y&lt; Image-&gt;height ; y++) 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   Scalar s=0;</a:t>
            </a:r>
          </a:p>
          <a:p>
            <a:r>
              <a:rPr lang="en-US" altLang="ko-KR" dirty="0"/>
              <a:t>               s=cvGet2D(</a:t>
            </a:r>
            <a:r>
              <a:rPr lang="en-US" altLang="ko-KR" dirty="0" err="1"/>
              <a:t>Image,y,x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if( </a:t>
            </a:r>
            <a:r>
              <a:rPr lang="en-US" altLang="ko-KR" dirty="0" err="1"/>
              <a:t>s.val</a:t>
            </a:r>
            <a:r>
              <a:rPr lang="en-US" altLang="ko-KR" dirty="0"/>
              <a:t>[0] &gt;50)     </a:t>
            </a:r>
          </a:p>
          <a:p>
            <a:r>
              <a:rPr lang="en-US" altLang="ko-KR" dirty="0"/>
              <a:t>                     </a:t>
            </a:r>
            <a:r>
              <a:rPr lang="en-US" altLang="ko-KR" dirty="0" err="1"/>
              <a:t>s.val</a:t>
            </a:r>
            <a:r>
              <a:rPr lang="en-US" altLang="ko-KR" dirty="0"/>
              <a:t>[0]=0;</a:t>
            </a:r>
          </a:p>
          <a:p>
            <a:r>
              <a:rPr lang="en-US" altLang="ko-KR" dirty="0"/>
              <a:t>                  else</a:t>
            </a:r>
          </a:p>
          <a:p>
            <a:r>
              <a:rPr lang="en-US" altLang="ko-KR" dirty="0"/>
              <a:t>                   </a:t>
            </a:r>
            <a:r>
              <a:rPr lang="en-US" altLang="ko-KR" dirty="0" err="1"/>
              <a:t>s.val</a:t>
            </a:r>
            <a:r>
              <a:rPr lang="en-US" altLang="ko-KR" dirty="0"/>
              <a:t>[0]=255;</a:t>
            </a:r>
          </a:p>
          <a:p>
            <a:r>
              <a:rPr lang="en-US" altLang="ko-KR" dirty="0"/>
              <a:t>         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위 코드에서는 이미지 컬러 값이 </a:t>
            </a:r>
            <a:r>
              <a:rPr lang="en-US" altLang="ko-KR" dirty="0"/>
              <a:t>50</a:t>
            </a:r>
            <a:r>
              <a:rPr lang="ko-KR" altLang="en-US" dirty="0"/>
              <a:t>을 넘어갈 경우 </a:t>
            </a:r>
            <a:r>
              <a:rPr lang="en-US" altLang="ko-KR" dirty="0"/>
              <a:t>0, 50</a:t>
            </a:r>
            <a:r>
              <a:rPr lang="ko-KR" altLang="en-US" dirty="0"/>
              <a:t>을 넘지 않을 경우 </a:t>
            </a:r>
            <a:r>
              <a:rPr lang="en-US" altLang="ko-KR" dirty="0"/>
              <a:t>255</a:t>
            </a:r>
            <a:r>
              <a:rPr lang="ko-KR" altLang="en-US" dirty="0"/>
              <a:t>로 변환하는 작업을 수행하여 이진화 된 영상을 얻어내는 코드를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9513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Hand Detection </a:t>
            </a:r>
            <a:r>
              <a:rPr lang="ko-KR" altLang="en-US" dirty="0"/>
              <a:t>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손을 인식하는 방법은 거리 기반으로 인식 할 </a:t>
            </a:r>
            <a:r>
              <a:rPr lang="ko-KR" altLang="en-US" dirty="0" err="1"/>
              <a:t>계획임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손의 크기 및 형태로 인식하는 코드는 추가 할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Double Depth =</a:t>
            </a:r>
            <a:r>
              <a:rPr lang="en-US" altLang="ko-KR" dirty="0" err="1"/>
              <a:t>ImageDepth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ImageDepth</a:t>
            </a:r>
            <a:r>
              <a:rPr lang="en-US" altLang="ko-KR" dirty="0"/>
              <a:t> &gt; </a:t>
            </a:r>
            <a:r>
              <a:rPr lang="en-US" altLang="ko-KR" dirty="0" err="1"/>
              <a:t>preDepth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ImageDepth</a:t>
            </a:r>
            <a:r>
              <a:rPr lang="en-US" altLang="ko-KR" dirty="0"/>
              <a:t>=</a:t>
            </a:r>
            <a:r>
              <a:rPr lang="en-US" altLang="ko-KR" dirty="0" err="1"/>
              <a:t>prDepth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x =0; x&lt; Image-&gt;width ; x++)</a:t>
            </a:r>
          </a:p>
          <a:p>
            <a:r>
              <a:rPr lang="en-US" altLang="ko-KR" dirty="0"/>
              <a:t>{  </a:t>
            </a:r>
          </a:p>
          <a:p>
            <a:r>
              <a:rPr lang="en-US" altLang="ko-KR" dirty="0"/>
              <a:t>      For( </a:t>
            </a:r>
            <a:r>
              <a:rPr lang="en-US" altLang="ko-KR" dirty="0" err="1"/>
              <a:t>int</a:t>
            </a:r>
            <a:r>
              <a:rPr lang="en-US" altLang="ko-KR" dirty="0"/>
              <a:t> y =0; y&lt; Image-&gt;height ; y++) 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cvSet2D(</a:t>
            </a:r>
            <a:r>
              <a:rPr lang="en-US" altLang="ko-KR" dirty="0" err="1"/>
              <a:t>Image,y,x,CV_RGB</a:t>
            </a:r>
            <a:r>
              <a:rPr lang="en-US" altLang="ko-KR" dirty="0"/>
              <a:t>(0,0,0));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일정한</a:t>
            </a:r>
            <a:r>
              <a:rPr lang="en-US" altLang="ko-KR" dirty="0"/>
              <a:t> </a:t>
            </a:r>
            <a:r>
              <a:rPr lang="ko-KR" altLang="en-US" dirty="0"/>
              <a:t>거리 밖에 있는 이미지를 </a:t>
            </a:r>
            <a:r>
              <a:rPr lang="en-US" altLang="ko-KR" dirty="0"/>
              <a:t>0</a:t>
            </a:r>
            <a:r>
              <a:rPr lang="ko-KR" altLang="en-US" dirty="0"/>
              <a:t>으로 만들어서 제거하는 부분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89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/>
          <p:cNvCxnSpPr/>
          <p:nvPr/>
        </p:nvCxnSpPr>
        <p:spPr>
          <a:xfrm>
            <a:off x="7164786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60530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차례</a:t>
            </a:r>
          </a:p>
        </p:txBody>
      </p:sp>
      <p:sp>
        <p:nvSpPr>
          <p:cNvPr id="8" name="육각형 7"/>
          <p:cNvSpPr/>
          <p:nvPr/>
        </p:nvSpPr>
        <p:spPr>
          <a:xfrm>
            <a:off x="755576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414742" y="22768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0188" y="194877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개요</a:t>
            </a:r>
          </a:p>
        </p:txBody>
      </p:sp>
      <p:sp>
        <p:nvSpPr>
          <p:cNvPr id="31" name="육각형 30"/>
          <p:cNvSpPr/>
          <p:nvPr/>
        </p:nvSpPr>
        <p:spPr>
          <a:xfrm>
            <a:off x="768568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/>
          <p:nvPr/>
        </p:nvSpPr>
        <p:spPr>
          <a:xfrm>
            <a:off x="1920696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/>
          <p:nvPr/>
        </p:nvSpPr>
        <p:spPr>
          <a:xfrm>
            <a:off x="4211960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/>
          <p:nvPr/>
        </p:nvSpPr>
        <p:spPr>
          <a:xfrm>
            <a:off x="3072824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/>
          <p:nvPr/>
        </p:nvSpPr>
        <p:spPr>
          <a:xfrm>
            <a:off x="5364405" y="2912269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3059832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5377080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/>
          <p:nvPr/>
        </p:nvSpPr>
        <p:spPr>
          <a:xfrm>
            <a:off x="6529208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/>
          <p:nvPr/>
        </p:nvSpPr>
        <p:spPr>
          <a:xfrm>
            <a:off x="1907704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/>
          <p:nvPr/>
        </p:nvSpPr>
        <p:spPr>
          <a:xfrm>
            <a:off x="4211960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555776" y="292494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49349" y="2564904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5999983" y="230426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07397" y="1936095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개발요소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72200" y="2596842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수행일정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1960" y="2596842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</a:p>
        </p:txBody>
      </p:sp>
      <p:pic>
        <p:nvPicPr>
          <p:cNvPr id="71" name="그림 70" descr="calend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717032"/>
            <a:ext cx="864096" cy="864096"/>
          </a:xfrm>
          <a:prstGeom prst="rect">
            <a:avLst/>
          </a:prstGeom>
        </p:spPr>
      </p:pic>
      <p:pic>
        <p:nvPicPr>
          <p:cNvPr id="1027" name="Picture 3" descr="C:\Users\김우빈\Desktop\my-icons-collection\png\round-test-tu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924944"/>
            <a:ext cx="1139453" cy="1139453"/>
          </a:xfrm>
          <a:prstGeom prst="rect">
            <a:avLst/>
          </a:prstGeom>
          <a:noFill/>
        </p:spPr>
      </p:pic>
      <p:pic>
        <p:nvPicPr>
          <p:cNvPr id="1028" name="Picture 4" descr="C:\Users\김우빈\Desktop\my-icons-collection\png\summ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068960"/>
            <a:ext cx="1008112" cy="1008112"/>
          </a:xfrm>
          <a:prstGeom prst="rect">
            <a:avLst/>
          </a:prstGeom>
          <a:noFill/>
        </p:spPr>
      </p:pic>
      <p:pic>
        <p:nvPicPr>
          <p:cNvPr id="17409" name="Picture 1" descr="C:\Users\김우빈\Desktop\function-mathematical-symbo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3645024"/>
            <a:ext cx="988343" cy="988343"/>
          </a:xfrm>
          <a:prstGeom prst="rect">
            <a:avLst/>
          </a:prstGeom>
          <a:noFill/>
        </p:spPr>
      </p:pic>
      <p:pic>
        <p:nvPicPr>
          <p:cNvPr id="1029" name="Picture 5" descr="C:\Users\김우빈\Desktop\compu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78904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Hand Recognition </a:t>
            </a:r>
            <a:r>
              <a:rPr lang="ko-KR" altLang="en-US" dirty="0"/>
              <a:t>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497496"/>
            <a:ext cx="6840760" cy="2574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414908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HoG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Histogram of Oriented Gradients</a:t>
            </a:r>
            <a:r>
              <a:rPr lang="en-US" altLang="ko-KR" dirty="0"/>
              <a:t>)</a:t>
            </a:r>
            <a:r>
              <a:rPr lang="ko-KR" altLang="en-US" dirty="0"/>
              <a:t>알고리즘을 개발하여 인식에 적용 할 예정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19" y="4560318"/>
            <a:ext cx="4928605" cy="21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147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Gesture recognition </a:t>
            </a:r>
            <a:r>
              <a:rPr lang="ko-KR" altLang="en-US" dirty="0"/>
              <a:t>기술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564904"/>
            <a:ext cx="382905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380827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유클리디언</a:t>
            </a:r>
            <a:r>
              <a:rPr lang="ko-KR" altLang="en-US" dirty="0"/>
              <a:t> 거리 기술을 개발하여 제스처 </a:t>
            </a:r>
            <a:r>
              <a:rPr lang="en-US" altLang="ko-KR" dirty="0"/>
              <a:t>DB</a:t>
            </a:r>
            <a:r>
              <a:rPr lang="ko-KR" altLang="en-US" dirty="0"/>
              <a:t>에 들어있는 데이터와 실제 얻어지는 데이터를 비교하여 결과에 표현하는 기술 개발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95536" y="2780928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5536" y="465313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15816" y="277656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915816" y="464877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11560" y="3212976"/>
            <a:ext cx="0" cy="143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827584" y="3573016"/>
            <a:ext cx="0" cy="108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043608" y="3429000"/>
            <a:ext cx="0" cy="122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244678" y="3419242"/>
            <a:ext cx="0" cy="122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475656" y="3930873"/>
            <a:ext cx="0" cy="7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691680" y="3068960"/>
            <a:ext cx="0" cy="157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131840" y="3212975"/>
            <a:ext cx="0" cy="143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347864" y="3573015"/>
            <a:ext cx="0" cy="108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563888" y="3428999"/>
            <a:ext cx="0" cy="122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764958" y="4294699"/>
            <a:ext cx="0" cy="35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995936" y="3930872"/>
            <a:ext cx="0" cy="7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211960" y="3068959"/>
            <a:ext cx="0" cy="157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550130" y="4115771"/>
            <a:ext cx="576064" cy="681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13761" y="4043763"/>
            <a:ext cx="576064" cy="681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526790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특징점</a:t>
            </a:r>
            <a:r>
              <a:rPr lang="ko-KR" altLang="en-US" dirty="0"/>
              <a:t> 그래프라고 </a:t>
            </a:r>
            <a:r>
              <a:rPr lang="ko-KR" altLang="en-US" dirty="0" err="1"/>
              <a:t>가정했을때</a:t>
            </a:r>
            <a:r>
              <a:rPr lang="ko-KR" altLang="en-US" dirty="0"/>
              <a:t> 길이가 다른 특징에 대해 다른 특징이라고 인식하여 길이가 동일한 부분만 정상적으로 인식</a:t>
            </a:r>
          </a:p>
        </p:txBody>
      </p:sp>
    </p:spTree>
    <p:extLst>
      <p:ext uri="{BB962C8B-B14F-4D97-AF65-F5344CB8AC3E}">
        <p14:creationId xmlns:p14="http://schemas.microsoft.com/office/powerpoint/2010/main" xmlns="" val="320410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개발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7584" y="1772816"/>
            <a:ext cx="756084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2982" y="2708920"/>
            <a:ext cx="385504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출력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19075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65430" y="2735142"/>
            <a:ext cx="32069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65430" y="3980952"/>
            <a:ext cx="32069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65430" y="5229200"/>
            <a:ext cx="32069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xmlns="" val="317941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l="2225" t="30050" r="6775" b="15350"/>
          <a:stretch/>
        </p:blipFill>
        <p:spPr>
          <a:xfrm>
            <a:off x="611560" y="1085140"/>
            <a:ext cx="7704856" cy="500815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54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rcRect l="4500" t="14300" r="4500" b="33201"/>
          <a:stretch/>
        </p:blipFill>
        <p:spPr>
          <a:xfrm>
            <a:off x="611560" y="1124744"/>
            <a:ext cx="7719259" cy="482453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440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95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development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업무 분담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0668" y="2780928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개발 환경 및 개발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0668" y="3933056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003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데모 환경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설계서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5536" y="260648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개발 환경 및 개발 방법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6271484"/>
              </p:ext>
            </p:extLst>
          </p:nvPr>
        </p:nvGraphicFramePr>
        <p:xfrm>
          <a:off x="467544" y="891710"/>
          <a:ext cx="8064897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4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43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Intel Core i5 </a:t>
                      </a:r>
                      <a:r>
                        <a:rPr lang="ko-KR" altLang="en-US" dirty="0" err="1"/>
                        <a:t>스카이레이크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8GB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</a:rPr>
                        <a:t>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Intel RealSense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Windows10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1356479"/>
              </p:ext>
            </p:extLst>
          </p:nvPr>
        </p:nvGraphicFramePr>
        <p:xfrm>
          <a:off x="467544" y="2708921"/>
          <a:ext cx="8064897" cy="12241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4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04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인텔 </a:t>
                      </a:r>
                      <a:r>
                        <a:rPr lang="en-US" altLang="ko-KR" dirty="0"/>
                        <a:t>RealSense</a:t>
                      </a:r>
                      <a:r>
                        <a:rPr lang="en-US" altLang="ko-KR" baseline="0" dirty="0"/>
                        <a:t> SDK 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F200 Depth Camera Manager V1.4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Visual</a:t>
                      </a:r>
                      <a:r>
                        <a:rPr lang="en-US" altLang="ko-KR" baseline="0" dirty="0"/>
                        <a:t> Studio Community 2015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0" y="4293096"/>
            <a:ext cx="8913168" cy="1839166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Real Sense</a:t>
            </a:r>
            <a:r>
              <a:rPr lang="ko-KR" altLang="en-US" sz="2500" b="1" dirty="0"/>
              <a:t>와</a:t>
            </a:r>
            <a:r>
              <a:rPr lang="en-US" altLang="ko-KR" sz="2500" b="1" dirty="0"/>
              <a:t> </a:t>
            </a:r>
            <a:r>
              <a:rPr lang="en-US" altLang="ko-KR" sz="2500" b="1" dirty="0" err="1"/>
              <a:t>Opencv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라이브러리를 활용하여 개발할 예정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 err="1"/>
              <a:t>Opencv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라이브러리는 캠</a:t>
            </a:r>
            <a:r>
              <a:rPr lang="en-US" altLang="ko-KR" sz="2500" b="1" dirty="0"/>
              <a:t>-PC </a:t>
            </a:r>
            <a:r>
              <a:rPr lang="ko-KR" altLang="en-US" sz="2500" b="1" dirty="0"/>
              <a:t>연동하는 부분만 활용할 예정임</a:t>
            </a:r>
            <a:r>
              <a:rPr lang="en-US" altLang="ko-KR" sz="2500" b="1" dirty="0"/>
              <a:t>(</a:t>
            </a:r>
            <a:r>
              <a:rPr lang="en-US" altLang="ko-KR" sz="2500" b="1" dirty="0" err="1"/>
              <a:t>opencv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함수 사용은 최소화하여 구현 할 예정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61523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2.3.1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 err="1"/>
              <a:t>비쥬얼스튜디오</a:t>
            </a:r>
            <a:r>
              <a:rPr lang="ko-KR" altLang="en-US" dirty="0"/>
              <a:t> </a:t>
            </a:r>
            <a:r>
              <a:rPr lang="en-US" altLang="ko-KR" dirty="0"/>
              <a:t>2010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/>
              <a:t>윈도우 </a:t>
            </a:r>
            <a:r>
              <a:rPr lang="en-US" altLang="ko-KR" dirty="0"/>
              <a:t>10 / Real sense </a:t>
            </a:r>
            <a:r>
              <a:rPr lang="ko-KR" altLang="en-US" dirty="0"/>
              <a:t>카메라</a:t>
            </a:r>
            <a:endParaRPr lang="en-US" altLang="ko-KR" dirty="0"/>
          </a:p>
        </p:txBody>
      </p:sp>
      <p:pic>
        <p:nvPicPr>
          <p:cNvPr id="3074" name="Picture 2" descr="Image result for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11613"/>
            <a:ext cx="1714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2409" y="4011613"/>
            <a:ext cx="1741007" cy="1800200"/>
          </a:xfrm>
          <a:prstGeom prst="rect">
            <a:avLst/>
          </a:prstGeom>
        </p:spPr>
      </p:pic>
      <p:pic>
        <p:nvPicPr>
          <p:cNvPr id="3076" name="Picture 4" descr="https://hackster.imgix.net/uploads/image/file/136424/realsense_logo.png?auto=compress%2Cformat&amp;w=400&amp;h=300&amp;fit=ma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5985" y="4149276"/>
            <a:ext cx="3118338" cy="21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260648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개발 환경 및 개발 방법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54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/>
          <p:nvPr>
            <p:extLst>
              <p:ext uri="{D42A27DB-BD31-4B8C-83A1-F6EECF244321}">
                <p14:modId xmlns="" xmlns:p14="http://schemas.microsoft.com/office/powerpoint/2010/main" val="3707786281"/>
              </p:ext>
            </p:extLst>
          </p:nvPr>
        </p:nvGraphicFramePr>
        <p:xfrm>
          <a:off x="642910" y="1340768"/>
          <a:ext cx="8105554" cy="3817209"/>
        </p:xfrm>
        <a:graphic>
          <a:graphicData uri="http://schemas.openxmlformats.org/drawingml/2006/table">
            <a:tbl>
              <a:tblPr/>
              <a:tblGrid>
                <a:gridCol w="1421076"/>
                <a:gridCol w="3018950"/>
                <a:gridCol w="3665528"/>
              </a:tblGrid>
              <a:tr h="593937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김우빈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이병준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072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Air touch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기술동향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관련 기술 조사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병원 모니터 사례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관련 기술 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029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전경객체 기술 설계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Cam-pc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연동 기술 설계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gesture recognition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설계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hand recognition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설계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221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전경객체 기술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cam-pc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구현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168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/>
                      </a:pP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Hand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recognition/gesture recognition</a:t>
                      </a:r>
                    </a:p>
                    <a:p>
                      <a:pPr marL="0" marR="0" lvl="0" indent="0" algn="ctr" defTabSz="1350168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구현</a:t>
                      </a:r>
                      <a:endParaRPr lang="ko-KR" altLang="en-US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950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통합테스트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유지보수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각 기능간의 데이터 흐름과 손실 테스트 및 유지보수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 txBox="1"/>
          <p:nvPr/>
        </p:nvSpPr>
        <p:spPr>
          <a:xfrm>
            <a:off x="285720" y="214290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rgbClr val="4BACC6">
                    <a:lumMod val="75000"/>
                  </a:srgbClr>
                </a:solidFill>
              </a:rPr>
              <a:t>업무 분담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데모환경 설계서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데모 환경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노트북</a:t>
            </a:r>
            <a:r>
              <a:rPr lang="en-US" altLang="ko-KR" dirty="0"/>
              <a:t>PC : RealSense</a:t>
            </a:r>
            <a:r>
              <a:rPr lang="ko-KR" altLang="en-US" dirty="0"/>
              <a:t> 카메라를 부착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RealSense 3D </a:t>
            </a:r>
            <a:r>
              <a:rPr lang="ko-KR" altLang="en-US" dirty="0"/>
              <a:t>카메라</a:t>
            </a:r>
            <a:r>
              <a:rPr lang="en-US" altLang="ko-KR" dirty="0"/>
              <a:t> : </a:t>
            </a:r>
            <a:r>
              <a:rPr lang="ko-KR" altLang="en-US" dirty="0"/>
              <a:t>제스처 인식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2369757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데모 방법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910" y="3012699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노트북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/>
              <a:t>RealSense 3D </a:t>
            </a:r>
            <a:r>
              <a:rPr lang="ko-KR" altLang="en-US" dirty="0"/>
              <a:t>카메라를 부착하여 손 감지</a:t>
            </a:r>
            <a:r>
              <a:rPr lang="en-US" altLang="ko-KR" dirty="0"/>
              <a:t>, </a:t>
            </a:r>
            <a:r>
              <a:rPr lang="ko-KR" altLang="en-US" dirty="0"/>
              <a:t>제스처 인식 처리  데모 실시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카메라에 제스처를 취할 시 인식을 제대로 하는가 확인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인식된 </a:t>
            </a:r>
            <a:r>
              <a:rPr lang="ko-KR" altLang="en-US" dirty="0" smtClean="0"/>
              <a:t>제스처에 </a:t>
            </a:r>
            <a:r>
              <a:rPr lang="ko-KR" altLang="en-US" dirty="0"/>
              <a:t>맞는 동작을 출력하는가 확인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3908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02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Introduction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졸업연구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관련 연구 및 사례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Schedule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0668" y="3356992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수행 일정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8655145"/>
              </p:ext>
            </p:extLst>
          </p:nvPr>
        </p:nvGraphicFramePr>
        <p:xfrm>
          <a:off x="142876" y="930712"/>
          <a:ext cx="8677596" cy="50022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9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5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1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1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11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11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11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64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373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추진사항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 smtClean="0"/>
                        <a:t>7-9</a:t>
                      </a:r>
                      <a:r>
                        <a:rPr lang="ko-KR" altLang="en-US" sz="1600" b="1" dirty="0" smtClean="0"/>
                        <a:t>월</a:t>
                      </a:r>
                      <a:endParaRPr lang="ko-KR" altLang="en-US" sz="16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920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요구사항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792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69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2012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시스템 설계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6844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 smtClean="0"/>
                        <a:t>Hand</a:t>
                      </a:r>
                      <a:r>
                        <a:rPr lang="en-US" altLang="ko-KR" sz="1400" baseline="0" dirty="0" smtClean="0"/>
                        <a:t> tracking/recognition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5574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smtClean="0"/>
                        <a:t>전경 분리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시험 및 데모</a:t>
                      </a:r>
                      <a:endParaRPr lang="en-US" altLang="ko-KR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작동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8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aseline="0" dirty="0"/>
                        <a:t>테스트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62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32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통합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0792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문서화 및</a:t>
                      </a:r>
                      <a:endParaRPr lang="en-US" altLang="ko-KR" sz="14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발표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중간보고서 작성 및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20792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20792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231454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최종 테스트</a:t>
                      </a:r>
                      <a:endParaRPr lang="en-US" altLang="ko-KR" sz="1400" dirty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및 마무리</a:t>
                      </a:r>
                      <a:r>
                        <a:rPr lang="ko-KR" altLang="en-US" sz="1400" baseline="0" dirty="0"/>
                        <a:t> 작업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논문 작성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최종 보고서 작성 및 논문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7484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/>
          <p:nvPr/>
        </p:nvSpPr>
        <p:spPr>
          <a:xfrm>
            <a:off x="285720" y="214290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rgbClr val="4BACC6">
                    <a:lumMod val="75000"/>
                  </a:srgbClr>
                </a:solidFill>
              </a:rPr>
              <a:t>졸업연구 </a:t>
            </a: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수행일정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285720" y="357166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지적 사항에 대한 답변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196752"/>
            <a:ext cx="81369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u"/>
              <a:defRPr lang="ko-KR" altLang="en-US"/>
            </a:pPr>
            <a:r>
              <a:rPr lang="ko-KR" altLang="en-US" sz="2600" dirty="0" smtClean="0"/>
              <a:t>연구 개발</a:t>
            </a:r>
            <a:r>
              <a:rPr lang="en-US" altLang="ko-KR" sz="2600" dirty="0" smtClean="0"/>
              <a:t>/ </a:t>
            </a:r>
            <a:r>
              <a:rPr lang="ko-KR" altLang="en-US" sz="2600" dirty="0" smtClean="0"/>
              <a:t>배경에서 확실한 활용 예시 필요</a:t>
            </a:r>
            <a:r>
              <a:rPr lang="en-US" altLang="ko-KR" sz="2600" dirty="0" smtClean="0"/>
              <a:t>.</a:t>
            </a:r>
            <a:endParaRPr lang="ko-KR" altLang="en-US" sz="2600" dirty="0" smtClean="0"/>
          </a:p>
          <a:p>
            <a:pPr lvl="1">
              <a:buFont typeface="Wingdings"/>
              <a:buChar char="u"/>
              <a:defRPr lang="ko-KR" altLang="en-US"/>
            </a:pP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립모션을</a:t>
            </a:r>
            <a:r>
              <a:rPr lang="ko-KR" altLang="en-US" sz="1600" dirty="0" smtClean="0"/>
              <a:t> 실제로 테스트 해보면 오류도 많고 범용적인 애플리케이션을 대상으로 하기 </a:t>
            </a:r>
            <a:r>
              <a:rPr lang="ko-KR" altLang="en-US" sz="1600" dirty="0" err="1" smtClean="0"/>
              <a:t>떄문에</a:t>
            </a:r>
            <a:r>
              <a:rPr lang="ko-KR" altLang="en-US" sz="1600" dirty="0" smtClean="0"/>
              <a:t> 정확히 작동하지 </a:t>
            </a:r>
            <a:r>
              <a:rPr lang="ko-KR" altLang="en-US" sz="1600" dirty="0" smtClean="0"/>
              <a:t>않아</a:t>
            </a:r>
            <a:r>
              <a:rPr lang="ko-KR" altLang="en-US" sz="1600" dirty="0" smtClean="0"/>
              <a:t>서 </a:t>
            </a:r>
            <a:r>
              <a:rPr lang="ko-KR" altLang="en-US" sz="1600" dirty="0" err="1" smtClean="0"/>
              <a:t>리얼센스를</a:t>
            </a:r>
            <a:r>
              <a:rPr lang="ko-KR" altLang="en-US" sz="1600" dirty="0" smtClean="0"/>
              <a:t> 사용하면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정확성을 많이 높일 수 있을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/>
              <a:buChar char="u"/>
              <a:defRPr lang="ko-KR" altLang="en-US"/>
            </a:pPr>
            <a:endParaRPr lang="en-US" altLang="ko-KR" sz="1600" dirty="0" smtClean="0"/>
          </a:p>
          <a:p>
            <a:pPr lvl="1">
              <a:buFont typeface="Wingdings"/>
              <a:buChar char="u"/>
              <a:defRPr lang="ko-KR" altLang="en-US"/>
            </a:pPr>
            <a:endParaRPr lang="en-US" altLang="ko-KR" sz="1600" dirty="0" smtClean="0"/>
          </a:p>
          <a:p>
            <a:pPr>
              <a:buFont typeface="Wingdings"/>
              <a:buChar char="u"/>
              <a:defRPr lang="ko-KR" altLang="en-US"/>
            </a:pPr>
            <a:r>
              <a:rPr lang="ko-KR" altLang="en-US" sz="2600" dirty="0" smtClean="0"/>
              <a:t>졸업작품에 라이브러리를 많이 사용하면 본인들이 </a:t>
            </a:r>
            <a:r>
              <a:rPr lang="ko-KR" altLang="en-US" sz="2600" dirty="0" err="1" smtClean="0"/>
              <a:t>코딩하는</a:t>
            </a:r>
            <a:r>
              <a:rPr lang="ko-KR" altLang="en-US" sz="2600" dirty="0" smtClean="0"/>
              <a:t> 부분이 너무 적지 않는가</a:t>
            </a:r>
            <a:r>
              <a:rPr lang="en-US" altLang="ko-KR" sz="2600" dirty="0" smtClean="0"/>
              <a:t>?	</a:t>
            </a:r>
          </a:p>
          <a:p>
            <a:pPr lvl="1">
              <a:buFont typeface="Wingdings"/>
              <a:buChar char="u"/>
              <a:defRPr lang="ko-KR" altLang="en-US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Open </a:t>
            </a:r>
            <a:r>
              <a:rPr lang="en-US" altLang="ko-KR" sz="1600" dirty="0" err="1" smtClean="0"/>
              <a:t>cv</a:t>
            </a:r>
            <a:r>
              <a:rPr lang="ko-KR" altLang="en-US" sz="1600" dirty="0" smtClean="0"/>
              <a:t>의 데이터 타입과 </a:t>
            </a:r>
            <a:r>
              <a:rPr lang="en-US" altLang="ko-KR" sz="1600" dirty="0" smtClean="0"/>
              <a:t>real sense </a:t>
            </a:r>
            <a:r>
              <a:rPr lang="ko-KR" altLang="en-US" sz="1600" dirty="0" smtClean="0"/>
              <a:t>카메라의 이미지를 얻는 부분에서만 사용할 것이며</a:t>
            </a:r>
            <a:r>
              <a:rPr lang="en-US" altLang="ko-KR" sz="1600" dirty="0" smtClean="0"/>
              <a:t>, Hand recognition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gesture recognition  </a:t>
            </a:r>
            <a:r>
              <a:rPr lang="ko-KR" altLang="en-US" sz="1600" dirty="0" smtClean="0"/>
              <a:t>관련 기술은 라이브러리 찾지 못하여 저희 스스로 개발하고 있습니다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/>
              <a:buChar char="u"/>
              <a:defRPr lang="ko-KR" altLang="en-US"/>
            </a:pPr>
            <a:r>
              <a:rPr lang="ko-KR" altLang="en-US" sz="1600" dirty="0" smtClean="0"/>
              <a:t>더 붙여 배경의 </a:t>
            </a:r>
            <a:r>
              <a:rPr lang="ko-KR" altLang="en-US" sz="1600" dirty="0" err="1" smtClean="0"/>
              <a:t>노이즈를</a:t>
            </a:r>
            <a:r>
              <a:rPr lang="ko-KR" altLang="en-US" sz="1600" dirty="0" smtClean="0"/>
              <a:t> 효과적으로 </a:t>
            </a:r>
            <a:r>
              <a:rPr lang="ko-KR" altLang="en-US" sz="1600" dirty="0" err="1" smtClean="0"/>
              <a:t>제거하기위해</a:t>
            </a:r>
            <a:r>
              <a:rPr lang="ko-KR" altLang="en-US" sz="1600" dirty="0" smtClean="0"/>
              <a:t> 필터를 설계하여 직접 </a:t>
            </a:r>
            <a:r>
              <a:rPr lang="ko-KR" altLang="en-US" sz="1600" dirty="0" err="1" smtClean="0"/>
              <a:t>구현하느</a:t>
            </a:r>
            <a:r>
              <a:rPr lang="ko-KR" altLang="en-US" sz="1600" dirty="0" smtClean="0"/>
              <a:t> 방법으로 만들려고 합니다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/>
              <a:buChar char="u"/>
              <a:defRPr lang="ko-KR" altLang="en-US"/>
            </a:pPr>
            <a:endParaRPr lang="en-US" altLang="ko-KR" sz="1600" dirty="0" smtClean="0"/>
          </a:p>
          <a:p>
            <a:pPr>
              <a:buFont typeface="Wingdings"/>
              <a:buChar char="u"/>
              <a:defRPr lang="ko-KR" altLang="en-US"/>
            </a:pPr>
            <a:r>
              <a:rPr lang="ko-KR" altLang="en-US" sz="2600" dirty="0" smtClean="0"/>
              <a:t>관련 기술의 자세한</a:t>
            </a:r>
            <a:endParaRPr lang="en-US" altLang="ko-KR" sz="2600" dirty="0" smtClean="0"/>
          </a:p>
          <a:p>
            <a:pPr lvl="1">
              <a:buFont typeface="Wingdings"/>
              <a:buChar char="u"/>
              <a:defRPr lang="ko-KR" altLang="en-US"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병원 등에서 </a:t>
            </a:r>
            <a:r>
              <a:rPr lang="ko-KR" altLang="en-US" sz="1600" dirty="0" smtClean="0"/>
              <a:t>사용 가능한 제스처 인식 인터페이스 개발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285720" y="357166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졸업연구 개요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7544" y="836712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/>
              <a:buChar char="u"/>
              <a:defRPr lang="ko-KR" altLang="en-US"/>
            </a:pPr>
            <a:r>
              <a:rPr lang="ko-KR" altLang="en-US" sz="2600" dirty="0">
                <a:solidFill>
                  <a:schemeClr val="tx1"/>
                </a:solidFill>
              </a:rPr>
              <a:t>연구 개발 배경</a:t>
            </a:r>
          </a:p>
          <a:p>
            <a:pPr lvl="1" algn="l">
              <a:buFont typeface="Wingdings"/>
              <a:buChar char="u"/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병원의 수술실 같은 곳에서 터치스크린을 사용시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    혈흔이 묻는 등 여러 질병에 감염될 가능성에 노출됨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buFont typeface="Wingdings"/>
              <a:buChar char="u"/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 터치스크린이 아닌 제스처 인식 인터페이스로 혈흔이 묻지 않으며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    감염의 가능성을 줄일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endParaRPr lang="ko-KR" altLang="en-US" sz="1600" dirty="0">
              <a:solidFill>
                <a:schemeClr val="tx1"/>
              </a:solidFill>
            </a:endParaRPr>
          </a:p>
          <a:p>
            <a:pPr algn="l">
              <a:buFont typeface="Wingdings"/>
              <a:buChar char="u"/>
              <a:defRPr lang="ko-KR" altLang="en-US"/>
            </a:pPr>
            <a:r>
              <a:rPr lang="ko-KR" altLang="en-US" sz="2600" dirty="0">
                <a:solidFill>
                  <a:schemeClr val="tx1"/>
                </a:solidFill>
              </a:rPr>
              <a:t>연구 개발 목표</a:t>
            </a:r>
            <a:r>
              <a:rPr lang="en-US" altLang="ko-KR" sz="2600" dirty="0">
                <a:solidFill>
                  <a:schemeClr val="tx1"/>
                </a:solidFill>
              </a:rPr>
              <a:t>	</a:t>
            </a:r>
          </a:p>
          <a:p>
            <a:pPr lvl="1" algn="l">
              <a:buFont typeface="Wingdings"/>
              <a:buChar char="u"/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 병원에서 </a:t>
            </a:r>
            <a:r>
              <a:rPr lang="ko-KR" altLang="en-US" sz="1600" dirty="0">
                <a:solidFill>
                  <a:schemeClr val="tx1"/>
                </a:solidFill>
              </a:rPr>
              <a:t>사용 가능한 제스처 인식 인터페이스 개발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buFont typeface="Wingdings"/>
              <a:buChar char="u"/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리얼센스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3D</a:t>
            </a:r>
            <a:r>
              <a:rPr lang="ko-KR" altLang="en-US" sz="1600" dirty="0">
                <a:solidFill>
                  <a:schemeClr val="tx1"/>
                </a:solidFill>
              </a:rPr>
              <a:t>카메라를 이용한 손과 손가락사이 추적 및 제스처 인식 기능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buFont typeface="Wingdings"/>
              <a:buChar char="u"/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 일반 </a:t>
            </a:r>
            <a:r>
              <a:rPr lang="ko-KR" altLang="en-US" sz="1600" dirty="0">
                <a:solidFill>
                  <a:schemeClr val="tx1"/>
                </a:solidFill>
              </a:rPr>
              <a:t>터치 디스플레이에서 사용 가능한 모든 행동을 </a:t>
            </a:r>
            <a:r>
              <a:rPr lang="ko-KR" altLang="en-US" sz="1600" dirty="0" smtClean="0">
                <a:solidFill>
                  <a:schemeClr val="tx1"/>
                </a:solidFill>
              </a:rPr>
              <a:t>인식 가능하도록 개발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endParaRPr lang="ko-KR" altLang="en-US" sz="1600" dirty="0">
              <a:solidFill>
                <a:schemeClr val="tx1"/>
              </a:solidFill>
            </a:endParaRPr>
          </a:p>
          <a:p>
            <a:pPr algn="l">
              <a:buFont typeface="Wingdings"/>
              <a:buChar char="u"/>
              <a:defRPr lang="ko-KR" altLang="en-US"/>
            </a:pPr>
            <a:r>
              <a:rPr lang="ko-KR" altLang="en-US" sz="2600" dirty="0">
                <a:solidFill>
                  <a:schemeClr val="tx1"/>
                </a:solidFill>
              </a:rPr>
              <a:t>연구 개발 효과</a:t>
            </a:r>
            <a:r>
              <a:rPr lang="en-US" altLang="ko-KR" sz="2000" dirty="0">
                <a:solidFill>
                  <a:schemeClr val="tx1"/>
                </a:solidFill>
              </a:rPr>
              <a:t>	</a:t>
            </a:r>
          </a:p>
          <a:p>
            <a:pPr lvl="1" algn="l">
              <a:buFont typeface="Wingdings"/>
              <a:buChar char="u"/>
              <a:defRPr lang="ko-KR" altLang="en-US"/>
            </a:pP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리얼센스는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표정과 심박수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얼굴인증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음성인식 등을 탐지하는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</a:rPr>
              <a:t>   기능을 겸하고 있어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여러 방향으로 확장이 가능함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4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179512" y="188640"/>
            <a:ext cx="457203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관련 연구 및 사례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4643446"/>
            <a:ext cx="771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정류장 공항 등의 공공장소에서의 정보제공 </a:t>
            </a:r>
            <a:r>
              <a:rPr lang="en-US" altLang="ko-KR" dirty="0"/>
              <a:t>, </a:t>
            </a:r>
            <a:r>
              <a:rPr lang="ko-KR" altLang="en-US" dirty="0"/>
              <a:t>및 백화점과 쇼핑몰 등 매장에서의 광고 장치로 많이 사용되는 추세이다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현재 일방적인 정보 제공에 그치는 경우가 대부분이며</a:t>
            </a:r>
            <a:r>
              <a:rPr lang="en-US" altLang="ko-KR" dirty="0"/>
              <a:t>, </a:t>
            </a:r>
            <a:r>
              <a:rPr lang="ko-KR" altLang="en-US" dirty="0"/>
              <a:t>그 활용도가 매우 떨어지고 있다</a:t>
            </a:r>
            <a:r>
              <a:rPr lang="en-US" altLang="ko-KR" dirty="0"/>
              <a:t>. </a:t>
            </a:r>
            <a:r>
              <a:rPr lang="ko-KR" altLang="en-US" dirty="0"/>
              <a:t>따라서 시스템에 직관적이며 효율적인 인터페이스 기술 개발의 필요성이 커지고 있다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9662" y="1196752"/>
            <a:ext cx="6924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06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32440" cy="3555183"/>
          </a:xfrm>
          <a:prstGeom prst="rect">
            <a:avLst/>
          </a:prstGeom>
        </p:spPr>
      </p:pic>
      <p:sp>
        <p:nvSpPr>
          <p:cNvPr id="7" name="제목 1"/>
          <p:cNvSpPr txBox="1"/>
          <p:nvPr/>
        </p:nvSpPr>
        <p:spPr>
          <a:xfrm>
            <a:off x="179512" y="188640"/>
            <a:ext cx="457203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관련 연구 및 사례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096" y="5373216"/>
            <a:ext cx="771530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기기에서 불가능한 손과 손가락 추적</a:t>
            </a:r>
            <a:r>
              <a:rPr lang="en-US" altLang="ko-KR" b="1" dirty="0"/>
              <a:t>, </a:t>
            </a:r>
            <a:r>
              <a:rPr lang="ko-KR" altLang="en-US" b="1" dirty="0"/>
              <a:t>제스처 인식</a:t>
            </a:r>
            <a:r>
              <a:rPr lang="en-US" altLang="ko-KR" b="1" dirty="0"/>
              <a:t>, </a:t>
            </a:r>
            <a:r>
              <a:rPr lang="ko-KR" altLang="en-US" b="1" dirty="0"/>
              <a:t>얼굴인식 등</a:t>
            </a:r>
            <a:endParaRPr lang="en-US" altLang="ko-KR" b="1" dirty="0"/>
          </a:p>
          <a:p>
            <a:r>
              <a:rPr lang="ko-KR" altLang="en-US" b="1" dirty="0"/>
              <a:t>넓은 기능을 구현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xmlns="" val="28999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869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function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5013176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852936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 smtClean="0">
                <a:latin typeface="+mj-lt"/>
                <a:ea typeface="HY견고딕" pitchFamily="18" charset="-127"/>
              </a:rPr>
              <a:t>001</a:t>
            </a:r>
            <a:r>
              <a:rPr lang="en-US" altLang="ko-KR" sz="2000" b="1" dirty="0" smtClean="0">
                <a:latin typeface="+mj-lt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atin typeface="+mj-lt"/>
              </a:rPr>
              <a:t>요구사항 분석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892986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 smtClean="0">
                <a:latin typeface="+mj-lt"/>
                <a:ea typeface="HY견고딕" pitchFamily="18" charset="-127"/>
              </a:rPr>
              <a:t>003</a:t>
            </a:r>
            <a:r>
              <a:rPr lang="en-US" altLang="ko-KR" sz="2000" b="1" dirty="0" smtClean="0">
                <a:latin typeface="+mj-lt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+mj-lt"/>
              </a:rPr>
              <a:t>Hand tracking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3356992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 smtClean="0">
                <a:latin typeface="+mj-lt"/>
                <a:ea typeface="HY견고딕" pitchFamily="18" charset="-127"/>
              </a:rPr>
              <a:t>002</a:t>
            </a:r>
            <a:r>
              <a:rPr lang="en-US" altLang="ko-KR" sz="2000" b="1" dirty="0" smtClean="0">
                <a:latin typeface="+mj-lt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atin typeface="+mj-lt"/>
              </a:rPr>
              <a:t>전경 분리 기술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4365104"/>
            <a:ext cx="285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 smtClean="0">
                <a:latin typeface="+mj-lt"/>
                <a:ea typeface="HY견고딕" pitchFamily="18" charset="-127"/>
              </a:rPr>
              <a:t>004</a:t>
            </a:r>
            <a:r>
              <a:rPr lang="en-US" altLang="ko-KR" sz="2000" b="1" dirty="0" smtClean="0">
                <a:latin typeface="+mj-lt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+mj-lt"/>
              </a:rPr>
              <a:t>Hand recognition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요구 사항 분석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2800" dirty="0" smtClean="0"/>
              <a:t>요구 </a:t>
            </a:r>
            <a:r>
              <a:rPr lang="ko-KR" altLang="en-US" sz="2800" dirty="0"/>
              <a:t>사항</a:t>
            </a:r>
            <a:r>
              <a:rPr lang="en-US" altLang="ko-KR" sz="28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제스처 인식 인터페이스를 </a:t>
            </a:r>
            <a:r>
              <a:rPr lang="en-US" altLang="ko-KR" dirty="0"/>
              <a:t>RealSense SDK </a:t>
            </a:r>
            <a:r>
              <a:rPr lang="ko-KR" altLang="en-US" dirty="0"/>
              <a:t>기술을 이용하여 구현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RealSense </a:t>
            </a:r>
            <a:r>
              <a:rPr lang="ko-KR" altLang="en-US" dirty="0"/>
              <a:t>카메라를 </a:t>
            </a:r>
            <a:r>
              <a:rPr lang="en-US" altLang="ko-KR" dirty="0"/>
              <a:t>PC</a:t>
            </a:r>
            <a:r>
              <a:rPr lang="ko-KR" altLang="en-US" dirty="0"/>
              <a:t>에 부착</a:t>
            </a:r>
            <a:r>
              <a:rPr lang="en-US" altLang="ko-KR" dirty="0"/>
              <a:t> (Cam-PC </a:t>
            </a:r>
            <a:r>
              <a:rPr lang="ko-KR" altLang="en-US" dirty="0"/>
              <a:t>연동기술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전경분리 기술 개발 </a:t>
            </a:r>
            <a:r>
              <a:rPr lang="en-US" altLang="ko-KR" dirty="0"/>
              <a:t>(</a:t>
            </a:r>
            <a:r>
              <a:rPr lang="ko-KR" altLang="en-US" dirty="0"/>
              <a:t>손</a:t>
            </a:r>
            <a:r>
              <a:rPr lang="en-US" altLang="ko-KR" dirty="0"/>
              <a:t>-</a:t>
            </a:r>
            <a:r>
              <a:rPr lang="ko-KR" altLang="en-US" dirty="0"/>
              <a:t>배경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Hand Detection </a:t>
            </a:r>
            <a:r>
              <a:rPr lang="ko-KR" altLang="en-US" dirty="0"/>
              <a:t>기술 개발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Hand Recognition </a:t>
            </a:r>
            <a:r>
              <a:rPr lang="ko-KR" altLang="en-US" dirty="0"/>
              <a:t>기술 개발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UI </a:t>
            </a:r>
            <a:r>
              <a:rPr lang="ko-KR" altLang="en-US" dirty="0"/>
              <a:t>기술 개발</a:t>
            </a:r>
          </a:p>
        </p:txBody>
      </p:sp>
    </p:spTree>
    <p:extLst>
      <p:ext uri="{BB962C8B-B14F-4D97-AF65-F5344CB8AC3E}">
        <p14:creationId xmlns:p14="http://schemas.microsoft.com/office/powerpoint/2010/main" xmlns="" val="1269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1013</Words>
  <Application>Microsoft Office PowerPoint</Application>
  <PresentationFormat>화면 슬라이드 쇼(4:3)</PresentationFormat>
  <Paragraphs>265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리얼센스 카메라를 이용한 에어터치 시스템  Air touch system Using the real sense camera</vt:lpstr>
      <vt:lpstr>차례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근거리 제스처 인식 인터페이스 short distance  gesture cognition interface</dc:title>
  <dc:creator>김우빈</dc:creator>
  <cp:lastModifiedBy>김우빈</cp:lastModifiedBy>
  <cp:revision>74</cp:revision>
  <dcterms:created xsi:type="dcterms:W3CDTF">2017-03-15T15:09:05Z</dcterms:created>
  <dcterms:modified xsi:type="dcterms:W3CDTF">2017-03-22T05:59:54Z</dcterms:modified>
</cp:coreProperties>
</file>