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56" r:id="rId3"/>
    <p:sldId id="545" r:id="rId4"/>
    <p:sldId id="542" r:id="rId5"/>
    <p:sldId id="546" r:id="rId6"/>
    <p:sldId id="547" r:id="rId7"/>
    <p:sldId id="548" r:id="rId8"/>
    <p:sldId id="557" r:id="rId9"/>
    <p:sldId id="549" r:id="rId10"/>
    <p:sldId id="543" r:id="rId11"/>
    <p:sldId id="550" r:id="rId12"/>
    <p:sldId id="552" r:id="rId13"/>
    <p:sldId id="553" r:id="rId14"/>
    <p:sldId id="544" r:id="rId15"/>
    <p:sldId id="554" r:id="rId16"/>
    <p:sldId id="555" r:id="rId17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60" userDrawn="1">
          <p15:clr>
            <a:srgbClr val="A4A3A4"/>
          </p15:clr>
        </p15:guide>
        <p15:guide id="3" orient="horz" pos="2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556A84"/>
    <a:srgbClr val="DDDAE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0644" autoAdjust="0"/>
  </p:normalViewPr>
  <p:slideViewPr>
    <p:cSldViewPr snapToGrid="0" showGuides="1">
      <p:cViewPr varScale="1">
        <p:scale>
          <a:sx n="132" d="100"/>
          <a:sy n="132" d="100"/>
        </p:scale>
        <p:origin x="64" y="176"/>
      </p:cViewPr>
      <p:guideLst>
        <p:guide pos="1360"/>
        <p:guide orient="horz" pos="2414"/>
      </p:guideLst>
    </p:cSldViewPr>
  </p:slideViewPr>
  <p:outlineViewPr>
    <p:cViewPr>
      <p:scale>
        <a:sx n="33" d="100"/>
        <a:sy n="33" d="100"/>
      </p:scale>
      <p:origin x="0" y="-6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694AB-7FFF-4D4A-897B-E6B0A584DF56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EC9D4-72F8-460F-8F0B-14D7BDCFC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2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강의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3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6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7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648" y="467962"/>
            <a:ext cx="3814314" cy="5959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8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 userDrawn="1"/>
        </p:nvCxnSpPr>
        <p:spPr>
          <a:xfrm>
            <a:off x="142875" y="515217"/>
            <a:ext cx="8858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800" b="1"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97769" y="147943"/>
            <a:ext cx="294993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03.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기본</a:t>
            </a:r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API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772399" y="158750"/>
            <a:ext cx="1225345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36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806450" indent="-1778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>
                <a:latin typeface="+mn-ea"/>
                <a:ea typeface="+mn-ea"/>
              </a:defRPr>
            </a:lvl4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둘째수준</a:t>
            </a:r>
            <a:r>
              <a:rPr lang="en-US" altLang="ko-KR" noProof="0" dirty="0" smtClean="0"/>
              <a:t>(</a:t>
            </a:r>
            <a:r>
              <a:rPr lang="ko-KR" altLang="en-US" noProof="0" dirty="0" err="1" smtClean="0"/>
              <a:t>빈거</a:t>
            </a:r>
            <a:r>
              <a:rPr lang="en-US" altLang="ko-KR" noProof="0" dirty="0" smtClean="0"/>
              <a:t>)</a:t>
            </a:r>
          </a:p>
          <a:p>
            <a:pPr lvl="2"/>
            <a:r>
              <a:rPr lang="ko-KR" altLang="en-US" noProof="0" dirty="0" err="1" smtClean="0"/>
              <a:t>세째수준</a:t>
            </a:r>
            <a:endParaRPr lang="en-US" altLang="ko-KR" noProof="0" dirty="0" smtClean="0"/>
          </a:p>
          <a:p>
            <a:pPr lvl="3"/>
            <a:r>
              <a:rPr lang="ko-KR" altLang="en-US" noProof="0" dirty="0" err="1" smtClean="0"/>
              <a:t>네째수준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2628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" userDrawn="1">
          <p15:clr>
            <a:srgbClr val="FBAE40"/>
          </p15:clr>
        </p15:guide>
        <p15:guide id="2" pos="9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orient="horz" pos="3140" userDrawn="1">
          <p15:clr>
            <a:srgbClr val="FBAE40"/>
          </p15:clr>
        </p15:guide>
        <p15:guide id="5" pos="5670" userDrawn="1">
          <p15:clr>
            <a:srgbClr val="FBAE40"/>
          </p15:clr>
        </p15:guide>
        <p15:guide id="6" orient="horz" pos="2799" userDrawn="1">
          <p15:clr>
            <a:srgbClr val="FBAE40"/>
          </p15:clr>
        </p15:guide>
        <p15:guide id="7" pos="38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397" y="350875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6528" y="1586297"/>
            <a:ext cx="0" cy="402336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0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9000492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 userDrawn="1"/>
        </p:nvSpPr>
        <p:spPr>
          <a:xfrm>
            <a:off x="9000492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86617" y="148118"/>
            <a:ext cx="294993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01.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기본 프로그래밍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616297" y="158750"/>
            <a:ext cx="1381448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90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0">
          <p15:clr>
            <a:srgbClr val="FBAE40"/>
          </p15:clr>
        </p15:guide>
        <p15:guide id="2" pos="9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3140">
          <p15:clr>
            <a:srgbClr val="FBAE40"/>
          </p15:clr>
        </p15:guide>
        <p15:guide id="5" pos="567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7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9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1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61" r:id="rId3"/>
    <p:sldLayoutId id="2147483674" r:id="rId4"/>
    <p:sldLayoutId id="2147483673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347123" y="457263"/>
            <a:ext cx="4597591" cy="902294"/>
            <a:chOff x="2347123" y="457263"/>
            <a:chExt cx="4597591" cy="902294"/>
          </a:xfrm>
        </p:grpSpPr>
        <p:sp>
          <p:nvSpPr>
            <p:cNvPr id="3" name="직사각형 2"/>
            <p:cNvSpPr/>
            <p:nvPr/>
          </p:nvSpPr>
          <p:spPr>
            <a:xfrm>
              <a:off x="2347123" y="457263"/>
              <a:ext cx="4597591" cy="6529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6667264" y="1082111"/>
              <a:ext cx="249370" cy="305521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1517"/>
              </p:ext>
            </p:extLst>
          </p:nvPr>
        </p:nvGraphicFramePr>
        <p:xfrm>
          <a:off x="2792368" y="1858137"/>
          <a:ext cx="3823316" cy="260140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23316"/>
              </a:tblGrid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 01.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기본 프로그래밍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02.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객체지향 프로그래밍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Chapter 03.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API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 04.</a:t>
                      </a:r>
                      <a:r>
                        <a:rPr lang="ko-KR" altLang="en-US" sz="1800" baseline="0" dirty="0" smtClean="0">
                          <a:latin typeface="+mn-ea"/>
                          <a:ea typeface="+mn-ea"/>
                        </a:rPr>
                        <a:t>컬렉션 프레임워크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05.I/O </a:t>
                      </a:r>
                      <a:r>
                        <a:rPr lang="ko-KR" altLang="en-US" sz="18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06.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ko-KR" altLang="en-US" sz="1800" dirty="0" err="1" smtClean="0">
                          <a:latin typeface="+mn-ea"/>
                          <a:ea typeface="+mn-ea"/>
                        </a:rPr>
                        <a:t>쓰레드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361661" y="560597"/>
            <a:ext cx="4562475" cy="461963"/>
          </a:xfrm>
          <a:prstGeom prst="rect">
            <a:avLst/>
          </a:prstGeom>
        </p:spPr>
        <p:txBody>
          <a:bodyPr/>
          <a:lstStyle/>
          <a:p>
            <a:pPr algn="ctr" rtl="0" eaLnBrk="1" latinLnBrk="1" hangingPunct="1"/>
            <a:r>
              <a:rPr lang="en-US" altLang="ko-KR" sz="2400" b="1" kern="1200" dirty="0" smtClean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Programming</a:t>
            </a:r>
            <a:endParaRPr lang="ko-KR" altLang="ko-KR" sz="2000" dirty="0" smtClean="0">
              <a:effectLst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8425914" y="4924656"/>
            <a:ext cx="763522" cy="2188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  <a:defRPr/>
            </a:pPr>
            <a:r>
              <a:rPr lang="en-US" altLang="ko-KR" sz="1200" dirty="0" smtClean="0"/>
              <a:t>v1.200511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88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03.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기본</a:t>
            </a:r>
            <a:r>
              <a:rPr lang="en-US" altLang="ko-KR" sz="1800" dirty="0" smtClean="0">
                <a:latin typeface="+mj-ea"/>
              </a:rPr>
              <a:t>API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29083"/>
              </p:ext>
            </p:extLst>
          </p:nvPr>
        </p:nvGraphicFramePr>
        <p:xfrm>
          <a:off x="5239109" y="412595"/>
          <a:ext cx="3076804" cy="1571064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02.Object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Class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03.String Class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04.Wrapper Class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6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03.String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 dirty="0"/>
              <a:t>문자</a:t>
            </a:r>
            <a:r>
              <a:rPr lang="en-US" altLang="ko-KR" dirty="0"/>
              <a:t>(Character)</a:t>
            </a: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321263" y="911376"/>
            <a:ext cx="8679862" cy="107073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dirty="0"/>
              <a:t>단순 </a:t>
            </a:r>
            <a:r>
              <a:rPr lang="ko-KR" altLang="en-US" dirty="0" err="1"/>
              <a:t>자료형</a:t>
            </a:r>
            <a:r>
              <a:rPr lang="en-US" altLang="ko-KR" dirty="0"/>
              <a:t>(char)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dirty="0"/>
              <a:t>문자  선언	</a:t>
            </a:r>
            <a:r>
              <a:rPr lang="en-US" altLang="ko-KR" dirty="0"/>
              <a:t>char letter;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dirty="0"/>
              <a:t>문자열  할당	</a:t>
            </a:r>
            <a:r>
              <a:rPr lang="en-US" altLang="ko-KR" dirty="0"/>
              <a:t>letter = ‘A’;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dirty="0"/>
              <a:t>문자열 사용	</a:t>
            </a:r>
            <a:r>
              <a:rPr lang="en-US" altLang="ko-KR" dirty="0" err="1"/>
              <a:t>System.out.println</a:t>
            </a:r>
            <a:r>
              <a:rPr lang="en-US" altLang="ko-KR" dirty="0"/>
              <a:t>(letter); </a:t>
            </a: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337991" y="2147688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dirty="0"/>
              <a:t>문자열</a:t>
            </a:r>
            <a:r>
              <a:rPr lang="en-US" altLang="ko-KR" dirty="0"/>
              <a:t>(String)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4" name="텍스트 개체 틀 8"/>
          <p:cNvSpPr txBox="1">
            <a:spLocks/>
          </p:cNvSpPr>
          <p:nvPr/>
        </p:nvSpPr>
        <p:spPr>
          <a:xfrm>
            <a:off x="321263" y="2515683"/>
            <a:ext cx="8679862" cy="107073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dirty="0"/>
              <a:t>연속된 문자</a:t>
            </a:r>
            <a:r>
              <a:rPr lang="en-US" altLang="ko-KR" dirty="0"/>
              <a:t>(character)</a:t>
            </a:r>
            <a:r>
              <a:rPr lang="ko-KR" altLang="en-US" dirty="0"/>
              <a:t>들을 저장하고 다루기 위한 클래스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dirty="0"/>
              <a:t>문자열 상수</a:t>
            </a:r>
            <a:r>
              <a:rPr lang="en-US" altLang="ko-KR" dirty="0"/>
              <a:t>: “ ”</a:t>
            </a:r>
            <a:r>
              <a:rPr lang="ko-KR" altLang="en-US" dirty="0"/>
              <a:t>로 둘러싸인 문자열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한번 만들어진 </a:t>
            </a:r>
            <a:r>
              <a:rPr lang="en-US" altLang="ko-KR" dirty="0"/>
              <a:t>String </a:t>
            </a:r>
            <a:r>
              <a:rPr lang="ko-KR" altLang="en-US" dirty="0"/>
              <a:t>객체는 변경 불가함</a:t>
            </a:r>
            <a:r>
              <a:rPr lang="en-US" altLang="ko-KR" dirty="0"/>
              <a:t>(immutable)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dirty="0"/>
              <a:t>문자열 선언	</a:t>
            </a:r>
            <a:r>
              <a:rPr lang="en-US" altLang="ko-KR" dirty="0"/>
              <a:t>String greeting;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dirty="0"/>
              <a:t>문자열  할당	</a:t>
            </a:r>
            <a:r>
              <a:rPr lang="en-US" altLang="ko-KR" dirty="0"/>
              <a:t>greeting = “Hello JAVA!”;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dirty="0"/>
              <a:t>문자열 사용	</a:t>
            </a:r>
            <a:r>
              <a:rPr lang="en-US" altLang="ko-KR" dirty="0" err="1"/>
              <a:t>System.out.println</a:t>
            </a:r>
            <a:r>
              <a:rPr lang="en-US" altLang="ko-KR" dirty="0"/>
              <a:t>(greeting);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ko-KR" altLang="en-US" dirty="0"/>
              <a:t>특수 문자의 표현</a:t>
            </a:r>
            <a:r>
              <a:rPr lang="en-US" altLang="ko-KR" dirty="0"/>
              <a:t>(Escape characters)</a:t>
            </a:r>
          </a:p>
          <a:p>
            <a:pPr marL="266700" lvl="1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dirty="0"/>
              <a:t>    </a:t>
            </a:r>
            <a:r>
              <a:rPr lang="en-US" altLang="ko-KR" dirty="0" err="1"/>
              <a:t>System.out.print</a:t>
            </a:r>
            <a:r>
              <a:rPr lang="en-US" altLang="ko-KR" dirty="0"/>
              <a:t>(“Hello ”JAVA!””);</a:t>
            </a:r>
          </a:p>
          <a:p>
            <a:pPr marL="266700" lvl="1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dirty="0"/>
              <a:t>    </a:t>
            </a:r>
            <a:r>
              <a:rPr lang="en-US" altLang="ko-KR" dirty="0" err="1"/>
              <a:t>System.out.print</a:t>
            </a:r>
            <a:r>
              <a:rPr lang="en-US" altLang="ko-KR" dirty="0"/>
              <a:t>(“Hello </a:t>
            </a:r>
            <a:r>
              <a:rPr lang="en-US" altLang="ko-KR" dirty="0" smtClean="0"/>
              <a:t>\”</a:t>
            </a:r>
            <a:r>
              <a:rPr lang="en-US" altLang="ko-KR" dirty="0"/>
              <a:t>JAVA!\””);</a:t>
            </a:r>
          </a:p>
          <a:p>
            <a:pPr marL="266700" lvl="1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dirty="0"/>
              <a:t>    </a:t>
            </a:r>
            <a:r>
              <a:rPr lang="en-US" altLang="ko-KR" dirty="0" err="1"/>
              <a:t>System.out.print</a:t>
            </a:r>
            <a:r>
              <a:rPr lang="en-US" altLang="ko-KR" dirty="0"/>
              <a:t>(“Hello \”JAVA!\”\n”);</a:t>
            </a:r>
          </a:p>
        </p:txBody>
      </p:sp>
    </p:spTree>
    <p:extLst>
      <p:ext uri="{BB962C8B-B14F-4D97-AF65-F5344CB8AC3E}">
        <p14:creationId xmlns:p14="http://schemas.microsoft.com/office/powerpoint/2010/main" val="40273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03.String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r>
              <a:rPr lang="en-US" altLang="ko-KR" dirty="0"/>
              <a:t>- </a:t>
            </a:r>
            <a:r>
              <a:rPr lang="ko-KR" altLang="en-US" dirty="0"/>
              <a:t>메모리</a:t>
            </a:r>
            <a:endParaRPr lang="en-US" altLang="ko-KR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7959" y="918022"/>
            <a:ext cx="5284949" cy="357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ko-KR" sz="1200" dirty="0">
                <a:ea typeface="맑은 고딕" panose="020B0503020000020004" pitchFamily="50" charset="-127"/>
              </a:rPr>
              <a:t>String str1;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ko-KR" sz="1200" dirty="0">
                <a:ea typeface="맑은 고딕" panose="020B0503020000020004" pitchFamily="50" charset="-127"/>
              </a:rPr>
              <a:t>String str2, str3;  // String </a:t>
            </a:r>
            <a:r>
              <a:rPr kumimoji="0" lang="ko-KR" altLang="en-US" sz="1200" dirty="0">
                <a:ea typeface="맑은 고딕" panose="020B0503020000020004" pitchFamily="50" charset="-127"/>
              </a:rPr>
              <a:t>클래스변수 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str1, str2, str3 </a:t>
            </a:r>
            <a:r>
              <a:rPr kumimoji="0" lang="ko-KR" altLang="en-US" sz="1200" dirty="0">
                <a:ea typeface="맑은 고딕" panose="020B0503020000020004" pitchFamily="50" charset="-127"/>
              </a:rPr>
              <a:t>선언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ko-KR" altLang="en-US" sz="1200" dirty="0">
                <a:ea typeface="맑은 고딕" panose="020B0503020000020004" pitchFamily="50" charset="-127"/>
              </a:rPr>
              <a:t>	</a:t>
            </a:r>
            <a:endParaRPr kumimoji="0" lang="en-US" altLang="ko-KR" sz="1200" dirty="0"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ko-KR" sz="1200" dirty="0">
                <a:ea typeface="맑은 고딕" panose="020B0503020000020004" pitchFamily="50" charset="-127"/>
              </a:rPr>
              <a:t>str1 = "</a:t>
            </a:r>
            <a:r>
              <a:rPr kumimoji="0" lang="en-US" altLang="ko-KR" sz="1200" dirty="0" err="1">
                <a:ea typeface="맑은 고딕" panose="020B0503020000020004" pitchFamily="50" charset="-127"/>
              </a:rPr>
              <a:t>abc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";      </a:t>
            </a:r>
            <a:r>
              <a:rPr kumimoji="0" lang="en-US" altLang="ko-KR" sz="1200" dirty="0" smtClean="0">
                <a:ea typeface="맑은 고딕" panose="020B0503020000020004" pitchFamily="50" charset="-127"/>
              </a:rPr>
              <a:t>// 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str1</a:t>
            </a:r>
            <a:r>
              <a:rPr kumimoji="0" lang="ko-KR" altLang="en-US" sz="1200" dirty="0">
                <a:ea typeface="맑은 고딕" panose="020B0503020000020004" pitchFamily="50" charset="-127"/>
              </a:rPr>
              <a:t>은 생성된 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String </a:t>
            </a:r>
            <a:r>
              <a:rPr kumimoji="0" lang="ko-KR" altLang="en-US" sz="1200" dirty="0">
                <a:ea typeface="맑은 고딕" panose="020B0503020000020004" pitchFamily="50" charset="-127"/>
              </a:rPr>
              <a:t>클래스의 객체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(Object)</a:t>
            </a:r>
            <a:r>
              <a:rPr kumimoji="0" lang="ko-KR" altLang="en-US" sz="1200" dirty="0">
                <a:ea typeface="맑은 고딕" panose="020B0503020000020004" pitchFamily="50" charset="-127"/>
              </a:rPr>
              <a:t>를 가리킴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ko-KR" sz="1200" dirty="0">
                <a:ea typeface="맑은 고딕" panose="020B0503020000020004" pitchFamily="50" charset="-127"/>
              </a:rPr>
              <a:t>str2 = "</a:t>
            </a:r>
            <a:r>
              <a:rPr kumimoji="0" lang="en-US" altLang="ko-KR" sz="1200" dirty="0" err="1">
                <a:ea typeface="맑은 고딕" panose="020B0503020000020004" pitchFamily="50" charset="-127"/>
              </a:rPr>
              <a:t>cde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";      </a:t>
            </a:r>
            <a:r>
              <a:rPr kumimoji="0" lang="en-US" altLang="ko-KR" sz="1200" dirty="0" smtClean="0">
                <a:ea typeface="맑은 고딕" panose="020B0503020000020004" pitchFamily="50" charset="-127"/>
              </a:rPr>
              <a:t>// 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str2</a:t>
            </a:r>
            <a:r>
              <a:rPr kumimoji="0" lang="ko-KR" altLang="en-US" sz="1200" dirty="0">
                <a:ea typeface="맑은 고딕" panose="020B0503020000020004" pitchFamily="50" charset="-127"/>
              </a:rPr>
              <a:t>은 생성된 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String </a:t>
            </a:r>
            <a:r>
              <a:rPr kumimoji="0" lang="ko-KR" altLang="en-US" sz="1200" dirty="0">
                <a:ea typeface="맑은 고딕" panose="020B0503020000020004" pitchFamily="50" charset="-127"/>
              </a:rPr>
              <a:t>클래스의 객체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(Object)</a:t>
            </a:r>
            <a:r>
              <a:rPr kumimoji="0" lang="ko-KR" altLang="en-US" sz="1200" dirty="0">
                <a:ea typeface="맑은 고딕" panose="020B0503020000020004" pitchFamily="50" charset="-127"/>
              </a:rPr>
              <a:t>를 가리킴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ko-KR" sz="1200" dirty="0">
                <a:ea typeface="맑은 고딕" panose="020B0503020000020004" pitchFamily="50" charset="-127"/>
              </a:rPr>
              <a:t>str3 = str2;        </a:t>
            </a:r>
            <a:r>
              <a:rPr kumimoji="0" lang="en-US" altLang="ko-KR" sz="1200" dirty="0" smtClean="0">
                <a:ea typeface="맑은 고딕" panose="020B0503020000020004" pitchFamily="50" charset="-127"/>
              </a:rPr>
              <a:t>// 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str3</a:t>
            </a:r>
            <a:r>
              <a:rPr kumimoji="0" lang="ko-KR" altLang="en-US" sz="1200" dirty="0">
                <a:ea typeface="맑은 고딕" panose="020B0503020000020004" pitchFamily="50" charset="-127"/>
              </a:rPr>
              <a:t>에 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str2</a:t>
            </a:r>
            <a:r>
              <a:rPr kumimoji="0" lang="ko-KR" altLang="en-US" sz="1200" dirty="0">
                <a:ea typeface="맑은 고딕" panose="020B0503020000020004" pitchFamily="50" charset="-127"/>
              </a:rPr>
              <a:t>의 값 할당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ko-KR" sz="1200" dirty="0"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ko-KR" sz="1200" dirty="0">
                <a:ea typeface="맑은 고딕" panose="020B0503020000020004" pitchFamily="50" charset="-127"/>
              </a:rPr>
              <a:t>str2 = str1.toUpperCase();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ko-KR" sz="1200" dirty="0">
                <a:ea typeface="맑은 고딕" panose="020B0503020000020004" pitchFamily="50" charset="-127"/>
              </a:rPr>
              <a:t>String str4 = str2.concat( "??" 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ko-KR" sz="1200" dirty="0">
                <a:ea typeface="맑은 고딕" panose="020B0503020000020004" pitchFamily="50" charset="-127"/>
              </a:rPr>
              <a:t>String str5 = "!".</a:t>
            </a:r>
            <a:r>
              <a:rPr kumimoji="0" lang="en-US" altLang="ko-KR" sz="1200" dirty="0" err="1">
                <a:ea typeface="맑은 고딕" panose="020B0503020000020004" pitchFamily="50" charset="-127"/>
              </a:rPr>
              <a:t>concat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(str2).</a:t>
            </a:r>
            <a:r>
              <a:rPr kumimoji="0" lang="en-US" altLang="ko-KR" sz="1200" dirty="0" err="1">
                <a:ea typeface="맑은 고딕" panose="020B0503020000020004" pitchFamily="50" charset="-127"/>
              </a:rPr>
              <a:t>concat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( "@" );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ko-KR" sz="1200" dirty="0"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ko-KR" sz="1200" dirty="0" err="1">
                <a:ea typeface="맑은 고딕" panose="020B0503020000020004" pitchFamily="50" charset="-127"/>
              </a:rPr>
              <a:t>System.out.println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("str1: " + str1);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ko-KR" sz="1200" dirty="0" err="1">
                <a:ea typeface="맑은 고딕" panose="020B0503020000020004" pitchFamily="50" charset="-127"/>
              </a:rPr>
              <a:t>System.out.println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("str2: " + str2);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ko-KR" sz="1200" dirty="0" err="1">
                <a:ea typeface="맑은 고딕" panose="020B0503020000020004" pitchFamily="50" charset="-127"/>
              </a:rPr>
              <a:t>System.out.println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("str4: " + str4);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ko-KR" sz="1200" dirty="0" err="1">
                <a:ea typeface="맑은 고딕" panose="020B0503020000020004" pitchFamily="50" charset="-127"/>
              </a:rPr>
              <a:t>System.out.println</a:t>
            </a:r>
            <a:r>
              <a:rPr kumimoji="0" lang="en-US" altLang="ko-KR" sz="1200" dirty="0">
                <a:ea typeface="맑은 고딕" panose="020B0503020000020004" pitchFamily="50" charset="-127"/>
              </a:rPr>
              <a:t>("str5: " + str5);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</a:rPr>
              <a:t>	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93877" y="1952091"/>
            <a:ext cx="5809026" cy="2825392"/>
            <a:chOff x="3293877" y="1952091"/>
            <a:chExt cx="5809026" cy="2825392"/>
          </a:xfrm>
        </p:grpSpPr>
        <p:sp>
          <p:nvSpPr>
            <p:cNvPr id="6" name="직사각형 5"/>
            <p:cNvSpPr/>
            <p:nvPr/>
          </p:nvSpPr>
          <p:spPr>
            <a:xfrm>
              <a:off x="3298004" y="1952091"/>
              <a:ext cx="5804899" cy="2825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293877" y="2113051"/>
              <a:ext cx="1202093" cy="2478202"/>
              <a:chOff x="3659221" y="2102100"/>
              <a:chExt cx="1202093" cy="2478202"/>
            </a:xfrm>
          </p:grpSpPr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3659221" y="2102100"/>
                <a:ext cx="956579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 smtClean="0">
                    <a:latin typeface="+mn-ea"/>
                    <a:ea typeface="+mn-ea"/>
                  </a:rPr>
                  <a:t>String </a:t>
                </a:r>
                <a:r>
                  <a:rPr lang="en-US" altLang="ko-KR" sz="1400" dirty="0" smtClean="0">
                    <a:latin typeface="+mn-ea"/>
                    <a:ea typeface="+mn-ea"/>
                  </a:rPr>
                  <a:t>str1</a:t>
                </a:r>
              </a:p>
            </p:txBody>
          </p:sp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 rot="5400000">
                <a:off x="4290570" y="2271908"/>
                <a:ext cx="300038" cy="401637"/>
              </a:xfrm>
              <a:prstGeom prst="rect">
                <a:avLst/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mtClean="0">
                  <a:latin typeface="+mn-ea"/>
                  <a:ea typeface="+mn-ea"/>
                </a:endParaRPr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4007239" y="4178665"/>
                <a:ext cx="854075" cy="401637"/>
              </a:xfrm>
              <a:prstGeom prst="rect">
                <a:avLst/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mtClean="0">
                    <a:latin typeface="+mn-ea"/>
                    <a:ea typeface="+mn-ea"/>
                  </a:rPr>
                  <a:t>abc</a:t>
                </a: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4051831" y="2617268"/>
                <a:ext cx="372331" cy="1555028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>
                  <a:defRPr/>
                </a:pPr>
                <a:endParaRPr lang="ko-KR" altLang="en-US" sz="14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486450" y="2102100"/>
              <a:ext cx="2275280" cy="2478202"/>
              <a:chOff x="4929526" y="2102100"/>
              <a:chExt cx="2275280" cy="2478202"/>
            </a:xfrm>
          </p:grpSpPr>
          <p:sp>
            <p:nvSpPr>
              <p:cNvPr id="36" name="Rectangle 11"/>
              <p:cNvSpPr>
                <a:spLocks noChangeArrowheads="1"/>
              </p:cNvSpPr>
              <p:nvPr/>
            </p:nvSpPr>
            <p:spPr bwMode="auto">
              <a:xfrm>
                <a:off x="4929526" y="2102100"/>
                <a:ext cx="956579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 smtClean="0">
                    <a:latin typeface="+mn-ea"/>
                    <a:ea typeface="+mn-ea"/>
                  </a:rPr>
                  <a:t>String </a:t>
                </a:r>
                <a:r>
                  <a:rPr lang="en-US" altLang="ko-KR" sz="1400" dirty="0" smtClean="0">
                    <a:latin typeface="+mn-ea"/>
                    <a:ea typeface="+mn-ea"/>
                  </a:rPr>
                  <a:t>str2</a:t>
                </a:r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 rot="5400000">
                <a:off x="5566350" y="2271908"/>
                <a:ext cx="300038" cy="401637"/>
              </a:xfrm>
              <a:prstGeom prst="rect">
                <a:avLst/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mtClean="0">
                  <a:latin typeface="+mn-ea"/>
                  <a:ea typeface="+mn-ea"/>
                </a:endParaRP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5283019" y="4178665"/>
                <a:ext cx="854075" cy="401637"/>
              </a:xfrm>
              <a:prstGeom prst="rect">
                <a:avLst/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dirty="0" err="1" smtClean="0">
                    <a:latin typeface="+mn-ea"/>
                    <a:ea typeface="+mn-ea"/>
                  </a:rPr>
                  <a:t>cde</a:t>
                </a:r>
                <a:endParaRPr lang="en-US" altLang="ko-KR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 flipH="1">
                <a:off x="5327611" y="2617268"/>
                <a:ext cx="372331" cy="1555028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>
                  <a:defRPr/>
                </a:pPr>
                <a:endParaRPr lang="ko-KR" altLang="en-US" sz="1400" b="1">
                  <a:latin typeface="+mn-ea"/>
                  <a:ea typeface="+mn-ea"/>
                </a:endParaRP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6013669" y="2102101"/>
                <a:ext cx="956579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 smtClean="0">
                    <a:latin typeface="+mn-ea"/>
                    <a:ea typeface="+mn-ea"/>
                  </a:rPr>
                  <a:t>String </a:t>
                </a:r>
                <a:r>
                  <a:rPr lang="en-US" altLang="ko-KR" sz="1400" dirty="0" smtClean="0">
                    <a:latin typeface="+mn-ea"/>
                    <a:ea typeface="+mn-ea"/>
                  </a:rPr>
                  <a:t>str3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 rot="5400000">
                <a:off x="6634063" y="2271909"/>
                <a:ext cx="300038" cy="401637"/>
              </a:xfrm>
              <a:prstGeom prst="rect">
                <a:avLst/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mtClean="0">
                  <a:latin typeface="+mn-ea"/>
                  <a:ea typeface="+mn-ea"/>
                </a:endParaRPr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 flipH="1">
                <a:off x="5382365" y="2617267"/>
                <a:ext cx="1363387" cy="1565975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>
                  <a:defRPr/>
                </a:pPr>
                <a:endParaRPr lang="ko-KR" altLang="en-US" sz="1400" b="1">
                  <a:latin typeface="+mn-ea"/>
                  <a:ea typeface="+mn-ea"/>
                </a:endParaRP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6350731" y="4178665"/>
                <a:ext cx="854075" cy="401637"/>
              </a:xfrm>
              <a:prstGeom prst="rect">
                <a:avLst/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ABC</a:t>
                </a:r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>
                <a:off x="5699941" y="2628216"/>
                <a:ext cx="1127943" cy="1538601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>
                  <a:defRPr/>
                </a:pPr>
                <a:endParaRPr lang="ko-KR" altLang="en-US" sz="1400" b="1">
                  <a:latin typeface="+mn-ea"/>
                  <a:ea typeface="+mn-ea"/>
                </a:endParaRPr>
              </a:p>
            </p:txBody>
          </p:sp>
          <p:sp>
            <p:nvSpPr>
              <p:cNvPr id="45" name="Text Box 25"/>
              <p:cNvSpPr txBox="1">
                <a:spLocks noChangeArrowheads="1"/>
              </p:cNvSpPr>
              <p:nvPr/>
            </p:nvSpPr>
            <p:spPr bwMode="auto">
              <a:xfrm>
                <a:off x="5426169" y="3105767"/>
                <a:ext cx="24575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  <a:defRPr/>
                </a:pPr>
                <a:r>
                  <a:rPr lang="en-US" altLang="ko-KR" sz="1200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x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03272" y="2102100"/>
              <a:ext cx="1207568" cy="2478202"/>
              <a:chOff x="6803272" y="2102100"/>
              <a:chExt cx="1207568" cy="2478202"/>
            </a:xfrm>
          </p:grpSpPr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6803272" y="2102100"/>
                <a:ext cx="956579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 smtClean="0">
                    <a:latin typeface="+mn-ea"/>
                    <a:ea typeface="+mn-ea"/>
                  </a:rPr>
                  <a:t>String </a:t>
                </a:r>
                <a:r>
                  <a:rPr lang="en-US" altLang="ko-KR" sz="1400" dirty="0" smtClean="0">
                    <a:latin typeface="+mn-ea"/>
                    <a:ea typeface="+mn-ea"/>
                  </a:rPr>
                  <a:t>str4</a:t>
                </a:r>
              </a:p>
            </p:txBody>
          </p:sp>
          <p:sp>
            <p:nvSpPr>
              <p:cNvPr id="54" name="Rectangle 12"/>
              <p:cNvSpPr>
                <a:spLocks noChangeArrowheads="1"/>
              </p:cNvSpPr>
              <p:nvPr/>
            </p:nvSpPr>
            <p:spPr bwMode="auto">
              <a:xfrm rot="5400000">
                <a:off x="7440096" y="2271908"/>
                <a:ext cx="300038" cy="401637"/>
              </a:xfrm>
              <a:prstGeom prst="rect">
                <a:avLst/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mtClean="0">
                  <a:latin typeface="+mn-ea"/>
                  <a:ea typeface="+mn-ea"/>
                </a:endParaRPr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/>
            </p:nvSpPr>
            <p:spPr bwMode="auto">
              <a:xfrm>
                <a:off x="7156765" y="4178665"/>
                <a:ext cx="854075" cy="401637"/>
              </a:xfrm>
              <a:prstGeom prst="rect">
                <a:avLst/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ABC??</a:t>
                </a:r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 flipH="1">
                <a:off x="7201357" y="2617268"/>
                <a:ext cx="372331" cy="1555028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>
                  <a:defRPr/>
                </a:pPr>
                <a:endParaRPr lang="ko-KR" altLang="en-US" sz="14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7887415" y="2102101"/>
              <a:ext cx="1191137" cy="2478201"/>
              <a:chOff x="7887415" y="2102101"/>
              <a:chExt cx="1191137" cy="2478201"/>
            </a:xfrm>
          </p:grpSpPr>
          <p:sp>
            <p:nvSpPr>
              <p:cNvPr id="57" name="Rectangle 11"/>
              <p:cNvSpPr>
                <a:spLocks noChangeArrowheads="1"/>
              </p:cNvSpPr>
              <p:nvPr/>
            </p:nvSpPr>
            <p:spPr bwMode="auto">
              <a:xfrm>
                <a:off x="7887415" y="2102101"/>
                <a:ext cx="956579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200" dirty="0" smtClean="0">
                    <a:latin typeface="+mn-ea"/>
                    <a:ea typeface="+mn-ea"/>
                  </a:rPr>
                  <a:t>String </a:t>
                </a:r>
                <a:r>
                  <a:rPr lang="en-US" altLang="ko-KR" sz="1400" dirty="0" smtClean="0">
                    <a:latin typeface="+mn-ea"/>
                    <a:ea typeface="+mn-ea"/>
                  </a:rPr>
                  <a:t>str5</a:t>
                </a:r>
              </a:p>
            </p:txBody>
          </p:sp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 rot="5400000">
                <a:off x="8507809" y="2271909"/>
                <a:ext cx="300038" cy="401637"/>
              </a:xfrm>
              <a:prstGeom prst="rect">
                <a:avLst/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mtClean="0">
                  <a:latin typeface="+mn-ea"/>
                  <a:ea typeface="+mn-ea"/>
                </a:endParaRPr>
              </a:p>
            </p:txBody>
          </p:sp>
          <p:sp>
            <p:nvSpPr>
              <p:cNvPr id="59" name="Line 14"/>
              <p:cNvSpPr>
                <a:spLocks noChangeShapeType="1"/>
              </p:cNvSpPr>
              <p:nvPr/>
            </p:nvSpPr>
            <p:spPr bwMode="auto">
              <a:xfrm flipH="1">
                <a:off x="8260421" y="2617267"/>
                <a:ext cx="359076" cy="154376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>
                  <a:defRPr/>
                </a:pPr>
                <a:endParaRPr lang="ko-KR" altLang="en-US" sz="1400" b="1">
                  <a:latin typeface="+mn-ea"/>
                  <a:ea typeface="+mn-ea"/>
                </a:endParaRP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8224477" y="4178665"/>
                <a:ext cx="854075" cy="401637"/>
              </a:xfrm>
              <a:prstGeom prst="rect">
                <a:avLst/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dirty="0">
                    <a:latin typeface="+mn-ea"/>
                  </a:rPr>
                  <a:t>!ABC@</a:t>
                </a:r>
              </a:p>
            </p:txBody>
          </p:sp>
        </p:grp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667842" y="3957594"/>
            <a:ext cx="52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latin typeface="+mn-ea"/>
                <a:ea typeface="+mn-ea"/>
              </a:rPr>
              <a:t>0x111</a:t>
            </a: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812221" y="2350174"/>
            <a:ext cx="52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latin typeface="+mn-ea"/>
                <a:ea typeface="+mn-ea"/>
              </a:rPr>
              <a:t>0x111</a:t>
            </a: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72065" y="3957594"/>
            <a:ext cx="526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latin typeface="+mn-ea"/>
                <a:ea typeface="+mn-ea"/>
              </a:rPr>
              <a:t>0x222</a:t>
            </a: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005756" y="2340552"/>
            <a:ext cx="526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latin typeface="+mn-ea"/>
                <a:ea typeface="+mn-ea"/>
              </a:rPr>
              <a:t>0x222</a:t>
            </a: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069347" y="2340552"/>
            <a:ext cx="526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latin typeface="+mn-ea"/>
                <a:ea typeface="+mn-ea"/>
              </a:rPr>
              <a:t>0x222</a:t>
            </a: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819090" y="3952783"/>
            <a:ext cx="526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latin typeface="+mn-ea"/>
                <a:ea typeface="+mn-ea"/>
              </a:rPr>
              <a:t>0x333</a:t>
            </a: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251199" y="2561933"/>
            <a:ext cx="526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solidFill>
                  <a:srgbClr val="FF0000"/>
                </a:solidFill>
                <a:latin typeface="+mn-ea"/>
                <a:ea typeface="+mn-ea"/>
              </a:rPr>
              <a:t>0x333</a:t>
            </a:r>
            <a:endParaRPr lang="ko-KR" altLang="en-US" sz="1000" b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330256" y="2340552"/>
            <a:ext cx="526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latin typeface="+mn-ea"/>
                <a:ea typeface="+mn-ea"/>
              </a:rPr>
              <a:t>0x444</a:t>
            </a: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171439" y="3962409"/>
            <a:ext cx="526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latin typeface="+mn-ea"/>
                <a:ea typeface="+mn-ea"/>
              </a:rPr>
              <a:t>0x444</a:t>
            </a: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8225405" y="3962409"/>
            <a:ext cx="526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latin typeface="+mn-ea"/>
                <a:ea typeface="+mn-ea"/>
              </a:rPr>
              <a:t>0x555</a:t>
            </a: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8389042" y="2354990"/>
            <a:ext cx="526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 smtClean="0">
                <a:latin typeface="+mn-ea"/>
                <a:ea typeface="+mn-ea"/>
              </a:rPr>
              <a:t>0x555</a:t>
            </a:r>
            <a:endParaRPr lang="ko-KR" altLang="en-US" sz="1000" b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8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03.String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dirty="0"/>
              <a:t>String </a:t>
            </a:r>
            <a:r>
              <a:rPr lang="ko-KR" altLang="en-US" dirty="0"/>
              <a:t>클래스 연산</a:t>
            </a:r>
            <a:endParaRPr lang="en-US" altLang="ko-KR" dirty="0"/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321263" y="911376"/>
            <a:ext cx="8679862" cy="107073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dirty="0"/>
              <a:t>+</a:t>
            </a:r>
            <a:r>
              <a:rPr lang="ko-KR" altLang="en-US" dirty="0"/>
              <a:t>연산자</a:t>
            </a:r>
            <a:endParaRPr lang="en-US" altLang="ko-KR" dirty="0"/>
          </a:p>
          <a:p>
            <a:pPr marL="266700" lvl="1" indent="179388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dirty="0"/>
              <a:t>String greet = “Hello”;</a:t>
            </a:r>
          </a:p>
          <a:p>
            <a:pPr marL="266700" lvl="1" indent="179388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dirty="0"/>
              <a:t>String name = “JAVA”;</a:t>
            </a:r>
          </a:p>
          <a:p>
            <a:pPr marL="266700" lvl="1" indent="179388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dirty="0" err="1"/>
              <a:t>System.out.println</a:t>
            </a:r>
            <a:r>
              <a:rPr lang="en-US" altLang="ko-KR" dirty="0"/>
              <a:t>( greet + name + “!” );</a:t>
            </a:r>
          </a:p>
          <a:p>
            <a:pPr marL="266700" lvl="1" indent="179388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dirty="0" err="1"/>
              <a:t>System.out.println</a:t>
            </a:r>
            <a:r>
              <a:rPr lang="en-US" altLang="ko-KR" dirty="0"/>
              <a:t>( greet + “ ” + name + “!” );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1000" dirty="0"/>
          </a:p>
          <a:p>
            <a:pPr lvl="1">
              <a:spcBef>
                <a:spcPct val="0"/>
              </a:spcBef>
              <a:defRPr/>
            </a:pPr>
            <a:r>
              <a:rPr lang="en-US" altLang="ko-KR" dirty="0"/>
              <a:t>index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dirty="0"/>
              <a:t>String </a:t>
            </a:r>
            <a:r>
              <a:rPr lang="ko-KR" altLang="en-US" dirty="0"/>
              <a:t>객체 내의 문자 인덱싱은 배열과 같이 </a:t>
            </a:r>
            <a:r>
              <a:rPr lang="en-US" altLang="ko-KR" dirty="0"/>
              <a:t>0</a:t>
            </a:r>
            <a:r>
              <a:rPr lang="ko-KR" altLang="en-US" dirty="0"/>
              <a:t>부터 시작됨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dirty="0" err="1"/>
              <a:t>charAt</a:t>
            </a:r>
            <a:r>
              <a:rPr lang="en-US" altLang="ko-KR" dirty="0"/>
              <a:t>(position) : </a:t>
            </a:r>
            <a:r>
              <a:rPr lang="ko-KR" altLang="en-US" dirty="0"/>
              <a:t>해당 위치의 문자를 반환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ko-KR" dirty="0"/>
              <a:t>substring(start, end) : start</a:t>
            </a:r>
            <a:r>
              <a:rPr lang="ko-KR" altLang="en-US" dirty="0"/>
              <a:t>부터 </a:t>
            </a:r>
            <a:r>
              <a:rPr lang="en-US" altLang="ko-KR" dirty="0"/>
              <a:t>end</a:t>
            </a:r>
            <a:r>
              <a:rPr lang="ko-KR" altLang="en-US" dirty="0"/>
              <a:t>까지의 문자들을 새로운 문자열로 반환</a:t>
            </a:r>
            <a:endParaRPr lang="en-US" altLang="ko-KR" dirty="0"/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endParaRPr lang="en-US" altLang="ko-KR" dirty="0"/>
          </a:p>
          <a:p>
            <a:pPr marL="447675" lvl="2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200" dirty="0"/>
              <a:t>String greeting = “Hello JAVA!”;</a:t>
            </a:r>
          </a:p>
          <a:p>
            <a:pPr marL="447675" lvl="2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200" dirty="0" err="1"/>
              <a:t>greeting.charAt</a:t>
            </a:r>
            <a:r>
              <a:rPr lang="en-US" altLang="ko-KR" sz="1200" dirty="0"/>
              <a:t>( 0 );</a:t>
            </a:r>
          </a:p>
          <a:p>
            <a:pPr marL="447675" lvl="2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200" dirty="0" err="1"/>
              <a:t>greeting.charAt</a:t>
            </a:r>
            <a:r>
              <a:rPr lang="en-US" altLang="ko-KR" sz="1200" dirty="0"/>
              <a:t>( 10 );</a:t>
            </a:r>
          </a:p>
          <a:p>
            <a:pPr marL="447675" lvl="2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ko-KR" sz="1200" dirty="0" err="1"/>
              <a:t>greeting.substring</a:t>
            </a:r>
            <a:r>
              <a:rPr lang="en-US" altLang="ko-KR" sz="1200" dirty="0"/>
              <a:t>( 1, 3 ); 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endParaRPr lang="ko-KR" altLang="en-US" dirty="0"/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endParaRPr lang="en-US" altLang="ko-KR" dirty="0"/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12431"/>
              </p:ext>
            </p:extLst>
          </p:nvPr>
        </p:nvGraphicFramePr>
        <p:xfrm>
          <a:off x="2653551" y="4077494"/>
          <a:ext cx="6229352" cy="731838"/>
        </p:xfrm>
        <a:graphic>
          <a:graphicData uri="http://schemas.openxmlformats.org/drawingml/2006/table">
            <a:tbl>
              <a:tblPr/>
              <a:tblGrid>
                <a:gridCol w="520134"/>
                <a:gridCol w="517410"/>
                <a:gridCol w="520134"/>
                <a:gridCol w="518772"/>
                <a:gridCol w="518773"/>
                <a:gridCol w="520134"/>
                <a:gridCol w="518772"/>
                <a:gridCol w="518773"/>
                <a:gridCol w="518772"/>
                <a:gridCol w="520134"/>
                <a:gridCol w="517410"/>
                <a:gridCol w="520134"/>
              </a:tblGrid>
              <a:tr h="365919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!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0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03.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기본</a:t>
            </a:r>
            <a:r>
              <a:rPr lang="en-US" altLang="ko-KR" sz="1800" dirty="0" smtClean="0">
                <a:latin typeface="+mj-ea"/>
              </a:rPr>
              <a:t>API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22138"/>
              </p:ext>
            </p:extLst>
          </p:nvPr>
        </p:nvGraphicFramePr>
        <p:xfrm>
          <a:off x="5239109" y="412595"/>
          <a:ext cx="3076804" cy="1571064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02.Object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Class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03.String Class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04.Wrapper Class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04.Wrapper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dirty="0"/>
              <a:t>Wrapper Class</a:t>
            </a: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321263" y="911376"/>
            <a:ext cx="8679862" cy="107073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defRPr/>
            </a:pPr>
            <a:r>
              <a:rPr lang="ko-KR" altLang="en-US" dirty="0"/>
              <a:t>특정 클래스를 가리키는 이름이 아님</a:t>
            </a:r>
            <a:endParaRPr lang="en-US" altLang="ko-KR" dirty="0"/>
          </a:p>
          <a:p>
            <a:pPr lvl="1">
              <a:spcBef>
                <a:spcPts val="600"/>
              </a:spcBef>
              <a:defRPr/>
            </a:pP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ko-KR" altLang="en-US" dirty="0" err="1"/>
              <a:t>기본데이트형을</a:t>
            </a:r>
            <a:r>
              <a:rPr lang="ko-KR" altLang="en-US" dirty="0"/>
              <a:t> 객체형식으로 다루기 위한 클래스들의 통칭</a:t>
            </a:r>
            <a:endParaRPr lang="en-US" altLang="ko-KR" dirty="0"/>
          </a:p>
          <a:p>
            <a:pPr lvl="3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dirty="0"/>
              <a:t>byte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  Byte 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dirty="0"/>
              <a:t>short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  Short    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  Integer    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dirty="0"/>
              <a:t>long       </a:t>
            </a:r>
            <a:r>
              <a:rPr lang="en-US" altLang="ko-KR" dirty="0">
                <a:sym typeface="Wingdings" panose="05000000000000000000" pitchFamily="2" charset="2"/>
              </a:rPr>
              <a:t>    </a:t>
            </a:r>
            <a:r>
              <a:rPr lang="en-US" altLang="ko-KR" dirty="0"/>
              <a:t>Long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dirty="0"/>
              <a:t>char       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en-US" altLang="ko-KR" dirty="0"/>
              <a:t>  Character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dirty="0"/>
              <a:t>float       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en-US" altLang="ko-KR" dirty="0"/>
              <a:t>  Float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dirty="0"/>
              <a:t>double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   Double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dirty="0" err="1"/>
              <a:t>boolean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  Boolean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dirty="0"/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ko-KR" altLang="en-US" dirty="0"/>
              <a:t>사용하는 이유</a:t>
            </a:r>
            <a:endParaRPr lang="en-US" altLang="ko-KR" dirty="0"/>
          </a:p>
          <a:p>
            <a:pPr lvl="2">
              <a:lnSpc>
                <a:spcPct val="100000"/>
              </a:lnSpc>
              <a:spcBef>
                <a:spcPct val="0"/>
              </a:spcBef>
              <a:defRPr/>
            </a:pPr>
            <a:r>
              <a:rPr lang="ko-KR" altLang="en-US" dirty="0"/>
              <a:t>자바 세상에는 객체만 있기 때문에 객체를 대상으로 처리하는 경우가 많음</a:t>
            </a:r>
            <a:endParaRPr lang="en-US" altLang="ko-KR" dirty="0"/>
          </a:p>
          <a:p>
            <a:pPr lvl="2">
              <a:lnSpc>
                <a:spcPct val="100000"/>
              </a:lnSpc>
              <a:spcBef>
                <a:spcPct val="0"/>
              </a:spcBef>
              <a:defRPr/>
            </a:pPr>
            <a:r>
              <a:rPr lang="ko-KR" altLang="en-US" dirty="0"/>
              <a:t>어떤 클래스는 객체만을 다루기 때문에 기본 </a:t>
            </a:r>
            <a:r>
              <a:rPr lang="ko-KR" altLang="en-US" dirty="0" err="1"/>
              <a:t>데이터형을</a:t>
            </a:r>
            <a:r>
              <a:rPr lang="ko-KR" altLang="en-US" dirty="0"/>
              <a:t> 쓸 수 없다</a:t>
            </a:r>
            <a:r>
              <a:rPr lang="en-US" altLang="ko-KR" dirty="0"/>
              <a:t>.	</a:t>
            </a:r>
            <a:endParaRPr lang="ko-KR" altLang="en-US" dirty="0"/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endParaRPr lang="ko-KR" altLang="en-US" dirty="0"/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0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464067" y="1700374"/>
            <a:ext cx="5804899" cy="16490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04.Wrapper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dirty="0"/>
              <a:t>Wrapper </a:t>
            </a:r>
            <a:r>
              <a:rPr lang="ko-KR" altLang="en-US" dirty="0"/>
              <a:t>클래스 </a:t>
            </a:r>
            <a:r>
              <a:rPr lang="ko-KR" altLang="en-US" dirty="0" err="1"/>
              <a:t>박싱</a:t>
            </a:r>
            <a:r>
              <a:rPr lang="en-US" altLang="ko-KR" dirty="0"/>
              <a:t>(boxing)</a:t>
            </a:r>
            <a:r>
              <a:rPr lang="ko-KR" altLang="en-US" dirty="0"/>
              <a:t>과 </a:t>
            </a:r>
            <a:r>
              <a:rPr lang="ko-KR" altLang="en-US" dirty="0" err="1"/>
              <a:t>언박싱</a:t>
            </a:r>
            <a:r>
              <a:rPr lang="en-US" altLang="ko-KR" dirty="0"/>
              <a:t>(unboxing)</a:t>
            </a: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321263" y="911376"/>
            <a:ext cx="8679862" cy="778723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defRPr/>
            </a:pPr>
            <a:r>
              <a:rPr lang="ko-KR" altLang="en-US" dirty="0"/>
              <a:t>기본 데이터 타입을 </a:t>
            </a:r>
            <a:r>
              <a:rPr lang="en-US" altLang="ko-KR" dirty="0"/>
              <a:t>Wrapper </a:t>
            </a:r>
            <a:r>
              <a:rPr lang="ko-KR" altLang="en-US" dirty="0"/>
              <a:t>클래스로 </a:t>
            </a:r>
            <a:r>
              <a:rPr lang="ko-KR" altLang="en-US" dirty="0" err="1"/>
              <a:t>변환하는것을</a:t>
            </a:r>
            <a:r>
              <a:rPr lang="ko-KR" altLang="en-US" dirty="0"/>
              <a:t> </a:t>
            </a:r>
            <a:r>
              <a:rPr lang="en-US" altLang="ko-KR" dirty="0"/>
              <a:t>boxing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>
              <a:spcBef>
                <a:spcPts val="600"/>
              </a:spcBef>
              <a:defRPr/>
            </a:pPr>
            <a:r>
              <a:rPr lang="ko-KR" altLang="en-US" dirty="0"/>
              <a:t>반대의 경우를 </a:t>
            </a:r>
            <a:r>
              <a:rPr lang="en-US" altLang="ko-KR" dirty="0"/>
              <a:t>unboxing </a:t>
            </a:r>
            <a:r>
              <a:rPr lang="ko-KR" altLang="en-US" dirty="0"/>
              <a:t>이라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5" name="그룹 1"/>
          <p:cNvGrpSpPr>
            <a:grpSpLocks/>
          </p:cNvGrpSpPr>
          <p:nvPr/>
        </p:nvGrpSpPr>
        <p:grpSpPr bwMode="auto">
          <a:xfrm>
            <a:off x="1721991" y="1851650"/>
            <a:ext cx="5270500" cy="1409700"/>
            <a:chOff x="874904" y="3084512"/>
            <a:chExt cx="7292784" cy="1949822"/>
          </a:xfrm>
        </p:grpSpPr>
        <p:sp>
          <p:nvSpPr>
            <p:cNvPr id="6" name="직사각형 6"/>
            <p:cNvSpPr>
              <a:spLocks noChangeArrowheads="1"/>
            </p:cNvSpPr>
            <p:nvPr/>
          </p:nvSpPr>
          <p:spPr bwMode="auto">
            <a:xfrm>
              <a:off x="881495" y="3798129"/>
              <a:ext cx="856682" cy="57309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smtClean="0">
                  <a:latin typeface="+mn-ea"/>
                  <a:ea typeface="+mn-ea"/>
                </a:rPr>
                <a:t>10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  <p:sp>
          <p:nvSpPr>
            <p:cNvPr id="10" name="모서리가 둥근 직사각형 7"/>
            <p:cNvSpPr>
              <a:spLocks noChangeArrowheads="1"/>
            </p:cNvSpPr>
            <p:nvPr/>
          </p:nvSpPr>
          <p:spPr bwMode="auto">
            <a:xfrm>
              <a:off x="6166566" y="3512682"/>
              <a:ext cx="2001122" cy="11439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smtClean="0">
                <a:latin typeface="+mn-ea"/>
                <a:ea typeface="+mn-ea"/>
              </a:endParaRPr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874904" y="3389720"/>
              <a:ext cx="812750" cy="42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 smtClean="0">
                  <a:latin typeface="+mn-ea"/>
                  <a:ea typeface="+mn-ea"/>
                </a:rPr>
                <a:t>int</a:t>
              </a:r>
              <a:r>
                <a:rPr lang="en-US" altLang="ko-KR" sz="1400" dirty="0" smtClean="0">
                  <a:latin typeface="+mn-ea"/>
                  <a:ea typeface="+mn-ea"/>
                </a:rPr>
                <a:t> b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6456520" y="3084512"/>
              <a:ext cx="1328955" cy="42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smtClean="0">
                  <a:latin typeface="+mn-ea"/>
                  <a:ea typeface="+mn-ea"/>
                </a:rPr>
                <a:t>Integer a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  <p:cxnSp>
          <p:nvCxnSpPr>
            <p:cNvPr id="13" name="직선 화살표 연결선 12"/>
            <p:cNvCxnSpPr>
              <a:cxnSpLocks noChangeShapeType="1"/>
            </p:cNvCxnSpPr>
            <p:nvPr/>
          </p:nvCxnSpPr>
          <p:spPr bwMode="auto">
            <a:xfrm>
              <a:off x="1889278" y="3960604"/>
              <a:ext cx="4185607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직선 화살표 연결선 13"/>
            <p:cNvCxnSpPr>
              <a:cxnSpLocks noChangeShapeType="1"/>
            </p:cNvCxnSpPr>
            <p:nvPr/>
          </p:nvCxnSpPr>
          <p:spPr bwMode="auto">
            <a:xfrm>
              <a:off x="1889278" y="4209747"/>
              <a:ext cx="4135778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245596" y="3462180"/>
              <a:ext cx="3571707" cy="42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smtClean="0">
                  <a:latin typeface="+mn-ea"/>
                  <a:ea typeface="+mn-ea"/>
                </a:rPr>
                <a:t>Integer a = new Integer(10)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735443" y="4259235"/>
              <a:ext cx="2497558" cy="42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 smtClean="0">
                  <a:latin typeface="+mn-ea"/>
                  <a:ea typeface="+mn-ea"/>
                </a:rPr>
                <a:t>int</a:t>
              </a:r>
              <a:r>
                <a:rPr lang="en-US" altLang="ko-KR" sz="1400" dirty="0" smtClean="0">
                  <a:latin typeface="+mn-ea"/>
                  <a:ea typeface="+mn-ea"/>
                </a:rPr>
                <a:t> b =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a.intValue</a:t>
              </a:r>
              <a:r>
                <a:rPr lang="en-US" altLang="ko-KR" sz="1400" dirty="0" smtClean="0">
                  <a:latin typeface="+mn-ea"/>
                  <a:ea typeface="+mn-ea"/>
                </a:rPr>
                <a:t>()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073723" y="3135013"/>
              <a:ext cx="1741920" cy="42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dirty="0" err="1" smtClean="0">
                  <a:latin typeface="+mn-ea"/>
                  <a:ea typeface="+mn-ea"/>
                </a:rPr>
                <a:t>박싱</a:t>
              </a:r>
              <a:r>
                <a:rPr lang="en-US" altLang="ko-KR" sz="1400" dirty="0" smtClean="0">
                  <a:latin typeface="+mn-ea"/>
                  <a:ea typeface="+mn-ea"/>
                </a:rPr>
                <a:t>(boxing)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2785965" y="4608359"/>
              <a:ext cx="2291077" cy="42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dirty="0" err="1" smtClean="0">
                  <a:latin typeface="+mn-ea"/>
                  <a:ea typeface="+mn-ea"/>
                </a:rPr>
                <a:t>언박싱</a:t>
              </a:r>
              <a:r>
                <a:rPr lang="en-US" altLang="ko-KR" sz="1400" dirty="0" smtClean="0">
                  <a:latin typeface="+mn-ea"/>
                  <a:ea typeface="+mn-ea"/>
                </a:rPr>
                <a:t>(unboxing)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516116" y="2213600"/>
            <a:ext cx="1511300" cy="738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ea"/>
              </a:rPr>
              <a:t>10</a:t>
            </a:r>
          </a:p>
          <a:p>
            <a:pPr>
              <a:defRPr/>
            </a:pPr>
            <a:r>
              <a:rPr lang="en-US" altLang="ko-KR" sz="1400" b="1" dirty="0">
                <a:latin typeface="+mn-ea"/>
              </a:rPr>
              <a:t>------------------</a:t>
            </a:r>
          </a:p>
          <a:p>
            <a:pPr>
              <a:defRPr/>
            </a:pPr>
            <a:r>
              <a:rPr lang="en-US" altLang="ko-KR" sz="1400" b="1" dirty="0" err="1">
                <a:latin typeface="+mn-ea"/>
              </a:rPr>
              <a:t>intValue</a:t>
            </a:r>
            <a:r>
              <a:rPr lang="en-US" altLang="ko-KR" sz="1400" b="1" dirty="0">
                <a:latin typeface="+mn-ea"/>
              </a:rPr>
              <a:t>()</a:t>
            </a:r>
          </a:p>
        </p:txBody>
      </p:sp>
      <p:sp>
        <p:nvSpPr>
          <p:cNvPr id="22" name="텍스트 개체 틀 8"/>
          <p:cNvSpPr txBox="1">
            <a:spLocks/>
          </p:cNvSpPr>
          <p:nvPr/>
        </p:nvSpPr>
        <p:spPr>
          <a:xfrm>
            <a:off x="321263" y="3715005"/>
            <a:ext cx="8679862" cy="33301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JDK1.5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이상부터는 </a:t>
            </a:r>
            <a:r>
              <a:rPr lang="ko-KR" altLang="en-US" sz="1800" dirty="0" err="1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박싱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800" dirty="0" err="1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자동박싱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과  </a:t>
            </a:r>
            <a:r>
              <a:rPr lang="ko-KR" altLang="en-US" sz="1800" dirty="0" err="1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언박싱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800" dirty="0" err="1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자동언박싱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 자동으로 일어남</a:t>
            </a:r>
          </a:p>
        </p:txBody>
      </p:sp>
    </p:spTree>
    <p:extLst>
      <p:ext uri="{BB962C8B-B14F-4D97-AF65-F5344CB8AC3E}">
        <p14:creationId xmlns:p14="http://schemas.microsoft.com/office/powerpoint/2010/main" val="37133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03.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기본</a:t>
            </a:r>
            <a:r>
              <a:rPr lang="en-US" altLang="ko-KR" sz="1800" dirty="0" smtClean="0">
                <a:latin typeface="+mj-ea"/>
              </a:rPr>
              <a:t>API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53109"/>
              </p:ext>
            </p:extLst>
          </p:nvPr>
        </p:nvGraphicFramePr>
        <p:xfrm>
          <a:off x="5239109" y="412595"/>
          <a:ext cx="3076804" cy="1571064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02.Object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Class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03.String Class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04.Wrapper Class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01.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6"/>
            <a:ext cx="6614794" cy="665553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/>
              <a:t>자바프로그램에서 가장 많이 사용되는 패키지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/>
              <a:t>Import</a:t>
            </a:r>
            <a:r>
              <a:rPr lang="ko-KR" altLang="en-US" dirty="0"/>
              <a:t> 를 사용하지 않아도 자동으로 </a:t>
            </a:r>
            <a:r>
              <a:rPr lang="ko-KR" altLang="en-US" dirty="0" smtClean="0"/>
              <a:t>포함</a:t>
            </a:r>
            <a:endParaRPr lang="en-US" altLang="ko-KR" dirty="0"/>
          </a:p>
        </p:txBody>
      </p:sp>
      <p:grpSp>
        <p:nvGrpSpPr>
          <p:cNvPr id="10" name="그룹 2"/>
          <p:cNvGrpSpPr>
            <a:grpSpLocks/>
          </p:cNvGrpSpPr>
          <p:nvPr/>
        </p:nvGrpSpPr>
        <p:grpSpPr bwMode="auto">
          <a:xfrm>
            <a:off x="679450" y="1657350"/>
            <a:ext cx="8120063" cy="2714625"/>
            <a:chOff x="679450" y="1657350"/>
            <a:chExt cx="8120063" cy="2714625"/>
          </a:xfrm>
        </p:grpSpPr>
        <p:sp>
          <p:nvSpPr>
            <p:cNvPr id="17" name="직사각형 3"/>
            <p:cNvSpPr>
              <a:spLocks noChangeArrowheads="1"/>
            </p:cNvSpPr>
            <p:nvPr/>
          </p:nvSpPr>
          <p:spPr bwMode="auto">
            <a:xfrm>
              <a:off x="4021138" y="1657350"/>
              <a:ext cx="1323975" cy="33178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Object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8" name="직사각형 4"/>
            <p:cNvSpPr>
              <a:spLocks noChangeArrowheads="1"/>
            </p:cNvSpPr>
            <p:nvPr/>
          </p:nvSpPr>
          <p:spPr bwMode="auto">
            <a:xfrm>
              <a:off x="1408113" y="2651125"/>
              <a:ext cx="1589087" cy="33020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String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260725" y="2651125"/>
              <a:ext cx="1323975" cy="330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Boolean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849813" y="2651125"/>
              <a:ext cx="1390650" cy="330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Character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6570663" y="2651125"/>
              <a:ext cx="1169987" cy="330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Number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6570663" y="4040188"/>
              <a:ext cx="1174750" cy="3317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Double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783138" y="4040188"/>
              <a:ext cx="1589087" cy="3317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Float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697288" y="4040188"/>
              <a:ext cx="860425" cy="3317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Long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679450" y="4040188"/>
              <a:ext cx="1058863" cy="3317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Short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2135188" y="4040188"/>
              <a:ext cx="1258887" cy="3317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Integer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7894638" y="4040188"/>
              <a:ext cx="904875" cy="3317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Byte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8" name="직선 연결선 44"/>
            <p:cNvCxnSpPr>
              <a:cxnSpLocks noChangeShapeType="1"/>
            </p:cNvCxnSpPr>
            <p:nvPr/>
          </p:nvCxnSpPr>
          <p:spPr bwMode="auto">
            <a:xfrm>
              <a:off x="2201993" y="2319454"/>
              <a:ext cx="4766221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48"/>
            <p:cNvCxnSpPr>
              <a:cxnSpLocks noChangeShapeType="1"/>
            </p:cNvCxnSpPr>
            <p:nvPr/>
          </p:nvCxnSpPr>
          <p:spPr bwMode="auto">
            <a:xfrm>
              <a:off x="6968215" y="2319454"/>
              <a:ext cx="0" cy="331051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50"/>
            <p:cNvCxnSpPr>
              <a:cxnSpLocks noChangeShapeType="1"/>
            </p:cNvCxnSpPr>
            <p:nvPr/>
          </p:nvCxnSpPr>
          <p:spPr bwMode="auto">
            <a:xfrm>
              <a:off x="5511869" y="2319454"/>
              <a:ext cx="0" cy="331051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연결선 51"/>
            <p:cNvCxnSpPr>
              <a:cxnSpLocks noChangeShapeType="1"/>
            </p:cNvCxnSpPr>
            <p:nvPr/>
          </p:nvCxnSpPr>
          <p:spPr bwMode="auto">
            <a:xfrm>
              <a:off x="3923129" y="2319454"/>
              <a:ext cx="0" cy="331051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연결선 52"/>
            <p:cNvCxnSpPr>
              <a:cxnSpLocks noChangeShapeType="1"/>
            </p:cNvCxnSpPr>
            <p:nvPr/>
          </p:nvCxnSpPr>
          <p:spPr bwMode="auto">
            <a:xfrm>
              <a:off x="2201993" y="2319454"/>
              <a:ext cx="0" cy="331051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연결선 56"/>
            <p:cNvCxnSpPr>
              <a:cxnSpLocks noChangeShapeType="1"/>
            </p:cNvCxnSpPr>
            <p:nvPr/>
          </p:nvCxnSpPr>
          <p:spPr bwMode="auto">
            <a:xfrm>
              <a:off x="4732473" y="1988401"/>
              <a:ext cx="0" cy="331052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직선 연결선 57"/>
            <p:cNvCxnSpPr>
              <a:cxnSpLocks noChangeShapeType="1"/>
            </p:cNvCxnSpPr>
            <p:nvPr/>
          </p:nvCxnSpPr>
          <p:spPr bwMode="auto">
            <a:xfrm>
              <a:off x="1275060" y="3709871"/>
              <a:ext cx="7016938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직선 연결선 58"/>
            <p:cNvCxnSpPr>
              <a:cxnSpLocks noChangeShapeType="1"/>
            </p:cNvCxnSpPr>
            <p:nvPr/>
          </p:nvCxnSpPr>
          <p:spPr bwMode="auto">
            <a:xfrm>
              <a:off x="8291998" y="3709871"/>
              <a:ext cx="0" cy="331052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연결선 59"/>
            <p:cNvCxnSpPr>
              <a:cxnSpLocks noChangeShapeType="1"/>
            </p:cNvCxnSpPr>
            <p:nvPr/>
          </p:nvCxnSpPr>
          <p:spPr bwMode="auto">
            <a:xfrm>
              <a:off x="7100443" y="3709871"/>
              <a:ext cx="0" cy="331052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직선 연결선 60"/>
            <p:cNvCxnSpPr>
              <a:cxnSpLocks noChangeShapeType="1"/>
            </p:cNvCxnSpPr>
            <p:nvPr/>
          </p:nvCxnSpPr>
          <p:spPr bwMode="auto">
            <a:xfrm>
              <a:off x="5577900" y="3709871"/>
              <a:ext cx="0" cy="331052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직선 연결선 61"/>
            <p:cNvCxnSpPr>
              <a:cxnSpLocks noChangeShapeType="1"/>
            </p:cNvCxnSpPr>
            <p:nvPr/>
          </p:nvCxnSpPr>
          <p:spPr bwMode="auto">
            <a:xfrm>
              <a:off x="4121555" y="3709871"/>
              <a:ext cx="0" cy="331052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직선 연결선 62"/>
            <p:cNvCxnSpPr>
              <a:cxnSpLocks noChangeShapeType="1"/>
            </p:cNvCxnSpPr>
            <p:nvPr/>
          </p:nvCxnSpPr>
          <p:spPr bwMode="auto">
            <a:xfrm>
              <a:off x="2797604" y="3709871"/>
              <a:ext cx="0" cy="331052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직선 연결선 64"/>
            <p:cNvCxnSpPr>
              <a:cxnSpLocks noChangeShapeType="1"/>
            </p:cNvCxnSpPr>
            <p:nvPr/>
          </p:nvCxnSpPr>
          <p:spPr bwMode="auto">
            <a:xfrm>
              <a:off x="1275060" y="3709871"/>
              <a:ext cx="0" cy="331052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직선 연결선 66"/>
            <p:cNvCxnSpPr>
              <a:cxnSpLocks noChangeShapeType="1"/>
            </p:cNvCxnSpPr>
            <p:nvPr/>
          </p:nvCxnSpPr>
          <p:spPr bwMode="auto">
            <a:xfrm>
              <a:off x="7090532" y="2981558"/>
              <a:ext cx="10297" cy="728314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이등변 삼각형 41"/>
            <p:cNvSpPr/>
            <p:nvPr/>
          </p:nvSpPr>
          <p:spPr bwMode="auto">
            <a:xfrm>
              <a:off x="4632325" y="1982788"/>
              <a:ext cx="200025" cy="20002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43" name="이등변 삼각형 42"/>
            <p:cNvSpPr/>
            <p:nvPr/>
          </p:nvSpPr>
          <p:spPr bwMode="auto">
            <a:xfrm>
              <a:off x="6991350" y="2982913"/>
              <a:ext cx="200025" cy="20002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ko-KR" altLang="en-US" sz="1600" b="1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03.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기본</a:t>
            </a:r>
            <a:r>
              <a:rPr lang="en-US" altLang="ko-KR" sz="1800" dirty="0" smtClean="0">
                <a:latin typeface="+mj-ea"/>
              </a:rPr>
              <a:t>API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72081"/>
              </p:ext>
            </p:extLst>
          </p:nvPr>
        </p:nvGraphicFramePr>
        <p:xfrm>
          <a:off x="5239109" y="412595"/>
          <a:ext cx="3076804" cy="1571064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076804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02.Object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 Class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03.String Class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04.Wrapper Class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02.Object Class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Object Class</a:t>
            </a: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6"/>
            <a:ext cx="6614794" cy="665553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/>
              <a:t>모든 클래스의 최상위 클래스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명시적 </a:t>
            </a:r>
            <a:r>
              <a:rPr lang="en-US" altLang="ko-KR" dirty="0"/>
              <a:t>extends </a:t>
            </a:r>
            <a:r>
              <a:rPr lang="en-US" altLang="ko-KR" dirty="0" err="1"/>
              <a:t>java.lang.Object</a:t>
            </a:r>
            <a:r>
              <a:rPr lang="en-US" altLang="ko-KR" dirty="0"/>
              <a:t> </a:t>
            </a:r>
            <a:r>
              <a:rPr lang="ko-KR" altLang="en-US" dirty="0"/>
              <a:t>없이도 자동으로 상속 받게 된다</a:t>
            </a:r>
            <a:endParaRPr lang="en-US" altLang="ko-KR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79450" y="1954716"/>
            <a:ext cx="3733800" cy="2571750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PointApp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pPr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public static void main( String[]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) {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Point a = new Point(2,3);</a:t>
            </a:r>
          </a:p>
          <a:p>
            <a:pPr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a.hashCode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());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a.getClass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());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a.getClass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());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a.toString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());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(a);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11188" y="1692779"/>
            <a:ext cx="1789112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  <a:cs typeface="Courier New" pitchFamily="49" charset="0"/>
              </a:rPr>
              <a:t>PointApp.java</a:t>
            </a:r>
            <a:endParaRPr lang="ko-KR" altLang="en-US" sz="1200" dirty="0"/>
          </a:p>
        </p:txBody>
      </p:sp>
      <p:grpSp>
        <p:nvGrpSpPr>
          <p:cNvPr id="46" name="그룹 3"/>
          <p:cNvGrpSpPr>
            <a:grpSpLocks/>
          </p:cNvGrpSpPr>
          <p:nvPr/>
        </p:nvGrpSpPr>
        <p:grpSpPr bwMode="auto">
          <a:xfrm>
            <a:off x="6556575" y="1596216"/>
            <a:ext cx="1790700" cy="1141412"/>
            <a:chOff x="4575175" y="2042795"/>
            <a:chExt cx="1790700" cy="114102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657725" y="2304643"/>
              <a:ext cx="1606550" cy="879176"/>
            </a:xfrm>
            <a:prstGeom prst="roundRect">
              <a:avLst>
                <a:gd name="adj" fmla="val 80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/>
            <a:lstStyle/>
            <a:p>
              <a:pPr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hashCode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pPr>
                <a:defRPr/>
              </a:pP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getClass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();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pPr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equals();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75175" y="2042795"/>
              <a:ext cx="1790700" cy="2761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cs typeface="Courier New" pitchFamily="49" charset="0"/>
                </a:rPr>
                <a:t>Object.java</a:t>
              </a:r>
              <a:endParaRPr lang="ko-KR" altLang="en-US" sz="1200" dirty="0"/>
            </a:p>
          </p:txBody>
        </p:sp>
      </p:grpSp>
      <p:grpSp>
        <p:nvGrpSpPr>
          <p:cNvPr id="49" name="그룹 41"/>
          <p:cNvGrpSpPr>
            <a:grpSpLocks/>
          </p:cNvGrpSpPr>
          <p:nvPr/>
        </p:nvGrpSpPr>
        <p:grpSpPr bwMode="auto">
          <a:xfrm>
            <a:off x="6051341" y="2941181"/>
            <a:ext cx="2511425" cy="1925637"/>
            <a:chOff x="4575175" y="2042795"/>
            <a:chExt cx="2510780" cy="1925362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657704" y="2304695"/>
              <a:ext cx="2428251" cy="1663462"/>
            </a:xfrm>
            <a:prstGeom prst="roundRect">
              <a:avLst>
                <a:gd name="adj" fmla="val 80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/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class Point {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x;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y; 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public Point(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x,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 ) {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 x;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 y;  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}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75175" y="2042795"/>
              <a:ext cx="1790240" cy="2761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cs typeface="Courier New" pitchFamily="49" charset="0"/>
                </a:rPr>
                <a:t>Point.java</a:t>
              </a:r>
              <a:endParaRPr lang="ko-KR" altLang="en-US" sz="1200" dirty="0"/>
            </a:p>
          </p:txBody>
        </p:sp>
      </p:grpSp>
      <p:cxnSp>
        <p:nvCxnSpPr>
          <p:cNvPr id="52" name="직선 화살표 연결선 11"/>
          <p:cNvCxnSpPr>
            <a:cxnSpLocks noChangeShapeType="1"/>
            <a:endCxn id="47" idx="2"/>
          </p:cNvCxnSpPr>
          <p:nvPr/>
        </p:nvCxnSpPr>
        <p:spPr bwMode="auto">
          <a:xfrm flipV="1">
            <a:off x="7442400" y="2737628"/>
            <a:ext cx="0" cy="47098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이등변 삼각형 52"/>
          <p:cNvSpPr/>
          <p:nvPr/>
        </p:nvSpPr>
        <p:spPr bwMode="auto">
          <a:xfrm>
            <a:off x="7361438" y="2731118"/>
            <a:ext cx="160338" cy="185737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756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02.Object Class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6"/>
            <a:ext cx="8679862" cy="375355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 err="1"/>
              <a:t>toString</a:t>
            </a:r>
            <a:r>
              <a:rPr lang="en-US" altLang="ko-KR" dirty="0"/>
              <a:t> : </a:t>
            </a:r>
            <a:r>
              <a:rPr lang="en-US" altLang="ko-KR" dirty="0" err="1"/>
              <a:t>getClass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 + "@" + </a:t>
            </a:r>
            <a:r>
              <a:rPr lang="en-US" altLang="ko-KR" dirty="0" err="1"/>
              <a:t>Integer.toHexString</a:t>
            </a:r>
            <a:r>
              <a:rPr lang="en-US" altLang="ko-KR" dirty="0"/>
              <a:t>(</a:t>
            </a:r>
            <a:r>
              <a:rPr lang="en-US" altLang="ko-KR" dirty="0" err="1"/>
              <a:t>hashCode</a:t>
            </a:r>
            <a:r>
              <a:rPr lang="en-US" altLang="ko-KR" dirty="0" smtClean="0"/>
              <a:t>())</a:t>
            </a:r>
            <a:endParaRPr lang="en-US" altLang="ko-KR" dirty="0"/>
          </a:p>
        </p:txBody>
      </p:sp>
      <p:grpSp>
        <p:nvGrpSpPr>
          <p:cNvPr id="15" name="그룹 3"/>
          <p:cNvGrpSpPr>
            <a:grpSpLocks/>
          </p:cNvGrpSpPr>
          <p:nvPr/>
        </p:nvGrpSpPr>
        <p:grpSpPr bwMode="auto">
          <a:xfrm>
            <a:off x="539750" y="1330325"/>
            <a:ext cx="1790700" cy="1141413"/>
            <a:chOff x="4575175" y="2042795"/>
            <a:chExt cx="1790700" cy="114102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657725" y="2304644"/>
              <a:ext cx="1606550" cy="879175"/>
            </a:xfrm>
            <a:prstGeom prst="roundRect">
              <a:avLst>
                <a:gd name="adj" fmla="val 80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/>
            <a:lstStyle/>
            <a:p>
              <a:pPr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hashCode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pPr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getClass.getName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pPr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();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equals();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75175" y="2042795"/>
              <a:ext cx="1790700" cy="2761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cs typeface="Courier New" pitchFamily="49" charset="0"/>
                </a:rPr>
                <a:t>Object.java</a:t>
              </a:r>
              <a:endParaRPr lang="ko-KR" altLang="en-US" sz="1200" dirty="0"/>
            </a:p>
          </p:txBody>
        </p:sp>
      </p:grpSp>
      <p:grpSp>
        <p:nvGrpSpPr>
          <p:cNvPr id="19" name="그룹 41"/>
          <p:cNvGrpSpPr>
            <a:grpSpLocks/>
          </p:cNvGrpSpPr>
          <p:nvPr/>
        </p:nvGrpSpPr>
        <p:grpSpPr bwMode="auto">
          <a:xfrm>
            <a:off x="2574925" y="2032000"/>
            <a:ext cx="5741988" cy="2916238"/>
            <a:chOff x="4575175" y="2042795"/>
            <a:chExt cx="5741032" cy="2916069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657711" y="2304718"/>
              <a:ext cx="5658496" cy="2654146"/>
            </a:xfrm>
            <a:prstGeom prst="roundRect">
              <a:avLst>
                <a:gd name="adj" fmla="val 80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/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class Point {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x;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y; 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public Point(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x,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 ) {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 x;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 y;  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}</a:t>
              </a:r>
            </a:p>
            <a:p>
              <a:pPr>
                <a:defRPr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public String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  return “Point(“ + x + “,” + y + “)”;  //  Point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클래스만의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toString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}</a:t>
              </a:r>
            </a:p>
            <a:p>
              <a:pPr>
                <a:defRPr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75175" y="2042795"/>
              <a:ext cx="1790402" cy="2762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cs typeface="Courier New" pitchFamily="49" charset="0"/>
                </a:rPr>
                <a:t>Point.java</a:t>
              </a:r>
              <a:endParaRPr lang="ko-KR" altLang="en-US" sz="1200" dirty="0"/>
            </a:p>
          </p:txBody>
        </p:sp>
      </p:grpSp>
      <p:cxnSp>
        <p:nvCxnSpPr>
          <p:cNvPr id="22" name="직선 화살표 연결선 11"/>
          <p:cNvCxnSpPr>
            <a:cxnSpLocks noChangeShapeType="1"/>
          </p:cNvCxnSpPr>
          <p:nvPr/>
        </p:nvCxnSpPr>
        <p:spPr bwMode="auto">
          <a:xfrm flipH="1" flipV="1">
            <a:off x="1491280" y="2482689"/>
            <a:ext cx="1166813" cy="3048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이등변 삼각형 22"/>
          <p:cNvSpPr/>
          <p:nvPr/>
        </p:nvSpPr>
        <p:spPr bwMode="auto">
          <a:xfrm rot="17100000">
            <a:off x="1453338" y="2389025"/>
            <a:ext cx="160338" cy="185737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2006600"/>
            <a:ext cx="209550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8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02.Object Class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/>
              <a:t>equals()</a:t>
            </a: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6"/>
            <a:ext cx="8679862" cy="375355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ko-KR" altLang="en-US" dirty="0"/>
              <a:t>두 객체의 </a:t>
            </a:r>
            <a:r>
              <a:rPr lang="ko-KR" altLang="en-US" dirty="0" err="1"/>
              <a:t>비교시</a:t>
            </a:r>
            <a:r>
              <a:rPr lang="ko-KR" altLang="en-US" dirty="0"/>
              <a:t>  </a:t>
            </a:r>
            <a:r>
              <a:rPr lang="en-US" altLang="ko-KR" dirty="0"/>
              <a:t>==  </a:t>
            </a:r>
            <a:r>
              <a:rPr lang="ko-KR" altLang="en-US" dirty="0"/>
              <a:t>와 </a:t>
            </a:r>
            <a:r>
              <a:rPr lang="en-US" altLang="ko-KR" dirty="0"/>
              <a:t>Object </a:t>
            </a:r>
            <a:r>
              <a:rPr lang="ko-KR" altLang="en-US" dirty="0"/>
              <a:t>클래스의 </a:t>
            </a:r>
            <a:r>
              <a:rPr lang="en-US" altLang="ko-KR" dirty="0"/>
              <a:t>equals()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en-US" altLang="ko-KR" dirty="0"/>
              <a:t>== </a:t>
            </a:r>
            <a:r>
              <a:rPr lang="ko-KR" altLang="en-US" dirty="0"/>
              <a:t>와 </a:t>
            </a:r>
            <a:r>
              <a:rPr lang="en-US" altLang="ko-KR" dirty="0"/>
              <a:t>equals()</a:t>
            </a:r>
            <a:r>
              <a:rPr lang="ko-KR" altLang="en-US" dirty="0"/>
              <a:t>의 상당한 차이점</a:t>
            </a:r>
            <a:endParaRPr lang="en-US" altLang="ko-KR" dirty="0"/>
          </a:p>
          <a:p>
            <a:pPr marL="625475" lvl="3" indent="-176213">
              <a:defRPr/>
            </a:pPr>
            <a:r>
              <a:rPr lang="en-US" altLang="ko-KR" dirty="0"/>
              <a:t>== </a:t>
            </a:r>
            <a:r>
              <a:rPr lang="ko-KR" altLang="en-US" dirty="0" err="1" smtClean="0"/>
              <a:t>참조변수값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주소값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비교</a:t>
            </a:r>
            <a:endParaRPr lang="en-US" altLang="ko-KR" dirty="0"/>
          </a:p>
          <a:p>
            <a:pPr marL="625475" lvl="3" indent="-176213">
              <a:defRPr/>
            </a:pPr>
            <a:r>
              <a:rPr lang="en-US" altLang="ko-KR" dirty="0"/>
              <a:t>equals() </a:t>
            </a:r>
            <a:r>
              <a:rPr lang="ko-KR" altLang="en-US" dirty="0"/>
              <a:t>정의한 값 비교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재정의 해서 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en-US" altLang="ko-KR" dirty="0"/>
          </a:p>
          <a:p>
            <a:pPr marL="625475" lvl="3" indent="-176213">
              <a:defRPr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4" name="그룹 41"/>
          <p:cNvGrpSpPr>
            <a:grpSpLocks/>
          </p:cNvGrpSpPr>
          <p:nvPr/>
        </p:nvGrpSpPr>
        <p:grpSpPr bwMode="auto">
          <a:xfrm>
            <a:off x="5003800" y="1419225"/>
            <a:ext cx="3816350" cy="3492500"/>
            <a:chOff x="4575175" y="2042795"/>
            <a:chExt cx="3815790" cy="349218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4657713" y="2304709"/>
              <a:ext cx="3733252" cy="3230272"/>
            </a:xfrm>
            <a:prstGeom prst="roundRect">
              <a:avLst>
                <a:gd name="adj" fmla="val 80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/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class Point {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x;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y; 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…       </a:t>
              </a:r>
            </a:p>
            <a:p>
              <a:pPr>
                <a:defRPr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//equal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메소드 재정의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public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boolean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equals(Object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obj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   Point p = ((Point)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obj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);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  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if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p.x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&amp;&amp;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this.y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==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p.y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       return true;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   } else {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       return false;  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   }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}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5175" y="2042795"/>
              <a:ext cx="1790437" cy="276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cs typeface="Courier New" pitchFamily="49" charset="0"/>
                </a:rPr>
                <a:t>Point.java</a:t>
              </a:r>
              <a:endParaRPr lang="ko-KR" altLang="en-US" sz="1200" dirty="0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86912" y="2134602"/>
            <a:ext cx="3911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 dirty="0" err="1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두점의</a:t>
            </a:r>
            <a:r>
              <a:rPr lang="ko-KR" altLang="en-US" sz="20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x</a:t>
            </a:r>
            <a:r>
              <a:rPr lang="ko-KR" altLang="en-US" sz="20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값과 </a:t>
            </a:r>
            <a:r>
              <a:rPr lang="en-US" altLang="ko-KR" sz="20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y</a:t>
            </a:r>
            <a:r>
              <a:rPr lang="ko-KR" altLang="en-US" sz="20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의 값이 같아야 한다</a:t>
            </a:r>
            <a:r>
              <a:rPr lang="en-US" altLang="ko-KR" sz="20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8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02.Object Class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연습문제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560388" y="942823"/>
            <a:ext cx="4443412" cy="15478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문제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spcBef>
                <a:spcPts val="0"/>
              </a:spcBef>
              <a:buFontTx/>
              <a:buChar char="-"/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Rectangle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클래스를 만들고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equals()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사용해 봅시다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spcBef>
                <a:spcPts val="600"/>
              </a:spcBef>
              <a:buFontTx/>
              <a:buChar char="-"/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타입의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width, height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의 필드를 가지는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Rectangle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클래스를 작성하고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인스턴스를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생성합니다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spcBef>
                <a:spcPts val="600"/>
              </a:spcBef>
              <a:buFontTx/>
              <a:buChar char="-"/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각각의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width, height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값이 같으면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</a:rPr>
              <a:t>같은것으로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 정의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합니다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122863" y="1204761"/>
            <a:ext cx="3733800" cy="2380650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RectangleApp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public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static void main(String[]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){</a:t>
            </a:r>
          </a:p>
          <a:p>
            <a:pPr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Rectangle a = new Rectangle(6, 4);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Rectangle b = new Rectangle(6, 4);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Rectangle c = new Rectangle(12, 2);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				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("==equals()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값 비교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");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a.equals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(b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));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a.equals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(c));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}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040313" y="942823"/>
            <a:ext cx="1790700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  <a:cs typeface="Courier New" pitchFamily="49" charset="0"/>
              </a:rPr>
              <a:t>RectangleApp.java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87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02.Object Class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연습문제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560388" y="942823"/>
            <a:ext cx="4443412" cy="15478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문제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spcBef>
                <a:spcPts val="0"/>
              </a:spcBef>
              <a:buFontTx/>
              <a:buChar char="-"/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Rectangle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클래스를 만들고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equals()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사용해 봅시다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spcBef>
                <a:spcPts val="600"/>
              </a:spcBef>
              <a:buFontTx/>
              <a:buChar char="-"/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타입의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width, height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의 필드를 가지는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Rectangle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클래스를 작성하고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인스턴스를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생성합니다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spcBef>
                <a:spcPts val="600"/>
              </a:spcBef>
              <a:buFontTx/>
              <a:buChar char="-"/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구해지는 면적이 같으면 두 객체가 같은 것으로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정의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합니다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122863" y="1204761"/>
            <a:ext cx="3733800" cy="3073668"/>
          </a:xfrm>
          <a:prstGeom prst="roundRect">
            <a:avLst>
              <a:gd name="adj" fmla="val 80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RectangleApp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public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static void main(String[]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){</a:t>
            </a:r>
          </a:p>
          <a:p>
            <a:pPr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Rectangle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 = new Rectangle(6, 4);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Rectangle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b = new Rectangle(6, 4);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Rectangle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 = new Rectangle(12, 2);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Rectangle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d = new Rectangle(3, 8);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Rectangle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 = new Rectangle(12, 4);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				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a.equals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(b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));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a.equals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(c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));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a.equals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(d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));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a.equals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));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d.equals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));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}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040313" y="942823"/>
            <a:ext cx="1790700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  <a:cs typeface="Courier New" pitchFamily="49" charset="0"/>
              </a:rPr>
              <a:t>RectangleApp.java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80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6320</TotalTime>
  <Words>906</Words>
  <Application>Microsoft Office PowerPoint</Application>
  <PresentationFormat>화면 슬라이드 쇼(16:9)</PresentationFormat>
  <Paragraphs>290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Noto Sans CJK KR Medium</vt:lpstr>
      <vt:lpstr>굴림</vt:lpstr>
      <vt:lpstr>맑은 고딕</vt:lpstr>
      <vt:lpstr>휴먼매직체</vt:lpstr>
      <vt:lpstr>Arial</vt:lpstr>
      <vt:lpstr>Calibri</vt:lpstr>
      <vt:lpstr>Calibri Light</vt:lpstr>
      <vt:lpstr>Courier New</vt:lpstr>
      <vt:lpstr>Wingdings</vt:lpstr>
      <vt:lpstr>Office 테마</vt:lpstr>
      <vt:lpstr>Java Programming</vt:lpstr>
      <vt:lpstr>Chapter 03. 기본API</vt:lpstr>
      <vt:lpstr>01.개요</vt:lpstr>
      <vt:lpstr>Chapter 03. 기본API</vt:lpstr>
      <vt:lpstr>02.Object Class</vt:lpstr>
      <vt:lpstr>02.Object Class</vt:lpstr>
      <vt:lpstr>02.Object Class</vt:lpstr>
      <vt:lpstr>02.Object Class</vt:lpstr>
      <vt:lpstr>02.Object Class</vt:lpstr>
      <vt:lpstr>Chapter 03. 기본API</vt:lpstr>
      <vt:lpstr>03.String Class</vt:lpstr>
      <vt:lpstr>03.String Class</vt:lpstr>
      <vt:lpstr>03.String Class</vt:lpstr>
      <vt:lpstr>Chapter 03. 기본API</vt:lpstr>
      <vt:lpstr>04.Wrapper Class</vt:lpstr>
      <vt:lpstr>04.Wrapper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01. 기본 프로그래밍</dc:title>
  <dc:creator>remys</dc:creator>
  <cp:lastModifiedBy>remys</cp:lastModifiedBy>
  <cp:revision>260</cp:revision>
  <dcterms:created xsi:type="dcterms:W3CDTF">2020-03-26T06:16:02Z</dcterms:created>
  <dcterms:modified xsi:type="dcterms:W3CDTF">2020-05-25T01:28:12Z</dcterms:modified>
</cp:coreProperties>
</file>