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56" r:id="rId3"/>
    <p:sldId id="546" r:id="rId4"/>
    <p:sldId id="542" r:id="rId5"/>
    <p:sldId id="547" r:id="rId6"/>
    <p:sldId id="548" r:id="rId7"/>
    <p:sldId id="543" r:id="rId8"/>
    <p:sldId id="549" r:id="rId9"/>
    <p:sldId id="551" r:id="rId10"/>
    <p:sldId id="552" r:id="rId11"/>
    <p:sldId id="553" r:id="rId12"/>
    <p:sldId id="554" r:id="rId13"/>
    <p:sldId id="544" r:id="rId14"/>
    <p:sldId id="550" r:id="rId15"/>
    <p:sldId id="558" r:id="rId16"/>
    <p:sldId id="555" r:id="rId17"/>
    <p:sldId id="559" r:id="rId18"/>
    <p:sldId id="545" r:id="rId19"/>
    <p:sldId id="556" r:id="rId20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0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556A84"/>
    <a:srgbClr val="DDDAE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0644" autoAdjust="0"/>
  </p:normalViewPr>
  <p:slideViewPr>
    <p:cSldViewPr snapToGrid="0" showGuides="1">
      <p:cViewPr varScale="1">
        <p:scale>
          <a:sx n="132" d="100"/>
          <a:sy n="132" d="100"/>
        </p:scale>
        <p:origin x="64" y="176"/>
      </p:cViewPr>
      <p:guideLst>
        <p:guide pos="1360"/>
        <p:guide orient="horz" pos="2414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94AB-7FFF-4D4A-897B-E6B0A584DF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C9D4-72F8-460F-8F0B-14D7BDCF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강의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3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6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48" y="467962"/>
            <a:ext cx="3814314" cy="5959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 userDrawn="1"/>
        </p:nvCxnSpPr>
        <p:spPr>
          <a:xfrm>
            <a:off x="142875" y="515217"/>
            <a:ext cx="8858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69" y="147943"/>
            <a:ext cx="294993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04.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컬렉션 프레임워크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772399" y="158750"/>
            <a:ext cx="1225345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6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둘째수준</a:t>
            </a:r>
            <a:r>
              <a:rPr lang="en-US" altLang="ko-KR" noProof="0" dirty="0" smtClean="0"/>
              <a:t>(</a:t>
            </a:r>
            <a:r>
              <a:rPr lang="ko-KR" altLang="en-US" noProof="0" dirty="0" err="1" smtClean="0"/>
              <a:t>빈거</a:t>
            </a:r>
            <a:r>
              <a:rPr lang="en-US" altLang="ko-KR" noProof="0" dirty="0" smtClean="0"/>
              <a:t>)</a:t>
            </a:r>
          </a:p>
          <a:p>
            <a:pPr lvl="2"/>
            <a:r>
              <a:rPr lang="ko-KR" altLang="en-US" noProof="0" dirty="0" err="1" smtClean="0"/>
              <a:t>세째수준</a:t>
            </a:r>
            <a:endParaRPr lang="en-US" altLang="ko-KR" noProof="0" dirty="0" smtClean="0"/>
          </a:p>
          <a:p>
            <a:pPr lvl="3"/>
            <a:r>
              <a:rPr lang="ko-KR" altLang="en-US" noProof="0" dirty="0" err="1" smtClean="0"/>
              <a:t>네째수준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2628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" userDrawn="1">
          <p15:clr>
            <a:srgbClr val="FBAE40"/>
          </p15:clr>
        </p15:guide>
        <p15:guide id="2" pos="9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orient="horz" pos="3140" userDrawn="1">
          <p15:clr>
            <a:srgbClr val="FBAE40"/>
          </p15:clr>
        </p15:guide>
        <p15:guide id="5" pos="5670" userDrawn="1">
          <p15:clr>
            <a:srgbClr val="FBAE40"/>
          </p15:clr>
        </p15:guide>
        <p15:guide id="6" orient="horz" pos="2799" userDrawn="1">
          <p15:clr>
            <a:srgbClr val="FBAE40"/>
          </p15:clr>
        </p15:guide>
        <p15:guide id="7" pos="3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97" y="350875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6528" y="1586297"/>
            <a:ext cx="0" cy="402336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0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9000492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9000492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86617" y="148118"/>
            <a:ext cx="29499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01.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기본 프로그래밍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616297" y="158750"/>
            <a:ext cx="1381448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9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0">
          <p15:clr>
            <a:srgbClr val="FBAE40"/>
          </p15:clr>
        </p15:guide>
        <p15:guide id="2" pos="9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3140">
          <p15:clr>
            <a:srgbClr val="FBAE40"/>
          </p15:clr>
        </p15:guide>
        <p15:guide id="5" pos="567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7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61" r:id="rId3"/>
    <p:sldLayoutId id="2147483674" r:id="rId4"/>
    <p:sldLayoutId id="2147483673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47123" y="457263"/>
            <a:ext cx="4597591" cy="902294"/>
            <a:chOff x="2347123" y="457263"/>
            <a:chExt cx="4597591" cy="902294"/>
          </a:xfrm>
        </p:grpSpPr>
        <p:sp>
          <p:nvSpPr>
            <p:cNvPr id="3" name="직사각형 2"/>
            <p:cNvSpPr/>
            <p:nvPr/>
          </p:nvSpPr>
          <p:spPr>
            <a:xfrm>
              <a:off x="2347123" y="457263"/>
              <a:ext cx="4597591" cy="6529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6667264" y="1082111"/>
              <a:ext cx="249370" cy="305521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58551"/>
              </p:ext>
            </p:extLst>
          </p:nvPr>
        </p:nvGraphicFramePr>
        <p:xfrm>
          <a:off x="2792368" y="1858137"/>
          <a:ext cx="3823316" cy="260140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23316"/>
              </a:tblGrid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01.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기본 프로그래밍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02.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객체지향 프로그래밍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03.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04.</a:t>
                      </a:r>
                      <a:r>
                        <a:rPr lang="ko-KR" altLang="en-US" sz="1800" b="1" baseline="0" dirty="0" smtClean="0">
                          <a:latin typeface="+mn-ea"/>
                          <a:ea typeface="+mn-ea"/>
                        </a:rPr>
                        <a:t>컬렉션 프레임워크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05.I/O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06.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쓰레드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361661" y="560597"/>
            <a:ext cx="4562475" cy="461963"/>
          </a:xfrm>
          <a:prstGeom prst="rect">
            <a:avLst/>
          </a:prstGeom>
        </p:spPr>
        <p:txBody>
          <a:bodyPr/>
          <a:lstStyle/>
          <a:p>
            <a:pPr algn="ctr" rtl="0" eaLnBrk="1" latinLnBrk="1" hangingPunct="1"/>
            <a:r>
              <a:rPr lang="en-US" altLang="ko-KR" sz="2400" b="1" kern="1200" dirty="0" smtClean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Programming</a:t>
            </a:r>
            <a:endParaRPr lang="ko-KR" altLang="ko-KR" sz="2000" dirty="0" smtClean="0">
              <a:effectLst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8425914" y="4924656"/>
            <a:ext cx="763522" cy="218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  <a:defRPr/>
            </a:pPr>
            <a:r>
              <a:rPr lang="en-US" altLang="ko-KR" sz="1200" dirty="0" smtClean="0"/>
              <a:t>v1.200511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8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03.List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리스트</a:t>
            </a:r>
            <a:r>
              <a:rPr lang="en-US" altLang="ko-KR" dirty="0"/>
              <a:t>(List) &gt; </a:t>
            </a:r>
            <a:r>
              <a:rPr lang="en-US" altLang="ko-KR" sz="2000" dirty="0" err="1"/>
              <a:t>LinkedList</a:t>
            </a:r>
            <a:endParaRPr lang="en-US" altLang="ko-KR" sz="2000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1048259"/>
            <a:ext cx="7820730" cy="132261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dirty="0"/>
              <a:t>링크</a:t>
            </a:r>
            <a:r>
              <a:rPr lang="en-US" altLang="ko-KR" dirty="0"/>
              <a:t>(Link)</a:t>
            </a:r>
            <a:r>
              <a:rPr lang="ko-KR" altLang="en-US" dirty="0"/>
              <a:t>로 연결된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의 집합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err="1"/>
              <a:t>java.util.LinkedList</a:t>
            </a:r>
            <a:r>
              <a:rPr lang="en-US" altLang="ko-KR" dirty="0"/>
              <a:t> </a:t>
            </a:r>
            <a:r>
              <a:rPr lang="ko-KR" altLang="en-US" dirty="0"/>
              <a:t>클래스에 정의됨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/>
              <a:t>Index</a:t>
            </a:r>
            <a:r>
              <a:rPr lang="ko-KR" altLang="en-US" dirty="0"/>
              <a:t>를 통한 참조 접근은 불가함 </a:t>
            </a:r>
            <a:r>
              <a:rPr lang="en-US" altLang="ko-KR" dirty="0"/>
              <a:t>head</a:t>
            </a:r>
            <a:r>
              <a:rPr lang="ko-KR" altLang="en-US" dirty="0"/>
              <a:t>로부터 링크를 따라 가면서 접근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각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는 자신이 나타내는 데이터와 다음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로의 링크</a:t>
            </a:r>
            <a:r>
              <a:rPr lang="en-US" altLang="ko-KR" dirty="0"/>
              <a:t>(Link)</a:t>
            </a:r>
            <a:r>
              <a:rPr lang="ko-KR" altLang="en-US" dirty="0"/>
              <a:t>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가지고 있음</a:t>
            </a:r>
            <a:endParaRPr lang="en-US" altLang="ko-KR" dirty="0"/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321263" y="2559484"/>
            <a:ext cx="7820730" cy="254898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b="1" dirty="0" err="1"/>
              <a:t>노드의</a:t>
            </a:r>
            <a:r>
              <a:rPr lang="ko-KR" altLang="en-US" b="1" dirty="0"/>
              <a:t> 기본 구성</a:t>
            </a:r>
            <a:endParaRPr lang="en-US" altLang="ko-KR" b="1" dirty="0"/>
          </a:p>
        </p:txBody>
      </p:sp>
      <p:grpSp>
        <p:nvGrpSpPr>
          <p:cNvPr id="10" name="그룹 21"/>
          <p:cNvGrpSpPr>
            <a:grpSpLocks/>
          </p:cNvGrpSpPr>
          <p:nvPr/>
        </p:nvGrpSpPr>
        <p:grpSpPr bwMode="auto">
          <a:xfrm>
            <a:off x="779653" y="3034844"/>
            <a:ext cx="7210425" cy="1044575"/>
            <a:chOff x="523844" y="2285992"/>
            <a:chExt cx="8858312" cy="1282660"/>
          </a:xfrm>
        </p:grpSpPr>
        <p:sp>
          <p:nvSpPr>
            <p:cNvPr id="11" name="직사각형 3"/>
            <p:cNvSpPr>
              <a:spLocks noChangeArrowheads="1"/>
            </p:cNvSpPr>
            <p:nvPr/>
          </p:nvSpPr>
          <p:spPr bwMode="auto">
            <a:xfrm>
              <a:off x="523844" y="2285992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head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직사각형 4"/>
            <p:cNvSpPr>
              <a:spLocks noChangeArrowheads="1"/>
            </p:cNvSpPr>
            <p:nvPr/>
          </p:nvSpPr>
          <p:spPr bwMode="auto">
            <a:xfrm>
              <a:off x="2238356" y="2285992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직사각형 5"/>
            <p:cNvSpPr>
              <a:spLocks noChangeArrowheads="1"/>
            </p:cNvSpPr>
            <p:nvPr/>
          </p:nvSpPr>
          <p:spPr bwMode="auto">
            <a:xfrm>
              <a:off x="3024174" y="2285992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link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" name="직사각형 6"/>
            <p:cNvSpPr>
              <a:spLocks noChangeArrowheads="1"/>
            </p:cNvSpPr>
            <p:nvPr/>
          </p:nvSpPr>
          <p:spPr bwMode="auto">
            <a:xfrm>
              <a:off x="5024438" y="2285992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직사각형 7"/>
            <p:cNvSpPr>
              <a:spLocks noChangeArrowheads="1"/>
            </p:cNvSpPr>
            <p:nvPr/>
          </p:nvSpPr>
          <p:spPr bwMode="auto">
            <a:xfrm>
              <a:off x="5810256" y="2285992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link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직사각형 8"/>
            <p:cNvSpPr>
              <a:spLocks noChangeArrowheads="1"/>
            </p:cNvSpPr>
            <p:nvPr/>
          </p:nvSpPr>
          <p:spPr bwMode="auto">
            <a:xfrm>
              <a:off x="7810520" y="2285992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9"/>
            <p:cNvSpPr>
              <a:spLocks noChangeArrowheads="1"/>
            </p:cNvSpPr>
            <p:nvPr/>
          </p:nvSpPr>
          <p:spPr bwMode="auto">
            <a:xfrm>
              <a:off x="8596338" y="2285992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null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9" name="꺾인 연결선 11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1309662" y="2714620"/>
              <a:ext cx="928694" cy="158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꺾인 연결선 13"/>
            <p:cNvCxnSpPr>
              <a:cxnSpLocks noChangeShapeType="1"/>
              <a:stCxn id="13" idx="3"/>
              <a:endCxn id="14" idx="1"/>
            </p:cNvCxnSpPr>
            <p:nvPr/>
          </p:nvCxnSpPr>
          <p:spPr bwMode="auto">
            <a:xfrm>
              <a:off x="3809992" y="2714620"/>
              <a:ext cx="1214446" cy="158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꺾인 연결선 15"/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6596074" y="2714620"/>
              <a:ext cx="1214446" cy="158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직사각형 16"/>
            <p:cNvSpPr>
              <a:spLocks noChangeArrowheads="1"/>
            </p:cNvSpPr>
            <p:nvPr/>
          </p:nvSpPr>
          <p:spPr bwMode="auto">
            <a:xfrm>
              <a:off x="2337260" y="3126355"/>
              <a:ext cx="1428760" cy="428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en-US" altLang="ko-KR" sz="16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</a:t>
              </a:r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직사각형 19"/>
            <p:cNvSpPr>
              <a:spLocks noChangeArrowheads="1"/>
            </p:cNvSpPr>
            <p:nvPr/>
          </p:nvSpPr>
          <p:spPr bwMode="auto">
            <a:xfrm>
              <a:off x="5095876" y="3140023"/>
              <a:ext cx="1428760" cy="428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en-US" altLang="ko-KR" sz="16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nd</a:t>
              </a:r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직사각형 20"/>
            <p:cNvSpPr>
              <a:spLocks noChangeArrowheads="1"/>
            </p:cNvSpPr>
            <p:nvPr/>
          </p:nvSpPr>
          <p:spPr bwMode="auto">
            <a:xfrm>
              <a:off x="7896785" y="3140020"/>
              <a:ext cx="14287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en-US" altLang="ko-KR" sz="16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rd</a:t>
              </a:r>
              <a:r>
                <a:rPr lang="en-US" altLang="ko-KR" sz="16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6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5" name="그룹 1"/>
          <p:cNvGrpSpPr>
            <a:grpSpLocks/>
          </p:cNvGrpSpPr>
          <p:nvPr/>
        </p:nvGrpSpPr>
        <p:grpSpPr bwMode="auto">
          <a:xfrm>
            <a:off x="6829425" y="788988"/>
            <a:ext cx="1511300" cy="1458912"/>
            <a:chOff x="6648426" y="582312"/>
            <a:chExt cx="2271812" cy="2193440"/>
          </a:xfrm>
        </p:grpSpPr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6648426" y="582312"/>
              <a:ext cx="1352803" cy="392919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List</a:t>
              </a:r>
              <a:endParaRPr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488424" y="1408134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b="1" dirty="0" err="1">
                  <a:solidFill>
                    <a:schemeClr val="bg1"/>
                  </a:solidFill>
                  <a:ea typeface="맑은 고딕" panose="020B0503020000020004" pitchFamily="50" charset="-127"/>
                </a:rPr>
                <a:t>ArrayList</a:t>
              </a:r>
              <a:endPara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7488424" y="1895035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Vector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7488424" y="2381936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b="1" dirty="0" err="1">
                  <a:solidFill>
                    <a:schemeClr val="bg1"/>
                  </a:solidFill>
                  <a:ea typeface="맑은 고딕" panose="020B0503020000020004" pitchFamily="50" charset="-127"/>
                </a:rPr>
                <a:t>LinkedList</a:t>
              </a:r>
              <a:endPara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30" name="꺾인 연결선 30"/>
            <p:cNvCxnSpPr>
              <a:cxnSpLocks noChangeShapeType="1"/>
              <a:stCxn id="27" idx="1"/>
              <a:endCxn id="26" idx="2"/>
            </p:cNvCxnSpPr>
            <p:nvPr/>
          </p:nvCxnSpPr>
          <p:spPr bwMode="auto">
            <a:xfrm rot="10800000">
              <a:off x="7324830" y="975231"/>
              <a:ext cx="163496" cy="629520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꺾인 연결선 33"/>
            <p:cNvCxnSpPr>
              <a:cxnSpLocks noChangeShapeType="1"/>
              <a:stCxn id="28" idx="1"/>
              <a:endCxn id="26" idx="2"/>
            </p:cNvCxnSpPr>
            <p:nvPr/>
          </p:nvCxnSpPr>
          <p:spPr bwMode="auto">
            <a:xfrm rot="10800000">
              <a:off x="7324830" y="975231"/>
              <a:ext cx="163496" cy="1116790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꺾인 연결선 36"/>
            <p:cNvCxnSpPr>
              <a:cxnSpLocks noChangeShapeType="1"/>
              <a:stCxn id="29" idx="1"/>
              <a:endCxn id="26" idx="2"/>
            </p:cNvCxnSpPr>
            <p:nvPr/>
          </p:nvCxnSpPr>
          <p:spPr bwMode="auto">
            <a:xfrm rot="10800000">
              <a:off x="7324830" y="975231"/>
              <a:ext cx="163496" cy="1604061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그룹 2"/>
          <p:cNvGrpSpPr>
            <a:grpSpLocks/>
          </p:cNvGrpSpPr>
          <p:nvPr/>
        </p:nvGrpSpPr>
        <p:grpSpPr bwMode="auto">
          <a:xfrm>
            <a:off x="8243888" y="795338"/>
            <a:ext cx="612775" cy="415925"/>
            <a:chOff x="7992036" y="555526"/>
            <a:chExt cx="792432" cy="537957"/>
          </a:xfrm>
        </p:grpSpPr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7992036" y="555526"/>
              <a:ext cx="792432" cy="238653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9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7992036" y="853250"/>
              <a:ext cx="792432" cy="24023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구현체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5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03.List</a:t>
            </a:r>
            <a:endParaRPr lang="ko-KR" altLang="en-US" dirty="0"/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321263" y="648561"/>
            <a:ext cx="7820730" cy="254898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b="1" dirty="0"/>
              <a:t>새로운 </a:t>
            </a:r>
            <a:r>
              <a:rPr lang="en-US" altLang="ko-KR" b="1" dirty="0"/>
              <a:t>Node</a:t>
            </a:r>
            <a:r>
              <a:rPr lang="ko-KR" altLang="en-US" b="1" dirty="0"/>
              <a:t>추가</a:t>
            </a:r>
            <a:endParaRPr lang="en-US" altLang="ko-KR" b="1" dirty="0"/>
          </a:p>
        </p:txBody>
      </p:sp>
      <p:grpSp>
        <p:nvGrpSpPr>
          <p:cNvPr id="36" name="그룹 49"/>
          <p:cNvGrpSpPr>
            <a:grpSpLocks/>
          </p:cNvGrpSpPr>
          <p:nvPr/>
        </p:nvGrpSpPr>
        <p:grpSpPr bwMode="auto">
          <a:xfrm>
            <a:off x="1108075" y="784325"/>
            <a:ext cx="6977063" cy="2051050"/>
            <a:chOff x="380968" y="1040088"/>
            <a:chExt cx="8858312" cy="2603226"/>
          </a:xfrm>
        </p:grpSpPr>
        <p:sp>
          <p:nvSpPr>
            <p:cNvPr id="37" name="직사각형 4"/>
            <p:cNvSpPr>
              <a:spLocks noChangeArrowheads="1"/>
            </p:cNvSpPr>
            <p:nvPr/>
          </p:nvSpPr>
          <p:spPr bwMode="auto">
            <a:xfrm>
              <a:off x="380968" y="1428736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head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8" name="직사각형 5"/>
            <p:cNvSpPr>
              <a:spLocks noChangeArrowheads="1"/>
            </p:cNvSpPr>
            <p:nvPr/>
          </p:nvSpPr>
          <p:spPr bwMode="auto">
            <a:xfrm>
              <a:off x="2095480" y="1428736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직사각형 6"/>
            <p:cNvSpPr>
              <a:spLocks noChangeArrowheads="1"/>
            </p:cNvSpPr>
            <p:nvPr/>
          </p:nvSpPr>
          <p:spPr bwMode="auto">
            <a:xfrm>
              <a:off x="2881298" y="1428736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link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직사각형 7"/>
            <p:cNvSpPr>
              <a:spLocks noChangeArrowheads="1"/>
            </p:cNvSpPr>
            <p:nvPr/>
          </p:nvSpPr>
          <p:spPr bwMode="auto">
            <a:xfrm>
              <a:off x="4881562" y="1428736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8"/>
            <p:cNvSpPr>
              <a:spLocks noChangeArrowheads="1"/>
            </p:cNvSpPr>
            <p:nvPr/>
          </p:nvSpPr>
          <p:spPr bwMode="auto">
            <a:xfrm>
              <a:off x="5667380" y="1428736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link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2" name="직사각형 9"/>
            <p:cNvSpPr>
              <a:spLocks noChangeArrowheads="1"/>
            </p:cNvSpPr>
            <p:nvPr/>
          </p:nvSpPr>
          <p:spPr bwMode="auto">
            <a:xfrm>
              <a:off x="7667644" y="1428736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3" name="직사각형 10"/>
            <p:cNvSpPr>
              <a:spLocks noChangeArrowheads="1"/>
            </p:cNvSpPr>
            <p:nvPr/>
          </p:nvSpPr>
          <p:spPr bwMode="auto">
            <a:xfrm>
              <a:off x="8453462" y="1428736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null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44" name="꺾인 연결선 11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166786" y="1857364"/>
              <a:ext cx="928694" cy="158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꺾인 연결선 12"/>
            <p:cNvCxnSpPr>
              <a:cxnSpLocks noChangeShapeType="1"/>
              <a:stCxn id="39" idx="3"/>
              <a:endCxn id="40" idx="1"/>
            </p:cNvCxnSpPr>
            <p:nvPr/>
          </p:nvCxnSpPr>
          <p:spPr bwMode="auto">
            <a:xfrm>
              <a:off x="3667116" y="1857364"/>
              <a:ext cx="1214446" cy="1588"/>
            </a:xfrm>
            <a:prstGeom prst="bentConnector3">
              <a:avLst>
                <a:gd name="adj1" fmla="val 50000"/>
              </a:avLst>
            </a:prstGeom>
            <a:noFill/>
            <a:ln w="28575" cap="rnd" algn="ctr">
              <a:solidFill>
                <a:srgbClr val="666699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꺾인 연결선 13"/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>
              <a:off x="6453198" y="1857364"/>
              <a:ext cx="1214446" cy="158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직사각형 14"/>
            <p:cNvSpPr>
              <a:spLocks noChangeArrowheads="1"/>
            </p:cNvSpPr>
            <p:nvPr/>
          </p:nvSpPr>
          <p:spPr bwMode="auto">
            <a:xfrm>
              <a:off x="2166918" y="1068601"/>
              <a:ext cx="14287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en-US" altLang="ko-KR" sz="14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</a:t>
              </a:r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15"/>
            <p:cNvSpPr>
              <a:spLocks noChangeArrowheads="1"/>
            </p:cNvSpPr>
            <p:nvPr/>
          </p:nvSpPr>
          <p:spPr bwMode="auto">
            <a:xfrm>
              <a:off x="4881562" y="1068601"/>
              <a:ext cx="14287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en-US" altLang="ko-KR" sz="14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nd</a:t>
              </a:r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9" name="직사각형 16"/>
            <p:cNvSpPr>
              <a:spLocks noChangeArrowheads="1"/>
            </p:cNvSpPr>
            <p:nvPr/>
          </p:nvSpPr>
          <p:spPr bwMode="auto">
            <a:xfrm>
              <a:off x="7667644" y="1040088"/>
              <a:ext cx="14287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en-US" altLang="ko-KR" sz="14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rd</a:t>
              </a:r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0" name="직사각형 18"/>
            <p:cNvSpPr>
              <a:spLocks noChangeArrowheads="1"/>
            </p:cNvSpPr>
            <p:nvPr/>
          </p:nvSpPr>
          <p:spPr bwMode="auto">
            <a:xfrm>
              <a:off x="3524240" y="2786058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1" name="직사각형 19"/>
            <p:cNvSpPr>
              <a:spLocks noChangeArrowheads="1"/>
            </p:cNvSpPr>
            <p:nvPr/>
          </p:nvSpPr>
          <p:spPr bwMode="auto">
            <a:xfrm>
              <a:off x="4310058" y="2786058"/>
              <a:ext cx="785818" cy="8572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link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2" name="직사각형 20"/>
            <p:cNvSpPr>
              <a:spLocks noChangeArrowheads="1"/>
            </p:cNvSpPr>
            <p:nvPr/>
          </p:nvSpPr>
          <p:spPr bwMode="auto">
            <a:xfrm>
              <a:off x="3595678" y="2415677"/>
              <a:ext cx="1497566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New Node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3" name="직사각형 21"/>
            <p:cNvSpPr>
              <a:spLocks noChangeArrowheads="1"/>
            </p:cNvSpPr>
            <p:nvPr/>
          </p:nvSpPr>
          <p:spPr bwMode="auto">
            <a:xfrm>
              <a:off x="5238752" y="2500306"/>
              <a:ext cx="114300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</a:t>
              </a:r>
              <a:r>
                <a:rPr lang="ko-KR" altLang="en-US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링크생성</a:t>
              </a:r>
            </a:p>
          </p:txBody>
        </p:sp>
        <p:cxnSp>
          <p:nvCxnSpPr>
            <p:cNvPr id="54" name="직선 화살표 연결선 23"/>
            <p:cNvCxnSpPr>
              <a:cxnSpLocks noChangeShapeType="1"/>
              <a:stCxn id="39" idx="2"/>
              <a:endCxn id="50" idx="1"/>
            </p:cNvCxnSpPr>
            <p:nvPr/>
          </p:nvCxnSpPr>
          <p:spPr bwMode="auto">
            <a:xfrm rot="16200000" flipH="1">
              <a:off x="2934876" y="2625322"/>
              <a:ext cx="928694" cy="250033"/>
            </a:xfrm>
            <a:prstGeom prst="straightConnector1">
              <a:avLst/>
            </a:prstGeom>
            <a:noFill/>
            <a:ln w="2857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24"/>
            <p:cNvSpPr>
              <a:spLocks noChangeArrowheads="1"/>
            </p:cNvSpPr>
            <p:nvPr/>
          </p:nvSpPr>
          <p:spPr bwMode="auto">
            <a:xfrm>
              <a:off x="3809992" y="1428736"/>
              <a:ext cx="857256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</a:t>
              </a:r>
              <a:r>
                <a:rPr lang="ko-KR" altLang="en-US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제거</a:t>
              </a:r>
            </a:p>
          </p:txBody>
        </p:sp>
        <p:cxnSp>
          <p:nvCxnSpPr>
            <p:cNvPr id="56" name="직선 화살표 연결선 26"/>
            <p:cNvCxnSpPr>
              <a:cxnSpLocks noChangeShapeType="1"/>
              <a:stCxn id="51" idx="3"/>
              <a:endCxn id="40" idx="2"/>
            </p:cNvCxnSpPr>
            <p:nvPr/>
          </p:nvCxnSpPr>
          <p:spPr bwMode="auto">
            <a:xfrm flipV="1">
              <a:off x="5095876" y="2285992"/>
              <a:ext cx="178595" cy="928694"/>
            </a:xfrm>
            <a:prstGeom prst="straightConnector1">
              <a:avLst/>
            </a:prstGeom>
            <a:noFill/>
            <a:ln w="2857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직사각형 27"/>
            <p:cNvSpPr>
              <a:spLocks noChangeArrowheads="1"/>
            </p:cNvSpPr>
            <p:nvPr/>
          </p:nvSpPr>
          <p:spPr bwMode="auto">
            <a:xfrm>
              <a:off x="2524108" y="2571744"/>
              <a:ext cx="857256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</a:t>
              </a:r>
              <a:r>
                <a:rPr lang="ko-KR" altLang="en-US" sz="140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변경</a:t>
              </a:r>
            </a:p>
          </p:txBody>
        </p:sp>
      </p:grpSp>
      <p:sp>
        <p:nvSpPr>
          <p:cNvPr id="58" name="텍스트 개체 틀 8"/>
          <p:cNvSpPr txBox="1">
            <a:spLocks/>
          </p:cNvSpPr>
          <p:nvPr/>
        </p:nvSpPr>
        <p:spPr>
          <a:xfrm>
            <a:off x="321263" y="3128938"/>
            <a:ext cx="7820730" cy="254898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b="1" dirty="0"/>
              <a:t>기존 </a:t>
            </a:r>
            <a:r>
              <a:rPr lang="en-US" altLang="ko-KR" b="1" dirty="0"/>
              <a:t>Node</a:t>
            </a:r>
            <a:r>
              <a:rPr lang="ko-KR" altLang="en-US" b="1" dirty="0"/>
              <a:t>삭제</a:t>
            </a:r>
          </a:p>
        </p:txBody>
      </p: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116013" y="3324844"/>
            <a:ext cx="7054850" cy="1373188"/>
            <a:chOff x="285" y="2833"/>
            <a:chExt cx="5580" cy="1086"/>
          </a:xfrm>
        </p:grpSpPr>
        <p:sp>
          <p:nvSpPr>
            <p:cNvPr id="60" name="직사각형 28"/>
            <p:cNvSpPr>
              <a:spLocks noChangeArrowheads="1"/>
            </p:cNvSpPr>
            <p:nvPr/>
          </p:nvSpPr>
          <p:spPr bwMode="auto">
            <a:xfrm>
              <a:off x="285" y="3064"/>
              <a:ext cx="495" cy="54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head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1" name="직사각형 29"/>
            <p:cNvSpPr>
              <a:spLocks noChangeArrowheads="1"/>
            </p:cNvSpPr>
            <p:nvPr/>
          </p:nvSpPr>
          <p:spPr bwMode="auto">
            <a:xfrm>
              <a:off x="1365" y="3064"/>
              <a:ext cx="495" cy="54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직사각형 30"/>
            <p:cNvSpPr>
              <a:spLocks noChangeArrowheads="1"/>
            </p:cNvSpPr>
            <p:nvPr/>
          </p:nvSpPr>
          <p:spPr bwMode="auto">
            <a:xfrm>
              <a:off x="1860" y="3064"/>
              <a:ext cx="495" cy="54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link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직사각형 31"/>
            <p:cNvSpPr>
              <a:spLocks noChangeArrowheads="1"/>
            </p:cNvSpPr>
            <p:nvPr/>
          </p:nvSpPr>
          <p:spPr bwMode="auto">
            <a:xfrm>
              <a:off x="3120" y="3064"/>
              <a:ext cx="495" cy="54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4" name="직사각형 32"/>
            <p:cNvSpPr>
              <a:spLocks noChangeArrowheads="1"/>
            </p:cNvSpPr>
            <p:nvPr/>
          </p:nvSpPr>
          <p:spPr bwMode="auto">
            <a:xfrm>
              <a:off x="3615" y="3064"/>
              <a:ext cx="495" cy="54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link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직사각형 33"/>
            <p:cNvSpPr>
              <a:spLocks noChangeArrowheads="1"/>
            </p:cNvSpPr>
            <p:nvPr/>
          </p:nvSpPr>
          <p:spPr bwMode="auto">
            <a:xfrm>
              <a:off x="4875" y="3064"/>
              <a:ext cx="495" cy="54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6" name="직사각형 34"/>
            <p:cNvSpPr>
              <a:spLocks noChangeArrowheads="1"/>
            </p:cNvSpPr>
            <p:nvPr/>
          </p:nvSpPr>
          <p:spPr bwMode="auto">
            <a:xfrm>
              <a:off x="5370" y="3064"/>
              <a:ext cx="495" cy="54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null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7" name="꺾인 연결선 35"/>
            <p:cNvCxnSpPr>
              <a:cxnSpLocks noChangeShapeType="1"/>
              <a:stCxn id="60" idx="3"/>
              <a:endCxn id="61" idx="1"/>
            </p:cNvCxnSpPr>
            <p:nvPr/>
          </p:nvCxnSpPr>
          <p:spPr bwMode="auto">
            <a:xfrm>
              <a:off x="780" y="3334"/>
              <a:ext cx="585" cy="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꺾인 연결선 36"/>
            <p:cNvCxnSpPr>
              <a:cxnSpLocks noChangeShapeType="1"/>
              <a:stCxn id="62" idx="3"/>
              <a:endCxn id="63" idx="1"/>
            </p:cNvCxnSpPr>
            <p:nvPr/>
          </p:nvCxnSpPr>
          <p:spPr bwMode="auto">
            <a:xfrm>
              <a:off x="2355" y="3334"/>
              <a:ext cx="765" cy="1"/>
            </a:xfrm>
            <a:prstGeom prst="bentConnector3">
              <a:avLst>
                <a:gd name="adj1" fmla="val 50000"/>
              </a:avLst>
            </a:prstGeom>
            <a:noFill/>
            <a:ln w="28575" cap="rnd" algn="ctr">
              <a:solidFill>
                <a:srgbClr val="000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꺾인 연결선 37"/>
            <p:cNvCxnSpPr>
              <a:cxnSpLocks noChangeShapeType="1"/>
              <a:stCxn id="64" idx="3"/>
              <a:endCxn id="65" idx="1"/>
            </p:cNvCxnSpPr>
            <p:nvPr/>
          </p:nvCxnSpPr>
          <p:spPr bwMode="auto">
            <a:xfrm>
              <a:off x="4110" y="3334"/>
              <a:ext cx="765" cy="1"/>
            </a:xfrm>
            <a:prstGeom prst="bentConnector3">
              <a:avLst>
                <a:gd name="adj1" fmla="val 50000"/>
              </a:avLst>
            </a:prstGeom>
            <a:noFill/>
            <a:ln w="28575" cap="rnd" algn="ctr">
              <a:solidFill>
                <a:srgbClr val="000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직사각형 38"/>
            <p:cNvSpPr>
              <a:spLocks noChangeArrowheads="1"/>
            </p:cNvSpPr>
            <p:nvPr/>
          </p:nvSpPr>
          <p:spPr bwMode="auto">
            <a:xfrm>
              <a:off x="1410" y="2846"/>
              <a:ext cx="9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en-US" altLang="ko-KR" sz="14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</a:t>
              </a:r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1" name="직사각형 39"/>
            <p:cNvSpPr>
              <a:spLocks noChangeArrowheads="1"/>
            </p:cNvSpPr>
            <p:nvPr/>
          </p:nvSpPr>
          <p:spPr bwMode="auto">
            <a:xfrm>
              <a:off x="3030" y="2846"/>
              <a:ext cx="117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Node to delete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2" name="직사각형 40"/>
            <p:cNvSpPr>
              <a:spLocks noChangeArrowheads="1"/>
            </p:cNvSpPr>
            <p:nvPr/>
          </p:nvSpPr>
          <p:spPr bwMode="auto">
            <a:xfrm>
              <a:off x="4875" y="2833"/>
              <a:ext cx="9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en-US" altLang="ko-KR" sz="1400" baseline="30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rd</a:t>
              </a:r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Node</a:t>
              </a:r>
              <a:endParaRPr lang="ko-KR" altLang="en-US" sz="14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73" name="구부러진 연결선 43"/>
            <p:cNvCxnSpPr>
              <a:cxnSpLocks noChangeShapeType="1"/>
              <a:stCxn id="62" idx="2"/>
              <a:endCxn id="65" idx="2"/>
            </p:cNvCxnSpPr>
            <p:nvPr/>
          </p:nvCxnSpPr>
          <p:spPr bwMode="auto">
            <a:xfrm rot="16200000" flipH="1">
              <a:off x="3615" y="2097"/>
              <a:ext cx="1" cy="3015"/>
            </a:xfrm>
            <a:prstGeom prst="curvedConnector3">
              <a:avLst>
                <a:gd name="adj1" fmla="val 33700014"/>
              </a:avLst>
            </a:prstGeom>
            <a:noFill/>
            <a:ln w="28575" algn="ctr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직사각형 46"/>
            <p:cNvSpPr>
              <a:spLocks noChangeArrowheads="1"/>
            </p:cNvSpPr>
            <p:nvPr/>
          </p:nvSpPr>
          <p:spPr bwMode="auto">
            <a:xfrm>
              <a:off x="3255" y="3649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</a:t>
              </a:r>
              <a:r>
                <a:rPr lang="ko-KR" altLang="en-US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변경</a:t>
              </a:r>
            </a:p>
          </p:txBody>
        </p:sp>
        <p:sp>
          <p:nvSpPr>
            <p:cNvPr id="75" name="직사각형 47"/>
            <p:cNvSpPr>
              <a:spLocks noChangeArrowheads="1"/>
            </p:cNvSpPr>
            <p:nvPr/>
          </p:nvSpPr>
          <p:spPr bwMode="auto">
            <a:xfrm>
              <a:off x="2445" y="3064"/>
              <a:ext cx="5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</a:t>
              </a:r>
              <a:r>
                <a:rPr lang="ko-KR" altLang="en-US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제거</a:t>
              </a:r>
            </a:p>
          </p:txBody>
        </p:sp>
        <p:sp>
          <p:nvSpPr>
            <p:cNvPr id="76" name="직사각형 48"/>
            <p:cNvSpPr>
              <a:spLocks noChangeArrowheads="1"/>
            </p:cNvSpPr>
            <p:nvPr/>
          </p:nvSpPr>
          <p:spPr bwMode="auto">
            <a:xfrm>
              <a:off x="4200" y="3064"/>
              <a:ext cx="5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</a:t>
              </a:r>
              <a:r>
                <a:rPr lang="ko-KR" altLang="en-US" sz="14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1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03.List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en-US" altLang="ko-KR" b="0" dirty="0"/>
              <a:t>vs</a:t>
            </a:r>
            <a:r>
              <a:rPr lang="en-US" altLang="ko-KR" dirty="0"/>
              <a:t> </a:t>
            </a:r>
            <a:r>
              <a:rPr lang="en-US" altLang="ko-KR" dirty="0" err="1"/>
              <a:t>LinkedList</a:t>
            </a:r>
            <a:endParaRPr lang="en-US" altLang="ko-KR" dirty="0"/>
          </a:p>
        </p:txBody>
      </p:sp>
      <p:graphicFrame>
        <p:nvGraphicFramePr>
          <p:cNvPr id="36" name="Group 67"/>
          <p:cNvGraphicFramePr>
            <a:graphicFrameLocks noGrp="1"/>
          </p:cNvGraphicFramePr>
          <p:nvPr/>
        </p:nvGraphicFramePr>
        <p:xfrm>
          <a:off x="609600" y="1058863"/>
          <a:ext cx="6086475" cy="1728787"/>
        </p:xfrm>
        <a:graphic>
          <a:graphicData uri="http://schemas.openxmlformats.org/drawingml/2006/table">
            <a:tbl>
              <a:tblPr/>
              <a:tblGrid>
                <a:gridCol w="1014675"/>
                <a:gridCol w="1690600"/>
                <a:gridCol w="1690600"/>
                <a:gridCol w="1690600"/>
              </a:tblGrid>
              <a:tr h="3953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순차적 추가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추가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14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ArrayList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빠르다</a:t>
                      </a:r>
                    </a:p>
                  </a:txBody>
                  <a:tcPr marL="4613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느리다</a:t>
                      </a:r>
                    </a:p>
                  </a:txBody>
                  <a:tcPr marL="4613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빠르다</a:t>
                      </a:r>
                    </a:p>
                  </a:txBody>
                  <a:tcPr marL="4613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LinkedList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느리다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13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빠르다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13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느리다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13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7" name="그룹 6"/>
          <p:cNvGrpSpPr>
            <a:grpSpLocks/>
          </p:cNvGrpSpPr>
          <p:nvPr/>
        </p:nvGrpSpPr>
        <p:grpSpPr bwMode="auto">
          <a:xfrm>
            <a:off x="6829425" y="788988"/>
            <a:ext cx="1511300" cy="1458912"/>
            <a:chOff x="6648426" y="582312"/>
            <a:chExt cx="2271812" cy="2193440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6648426" y="582312"/>
              <a:ext cx="1352803" cy="392919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List</a:t>
              </a:r>
              <a:endParaRPr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7488424" y="1408134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endPara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7488424" y="1895035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Vector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7488424" y="2381936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b="1" dirty="0" err="1">
                  <a:solidFill>
                    <a:schemeClr val="bg1"/>
                  </a:solidFill>
                  <a:ea typeface="맑은 고딕" panose="020B0503020000020004" pitchFamily="50" charset="-127"/>
                </a:rPr>
                <a:t>LinkedList</a:t>
              </a:r>
              <a:endPara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42" name="꺾인 연결선 30"/>
            <p:cNvCxnSpPr>
              <a:cxnSpLocks noChangeShapeType="1"/>
              <a:stCxn id="39" idx="1"/>
              <a:endCxn id="38" idx="2"/>
            </p:cNvCxnSpPr>
            <p:nvPr/>
          </p:nvCxnSpPr>
          <p:spPr bwMode="auto">
            <a:xfrm rot="10800000">
              <a:off x="7324830" y="975231"/>
              <a:ext cx="163496" cy="629520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꺾인 연결선 33"/>
            <p:cNvCxnSpPr>
              <a:cxnSpLocks noChangeShapeType="1"/>
              <a:stCxn id="40" idx="1"/>
              <a:endCxn id="38" idx="2"/>
            </p:cNvCxnSpPr>
            <p:nvPr/>
          </p:nvCxnSpPr>
          <p:spPr bwMode="auto">
            <a:xfrm rot="10800000">
              <a:off x="7324830" y="975231"/>
              <a:ext cx="163496" cy="1116790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꺾인 연결선 36"/>
            <p:cNvCxnSpPr>
              <a:cxnSpLocks noChangeShapeType="1"/>
              <a:stCxn id="41" idx="1"/>
              <a:endCxn id="38" idx="2"/>
            </p:cNvCxnSpPr>
            <p:nvPr/>
          </p:nvCxnSpPr>
          <p:spPr bwMode="auto">
            <a:xfrm rot="10800000">
              <a:off x="7324830" y="975231"/>
              <a:ext cx="163496" cy="1604061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" name="그룹 14"/>
          <p:cNvGrpSpPr>
            <a:grpSpLocks/>
          </p:cNvGrpSpPr>
          <p:nvPr/>
        </p:nvGrpSpPr>
        <p:grpSpPr bwMode="auto">
          <a:xfrm>
            <a:off x="8243888" y="795338"/>
            <a:ext cx="612775" cy="415925"/>
            <a:chOff x="7992036" y="555526"/>
            <a:chExt cx="792432" cy="537957"/>
          </a:xfrm>
        </p:grpSpPr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7992036" y="555526"/>
              <a:ext cx="792432" cy="238653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9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7992036" y="853250"/>
              <a:ext cx="792432" cy="24023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구현체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6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04.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컬렉션 프레임워크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93312"/>
              </p:ext>
            </p:extLst>
          </p:nvPr>
        </p:nvGraphicFramePr>
        <p:xfrm>
          <a:off x="5239109" y="412595"/>
          <a:ext cx="3076804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제네릭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(Generic)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컬렉션프레임워크 소개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03.List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04.Set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05.Map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04.Set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셋</a:t>
            </a:r>
            <a:r>
              <a:rPr lang="en-US" altLang="ko-KR" dirty="0"/>
              <a:t>(set)&gt;</a:t>
            </a:r>
            <a:r>
              <a:rPr lang="en-US" altLang="ko-KR" dirty="0" err="1"/>
              <a:t>HashSet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6"/>
            <a:ext cx="7820730" cy="97217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err="1"/>
              <a:t>순서없이</a:t>
            </a:r>
            <a:r>
              <a:rPr lang="ko-KR" altLang="en-US" dirty="0"/>
              <a:t> 저장된다</a:t>
            </a:r>
            <a:r>
              <a:rPr lang="en-US" altLang="ko-KR" dirty="0"/>
              <a:t>.</a:t>
            </a:r>
          </a:p>
          <a:p>
            <a:pPr lvl="1">
              <a:spcBef>
                <a:spcPct val="0"/>
              </a:spcBef>
            </a:pPr>
            <a:r>
              <a:rPr lang="ko-KR" altLang="en-US" dirty="0" err="1"/>
              <a:t>중복값은</a:t>
            </a:r>
            <a:r>
              <a:rPr lang="ko-KR" altLang="en-US" dirty="0"/>
              <a:t> 저장되지 않는다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b="1" dirty="0">
                <a:solidFill>
                  <a:srgbClr val="C00000"/>
                </a:solidFill>
              </a:rPr>
              <a:t>중복의 재정의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수학의 집합에 비유</a:t>
            </a:r>
            <a:endParaRPr lang="en-US" altLang="ko-KR" dirty="0"/>
          </a:p>
        </p:txBody>
      </p:sp>
      <p:graphicFrame>
        <p:nvGraphicFramePr>
          <p:cNvPr id="10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20841"/>
              </p:ext>
            </p:extLst>
          </p:nvPr>
        </p:nvGraphicFramePr>
        <p:xfrm>
          <a:off x="950913" y="2139950"/>
          <a:ext cx="7185026" cy="1619250"/>
        </p:xfrm>
        <a:graphic>
          <a:graphicData uri="http://schemas.openxmlformats.org/drawingml/2006/table">
            <a:tbl>
              <a:tblPr/>
              <a:tblGrid>
                <a:gridCol w="3592513"/>
                <a:gridCol w="3592513"/>
              </a:tblGrid>
              <a:tr h="370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8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순서없음</a:t>
                      </a:r>
                      <a:endParaRPr kumimoji="1" lang="ko-KR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5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순서유지</a:t>
                      </a:r>
                    </a:p>
                  </a:txBody>
                  <a:tcPr marL="4685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0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저장 안됨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5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저장 가능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5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35038" y="3867150"/>
            <a:ext cx="59928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중복정의가 중요</a:t>
            </a:r>
            <a:endParaRPr lang="en-US" altLang="ko-KR" sz="20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eaLnBrk="1" hangingPunct="1"/>
            <a:r>
              <a:rPr lang="en-US" altLang="ko-KR" sz="2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클래스의 </a:t>
            </a:r>
            <a:r>
              <a:rPr lang="en-US" altLang="ko-KR" sz="20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hashCode</a:t>
            </a:r>
            <a:r>
              <a:rPr lang="en-US" altLang="ko-KR" sz="2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() </a:t>
            </a:r>
            <a:r>
              <a:rPr lang="ko-KR" altLang="en-US" sz="2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와 </a:t>
            </a:r>
            <a:r>
              <a:rPr lang="en-US" altLang="ko-KR" sz="2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equals() </a:t>
            </a:r>
            <a:r>
              <a:rPr lang="ko-KR" altLang="en-US" sz="20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메소드</a:t>
            </a:r>
            <a:r>
              <a:rPr lang="ko-KR" altLang="en-US" sz="20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재정의 필요</a:t>
            </a:r>
          </a:p>
        </p:txBody>
      </p:sp>
    </p:spTree>
    <p:extLst>
      <p:ext uri="{BB962C8B-B14F-4D97-AF65-F5344CB8AC3E}">
        <p14:creationId xmlns:p14="http://schemas.microsoft.com/office/powerpoint/2010/main" val="21332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04.Set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을 이용하여 </a:t>
            </a:r>
            <a:r>
              <a:rPr lang="ko-KR" altLang="en-US" dirty="0" err="1"/>
              <a:t>미니로또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33413" y="1023938"/>
            <a:ext cx="4298950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tx1"/>
                </a:solidFill>
              </a:rPr>
              <a:t>[</a:t>
            </a:r>
            <a:r>
              <a:rPr lang="ko-KR" altLang="en-US" sz="1300" b="1" dirty="0">
                <a:solidFill>
                  <a:schemeClr val="tx1"/>
                </a:solidFill>
              </a:rPr>
              <a:t>문제</a:t>
            </a:r>
            <a:r>
              <a:rPr lang="en-US" altLang="ko-KR" sz="1300" b="1" dirty="0">
                <a:solidFill>
                  <a:schemeClr val="tx1"/>
                </a:solidFill>
              </a:rPr>
              <a:t>]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1~45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까지의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</a:rPr>
              <a:t>숫자중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임의의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개의 숫자를 출력하세요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HashSet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을 사용하여 중복제거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/>
          <a:srcRect l="2212" t="16501"/>
          <a:stretch/>
        </p:blipFill>
        <p:spPr bwMode="auto">
          <a:xfrm>
            <a:off x="5143500" y="1023938"/>
            <a:ext cx="2981325" cy="10525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/>
          <a:srcRect r="3120"/>
          <a:stretch/>
        </p:blipFill>
        <p:spPr bwMode="auto">
          <a:xfrm>
            <a:off x="5143500" y="2197100"/>
            <a:ext cx="2981325" cy="10001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04.Set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을 이용하여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관리하기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633412" y="1009500"/>
            <a:ext cx="5064743" cy="1401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tx1"/>
                </a:solidFill>
              </a:rPr>
              <a:t>[</a:t>
            </a:r>
            <a:r>
              <a:rPr lang="ko-KR" altLang="en-US" sz="1300" b="1" dirty="0">
                <a:solidFill>
                  <a:schemeClr val="tx1"/>
                </a:solidFill>
              </a:rPr>
              <a:t>문제</a:t>
            </a:r>
            <a:r>
              <a:rPr lang="en-US" altLang="ko-KR" sz="1300" b="1" dirty="0">
                <a:solidFill>
                  <a:schemeClr val="tx1"/>
                </a:solidFill>
              </a:rPr>
              <a:t>]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Point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등록 후 출력하세요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3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같은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Point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는 등록하지 않습니다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3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같은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Point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의 조건은 </a:t>
            </a:r>
            <a:r>
              <a:rPr lang="ko-KR" altLang="en-US" sz="1300" b="1" dirty="0" err="1" smtClean="0">
                <a:solidFill>
                  <a:srgbClr val="FF0000"/>
                </a:solidFill>
                <a:latin typeface="+mn-ea"/>
              </a:rPr>
              <a:t>두점의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값과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y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의 값이 같아야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합니다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HashSet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을 사용하여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중복제거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, equals()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재정의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33412" y="2939365"/>
            <a:ext cx="5064743" cy="1401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tx1"/>
                </a:solidFill>
              </a:rPr>
              <a:t>[</a:t>
            </a:r>
            <a:r>
              <a:rPr lang="ko-KR" altLang="en-US" sz="1300" b="1" dirty="0">
                <a:solidFill>
                  <a:schemeClr val="tx1"/>
                </a:solidFill>
              </a:rPr>
              <a:t>문제</a:t>
            </a:r>
            <a:r>
              <a:rPr lang="en-US" altLang="ko-KR" sz="1300" b="1" dirty="0">
                <a:solidFill>
                  <a:schemeClr val="tx1"/>
                </a:solidFill>
              </a:rPr>
              <a:t>]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Point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등록 후 출력하세요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3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같은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Point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는 등록하지 않습니다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3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같은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Point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의 조건은 </a:t>
            </a:r>
            <a:r>
              <a:rPr lang="ko-KR" altLang="en-US" sz="1300" b="1" dirty="0" err="1" smtClean="0">
                <a:solidFill>
                  <a:srgbClr val="FF0000"/>
                </a:solidFill>
                <a:latin typeface="+mn-ea"/>
              </a:rPr>
              <a:t>두점의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값과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y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의 값이 같아야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합니다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HashSet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을 사용하여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중복제거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, equals()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재정의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재정의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28097" y="964678"/>
            <a:ext cx="2141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Point p1 = new Point(1, 1);</a:t>
            </a:r>
          </a:p>
          <a:p>
            <a:r>
              <a:rPr lang="ko-KR" altLang="en-US" dirty="0"/>
              <a:t>Point p2 = new Point(2, 2);</a:t>
            </a:r>
          </a:p>
          <a:p>
            <a:r>
              <a:rPr lang="ko-KR" altLang="en-US" dirty="0"/>
              <a:t>Point p3 = new Point(3, 3);</a:t>
            </a:r>
          </a:p>
          <a:p>
            <a:r>
              <a:rPr lang="ko-KR" altLang="en-US" dirty="0"/>
              <a:t>Point p4 = new Point(1, 1);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8444"/>
          <a:stretch/>
        </p:blipFill>
        <p:spPr>
          <a:xfrm>
            <a:off x="5913672" y="1987417"/>
            <a:ext cx="2989696" cy="11799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09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04.Set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 smtClean="0"/>
              <a:t>hashCode</a:t>
            </a:r>
            <a:r>
              <a:rPr lang="en-US" altLang="ko-KR" dirty="0" smtClean="0"/>
              <a:t>(), equals</a:t>
            </a:r>
            <a:r>
              <a:rPr lang="en-US" altLang="ko-KR" smtClean="0"/>
              <a:t>() </a:t>
            </a:r>
            <a:r>
              <a:rPr lang="ko-KR" altLang="en-US" smtClean="0"/>
              <a:t>동등비교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6"/>
            <a:ext cx="7820730" cy="97217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같은 객체는 같은 해시코드 값을 가져야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266700" lvl="1" indent="0">
              <a:spcBef>
                <a:spcPct val="0"/>
              </a:spcBef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--&gt;</a:t>
            </a:r>
            <a:r>
              <a:rPr lang="ko-KR" altLang="en-US" dirty="0" smtClean="0">
                <a:sym typeface="Wingdings" panose="05000000000000000000" pitchFamily="2" charset="2"/>
              </a:rPr>
              <a:t>해시코드 값이 같으면 같은 객체로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err="1" smtClean="0">
                <a:sym typeface="Wingdings" panose="05000000000000000000" pitchFamily="2" charset="2"/>
              </a:rPr>
              <a:t>차판단</a:t>
            </a:r>
            <a:r>
              <a:rPr lang="ko-KR" altLang="en-US" dirty="0" smtClean="0">
                <a:sym typeface="Wingdings" panose="05000000000000000000" pitchFamily="2" charset="2"/>
              </a:rPr>
              <a:t> 후 세부내용을 비교해서 최종 판단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66700" lvl="1" indent="0">
              <a:spcBef>
                <a:spcPct val="0"/>
              </a:spcBef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--&gt;</a:t>
            </a:r>
            <a:r>
              <a:rPr lang="ko-KR" altLang="en-US" dirty="0" smtClean="0">
                <a:sym typeface="Wingdings" panose="05000000000000000000" pitchFamily="2" charset="2"/>
              </a:rPr>
              <a:t>해시코드가 다르면 판단 끝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01027" y="2146434"/>
            <a:ext cx="1371600" cy="476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리턴값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화살표 연결선 3"/>
          <p:cNvCxnSpPr>
            <a:stCxn id="2" idx="3"/>
            <a:endCxn id="15" idx="1"/>
          </p:cNvCxnSpPr>
          <p:nvPr/>
        </p:nvCxnSpPr>
        <p:spPr>
          <a:xfrm>
            <a:off x="2372627" y="2384659"/>
            <a:ext cx="1087654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3460281" y="2146434"/>
            <a:ext cx="1371600" cy="476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리턴값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27"/>
          <p:cNvSpPr>
            <a:spLocks noChangeArrowheads="1"/>
          </p:cNvSpPr>
          <p:nvPr/>
        </p:nvSpPr>
        <p:spPr bwMode="auto">
          <a:xfrm>
            <a:off x="2319623" y="2039224"/>
            <a:ext cx="675200" cy="33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같다</a:t>
            </a: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>
            <a:stCxn id="15" idx="3"/>
            <a:endCxn id="23" idx="1"/>
          </p:cNvCxnSpPr>
          <p:nvPr/>
        </p:nvCxnSpPr>
        <p:spPr>
          <a:xfrm>
            <a:off x="4831881" y="2384659"/>
            <a:ext cx="1073215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905096" y="2146434"/>
            <a:ext cx="1371600" cy="4764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동등객체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55467" y="3832225"/>
            <a:ext cx="1371600" cy="4764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다른객체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27"/>
          <p:cNvSpPr>
            <a:spLocks noChangeArrowheads="1"/>
          </p:cNvSpPr>
          <p:nvPr/>
        </p:nvSpPr>
        <p:spPr bwMode="auto">
          <a:xfrm>
            <a:off x="4730751" y="2039224"/>
            <a:ext cx="675200" cy="33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같다</a:t>
            </a: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5" name="꺾인 연결선 34"/>
          <p:cNvCxnSpPr>
            <a:stCxn id="2" idx="2"/>
            <a:endCxn id="31" idx="1"/>
          </p:cNvCxnSpPr>
          <p:nvPr/>
        </p:nvCxnSpPr>
        <p:spPr>
          <a:xfrm rot="16200000" flipH="1">
            <a:off x="1847364" y="2462347"/>
            <a:ext cx="1447566" cy="1768640"/>
          </a:xfrm>
          <a:prstGeom prst="bentConnector2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5" idx="2"/>
            <a:endCxn id="31" idx="0"/>
          </p:cNvCxnSpPr>
          <p:nvPr/>
        </p:nvCxnSpPr>
        <p:spPr>
          <a:xfrm flipH="1">
            <a:off x="4141267" y="2622884"/>
            <a:ext cx="4814" cy="120934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04.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컬렉션 프레임워크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42562"/>
              </p:ext>
            </p:extLst>
          </p:nvPr>
        </p:nvGraphicFramePr>
        <p:xfrm>
          <a:off x="5239109" y="412595"/>
          <a:ext cx="3076804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제네릭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(Generic)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컬렉션프레임워크 소개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03.List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04.Set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05.Map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05.Map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맵</a:t>
            </a:r>
            <a:r>
              <a:rPr lang="en-US" altLang="ko-KR" dirty="0"/>
              <a:t>(Map)&gt;</a:t>
            </a:r>
            <a:r>
              <a:rPr lang="en-US" altLang="ko-KR" dirty="0" err="1"/>
              <a:t>HashMap</a:t>
            </a:r>
            <a:endParaRPr lang="en-US" altLang="ko-KR" dirty="0"/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321263" y="911377"/>
            <a:ext cx="7820730" cy="67650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키</a:t>
            </a:r>
            <a:r>
              <a:rPr lang="en-US" altLang="ko-KR" dirty="0"/>
              <a:t>(key)-</a:t>
            </a:r>
            <a:r>
              <a:rPr lang="ko-KR" altLang="en-US" dirty="0"/>
              <a:t>값</a:t>
            </a:r>
            <a:r>
              <a:rPr lang="en-US" altLang="ko-KR" dirty="0"/>
              <a:t>(value) </a:t>
            </a:r>
            <a:r>
              <a:rPr lang="ko-KR" altLang="en-US" dirty="0"/>
              <a:t>의 쌍으로 저장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>
                <a:solidFill>
                  <a:srgbClr val="C00000"/>
                </a:solidFill>
              </a:rPr>
              <a:t>키는 중복될 수 없으나</a:t>
            </a:r>
            <a:r>
              <a:rPr lang="ko-KR" altLang="en-US" dirty="0"/>
              <a:t> 값은 중복될 수 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855663" y="2241550"/>
            <a:ext cx="4154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키값들은</a:t>
            </a:r>
            <a:r>
              <a:rPr lang="ko-KR" altLang="en-US" sz="16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keySet</a:t>
            </a:r>
            <a:r>
              <a:rPr lang="en-US" altLang="ko-KR" sz="16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()</a:t>
            </a:r>
            <a:r>
              <a:rPr lang="ko-KR" altLang="en-US" sz="16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으로 관리된다</a:t>
            </a:r>
            <a:r>
              <a:rPr lang="en-US" altLang="ko-KR" sz="16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eaLnBrk="1" hangingPunct="1"/>
            <a:r>
              <a:rPr lang="en-US" altLang="ko-KR" sz="16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중복허용안됨</a:t>
            </a:r>
            <a:r>
              <a:rPr lang="en-US" altLang="ko-KR" sz="16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14" name="직선 화살표 연결선 2"/>
          <p:cNvCxnSpPr>
            <a:cxnSpLocks noChangeShapeType="1"/>
          </p:cNvCxnSpPr>
          <p:nvPr/>
        </p:nvCxnSpPr>
        <p:spPr bwMode="auto">
          <a:xfrm flipH="1">
            <a:off x="1500273" y="1563688"/>
            <a:ext cx="84053" cy="70314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68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04.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컬렉션 프레임워크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19073"/>
              </p:ext>
            </p:extLst>
          </p:nvPr>
        </p:nvGraphicFramePr>
        <p:xfrm>
          <a:off x="5239109" y="412595"/>
          <a:ext cx="3076804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제네릭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(Generic)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컬렉션프레임워크 소개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03.List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04.Set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05.Map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</a:t>
            </a:r>
            <a:r>
              <a:rPr lang="en-US" altLang="ko-KR" dirty="0" smtClean="0"/>
              <a:t>.</a:t>
            </a:r>
            <a:r>
              <a:rPr lang="ko-KR" altLang="en-US" dirty="0" err="1"/>
              <a:t>제네릭</a:t>
            </a:r>
            <a:r>
              <a:rPr lang="en-US" altLang="ko-KR" dirty="0"/>
              <a:t>(Generic)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제네릭</a:t>
            </a:r>
            <a:r>
              <a:rPr lang="en-US" altLang="ko-KR" dirty="0"/>
              <a:t>(Generic)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7820730" cy="101598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dirty="0"/>
              <a:t>클래스 내부에서 사용할 데이터 타입을 외부에서 지정하는 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클래스 내부에서 사용할 데이터 타입을 나중에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 확정 하여 사용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객체의 타입을 컴파일 시에 체크하기 때문에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객체의 타입 안정성을 높이고 </a:t>
            </a:r>
            <a:r>
              <a:rPr lang="ko-KR" altLang="en-US" dirty="0" err="1"/>
              <a:t>형변환의</a:t>
            </a:r>
            <a:r>
              <a:rPr lang="ko-KR" altLang="en-US" dirty="0"/>
              <a:t> 번거로움이 </a:t>
            </a:r>
            <a:r>
              <a:rPr lang="ko-KR" altLang="en-US" dirty="0" err="1" smtClean="0"/>
              <a:t>줄어듬</a:t>
            </a:r>
            <a:endParaRPr lang="en-US" altLang="ko-KR" dirty="0"/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323850" y="2176463"/>
            <a:ext cx="2484438" cy="2590800"/>
            <a:chOff x="323528" y="1995686"/>
            <a:chExt cx="2484276" cy="259228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91787" y="2257773"/>
              <a:ext cx="2416017" cy="2330201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PointList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private 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Point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[]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private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pPr>
                <a:defRPr/>
              </a:pP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public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PointList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this.pArray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= new 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Point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[3];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this.crtPos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= 0;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pPr>
                <a:defRPr/>
              </a:pP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public void add(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Point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o)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] = o;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++;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3528" y="1995686"/>
              <a:ext cx="2484276" cy="2763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PointList.java,  CircleList.java</a:t>
              </a:r>
              <a:endParaRPr lang="ko-KR" altLang="en-US" sz="1200" dirty="0"/>
            </a:p>
          </p:txBody>
        </p:sp>
      </p:grpSp>
      <p:grpSp>
        <p:nvGrpSpPr>
          <p:cNvPr id="19" name="그룹 45"/>
          <p:cNvGrpSpPr>
            <a:grpSpLocks/>
          </p:cNvGrpSpPr>
          <p:nvPr/>
        </p:nvGrpSpPr>
        <p:grpSpPr bwMode="auto">
          <a:xfrm>
            <a:off x="3167063" y="2176463"/>
            <a:ext cx="2484437" cy="2590800"/>
            <a:chOff x="323528" y="1995686"/>
            <a:chExt cx="2484276" cy="25922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91786" y="2257773"/>
              <a:ext cx="2416018" cy="2330201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MyList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private 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Object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[]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private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pPr>
                <a:defRPr/>
              </a:pP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public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MyList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this.pArray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= new 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Object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[3];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this.crtPos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= 0;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pPr>
                <a:defRPr/>
              </a:pP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public void add(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Object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o)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] = o;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++;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3528" y="1995686"/>
              <a:ext cx="1788996" cy="2763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MyList.java</a:t>
              </a:r>
              <a:endParaRPr lang="ko-KR" altLang="en-US" sz="1200" dirty="0"/>
            </a:p>
          </p:txBody>
        </p:sp>
      </p:grpSp>
      <p:grpSp>
        <p:nvGrpSpPr>
          <p:cNvPr id="22" name="그룹 48"/>
          <p:cNvGrpSpPr>
            <a:grpSpLocks/>
          </p:cNvGrpSpPr>
          <p:nvPr/>
        </p:nvGrpSpPr>
        <p:grpSpPr bwMode="auto">
          <a:xfrm>
            <a:off x="6119813" y="2176463"/>
            <a:ext cx="2773362" cy="2590800"/>
            <a:chOff x="323528" y="1995686"/>
            <a:chExt cx="2772308" cy="259228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91764" y="2257773"/>
              <a:ext cx="2704072" cy="2330201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MyList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&lt;T&gt;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private 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[]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private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pPr>
                <a:defRPr/>
              </a:pP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public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PointList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this.pArray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= 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(T[])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new 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Object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[3];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this.crtPos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= 0;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pPr>
                <a:defRPr/>
              </a:pP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public void add(</a:t>
              </a:r>
              <a:r>
                <a:rPr lang="en-US" altLang="ko-KR" sz="1050" b="1" dirty="0" err="1">
                  <a:solidFill>
                    <a:srgbClr val="FF0000"/>
                  </a:solidFill>
                  <a:latin typeface="+mn-ea"/>
                </a:rPr>
                <a:t>T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 o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pArray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] = o;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++;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pPr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3528" y="1995686"/>
              <a:ext cx="1788432" cy="2763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MyList.java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824413" y="1935163"/>
            <a:ext cx="41402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+mn-ea"/>
                <a:ea typeface="+mn-ea"/>
              </a:rPr>
              <a:t>사용법</a:t>
            </a:r>
            <a:r>
              <a:rPr lang="en-US" altLang="ko-KR" sz="1200" b="1" dirty="0">
                <a:latin typeface="+mn-ea"/>
                <a:ea typeface="+mn-ea"/>
              </a:rPr>
              <a:t>:  </a:t>
            </a:r>
            <a:r>
              <a:rPr lang="en-US" altLang="ko-KR" sz="1200" b="1" dirty="0" err="1">
                <a:latin typeface="+mn-ea"/>
                <a:ea typeface="+mn-ea"/>
              </a:rPr>
              <a:t>MyList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&lt;Point&gt;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myList</a:t>
            </a:r>
            <a:r>
              <a:rPr lang="en-US" altLang="ko-KR" sz="1200" b="1" dirty="0">
                <a:latin typeface="+mn-ea"/>
                <a:ea typeface="+mn-ea"/>
              </a:rPr>
              <a:t> = new </a:t>
            </a:r>
            <a:r>
              <a:rPr lang="en-US" altLang="ko-KR" sz="1200" b="1" dirty="0" err="1">
                <a:latin typeface="+mn-ea"/>
                <a:ea typeface="+mn-ea"/>
              </a:rPr>
              <a:t>MyList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&lt;Point&gt;</a:t>
            </a:r>
            <a:r>
              <a:rPr lang="en-US" altLang="ko-KR" sz="1200" b="1" dirty="0">
                <a:latin typeface="+mn-ea"/>
                <a:ea typeface="+mn-ea"/>
              </a:rPr>
              <a:t>();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6" name="직선 화살표 연결선 2"/>
          <p:cNvCxnSpPr>
            <a:cxnSpLocks noChangeShapeType="1"/>
          </p:cNvCxnSpPr>
          <p:nvPr/>
        </p:nvCxnSpPr>
        <p:spPr bwMode="auto">
          <a:xfrm flipH="1">
            <a:off x="7626350" y="2132013"/>
            <a:ext cx="757238" cy="40163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834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04.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컬렉션 프레임워크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51514"/>
              </p:ext>
            </p:extLst>
          </p:nvPr>
        </p:nvGraphicFramePr>
        <p:xfrm>
          <a:off x="5239109" y="412595"/>
          <a:ext cx="3076804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제네릭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(Generic)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컬렉션프레임워크 소개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03.List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04.Set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05.Map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컬렉션프레임워크 소개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프레임웍</a:t>
            </a:r>
            <a:r>
              <a:rPr lang="en-US" altLang="ko-KR" dirty="0"/>
              <a:t>(framework)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7820730" cy="2275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dirty="0"/>
              <a:t>표준화</a:t>
            </a:r>
            <a:r>
              <a:rPr lang="en-US" altLang="ko-KR" dirty="0"/>
              <a:t>, </a:t>
            </a:r>
            <a:r>
              <a:rPr lang="ko-KR" altLang="en-US" dirty="0"/>
              <a:t>정형화된 체계적인 프로그래밍 방식</a:t>
            </a:r>
            <a:endParaRPr lang="en-US" altLang="ko-KR" dirty="0"/>
          </a:p>
        </p:txBody>
      </p:sp>
      <p:sp>
        <p:nvSpPr>
          <p:cNvPr id="27" name="텍스트 개체 틀 8"/>
          <p:cNvSpPr txBox="1">
            <a:spLocks/>
          </p:cNvSpPr>
          <p:nvPr/>
        </p:nvSpPr>
        <p:spPr>
          <a:xfrm>
            <a:off x="337991" y="1375647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/>
              <a:t>컬렉션</a:t>
            </a:r>
            <a:r>
              <a:rPr lang="en-US" altLang="ko-KR" dirty="0"/>
              <a:t>(collection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8" name="텍스트 개체 틀 8"/>
          <p:cNvSpPr txBox="1">
            <a:spLocks/>
          </p:cNvSpPr>
          <p:nvPr/>
        </p:nvSpPr>
        <p:spPr>
          <a:xfrm>
            <a:off x="321263" y="1743643"/>
            <a:ext cx="7820730" cy="2275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다수의 데이터</a:t>
            </a:r>
            <a:r>
              <a:rPr lang="en-US" altLang="ko-KR" dirty="0"/>
              <a:t>, </a:t>
            </a:r>
            <a:r>
              <a:rPr lang="ko-KR" altLang="en-US" dirty="0"/>
              <a:t>즉 데이터 그룹을 말한다</a:t>
            </a:r>
            <a:r>
              <a:rPr lang="en-US" altLang="ko-KR" dirty="0"/>
              <a:t>.</a:t>
            </a:r>
          </a:p>
        </p:txBody>
      </p:sp>
      <p:sp>
        <p:nvSpPr>
          <p:cNvPr id="29" name="텍스트 개체 틀 8"/>
          <p:cNvSpPr txBox="1">
            <a:spLocks/>
          </p:cNvSpPr>
          <p:nvPr/>
        </p:nvSpPr>
        <p:spPr>
          <a:xfrm>
            <a:off x="337991" y="2240769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/>
              <a:t>컬렉션 </a:t>
            </a:r>
            <a:r>
              <a:rPr lang="ko-KR" altLang="en-US" dirty="0" err="1"/>
              <a:t>프레임웍</a:t>
            </a:r>
            <a:r>
              <a:rPr lang="en-US" altLang="ko-KR" dirty="0"/>
              <a:t>(collection framework)</a:t>
            </a:r>
          </a:p>
        </p:txBody>
      </p:sp>
      <p:sp>
        <p:nvSpPr>
          <p:cNvPr id="30" name="텍스트 개체 틀 8"/>
          <p:cNvSpPr txBox="1">
            <a:spLocks/>
          </p:cNvSpPr>
          <p:nvPr/>
        </p:nvSpPr>
        <p:spPr>
          <a:xfrm>
            <a:off x="321263" y="2608765"/>
            <a:ext cx="7820730" cy="83529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다수의 데이터를 저장하는 클래스들을 표준화한 설계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다수의 데이터를 쉽게 처리할 수 있는 방법을 제공하는 </a:t>
            </a:r>
            <a:r>
              <a:rPr lang="ko-KR" altLang="en-US" dirty="0" err="1"/>
              <a:t>크래스들로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/>
              <a:t>JDK 1.2</a:t>
            </a:r>
            <a:r>
              <a:rPr lang="ko-KR" altLang="en-US" dirty="0"/>
              <a:t>부터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02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 smtClean="0"/>
              <a:t>컬렉션프레임워크 소개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구성</a:t>
            </a:r>
            <a:endParaRPr lang="en-US" altLang="ko-KR" dirty="0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1622425" y="1163638"/>
            <a:ext cx="1854200" cy="393700"/>
          </a:xfrm>
          <a:prstGeom prst="roundRect">
            <a:avLst>
              <a:gd name="adj" fmla="val 16667"/>
            </a:avLst>
          </a:prstGeom>
          <a:solidFill>
            <a:srgbClr val="EBEB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000000"/>
                </a:solidFill>
                <a:ea typeface="맑은 고딕" panose="020B0503020000020004" pitchFamily="50" charset="-127"/>
              </a:rPr>
              <a:t>Collection</a:t>
            </a:r>
            <a:endParaRPr lang="ko-KR" altLang="en-US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557213" y="2093913"/>
            <a:ext cx="1352550" cy="393700"/>
          </a:xfrm>
          <a:prstGeom prst="roundRect">
            <a:avLst>
              <a:gd name="adj" fmla="val 16667"/>
            </a:avLst>
          </a:prstGeom>
          <a:solidFill>
            <a:srgbClr val="EBEB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000000"/>
                </a:solidFill>
                <a:ea typeface="맑은 고딕" panose="020B0503020000020004" pitchFamily="50" charset="-127"/>
              </a:rPr>
              <a:t>List</a:t>
            </a:r>
            <a:endParaRPr lang="ko-KR" altLang="en-US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3313113" y="2101850"/>
            <a:ext cx="1354137" cy="392113"/>
          </a:xfrm>
          <a:prstGeom prst="roundRect">
            <a:avLst>
              <a:gd name="adj" fmla="val 16667"/>
            </a:avLst>
          </a:prstGeom>
          <a:solidFill>
            <a:srgbClr val="EBEB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000000"/>
                </a:solidFill>
                <a:ea typeface="맑은 고딕" panose="020B0503020000020004" pitchFamily="50" charset="-127"/>
              </a:rPr>
              <a:t>Set</a:t>
            </a:r>
            <a:endParaRPr lang="ko-KR" altLang="en-US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5848350" y="2101850"/>
            <a:ext cx="1352550" cy="392113"/>
          </a:xfrm>
          <a:prstGeom prst="roundRect">
            <a:avLst>
              <a:gd name="adj" fmla="val 16667"/>
            </a:avLst>
          </a:prstGeom>
          <a:solidFill>
            <a:srgbClr val="EBEB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000000"/>
                </a:solidFill>
                <a:ea typeface="맑은 고딕" panose="020B0503020000020004" pitchFamily="50" charset="-127"/>
              </a:rPr>
              <a:t>Map</a:t>
            </a:r>
            <a:endParaRPr lang="ko-KR" altLang="en-US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1397000" y="3267075"/>
            <a:ext cx="1431925" cy="392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ko-KR" altLang="en-US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1397000" y="3830638"/>
            <a:ext cx="1431925" cy="3937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397000" y="4386263"/>
            <a:ext cx="1431925" cy="392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LinkedList</a:t>
            </a:r>
            <a:endParaRPr lang="ko-KR" altLang="en-US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4187825" y="3270250"/>
            <a:ext cx="1257300" cy="3937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chemeClr val="bg1"/>
                </a:solidFill>
                <a:ea typeface="맑은 고딕" panose="020B0503020000020004" pitchFamily="50" charset="-127"/>
              </a:rPr>
              <a:t>HashSet</a:t>
            </a:r>
            <a:endParaRPr lang="ko-KR" altLang="en-US" sz="16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4187825" y="3830638"/>
            <a:ext cx="1257300" cy="3937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TreeSet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653213" y="3284538"/>
            <a:ext cx="1255712" cy="392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chemeClr val="bg1"/>
                </a:solidFill>
                <a:ea typeface="맑은 고딕" panose="020B0503020000020004" pitchFamily="50" charset="-127"/>
              </a:rPr>
              <a:t>HashMap</a:t>
            </a:r>
            <a:endParaRPr lang="ko-KR" altLang="en-US" sz="16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6653213" y="3835400"/>
            <a:ext cx="1255712" cy="392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Hashtable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6653213" y="4395788"/>
            <a:ext cx="1255712" cy="392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TreeMap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54" name="꺾인 연결선 3"/>
          <p:cNvCxnSpPr>
            <a:cxnSpLocks noChangeShapeType="1"/>
            <a:stCxn id="43" idx="0"/>
            <a:endCxn id="42" idx="2"/>
          </p:cNvCxnSpPr>
          <p:nvPr/>
        </p:nvCxnSpPr>
        <p:spPr bwMode="auto">
          <a:xfrm rot="5400000" flipH="1" flipV="1">
            <a:off x="1623219" y="1167607"/>
            <a:ext cx="536575" cy="13160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꺾인 연결선 21"/>
          <p:cNvCxnSpPr>
            <a:cxnSpLocks noChangeShapeType="1"/>
            <a:stCxn id="44" idx="0"/>
            <a:endCxn id="42" idx="2"/>
          </p:cNvCxnSpPr>
          <p:nvPr/>
        </p:nvCxnSpPr>
        <p:spPr bwMode="auto">
          <a:xfrm rot="16200000" flipV="1">
            <a:off x="2997201" y="1109662"/>
            <a:ext cx="544512" cy="14398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꺾인 연결선 30"/>
          <p:cNvCxnSpPr>
            <a:cxnSpLocks noChangeShapeType="1"/>
            <a:stCxn id="46" idx="1"/>
            <a:endCxn id="43" idx="2"/>
          </p:cNvCxnSpPr>
          <p:nvPr/>
        </p:nvCxnSpPr>
        <p:spPr bwMode="auto">
          <a:xfrm rot="10800000">
            <a:off x="1233488" y="2487613"/>
            <a:ext cx="163512" cy="976312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꺾인 연결선 33"/>
          <p:cNvCxnSpPr>
            <a:cxnSpLocks noChangeShapeType="1"/>
            <a:stCxn id="47" idx="1"/>
            <a:endCxn id="43" idx="2"/>
          </p:cNvCxnSpPr>
          <p:nvPr/>
        </p:nvCxnSpPr>
        <p:spPr bwMode="auto">
          <a:xfrm rot="10800000">
            <a:off x="1233488" y="2487613"/>
            <a:ext cx="163512" cy="1539875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꺾인 연결선 36"/>
          <p:cNvCxnSpPr>
            <a:cxnSpLocks noChangeShapeType="1"/>
            <a:stCxn id="48" idx="1"/>
            <a:endCxn id="43" idx="2"/>
          </p:cNvCxnSpPr>
          <p:nvPr/>
        </p:nvCxnSpPr>
        <p:spPr bwMode="auto">
          <a:xfrm rot="10800000">
            <a:off x="1233488" y="2487613"/>
            <a:ext cx="163512" cy="2095500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꺾인 연결선 45"/>
          <p:cNvCxnSpPr>
            <a:cxnSpLocks noChangeShapeType="1"/>
            <a:stCxn id="49" idx="1"/>
            <a:endCxn id="44" idx="2"/>
          </p:cNvCxnSpPr>
          <p:nvPr/>
        </p:nvCxnSpPr>
        <p:spPr bwMode="auto">
          <a:xfrm rot="10800000">
            <a:off x="3989388" y="2493963"/>
            <a:ext cx="198437" cy="973137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꺾인 연결선 48"/>
          <p:cNvCxnSpPr>
            <a:cxnSpLocks noChangeShapeType="1"/>
            <a:stCxn id="50" idx="1"/>
            <a:endCxn id="44" idx="2"/>
          </p:cNvCxnSpPr>
          <p:nvPr/>
        </p:nvCxnSpPr>
        <p:spPr bwMode="auto">
          <a:xfrm rot="10800000">
            <a:off x="3989388" y="2493963"/>
            <a:ext cx="198437" cy="1533525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꺾인 연결선 51"/>
          <p:cNvCxnSpPr>
            <a:cxnSpLocks noChangeShapeType="1"/>
            <a:stCxn id="51" idx="1"/>
            <a:endCxn id="45" idx="2"/>
          </p:cNvCxnSpPr>
          <p:nvPr/>
        </p:nvCxnSpPr>
        <p:spPr bwMode="auto">
          <a:xfrm rot="10800000">
            <a:off x="6524625" y="2493963"/>
            <a:ext cx="128588" cy="985837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꺾인 연결선 53"/>
          <p:cNvCxnSpPr>
            <a:cxnSpLocks noChangeShapeType="1"/>
            <a:stCxn id="53" idx="1"/>
            <a:endCxn id="45" idx="2"/>
          </p:cNvCxnSpPr>
          <p:nvPr/>
        </p:nvCxnSpPr>
        <p:spPr bwMode="auto">
          <a:xfrm rot="10800000">
            <a:off x="6524625" y="2493963"/>
            <a:ext cx="128588" cy="2098675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꺾인 연결선 56"/>
          <p:cNvCxnSpPr>
            <a:cxnSpLocks noChangeShapeType="1"/>
            <a:stCxn id="52" idx="1"/>
            <a:endCxn id="45" idx="2"/>
          </p:cNvCxnSpPr>
          <p:nvPr/>
        </p:nvCxnSpPr>
        <p:spPr bwMode="auto">
          <a:xfrm rot="10800000">
            <a:off x="6524625" y="2493963"/>
            <a:ext cx="128588" cy="1538287"/>
          </a:xfrm>
          <a:prstGeom prst="bentConnector2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7673975" y="1160463"/>
            <a:ext cx="792163" cy="238125"/>
          </a:xfrm>
          <a:prstGeom prst="roundRect">
            <a:avLst>
              <a:gd name="adj" fmla="val 16667"/>
            </a:avLst>
          </a:prstGeom>
          <a:solidFill>
            <a:srgbClr val="EBEB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b="1">
                <a:solidFill>
                  <a:srgbClr val="000000"/>
                </a:solidFill>
                <a:ea typeface="맑은 고딕" panose="020B0503020000020004" pitchFamily="50" charset="-127"/>
              </a:rPr>
              <a:t>인터페이스</a:t>
            </a:r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7673975" y="1457325"/>
            <a:ext cx="792163" cy="2397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rPr>
              <a:t>구현체</a:t>
            </a:r>
            <a:endParaRPr lang="ko-KR" altLang="en-US" sz="1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66" name="텍스트 개체 틀 2"/>
          <p:cNvSpPr txBox="1">
            <a:spLocks/>
          </p:cNvSpPr>
          <p:nvPr/>
        </p:nvSpPr>
        <p:spPr bwMode="auto">
          <a:xfrm>
            <a:off x="1252538" y="2511425"/>
            <a:ext cx="2051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spcBef>
                <a:spcPct val="20000"/>
              </a:spcBef>
              <a:buClr>
                <a:srgbClr val="B1AE6B"/>
              </a:buCl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ea typeface="맑은 고딕" panose="020B0503020000020004" pitchFamily="50" charset="-127"/>
              </a:rPr>
              <a:t>순서를 유지</a:t>
            </a:r>
            <a:endParaRPr kumimoji="0" lang="en-US" altLang="ko-KR" sz="140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  <a:buClr>
                <a:srgbClr val="B1AE6B"/>
              </a:buCl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ea typeface="맑은 고딕" panose="020B0503020000020004" pitchFamily="50" charset="-127"/>
              </a:rPr>
              <a:t>중복 저장 가능</a:t>
            </a:r>
            <a:endParaRPr kumimoji="0" lang="en-US" altLang="ko-KR" sz="14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67" name="텍스트 개체 틀 2"/>
          <p:cNvSpPr txBox="1">
            <a:spLocks/>
          </p:cNvSpPr>
          <p:nvPr/>
        </p:nvSpPr>
        <p:spPr bwMode="auto">
          <a:xfrm>
            <a:off x="4089400" y="2511425"/>
            <a:ext cx="20494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spcBef>
                <a:spcPct val="20000"/>
              </a:spcBef>
              <a:buClr>
                <a:srgbClr val="B1AE6B"/>
              </a:buCl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ea typeface="맑은 고딕" panose="020B0503020000020004" pitchFamily="50" charset="-127"/>
              </a:rPr>
              <a:t>순서 없음</a:t>
            </a:r>
            <a:endParaRPr kumimoji="0" lang="en-US" altLang="ko-KR" sz="140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  <a:buClr>
                <a:srgbClr val="B1AE6B"/>
              </a:buCl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ea typeface="맑은 고딕" panose="020B0503020000020004" pitchFamily="50" charset="-127"/>
              </a:rPr>
              <a:t>중복 저장 안됨</a:t>
            </a:r>
            <a:endParaRPr kumimoji="0" lang="en-US" altLang="ko-KR" sz="14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68" name="텍스트 개체 틀 2"/>
          <p:cNvSpPr txBox="1">
            <a:spLocks/>
          </p:cNvSpPr>
          <p:nvPr/>
        </p:nvSpPr>
        <p:spPr bwMode="auto">
          <a:xfrm>
            <a:off x="6777038" y="2511425"/>
            <a:ext cx="1841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spcBef>
                <a:spcPct val="20000"/>
              </a:spcBef>
              <a:buClr>
                <a:srgbClr val="B1AE6B"/>
              </a:buCl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ea typeface="맑은 고딕" panose="020B0503020000020004" pitchFamily="50" charset="-127"/>
              </a:rPr>
              <a:t>키</a:t>
            </a:r>
            <a:r>
              <a:rPr kumimoji="0" lang="en-US" altLang="ko-KR" sz="1400">
                <a:solidFill>
                  <a:srgbClr val="000000"/>
                </a:solidFill>
                <a:ea typeface="맑은 고딕" panose="020B0503020000020004" pitchFamily="50" charset="-127"/>
              </a:rPr>
              <a:t>-</a:t>
            </a:r>
            <a:r>
              <a:rPr kumimoji="0" lang="ko-KR" altLang="en-US" sz="1400">
                <a:solidFill>
                  <a:srgbClr val="000000"/>
                </a:solidFill>
                <a:ea typeface="맑은 고딕" panose="020B0503020000020004" pitchFamily="50" charset="-127"/>
              </a:rPr>
              <a:t>값 으로 저장</a:t>
            </a:r>
            <a:endParaRPr kumimoji="0" lang="en-US" altLang="ko-KR" sz="140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  <a:buClr>
                <a:srgbClr val="B1AE6B"/>
              </a:buCl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ea typeface="맑은 고딕" panose="020B0503020000020004" pitchFamily="50" charset="-127"/>
              </a:rPr>
              <a:t>키 중복 저장 안됨</a:t>
            </a:r>
            <a:endParaRPr kumimoji="0" lang="en-US" altLang="ko-KR" sz="14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6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04.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컬렉션 프레임워크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05135"/>
              </p:ext>
            </p:extLst>
          </p:nvPr>
        </p:nvGraphicFramePr>
        <p:xfrm>
          <a:off x="5239109" y="412595"/>
          <a:ext cx="3076804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제네릭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(Generic)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컬렉션프레임워크 소개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03.List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04.Set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05.Map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03.List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7820730" cy="2275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ko-KR" altLang="en-US" dirty="0"/>
              <a:t>순서를 유지</a:t>
            </a:r>
            <a:r>
              <a:rPr lang="en-US" altLang="ko-KR" dirty="0"/>
              <a:t>, </a:t>
            </a:r>
            <a:r>
              <a:rPr lang="ko-KR" altLang="en-US" dirty="0"/>
              <a:t>중복 저장 가능</a:t>
            </a:r>
          </a:p>
        </p:txBody>
      </p:sp>
      <p:sp>
        <p:nvSpPr>
          <p:cNvPr id="27" name="텍스트 개체 틀 8"/>
          <p:cNvSpPr txBox="1">
            <a:spLocks/>
          </p:cNvSpPr>
          <p:nvPr/>
        </p:nvSpPr>
        <p:spPr>
          <a:xfrm>
            <a:off x="337991" y="1375647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/>
              <a:t>배열</a:t>
            </a:r>
            <a:r>
              <a:rPr lang="en-US" altLang="ko-KR" dirty="0"/>
              <a:t>(Array) vs </a:t>
            </a:r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</p:txBody>
      </p:sp>
      <p:graphicFrame>
        <p:nvGraphicFramePr>
          <p:cNvPr id="10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54500"/>
              </p:ext>
            </p:extLst>
          </p:nvPr>
        </p:nvGraphicFramePr>
        <p:xfrm>
          <a:off x="669925" y="1782762"/>
          <a:ext cx="7167563" cy="2660651"/>
        </p:xfrm>
        <a:graphic>
          <a:graphicData uri="http://schemas.openxmlformats.org/drawingml/2006/table">
            <a:tbl>
              <a:tblPr/>
              <a:tblGrid>
                <a:gridCol w="864062"/>
                <a:gridCol w="3197718"/>
                <a:gridCol w="3105783"/>
              </a:tblGrid>
              <a:tr h="424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(Array)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(List)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13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빠른 접근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(faster access)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자료유형 사용 가능</a:t>
                      </a:r>
                    </a:p>
                  </a:txBody>
                  <a:tcPr marL="5400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가변적인 크기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필요시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메모리를 할당하므로 효율적</a:t>
                      </a:r>
                    </a:p>
                  </a:txBody>
                  <a:tcPr marL="5400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8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고정된 크기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비효율적 메모리 점유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크기를 넘어서는 사용을 위해서는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배열을 새로 정의해야 함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느린 접근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(slower access)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참조자료 유형만 사용 가능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자체적으로 지원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java.util.List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정의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4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4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03.List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리스트</a:t>
            </a:r>
            <a:r>
              <a:rPr lang="en-US" altLang="ko-KR" dirty="0"/>
              <a:t>(List) &gt; </a:t>
            </a:r>
            <a:r>
              <a:rPr lang="en-US" altLang="ko-KR" sz="2000" dirty="0" err="1"/>
              <a:t>ArrayList</a:t>
            </a:r>
            <a:endParaRPr lang="en-US" altLang="ko-KR" sz="2000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55177"/>
            <a:ext cx="7820730" cy="2275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인덱스로 관리된다</a:t>
            </a:r>
            <a:r>
              <a:rPr lang="en-US" altLang="ko-KR" dirty="0"/>
              <a:t>.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배열과 유사한 방법으로 관리할 수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13758"/>
              </p:ext>
            </p:extLst>
          </p:nvPr>
        </p:nvGraphicFramePr>
        <p:xfrm>
          <a:off x="708348" y="1708150"/>
          <a:ext cx="5641980" cy="633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198"/>
                <a:gridCol w="564198"/>
                <a:gridCol w="564198"/>
                <a:gridCol w="564198"/>
                <a:gridCol w="564198"/>
                <a:gridCol w="564198"/>
                <a:gridCol w="564198"/>
                <a:gridCol w="564198"/>
                <a:gridCol w="564198"/>
                <a:gridCol w="564198"/>
              </a:tblGrid>
              <a:tr h="316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70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8120" marR="78120" marT="39046" marB="39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"/>
          <p:cNvGrpSpPr>
            <a:grpSpLocks/>
          </p:cNvGrpSpPr>
          <p:nvPr/>
        </p:nvGrpSpPr>
        <p:grpSpPr bwMode="auto">
          <a:xfrm>
            <a:off x="6829425" y="788988"/>
            <a:ext cx="1511300" cy="1458912"/>
            <a:chOff x="6648426" y="582312"/>
            <a:chExt cx="2271812" cy="219344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48426" y="582312"/>
              <a:ext cx="1352803" cy="392919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List</a:t>
              </a:r>
              <a:endParaRPr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488424" y="1408134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endPara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488424" y="1895035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Vector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488424" y="2381936"/>
              <a:ext cx="1431814" cy="3938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LinkedList</a:t>
              </a:r>
              <a:endPara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꺾인 연결선 30"/>
            <p:cNvCxnSpPr>
              <a:cxnSpLocks noChangeShapeType="1"/>
              <a:stCxn id="13" idx="1"/>
              <a:endCxn id="12" idx="2"/>
            </p:cNvCxnSpPr>
            <p:nvPr/>
          </p:nvCxnSpPr>
          <p:spPr bwMode="auto">
            <a:xfrm rot="10800000">
              <a:off x="7324830" y="975231"/>
              <a:ext cx="163496" cy="629520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꺾인 연결선 33"/>
            <p:cNvCxnSpPr>
              <a:cxnSpLocks noChangeShapeType="1"/>
              <a:stCxn id="14" idx="1"/>
              <a:endCxn id="12" idx="2"/>
            </p:cNvCxnSpPr>
            <p:nvPr/>
          </p:nvCxnSpPr>
          <p:spPr bwMode="auto">
            <a:xfrm rot="10800000">
              <a:off x="7324830" y="975231"/>
              <a:ext cx="163496" cy="1116790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꺾인 연결선 36"/>
            <p:cNvCxnSpPr>
              <a:cxnSpLocks noChangeShapeType="1"/>
              <a:stCxn id="15" idx="1"/>
              <a:endCxn id="12" idx="2"/>
            </p:cNvCxnSpPr>
            <p:nvPr/>
          </p:nvCxnSpPr>
          <p:spPr bwMode="auto">
            <a:xfrm rot="10800000">
              <a:off x="7324830" y="975231"/>
              <a:ext cx="163496" cy="1604061"/>
            </a:xfrm>
            <a:prstGeom prst="bentConnector2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그룹 2"/>
          <p:cNvGrpSpPr>
            <a:grpSpLocks/>
          </p:cNvGrpSpPr>
          <p:nvPr/>
        </p:nvGrpSpPr>
        <p:grpSpPr bwMode="auto">
          <a:xfrm>
            <a:off x="8243888" y="795338"/>
            <a:ext cx="612775" cy="415925"/>
            <a:chOff x="7992036" y="555526"/>
            <a:chExt cx="792432" cy="537957"/>
          </a:xfrm>
        </p:grpSpPr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7992036" y="555526"/>
              <a:ext cx="792432" cy="238653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9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7992036" y="853250"/>
              <a:ext cx="792432" cy="24023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구현체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2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6317</TotalTime>
  <Words>854</Words>
  <Application>Microsoft Office PowerPoint</Application>
  <PresentationFormat>화면 슬라이드 쇼(16:9)</PresentationFormat>
  <Paragraphs>281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HY견고딕</vt:lpstr>
      <vt:lpstr>Noto Sans CJK KR Medium</vt:lpstr>
      <vt:lpstr>맑은 고딕</vt:lpstr>
      <vt:lpstr>휴먼매직체</vt:lpstr>
      <vt:lpstr>Arial</vt:lpstr>
      <vt:lpstr>Calibri</vt:lpstr>
      <vt:lpstr>Calibri Light</vt:lpstr>
      <vt:lpstr>Courier New</vt:lpstr>
      <vt:lpstr>Wingdings</vt:lpstr>
      <vt:lpstr>Office 테마</vt:lpstr>
      <vt:lpstr>Java Programming</vt:lpstr>
      <vt:lpstr>Chapter 04. 컬렉션 프레임워크</vt:lpstr>
      <vt:lpstr>01.제네릭(Generic)</vt:lpstr>
      <vt:lpstr>Chapter 04. 컬렉션 프레임워크</vt:lpstr>
      <vt:lpstr>02.컬렉션프레임워크 소개</vt:lpstr>
      <vt:lpstr>02.컬렉션프레임워크 소개</vt:lpstr>
      <vt:lpstr>Chapter 04. 컬렉션 프레임워크</vt:lpstr>
      <vt:lpstr>03.List</vt:lpstr>
      <vt:lpstr>03.List</vt:lpstr>
      <vt:lpstr>03.List</vt:lpstr>
      <vt:lpstr>03.List</vt:lpstr>
      <vt:lpstr>03.List</vt:lpstr>
      <vt:lpstr>Chapter 04. 컬렉션 프레임워크</vt:lpstr>
      <vt:lpstr>04.Set</vt:lpstr>
      <vt:lpstr>04.Set</vt:lpstr>
      <vt:lpstr>04.Set</vt:lpstr>
      <vt:lpstr>04.Set</vt:lpstr>
      <vt:lpstr>Chapter 04. 컬렉션 프레임워크</vt:lpstr>
      <vt:lpstr>05.Map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기본 프로그래밍</dc:title>
  <dc:creator>remys</dc:creator>
  <cp:lastModifiedBy>remys</cp:lastModifiedBy>
  <cp:revision>257</cp:revision>
  <dcterms:created xsi:type="dcterms:W3CDTF">2020-03-26T06:16:02Z</dcterms:created>
  <dcterms:modified xsi:type="dcterms:W3CDTF">2020-05-26T05:42:44Z</dcterms:modified>
</cp:coreProperties>
</file>