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7" r:id="rId2"/>
    <p:sldId id="256" r:id="rId3"/>
    <p:sldId id="546" r:id="rId4"/>
    <p:sldId id="557" r:id="rId5"/>
    <p:sldId id="558" r:id="rId6"/>
    <p:sldId id="562" r:id="rId7"/>
    <p:sldId id="563" r:id="rId8"/>
    <p:sldId id="559" r:id="rId9"/>
    <p:sldId id="564" r:id="rId10"/>
    <p:sldId id="565" r:id="rId11"/>
    <p:sldId id="560" r:id="rId12"/>
    <p:sldId id="566" r:id="rId13"/>
    <p:sldId id="567" r:id="rId14"/>
    <p:sldId id="561" r:id="rId15"/>
    <p:sldId id="547" r:id="rId16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360" userDrawn="1">
          <p15:clr>
            <a:srgbClr val="A4A3A4"/>
          </p15:clr>
        </p15:guide>
        <p15:guide id="3" orient="horz" pos="2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556A84"/>
    <a:srgbClr val="DDDAE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0644" autoAdjust="0"/>
  </p:normalViewPr>
  <p:slideViewPr>
    <p:cSldViewPr snapToGrid="0" showGuides="1">
      <p:cViewPr varScale="1">
        <p:scale>
          <a:sx n="132" d="100"/>
          <a:sy n="132" d="100"/>
        </p:scale>
        <p:origin x="64" y="176"/>
      </p:cViewPr>
      <p:guideLst>
        <p:guide pos="1360"/>
        <p:guide orient="horz" pos="2414"/>
      </p:guideLst>
    </p:cSldViewPr>
  </p:slideViewPr>
  <p:outlineViewPr>
    <p:cViewPr>
      <p:scale>
        <a:sx n="33" d="100"/>
        <a:sy n="33" d="100"/>
      </p:scale>
      <p:origin x="0" y="-66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694AB-7FFF-4D4A-897B-E6B0A584DF56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EC9D4-72F8-460F-8F0B-14D7BDCFC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2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강의_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93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2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0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60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73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9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의_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648" y="467962"/>
            <a:ext cx="3814314" cy="5959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8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의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 userDrawn="1"/>
        </p:nvCxnSpPr>
        <p:spPr>
          <a:xfrm>
            <a:off x="142875" y="515217"/>
            <a:ext cx="8858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21" y="316426"/>
            <a:ext cx="3014331" cy="20733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800" b="1"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42875" y="158750"/>
            <a:ext cx="101674" cy="3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97769" y="147943"/>
            <a:ext cx="294993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chapter 05.I/O</a:t>
            </a:r>
            <a:r>
              <a:rPr lang="en-US" altLang="ko-KR" sz="700" b="1" baseline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 b="1" baseline="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스트림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7772399" y="158750"/>
            <a:ext cx="1225345" cy="341253"/>
            <a:chOff x="6720347" y="3652660"/>
            <a:chExt cx="3779697" cy="933682"/>
          </a:xfrm>
        </p:grpSpPr>
        <p:sp>
          <p:nvSpPr>
            <p:cNvPr id="33" name="직사각형 32"/>
            <p:cNvSpPr/>
            <p:nvPr/>
          </p:nvSpPr>
          <p:spPr>
            <a:xfrm>
              <a:off x="6720347" y="3652660"/>
              <a:ext cx="3779697" cy="6756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Java</a:t>
              </a:r>
              <a:r>
                <a:rPr lang="en-US" altLang="ko-KR" sz="10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 Programming</a:t>
              </a:r>
              <a:endParaRPr lang="ko-KR" altLang="en-US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  <p:sp>
        <p:nvSpPr>
          <p:cNvPr id="36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37991" y="543381"/>
            <a:ext cx="8727088" cy="304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n-ea"/>
                <a:ea typeface="+mn-ea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806450" indent="-1778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>
                <a:latin typeface="+mn-ea"/>
                <a:ea typeface="+mn-ea"/>
              </a:defRPr>
            </a:lvl4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  <a:endParaRPr lang="en-US" altLang="ko-KR" noProof="0" dirty="0" smtClean="0"/>
          </a:p>
          <a:p>
            <a:pPr lvl="1"/>
            <a:r>
              <a:rPr lang="ko-KR" altLang="en-US" noProof="0" dirty="0" err="1" smtClean="0"/>
              <a:t>둘째수준</a:t>
            </a:r>
            <a:r>
              <a:rPr lang="en-US" altLang="ko-KR" noProof="0" dirty="0" smtClean="0"/>
              <a:t>(</a:t>
            </a:r>
            <a:r>
              <a:rPr lang="ko-KR" altLang="en-US" noProof="0" dirty="0" err="1" smtClean="0"/>
              <a:t>빈거</a:t>
            </a:r>
            <a:r>
              <a:rPr lang="en-US" altLang="ko-KR" noProof="0" dirty="0" smtClean="0"/>
              <a:t>)</a:t>
            </a:r>
          </a:p>
          <a:p>
            <a:pPr lvl="2"/>
            <a:r>
              <a:rPr lang="ko-KR" altLang="en-US" noProof="0" dirty="0" err="1" smtClean="0"/>
              <a:t>세째수준</a:t>
            </a:r>
            <a:endParaRPr lang="en-US" altLang="ko-KR" noProof="0" dirty="0" smtClean="0"/>
          </a:p>
          <a:p>
            <a:pPr lvl="3"/>
            <a:r>
              <a:rPr lang="ko-KR" altLang="en-US" noProof="0" dirty="0" err="1" smtClean="0"/>
              <a:t>네째수준</a:t>
            </a:r>
            <a:endParaRPr lang="en-US" altLang="ko-KR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26283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" userDrawn="1">
          <p15:clr>
            <a:srgbClr val="FBAE40"/>
          </p15:clr>
        </p15:guide>
        <p15:guide id="2" pos="9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orient="horz" pos="3140" userDrawn="1">
          <p15:clr>
            <a:srgbClr val="FBAE40"/>
          </p15:clr>
        </p15:guide>
        <p15:guide id="5" pos="5670" userDrawn="1">
          <p15:clr>
            <a:srgbClr val="FBAE40"/>
          </p15:clr>
        </p15:guide>
        <p15:guide id="6" orient="horz" pos="2799" userDrawn="1">
          <p15:clr>
            <a:srgbClr val="FBAE40"/>
          </p15:clr>
        </p15:guide>
        <p15:guide id="7" pos="38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397" y="350875"/>
            <a:ext cx="3014331" cy="20733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142875" y="158750"/>
            <a:ext cx="101674" cy="3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36528" y="1586297"/>
            <a:ext cx="0" cy="402336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 userDrawn="1"/>
        </p:nvSpPr>
        <p:spPr>
          <a:xfrm>
            <a:off x="0" y="4999992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 userDrawn="1"/>
        </p:nvSpPr>
        <p:spPr>
          <a:xfrm>
            <a:off x="9000492" y="0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 userDrawn="1"/>
        </p:nvSpPr>
        <p:spPr>
          <a:xfrm>
            <a:off x="9000492" y="4999992"/>
            <a:ext cx="143508" cy="1435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286617" y="148118"/>
            <a:ext cx="294993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chapter 01.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기본 프로그래밍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7616297" y="158750"/>
            <a:ext cx="1381448" cy="341253"/>
            <a:chOff x="6720347" y="3652660"/>
            <a:chExt cx="3779697" cy="933682"/>
          </a:xfrm>
        </p:grpSpPr>
        <p:sp>
          <p:nvSpPr>
            <p:cNvPr id="33" name="직사각형 32"/>
            <p:cNvSpPr/>
            <p:nvPr/>
          </p:nvSpPr>
          <p:spPr>
            <a:xfrm>
              <a:off x="6720347" y="3652660"/>
              <a:ext cx="3779697" cy="6756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Java</a:t>
              </a:r>
              <a:r>
                <a:rPr lang="en-US" altLang="ko-KR" sz="1000" b="1" baseline="0" dirty="0" smtClean="0">
                  <a:solidFill>
                    <a:schemeClr val="bg1"/>
                  </a:solidFill>
                  <a:latin typeface="+mn-ea"/>
                  <a:ea typeface="+mn-ea"/>
                </a:rPr>
                <a:t> Programming</a:t>
              </a:r>
              <a:endParaRPr lang="ko-KR" altLang="en-US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각 삼각형 3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3900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0">
          <p15:clr>
            <a:srgbClr val="FBAE40"/>
          </p15:clr>
        </p15:guide>
        <p15:guide id="2" pos="90">
          <p15:clr>
            <a:srgbClr val="FBAE40"/>
          </p15:clr>
        </p15:guide>
        <p15:guide id="3" pos="2880">
          <p15:clr>
            <a:srgbClr val="FBAE40"/>
          </p15:clr>
        </p15:guide>
        <p15:guide id="4" orient="horz" pos="3140">
          <p15:clr>
            <a:srgbClr val="FBAE40"/>
          </p15:clr>
        </p15:guide>
        <p15:guide id="5" pos="567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6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7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17146" y="4869656"/>
            <a:ext cx="626853" cy="273844"/>
          </a:xfrm>
          <a:prstGeom prst="rect">
            <a:avLst/>
          </a:prstGeom>
        </p:spPr>
        <p:txBody>
          <a:bodyPr/>
          <a:lstStyle/>
          <a:p>
            <a:fld id="{3A01C98E-158D-4718-BAB8-BA7078A40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94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15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61" r:id="rId3"/>
    <p:sldLayoutId id="2147483674" r:id="rId4"/>
    <p:sldLayoutId id="2147483673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  <p:sldLayoutId id="2147483669" r:id="rId12"/>
    <p:sldLayoutId id="2147483670" r:id="rId13"/>
    <p:sldLayoutId id="2147483671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347123" y="457263"/>
            <a:ext cx="4597591" cy="902294"/>
            <a:chOff x="2347123" y="457263"/>
            <a:chExt cx="4597591" cy="902294"/>
          </a:xfrm>
        </p:grpSpPr>
        <p:sp>
          <p:nvSpPr>
            <p:cNvPr id="3" name="직사각형 2"/>
            <p:cNvSpPr/>
            <p:nvPr/>
          </p:nvSpPr>
          <p:spPr>
            <a:xfrm>
              <a:off x="2347123" y="457263"/>
              <a:ext cx="4597591" cy="65292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6667264" y="1082111"/>
              <a:ext cx="249370" cy="305521"/>
            </a:xfrm>
            <a:prstGeom prst="rtTriangle">
              <a:avLst/>
            </a:prstGeom>
            <a:solidFill>
              <a:srgbClr val="004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41245"/>
              </p:ext>
            </p:extLst>
          </p:nvPr>
        </p:nvGraphicFramePr>
        <p:xfrm>
          <a:off x="2792368" y="1858137"/>
          <a:ext cx="3823316" cy="260140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823316"/>
              </a:tblGrid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Chapter 01.</a:t>
                      </a: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기본 프로그래밍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02.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객체지향 프로그래밍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03.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API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Chapter</a:t>
                      </a:r>
                      <a:r>
                        <a:rPr lang="en-US" altLang="ko-KR" sz="1800" b="0" baseline="0" dirty="0" smtClean="0">
                          <a:latin typeface="+mn-ea"/>
                          <a:ea typeface="+mn-ea"/>
                        </a:rPr>
                        <a:t> 04.</a:t>
                      </a:r>
                      <a:r>
                        <a:rPr lang="ko-KR" altLang="en-US" sz="1800" b="0" baseline="0" dirty="0" smtClean="0">
                          <a:latin typeface="+mn-ea"/>
                          <a:ea typeface="+mn-ea"/>
                        </a:rPr>
                        <a:t>컬렉션 프레임워크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latin typeface="+mn-ea"/>
                          <a:ea typeface="+mn-ea"/>
                        </a:rPr>
                        <a:t>Chapter 05.I/O </a:t>
                      </a:r>
                      <a:r>
                        <a:rPr lang="ko-KR" altLang="en-US" sz="1800" b="1" dirty="0" err="1" smtClean="0"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+mn-ea"/>
                          <a:ea typeface="+mn-ea"/>
                        </a:rPr>
                        <a:t>Chapter 06.</a:t>
                      </a:r>
                      <a:r>
                        <a:rPr lang="ko-KR" altLang="en-US" sz="1800" dirty="0" smtClean="0">
                          <a:latin typeface="+mn-ea"/>
                          <a:ea typeface="+mn-ea"/>
                        </a:rPr>
                        <a:t>네트워크 </a:t>
                      </a:r>
                      <a:r>
                        <a:rPr lang="ko-KR" altLang="en-US" sz="1800" dirty="0" err="1" smtClean="0">
                          <a:latin typeface="+mn-ea"/>
                          <a:ea typeface="+mn-ea"/>
                        </a:rPr>
                        <a:t>쓰레드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361661" y="560597"/>
            <a:ext cx="4562475" cy="461963"/>
          </a:xfrm>
          <a:prstGeom prst="rect">
            <a:avLst/>
          </a:prstGeom>
        </p:spPr>
        <p:txBody>
          <a:bodyPr/>
          <a:lstStyle/>
          <a:p>
            <a:pPr algn="ctr" rtl="0" eaLnBrk="1" latinLnBrk="1" hangingPunct="1"/>
            <a:r>
              <a:rPr lang="en-US" altLang="ko-KR" sz="2400" b="1" kern="1200" dirty="0" smtClean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Java Programming</a:t>
            </a:r>
            <a:endParaRPr lang="ko-KR" altLang="ko-KR" sz="2000" dirty="0" smtClean="0">
              <a:effectLst/>
            </a:endParaRPr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8425914" y="4924656"/>
            <a:ext cx="763522" cy="2188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  <a:defRPr/>
            </a:pPr>
            <a:r>
              <a:rPr lang="en-US" altLang="ko-KR" sz="1200" dirty="0" smtClean="0"/>
              <a:t>v1.200511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88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86821" y="316426"/>
            <a:ext cx="3890543" cy="20733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문자 </a:t>
            </a:r>
            <a:r>
              <a:rPr lang="ko-KR" altLang="en-US" dirty="0" err="1"/>
              <a:t>스트림</a:t>
            </a:r>
            <a:r>
              <a:rPr lang="en-US" altLang="ko-KR" dirty="0"/>
              <a:t>/</a:t>
            </a:r>
            <a:r>
              <a:rPr lang="ko-KR" altLang="en-US" dirty="0"/>
              <a:t>보조 </a:t>
            </a:r>
            <a:r>
              <a:rPr lang="ko-KR" altLang="en-US" dirty="0" err="1"/>
              <a:t>스트림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7991" y="543381"/>
            <a:ext cx="5537166" cy="30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Writer  -  (</a:t>
            </a:r>
            <a:r>
              <a:rPr lang="ko-KR" altLang="en-US" dirty="0"/>
              <a:t>문자 </a:t>
            </a:r>
            <a:r>
              <a:rPr lang="ko-KR" altLang="en-US" dirty="0" err="1"/>
              <a:t>스트림</a:t>
            </a:r>
            <a:r>
              <a:rPr lang="en-US" altLang="ko-KR" dirty="0"/>
              <a:t>:Character Stream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7"/>
            <a:ext cx="5937175" cy="53414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텍스트 형태의 데이터 출력 처리를 위한 </a:t>
            </a:r>
            <a:r>
              <a:rPr lang="ko-KR" altLang="en-US" dirty="0" err="1"/>
              <a:t>스트림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ex)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 err="1"/>
              <a:t>웹페이지</a:t>
            </a:r>
            <a:r>
              <a:rPr lang="en-US" altLang="ko-KR" dirty="0"/>
              <a:t>, </a:t>
            </a:r>
            <a:r>
              <a:rPr lang="ko-KR" altLang="en-US" dirty="0"/>
              <a:t>키보드 등</a:t>
            </a:r>
            <a:endParaRPr lang="en-US" altLang="ko-KR" dirty="0"/>
          </a:p>
        </p:txBody>
      </p:sp>
      <p:grpSp>
        <p:nvGrpSpPr>
          <p:cNvPr id="19" name="그룹 14"/>
          <p:cNvGrpSpPr>
            <a:grpSpLocks/>
          </p:cNvGrpSpPr>
          <p:nvPr/>
        </p:nvGrpSpPr>
        <p:grpSpPr bwMode="auto">
          <a:xfrm>
            <a:off x="719138" y="1649184"/>
            <a:ext cx="8070850" cy="2649537"/>
            <a:chOff x="611560" y="1976786"/>
            <a:chExt cx="8069656" cy="2648540"/>
          </a:xfrm>
        </p:grpSpPr>
        <p:grpSp>
          <p:nvGrpSpPr>
            <p:cNvPr id="20" name="그룹 1"/>
            <p:cNvGrpSpPr>
              <a:grpSpLocks/>
            </p:cNvGrpSpPr>
            <p:nvPr/>
          </p:nvGrpSpPr>
          <p:grpSpPr bwMode="auto">
            <a:xfrm>
              <a:off x="2159732" y="1976786"/>
              <a:ext cx="4703096" cy="2539182"/>
              <a:chOff x="560389" y="2126562"/>
              <a:chExt cx="5921775" cy="3197141"/>
            </a:xfrm>
          </p:grpSpPr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2144507" y="2428275"/>
                <a:ext cx="2232393" cy="473551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Writer</a:t>
                </a:r>
                <a:endParaRPr lang="ko-KR" altLang="en-US" sz="16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" name="Rectangle 12"/>
              <p:cNvSpPr>
                <a:spLocks noChangeArrowheads="1"/>
              </p:cNvSpPr>
              <p:nvPr/>
            </p:nvSpPr>
            <p:spPr bwMode="auto">
              <a:xfrm>
                <a:off x="560389" y="3641725"/>
                <a:ext cx="2357823" cy="473075"/>
              </a:xfrm>
              <a:prstGeom prst="roundRect">
                <a:avLst>
                  <a:gd name="adj" fmla="val 16667"/>
                </a:avLst>
              </a:prstGeom>
              <a:solidFill>
                <a:srgbClr val="EBEBFF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>
                    <a:solidFill>
                      <a:srgbClr val="000000"/>
                    </a:solidFill>
                    <a:ea typeface="맑은 고딕" panose="020B0503020000020004" pitchFamily="50" charset="-127"/>
                  </a:rPr>
                  <a:t>BufferedWriter</a:t>
                </a:r>
                <a:endParaRPr lang="ko-KR" altLang="en-US" sz="1600" b="1">
                  <a:solidFill>
                    <a:srgbClr val="000000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Rectangle 12"/>
              <p:cNvSpPr>
                <a:spLocks noChangeArrowheads="1"/>
              </p:cNvSpPr>
              <p:nvPr/>
            </p:nvSpPr>
            <p:spPr bwMode="auto">
              <a:xfrm>
                <a:off x="3874545" y="4850628"/>
                <a:ext cx="2607619" cy="473075"/>
              </a:xfrm>
              <a:prstGeom prst="roundRect">
                <a:avLst>
                  <a:gd name="adj" fmla="val 16667"/>
                </a:avLst>
              </a:prstGeom>
              <a:solidFill>
                <a:srgbClr val="EBEBFF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>
                    <a:solidFill>
                      <a:srgbClr val="000000"/>
                    </a:solidFill>
                    <a:ea typeface="맑은 고딕" panose="020B0503020000020004" pitchFamily="50" charset="-127"/>
                  </a:rPr>
                  <a:t>FileWriter</a:t>
                </a:r>
                <a:endParaRPr lang="ko-KR" altLang="en-US" sz="1600" b="1">
                  <a:solidFill>
                    <a:srgbClr val="000000"/>
                  </a:solidFill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9" name="꺾인 연결선 3"/>
              <p:cNvCxnSpPr>
                <a:cxnSpLocks noChangeShapeType="1"/>
                <a:stCxn id="37" idx="0"/>
                <a:endCxn id="36" idx="2"/>
              </p:cNvCxnSpPr>
              <p:nvPr/>
            </p:nvCxnSpPr>
            <p:spPr bwMode="auto">
              <a:xfrm rot="5400000" flipH="1" flipV="1">
                <a:off x="2129952" y="2510951"/>
                <a:ext cx="740122" cy="1521426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3873501" y="3643522"/>
                <a:ext cx="2599070" cy="473075"/>
              </a:xfrm>
              <a:prstGeom prst="roundRect">
                <a:avLst>
                  <a:gd name="adj" fmla="val 16667"/>
                </a:avLst>
              </a:prstGeom>
              <a:solidFill>
                <a:srgbClr val="EBEBFF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>
                    <a:solidFill>
                      <a:srgbClr val="000000"/>
                    </a:solidFill>
                    <a:ea typeface="맑은 고딕" panose="020B0503020000020004" pitchFamily="50" charset="-127"/>
                  </a:rPr>
                  <a:t>OutputStreamWriter</a:t>
                </a:r>
                <a:endParaRPr lang="ko-KR" altLang="en-US" sz="1600" b="1">
                  <a:solidFill>
                    <a:srgbClr val="000000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텍스트 개체 틀 2"/>
              <p:cNvSpPr txBox="1">
                <a:spLocks/>
              </p:cNvSpPr>
              <p:nvPr/>
            </p:nvSpPr>
            <p:spPr bwMode="auto">
              <a:xfrm>
                <a:off x="3327656" y="2126562"/>
                <a:ext cx="1099209" cy="43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66700" indent="-2667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809625" indent="-182563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904875" indent="-1524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0" lvl="1">
                  <a:lnSpc>
                    <a:spcPct val="100000"/>
                  </a:lnSpc>
                  <a:spcBef>
                    <a:spcPct val="20000"/>
                  </a:spcBef>
                  <a:buClr>
                    <a:srgbClr val="B1AE6B"/>
                  </a:buClr>
                  <a:buFont typeface="Wingdings" pitchFamily="2" charset="2"/>
                  <a:buNone/>
                  <a:defRPr/>
                </a:pPr>
                <a:r>
                  <a:rPr kumimoji="0" lang="ko-KR" altLang="en-US" sz="1050" b="1" dirty="0" smtClean="0">
                    <a:latin typeface="맑은 고딕" pitchFamily="50" charset="-127"/>
                    <a:ea typeface="맑은 고딕" pitchFamily="50" charset="-127"/>
                  </a:rPr>
                  <a:t>추상클래스</a:t>
                </a:r>
                <a:r>
                  <a:rPr kumimoji="0" lang="en-US" altLang="ko-KR" sz="1050" dirty="0" smtClean="0">
                    <a:latin typeface="맑은 고딕" pitchFamily="50" charset="-127"/>
                    <a:ea typeface="맑은 고딕" pitchFamily="50" charset="-127"/>
                  </a:rPr>
                  <a:t/>
                </a:r>
                <a:br>
                  <a:rPr kumimoji="0" lang="en-US" altLang="ko-KR" sz="1050" dirty="0" smtClean="0">
                    <a:latin typeface="맑은 고딕" pitchFamily="50" charset="-127"/>
                    <a:ea typeface="맑은 고딕" pitchFamily="50" charset="-127"/>
                  </a:rPr>
                </a:br>
                <a:endParaRPr kumimoji="0" lang="en-US" altLang="ko-KR" sz="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2" name="꺾인 연결선 3"/>
              <p:cNvCxnSpPr>
                <a:cxnSpLocks noChangeShapeType="1"/>
                <a:stCxn id="40" idx="0"/>
                <a:endCxn id="36" idx="2"/>
              </p:cNvCxnSpPr>
              <p:nvPr/>
            </p:nvCxnSpPr>
            <p:spPr bwMode="auto">
              <a:xfrm rot="16200000" flipV="1">
                <a:off x="3845922" y="2316408"/>
                <a:ext cx="741919" cy="1912310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꺾인 연결선 3"/>
              <p:cNvCxnSpPr>
                <a:cxnSpLocks noChangeShapeType="1"/>
                <a:stCxn id="38" idx="0"/>
                <a:endCxn id="40" idx="2"/>
              </p:cNvCxnSpPr>
              <p:nvPr/>
            </p:nvCxnSpPr>
            <p:spPr bwMode="auto">
              <a:xfrm rot="16200000" flipV="1">
                <a:off x="4808680" y="4480953"/>
                <a:ext cx="734031" cy="5319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" name="오른쪽 중괄호 20"/>
            <p:cNvSpPr/>
            <p:nvPr/>
          </p:nvSpPr>
          <p:spPr>
            <a:xfrm rot="10800000" flipH="1">
              <a:off x="6881257" y="4047693"/>
              <a:ext cx="792045" cy="577633"/>
            </a:xfrm>
            <a:prstGeom prst="rightBrace">
              <a:avLst>
                <a:gd name="adj1" fmla="val 8333"/>
                <a:gd name="adj2" fmla="val 49620"/>
              </a:avLst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텍스트 개체 틀 2"/>
            <p:cNvSpPr txBox="1">
              <a:spLocks/>
            </p:cNvSpPr>
            <p:nvPr/>
          </p:nvSpPr>
          <p:spPr bwMode="auto">
            <a:xfrm>
              <a:off x="7637100" y="4180000"/>
              <a:ext cx="1044116" cy="307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809625" indent="-182563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904875" indent="-1524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marL="0" lvl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None/>
              </a:pPr>
              <a:r>
                <a:rPr kumimoji="0" lang="ko-KR" altLang="en-US" sz="14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주스트림</a:t>
              </a:r>
              <a:endParaRPr kumimoji="0" lang="en-US" altLang="ko-KR" sz="1200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4" name="오른쪽 중괄호 23"/>
            <p:cNvSpPr/>
            <p:nvPr/>
          </p:nvSpPr>
          <p:spPr>
            <a:xfrm rot="10800000">
              <a:off x="1619473" y="3076509"/>
              <a:ext cx="468244" cy="582394"/>
            </a:xfrm>
            <a:prstGeom prst="rightBrace">
              <a:avLst>
                <a:gd name="adj1" fmla="val 8333"/>
                <a:gd name="adj2" fmla="val 49620"/>
              </a:avLst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텍스트 개체 틀 2"/>
            <p:cNvSpPr txBox="1">
              <a:spLocks/>
            </p:cNvSpPr>
            <p:nvPr/>
          </p:nvSpPr>
          <p:spPr bwMode="auto">
            <a:xfrm>
              <a:off x="611560" y="3214336"/>
              <a:ext cx="1080120" cy="307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809625" indent="-182563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904875" indent="-1524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marL="0" lvl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None/>
              </a:pPr>
              <a:r>
                <a:rPr kumimoji="0" lang="ko-KR" altLang="en-US" sz="14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보조스트림</a:t>
              </a:r>
              <a:endParaRPr kumimoji="0" lang="en-US" altLang="ko-KR" sz="1400" b="1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5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05.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en-US" altLang="ko-KR" sz="1800" dirty="0" smtClean="0">
                <a:latin typeface="+mj-ea"/>
              </a:rPr>
              <a:t>I/O </a:t>
            </a:r>
            <a:r>
              <a:rPr lang="ko-KR" altLang="en-US" sz="1800" dirty="0" err="1" smtClean="0">
                <a:latin typeface="+mj-ea"/>
              </a:rPr>
              <a:t>스트림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88374"/>
              </p:ext>
            </p:extLst>
          </p:nvPr>
        </p:nvGraphicFramePr>
        <p:xfrm>
          <a:off x="5239108" y="412595"/>
          <a:ext cx="3856766" cy="196383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856766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01.I/O 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스트림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 개요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02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바이트기반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스트림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03.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문자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스트림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="1" dirty="0" smtClean="0">
                          <a:latin typeface="+mn-ea"/>
                          <a:ea typeface="+mn-ea"/>
                        </a:rPr>
                        <a:t>04.InputStreamReader</a:t>
                      </a:r>
                      <a:r>
                        <a:rPr lang="en-US" altLang="ko-KR" sz="1350" b="1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350" b="1" baseline="0" dirty="0" err="1" smtClean="0">
                          <a:latin typeface="+mn-ea"/>
                          <a:ea typeface="+mn-ea"/>
                        </a:rPr>
                        <a:t>OutputStreamWriter</a:t>
                      </a:r>
                      <a:endParaRPr lang="ko-KR" altLang="en-US" sz="13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05.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연습문제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4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86821" y="316426"/>
            <a:ext cx="5088888" cy="20733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04.InputStreamReader/</a:t>
            </a:r>
            <a:r>
              <a:rPr lang="en-US" altLang="ko-KR" dirty="0" err="1"/>
              <a:t>OutputStreamWriter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7991" y="543381"/>
            <a:ext cx="5537166" cy="30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/>
              <a:t>InputStream</a:t>
            </a:r>
            <a:r>
              <a:rPr lang="en-US" altLang="ko-KR" dirty="0" err="1">
                <a:solidFill>
                  <a:srgbClr val="FF0000"/>
                </a:solidFill>
              </a:rPr>
              <a:t>Reader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OutputStream</a:t>
            </a:r>
            <a:r>
              <a:rPr lang="en-US" altLang="ko-KR" dirty="0" err="1">
                <a:solidFill>
                  <a:srgbClr val="FF0000"/>
                </a:solidFill>
              </a:rPr>
              <a:t>Writer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7"/>
            <a:ext cx="5937175" cy="705667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dirty="0" err="1"/>
              <a:t>바이트기반스트림을</a:t>
            </a:r>
            <a:r>
              <a:rPr lang="ko-KR" altLang="en-US" dirty="0"/>
              <a:t> </a:t>
            </a:r>
            <a:r>
              <a:rPr lang="ko-KR" altLang="en-US" dirty="0" err="1"/>
              <a:t>문자기반스트림처럼</a:t>
            </a:r>
            <a:r>
              <a:rPr lang="ko-KR" altLang="en-US" dirty="0"/>
              <a:t> 쓸 수 있게 해준다</a:t>
            </a:r>
            <a:r>
              <a:rPr lang="en-US" altLang="ko-KR" dirty="0"/>
              <a:t>.</a:t>
            </a:r>
          </a:p>
          <a:p>
            <a:pPr lvl="1">
              <a:spcBef>
                <a:spcPct val="0"/>
              </a:spcBef>
            </a:pPr>
            <a:r>
              <a:rPr lang="ko-KR" altLang="en-US" dirty="0" err="1"/>
              <a:t>인코딩</a:t>
            </a:r>
            <a:r>
              <a:rPr lang="en-US" altLang="ko-KR" dirty="0"/>
              <a:t>(encoding)</a:t>
            </a:r>
            <a:r>
              <a:rPr lang="ko-KR" altLang="en-US" dirty="0"/>
              <a:t>을 변환하여 </a:t>
            </a:r>
            <a:r>
              <a:rPr lang="ko-KR" altLang="en-US" dirty="0" err="1"/>
              <a:t>입출력할</a:t>
            </a:r>
            <a:r>
              <a:rPr lang="ko-KR" altLang="en-US" dirty="0"/>
              <a:t> 수 있게 해준다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480175" y="2538817"/>
            <a:ext cx="2303463" cy="288925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InputStream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480175" y="2937279"/>
            <a:ext cx="2305050" cy="287338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InputStreamReader</a:t>
            </a:r>
            <a:endParaRPr lang="ko-KR" altLang="en-US" sz="1600" b="1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480175" y="3332567"/>
            <a:ext cx="2305050" cy="287337"/>
          </a:xfrm>
          <a:prstGeom prst="rect">
            <a:avLst/>
          </a:prstGeom>
          <a:solidFill>
            <a:srgbClr val="0033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BufferedReader</a:t>
            </a:r>
            <a:endParaRPr lang="ko-KR" altLang="en-US" sz="1600" b="1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8" name="AutoShape 8"/>
          <p:cNvCxnSpPr>
            <a:cxnSpLocks noChangeShapeType="1"/>
            <a:stCxn id="22" idx="3"/>
            <a:endCxn id="25" idx="3"/>
          </p:cNvCxnSpPr>
          <p:nvPr/>
        </p:nvCxnSpPr>
        <p:spPr bwMode="auto">
          <a:xfrm>
            <a:off x="8783638" y="2683279"/>
            <a:ext cx="1587" cy="398463"/>
          </a:xfrm>
          <a:prstGeom prst="curvedConnector3">
            <a:avLst>
              <a:gd name="adj1" fmla="val 14500005"/>
            </a:avLst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9"/>
          <p:cNvCxnSpPr>
            <a:cxnSpLocks noChangeShapeType="1"/>
            <a:stCxn id="25" idx="3"/>
            <a:endCxn id="27" idx="3"/>
          </p:cNvCxnSpPr>
          <p:nvPr/>
        </p:nvCxnSpPr>
        <p:spPr bwMode="auto">
          <a:xfrm>
            <a:off x="8785225" y="3081742"/>
            <a:ext cx="1588" cy="395287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1962554"/>
            <a:ext cx="6238875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2" name="텍스트 개체 틀 8"/>
          <p:cNvSpPr txBox="1">
            <a:spLocks/>
          </p:cNvSpPr>
          <p:nvPr/>
        </p:nvSpPr>
        <p:spPr>
          <a:xfrm>
            <a:off x="321263" y="1652522"/>
            <a:ext cx="5937175" cy="31103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b="1" dirty="0" err="1" smtClean="0"/>
              <a:t>인코딩</a:t>
            </a:r>
            <a:r>
              <a:rPr lang="ko-KR" altLang="en-US" b="1" dirty="0" smtClean="0"/>
              <a:t> </a:t>
            </a:r>
            <a:r>
              <a:rPr lang="ko-KR" altLang="en-US" b="1" dirty="0"/>
              <a:t>변환하기</a:t>
            </a:r>
          </a:p>
        </p:txBody>
      </p:sp>
      <p:sp>
        <p:nvSpPr>
          <p:cNvPr id="33" name="텍스트 개체 틀 8"/>
          <p:cNvSpPr txBox="1">
            <a:spLocks/>
          </p:cNvSpPr>
          <p:nvPr/>
        </p:nvSpPr>
        <p:spPr>
          <a:xfrm>
            <a:off x="321263" y="3438008"/>
            <a:ext cx="5937175" cy="31103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</a:pPr>
            <a:r>
              <a:rPr lang="ko-KR" altLang="en-US" b="1" dirty="0"/>
              <a:t>콘솔</a:t>
            </a:r>
            <a:r>
              <a:rPr lang="en-US" altLang="ko-KR" b="1" dirty="0"/>
              <a:t>(console, </a:t>
            </a:r>
            <a:r>
              <a:rPr lang="ko-KR" altLang="en-US" b="1" dirty="0"/>
              <a:t>화면</a:t>
            </a:r>
            <a:r>
              <a:rPr lang="en-US" altLang="ko-KR" b="1" dirty="0"/>
              <a:t>)</a:t>
            </a:r>
            <a:r>
              <a:rPr lang="ko-KR" altLang="en-US" b="1" dirty="0"/>
              <a:t>로부터 라인단위로 </a:t>
            </a:r>
            <a:r>
              <a:rPr lang="ko-KR" altLang="en-US" b="1" dirty="0" err="1"/>
              <a:t>입력받기</a:t>
            </a:r>
            <a:endParaRPr lang="en-US" altLang="ko-KR" b="1" dirty="0"/>
          </a:p>
        </p:txBody>
      </p:sp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3745481"/>
            <a:ext cx="508635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2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86821" y="316426"/>
            <a:ext cx="5088888" cy="20733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04.InputStreamReader/</a:t>
            </a:r>
            <a:r>
              <a:rPr lang="en-US" altLang="ko-KR" dirty="0" err="1"/>
              <a:t>OutputStreamWriter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7991" y="543381"/>
            <a:ext cx="5537166" cy="30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err="1"/>
              <a:t>InputStream</a:t>
            </a:r>
            <a:r>
              <a:rPr lang="en-US" altLang="ko-KR" dirty="0" err="1">
                <a:solidFill>
                  <a:srgbClr val="FF0000"/>
                </a:solidFill>
              </a:rPr>
              <a:t>Reader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OutputStream</a:t>
            </a:r>
            <a:r>
              <a:rPr lang="en-US" altLang="ko-KR" dirty="0" err="1">
                <a:solidFill>
                  <a:srgbClr val="FF0000"/>
                </a:solidFill>
              </a:rPr>
              <a:t>Writer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4" name="직사각형 14"/>
          <p:cNvSpPr>
            <a:spLocks noChangeArrowheads="1"/>
          </p:cNvSpPr>
          <p:nvPr/>
        </p:nvSpPr>
        <p:spPr bwMode="auto">
          <a:xfrm>
            <a:off x="1219200" y="1401763"/>
            <a:ext cx="2549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ea typeface="맑은 고딕" panose="020B0503020000020004" pitchFamily="50" charset="-127"/>
              </a:rPr>
              <a:t>InputStream, OutputStream</a:t>
            </a:r>
            <a:endParaRPr lang="ko-KR" altLang="en-US" sz="1400" b="1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5" name="직사각형 27"/>
          <p:cNvSpPr>
            <a:spLocks noChangeArrowheads="1"/>
          </p:cNvSpPr>
          <p:nvPr/>
        </p:nvSpPr>
        <p:spPr bwMode="auto">
          <a:xfrm>
            <a:off x="4865688" y="1368425"/>
            <a:ext cx="1409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ea typeface="맑은 고딕" panose="020B0503020000020004" pitchFamily="50" charset="-127"/>
              </a:rPr>
              <a:t>Reader, Writer</a:t>
            </a:r>
            <a:endParaRPr lang="ko-KR" altLang="en-US" sz="1400" b="1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직사각형 28"/>
          <p:cNvSpPr>
            <a:spLocks noChangeArrowheads="1"/>
          </p:cNvSpPr>
          <p:nvPr/>
        </p:nvSpPr>
        <p:spPr bwMode="auto">
          <a:xfrm>
            <a:off x="4865688" y="1639888"/>
            <a:ext cx="1997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ea typeface="맑은 고딕" panose="020B0503020000020004" pitchFamily="50" charset="-127"/>
              </a:rPr>
              <a:t>FileReader, FileWriter</a:t>
            </a:r>
            <a:endParaRPr lang="ko-KR" altLang="en-US" sz="1400" b="1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8" name="직사각형 29"/>
          <p:cNvSpPr>
            <a:spLocks noChangeArrowheads="1"/>
          </p:cNvSpPr>
          <p:nvPr/>
        </p:nvSpPr>
        <p:spPr bwMode="auto">
          <a:xfrm>
            <a:off x="730250" y="1658938"/>
            <a:ext cx="313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ea typeface="맑은 고딕" panose="020B0503020000020004" pitchFamily="50" charset="-127"/>
              </a:rPr>
              <a:t>FileInputStream, FileOutputStream</a:t>
            </a:r>
            <a:endParaRPr lang="ko-KR" altLang="en-US" sz="1400" b="1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0250" y="1335088"/>
            <a:ext cx="3340100" cy="671512"/>
          </a:xfrm>
          <a:prstGeom prst="roundRect">
            <a:avLst>
              <a:gd name="adj" fmla="val 263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26000" y="1338263"/>
            <a:ext cx="2541588" cy="668337"/>
          </a:xfrm>
          <a:prstGeom prst="roundRect">
            <a:avLst>
              <a:gd name="adj" fmla="val 263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976688" y="1554163"/>
            <a:ext cx="930275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87800" y="1830388"/>
            <a:ext cx="928688" cy="158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252913" y="1244600"/>
            <a:ext cx="803275" cy="346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대응</a:t>
            </a:r>
            <a:endParaRPr lang="en-US" altLang="ko-KR" sz="1100" b="1" dirty="0">
              <a:solidFill>
                <a:schemeClr val="accent4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65613" y="1739900"/>
            <a:ext cx="968375" cy="346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대응</a:t>
            </a:r>
            <a:endParaRPr lang="en-US" altLang="ko-KR" sz="1100" b="1" dirty="0">
              <a:solidFill>
                <a:schemeClr val="accent4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64088" y="1000125"/>
            <a:ext cx="12382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문자 스트림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40038" y="1027113"/>
            <a:ext cx="161925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바이트 스트림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36" name="직사각형 38"/>
          <p:cNvSpPr>
            <a:spLocks noChangeArrowheads="1"/>
          </p:cNvSpPr>
          <p:nvPr/>
        </p:nvSpPr>
        <p:spPr bwMode="auto">
          <a:xfrm>
            <a:off x="2151063" y="4000500"/>
            <a:ext cx="17192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solidFill>
                  <a:srgbClr val="000000"/>
                </a:solidFill>
                <a:ea typeface="맑은 고딕" panose="020B0503020000020004" pitchFamily="50" charset="-127"/>
              </a:rPr>
              <a:t>BufferedInputStream</a:t>
            </a:r>
            <a:endParaRPr lang="ko-KR" altLang="en-US" sz="1200" b="1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37" name="직사각형 39"/>
          <p:cNvSpPr>
            <a:spLocks noChangeArrowheads="1"/>
          </p:cNvSpPr>
          <p:nvPr/>
        </p:nvSpPr>
        <p:spPr bwMode="auto">
          <a:xfrm>
            <a:off x="4935538" y="3997325"/>
            <a:ext cx="1323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solidFill>
                  <a:srgbClr val="000000"/>
                </a:solidFill>
                <a:ea typeface="맑은 고딕" panose="020B0503020000020004" pitchFamily="50" charset="-127"/>
              </a:rPr>
              <a:t>BufferedReader</a:t>
            </a:r>
            <a:endParaRPr lang="ko-KR" altLang="en-US" sz="1200" b="1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38" name="직사각형 40"/>
          <p:cNvSpPr>
            <a:spLocks noChangeArrowheads="1"/>
          </p:cNvSpPr>
          <p:nvPr/>
        </p:nvSpPr>
        <p:spPr bwMode="auto">
          <a:xfrm>
            <a:off x="4935538" y="4268788"/>
            <a:ext cx="12811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solidFill>
                  <a:srgbClr val="000000"/>
                </a:solidFill>
                <a:ea typeface="맑은 고딕" panose="020B0503020000020004" pitchFamily="50" charset="-127"/>
              </a:rPr>
              <a:t>BufferedWriter</a:t>
            </a:r>
            <a:endParaRPr lang="ko-KR" altLang="en-US" sz="1200" b="1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39" name="직사각형 41"/>
          <p:cNvSpPr>
            <a:spLocks noChangeArrowheads="1"/>
          </p:cNvSpPr>
          <p:nvPr/>
        </p:nvSpPr>
        <p:spPr bwMode="auto">
          <a:xfrm>
            <a:off x="2082800" y="4273550"/>
            <a:ext cx="18002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solidFill>
                  <a:srgbClr val="000000"/>
                </a:solidFill>
                <a:ea typeface="맑은 고딕" panose="020B0503020000020004" pitchFamily="50" charset="-127"/>
              </a:rPr>
              <a:t>BufferedOutputWriter</a:t>
            </a:r>
            <a:endParaRPr lang="ko-KR" altLang="en-US" sz="1200" b="1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978025" y="3948113"/>
            <a:ext cx="2085975" cy="596900"/>
          </a:xfrm>
          <a:prstGeom prst="roundRect">
            <a:avLst>
              <a:gd name="adj" fmla="val 263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838700" y="3948113"/>
            <a:ext cx="1971675" cy="596900"/>
          </a:xfrm>
          <a:prstGeom prst="roundRect">
            <a:avLst>
              <a:gd name="adj" fmla="val 263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95838" y="3635375"/>
            <a:ext cx="1589087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문자 스트림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78138" y="3635375"/>
            <a:ext cx="1430337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바이트 스트림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976688" y="4162425"/>
            <a:ext cx="930275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987800" y="4440238"/>
            <a:ext cx="928688" cy="158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252913" y="3854450"/>
            <a:ext cx="803275" cy="346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대응</a:t>
            </a:r>
            <a:endParaRPr lang="en-US" altLang="ko-KR" sz="1100" b="1" dirty="0">
              <a:solidFill>
                <a:schemeClr val="accent4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65613" y="4349750"/>
            <a:ext cx="968375" cy="346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대응</a:t>
            </a:r>
            <a:endParaRPr lang="en-US" altLang="ko-KR" sz="1100" b="1" dirty="0">
              <a:solidFill>
                <a:schemeClr val="accent4">
                  <a:lumMod val="50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48" name="직사각형 14"/>
          <p:cNvSpPr>
            <a:spLocks noChangeArrowheads="1"/>
          </p:cNvSpPr>
          <p:nvPr/>
        </p:nvSpPr>
        <p:spPr bwMode="auto">
          <a:xfrm>
            <a:off x="4427538" y="2757488"/>
            <a:ext cx="3667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000000"/>
                </a:solidFill>
                <a:ea typeface="맑은 고딕" panose="020B0503020000020004" pitchFamily="50" charset="-127"/>
              </a:rPr>
              <a:t>InputStream</a:t>
            </a:r>
            <a:r>
              <a:rPr lang="en-US" altLang="ko-KR" sz="1400" b="1">
                <a:solidFill>
                  <a:srgbClr val="FF0000"/>
                </a:solidFill>
                <a:ea typeface="맑은 고딕" panose="020B0503020000020004" pitchFamily="50" charset="-127"/>
              </a:rPr>
              <a:t>Reader</a:t>
            </a:r>
            <a:r>
              <a:rPr lang="en-US" altLang="ko-KR" sz="1400" b="1">
                <a:solidFill>
                  <a:srgbClr val="000000"/>
                </a:solidFill>
                <a:ea typeface="맑은 고딕" panose="020B0503020000020004" pitchFamily="50" charset="-127"/>
              </a:rPr>
              <a:t>, OutputStream</a:t>
            </a:r>
            <a:r>
              <a:rPr lang="en-US" altLang="ko-KR" sz="1400" b="1">
                <a:solidFill>
                  <a:srgbClr val="FF0000"/>
                </a:solidFill>
                <a:ea typeface="맑은 고딕" panose="020B0503020000020004" pitchFamily="50" charset="-127"/>
              </a:rPr>
              <a:t>Writer</a:t>
            </a:r>
            <a:endParaRPr lang="ko-KR" altLang="en-US" sz="1400" b="1">
              <a:solidFill>
                <a:srgbClr val="FF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427538" y="2690813"/>
            <a:ext cx="3657600" cy="438150"/>
          </a:xfrm>
          <a:prstGeom prst="roundRect">
            <a:avLst>
              <a:gd name="adj" fmla="val 263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2000"/>
              </a:lnSpc>
              <a:defRPr/>
            </a:pP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05.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en-US" altLang="ko-KR" sz="1800" dirty="0" smtClean="0">
                <a:latin typeface="+mj-ea"/>
              </a:rPr>
              <a:t>I/O </a:t>
            </a:r>
            <a:r>
              <a:rPr lang="ko-KR" altLang="en-US" sz="1800" dirty="0" err="1" smtClean="0">
                <a:latin typeface="+mj-ea"/>
              </a:rPr>
              <a:t>스트림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27054"/>
              </p:ext>
            </p:extLst>
          </p:nvPr>
        </p:nvGraphicFramePr>
        <p:xfrm>
          <a:off x="5239108" y="412595"/>
          <a:ext cx="3856766" cy="196383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856766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01.I/O 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스트림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 개요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02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바이트기반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스트림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03.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문자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스트림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04.</a:t>
                      </a:r>
                      <a:r>
                        <a:rPr lang="en-US" altLang="ko-KR" sz="1450" dirty="0" smtClean="0">
                          <a:latin typeface="+mn-ea"/>
                          <a:ea typeface="+mn-ea"/>
                        </a:rPr>
                        <a:t>InputStreamReader</a:t>
                      </a:r>
                      <a:r>
                        <a:rPr lang="en-US" altLang="ko-KR" sz="145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450" baseline="0" dirty="0" err="1" smtClean="0">
                          <a:latin typeface="+mn-ea"/>
                          <a:ea typeface="+mn-ea"/>
                        </a:rPr>
                        <a:t>OutputStreamWriter</a:t>
                      </a:r>
                      <a:endParaRPr lang="ko-KR" altLang="en-US" sz="14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05.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연습문제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05.</a:t>
            </a:r>
            <a:r>
              <a:rPr lang="ko-KR" altLang="en-US" dirty="0"/>
              <a:t>연습문제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smtClean="0"/>
              <a:t>연습문제</a:t>
            </a:r>
            <a:endParaRPr lang="en-US" altLang="ko-KR" dirty="0"/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7"/>
            <a:ext cx="7820730" cy="227516"/>
          </a:xfrm>
          <a:prstGeom prst="rect">
            <a:avLst/>
          </a:prstGeom>
        </p:spPr>
        <p:txBody>
          <a:bodyPr lIns="0" tIns="0" rIns="0" bIns="0" anchor="ctr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defRPr/>
            </a:pPr>
            <a:r>
              <a:rPr lang="en-US" altLang="ko-KR" dirty="0"/>
              <a:t>PhoneDB.txt </a:t>
            </a:r>
            <a:r>
              <a:rPr lang="ko-KR" altLang="en-US" dirty="0"/>
              <a:t>파일에 있는 정보를 읽어 변수에 담아 출력하세요</a:t>
            </a:r>
            <a:r>
              <a:rPr lang="en-US" altLang="ko-KR" dirty="0"/>
              <a:t>.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237198"/>
            <a:ext cx="2898775" cy="75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1243548"/>
            <a:ext cx="1762125" cy="263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207035"/>
            <a:ext cx="2457450" cy="84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텍스트 개체 틀 8"/>
          <p:cNvSpPr txBox="1">
            <a:spLocks/>
          </p:cNvSpPr>
          <p:nvPr/>
        </p:nvSpPr>
        <p:spPr>
          <a:xfrm>
            <a:off x="321263" y="2778678"/>
            <a:ext cx="7820730" cy="227516"/>
          </a:xfrm>
          <a:prstGeom prst="rect">
            <a:avLst/>
          </a:prstGeom>
        </p:spPr>
        <p:txBody>
          <a:bodyPr lIns="0" tIns="0" rIns="0" bIns="0" anchor="ctr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defRPr/>
            </a:pPr>
            <a:r>
              <a:rPr lang="en-US" altLang="ko-KR" dirty="0"/>
              <a:t>PhoneDB.txt </a:t>
            </a:r>
            <a:r>
              <a:rPr lang="ko-KR" altLang="en-US" dirty="0"/>
              <a:t>에 자신의 정보를 추가해 보세요</a:t>
            </a:r>
            <a:endParaRPr lang="en-US" altLang="ko-KR" dirty="0"/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3110163"/>
            <a:ext cx="2647950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05.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en-US" altLang="ko-KR" sz="1800" dirty="0" smtClean="0">
                <a:latin typeface="+mj-ea"/>
              </a:rPr>
              <a:t>I/O </a:t>
            </a:r>
            <a:r>
              <a:rPr lang="ko-KR" altLang="en-US" sz="1800" dirty="0" err="1" smtClean="0">
                <a:latin typeface="+mj-ea"/>
              </a:rPr>
              <a:t>스트림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14258"/>
              </p:ext>
            </p:extLst>
          </p:nvPr>
        </p:nvGraphicFramePr>
        <p:xfrm>
          <a:off x="5239108" y="412595"/>
          <a:ext cx="3856766" cy="196383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856766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01.I/O </a:t>
                      </a: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스트림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 개요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02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바이트기반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스트림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03.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문자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스트림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04.</a:t>
                      </a:r>
                      <a:r>
                        <a:rPr lang="en-US" altLang="ko-KR" sz="1450" dirty="0" smtClean="0">
                          <a:latin typeface="+mn-ea"/>
                          <a:ea typeface="+mn-ea"/>
                        </a:rPr>
                        <a:t>InputStreamReader</a:t>
                      </a:r>
                      <a:r>
                        <a:rPr lang="en-US" altLang="ko-KR" sz="145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450" baseline="0" dirty="0" err="1" smtClean="0">
                          <a:latin typeface="+mn-ea"/>
                          <a:ea typeface="+mn-ea"/>
                        </a:rPr>
                        <a:t>OutputStreamWriter</a:t>
                      </a:r>
                      <a:endParaRPr lang="ko-KR" altLang="en-US" sz="14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05.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연습문제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1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01.I/O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개요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I/O (Input/Output: </a:t>
            </a:r>
            <a:r>
              <a:rPr lang="ko-KR" altLang="en-US" dirty="0"/>
              <a:t>입출력</a:t>
            </a:r>
            <a:r>
              <a:rPr lang="en-US" altLang="ko-KR" dirty="0"/>
              <a:t>)</a:t>
            </a:r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7"/>
            <a:ext cx="7820730" cy="829816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ko-KR" altLang="en-US" dirty="0"/>
              <a:t>프로그램 외부소스 또는 목적지와의 데이터 정보의 교환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파일 등으로 부터 들어오는 데이터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프로그램으로 부터 화면</a:t>
            </a:r>
            <a:r>
              <a:rPr lang="en-US" altLang="ko-KR" dirty="0"/>
              <a:t>, </a:t>
            </a:r>
            <a:r>
              <a:rPr lang="ko-KR" altLang="en-US" dirty="0"/>
              <a:t>파일 등으로 나가는 데이터</a:t>
            </a:r>
            <a:endParaRPr lang="en-US" altLang="ko-KR" dirty="0"/>
          </a:p>
        </p:txBody>
      </p:sp>
      <p:sp>
        <p:nvSpPr>
          <p:cNvPr id="27" name="텍스트 개체 틀 8"/>
          <p:cNvSpPr txBox="1">
            <a:spLocks/>
          </p:cNvSpPr>
          <p:nvPr/>
        </p:nvSpPr>
        <p:spPr>
          <a:xfrm>
            <a:off x="337991" y="1939621"/>
            <a:ext cx="8727088" cy="30480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dirty="0" err="1"/>
              <a:t>스트림</a:t>
            </a:r>
            <a:r>
              <a:rPr lang="en-US" altLang="ko-KR" dirty="0"/>
              <a:t>(Stream)</a:t>
            </a:r>
          </a:p>
        </p:txBody>
      </p:sp>
      <p:sp>
        <p:nvSpPr>
          <p:cNvPr id="28" name="텍스트 개체 틀 8"/>
          <p:cNvSpPr txBox="1">
            <a:spLocks/>
          </p:cNvSpPr>
          <p:nvPr/>
        </p:nvSpPr>
        <p:spPr>
          <a:xfrm>
            <a:off x="321263" y="2307617"/>
            <a:ext cx="7820730" cy="534141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ko-KR" altLang="en-US" dirty="0"/>
              <a:t>프로그램과 </a:t>
            </a:r>
            <a:r>
              <a:rPr lang="en-US" altLang="ko-KR" dirty="0"/>
              <a:t>I/O </a:t>
            </a:r>
            <a:r>
              <a:rPr lang="ko-KR" altLang="en-US" dirty="0"/>
              <a:t>객체를 연결하여 데이터의 흐름을 연결해주는 통로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ko-KR" altLang="en-US" dirty="0" err="1"/>
              <a:t>스트림은</a:t>
            </a:r>
            <a:r>
              <a:rPr lang="ko-KR" altLang="en-US" dirty="0"/>
              <a:t> </a:t>
            </a:r>
            <a:r>
              <a:rPr lang="ko-KR" altLang="en-US" dirty="0" err="1"/>
              <a:t>한방향으로</a:t>
            </a:r>
            <a:r>
              <a:rPr lang="ko-KR" altLang="en-US" dirty="0"/>
              <a:t> 연결</a:t>
            </a:r>
            <a:endParaRPr lang="en-US" altLang="ko-KR" dirty="0"/>
          </a:p>
        </p:txBody>
      </p:sp>
      <p:grpSp>
        <p:nvGrpSpPr>
          <p:cNvPr id="29" name="그룹 1"/>
          <p:cNvGrpSpPr>
            <a:grpSpLocks/>
          </p:cNvGrpSpPr>
          <p:nvPr/>
        </p:nvGrpSpPr>
        <p:grpSpPr bwMode="auto">
          <a:xfrm>
            <a:off x="650875" y="2895600"/>
            <a:ext cx="7161213" cy="1897063"/>
            <a:chOff x="527050" y="3500438"/>
            <a:chExt cx="8913813" cy="2361438"/>
          </a:xfrm>
        </p:grpSpPr>
        <p:grpSp>
          <p:nvGrpSpPr>
            <p:cNvPr id="30" name="그룹 57"/>
            <p:cNvGrpSpPr>
              <a:grpSpLocks/>
            </p:cNvGrpSpPr>
            <p:nvPr/>
          </p:nvGrpSpPr>
          <p:grpSpPr bwMode="auto">
            <a:xfrm rot="-1242722">
              <a:off x="5541963" y="4260850"/>
              <a:ext cx="2492375" cy="954088"/>
              <a:chOff x="5541317" y="4634235"/>
              <a:chExt cx="2493475" cy="953968"/>
            </a:xfrm>
          </p:grpSpPr>
          <p:sp>
            <p:nvSpPr>
              <p:cNvPr id="42" name="물결 41"/>
              <p:cNvSpPr/>
              <p:nvPr/>
            </p:nvSpPr>
            <p:spPr bwMode="auto">
              <a:xfrm rot="654975">
                <a:off x="5539528" y="4987768"/>
                <a:ext cx="2492856" cy="559165"/>
              </a:xfrm>
              <a:prstGeom prst="wave">
                <a:avLst>
                  <a:gd name="adj1" fmla="val 15395"/>
                  <a:gd name="adj2" fmla="val 600"/>
                </a:avLst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endParaRPr lang="ko-KR" altLang="en-US" sz="1200">
                  <a:ea typeface="HY견고딕" pitchFamily="18" charset="-127"/>
                </a:endParaRPr>
              </a:p>
            </p:txBody>
          </p:sp>
          <p:sp>
            <p:nvSpPr>
              <p:cNvPr id="43" name="텍스트 개체 틀 2"/>
              <p:cNvSpPr txBox="1">
                <a:spLocks/>
              </p:cNvSpPr>
              <p:nvPr/>
            </p:nvSpPr>
            <p:spPr bwMode="auto">
              <a:xfrm rot="970476">
                <a:off x="6032442" y="4634235"/>
                <a:ext cx="1511224" cy="413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66700" indent="-2667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809625" indent="-182563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904875" indent="-1524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lvl="1">
                  <a:spcBef>
                    <a:spcPct val="20000"/>
                  </a:spcBef>
                  <a:buClr>
                    <a:srgbClr val="B1AE6B"/>
                  </a:buClr>
                  <a:buFont typeface="Wingdings" panose="05000000000000000000" pitchFamily="2" charset="2"/>
                  <a:buNone/>
                </a:pPr>
                <a:r>
                  <a:rPr kumimoji="0" lang="ko-KR" altLang="en-US" sz="1400">
                    <a:solidFill>
                      <a:srgbClr val="000000"/>
                    </a:solidFill>
                    <a:ea typeface="맑은 고딕" panose="020B0503020000020004" pitchFamily="50" charset="-127"/>
                  </a:rPr>
                  <a:t>출력스트림</a:t>
                </a:r>
                <a:endParaRPr kumimoji="0" lang="en-US" altLang="ko-KR" sz="1400">
                  <a:solidFill>
                    <a:srgbClr val="000000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 bwMode="auto">
              <a:xfrm rot="1825251">
                <a:off x="5844998" y="4964246"/>
                <a:ext cx="1880021" cy="622392"/>
              </a:xfrm>
              <a:custGeom>
                <a:avLst/>
                <a:gdLst>
                  <a:gd name="connsiteX0" fmla="*/ 0 w 1990725"/>
                  <a:gd name="connsiteY0" fmla="*/ 619125 h 619125"/>
                  <a:gd name="connsiteX1" fmla="*/ 352425 w 1990725"/>
                  <a:gd name="connsiteY1" fmla="*/ 447675 h 619125"/>
                  <a:gd name="connsiteX2" fmla="*/ 790575 w 1990725"/>
                  <a:gd name="connsiteY2" fmla="*/ 352425 h 619125"/>
                  <a:gd name="connsiteX3" fmla="*/ 1209675 w 1990725"/>
                  <a:gd name="connsiteY3" fmla="*/ 285750 h 619125"/>
                  <a:gd name="connsiteX4" fmla="*/ 1676400 w 1990725"/>
                  <a:gd name="connsiteY4" fmla="*/ 161925 h 619125"/>
                  <a:gd name="connsiteX5" fmla="*/ 1990725 w 1990725"/>
                  <a:gd name="connsiteY5" fmla="*/ 0 h 619125"/>
                  <a:gd name="connsiteX6" fmla="*/ 1990725 w 1990725"/>
                  <a:gd name="connsiteY6" fmla="*/ 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0725" h="619125">
                    <a:moveTo>
                      <a:pt x="0" y="619125"/>
                    </a:moveTo>
                    <a:cubicBezTo>
                      <a:pt x="110331" y="555625"/>
                      <a:pt x="220663" y="492125"/>
                      <a:pt x="352425" y="447675"/>
                    </a:cubicBezTo>
                    <a:cubicBezTo>
                      <a:pt x="484187" y="403225"/>
                      <a:pt x="647700" y="379412"/>
                      <a:pt x="790575" y="352425"/>
                    </a:cubicBezTo>
                    <a:cubicBezTo>
                      <a:pt x="933450" y="325438"/>
                      <a:pt x="1062038" y="317500"/>
                      <a:pt x="1209675" y="285750"/>
                    </a:cubicBezTo>
                    <a:cubicBezTo>
                      <a:pt x="1357313" y="254000"/>
                      <a:pt x="1546225" y="209550"/>
                      <a:pt x="1676400" y="161925"/>
                    </a:cubicBezTo>
                    <a:cubicBezTo>
                      <a:pt x="1806575" y="114300"/>
                      <a:pt x="1990725" y="0"/>
                      <a:pt x="1990725" y="0"/>
                    </a:cubicBezTo>
                    <a:lnTo>
                      <a:pt x="1990725" y="0"/>
                    </a:lnTo>
                  </a:path>
                </a:pathLst>
              </a:custGeom>
              <a:noFill/>
              <a:ln w="28575" cap="flat" cmpd="sng" algn="ctr">
                <a:solidFill>
                  <a:schemeClr val="tx2">
                    <a:lumMod val="75000"/>
                  </a:schemeClr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endParaRPr lang="ko-KR" altLang="en-US" sz="1200">
                  <a:ea typeface="HY견고딕" pitchFamily="18" charset="-127"/>
                </a:endParaRPr>
              </a:p>
            </p:txBody>
          </p:sp>
        </p:grpSp>
        <p:sp>
          <p:nvSpPr>
            <p:cNvPr id="31" name="물결 30"/>
            <p:cNvSpPr/>
            <p:nvPr/>
          </p:nvSpPr>
          <p:spPr bwMode="auto">
            <a:xfrm rot="1157960">
              <a:off x="1951759" y="4419324"/>
              <a:ext cx="2493733" cy="557260"/>
            </a:xfrm>
            <a:prstGeom prst="wave">
              <a:avLst>
                <a:gd name="adj1" fmla="val 15395"/>
                <a:gd name="adj2" fmla="val 600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endParaRPr lang="ko-KR" altLang="en-US" sz="1200">
                <a:ea typeface="HY견고딕" pitchFamily="18" charset="-127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4089400" y="4437063"/>
              <a:ext cx="1727200" cy="1381125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program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7856097" y="3927275"/>
              <a:ext cx="1584766" cy="1187636"/>
            </a:xfrm>
            <a:prstGeom prst="roundRect">
              <a:avLst>
                <a:gd name="adj" fmla="val 4741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solidFill>
                <a:srgbClr val="000099"/>
              </a:solidFill>
              <a:prstDash val="lgDash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1.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모니터</a:t>
              </a:r>
              <a:endParaRPr lang="en-US" altLang="ko-KR" sz="12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2.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파일</a:t>
              </a:r>
              <a:endParaRPr lang="en-US" altLang="ko-KR" sz="12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3.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프로그램</a:t>
              </a:r>
            </a:p>
          </p:txBody>
        </p:sp>
        <p:grpSp>
          <p:nvGrpSpPr>
            <p:cNvPr id="34" name="그룹 1"/>
            <p:cNvGrpSpPr>
              <a:grpSpLocks/>
            </p:cNvGrpSpPr>
            <p:nvPr/>
          </p:nvGrpSpPr>
          <p:grpSpPr bwMode="auto">
            <a:xfrm>
              <a:off x="527050" y="3500438"/>
              <a:ext cx="1689100" cy="1512887"/>
              <a:chOff x="527842" y="3653185"/>
              <a:chExt cx="1880378" cy="1683655"/>
            </a:xfrm>
          </p:grpSpPr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631233" y="4005049"/>
                <a:ext cx="1777427" cy="1332686"/>
              </a:xfrm>
              <a:prstGeom prst="roundRect">
                <a:avLst>
                  <a:gd name="adj" fmla="val 474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solidFill>
                  <a:srgbClr val="000099"/>
                </a:solidFill>
                <a:prstDash val="lgDash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200" dirty="0" smtClean="0">
                    <a:latin typeface="맑은 고딕" pitchFamily="50" charset="-127"/>
                    <a:ea typeface="맑은 고딕" pitchFamily="50" charset="-127"/>
                  </a:rPr>
                  <a:t>1.</a:t>
                </a: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키보드</a:t>
                </a:r>
                <a:endParaRPr lang="en-US" altLang="ko-KR" sz="12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200" dirty="0" smtClean="0">
                    <a:latin typeface="맑은 고딕" pitchFamily="50" charset="-127"/>
                    <a:ea typeface="맑은 고딕" pitchFamily="50" charset="-127"/>
                  </a:rPr>
                  <a:t>2.</a:t>
                </a: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파일</a:t>
                </a:r>
                <a:endParaRPr lang="en-US" altLang="ko-KR" sz="12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200" dirty="0" smtClean="0">
                    <a:latin typeface="맑은 고딕" pitchFamily="50" charset="-127"/>
                    <a:ea typeface="맑은 고딕" pitchFamily="50" charset="-127"/>
                  </a:rPr>
                  <a:t>3.</a:t>
                </a: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프로그램</a:t>
                </a:r>
              </a:p>
            </p:txBody>
          </p:sp>
          <p:sp>
            <p:nvSpPr>
              <p:cNvPr id="41" name="텍스트 개체 틀 2"/>
              <p:cNvSpPr txBox="1">
                <a:spLocks/>
              </p:cNvSpPr>
              <p:nvPr/>
            </p:nvSpPr>
            <p:spPr bwMode="auto">
              <a:xfrm>
                <a:off x="527842" y="3653185"/>
                <a:ext cx="1234080" cy="4618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66700" indent="-2667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33"/>
                  </a:buClr>
                  <a:buFont typeface="Wingdings" panose="05000000000000000000" pitchFamily="2" charset="2"/>
                  <a:buChar char="v"/>
                  <a:defRPr sz="1800" b="1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1pPr>
                <a:lvl2pPr marL="539750" marR="0" indent="-182563" algn="l" defTabSz="914400" rtl="0" eaLnBrk="0" fontAlgn="base" latinLnBrk="1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B1AE6B"/>
                  </a:buClr>
                  <a:buSzTx/>
                  <a:buFont typeface="Wingdings" pitchFamily="2" charset="2"/>
                  <a:buChar char="§"/>
                  <a:tabLst/>
                  <a:defRPr sz="18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2pPr>
                <a:lvl3pPr marL="809625" marR="0" indent="-182563" algn="l" defTabSz="914400" rtl="0" eaLnBrk="0" fontAlgn="base" latinLnBrk="1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ADB9AD"/>
                  </a:buClr>
                  <a:buSzTx/>
                  <a:buFontTx/>
                  <a:buChar char="•"/>
                  <a:tabLst/>
                  <a:defRPr sz="1600" kern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lvl3pPr>
                <a:lvl4pPr marL="1371600" indent="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buFont typeface="Wingdings" pitchFamily="2" charset="2"/>
                  <a:buNone/>
                  <a:defRPr/>
                </a:pPr>
                <a:r>
                  <a:rPr kumimoji="0" lang="ko-KR" altLang="en-US" sz="1100" b="1" dirty="0" smtClean="0">
                    <a:solidFill>
                      <a:sysClr val="windowText" lastClr="000000"/>
                    </a:solidFill>
                  </a:rPr>
                  <a:t>출발</a:t>
                </a:r>
                <a:r>
                  <a:rPr kumimoji="0" lang="ko-KR" altLang="en-US" sz="1100" b="1" dirty="0">
                    <a:solidFill>
                      <a:sysClr val="windowText" lastClr="000000"/>
                    </a:solidFill>
                  </a:rPr>
                  <a:t>지</a:t>
                </a:r>
                <a:endParaRPr kumimoji="0" lang="en-US" altLang="ko-KR" sz="1100" b="1" dirty="0" smtClean="0">
                  <a:solidFill>
                    <a:sysClr val="windowText" lastClr="000000"/>
                  </a:solidFill>
                </a:endParaRPr>
              </a:p>
              <a:p>
                <a:pPr marL="342900" lvl="1" indent="-342900">
                  <a:buFontTx/>
                  <a:buChar char="-"/>
                  <a:defRPr/>
                </a:pPr>
                <a:endParaRPr kumimoji="0" lang="en-US" altLang="ko-KR" sz="14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5" name="텍스트 개체 틀 2"/>
            <p:cNvSpPr txBox="1">
              <a:spLocks/>
            </p:cNvSpPr>
            <p:nvPr/>
          </p:nvSpPr>
          <p:spPr bwMode="auto">
            <a:xfrm>
              <a:off x="7785100" y="3608388"/>
              <a:ext cx="123348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809625" indent="-182563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904875" indent="-1524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marL="0" lvl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None/>
              </a:pPr>
              <a:r>
                <a:rPr kumimoji="0" lang="ko-KR" altLang="en-US" sz="11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도착지</a:t>
              </a:r>
              <a:endParaRPr kumimoji="0" lang="en-US" altLang="ko-KR" sz="1100" b="1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 35"/>
            <p:cNvSpPr/>
            <p:nvPr/>
          </p:nvSpPr>
          <p:spPr bwMode="auto">
            <a:xfrm>
              <a:off x="2248161" y="4294829"/>
              <a:ext cx="1806079" cy="760798"/>
            </a:xfrm>
            <a:custGeom>
              <a:avLst/>
              <a:gdLst>
                <a:gd name="connsiteX0" fmla="*/ 0 w 1914525"/>
                <a:gd name="connsiteY0" fmla="*/ 0 h 762000"/>
                <a:gd name="connsiteX1" fmla="*/ 466725 w 1914525"/>
                <a:gd name="connsiteY1" fmla="*/ 123825 h 762000"/>
                <a:gd name="connsiteX2" fmla="*/ 1066800 w 1914525"/>
                <a:gd name="connsiteY2" fmla="*/ 457200 h 762000"/>
                <a:gd name="connsiteX3" fmla="*/ 1485900 w 1914525"/>
                <a:gd name="connsiteY3" fmla="*/ 676275 h 762000"/>
                <a:gd name="connsiteX4" fmla="*/ 1914525 w 1914525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525" h="762000">
                  <a:moveTo>
                    <a:pt x="0" y="0"/>
                  </a:moveTo>
                  <a:cubicBezTo>
                    <a:pt x="144462" y="23812"/>
                    <a:pt x="288925" y="47625"/>
                    <a:pt x="466725" y="123825"/>
                  </a:cubicBezTo>
                  <a:cubicBezTo>
                    <a:pt x="644525" y="200025"/>
                    <a:pt x="896938" y="365125"/>
                    <a:pt x="1066800" y="457200"/>
                  </a:cubicBezTo>
                  <a:cubicBezTo>
                    <a:pt x="1236662" y="549275"/>
                    <a:pt x="1344613" y="625475"/>
                    <a:pt x="1485900" y="676275"/>
                  </a:cubicBezTo>
                  <a:cubicBezTo>
                    <a:pt x="1627187" y="727075"/>
                    <a:pt x="1770856" y="744537"/>
                    <a:pt x="1914525" y="762000"/>
                  </a:cubicBezTo>
                </a:path>
              </a:pathLst>
            </a:custGeom>
            <a:noFill/>
            <a:ln w="28575" cap="flat" cmpd="sng" algn="ctr">
              <a:solidFill>
                <a:schemeClr val="accent2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endParaRPr lang="ko-KR" altLang="en-US" sz="1200">
                <a:ea typeface="HY견고딕" pitchFamily="18" charset="-127"/>
              </a:endParaRPr>
            </a:p>
          </p:txBody>
        </p:sp>
        <p:sp>
          <p:nvSpPr>
            <p:cNvPr id="37" name="텍스트 개체 틀 2"/>
            <p:cNvSpPr txBox="1">
              <a:spLocks/>
            </p:cNvSpPr>
            <p:nvPr/>
          </p:nvSpPr>
          <p:spPr bwMode="auto">
            <a:xfrm rot="1366548">
              <a:off x="2411413" y="4043363"/>
              <a:ext cx="1511300" cy="41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809625" indent="-182563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904875" indent="-1524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marL="0" lvl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None/>
              </a:pPr>
              <a:r>
                <a:rPr kumimoji="0" lang="ko-KR" altLang="en-US" sz="1400">
                  <a:solidFill>
                    <a:srgbClr val="000000"/>
                  </a:solidFill>
                  <a:ea typeface="맑은 고딕" panose="020B0503020000020004" pitchFamily="50" charset="-127"/>
                </a:rPr>
                <a:t>입력스트림</a:t>
              </a:r>
              <a:endParaRPr kumimoji="0" lang="en-US" altLang="ko-KR" sz="1400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51"/>
            <p:cNvSpPr>
              <a:spLocks noChangeArrowheads="1"/>
            </p:cNvSpPr>
            <p:nvPr/>
          </p:nvSpPr>
          <p:spPr bwMode="auto">
            <a:xfrm>
              <a:off x="2065338" y="5000626"/>
              <a:ext cx="1871662" cy="746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marL="0" lvl="2" algn="ctr" eaLnBrk="1" hangingPunct="1"/>
              <a:r>
                <a:rPr lang="ko-KR" altLang="en-US" sz="11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데이터를 </a:t>
              </a:r>
              <a:endParaRPr lang="en-US" altLang="ko-KR" sz="1100" b="1">
                <a:solidFill>
                  <a:srgbClr val="000000"/>
                </a:solidFill>
                <a:ea typeface="맑은 고딕" panose="020B0503020000020004" pitchFamily="50" charset="-127"/>
              </a:endParaRPr>
            </a:p>
            <a:p>
              <a:pPr marL="0" lvl="2" algn="ctr" eaLnBrk="1" hangingPunct="1"/>
              <a:r>
                <a:rPr lang="ko-KR" altLang="en-US" sz="11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읽어 들이는 </a:t>
              </a:r>
              <a:endParaRPr lang="en-US" altLang="ko-KR" sz="1100" b="1">
                <a:solidFill>
                  <a:srgbClr val="000000"/>
                </a:solidFill>
                <a:ea typeface="맑은 고딕" panose="020B0503020000020004" pitchFamily="50" charset="-127"/>
              </a:endParaRPr>
            </a:p>
            <a:p>
              <a:pPr marL="0" lvl="2" algn="ctr" eaLnBrk="1" hangingPunct="1"/>
              <a:r>
                <a:rPr lang="ko-KR" altLang="en-US" sz="11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객체</a:t>
              </a:r>
              <a:endParaRPr lang="ko-KR" altLang="en-US" sz="1100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56"/>
            <p:cNvSpPr>
              <a:spLocks noChangeArrowheads="1"/>
            </p:cNvSpPr>
            <p:nvPr/>
          </p:nvSpPr>
          <p:spPr bwMode="auto">
            <a:xfrm>
              <a:off x="5816600" y="5114925"/>
              <a:ext cx="1882776" cy="746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marL="0" lvl="2" algn="ctr" eaLnBrk="1" hangingPunct="1"/>
              <a:r>
                <a:rPr lang="ko-KR" altLang="en-US" sz="11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데이터를 </a:t>
              </a:r>
              <a:endParaRPr lang="en-US" altLang="ko-KR" sz="1100" b="1">
                <a:solidFill>
                  <a:srgbClr val="000000"/>
                </a:solidFill>
                <a:ea typeface="맑은 고딕" panose="020B0503020000020004" pitchFamily="50" charset="-127"/>
              </a:endParaRPr>
            </a:p>
            <a:p>
              <a:pPr marL="0" lvl="2" algn="ctr" eaLnBrk="1" hangingPunct="1"/>
              <a:r>
                <a:rPr lang="ko-KR" altLang="en-US" sz="11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써서 내보내는 </a:t>
              </a:r>
              <a:endParaRPr lang="en-US" altLang="ko-KR" sz="1100" b="1">
                <a:solidFill>
                  <a:srgbClr val="000000"/>
                </a:solidFill>
                <a:ea typeface="맑은 고딕" panose="020B0503020000020004" pitchFamily="50" charset="-127"/>
              </a:endParaRPr>
            </a:p>
            <a:p>
              <a:pPr marL="0" lvl="2" algn="ctr" eaLnBrk="1" hangingPunct="1"/>
              <a:r>
                <a:rPr lang="ko-KR" altLang="en-US" sz="11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객체</a:t>
              </a:r>
              <a:endParaRPr lang="ko-KR" altLang="en-US" sz="1100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4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01.I/O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개요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7991" y="543381"/>
            <a:ext cx="5537166" cy="30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err="1"/>
              <a:t>바이트스트림</a:t>
            </a:r>
            <a:r>
              <a:rPr lang="en-US" altLang="ko-KR" dirty="0"/>
              <a:t>(Byte stream)</a:t>
            </a:r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7"/>
            <a:ext cx="5937175" cy="53414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ko-KR" dirty="0"/>
              <a:t>1 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으로 구성된 </a:t>
            </a:r>
            <a:r>
              <a:rPr lang="en-US" altLang="ko-KR" dirty="0"/>
              <a:t>Binary </a:t>
            </a:r>
            <a:r>
              <a:rPr lang="ko-KR" altLang="en-US" dirty="0"/>
              <a:t>데이터의 입출력 처리를 위한 </a:t>
            </a:r>
            <a:r>
              <a:rPr lang="ko-KR" altLang="en-US" dirty="0" err="1"/>
              <a:t>스트림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ex)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사운드</a:t>
            </a:r>
            <a:endParaRPr lang="en-US" altLang="ko-KR" dirty="0"/>
          </a:p>
        </p:txBody>
      </p:sp>
      <p:sp>
        <p:nvSpPr>
          <p:cNvPr id="23" name="텍스트 개체 틀 8"/>
          <p:cNvSpPr txBox="1">
            <a:spLocks/>
          </p:cNvSpPr>
          <p:nvPr/>
        </p:nvSpPr>
        <p:spPr>
          <a:xfrm>
            <a:off x="337991" y="1671324"/>
            <a:ext cx="5537166" cy="304800"/>
          </a:xfrm>
          <a:prstGeom prst="rect">
            <a:avLst/>
          </a:prstGeom>
        </p:spPr>
        <p:txBody>
          <a:bodyPr lIns="0" tIns="0" rIns="0" bIns="0" anchor="b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ko-KR" altLang="en-US" dirty="0" err="1"/>
              <a:t>문자스트림</a:t>
            </a:r>
            <a:r>
              <a:rPr lang="en-US" altLang="ko-KR" dirty="0"/>
              <a:t>(Character stream)</a:t>
            </a:r>
          </a:p>
        </p:txBody>
      </p:sp>
      <p:sp>
        <p:nvSpPr>
          <p:cNvPr id="24" name="텍스트 개체 틀 8"/>
          <p:cNvSpPr txBox="1">
            <a:spLocks/>
          </p:cNvSpPr>
          <p:nvPr/>
        </p:nvSpPr>
        <p:spPr>
          <a:xfrm>
            <a:off x="321263" y="2039320"/>
            <a:ext cx="5937175" cy="53414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텍스트 형태의 데이터 입출력 처리를 위한 </a:t>
            </a:r>
            <a:r>
              <a:rPr lang="ko-KR" altLang="en-US" dirty="0" err="1"/>
              <a:t>스트림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ex)</a:t>
            </a:r>
            <a:r>
              <a:rPr lang="ko-KR" altLang="en-US" dirty="0"/>
              <a:t>단순 텍스트</a:t>
            </a:r>
            <a:r>
              <a:rPr lang="en-US" altLang="ko-KR" dirty="0"/>
              <a:t>, </a:t>
            </a:r>
            <a:r>
              <a:rPr lang="ko-KR" altLang="en-US" dirty="0" err="1"/>
              <a:t>웹페이지</a:t>
            </a:r>
            <a:r>
              <a:rPr lang="en-US" altLang="ko-KR" dirty="0"/>
              <a:t>, </a:t>
            </a:r>
            <a:r>
              <a:rPr lang="ko-KR" altLang="en-US" dirty="0"/>
              <a:t>키보드 등</a:t>
            </a:r>
            <a:endParaRPr lang="en-US" altLang="ko-KR" dirty="0"/>
          </a:p>
        </p:txBody>
      </p:sp>
      <p:sp>
        <p:nvSpPr>
          <p:cNvPr id="26" name="텍스트 개체 틀 8"/>
          <p:cNvSpPr txBox="1">
            <a:spLocks/>
          </p:cNvSpPr>
          <p:nvPr/>
        </p:nvSpPr>
        <p:spPr>
          <a:xfrm>
            <a:off x="337991" y="2930087"/>
            <a:ext cx="5537166" cy="304800"/>
          </a:xfrm>
          <a:prstGeom prst="rect">
            <a:avLst/>
          </a:prstGeom>
        </p:spPr>
        <p:txBody>
          <a:bodyPr lIns="0" tIns="0" rIns="0" bIns="0" anchor="b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ko-KR" dirty="0"/>
              <a:t>JAVA I/O </a:t>
            </a:r>
            <a:r>
              <a:rPr lang="ko-KR" altLang="en-US" dirty="0"/>
              <a:t>클래스</a:t>
            </a:r>
            <a:endParaRPr lang="en-US" altLang="ko-KR" dirty="0"/>
          </a:p>
        </p:txBody>
      </p:sp>
      <p:sp>
        <p:nvSpPr>
          <p:cNvPr id="45" name="텍스트 개체 틀 8"/>
          <p:cNvSpPr txBox="1">
            <a:spLocks/>
          </p:cNvSpPr>
          <p:nvPr/>
        </p:nvSpPr>
        <p:spPr>
          <a:xfrm>
            <a:off x="321263" y="3298083"/>
            <a:ext cx="5937175" cy="53414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ko-KR" dirty="0"/>
              <a:t>java.io </a:t>
            </a:r>
            <a:r>
              <a:rPr lang="ko-KR" altLang="en-US" dirty="0"/>
              <a:t>패키지에서 </a:t>
            </a:r>
            <a:r>
              <a:rPr lang="en-US" altLang="ko-KR" dirty="0"/>
              <a:t>I/O</a:t>
            </a:r>
            <a:r>
              <a:rPr lang="ko-KR" altLang="en-US" dirty="0"/>
              <a:t>를 위한 </a:t>
            </a:r>
            <a:r>
              <a:rPr lang="en-US" altLang="ko-KR" dirty="0"/>
              <a:t>4</a:t>
            </a:r>
            <a:r>
              <a:rPr lang="ko-KR" altLang="en-US" dirty="0"/>
              <a:t>개의 추상 클래스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ko-KR" altLang="en-US" dirty="0" err="1"/>
              <a:t>바이트스트림</a:t>
            </a:r>
            <a:r>
              <a:rPr lang="en-US" altLang="ko-KR" dirty="0"/>
              <a:t>: </a:t>
            </a:r>
            <a:r>
              <a:rPr lang="en-US" altLang="ko-KR" dirty="0" err="1"/>
              <a:t>InputStream</a:t>
            </a:r>
            <a:r>
              <a:rPr lang="en-US" altLang="ko-KR" dirty="0"/>
              <a:t>, </a:t>
            </a:r>
            <a:r>
              <a:rPr lang="en-US" altLang="ko-KR" dirty="0" err="1"/>
              <a:t>OutputStream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ko-KR" altLang="en-US" dirty="0" err="1"/>
              <a:t>문자스트림</a:t>
            </a:r>
            <a:r>
              <a:rPr lang="ko-KR" altLang="en-US" dirty="0"/>
              <a:t> </a:t>
            </a:r>
            <a:r>
              <a:rPr lang="en-US" altLang="ko-KR" dirty="0"/>
              <a:t>:Reader, Writer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ko-KR" altLang="en-US" dirty="0"/>
              <a:t>해당클래스에서 상속받아 파일에 데이터를 읽고 씀</a:t>
            </a:r>
            <a:endParaRPr lang="en-US" altLang="ko-KR" dirty="0"/>
          </a:p>
        </p:txBody>
      </p:sp>
      <p:grpSp>
        <p:nvGrpSpPr>
          <p:cNvPr id="46" name="그룹 3"/>
          <p:cNvGrpSpPr>
            <a:grpSpLocks/>
          </p:cNvGrpSpPr>
          <p:nvPr/>
        </p:nvGrpSpPr>
        <p:grpSpPr bwMode="auto">
          <a:xfrm>
            <a:off x="5688013" y="626268"/>
            <a:ext cx="2346325" cy="1968500"/>
            <a:chOff x="5688124" y="502089"/>
            <a:chExt cx="2346734" cy="1967475"/>
          </a:xfrm>
        </p:grpSpPr>
        <p:pic>
          <p:nvPicPr>
            <p:cNvPr id="47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700"/>
            <a:stretch>
              <a:fillRect/>
            </a:stretch>
          </p:blipFill>
          <p:spPr bwMode="auto">
            <a:xfrm>
              <a:off x="5768381" y="735546"/>
              <a:ext cx="2266477" cy="173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직사각형 47"/>
            <p:cNvSpPr/>
            <p:nvPr/>
          </p:nvSpPr>
          <p:spPr>
            <a:xfrm>
              <a:off x="5688124" y="502089"/>
              <a:ext cx="1216237" cy="277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[</a:t>
              </a:r>
              <a:r>
                <a:rPr lang="ko-KR" altLang="en-US" sz="1200" b="1" dirty="0" err="1">
                  <a:latin typeface="+mn-ea"/>
                  <a:ea typeface="+mn-ea"/>
                </a:rPr>
                <a:t>바이트스트림</a:t>
              </a:r>
              <a:r>
                <a:rPr lang="en-US" altLang="ko-KR" sz="1200" b="1" dirty="0">
                  <a:latin typeface="+mn-ea"/>
                  <a:ea typeface="+mn-ea"/>
                </a:rPr>
                <a:t>]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</p:grpSp>
      <p:grpSp>
        <p:nvGrpSpPr>
          <p:cNvPr id="49" name="그룹 4"/>
          <p:cNvGrpSpPr>
            <a:grpSpLocks/>
          </p:cNvGrpSpPr>
          <p:nvPr/>
        </p:nvGrpSpPr>
        <p:grpSpPr bwMode="auto">
          <a:xfrm>
            <a:off x="5688013" y="2807493"/>
            <a:ext cx="3384550" cy="2049463"/>
            <a:chOff x="5688124" y="2426022"/>
            <a:chExt cx="3384149" cy="2049363"/>
          </a:xfrm>
        </p:grpSpPr>
        <p:pic>
          <p:nvPicPr>
            <p:cNvPr id="50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84" r="2"/>
            <a:stretch>
              <a:fillRect/>
            </a:stretch>
          </p:blipFill>
          <p:spPr bwMode="auto">
            <a:xfrm>
              <a:off x="5794374" y="2643758"/>
              <a:ext cx="3277899" cy="183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직사각형 50"/>
            <p:cNvSpPr/>
            <p:nvPr/>
          </p:nvSpPr>
          <p:spPr>
            <a:xfrm>
              <a:off x="5688124" y="2426022"/>
              <a:ext cx="1063499" cy="276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[</a:t>
              </a:r>
              <a:r>
                <a:rPr lang="ko-KR" altLang="en-US" sz="1200" b="1" dirty="0" err="1">
                  <a:latin typeface="+mn-ea"/>
                  <a:ea typeface="+mn-ea"/>
                </a:rPr>
                <a:t>문자스트림</a:t>
              </a:r>
              <a:r>
                <a:rPr lang="en-US" altLang="ko-KR" sz="1200" b="1" dirty="0">
                  <a:latin typeface="+mn-ea"/>
                  <a:ea typeface="+mn-ea"/>
                </a:rPr>
                <a:t>]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6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05.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en-US" altLang="ko-KR" sz="1800" dirty="0" smtClean="0">
                <a:latin typeface="+mj-ea"/>
              </a:rPr>
              <a:t>I/O </a:t>
            </a:r>
            <a:r>
              <a:rPr lang="ko-KR" altLang="en-US" sz="1800" dirty="0" err="1" smtClean="0">
                <a:latin typeface="+mj-ea"/>
              </a:rPr>
              <a:t>스트림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78663"/>
              </p:ext>
            </p:extLst>
          </p:nvPr>
        </p:nvGraphicFramePr>
        <p:xfrm>
          <a:off x="5239108" y="412595"/>
          <a:ext cx="3856766" cy="196383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856766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01.I/O 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스트림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 개요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02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바이트기반 </a:t>
                      </a: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스트림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03.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문자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스트림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04.</a:t>
                      </a:r>
                      <a:r>
                        <a:rPr lang="en-US" altLang="ko-KR" sz="1450" dirty="0" smtClean="0">
                          <a:latin typeface="+mn-ea"/>
                          <a:ea typeface="+mn-ea"/>
                        </a:rPr>
                        <a:t>InputStreamReader</a:t>
                      </a:r>
                      <a:r>
                        <a:rPr lang="en-US" altLang="ko-KR" sz="145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450" baseline="0" dirty="0" err="1" smtClean="0">
                          <a:latin typeface="+mn-ea"/>
                          <a:ea typeface="+mn-ea"/>
                        </a:rPr>
                        <a:t>OutputStreamWriter</a:t>
                      </a:r>
                      <a:endParaRPr lang="ko-KR" altLang="en-US" sz="14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05.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연습문제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86821" y="316426"/>
            <a:ext cx="3890543" cy="20733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02.</a:t>
            </a:r>
            <a:r>
              <a:rPr lang="ko-KR" altLang="en-US" dirty="0"/>
              <a:t>바이트기반 </a:t>
            </a:r>
            <a:r>
              <a:rPr lang="ko-KR" altLang="en-US" dirty="0" err="1"/>
              <a:t>스트림</a:t>
            </a:r>
            <a:r>
              <a:rPr lang="en-US" altLang="ko-KR" dirty="0"/>
              <a:t>/</a:t>
            </a:r>
            <a:r>
              <a:rPr lang="ko-KR" altLang="en-US" dirty="0"/>
              <a:t>보조 </a:t>
            </a:r>
            <a:r>
              <a:rPr lang="ko-KR" altLang="en-US" dirty="0" err="1"/>
              <a:t>스트림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7991" y="543381"/>
            <a:ext cx="5537166" cy="30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 </a:t>
            </a:r>
            <a:r>
              <a:rPr lang="en-US" altLang="ko-KR" dirty="0" err="1" smtClean="0">
                <a:solidFill>
                  <a:srgbClr val="C00000"/>
                </a:solidFill>
              </a:rPr>
              <a:t>Input</a:t>
            </a:r>
            <a:r>
              <a:rPr lang="en-US" altLang="ko-KR" dirty="0" err="1" smtClean="0"/>
              <a:t>Stream</a:t>
            </a:r>
            <a:r>
              <a:rPr lang="en-US" altLang="ko-KR" dirty="0" smtClean="0"/>
              <a:t>  </a:t>
            </a:r>
            <a:r>
              <a:rPr lang="en-US" altLang="ko-KR" dirty="0"/>
              <a:t>-  (</a:t>
            </a:r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r>
              <a:rPr lang="en-US" altLang="ko-KR" dirty="0"/>
              <a:t>:Byte Stream)</a:t>
            </a:r>
          </a:p>
          <a:p>
            <a:pPr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7"/>
            <a:ext cx="5937175" cy="53414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으로 구성된 </a:t>
            </a:r>
            <a:r>
              <a:rPr lang="en-US" altLang="ko-KR" dirty="0"/>
              <a:t>Binary </a:t>
            </a:r>
            <a:r>
              <a:rPr lang="ko-KR" altLang="en-US" dirty="0"/>
              <a:t>데이터의 </a:t>
            </a:r>
            <a:r>
              <a:rPr lang="ko-KR" altLang="en-US" dirty="0">
                <a:solidFill>
                  <a:srgbClr val="C00000"/>
                </a:solidFill>
              </a:rPr>
              <a:t>입력</a:t>
            </a:r>
            <a:r>
              <a:rPr lang="ko-KR" altLang="en-US" dirty="0"/>
              <a:t> 처리를 위한 </a:t>
            </a:r>
            <a:r>
              <a:rPr lang="ko-KR" altLang="en-US" dirty="0" err="1"/>
              <a:t>스트림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ex)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사운드</a:t>
            </a:r>
            <a:endParaRPr lang="en-US" altLang="ko-KR" dirty="0"/>
          </a:p>
        </p:txBody>
      </p:sp>
      <p:grpSp>
        <p:nvGrpSpPr>
          <p:cNvPr id="15" name="그룹 2"/>
          <p:cNvGrpSpPr>
            <a:grpSpLocks/>
          </p:cNvGrpSpPr>
          <p:nvPr/>
        </p:nvGrpSpPr>
        <p:grpSpPr bwMode="auto">
          <a:xfrm>
            <a:off x="1738313" y="1530350"/>
            <a:ext cx="5246687" cy="2876550"/>
            <a:chOff x="560388" y="1716898"/>
            <a:chExt cx="7086433" cy="3885389"/>
          </a:xfrm>
        </p:grpSpPr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144918" y="2128595"/>
              <a:ext cx="2232066" cy="473881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err="1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Input</a:t>
              </a:r>
              <a:r>
                <a:rPr lang="en-US" altLang="ko-KR" sz="1600" dirty="0" err="1" smtClean="0">
                  <a:latin typeface="맑은 고딕" pitchFamily="50" charset="-127"/>
                  <a:ea typeface="맑은 고딕" pitchFamily="50" charset="-127"/>
                </a:rPr>
                <a:t>Stream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560388" y="3294063"/>
              <a:ext cx="2447925" cy="473075"/>
            </a:xfrm>
            <a:prstGeom prst="roundRect">
              <a:avLst>
                <a:gd name="adj" fmla="val 16667"/>
              </a:avLst>
            </a:prstGeom>
            <a:solidFill>
              <a:srgbClr val="EBEBFF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File</a:t>
              </a:r>
              <a:r>
                <a:rPr lang="en-US" altLang="ko-KR" sz="1600" b="1">
                  <a:solidFill>
                    <a:srgbClr val="FF0000"/>
                  </a:solidFill>
                  <a:ea typeface="맑은 고딕" panose="020B0503020000020004" pitchFamily="50" charset="-127"/>
                </a:rPr>
                <a:t>Input</a:t>
              </a:r>
              <a:r>
                <a:rPr lang="en-US" altLang="ko-KR" sz="16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Stream</a:t>
              </a:r>
              <a:endParaRPr lang="ko-KR" altLang="en-US" sz="1600" b="1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1776855" y="5124450"/>
              <a:ext cx="2952092" cy="473075"/>
            </a:xfrm>
            <a:prstGeom prst="roundRect">
              <a:avLst>
                <a:gd name="adj" fmla="val 16667"/>
              </a:avLst>
            </a:prstGeom>
            <a:solidFill>
              <a:srgbClr val="EBEBFF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Buffered</a:t>
              </a:r>
              <a:r>
                <a:rPr lang="en-US" altLang="ko-KR" sz="1600" b="1">
                  <a:solidFill>
                    <a:srgbClr val="FF0000"/>
                  </a:solidFill>
                  <a:ea typeface="맑은 고딕" panose="020B0503020000020004" pitchFamily="50" charset="-127"/>
                </a:rPr>
                <a:t>Input</a:t>
              </a:r>
              <a:r>
                <a:rPr lang="en-US" altLang="ko-KR" sz="16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Stream</a:t>
              </a:r>
              <a:endParaRPr lang="ko-KR" altLang="en-US" sz="1600" b="1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20" name="꺾인 연결선 3"/>
            <p:cNvCxnSpPr>
              <a:cxnSpLocks noChangeShapeType="1"/>
              <a:stCxn id="18" idx="0"/>
              <a:endCxn id="17" idx="2"/>
            </p:cNvCxnSpPr>
            <p:nvPr/>
          </p:nvCxnSpPr>
          <p:spPr bwMode="auto">
            <a:xfrm rot="5400000" flipH="1" flipV="1">
              <a:off x="2176463" y="2209800"/>
              <a:ext cx="692150" cy="147637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5117993" y="5129212"/>
              <a:ext cx="2528828" cy="473075"/>
            </a:xfrm>
            <a:prstGeom prst="roundRect">
              <a:avLst>
                <a:gd name="adj" fmla="val 16667"/>
              </a:avLst>
            </a:prstGeom>
            <a:solidFill>
              <a:srgbClr val="EBEBFF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Data</a:t>
              </a:r>
              <a:r>
                <a:rPr lang="en-US" altLang="ko-KR" sz="1600" b="1">
                  <a:solidFill>
                    <a:srgbClr val="FF0000"/>
                  </a:solidFill>
                  <a:ea typeface="맑은 고딕" panose="020B0503020000020004" pitchFamily="50" charset="-127"/>
                </a:rPr>
                <a:t>Input</a:t>
              </a:r>
              <a:r>
                <a:rPr lang="en-US" altLang="ko-KR" sz="16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Stream</a:t>
              </a:r>
              <a:endParaRPr lang="ko-KR" altLang="en-US" sz="1600" b="1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429268" y="3267195"/>
              <a:ext cx="2806699" cy="47388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err="1" smtClean="0">
                  <a:latin typeface="맑은 고딕" pitchFamily="50" charset="-127"/>
                  <a:ea typeface="맑은 고딕" pitchFamily="50" charset="-127"/>
                </a:rPr>
                <a:t>Filter</a:t>
              </a:r>
              <a:r>
                <a:rPr lang="en-US" altLang="ko-KR" sz="1600" dirty="0" err="1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Inpu</a:t>
              </a:r>
              <a:r>
                <a:rPr lang="en-US" altLang="ko-KR" sz="1600" dirty="0" err="1" smtClean="0">
                  <a:latin typeface="맑은 고딕" pitchFamily="50" charset="-127"/>
                  <a:ea typeface="맑은 고딕" pitchFamily="50" charset="-127"/>
                </a:rPr>
                <a:t>tStream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텍스트 개체 틀 2"/>
            <p:cNvSpPr txBox="1">
              <a:spLocks/>
            </p:cNvSpPr>
            <p:nvPr/>
          </p:nvSpPr>
          <p:spPr bwMode="auto">
            <a:xfrm>
              <a:off x="3005138" y="1716898"/>
              <a:ext cx="176140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809625" indent="-182563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904875" indent="-1524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marL="0" lvl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None/>
              </a:pPr>
              <a:r>
                <a:rPr kumimoji="0" lang="ko-KR" altLang="en-US" sz="14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추상클래스</a:t>
              </a:r>
              <a:r>
                <a:rPr kumimoji="0" lang="en-US" altLang="ko-KR" sz="1400">
                  <a:solidFill>
                    <a:srgbClr val="000000"/>
                  </a:solidFill>
                  <a:ea typeface="맑은 고딕" panose="020B0503020000020004" pitchFamily="50" charset="-127"/>
                </a:rPr>
                <a:t/>
              </a:r>
              <a:br>
                <a:rPr kumimoji="0" lang="en-US" altLang="ko-KR" sz="1400">
                  <a:solidFill>
                    <a:srgbClr val="000000"/>
                  </a:solidFill>
                  <a:ea typeface="맑은 고딕" panose="020B0503020000020004" pitchFamily="50" charset="-127"/>
                </a:rPr>
              </a:br>
              <a:endParaRPr kumimoji="0" lang="en-US" altLang="ko-KR" sz="1100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7" name="텍스트 개체 틀 2"/>
            <p:cNvSpPr txBox="1">
              <a:spLocks/>
            </p:cNvSpPr>
            <p:nvPr/>
          </p:nvSpPr>
          <p:spPr bwMode="auto">
            <a:xfrm>
              <a:off x="5278438" y="2869733"/>
              <a:ext cx="1671044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809625" indent="-182563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904875" indent="-1524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marL="0" lvl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None/>
              </a:pPr>
              <a:r>
                <a:rPr kumimoji="0" lang="ko-KR" altLang="en-US" sz="14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추상클래스</a:t>
              </a:r>
              <a:r>
                <a:rPr kumimoji="0" lang="en-US" altLang="ko-KR" sz="1400">
                  <a:solidFill>
                    <a:srgbClr val="000000"/>
                  </a:solidFill>
                  <a:ea typeface="맑은 고딕" panose="020B0503020000020004" pitchFamily="50" charset="-127"/>
                </a:rPr>
                <a:t/>
              </a:r>
              <a:br>
                <a:rPr kumimoji="0" lang="en-US" altLang="ko-KR" sz="1400">
                  <a:solidFill>
                    <a:srgbClr val="000000"/>
                  </a:solidFill>
                  <a:ea typeface="맑은 고딕" panose="020B0503020000020004" pitchFamily="50" charset="-127"/>
                </a:rPr>
              </a:br>
              <a:endParaRPr kumimoji="0" lang="en-US" altLang="ko-KR" sz="1100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28" name="꺾인 연결선 3"/>
            <p:cNvCxnSpPr>
              <a:cxnSpLocks noChangeShapeType="1"/>
              <a:stCxn id="22" idx="0"/>
              <a:endCxn id="17" idx="2"/>
            </p:cNvCxnSpPr>
            <p:nvPr/>
          </p:nvCxnSpPr>
          <p:spPr bwMode="auto">
            <a:xfrm rot="16200000" flipV="1">
              <a:off x="3714220" y="2148419"/>
              <a:ext cx="665161" cy="157215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꺾인 연결선 3"/>
            <p:cNvCxnSpPr>
              <a:cxnSpLocks noChangeShapeType="1"/>
              <a:stCxn id="21" idx="0"/>
              <a:endCxn id="22" idx="2"/>
            </p:cNvCxnSpPr>
            <p:nvPr/>
          </p:nvCxnSpPr>
          <p:spPr bwMode="auto">
            <a:xfrm rot="16200000" flipV="1">
              <a:off x="4913111" y="3659916"/>
              <a:ext cx="1389061" cy="154953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꺾인 연결선 3"/>
            <p:cNvCxnSpPr>
              <a:cxnSpLocks noChangeShapeType="1"/>
              <a:stCxn id="19" idx="0"/>
              <a:endCxn id="22" idx="2"/>
            </p:cNvCxnSpPr>
            <p:nvPr/>
          </p:nvCxnSpPr>
          <p:spPr bwMode="auto">
            <a:xfrm rot="5400000" flipH="1" flipV="1">
              <a:off x="3350738" y="3642315"/>
              <a:ext cx="1384300" cy="1579973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텍스트 개체 틀 2"/>
          <p:cNvSpPr txBox="1">
            <a:spLocks/>
          </p:cNvSpPr>
          <p:nvPr/>
        </p:nvSpPr>
        <p:spPr bwMode="auto">
          <a:xfrm>
            <a:off x="561975" y="4529138"/>
            <a:ext cx="4608513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809625" indent="-182563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904875" indent="-1524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lvl="1">
              <a:spcBef>
                <a:spcPct val="20000"/>
              </a:spcBef>
              <a:buClr>
                <a:srgbClr val="B1AE6B"/>
              </a:buClr>
              <a:buFont typeface="Wingdings" panose="05000000000000000000" pitchFamily="2" charset="2"/>
              <a:buNone/>
            </a:pPr>
            <a:r>
              <a:rPr kumimoji="0" lang="en-US" altLang="ko-KR" sz="1400" b="1">
                <a:solidFill>
                  <a:srgbClr val="000000"/>
                </a:solidFill>
                <a:ea typeface="맑은 고딕" panose="020B0503020000020004" pitchFamily="50" charset="-127"/>
              </a:rPr>
              <a:t>※</a:t>
            </a:r>
            <a:r>
              <a:rPr kumimoji="0" lang="ko-KR" altLang="en-US" sz="1400" b="1">
                <a:solidFill>
                  <a:srgbClr val="000000"/>
                </a:solidFill>
                <a:ea typeface="맑은 고딕" panose="020B0503020000020004" pitchFamily="50" charset="-127"/>
              </a:rPr>
              <a:t>추상클래스</a:t>
            </a:r>
            <a:r>
              <a:rPr kumimoji="0" lang="en-US" altLang="ko-KR" sz="1600">
                <a:solidFill>
                  <a:srgbClr val="000000"/>
                </a:solidFill>
                <a:ea typeface="맑은 고딕" panose="020B0503020000020004" pitchFamily="50" charset="-127"/>
              </a:rPr>
              <a:t/>
            </a:r>
            <a:br>
              <a:rPr kumimoji="0" lang="en-US" altLang="ko-KR" sz="1600">
                <a:solidFill>
                  <a:srgbClr val="000000"/>
                </a:solidFill>
                <a:ea typeface="맑은 고딕" panose="020B0503020000020004" pitchFamily="50" charset="-127"/>
              </a:rPr>
            </a:br>
            <a:r>
              <a:rPr kumimoji="0" lang="ko-KR" altLang="en-US" sz="1200">
                <a:solidFill>
                  <a:srgbClr val="000000"/>
                </a:solidFill>
                <a:ea typeface="맑은 고딕" panose="020B0503020000020004" pitchFamily="50" charset="-127"/>
              </a:rPr>
              <a:t>인스턴스화 할수 없고 상속받아서 일부 메소드를 구현해야 한다</a:t>
            </a:r>
            <a:r>
              <a:rPr kumimoji="0" lang="en-US" altLang="ko-KR" sz="1200">
                <a:solidFill>
                  <a:srgbClr val="000000"/>
                </a:solidFill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오른쪽 중괄호 31"/>
          <p:cNvSpPr/>
          <p:nvPr/>
        </p:nvSpPr>
        <p:spPr>
          <a:xfrm>
            <a:off x="7148513" y="2449513"/>
            <a:ext cx="792162" cy="1960562"/>
          </a:xfrm>
          <a:prstGeom prst="rightBrace">
            <a:avLst>
              <a:gd name="adj1" fmla="val 8333"/>
              <a:gd name="adj2" fmla="val 4962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텍스트 개체 틀 2"/>
          <p:cNvSpPr txBox="1">
            <a:spLocks/>
          </p:cNvSpPr>
          <p:nvPr/>
        </p:nvSpPr>
        <p:spPr bwMode="auto">
          <a:xfrm>
            <a:off x="7902575" y="3246438"/>
            <a:ext cx="11684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809625" indent="-182563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904875" indent="-1524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lvl="1">
              <a:spcBef>
                <a:spcPct val="20000"/>
              </a:spcBef>
              <a:buClr>
                <a:srgbClr val="B1AE6B"/>
              </a:buClr>
              <a:buFont typeface="Wingdings" panose="05000000000000000000" pitchFamily="2" charset="2"/>
              <a:buNone/>
            </a:pPr>
            <a:r>
              <a:rPr kumimoji="0" lang="ko-KR" altLang="en-US" sz="1400" b="1">
                <a:solidFill>
                  <a:srgbClr val="000000"/>
                </a:solidFill>
                <a:ea typeface="맑은 고딕" panose="020B0503020000020004" pitchFamily="50" charset="-127"/>
              </a:rPr>
              <a:t>보조스트림</a:t>
            </a:r>
            <a:endParaRPr kumimoji="0" lang="en-US" altLang="ko-KR" sz="120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34" name="오른쪽 중괄호 33"/>
          <p:cNvSpPr/>
          <p:nvPr/>
        </p:nvSpPr>
        <p:spPr>
          <a:xfrm rot="10800000">
            <a:off x="935038" y="1660525"/>
            <a:ext cx="792162" cy="1455738"/>
          </a:xfrm>
          <a:prstGeom prst="rightBrace">
            <a:avLst>
              <a:gd name="adj1" fmla="val 8333"/>
              <a:gd name="adj2" fmla="val 4962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텍스트 개체 틀 2"/>
          <p:cNvSpPr txBox="1">
            <a:spLocks/>
          </p:cNvSpPr>
          <p:nvPr/>
        </p:nvSpPr>
        <p:spPr bwMode="auto">
          <a:xfrm>
            <a:off x="71438" y="2228850"/>
            <a:ext cx="1044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809625" indent="-182563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904875" indent="-1524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lvl="1">
              <a:spcBef>
                <a:spcPct val="20000"/>
              </a:spcBef>
              <a:buClr>
                <a:srgbClr val="B1AE6B"/>
              </a:buClr>
              <a:buFont typeface="Wingdings" panose="05000000000000000000" pitchFamily="2" charset="2"/>
              <a:buNone/>
            </a:pPr>
            <a:r>
              <a:rPr kumimoji="0" lang="ko-KR" altLang="en-US" sz="1400" b="1">
                <a:solidFill>
                  <a:srgbClr val="000000"/>
                </a:solidFill>
                <a:ea typeface="맑은 고딕" panose="020B0503020000020004" pitchFamily="50" charset="-127"/>
              </a:rPr>
              <a:t>주스트림</a:t>
            </a:r>
            <a:endParaRPr kumimoji="0" lang="en-US" altLang="ko-KR" sz="120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4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86821" y="316426"/>
            <a:ext cx="3890543" cy="20733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02.</a:t>
            </a:r>
            <a:r>
              <a:rPr lang="ko-KR" altLang="en-US" dirty="0"/>
              <a:t>바이트기반 </a:t>
            </a:r>
            <a:r>
              <a:rPr lang="ko-KR" altLang="en-US" dirty="0" err="1"/>
              <a:t>스트림</a:t>
            </a:r>
            <a:r>
              <a:rPr lang="en-US" altLang="ko-KR" dirty="0"/>
              <a:t>/</a:t>
            </a:r>
            <a:r>
              <a:rPr lang="ko-KR" altLang="en-US" dirty="0"/>
              <a:t>보조 </a:t>
            </a:r>
            <a:r>
              <a:rPr lang="ko-KR" altLang="en-US" dirty="0" err="1"/>
              <a:t>스트림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7991" y="543381"/>
            <a:ext cx="5537166" cy="30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C00000"/>
                </a:solidFill>
              </a:rPr>
              <a:t>Output</a:t>
            </a:r>
            <a:r>
              <a:rPr lang="en-US" altLang="ko-KR" dirty="0" err="1" smtClean="0"/>
              <a:t>Stream</a:t>
            </a:r>
            <a:r>
              <a:rPr lang="en-US" altLang="ko-KR" dirty="0" smtClean="0"/>
              <a:t>  </a:t>
            </a:r>
            <a:r>
              <a:rPr lang="en-US" altLang="ko-KR" dirty="0"/>
              <a:t>-  (</a:t>
            </a:r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r>
              <a:rPr lang="en-US" altLang="ko-KR" dirty="0"/>
              <a:t>:Byte Stream)</a:t>
            </a:r>
          </a:p>
          <a:p>
            <a:pPr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7"/>
            <a:ext cx="5937175" cy="53414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으로 구성된 </a:t>
            </a:r>
            <a:r>
              <a:rPr lang="en-US" altLang="ko-KR" dirty="0"/>
              <a:t>Binary </a:t>
            </a:r>
            <a:r>
              <a:rPr lang="ko-KR" altLang="en-US" dirty="0"/>
              <a:t>데이터의 </a:t>
            </a:r>
            <a:r>
              <a:rPr lang="ko-KR" altLang="en-US" dirty="0">
                <a:solidFill>
                  <a:srgbClr val="FF0000"/>
                </a:solidFill>
              </a:rPr>
              <a:t>출력</a:t>
            </a:r>
            <a:r>
              <a:rPr lang="ko-KR" altLang="en-US" dirty="0"/>
              <a:t> 처리를 위한 </a:t>
            </a:r>
            <a:r>
              <a:rPr lang="ko-KR" altLang="en-US" dirty="0" err="1"/>
              <a:t>스트림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ex)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사운드</a:t>
            </a:r>
            <a:endParaRPr lang="en-US" altLang="ko-KR" dirty="0"/>
          </a:p>
        </p:txBody>
      </p:sp>
      <p:grpSp>
        <p:nvGrpSpPr>
          <p:cNvPr id="23" name="그룹 2"/>
          <p:cNvGrpSpPr>
            <a:grpSpLocks/>
          </p:cNvGrpSpPr>
          <p:nvPr/>
        </p:nvGrpSpPr>
        <p:grpSpPr bwMode="auto">
          <a:xfrm>
            <a:off x="1731963" y="1531938"/>
            <a:ext cx="5395912" cy="2876550"/>
            <a:chOff x="560388" y="1716898"/>
            <a:chExt cx="7288208" cy="3885390"/>
          </a:xfrm>
        </p:grpSpPr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2144967" y="2128595"/>
              <a:ext cx="2232135" cy="47388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err="1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Output</a:t>
              </a:r>
              <a:r>
                <a:rPr lang="en-US" altLang="ko-KR" sz="1600" dirty="0" err="1" smtClean="0">
                  <a:latin typeface="맑은 고딕" pitchFamily="50" charset="-127"/>
                  <a:ea typeface="맑은 고딕" pitchFamily="50" charset="-127"/>
                </a:rPr>
                <a:t>Stream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560388" y="3294063"/>
              <a:ext cx="2447925" cy="473075"/>
            </a:xfrm>
            <a:prstGeom prst="roundRect">
              <a:avLst>
                <a:gd name="adj" fmla="val 16667"/>
              </a:avLst>
            </a:prstGeom>
            <a:solidFill>
              <a:srgbClr val="EBEBFF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File</a:t>
              </a:r>
              <a:r>
                <a:rPr lang="en-US" altLang="ko-KR" sz="1600" b="1">
                  <a:solidFill>
                    <a:srgbClr val="FF0000"/>
                  </a:solidFill>
                  <a:ea typeface="맑은 고딕" panose="020B0503020000020004" pitchFamily="50" charset="-127"/>
                </a:rPr>
                <a:t>Output</a:t>
              </a:r>
              <a:r>
                <a:rPr lang="en-US" altLang="ko-KR" sz="16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Stream</a:t>
              </a:r>
              <a:endParaRPr lang="ko-KR" altLang="en-US" sz="1600" b="1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1824803" y="5124450"/>
              <a:ext cx="3162302" cy="473075"/>
            </a:xfrm>
            <a:prstGeom prst="roundRect">
              <a:avLst>
                <a:gd name="adj" fmla="val 16667"/>
              </a:avLst>
            </a:prstGeom>
            <a:solidFill>
              <a:srgbClr val="EBEBFF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Buffered</a:t>
              </a:r>
              <a:r>
                <a:rPr lang="en-US" altLang="ko-KR" sz="1600" b="1">
                  <a:solidFill>
                    <a:srgbClr val="FF0000"/>
                  </a:solidFill>
                  <a:ea typeface="맑은 고딕" panose="020B0503020000020004" pitchFamily="50" charset="-127"/>
                </a:rPr>
                <a:t>Output</a:t>
              </a:r>
              <a:r>
                <a:rPr lang="en-US" altLang="ko-KR" sz="16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Stream</a:t>
              </a:r>
              <a:endParaRPr lang="ko-KR" altLang="en-US" sz="1600" b="1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37" name="꺾인 연결선 3"/>
            <p:cNvCxnSpPr>
              <a:cxnSpLocks noChangeShapeType="1"/>
              <a:stCxn id="26" idx="0"/>
              <a:endCxn id="24" idx="2"/>
            </p:cNvCxnSpPr>
            <p:nvPr/>
          </p:nvCxnSpPr>
          <p:spPr bwMode="auto">
            <a:xfrm rot="5400000" flipH="1" flipV="1">
              <a:off x="2176463" y="2209800"/>
              <a:ext cx="692150" cy="147637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5117314" y="5129213"/>
              <a:ext cx="2731282" cy="473075"/>
            </a:xfrm>
            <a:prstGeom prst="roundRect">
              <a:avLst>
                <a:gd name="adj" fmla="val 16667"/>
              </a:avLst>
            </a:prstGeom>
            <a:solidFill>
              <a:srgbClr val="EBEBFF"/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Data</a:t>
              </a:r>
              <a:r>
                <a:rPr lang="en-US" altLang="ko-KR" sz="1600" b="1">
                  <a:solidFill>
                    <a:srgbClr val="FF0000"/>
                  </a:solidFill>
                  <a:ea typeface="맑은 고딕" panose="020B0503020000020004" pitchFamily="50" charset="-127"/>
                </a:rPr>
                <a:t>Output</a:t>
              </a:r>
              <a:r>
                <a:rPr lang="en-US" altLang="ko-KR" sz="16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Stream</a:t>
              </a:r>
              <a:endParaRPr lang="ko-KR" altLang="en-US" sz="1600" b="1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3873209" y="3267194"/>
              <a:ext cx="2804642" cy="473881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1600" dirty="0" err="1" smtClean="0">
                  <a:latin typeface="맑은 고딕" pitchFamily="50" charset="-127"/>
                  <a:ea typeface="맑은 고딕" pitchFamily="50" charset="-127"/>
                </a:rPr>
                <a:t>Filter</a:t>
              </a:r>
              <a:r>
                <a:rPr lang="en-US" altLang="ko-KR" sz="1600" dirty="0" err="1" smtClean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Output</a:t>
              </a:r>
              <a:r>
                <a:rPr lang="en-US" altLang="ko-KR" sz="1600" dirty="0" err="1" smtClean="0">
                  <a:latin typeface="맑은 고딕" pitchFamily="50" charset="-127"/>
                  <a:ea typeface="맑은 고딕" pitchFamily="50" charset="-127"/>
                </a:rPr>
                <a:t>Stream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텍스트 개체 틀 2"/>
            <p:cNvSpPr txBox="1">
              <a:spLocks/>
            </p:cNvSpPr>
            <p:nvPr/>
          </p:nvSpPr>
          <p:spPr bwMode="auto">
            <a:xfrm>
              <a:off x="3005138" y="1716898"/>
              <a:ext cx="176140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809625" indent="-182563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904875" indent="-1524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marL="0" lvl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None/>
              </a:pPr>
              <a:r>
                <a:rPr kumimoji="0" lang="ko-KR" altLang="en-US" sz="14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추상클래스</a:t>
              </a:r>
              <a:r>
                <a:rPr kumimoji="0" lang="en-US" altLang="ko-KR" sz="1400">
                  <a:solidFill>
                    <a:srgbClr val="000000"/>
                  </a:solidFill>
                  <a:ea typeface="맑은 고딕" panose="020B0503020000020004" pitchFamily="50" charset="-127"/>
                </a:rPr>
                <a:t/>
              </a:r>
              <a:br>
                <a:rPr kumimoji="0" lang="en-US" altLang="ko-KR" sz="1400">
                  <a:solidFill>
                    <a:srgbClr val="000000"/>
                  </a:solidFill>
                  <a:ea typeface="맑은 고딕" panose="020B0503020000020004" pitchFamily="50" charset="-127"/>
                </a:rPr>
              </a:br>
              <a:endParaRPr kumimoji="0" lang="en-US" altLang="ko-KR" sz="1100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41" name="텍스트 개체 틀 2"/>
            <p:cNvSpPr txBox="1">
              <a:spLocks/>
            </p:cNvSpPr>
            <p:nvPr/>
          </p:nvSpPr>
          <p:spPr bwMode="auto">
            <a:xfrm>
              <a:off x="5278438" y="2869733"/>
              <a:ext cx="1671044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809625" indent="-182563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904875" indent="-1524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marL="0" lvl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None/>
              </a:pPr>
              <a:r>
                <a:rPr kumimoji="0" lang="ko-KR" altLang="en-US" sz="14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추상클래스</a:t>
              </a:r>
              <a:r>
                <a:rPr kumimoji="0" lang="en-US" altLang="ko-KR" sz="1400">
                  <a:solidFill>
                    <a:srgbClr val="000000"/>
                  </a:solidFill>
                  <a:ea typeface="맑은 고딕" panose="020B0503020000020004" pitchFamily="50" charset="-127"/>
                </a:rPr>
                <a:t/>
              </a:r>
              <a:br>
                <a:rPr kumimoji="0" lang="en-US" altLang="ko-KR" sz="1400">
                  <a:solidFill>
                    <a:srgbClr val="000000"/>
                  </a:solidFill>
                  <a:ea typeface="맑은 고딕" panose="020B0503020000020004" pitchFamily="50" charset="-127"/>
                </a:rPr>
              </a:br>
              <a:endParaRPr kumimoji="0" lang="en-US" altLang="ko-KR" sz="1100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cxnSp>
          <p:nvCxnSpPr>
            <p:cNvPr id="42" name="꺾인 연결선 3"/>
            <p:cNvCxnSpPr>
              <a:cxnSpLocks noChangeShapeType="1"/>
              <a:stCxn id="39" idx="0"/>
              <a:endCxn id="24" idx="2"/>
            </p:cNvCxnSpPr>
            <p:nvPr/>
          </p:nvCxnSpPr>
          <p:spPr bwMode="auto">
            <a:xfrm rot="16200000" flipV="1">
              <a:off x="3935413" y="1927225"/>
              <a:ext cx="665162" cy="2014538"/>
            </a:xfrm>
            <a:prstGeom prst="bentConnector3">
              <a:avLst>
                <a:gd name="adj1" fmla="val 48088"/>
              </a:avLst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꺾인 연결선 3"/>
            <p:cNvCxnSpPr>
              <a:cxnSpLocks noChangeShapeType="1"/>
              <a:stCxn id="38" idx="0"/>
              <a:endCxn id="39" idx="2"/>
            </p:cNvCxnSpPr>
            <p:nvPr/>
          </p:nvCxnSpPr>
          <p:spPr bwMode="auto">
            <a:xfrm rot="16200000" flipV="1">
              <a:off x="5184976" y="3831231"/>
              <a:ext cx="1389062" cy="12069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꺾인 연결선 3"/>
            <p:cNvCxnSpPr>
              <a:cxnSpLocks noChangeShapeType="1"/>
              <a:stCxn id="36" idx="0"/>
              <a:endCxn id="39" idx="2"/>
            </p:cNvCxnSpPr>
            <p:nvPr/>
          </p:nvCxnSpPr>
          <p:spPr bwMode="auto">
            <a:xfrm rot="5400000" flipH="1" flipV="1">
              <a:off x="3648855" y="3497249"/>
              <a:ext cx="1384299" cy="1870103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오른쪽 중괄호 44"/>
          <p:cNvSpPr/>
          <p:nvPr/>
        </p:nvSpPr>
        <p:spPr>
          <a:xfrm>
            <a:off x="7148513" y="2449513"/>
            <a:ext cx="792162" cy="1960562"/>
          </a:xfrm>
          <a:prstGeom prst="rightBrace">
            <a:avLst>
              <a:gd name="adj1" fmla="val 8333"/>
              <a:gd name="adj2" fmla="val 4962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텍스트 개체 틀 2"/>
          <p:cNvSpPr txBox="1">
            <a:spLocks/>
          </p:cNvSpPr>
          <p:nvPr/>
        </p:nvSpPr>
        <p:spPr bwMode="auto">
          <a:xfrm>
            <a:off x="7902575" y="3246438"/>
            <a:ext cx="11684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809625" indent="-182563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904875" indent="-1524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lvl="1">
              <a:spcBef>
                <a:spcPct val="20000"/>
              </a:spcBef>
              <a:buClr>
                <a:srgbClr val="B1AE6B"/>
              </a:buClr>
              <a:buFont typeface="Wingdings" panose="05000000000000000000" pitchFamily="2" charset="2"/>
              <a:buNone/>
            </a:pPr>
            <a:r>
              <a:rPr kumimoji="0" lang="ko-KR" altLang="en-US" sz="1400" b="1">
                <a:solidFill>
                  <a:srgbClr val="000000"/>
                </a:solidFill>
                <a:ea typeface="맑은 고딕" panose="020B0503020000020004" pitchFamily="50" charset="-127"/>
              </a:rPr>
              <a:t>보조스트림</a:t>
            </a:r>
            <a:endParaRPr kumimoji="0" lang="en-US" altLang="ko-KR" sz="120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7" name="텍스트 개체 틀 2"/>
          <p:cNvSpPr txBox="1">
            <a:spLocks/>
          </p:cNvSpPr>
          <p:nvPr/>
        </p:nvSpPr>
        <p:spPr bwMode="auto">
          <a:xfrm>
            <a:off x="561975" y="4529138"/>
            <a:ext cx="4608513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809625" indent="-182563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904875" indent="-1524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lvl="1">
              <a:spcBef>
                <a:spcPct val="20000"/>
              </a:spcBef>
              <a:buClr>
                <a:srgbClr val="B1AE6B"/>
              </a:buClr>
              <a:buFont typeface="Wingdings" panose="05000000000000000000" pitchFamily="2" charset="2"/>
              <a:buNone/>
            </a:pPr>
            <a:r>
              <a:rPr kumimoji="0" lang="en-US" altLang="ko-KR" sz="1400" b="1">
                <a:solidFill>
                  <a:srgbClr val="000000"/>
                </a:solidFill>
                <a:ea typeface="맑은 고딕" panose="020B0503020000020004" pitchFamily="50" charset="-127"/>
              </a:rPr>
              <a:t>※</a:t>
            </a:r>
            <a:r>
              <a:rPr kumimoji="0" lang="ko-KR" altLang="en-US" sz="1400" b="1">
                <a:solidFill>
                  <a:srgbClr val="000000"/>
                </a:solidFill>
                <a:ea typeface="맑은 고딕" panose="020B0503020000020004" pitchFamily="50" charset="-127"/>
              </a:rPr>
              <a:t>추상클래스</a:t>
            </a:r>
            <a:r>
              <a:rPr kumimoji="0" lang="en-US" altLang="ko-KR" sz="1600">
                <a:solidFill>
                  <a:srgbClr val="000000"/>
                </a:solidFill>
                <a:ea typeface="맑은 고딕" panose="020B0503020000020004" pitchFamily="50" charset="-127"/>
              </a:rPr>
              <a:t/>
            </a:r>
            <a:br>
              <a:rPr kumimoji="0" lang="en-US" altLang="ko-KR" sz="1600">
                <a:solidFill>
                  <a:srgbClr val="000000"/>
                </a:solidFill>
                <a:ea typeface="맑은 고딕" panose="020B0503020000020004" pitchFamily="50" charset="-127"/>
              </a:rPr>
            </a:br>
            <a:r>
              <a:rPr kumimoji="0" lang="ko-KR" altLang="en-US" sz="1200">
                <a:solidFill>
                  <a:srgbClr val="000000"/>
                </a:solidFill>
                <a:ea typeface="맑은 고딕" panose="020B0503020000020004" pitchFamily="50" charset="-127"/>
              </a:rPr>
              <a:t>인스턴스화 할수 없고 상속받아서 일부 메소드를 구현해야 한다</a:t>
            </a:r>
            <a:r>
              <a:rPr kumimoji="0" lang="en-US" altLang="ko-KR" sz="1200">
                <a:solidFill>
                  <a:srgbClr val="000000"/>
                </a:solidFill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8" name="오른쪽 중괄호 47"/>
          <p:cNvSpPr/>
          <p:nvPr/>
        </p:nvSpPr>
        <p:spPr>
          <a:xfrm rot="10800000">
            <a:off x="935038" y="1660525"/>
            <a:ext cx="792162" cy="1455738"/>
          </a:xfrm>
          <a:prstGeom prst="rightBrace">
            <a:avLst>
              <a:gd name="adj1" fmla="val 8333"/>
              <a:gd name="adj2" fmla="val 4962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텍스트 개체 틀 2"/>
          <p:cNvSpPr txBox="1">
            <a:spLocks/>
          </p:cNvSpPr>
          <p:nvPr/>
        </p:nvSpPr>
        <p:spPr bwMode="auto">
          <a:xfrm>
            <a:off x="71438" y="2228850"/>
            <a:ext cx="1044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809625" indent="-182563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904875" indent="-1524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lvl="1">
              <a:spcBef>
                <a:spcPct val="20000"/>
              </a:spcBef>
              <a:buClr>
                <a:srgbClr val="B1AE6B"/>
              </a:buClr>
              <a:buFont typeface="Wingdings" panose="05000000000000000000" pitchFamily="2" charset="2"/>
              <a:buNone/>
            </a:pPr>
            <a:r>
              <a:rPr kumimoji="0" lang="ko-KR" altLang="en-US" sz="1400" b="1">
                <a:solidFill>
                  <a:srgbClr val="000000"/>
                </a:solidFill>
                <a:ea typeface="맑은 고딕" panose="020B0503020000020004" pitchFamily="50" charset="-127"/>
              </a:rPr>
              <a:t>주스트림</a:t>
            </a:r>
            <a:endParaRPr kumimoji="0" lang="en-US" altLang="ko-KR" sz="120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3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ko-KR" sz="1800" dirty="0">
                <a:latin typeface="+mj-ea"/>
              </a:rPr>
              <a:t>Chapter </a:t>
            </a:r>
            <a:r>
              <a:rPr lang="en-US" altLang="ko-KR" sz="1800" dirty="0" smtClean="0">
                <a:latin typeface="+mj-ea"/>
              </a:rPr>
              <a:t>05.</a:t>
            </a:r>
            <a:r>
              <a:rPr lang="en-US" altLang="ko-KR" sz="1800" dirty="0">
                <a:latin typeface="+mj-ea"/>
              </a:rPr>
              <a:t/>
            </a:r>
            <a:br>
              <a:rPr lang="en-US" altLang="ko-KR" sz="1800" dirty="0">
                <a:latin typeface="+mj-ea"/>
              </a:rPr>
            </a:br>
            <a:r>
              <a:rPr lang="en-US" altLang="ko-KR" sz="1800" dirty="0" smtClean="0">
                <a:latin typeface="+mj-ea"/>
              </a:rPr>
              <a:t>I/O </a:t>
            </a:r>
            <a:r>
              <a:rPr lang="ko-KR" altLang="en-US" sz="1800" dirty="0" err="1" smtClean="0">
                <a:latin typeface="+mj-ea"/>
              </a:rPr>
              <a:t>스트림</a:t>
            </a:r>
            <a:endParaRPr lang="ko-KR" altLang="en-US" sz="1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034825" y="414068"/>
            <a:ext cx="0" cy="432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945606"/>
              </p:ext>
            </p:extLst>
          </p:nvPr>
        </p:nvGraphicFramePr>
        <p:xfrm>
          <a:off x="5239108" y="412595"/>
          <a:ext cx="3856766" cy="196383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856766"/>
              </a:tblGrid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01.I/O </a:t>
                      </a:r>
                      <a:r>
                        <a:rPr lang="ko-KR" altLang="en-US" sz="1600" b="0" dirty="0" err="1" smtClean="0">
                          <a:latin typeface="+mn-ea"/>
                          <a:ea typeface="+mn-ea"/>
                        </a:rPr>
                        <a:t>스트림</a:t>
                      </a:r>
                      <a:r>
                        <a:rPr lang="ko-KR" altLang="en-US" sz="1600" b="0" dirty="0" smtClean="0">
                          <a:latin typeface="+mn-ea"/>
                          <a:ea typeface="+mn-ea"/>
                        </a:rPr>
                        <a:t> 개요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02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바이트기반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스트림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03.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문자 </a:t>
                      </a: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스트림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보조 </a:t>
                      </a: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스트림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04.</a:t>
                      </a:r>
                      <a:r>
                        <a:rPr lang="en-US" altLang="ko-KR" sz="1450" dirty="0" smtClean="0">
                          <a:latin typeface="+mn-ea"/>
                          <a:ea typeface="+mn-ea"/>
                        </a:rPr>
                        <a:t>InputStreamReader</a:t>
                      </a:r>
                      <a:r>
                        <a:rPr lang="en-US" altLang="ko-KR" sz="145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450" baseline="0" dirty="0" err="1" smtClean="0">
                          <a:latin typeface="+mn-ea"/>
                          <a:ea typeface="+mn-ea"/>
                        </a:rPr>
                        <a:t>OutputStreamWriter</a:t>
                      </a:r>
                      <a:endParaRPr lang="ko-KR" altLang="en-US" sz="14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7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05.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연습문제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86821" y="316426"/>
            <a:ext cx="3890543" cy="20733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03.</a:t>
            </a:r>
            <a:r>
              <a:rPr lang="ko-KR" altLang="en-US" dirty="0" smtClean="0"/>
              <a:t>문자 </a:t>
            </a:r>
            <a:r>
              <a:rPr lang="ko-KR" altLang="en-US" dirty="0" err="1"/>
              <a:t>스트림</a:t>
            </a:r>
            <a:r>
              <a:rPr lang="en-US" altLang="ko-KR" dirty="0"/>
              <a:t>/</a:t>
            </a:r>
            <a:r>
              <a:rPr lang="ko-KR" altLang="en-US" dirty="0"/>
              <a:t>보조 </a:t>
            </a:r>
            <a:r>
              <a:rPr lang="ko-KR" altLang="en-US" dirty="0" err="1"/>
              <a:t>스트림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7991" y="543381"/>
            <a:ext cx="5537166" cy="3048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 smtClean="0"/>
              <a:t>Reader  </a:t>
            </a:r>
            <a:r>
              <a:rPr lang="en-US" altLang="ko-KR" dirty="0"/>
              <a:t>-  (</a:t>
            </a:r>
            <a:r>
              <a:rPr lang="ko-KR" altLang="en-US" dirty="0"/>
              <a:t>문자 </a:t>
            </a:r>
            <a:r>
              <a:rPr lang="ko-KR" altLang="en-US" dirty="0" err="1"/>
              <a:t>스트림</a:t>
            </a:r>
            <a:r>
              <a:rPr lang="en-US" altLang="ko-KR" dirty="0"/>
              <a:t>:Character Stream)</a:t>
            </a:r>
          </a:p>
          <a:p>
            <a:pPr>
              <a:spcBef>
                <a:spcPct val="0"/>
              </a:spcBef>
            </a:pPr>
            <a:endParaRPr lang="en-US" altLang="ko-KR" dirty="0"/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21263" y="911377"/>
            <a:ext cx="5937175" cy="534142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Tx/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1950" marR="0" indent="-9525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28650" marR="0" indent="-180975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–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806450" indent="-1778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텍스트 형태의 데이터 입력 처리를 위한 </a:t>
            </a:r>
            <a:r>
              <a:rPr lang="ko-KR" altLang="en-US" dirty="0" err="1"/>
              <a:t>스트림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ex)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 err="1"/>
              <a:t>웹페이지</a:t>
            </a:r>
            <a:r>
              <a:rPr lang="en-US" altLang="ko-KR" dirty="0"/>
              <a:t>, </a:t>
            </a:r>
            <a:r>
              <a:rPr lang="ko-KR" altLang="en-US" dirty="0"/>
              <a:t>키보드 등</a:t>
            </a:r>
            <a:endParaRPr lang="en-US" altLang="ko-KR" dirty="0"/>
          </a:p>
        </p:txBody>
      </p:sp>
      <p:grpSp>
        <p:nvGrpSpPr>
          <p:cNvPr id="22" name="그룹 14"/>
          <p:cNvGrpSpPr>
            <a:grpSpLocks/>
          </p:cNvGrpSpPr>
          <p:nvPr/>
        </p:nvGrpSpPr>
        <p:grpSpPr bwMode="auto">
          <a:xfrm>
            <a:off x="719138" y="1649179"/>
            <a:ext cx="8070850" cy="2649537"/>
            <a:chOff x="611560" y="1976786"/>
            <a:chExt cx="8069656" cy="2648540"/>
          </a:xfrm>
        </p:grpSpPr>
        <p:grpSp>
          <p:nvGrpSpPr>
            <p:cNvPr id="25" name="그룹 1"/>
            <p:cNvGrpSpPr>
              <a:grpSpLocks/>
            </p:cNvGrpSpPr>
            <p:nvPr/>
          </p:nvGrpSpPr>
          <p:grpSpPr bwMode="auto">
            <a:xfrm>
              <a:off x="2159732" y="1976786"/>
              <a:ext cx="4703096" cy="2539182"/>
              <a:chOff x="560389" y="2126562"/>
              <a:chExt cx="5921775" cy="3197141"/>
            </a:xfrm>
          </p:grpSpPr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>
                <a:off x="2144507" y="2428275"/>
                <a:ext cx="2232393" cy="473551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Reader</a:t>
                </a:r>
                <a:endParaRPr lang="ko-KR" altLang="en-US" sz="16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Rectangle 12"/>
              <p:cNvSpPr>
                <a:spLocks noChangeArrowheads="1"/>
              </p:cNvSpPr>
              <p:nvPr/>
            </p:nvSpPr>
            <p:spPr bwMode="auto">
              <a:xfrm>
                <a:off x="560389" y="3641725"/>
                <a:ext cx="2357823" cy="473075"/>
              </a:xfrm>
              <a:prstGeom prst="roundRect">
                <a:avLst>
                  <a:gd name="adj" fmla="val 16667"/>
                </a:avLst>
              </a:prstGeom>
              <a:solidFill>
                <a:srgbClr val="EBEBFF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>
                    <a:solidFill>
                      <a:srgbClr val="000000"/>
                    </a:solidFill>
                    <a:ea typeface="맑은 고딕" panose="020B0503020000020004" pitchFamily="50" charset="-127"/>
                  </a:rPr>
                  <a:t>BufferedReader</a:t>
                </a:r>
                <a:endParaRPr lang="ko-KR" altLang="en-US" sz="1600" b="1">
                  <a:solidFill>
                    <a:srgbClr val="000000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3874545" y="4850628"/>
                <a:ext cx="2607619" cy="473075"/>
              </a:xfrm>
              <a:prstGeom prst="roundRect">
                <a:avLst>
                  <a:gd name="adj" fmla="val 16667"/>
                </a:avLst>
              </a:prstGeom>
              <a:solidFill>
                <a:srgbClr val="EBEBFF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>
                    <a:solidFill>
                      <a:srgbClr val="000000"/>
                    </a:solidFill>
                    <a:ea typeface="맑은 고딕" panose="020B0503020000020004" pitchFamily="50" charset="-127"/>
                  </a:rPr>
                  <a:t>FileReader</a:t>
                </a:r>
                <a:endParaRPr lang="ko-KR" altLang="en-US" sz="1600" b="1">
                  <a:solidFill>
                    <a:srgbClr val="000000"/>
                  </a:solidFill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4" name="꺾인 연결선 3"/>
              <p:cNvCxnSpPr>
                <a:cxnSpLocks noChangeShapeType="1"/>
                <a:stCxn id="32" idx="0"/>
                <a:endCxn id="31" idx="2"/>
              </p:cNvCxnSpPr>
              <p:nvPr/>
            </p:nvCxnSpPr>
            <p:spPr bwMode="auto">
              <a:xfrm rot="5400000" flipH="1" flipV="1">
                <a:off x="2129952" y="2510951"/>
                <a:ext cx="740122" cy="1521426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" name="Rectangle 12"/>
              <p:cNvSpPr>
                <a:spLocks noChangeArrowheads="1"/>
              </p:cNvSpPr>
              <p:nvPr/>
            </p:nvSpPr>
            <p:spPr bwMode="auto">
              <a:xfrm>
                <a:off x="3873501" y="3643522"/>
                <a:ext cx="2599070" cy="473075"/>
              </a:xfrm>
              <a:prstGeom prst="roundRect">
                <a:avLst>
                  <a:gd name="adj" fmla="val 16667"/>
                </a:avLst>
              </a:prstGeom>
              <a:solidFill>
                <a:srgbClr val="EBEBFF"/>
              </a:solidFill>
              <a:ln w="9525" algn="ctr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b="1">
                    <a:solidFill>
                      <a:srgbClr val="000000"/>
                    </a:solidFill>
                    <a:ea typeface="맑은 고딕" panose="020B0503020000020004" pitchFamily="50" charset="-127"/>
                  </a:rPr>
                  <a:t>InputStreamReader</a:t>
                </a:r>
                <a:endParaRPr lang="ko-KR" altLang="en-US" sz="1600" b="1">
                  <a:solidFill>
                    <a:srgbClr val="000000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텍스트 개체 틀 2"/>
              <p:cNvSpPr txBox="1">
                <a:spLocks/>
              </p:cNvSpPr>
              <p:nvPr/>
            </p:nvSpPr>
            <p:spPr bwMode="auto">
              <a:xfrm>
                <a:off x="3327656" y="2126562"/>
                <a:ext cx="1099209" cy="43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66700" indent="-266700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Char char="q"/>
                  <a:defRPr kumimoji="1" b="1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–"/>
                  <a:defRPr kumimoji="1" sz="16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809625" indent="-182563" eaLnBrk="0" hangingPunct="0">
                  <a:lnSpc>
                    <a:spcPct val="150000"/>
                  </a:lnSpc>
                  <a:spcBef>
                    <a:spcPct val="25000"/>
                  </a:spcBef>
                  <a:buClr>
                    <a:srgbClr val="333333"/>
                  </a:buClr>
                  <a:buChar char="•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904875" indent="-152400" eaLnBrk="0" hangingPunct="0">
                  <a:spcBef>
                    <a:spcPct val="25000"/>
                  </a:spcBef>
                  <a:buClr>
                    <a:srgbClr val="333333"/>
                  </a:buClr>
                  <a:buFont typeface="Wingdings" pitchFamily="2" charset="2"/>
                  <a:buAutoNum type="arabicPeriod"/>
                  <a:defRPr kumimoji="1" sz="1400">
                    <a:solidFill>
                      <a:srgbClr val="000000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è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marL="0" lvl="1">
                  <a:lnSpc>
                    <a:spcPct val="100000"/>
                  </a:lnSpc>
                  <a:spcBef>
                    <a:spcPct val="20000"/>
                  </a:spcBef>
                  <a:buClr>
                    <a:srgbClr val="B1AE6B"/>
                  </a:buClr>
                  <a:buFont typeface="Wingdings" pitchFamily="2" charset="2"/>
                  <a:buNone/>
                  <a:defRPr/>
                </a:pPr>
                <a:r>
                  <a:rPr kumimoji="0" lang="ko-KR" altLang="en-US" sz="1050" b="1" dirty="0" smtClean="0">
                    <a:latin typeface="맑은 고딕" pitchFamily="50" charset="-127"/>
                    <a:ea typeface="맑은 고딕" pitchFamily="50" charset="-127"/>
                  </a:rPr>
                  <a:t>추상클래스</a:t>
                </a:r>
                <a:r>
                  <a:rPr kumimoji="0" lang="en-US" altLang="ko-KR" sz="1050" dirty="0" smtClean="0">
                    <a:latin typeface="맑은 고딕" pitchFamily="50" charset="-127"/>
                    <a:ea typeface="맑은 고딕" pitchFamily="50" charset="-127"/>
                  </a:rPr>
                  <a:t/>
                </a:r>
                <a:br>
                  <a:rPr kumimoji="0" lang="en-US" altLang="ko-KR" sz="1050" dirty="0" smtClean="0">
                    <a:latin typeface="맑은 고딕" pitchFamily="50" charset="-127"/>
                    <a:ea typeface="맑은 고딕" pitchFamily="50" charset="-127"/>
                  </a:rPr>
                </a:br>
                <a:endParaRPr kumimoji="0" lang="en-US" altLang="ko-KR" sz="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1" name="꺾인 연결선 3"/>
              <p:cNvCxnSpPr>
                <a:cxnSpLocks noChangeShapeType="1"/>
                <a:stCxn id="35" idx="0"/>
                <a:endCxn id="31" idx="2"/>
              </p:cNvCxnSpPr>
              <p:nvPr/>
            </p:nvCxnSpPr>
            <p:spPr bwMode="auto">
              <a:xfrm rot="16200000" flipV="1">
                <a:off x="3845922" y="2316408"/>
                <a:ext cx="741919" cy="1912310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꺾인 연결선 3"/>
              <p:cNvCxnSpPr>
                <a:cxnSpLocks noChangeShapeType="1"/>
                <a:stCxn id="33" idx="0"/>
                <a:endCxn id="35" idx="2"/>
              </p:cNvCxnSpPr>
              <p:nvPr/>
            </p:nvCxnSpPr>
            <p:spPr bwMode="auto">
              <a:xfrm rot="16200000" flipV="1">
                <a:off x="4808680" y="4480953"/>
                <a:ext cx="734031" cy="5319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7" name="오른쪽 중괄호 26"/>
            <p:cNvSpPr/>
            <p:nvPr/>
          </p:nvSpPr>
          <p:spPr>
            <a:xfrm rot="10800000" flipH="1">
              <a:off x="6881257" y="4084193"/>
              <a:ext cx="792045" cy="541133"/>
            </a:xfrm>
            <a:prstGeom prst="rightBrace">
              <a:avLst>
                <a:gd name="adj1" fmla="val 8333"/>
                <a:gd name="adj2" fmla="val 49620"/>
              </a:avLst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텍스트 개체 틀 2"/>
            <p:cNvSpPr txBox="1">
              <a:spLocks/>
            </p:cNvSpPr>
            <p:nvPr/>
          </p:nvSpPr>
          <p:spPr bwMode="auto">
            <a:xfrm>
              <a:off x="7637100" y="4180000"/>
              <a:ext cx="1044116" cy="307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809625" indent="-182563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904875" indent="-1524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marL="0" lvl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None/>
              </a:pPr>
              <a:r>
                <a:rPr kumimoji="0" lang="ko-KR" altLang="en-US" sz="14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주스트림</a:t>
              </a:r>
              <a:endParaRPr kumimoji="0" lang="en-US" altLang="ko-KR" sz="1200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29" name="오른쪽 중괄호 28"/>
            <p:cNvSpPr/>
            <p:nvPr/>
          </p:nvSpPr>
          <p:spPr>
            <a:xfrm rot="10800000">
              <a:off x="1619473" y="3076509"/>
              <a:ext cx="468244" cy="582394"/>
            </a:xfrm>
            <a:prstGeom prst="rightBrace">
              <a:avLst>
                <a:gd name="adj1" fmla="val 8333"/>
                <a:gd name="adj2" fmla="val 49620"/>
              </a:avLst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텍스트 개체 틀 2"/>
            <p:cNvSpPr txBox="1">
              <a:spLocks/>
            </p:cNvSpPr>
            <p:nvPr/>
          </p:nvSpPr>
          <p:spPr bwMode="auto">
            <a:xfrm>
              <a:off x="611560" y="3214336"/>
              <a:ext cx="1080120" cy="307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6700" indent="-2667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809625" indent="-182563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904875" indent="-1524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marL="0" lvl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None/>
              </a:pPr>
              <a:r>
                <a:rPr kumimoji="0" lang="ko-KR" altLang="en-US" sz="1400" b="1">
                  <a:solidFill>
                    <a:srgbClr val="000000"/>
                  </a:solidFill>
                  <a:ea typeface="맑은 고딕" panose="020B0503020000020004" pitchFamily="50" charset="-127"/>
                </a:rPr>
                <a:t>보조스트림</a:t>
              </a:r>
              <a:endParaRPr kumimoji="0" lang="en-US" altLang="ko-KR" sz="1400" b="1">
                <a:solidFill>
                  <a:srgbClr val="000000"/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0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6032</TotalTime>
  <Words>537</Words>
  <Application>Microsoft Office PowerPoint</Application>
  <PresentationFormat>화면 슬라이드 쇼(16:9)</PresentationFormat>
  <Paragraphs>153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Noto Sans CJK KR Medium</vt:lpstr>
      <vt:lpstr>맑은 고딕</vt:lpstr>
      <vt:lpstr>Arial</vt:lpstr>
      <vt:lpstr>Calibri</vt:lpstr>
      <vt:lpstr>Calibri Light</vt:lpstr>
      <vt:lpstr>Wingdings</vt:lpstr>
      <vt:lpstr>Office 테마</vt:lpstr>
      <vt:lpstr>Java Programming</vt:lpstr>
      <vt:lpstr>Chapter 05. I/O 스트림</vt:lpstr>
      <vt:lpstr>01.I/O 스트림 개요</vt:lpstr>
      <vt:lpstr>01.I/O 스트림 개요</vt:lpstr>
      <vt:lpstr>Chapter 05. I/O 스트림</vt:lpstr>
      <vt:lpstr>02.바이트기반 스트림/보조 스트림</vt:lpstr>
      <vt:lpstr>02.바이트기반 스트림/보조 스트림</vt:lpstr>
      <vt:lpstr>Chapter 05. I/O 스트림</vt:lpstr>
      <vt:lpstr>03.문자 스트림/보조 스트림</vt:lpstr>
      <vt:lpstr>03.문자 스트림/보조 스트림</vt:lpstr>
      <vt:lpstr>Chapter 05. I/O 스트림</vt:lpstr>
      <vt:lpstr>04.InputStreamReader/OutputStreamWriter</vt:lpstr>
      <vt:lpstr>04.InputStreamReader/OutputStreamWriter</vt:lpstr>
      <vt:lpstr>Chapter 05. I/O 스트림</vt:lpstr>
      <vt:lpstr>05.연습문제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01. 기본 프로그래밍</dc:title>
  <dc:creator>remys</dc:creator>
  <cp:lastModifiedBy>remys</cp:lastModifiedBy>
  <cp:revision>245</cp:revision>
  <dcterms:created xsi:type="dcterms:W3CDTF">2020-03-26T06:16:02Z</dcterms:created>
  <dcterms:modified xsi:type="dcterms:W3CDTF">2020-05-21T03:43:03Z</dcterms:modified>
</cp:coreProperties>
</file>