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569" r:id="rId4"/>
    <p:sldId id="570" r:id="rId5"/>
    <p:sldId id="571" r:id="rId6"/>
    <p:sldId id="572" r:id="rId7"/>
    <p:sldId id="568" r:id="rId8"/>
    <p:sldId id="574" r:id="rId9"/>
    <p:sldId id="575" r:id="rId10"/>
    <p:sldId id="576" r:id="rId11"/>
    <p:sldId id="577" r:id="rId12"/>
    <p:sldId id="578" r:id="rId13"/>
    <p:sldId id="579" r:id="rId1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0644" autoAdjust="0"/>
  </p:normalViewPr>
  <p:slideViewPr>
    <p:cSldViewPr snapToGrid="0" showGuides="1">
      <p:cViewPr varScale="1">
        <p:scale>
          <a:sx n="132" d="100"/>
          <a:sy n="132" d="100"/>
        </p:scale>
        <p:origin x="80" y="176"/>
      </p:cViewPr>
      <p:guideLst>
        <p:guide pos="1360"/>
        <p:guide orient="horz" pos="2414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06.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네트워크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쓰레드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8053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="0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8425914" y="4924656"/>
            <a:ext cx="763522" cy="218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defRPr/>
            </a:pPr>
            <a:r>
              <a:rPr lang="en-US" altLang="ko-KR" sz="1200" dirty="0" smtClean="0"/>
              <a:t>v1.200511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dirty="0"/>
              <a:t>클래스를 사용하는 방법</a:t>
            </a:r>
            <a:endParaRPr lang="en-US" altLang="ko-KR" dirty="0"/>
          </a:p>
        </p:txBody>
      </p:sp>
      <p:grpSp>
        <p:nvGrpSpPr>
          <p:cNvPr id="5" name="그룹 13"/>
          <p:cNvGrpSpPr>
            <a:grpSpLocks/>
          </p:cNvGrpSpPr>
          <p:nvPr/>
        </p:nvGrpSpPr>
        <p:grpSpPr bwMode="auto">
          <a:xfrm>
            <a:off x="684213" y="1276350"/>
            <a:ext cx="3095625" cy="3397250"/>
            <a:chOff x="755576" y="1333525"/>
            <a:chExt cx="3096344" cy="339846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333525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55576" y="4423905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0" name="직선 화살표 연결선 9"/>
            <p:cNvCxnSpPr>
              <a:stCxn id="6" idx="2"/>
              <a:endCxn id="11" idx="0"/>
            </p:cNvCxnSpPr>
            <p:nvPr/>
          </p:nvCxnSpPr>
          <p:spPr>
            <a:xfrm>
              <a:off x="1449474" y="1641610"/>
              <a:ext cx="0" cy="125457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755576" y="2896184"/>
              <a:ext cx="1387797" cy="53994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A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Z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2" name="직선 화살표 연결선 11"/>
            <p:cNvCxnSpPr>
              <a:stCxn id="11" idx="2"/>
              <a:endCxn id="7" idx="0"/>
            </p:cNvCxnSpPr>
            <p:nvPr/>
          </p:nvCxnSpPr>
          <p:spPr>
            <a:xfrm>
              <a:off x="1449474" y="3436127"/>
              <a:ext cx="0" cy="9877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2464123" y="2341949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464123" y="4012596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5" name="직선 화살표 연결선 14"/>
            <p:cNvCxnSpPr>
              <a:stCxn id="13" idx="2"/>
              <a:endCxn id="17" idx="0"/>
            </p:cNvCxnSpPr>
            <p:nvPr/>
          </p:nvCxnSpPr>
          <p:spPr>
            <a:xfrm>
              <a:off x="3158021" y="2650034"/>
              <a:ext cx="0" cy="46212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2464123" y="3112161"/>
              <a:ext cx="1387797" cy="53835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0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9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8" name="직선 화살표 연결선 17"/>
            <p:cNvCxnSpPr>
              <a:stCxn id="17" idx="2"/>
              <a:endCxn id="14" idx="0"/>
            </p:cNvCxnSpPr>
            <p:nvPr/>
          </p:nvCxnSpPr>
          <p:spPr>
            <a:xfrm>
              <a:off x="3158021" y="3650516"/>
              <a:ext cx="0" cy="36207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3" idx="1"/>
            </p:cNvCxnSpPr>
            <p:nvPr/>
          </p:nvCxnSpPr>
          <p:spPr>
            <a:xfrm>
              <a:off x="1449474" y="2495991"/>
              <a:ext cx="101464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432008" y="1959224"/>
              <a:ext cx="1411615" cy="431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1"/>
          <p:cNvGrpSpPr>
            <a:grpSpLocks/>
          </p:cNvGrpSpPr>
          <p:nvPr/>
        </p:nvGrpSpPr>
        <p:grpSpPr bwMode="auto">
          <a:xfrm>
            <a:off x="4140200" y="842963"/>
            <a:ext cx="4645025" cy="4246562"/>
            <a:chOff x="533954" y="2029769"/>
            <a:chExt cx="5148227" cy="4245863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36004" y="2301186"/>
              <a:ext cx="306149" cy="2044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933356" y="2294837"/>
              <a:ext cx="4748825" cy="2044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thread.start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                      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시작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(char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'A';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&lt;= 'Z';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33954" y="2029769"/>
              <a:ext cx="3068526" cy="30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메소드를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포함하는 클래스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33954" y="4389992"/>
              <a:ext cx="2999907" cy="30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숫자를 출력하는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636004" y="4655062"/>
              <a:ext cx="306149" cy="162057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933356" y="4655062"/>
              <a:ext cx="4748825" cy="162057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 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10;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8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dirty="0"/>
              <a:t>클래스 연습문제</a:t>
            </a:r>
            <a:endParaRPr lang="en-US" altLang="ko-KR" dirty="0"/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321263" y="911377"/>
            <a:ext cx="7820730" cy="3399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다음 코드를 참고하여 </a:t>
            </a:r>
            <a:r>
              <a:rPr lang="ko-KR" altLang="en-US" dirty="0" err="1"/>
              <a:t>멀티스레드</a:t>
            </a:r>
            <a:r>
              <a:rPr lang="ko-KR" altLang="en-US" dirty="0"/>
              <a:t> 프로그램을 작성하고 테스트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4" name="그룹 1"/>
          <p:cNvGrpSpPr>
            <a:grpSpLocks/>
          </p:cNvGrpSpPr>
          <p:nvPr/>
        </p:nvGrpSpPr>
        <p:grpSpPr bwMode="auto">
          <a:xfrm>
            <a:off x="739775" y="1269449"/>
            <a:ext cx="4095750" cy="2473325"/>
            <a:chOff x="636579" y="2295480"/>
            <a:chExt cx="4539534" cy="2473036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36579" y="2301829"/>
              <a:ext cx="417004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53583" y="2295480"/>
              <a:ext cx="4122530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thread1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thread2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LowerThread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thread3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UpperThread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thread1.start();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thread2.start();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thread3.start();</a:t>
              </a:r>
              <a:endParaRPr lang="en-US" altLang="ko-KR" sz="1100" b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37" name="AutoShape 23"/>
          <p:cNvSpPr>
            <a:spLocks/>
          </p:cNvSpPr>
          <p:nvPr/>
        </p:nvSpPr>
        <p:spPr bwMode="auto">
          <a:xfrm>
            <a:off x="4572000" y="1993349"/>
            <a:ext cx="360363" cy="1462087"/>
          </a:xfrm>
          <a:prstGeom prst="rightBrace">
            <a:avLst>
              <a:gd name="adj1" fmla="val 44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930775" y="2418799"/>
            <a:ext cx="1858963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스레드를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생성해서 시작</a:t>
            </a:r>
          </a:p>
        </p:txBody>
      </p:sp>
    </p:spTree>
    <p:extLst>
      <p:ext uri="{BB962C8B-B14F-4D97-AF65-F5344CB8AC3E}">
        <p14:creationId xmlns:p14="http://schemas.microsoft.com/office/powerpoint/2010/main" val="14027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dirty="0"/>
              <a:t>인터페이스를 사용하는 방법</a:t>
            </a:r>
            <a:endParaRPr lang="en-US" altLang="ko-KR" dirty="0"/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611188" y="1078430"/>
            <a:ext cx="3095625" cy="3398838"/>
            <a:chOff x="467544" y="1333525"/>
            <a:chExt cx="3096344" cy="339846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7544" y="1333525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7544" y="4424049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3" name="직선 화살표 연결선 12"/>
            <p:cNvCxnSpPr>
              <a:stCxn id="11" idx="2"/>
              <a:endCxn id="14" idx="0"/>
            </p:cNvCxnSpPr>
            <p:nvPr/>
          </p:nvCxnSpPr>
          <p:spPr>
            <a:xfrm>
              <a:off x="1161442" y="1641466"/>
              <a:ext cx="0" cy="125557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67544" y="2897041"/>
              <a:ext cx="1387797" cy="53810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A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Z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5" name="직선 화살표 연결선 14"/>
            <p:cNvCxnSpPr>
              <a:stCxn id="14" idx="2"/>
              <a:endCxn id="12" idx="0"/>
            </p:cNvCxnSpPr>
            <p:nvPr/>
          </p:nvCxnSpPr>
          <p:spPr>
            <a:xfrm>
              <a:off x="1161442" y="3435144"/>
              <a:ext cx="0" cy="988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2176091" y="2341477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176091" y="4011344"/>
              <a:ext cx="1387797" cy="30952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8" name="직선 화살표 연결선 17"/>
            <p:cNvCxnSpPr>
              <a:stCxn id="16" idx="2"/>
              <a:endCxn id="19" idx="0"/>
            </p:cNvCxnSpPr>
            <p:nvPr/>
          </p:nvCxnSpPr>
          <p:spPr>
            <a:xfrm>
              <a:off x="2869989" y="2649419"/>
              <a:ext cx="0" cy="4619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2176091" y="3111330"/>
              <a:ext cx="1387797" cy="539691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0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9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20" name="직선 화살표 연결선 19"/>
            <p:cNvCxnSpPr>
              <a:stCxn id="19" idx="2"/>
              <a:endCxn id="17" idx="0"/>
            </p:cNvCxnSpPr>
            <p:nvPr/>
          </p:nvCxnSpPr>
          <p:spPr>
            <a:xfrm>
              <a:off x="2869989" y="3651021"/>
              <a:ext cx="0" cy="36032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16" idx="1"/>
            </p:cNvCxnSpPr>
            <p:nvPr/>
          </p:nvCxnSpPr>
          <p:spPr>
            <a:xfrm>
              <a:off x="1161442" y="2495447"/>
              <a:ext cx="101464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143976" y="1958931"/>
              <a:ext cx="1411615" cy="4317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4124325" y="771525"/>
            <a:ext cx="4876800" cy="4318000"/>
            <a:chOff x="636579" y="1957770"/>
            <a:chExt cx="5404782" cy="4317862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36579" y="2157789"/>
              <a:ext cx="496142" cy="225576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132721" y="2151439"/>
              <a:ext cx="4789003" cy="225576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DigitRunableImpl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                                  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thread.start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                      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시작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(char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'A';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&lt;= 'Z';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973021" y="1957770"/>
              <a:ext cx="3068340" cy="30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메소드를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포함하는 클래스</a:t>
              </a: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636579" y="4654847"/>
              <a:ext cx="304371" cy="162078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933913" y="4654847"/>
              <a:ext cx="4987811" cy="162078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DigitRunableImpl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Runnable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 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10;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001171" y="4458003"/>
              <a:ext cx="2999725" cy="30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숫자를 출력하는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8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  <a:endParaRPr lang="en-US" altLang="ko-KR" dirty="0"/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321263" y="911377"/>
            <a:ext cx="7820730" cy="3399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다음 코드를 참고하여 </a:t>
            </a:r>
            <a:r>
              <a:rPr lang="ko-KR" altLang="en-US" dirty="0" err="1"/>
              <a:t>멀티스레드</a:t>
            </a:r>
            <a:r>
              <a:rPr lang="ko-KR" altLang="en-US" dirty="0"/>
              <a:t> 프로그램을 작성하고 테스트 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739775" y="1322388"/>
            <a:ext cx="5092700" cy="2473325"/>
            <a:chOff x="636579" y="2295480"/>
            <a:chExt cx="5644234" cy="247303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36579" y="2301829"/>
              <a:ext cx="416984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13096" y="2295480"/>
              <a:ext cx="5267717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thread1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  <a:endParaRPr lang="en-US" altLang="ko-KR" sz="11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thread2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Lower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thread3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UpperImpl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thread1.start();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thread2.start();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thread3.start();</a:t>
              </a:r>
              <a:endParaRPr lang="en-US" altLang="ko-KR" sz="1100" b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3" name="AutoShape 23"/>
          <p:cNvSpPr>
            <a:spLocks/>
          </p:cNvSpPr>
          <p:nvPr/>
        </p:nvSpPr>
        <p:spPr bwMode="auto">
          <a:xfrm>
            <a:off x="5759450" y="1974850"/>
            <a:ext cx="360363" cy="1460500"/>
          </a:xfrm>
          <a:prstGeom prst="rightBrace">
            <a:avLst>
              <a:gd name="adj1" fmla="val 447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276975" y="2392363"/>
            <a:ext cx="1858963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스레드를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생성해서 시작</a:t>
            </a:r>
          </a:p>
        </p:txBody>
      </p:sp>
    </p:spTree>
    <p:extLst>
      <p:ext uri="{BB962C8B-B14F-4D97-AF65-F5344CB8AC3E}">
        <p14:creationId xmlns:p14="http://schemas.microsoft.com/office/powerpoint/2010/main" val="4836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06.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네트워크 </a:t>
            </a:r>
            <a:r>
              <a:rPr lang="ko-KR" altLang="en-US" sz="1800" dirty="0" err="1" smtClean="0">
                <a:latin typeface="+mj-ea"/>
              </a:rPr>
              <a:t>쓰레드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50314"/>
              </p:ext>
            </p:extLst>
          </p:nvPr>
        </p:nvGraphicFramePr>
        <p:xfrm>
          <a:off x="5239108" y="412595"/>
          <a:ext cx="3856766" cy="78553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01.TCP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소켓 프로그래밍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kumimoji="0" lang="en-US" altLang="ko-KR" sz="1600" dirty="0" smtClean="0">
                          <a:latin typeface="+mn-ea"/>
                        </a:rPr>
                        <a:t>Thread(</a:t>
                      </a:r>
                      <a:r>
                        <a:rPr kumimoji="0" lang="ko-KR" altLang="en-US" sz="1600" dirty="0" err="1" smtClean="0">
                          <a:latin typeface="+mn-ea"/>
                        </a:rPr>
                        <a:t>스레드</a:t>
                      </a:r>
                      <a:r>
                        <a:rPr kumimoji="0" lang="en-US" altLang="ko-KR" sz="1600" dirty="0" smtClean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TCP </a:t>
            </a:r>
            <a:r>
              <a:rPr lang="ko-KR" altLang="en-US" dirty="0"/>
              <a:t>소켓프로그래밍 특징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2" y="911377"/>
            <a:ext cx="8336661" cy="269328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 err="1"/>
              <a:t>스트림</a:t>
            </a:r>
            <a:r>
              <a:rPr lang="en-US" altLang="ko-KR" dirty="0"/>
              <a:t>(stream) </a:t>
            </a:r>
            <a:r>
              <a:rPr lang="ko-KR" altLang="en-US" dirty="0"/>
              <a:t>통신 프로토콜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양쪽의 소켓이 연결된 상태에서 통신이 가능하다</a:t>
            </a:r>
            <a:r>
              <a:rPr lang="en-US" altLang="ko-KR" dirty="0"/>
              <a:t>. (</a:t>
            </a:r>
            <a:r>
              <a:rPr lang="ko-KR" altLang="en-US" dirty="0"/>
              <a:t>연결지향 프로토콜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신뢰성 있는 데이터 통신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한 번 연결이 되면 연결이 끊어 질 때까지 송신한 데이터는 차례대로 목적지의 소켓에 전달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자바는  </a:t>
            </a:r>
            <a:r>
              <a:rPr lang="en-US" altLang="ko-KR" dirty="0"/>
              <a:t>java.net </a:t>
            </a:r>
            <a:r>
              <a:rPr lang="ko-KR" altLang="en-US" dirty="0"/>
              <a:t>패키지에  </a:t>
            </a:r>
            <a:r>
              <a:rPr lang="en-US" altLang="ko-KR" dirty="0"/>
              <a:t>TCP </a:t>
            </a:r>
            <a:r>
              <a:rPr lang="ko-KR" altLang="en-US" dirty="0"/>
              <a:t>소켓 프로그래밍을  쉽게 하도록  관련 클래스를  제공하고 있다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라이브러리의 사용법과  동작순서를 정확하게 이해하고 있어야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 err="1"/>
              <a:t>ServerSocket</a:t>
            </a:r>
            <a:r>
              <a:rPr lang="ko-KR" altLang="en-US" dirty="0"/>
              <a:t>과 </a:t>
            </a:r>
            <a:r>
              <a:rPr lang="en-US" altLang="ko-KR" dirty="0"/>
              <a:t>Socket </a:t>
            </a:r>
            <a:r>
              <a:rPr lang="ko-KR" altLang="en-US" dirty="0"/>
              <a:t>클래스를 사용하게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2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TCP </a:t>
            </a:r>
            <a:r>
              <a:rPr lang="ko-KR" altLang="en-US" dirty="0"/>
              <a:t>소켓프로그래밍 절차</a:t>
            </a:r>
            <a:endParaRPr lang="en-US" altLang="ko-KR" dirty="0"/>
          </a:p>
        </p:txBody>
      </p:sp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2054225" y="1038225"/>
            <a:ext cx="2103438" cy="39100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2338388" y="1146175"/>
            <a:ext cx="1535112" cy="6413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서버 소켓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객체 생성</a:t>
            </a:r>
          </a:p>
        </p:txBody>
      </p:sp>
      <p:sp>
        <p:nvSpPr>
          <p:cNvPr id="7" name="직사각형 12"/>
          <p:cNvSpPr>
            <a:spLocks noChangeArrowheads="1"/>
          </p:cNvSpPr>
          <p:nvPr/>
        </p:nvSpPr>
        <p:spPr bwMode="auto">
          <a:xfrm>
            <a:off x="2338388" y="1916113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bind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0" name="직사각형 14"/>
          <p:cNvSpPr>
            <a:spLocks noChangeArrowheads="1"/>
          </p:cNvSpPr>
          <p:nvPr/>
        </p:nvSpPr>
        <p:spPr bwMode="auto">
          <a:xfrm>
            <a:off x="2338388" y="242728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accept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1" name="직사각형 15"/>
          <p:cNvSpPr>
            <a:spLocks noChangeArrowheads="1"/>
          </p:cNvSpPr>
          <p:nvPr/>
        </p:nvSpPr>
        <p:spPr bwMode="auto">
          <a:xfrm>
            <a:off x="2338388" y="3470275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2" name="직사각형 16"/>
          <p:cNvSpPr>
            <a:spLocks noChangeArrowheads="1"/>
          </p:cNvSpPr>
          <p:nvPr/>
        </p:nvSpPr>
        <p:spPr bwMode="auto">
          <a:xfrm>
            <a:off x="2338388" y="399573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2338388" y="4476750"/>
            <a:ext cx="1535112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14" name="직선 화살표 연결선 19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105150" y="1787525"/>
            <a:ext cx="0" cy="128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2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3105150" y="2257425"/>
            <a:ext cx="0" cy="1698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25"/>
          <p:cNvCxnSpPr>
            <a:cxnSpLocks noChangeShapeType="1"/>
            <a:stCxn id="10" idx="2"/>
            <a:endCxn id="35" idx="0"/>
          </p:cNvCxnSpPr>
          <p:nvPr/>
        </p:nvCxnSpPr>
        <p:spPr bwMode="auto">
          <a:xfrm>
            <a:off x="3105150" y="2768600"/>
            <a:ext cx="0" cy="177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7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3105150" y="3811588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29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106738" y="4337050"/>
            <a:ext cx="0" cy="139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44"/>
          <p:cNvSpPr txBox="1">
            <a:spLocks noChangeArrowheads="1"/>
          </p:cNvSpPr>
          <p:nvPr/>
        </p:nvSpPr>
        <p:spPr bwMode="auto">
          <a:xfrm>
            <a:off x="1122363" y="1025525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서버</a:t>
            </a:r>
          </a:p>
        </p:txBody>
      </p:sp>
      <p:sp>
        <p:nvSpPr>
          <p:cNvPr id="21" name="직사각형 47"/>
          <p:cNvSpPr>
            <a:spLocks noChangeArrowheads="1"/>
          </p:cNvSpPr>
          <p:nvPr/>
        </p:nvSpPr>
        <p:spPr bwMode="auto">
          <a:xfrm>
            <a:off x="5349875" y="1047750"/>
            <a:ext cx="2101850" cy="39004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2" name="직사각형 48"/>
          <p:cNvSpPr>
            <a:spLocks noChangeArrowheads="1"/>
          </p:cNvSpPr>
          <p:nvPr/>
        </p:nvSpPr>
        <p:spPr bwMode="auto">
          <a:xfrm>
            <a:off x="5634038" y="1203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sp>
        <p:nvSpPr>
          <p:cNvPr id="23" name="직사각형 51"/>
          <p:cNvSpPr>
            <a:spLocks noChangeArrowheads="1"/>
          </p:cNvSpPr>
          <p:nvPr/>
        </p:nvSpPr>
        <p:spPr bwMode="auto">
          <a:xfrm>
            <a:off x="5634038" y="2427288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connect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4" name="직사각형 52"/>
          <p:cNvSpPr>
            <a:spLocks noChangeArrowheads="1"/>
          </p:cNvSpPr>
          <p:nvPr/>
        </p:nvSpPr>
        <p:spPr bwMode="auto">
          <a:xfrm>
            <a:off x="5634038" y="3471863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5" name="직사각형 53"/>
          <p:cNvSpPr>
            <a:spLocks noChangeArrowheads="1"/>
          </p:cNvSpPr>
          <p:nvPr/>
        </p:nvSpPr>
        <p:spPr bwMode="auto">
          <a:xfrm>
            <a:off x="5634038" y="3997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6" name="직사각형 54"/>
          <p:cNvSpPr>
            <a:spLocks noChangeArrowheads="1"/>
          </p:cNvSpPr>
          <p:nvPr/>
        </p:nvSpPr>
        <p:spPr bwMode="auto">
          <a:xfrm>
            <a:off x="5634038" y="4479925"/>
            <a:ext cx="1533525" cy="33972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27" name="직선 화살표 연결선 55"/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6400800" y="1544638"/>
            <a:ext cx="0" cy="882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58"/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400800" y="2768600"/>
            <a:ext cx="0" cy="7032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59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6400800" y="3813175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0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6400800" y="4338638"/>
            <a:ext cx="0" cy="1412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61"/>
          <p:cNvSpPr txBox="1">
            <a:spLocks noChangeArrowheads="1"/>
          </p:cNvSpPr>
          <p:nvPr/>
        </p:nvSpPr>
        <p:spPr bwMode="auto">
          <a:xfrm>
            <a:off x="7427913" y="1044575"/>
            <a:ext cx="1638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클라이언트</a:t>
            </a:r>
          </a:p>
        </p:txBody>
      </p:sp>
      <p:cxnSp>
        <p:nvCxnSpPr>
          <p:cNvPr id="32" name="직선 화살표 연결선 64"/>
          <p:cNvCxnSpPr>
            <a:cxnSpLocks noChangeShapeType="1"/>
            <a:stCxn id="23" idx="1"/>
            <a:endCxn id="10" idx="3"/>
          </p:cNvCxnSpPr>
          <p:nvPr/>
        </p:nvCxnSpPr>
        <p:spPr bwMode="auto">
          <a:xfrm flipH="1" flipV="1">
            <a:off x="3873500" y="2597150"/>
            <a:ext cx="1760538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화살표 연결선 66"/>
          <p:cNvCxnSpPr>
            <a:cxnSpLocks noChangeShapeType="1"/>
            <a:stCxn id="24" idx="1"/>
            <a:endCxn id="11" idx="3"/>
          </p:cNvCxnSpPr>
          <p:nvPr/>
        </p:nvCxnSpPr>
        <p:spPr bwMode="auto">
          <a:xfrm flipH="1" flipV="1">
            <a:off x="3873500" y="3640138"/>
            <a:ext cx="1760538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68"/>
          <p:cNvCxnSpPr>
            <a:cxnSpLocks noChangeShapeType="1"/>
            <a:stCxn id="12" idx="3"/>
            <a:endCxn id="25" idx="1"/>
          </p:cNvCxnSpPr>
          <p:nvPr/>
        </p:nvCxnSpPr>
        <p:spPr bwMode="auto">
          <a:xfrm>
            <a:off x="3873500" y="4167188"/>
            <a:ext cx="17605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직사각형 14"/>
          <p:cNvSpPr>
            <a:spLocks noChangeArrowheads="1"/>
          </p:cNvSpPr>
          <p:nvPr/>
        </p:nvSpPr>
        <p:spPr bwMode="auto">
          <a:xfrm>
            <a:off x="2338388" y="2946400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cxnSp>
        <p:nvCxnSpPr>
          <p:cNvPr id="36" name="직선 화살표 연결선 25"/>
          <p:cNvCxnSpPr>
            <a:cxnSpLocks noChangeShapeType="1"/>
            <a:stCxn id="35" idx="2"/>
            <a:endCxn id="11" idx="0"/>
          </p:cNvCxnSpPr>
          <p:nvPr/>
        </p:nvCxnSpPr>
        <p:spPr bwMode="auto">
          <a:xfrm>
            <a:off x="3105150" y="3287713"/>
            <a:ext cx="0" cy="1825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67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ServerSocket</a:t>
            </a:r>
            <a:r>
              <a:rPr lang="ko-KR" altLang="en-US" dirty="0"/>
              <a:t>과 </a:t>
            </a:r>
            <a:r>
              <a:rPr lang="en-US" altLang="ko-KR" dirty="0"/>
              <a:t>Socket</a:t>
            </a:r>
          </a:p>
        </p:txBody>
      </p:sp>
      <p:grpSp>
        <p:nvGrpSpPr>
          <p:cNvPr id="37" name="그룹 66"/>
          <p:cNvGrpSpPr>
            <a:grpSpLocks/>
          </p:cNvGrpSpPr>
          <p:nvPr/>
        </p:nvGrpSpPr>
        <p:grpSpPr bwMode="auto">
          <a:xfrm>
            <a:off x="647700" y="915988"/>
            <a:ext cx="7681913" cy="2735262"/>
            <a:chOff x="647565" y="915566"/>
            <a:chExt cx="7682357" cy="2735216"/>
          </a:xfrm>
        </p:grpSpPr>
        <p:sp>
          <p:nvSpPr>
            <p:cNvPr id="38" name="직사각형 6"/>
            <p:cNvSpPr>
              <a:spLocks noChangeArrowheads="1"/>
            </p:cNvSpPr>
            <p:nvPr/>
          </p:nvSpPr>
          <p:spPr bwMode="auto">
            <a:xfrm>
              <a:off x="647565" y="1214011"/>
              <a:ext cx="2533796" cy="24367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39" name="모서리가 둥근 직사각형 4"/>
            <p:cNvSpPr>
              <a:spLocks noChangeArrowheads="1"/>
            </p:cNvSpPr>
            <p:nvPr/>
          </p:nvSpPr>
          <p:spPr bwMode="auto">
            <a:xfrm>
              <a:off x="763460" y="1383870"/>
              <a:ext cx="1784453" cy="119060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0" name="TextBox 5"/>
            <p:cNvSpPr txBox="1">
              <a:spLocks noChangeArrowheads="1"/>
            </p:cNvSpPr>
            <p:nvPr/>
          </p:nvSpPr>
          <p:spPr bwMode="auto">
            <a:xfrm>
              <a:off x="1033350" y="1390220"/>
              <a:ext cx="123514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 err="1" smtClean="0">
                  <a:latin typeface="+mn-ea"/>
                  <a:ea typeface="+mn-ea"/>
                </a:rPr>
                <a:t>ServerSocket</a:t>
              </a:r>
              <a:endParaRPr lang="ko-KR" altLang="en-US" sz="1400" b="0" dirty="0" smtClean="0">
                <a:latin typeface="+mn-ea"/>
                <a:ea typeface="+mn-ea"/>
              </a:endParaRPr>
            </a:p>
          </p:txBody>
        </p:sp>
        <p:sp>
          <p:nvSpPr>
            <p:cNvPr id="41" name="직사각형 7"/>
            <p:cNvSpPr>
              <a:spLocks noChangeArrowheads="1"/>
            </p:cNvSpPr>
            <p:nvPr/>
          </p:nvSpPr>
          <p:spPr bwMode="auto">
            <a:xfrm>
              <a:off x="1107967" y="1806138"/>
              <a:ext cx="1095438" cy="28733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accept()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2" name="타원 9"/>
            <p:cNvSpPr>
              <a:spLocks noChangeArrowheads="1"/>
            </p:cNvSpPr>
            <p:nvPr/>
          </p:nvSpPr>
          <p:spPr bwMode="auto">
            <a:xfrm>
              <a:off x="2692383" y="1822013"/>
              <a:ext cx="269891" cy="26987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1544555" y="915566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b="0" dirty="0" smtClean="0"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44" name="타원 13"/>
            <p:cNvSpPr>
              <a:spLocks noChangeArrowheads="1"/>
            </p:cNvSpPr>
            <p:nvPr/>
          </p:nvSpPr>
          <p:spPr bwMode="auto">
            <a:xfrm>
              <a:off x="1981142" y="2636387"/>
              <a:ext cx="862063" cy="806436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Socket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5" name="TextBox 10"/>
            <p:cNvSpPr txBox="1">
              <a:spLocks noChangeArrowheads="1"/>
            </p:cNvSpPr>
            <p:nvPr/>
          </p:nvSpPr>
          <p:spPr bwMode="auto">
            <a:xfrm>
              <a:off x="2555850" y="2031559"/>
              <a:ext cx="609635" cy="46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b="0" dirty="0" smtClean="0">
                  <a:latin typeface="+mn-ea"/>
                  <a:ea typeface="+mn-ea"/>
                </a:rPr>
                <a:t>포트 </a:t>
              </a:r>
              <a:endParaRPr lang="en-US" altLang="ko-KR" sz="1200" b="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b="0" dirty="0" smtClean="0">
                  <a:latin typeface="+mn-ea"/>
                  <a:ea typeface="+mn-ea"/>
                </a:rPr>
                <a:t>10001</a:t>
              </a:r>
              <a:endParaRPr lang="ko-KR" altLang="en-US" sz="1200" b="0" dirty="0" smtClean="0">
                <a:latin typeface="+mn-ea"/>
                <a:ea typeface="+mn-ea"/>
              </a:endParaRPr>
            </a:p>
          </p:txBody>
        </p:sp>
        <p:cxnSp>
          <p:nvCxnSpPr>
            <p:cNvPr id="46" name="직선 연결선 14"/>
            <p:cNvCxnSpPr>
              <a:cxnSpLocks noChangeShapeType="1"/>
              <a:stCxn id="60" idx="2"/>
              <a:endCxn id="42" idx="6"/>
            </p:cNvCxnSpPr>
            <p:nvPr/>
          </p:nvCxnSpPr>
          <p:spPr bwMode="auto">
            <a:xfrm flipH="1">
              <a:off x="2962565" y="1954236"/>
              <a:ext cx="4244921" cy="280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왼쪽으로 구부러진 화살표 19"/>
            <p:cNvSpPr>
              <a:spLocks noChangeArrowheads="1"/>
            </p:cNvSpPr>
            <p:nvPr/>
          </p:nvSpPr>
          <p:spPr bwMode="auto">
            <a:xfrm flipH="1">
              <a:off x="1331818" y="2249044"/>
              <a:ext cx="582646" cy="1035033"/>
            </a:xfrm>
            <a:prstGeom prst="curvedLeftArrow">
              <a:avLst>
                <a:gd name="adj1" fmla="val 25018"/>
                <a:gd name="adj2" fmla="val 50025"/>
                <a:gd name="adj3" fmla="val 25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grpSp>
          <p:nvGrpSpPr>
            <p:cNvPr id="48" name="그룹 31"/>
            <p:cNvGrpSpPr>
              <a:grpSpLocks/>
            </p:cNvGrpSpPr>
            <p:nvPr/>
          </p:nvGrpSpPr>
          <p:grpSpPr bwMode="auto">
            <a:xfrm>
              <a:off x="6948264" y="1047961"/>
              <a:ext cx="1381658" cy="1576914"/>
              <a:chOff x="6948264" y="1199239"/>
              <a:chExt cx="1381658" cy="1576914"/>
            </a:xfrm>
          </p:grpSpPr>
          <p:sp>
            <p:nvSpPr>
              <p:cNvPr id="59" name="직사각형 6"/>
              <p:cNvSpPr>
                <a:spLocks noChangeArrowheads="1"/>
              </p:cNvSpPr>
              <p:nvPr/>
            </p:nvSpPr>
            <p:spPr bwMode="auto">
              <a:xfrm>
                <a:off x="6948717" y="1498637"/>
                <a:ext cx="1381205" cy="127791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0" name="타원 13"/>
              <p:cNvSpPr>
                <a:spLocks noChangeArrowheads="1"/>
              </p:cNvSpPr>
              <p:nvPr/>
            </p:nvSpPr>
            <p:spPr bwMode="auto">
              <a:xfrm>
                <a:off x="7207494" y="1701833"/>
                <a:ext cx="863650" cy="806436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400" b="0" smtClean="0">
                    <a:latin typeface="+mn-ea"/>
                    <a:ea typeface="+mn-ea"/>
                  </a:rPr>
                  <a:t>Socket</a:t>
                </a: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1" name="TextBox 12"/>
              <p:cNvSpPr txBox="1">
                <a:spLocks noChangeArrowheads="1"/>
              </p:cNvSpPr>
              <p:nvPr/>
            </p:nvSpPr>
            <p:spPr bwMode="auto">
              <a:xfrm>
                <a:off x="7097951" y="1198604"/>
                <a:ext cx="1082738" cy="307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400" b="0" dirty="0" smtClean="0">
                    <a:latin typeface="+mn-ea"/>
                    <a:ea typeface="+mn-ea"/>
                  </a:rPr>
                  <a:t>클라이언</a:t>
                </a:r>
                <a:r>
                  <a:rPr lang="ko-KR" altLang="en-US" sz="1400" b="0" dirty="0">
                    <a:latin typeface="+mn-ea"/>
                    <a:ea typeface="+mn-ea"/>
                  </a:rPr>
                  <a:t>트</a:t>
                </a:r>
                <a:endParaRPr lang="ko-KR" altLang="en-US" sz="1400" b="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49" name="직선 연결선 14"/>
            <p:cNvCxnSpPr>
              <a:cxnSpLocks noChangeShapeType="1"/>
              <a:stCxn id="60" idx="3"/>
              <a:endCxn id="44" idx="6"/>
            </p:cNvCxnSpPr>
            <p:nvPr/>
          </p:nvCxnSpPr>
          <p:spPr bwMode="auto">
            <a:xfrm flipH="1">
              <a:off x="2843808" y="2239231"/>
              <a:ext cx="4490093" cy="80031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타원 49"/>
            <p:cNvSpPr/>
            <p:nvPr/>
          </p:nvSpPr>
          <p:spPr>
            <a:xfrm>
              <a:off x="806324" y="1182262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693971" y="151563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956837" y="1448957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818169" y="1664853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12"/>
            <p:cNvSpPr txBox="1">
              <a:spLocks noChangeArrowheads="1"/>
            </p:cNvSpPr>
            <p:nvPr/>
          </p:nvSpPr>
          <p:spPr bwMode="auto">
            <a:xfrm>
              <a:off x="4999154" y="1644216"/>
              <a:ext cx="903339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연결요청</a:t>
              </a:r>
            </a:p>
          </p:txBody>
        </p:sp>
        <p:sp>
          <p:nvSpPr>
            <p:cNvPr id="55" name="타원 54"/>
            <p:cNvSpPr/>
            <p:nvPr/>
          </p:nvSpPr>
          <p:spPr>
            <a:xfrm>
              <a:off x="934920" y="173152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908113" y="266813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392694" y="242049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12"/>
            <p:cNvSpPr txBox="1">
              <a:spLocks noChangeArrowheads="1"/>
            </p:cNvSpPr>
            <p:nvPr/>
          </p:nvSpPr>
          <p:spPr bwMode="auto">
            <a:xfrm rot="21102401">
              <a:off x="4573680" y="2341117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통신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</p:grpSp>
      <p:sp>
        <p:nvSpPr>
          <p:cNvPr id="62" name="텍스트 개체 틀 2"/>
          <p:cNvSpPr txBox="1">
            <a:spLocks/>
          </p:cNvSpPr>
          <p:nvPr/>
        </p:nvSpPr>
        <p:spPr bwMode="auto">
          <a:xfrm>
            <a:off x="244475" y="3759200"/>
            <a:ext cx="88995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ServerSocket : </a:t>
            </a:r>
            <a:r>
              <a:rPr kumimoji="0" lang="ko-KR" altLang="en-US" sz="1400">
                <a:ea typeface="맑은 고딕" panose="020B0503020000020004" pitchFamily="50" charset="-127"/>
              </a:rPr>
              <a:t>클라이언트의 연결요청을 기다리면서 연결 요청에 대한 수락을 담당한다</a:t>
            </a:r>
            <a:r>
              <a:rPr kumimoji="0" lang="en-US" altLang="ko-KR" sz="140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Socket : </a:t>
            </a:r>
            <a:r>
              <a:rPr kumimoji="0" lang="ko-KR" altLang="en-US" sz="1400">
                <a:ea typeface="맑은 고딕" panose="020B0503020000020004" pitchFamily="50" charset="-127"/>
              </a:rPr>
              <a:t>클라이언트와  통신을  직접 담당한다</a:t>
            </a:r>
            <a:r>
              <a:rPr kumimoji="0" lang="en-US" altLang="ko-KR" sz="140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Font typeface="맑은 고딕" panose="020B0503020000020004" pitchFamily="50" charset="-127"/>
              <a:buChar char="■"/>
            </a:pPr>
            <a:endParaRPr kumimoji="0" lang="en-US" altLang="ko-KR" sz="1600" b="1">
              <a:ea typeface="맑은 고딕" panose="020B0503020000020004" pitchFamily="50" charset="-127"/>
            </a:endParaRPr>
          </a:p>
        </p:txBody>
      </p:sp>
      <p:cxnSp>
        <p:nvCxnSpPr>
          <p:cNvPr id="63" name="직선 연결선 14"/>
          <p:cNvCxnSpPr>
            <a:cxnSpLocks noChangeShapeType="1"/>
            <a:stCxn id="42" idx="2"/>
            <a:endCxn id="41" idx="3"/>
          </p:cNvCxnSpPr>
          <p:nvPr/>
        </p:nvCxnSpPr>
        <p:spPr bwMode="auto">
          <a:xfrm flipH="1" flipV="1">
            <a:off x="2201863" y="1949450"/>
            <a:ext cx="490537" cy="7938"/>
          </a:xfrm>
          <a:prstGeom prst="line">
            <a:avLst/>
          </a:prstGeom>
          <a:noFill/>
          <a:ln w="158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5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Socket </a:t>
            </a:r>
            <a:r>
              <a:rPr lang="ko-KR" altLang="en-US" dirty="0"/>
              <a:t>객체의 데이터 통신</a:t>
            </a:r>
            <a:endParaRPr lang="en-US" altLang="ko-KR" dirty="0"/>
          </a:p>
        </p:txBody>
      </p:sp>
      <p:grpSp>
        <p:nvGrpSpPr>
          <p:cNvPr id="31" name="그룹 4"/>
          <p:cNvGrpSpPr>
            <a:grpSpLocks/>
          </p:cNvGrpSpPr>
          <p:nvPr/>
        </p:nvGrpSpPr>
        <p:grpSpPr bwMode="auto">
          <a:xfrm>
            <a:off x="611188" y="1131888"/>
            <a:ext cx="7921625" cy="2176462"/>
            <a:chOff x="560388" y="1550988"/>
            <a:chExt cx="7921625" cy="2176879"/>
          </a:xfrm>
        </p:grpSpPr>
        <p:grpSp>
          <p:nvGrpSpPr>
            <p:cNvPr id="32" name="그룹 8"/>
            <p:cNvGrpSpPr>
              <a:grpSpLocks/>
            </p:cNvGrpSpPr>
            <p:nvPr/>
          </p:nvGrpSpPr>
          <p:grpSpPr bwMode="auto">
            <a:xfrm>
              <a:off x="560388" y="1560513"/>
              <a:ext cx="1944687" cy="1800225"/>
              <a:chOff x="560512" y="1559843"/>
              <a:chExt cx="1944216" cy="1800200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560512" y="1559845"/>
                <a:ext cx="1944216" cy="1800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80" name="타원 2"/>
              <p:cNvSpPr>
                <a:spLocks noChangeArrowheads="1"/>
              </p:cNvSpPr>
              <p:nvPr/>
            </p:nvSpPr>
            <p:spPr bwMode="auto">
              <a:xfrm>
                <a:off x="1136634" y="2007600"/>
                <a:ext cx="1079239" cy="100824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smtClean="0">
                    <a:latin typeface="+mn-ea"/>
                    <a:ea typeface="+mn-ea"/>
                  </a:rPr>
                  <a:t>Socket</a:t>
                </a:r>
                <a:endParaRPr lang="ko-KR" altLang="en-US" sz="1600" b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33" name="TextBox 3"/>
            <p:cNvSpPr txBox="1">
              <a:spLocks noChangeArrowheads="1"/>
            </p:cNvSpPr>
            <p:nvPr/>
          </p:nvSpPr>
          <p:spPr bwMode="auto">
            <a:xfrm>
              <a:off x="1235075" y="3389665"/>
              <a:ext cx="595313" cy="3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 smtClean="0">
                  <a:latin typeface="+mn-ea"/>
                  <a:ea typeface="+mn-ea"/>
                </a:rPr>
                <a:t>서</a:t>
              </a:r>
              <a:r>
                <a:rPr lang="ko-KR" altLang="en-US" sz="1600" b="0" dirty="0">
                  <a:latin typeface="+mn-ea"/>
                  <a:ea typeface="+mn-ea"/>
                </a:rPr>
                <a:t>버</a:t>
              </a:r>
              <a:endParaRPr lang="ko-KR" altLang="en-US" sz="1600" b="0" dirty="0" smtClean="0">
                <a:latin typeface="+mn-ea"/>
                <a:ea typeface="+mn-ea"/>
              </a:endParaRPr>
            </a:p>
          </p:txBody>
        </p:sp>
        <p:sp>
          <p:nvSpPr>
            <p:cNvPr id="34" name="TextBox 18"/>
            <p:cNvSpPr txBox="1">
              <a:spLocks noChangeArrowheads="1"/>
            </p:cNvSpPr>
            <p:nvPr/>
          </p:nvSpPr>
          <p:spPr bwMode="auto">
            <a:xfrm>
              <a:off x="2544763" y="1919359"/>
              <a:ext cx="1316037" cy="3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 err="1" smtClean="0">
                  <a:latin typeface="+mn-ea"/>
                  <a:ea typeface="+mn-ea"/>
                </a:rPr>
                <a:t>InputStream</a:t>
              </a:r>
              <a:endParaRPr lang="ko-KR" altLang="en-US" sz="1600" b="0" dirty="0" smtClean="0">
                <a:latin typeface="+mn-ea"/>
                <a:ea typeface="+mn-ea"/>
              </a:endParaRPr>
            </a:p>
          </p:txBody>
        </p:sp>
        <p:grpSp>
          <p:nvGrpSpPr>
            <p:cNvPr id="35" name="그룹 23"/>
            <p:cNvGrpSpPr>
              <a:grpSpLocks/>
            </p:cNvGrpSpPr>
            <p:nvPr/>
          </p:nvGrpSpPr>
          <p:grpSpPr bwMode="auto">
            <a:xfrm>
              <a:off x="6537325" y="1550988"/>
              <a:ext cx="1944688" cy="1800225"/>
              <a:chOff x="560512" y="1559843"/>
              <a:chExt cx="1944216" cy="1800200"/>
            </a:xfrm>
          </p:grpSpPr>
          <p:sp>
            <p:nvSpPr>
              <p:cNvPr id="77" name="직사각형 76"/>
              <p:cNvSpPr/>
              <p:nvPr/>
            </p:nvSpPr>
            <p:spPr bwMode="auto">
              <a:xfrm>
                <a:off x="560512" y="1559843"/>
                <a:ext cx="1944216" cy="1800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78" name="타원 26"/>
              <p:cNvSpPr>
                <a:spLocks noChangeArrowheads="1"/>
              </p:cNvSpPr>
              <p:nvPr/>
            </p:nvSpPr>
            <p:spPr bwMode="auto">
              <a:xfrm>
                <a:off x="849367" y="2034589"/>
                <a:ext cx="1080826" cy="100824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b="0" smtClean="0">
                    <a:latin typeface="+mn-ea"/>
                    <a:ea typeface="+mn-ea"/>
                  </a:rPr>
                  <a:t>Socket</a:t>
                </a:r>
                <a:endParaRPr lang="ko-KR" altLang="en-US" sz="1600" b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6969125" y="3351558"/>
              <a:ext cx="1211263" cy="3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 smtClean="0">
                  <a:latin typeface="+mn-ea"/>
                  <a:ea typeface="+mn-ea"/>
                </a:rPr>
                <a:t>클라이언트</a:t>
              </a:r>
            </a:p>
          </p:txBody>
        </p:sp>
        <p:sp>
          <p:nvSpPr>
            <p:cNvPr id="64" name="TextBox 42"/>
            <p:cNvSpPr txBox="1">
              <a:spLocks noChangeArrowheads="1"/>
            </p:cNvSpPr>
            <p:nvPr/>
          </p:nvSpPr>
          <p:spPr bwMode="auto">
            <a:xfrm>
              <a:off x="5072063" y="2787887"/>
              <a:ext cx="1314450" cy="338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smtClean="0">
                  <a:latin typeface="+mn-ea"/>
                  <a:ea typeface="+mn-ea"/>
                </a:rPr>
                <a:t>InputStream</a:t>
              </a:r>
              <a:endParaRPr lang="ko-KR" altLang="en-US" sz="1600" b="0" smtClean="0">
                <a:latin typeface="+mn-ea"/>
                <a:ea typeface="+mn-ea"/>
              </a:endParaRPr>
            </a:p>
          </p:txBody>
        </p:sp>
        <p:sp>
          <p:nvSpPr>
            <p:cNvPr id="65" name="TextBox 43"/>
            <p:cNvSpPr txBox="1">
              <a:spLocks noChangeArrowheads="1"/>
            </p:cNvSpPr>
            <p:nvPr/>
          </p:nvSpPr>
          <p:spPr bwMode="auto">
            <a:xfrm>
              <a:off x="4987925" y="1897129"/>
              <a:ext cx="1490663" cy="3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 err="1" smtClean="0">
                  <a:latin typeface="+mn-ea"/>
                  <a:ea typeface="+mn-ea"/>
                </a:rPr>
                <a:t>OutputStream</a:t>
              </a:r>
              <a:endParaRPr lang="ko-KR" altLang="en-US" sz="1600" b="0" dirty="0" smtClean="0">
                <a:latin typeface="+mn-ea"/>
                <a:ea typeface="+mn-ea"/>
              </a:endParaRPr>
            </a:p>
          </p:txBody>
        </p:sp>
        <p:sp>
          <p:nvSpPr>
            <p:cNvPr id="66" name="TextBox 44"/>
            <p:cNvSpPr txBox="1">
              <a:spLocks noChangeArrowheads="1"/>
            </p:cNvSpPr>
            <p:nvPr/>
          </p:nvSpPr>
          <p:spPr bwMode="auto">
            <a:xfrm>
              <a:off x="2540000" y="2773597"/>
              <a:ext cx="1489075" cy="3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smtClean="0">
                  <a:latin typeface="+mn-ea"/>
                  <a:ea typeface="+mn-ea"/>
                </a:rPr>
                <a:t>OutputStream</a:t>
              </a:r>
              <a:endParaRPr lang="ko-KR" altLang="en-US" sz="1600" b="0" smtClean="0">
                <a:latin typeface="+mn-ea"/>
                <a:ea typeface="+mn-ea"/>
              </a:endParaRPr>
            </a:p>
          </p:txBody>
        </p:sp>
        <p:grpSp>
          <p:nvGrpSpPr>
            <p:cNvPr id="67" name="그룹 3"/>
            <p:cNvGrpSpPr>
              <a:grpSpLocks/>
            </p:cNvGrpSpPr>
            <p:nvPr/>
          </p:nvGrpSpPr>
          <p:grpSpPr bwMode="auto">
            <a:xfrm>
              <a:off x="2246313" y="2195512"/>
              <a:ext cx="4536008" cy="182562"/>
              <a:chOff x="2246313" y="2195512"/>
              <a:chExt cx="4536008" cy="182562"/>
            </a:xfrm>
          </p:grpSpPr>
          <p:grpSp>
            <p:nvGrpSpPr>
              <p:cNvPr id="73" name="그룹 33"/>
              <p:cNvGrpSpPr>
                <a:grpSpLocks/>
              </p:cNvGrpSpPr>
              <p:nvPr/>
            </p:nvGrpSpPr>
            <p:grpSpPr bwMode="auto">
              <a:xfrm>
                <a:off x="2246313" y="2195512"/>
                <a:ext cx="4535487" cy="182562"/>
                <a:chOff x="2245815" y="2195362"/>
                <a:chExt cx="4536008" cy="182116"/>
              </a:xfrm>
            </p:grpSpPr>
            <p:cxnSp>
              <p:nvCxnSpPr>
                <p:cNvPr id="75" name="직선 연결선 31"/>
                <p:cNvCxnSpPr>
                  <a:cxnSpLocks noChangeShapeType="1"/>
                </p:cNvCxnSpPr>
                <p:nvPr/>
              </p:nvCxnSpPr>
              <p:spPr bwMode="auto">
                <a:xfrm>
                  <a:off x="2245823" y="2195362"/>
                  <a:ext cx="4536000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직선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2245815" y="2377478"/>
                  <a:ext cx="4536000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4" name="직사각형 73"/>
              <p:cNvSpPr/>
              <p:nvPr/>
            </p:nvSpPr>
            <p:spPr bwMode="auto">
              <a:xfrm>
                <a:off x="2246313" y="2201987"/>
                <a:ext cx="4535487" cy="17624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그룹 23"/>
            <p:cNvGrpSpPr>
              <a:grpSpLocks/>
            </p:cNvGrpSpPr>
            <p:nvPr/>
          </p:nvGrpSpPr>
          <p:grpSpPr bwMode="auto">
            <a:xfrm>
              <a:off x="2245271" y="2670374"/>
              <a:ext cx="4536008" cy="182562"/>
              <a:chOff x="2246313" y="2195512"/>
              <a:chExt cx="4536008" cy="182562"/>
            </a:xfrm>
          </p:grpSpPr>
          <p:grpSp>
            <p:nvGrpSpPr>
              <p:cNvPr id="69" name="그룹 33"/>
              <p:cNvGrpSpPr>
                <a:grpSpLocks/>
              </p:cNvGrpSpPr>
              <p:nvPr/>
            </p:nvGrpSpPr>
            <p:grpSpPr bwMode="auto">
              <a:xfrm>
                <a:off x="2246313" y="2195512"/>
                <a:ext cx="4535487" cy="182562"/>
                <a:chOff x="2245815" y="2195362"/>
                <a:chExt cx="4536008" cy="182116"/>
              </a:xfrm>
            </p:grpSpPr>
            <p:cxnSp>
              <p:nvCxnSpPr>
                <p:cNvPr id="71" name="직선 연결선 31"/>
                <p:cNvCxnSpPr>
                  <a:cxnSpLocks noChangeShapeType="1"/>
                </p:cNvCxnSpPr>
                <p:nvPr/>
              </p:nvCxnSpPr>
              <p:spPr bwMode="auto">
                <a:xfrm>
                  <a:off x="2245823" y="2195362"/>
                  <a:ext cx="4536000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직선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2245815" y="2377478"/>
                  <a:ext cx="4536000" cy="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0" name="직사각형 69"/>
              <p:cNvSpPr/>
              <p:nvPr/>
            </p:nvSpPr>
            <p:spPr bwMode="auto">
              <a:xfrm>
                <a:off x="2245767" y="2201878"/>
                <a:ext cx="4537075" cy="17624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1" name="텍스트 개체 틀 2"/>
          <p:cNvSpPr txBox="1">
            <a:spLocks/>
          </p:cNvSpPr>
          <p:nvPr/>
        </p:nvSpPr>
        <p:spPr bwMode="auto">
          <a:xfrm>
            <a:off x="244475" y="3579813"/>
            <a:ext cx="8899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>
                <a:ea typeface="맑은 고딕" panose="020B0503020000020004" pitchFamily="50" charset="-127"/>
              </a:rPr>
              <a:t>양쪽의 </a:t>
            </a:r>
            <a:r>
              <a:rPr kumimoji="0" lang="en-US" altLang="ko-KR" sz="1400">
                <a:ea typeface="맑은 고딕" panose="020B0503020000020004" pitchFamily="50" charset="-127"/>
              </a:rPr>
              <a:t>Socket </a:t>
            </a:r>
            <a:r>
              <a:rPr kumimoji="0" lang="ko-KR" altLang="en-US" sz="1400">
                <a:ea typeface="맑은 고딕" panose="020B0503020000020004" pitchFamily="50" charset="-127"/>
              </a:rPr>
              <a:t>객체로 부터 </a:t>
            </a:r>
            <a:r>
              <a:rPr kumimoji="0" lang="en-US" altLang="ko-KR" sz="1400">
                <a:ea typeface="맑은 고딕" panose="020B0503020000020004" pitchFamily="50" charset="-127"/>
              </a:rPr>
              <a:t>InputStream, OutputStream</a:t>
            </a:r>
            <a:r>
              <a:rPr kumimoji="0" lang="ko-KR" altLang="en-US" sz="1400">
                <a:ea typeface="맑은 고딕" panose="020B0503020000020004" pitchFamily="50" charset="-127"/>
              </a:rPr>
              <a:t>를 얻어와 데이터 통신에 사용한다</a:t>
            </a:r>
            <a:r>
              <a:rPr kumimoji="0" lang="en-US" altLang="ko-KR" sz="1400"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Font typeface="맑은 고딕" panose="020B0503020000020004" pitchFamily="50" charset="-127"/>
              <a:buNone/>
            </a:pPr>
            <a:endParaRPr kumimoji="0" lang="en-US" altLang="ko-KR" sz="1600" b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06.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네트워크 </a:t>
            </a:r>
            <a:r>
              <a:rPr lang="ko-KR" altLang="en-US" sz="1800" dirty="0" err="1" smtClean="0">
                <a:latin typeface="+mj-ea"/>
              </a:rPr>
              <a:t>쓰레드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0381"/>
              </p:ext>
            </p:extLst>
          </p:nvPr>
        </p:nvGraphicFramePr>
        <p:xfrm>
          <a:off x="5239108" y="412595"/>
          <a:ext cx="3856766" cy="78553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01.TCP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소켓 프로그래밍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kumimoji="0" lang="en-US" altLang="ko-KR" sz="1600" b="1" dirty="0" smtClean="0">
                          <a:latin typeface="+mn-ea"/>
                        </a:rPr>
                        <a:t>Thread(</a:t>
                      </a:r>
                      <a:r>
                        <a:rPr kumimoji="0" lang="ko-KR" altLang="en-US" sz="1600" b="1" dirty="0" err="1" smtClean="0">
                          <a:latin typeface="+mn-ea"/>
                        </a:rPr>
                        <a:t>스레드</a:t>
                      </a:r>
                      <a:r>
                        <a:rPr kumimoji="0" lang="en-US" altLang="ko-KR" sz="1600" b="1" dirty="0" smtClean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02.Thread(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스레드</a:t>
            </a:r>
            <a:r>
              <a:rPr lang="en-US" altLang="ko-KR" dirty="0"/>
              <a:t>(Thread):</a:t>
            </a:r>
            <a:r>
              <a:rPr lang="ko-KR" altLang="en-US" dirty="0"/>
              <a:t>프로그램의 실행 흐름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503238" y="1023938"/>
            <a:ext cx="3455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en-US" sz="1400" b="1" dirty="0" err="1">
                <a:ea typeface="맑은 고딕" panose="020B0503020000020004" pitchFamily="50" charset="-127"/>
              </a:rPr>
              <a:t>싱글스레드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(single thread) </a:t>
            </a:r>
            <a:r>
              <a:rPr kumimoji="0" lang="ko-KR" altLang="en-US" sz="1400" b="1" dirty="0">
                <a:ea typeface="맑은 고딕" panose="020B0503020000020004" pitchFamily="50" charset="-127"/>
              </a:rPr>
              <a:t>프로그램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: </a:t>
            </a:r>
            <a:br>
              <a:rPr kumimoji="0" lang="en-US" altLang="ko-KR" sz="1400" b="1" dirty="0">
                <a:ea typeface="맑은 고딕" panose="020B0503020000020004" pitchFamily="50" charset="-127"/>
              </a:rPr>
            </a:br>
            <a:r>
              <a:rPr kumimoji="0" lang="ko-KR" altLang="en-US" sz="1400" dirty="0" err="1">
                <a:ea typeface="맑은 고딕" panose="020B0503020000020004" pitchFamily="50" charset="-127"/>
              </a:rPr>
              <a:t>스레드가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 하나뿐인 프로그램</a:t>
            </a:r>
            <a:endParaRPr kumimoji="0"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4967288" y="1023938"/>
            <a:ext cx="3457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en-US" sz="1400" b="1">
                <a:ea typeface="맑은 고딕" panose="020B0503020000020004" pitchFamily="50" charset="-127"/>
              </a:rPr>
              <a:t>멀티스레드</a:t>
            </a:r>
            <a:r>
              <a:rPr kumimoji="0" lang="en-US" altLang="ko-KR" sz="1400" b="1">
                <a:ea typeface="맑은 고딕" panose="020B0503020000020004" pitchFamily="50" charset="-127"/>
              </a:rPr>
              <a:t>(multi thread) </a:t>
            </a:r>
            <a:r>
              <a:rPr kumimoji="0" lang="ko-KR" altLang="en-US" sz="1400" b="1">
                <a:ea typeface="맑은 고딕" panose="020B0503020000020004" pitchFamily="50" charset="-127"/>
              </a:rPr>
              <a:t>프로그램</a:t>
            </a:r>
            <a:r>
              <a:rPr kumimoji="0" lang="en-US" altLang="ko-KR" sz="1400" b="1">
                <a:ea typeface="맑은 고딕" panose="020B0503020000020004" pitchFamily="50" charset="-127"/>
              </a:rPr>
              <a:t>: </a:t>
            </a:r>
            <a:br>
              <a:rPr kumimoji="0" lang="en-US" altLang="ko-KR" sz="1400" b="1">
                <a:ea typeface="맑은 고딕" panose="020B0503020000020004" pitchFamily="50" charset="-127"/>
              </a:rPr>
            </a:br>
            <a:r>
              <a:rPr kumimoji="0" lang="ko-KR" altLang="en-US" sz="1400">
                <a:ea typeface="맑은 고딕" panose="020B0503020000020004" pitchFamily="50" charset="-127"/>
              </a:rPr>
              <a:t>스레드가 둘 이상인 프로그램</a:t>
            </a:r>
            <a:endParaRPr kumimoji="0" lang="en-US" altLang="ko-KR" sz="1400"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350" y="1708150"/>
            <a:ext cx="1387475" cy="3079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</a:rPr>
              <a:t>스레드의</a:t>
            </a:r>
            <a:r>
              <a:rPr lang="ko-KR" altLang="en-US" sz="1400" b="1" dirty="0">
                <a:solidFill>
                  <a:prstClr val="black"/>
                </a:solidFill>
              </a:rPr>
              <a:t> 시작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3350" y="4078288"/>
            <a:ext cx="1387475" cy="3079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</a:rPr>
              <a:t>스레드의</a:t>
            </a:r>
            <a:r>
              <a:rPr lang="ko-KR" altLang="en-US" sz="1400" b="1" dirty="0">
                <a:solidFill>
                  <a:prstClr val="black"/>
                </a:solidFill>
              </a:rPr>
              <a:t> 끝</a:t>
            </a:r>
          </a:p>
        </p:txBody>
      </p:sp>
      <p:cxnSp>
        <p:nvCxnSpPr>
          <p:cNvPr id="11" name="직선 화살표 연결선 10"/>
          <p:cNvCxnSpPr>
            <a:stCxn id="7" idx="2"/>
            <a:endCxn id="10" idx="0"/>
          </p:cNvCxnSpPr>
          <p:nvPr/>
        </p:nvCxnSpPr>
        <p:spPr>
          <a:xfrm>
            <a:off x="2097088" y="2016125"/>
            <a:ext cx="0" cy="20621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4"/>
          <p:cNvGrpSpPr>
            <a:grpSpLocks/>
          </p:cNvGrpSpPr>
          <p:nvPr/>
        </p:nvGrpSpPr>
        <p:grpSpPr bwMode="auto">
          <a:xfrm>
            <a:off x="4297363" y="1600200"/>
            <a:ext cx="4451350" cy="2843213"/>
            <a:chOff x="4296909" y="1707654"/>
            <a:chExt cx="4451555" cy="284431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973386" y="1707654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73386" y="3487933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5" name="직선 화살표 연결선 14"/>
            <p:cNvCxnSpPr>
              <a:stCxn id="13" idx="2"/>
              <a:endCxn id="14" idx="0"/>
            </p:cNvCxnSpPr>
            <p:nvPr/>
          </p:nvCxnSpPr>
          <p:spPr>
            <a:xfrm>
              <a:off x="6667155" y="2015749"/>
              <a:ext cx="0" cy="14721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4296909" y="2516006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96909" y="3919901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9" name="직선 화살표 연결선 18"/>
            <p:cNvCxnSpPr>
              <a:stCxn id="17" idx="2"/>
              <a:endCxn id="18" idx="0"/>
            </p:cNvCxnSpPr>
            <p:nvPr/>
          </p:nvCxnSpPr>
          <p:spPr>
            <a:xfrm>
              <a:off x="4990678" y="2824100"/>
              <a:ext cx="0" cy="10958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7360925" y="2839982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60925" y="4243876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22" name="직선 화살표 연결선 21"/>
            <p:cNvCxnSpPr>
              <a:stCxn id="20" idx="2"/>
              <a:endCxn id="21" idx="0"/>
            </p:cNvCxnSpPr>
            <p:nvPr/>
          </p:nvCxnSpPr>
          <p:spPr>
            <a:xfrm>
              <a:off x="8054694" y="3148076"/>
              <a:ext cx="0" cy="10958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7" idx="3"/>
            </p:cNvCxnSpPr>
            <p:nvPr/>
          </p:nvCxnSpPr>
          <p:spPr>
            <a:xfrm flipH="1">
              <a:off x="5684448" y="2670053"/>
              <a:ext cx="982707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>
              <a:off x="6667155" y="2994028"/>
              <a:ext cx="69377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352645" y="2176149"/>
              <a:ext cx="1412940" cy="43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5585" y="2427071"/>
              <a:ext cx="1411353" cy="43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0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멀티스레드</a:t>
            </a:r>
            <a:r>
              <a:rPr lang="en-US" altLang="ko-KR" dirty="0"/>
              <a:t>(Thread) </a:t>
            </a:r>
            <a:r>
              <a:rPr lang="ko-KR" altLang="en-US" dirty="0"/>
              <a:t>프로그램의 작성방법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8298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클래스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인터페이스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712</Words>
  <Application>Microsoft Office PowerPoint</Application>
  <PresentationFormat>화면 슬라이드 쇼(16:9)</PresentationFormat>
  <Paragraphs>232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Sans CJK KR Medium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Java Programming</vt:lpstr>
      <vt:lpstr>Chapter 06. 네트워크 쓰레드</vt:lpstr>
      <vt:lpstr>01.TCP 소켓 프로그래밍</vt:lpstr>
      <vt:lpstr>01.TCP 소켓 프로그래밍</vt:lpstr>
      <vt:lpstr>01.TCP 소켓 프로그래밍</vt:lpstr>
      <vt:lpstr>01.TCP 소켓 프로그래밍</vt:lpstr>
      <vt:lpstr>Chapter 06. 네트워크 쓰레드</vt:lpstr>
      <vt:lpstr>02.Thread(스레드)</vt:lpstr>
      <vt:lpstr>02.Thread(스레드)</vt:lpstr>
      <vt:lpstr>02.Thread(스레드)</vt:lpstr>
      <vt:lpstr>02.Thread(스레드)</vt:lpstr>
      <vt:lpstr>02.Thread(스레드)</vt:lpstr>
      <vt:lpstr>02.Thread(스레드)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255</cp:revision>
  <dcterms:created xsi:type="dcterms:W3CDTF">2020-03-26T06:16:02Z</dcterms:created>
  <dcterms:modified xsi:type="dcterms:W3CDTF">2020-05-31T10:05:20Z</dcterms:modified>
</cp:coreProperties>
</file>