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39" r:id="rId4"/>
    <p:sldId id="290" r:id="rId5"/>
    <p:sldId id="323" r:id="rId6"/>
    <p:sldId id="322" r:id="rId7"/>
    <p:sldId id="309" r:id="rId8"/>
    <p:sldId id="313" r:id="rId9"/>
    <p:sldId id="344" r:id="rId10"/>
    <p:sldId id="329" r:id="rId11"/>
    <p:sldId id="314" r:id="rId12"/>
    <p:sldId id="317" r:id="rId13"/>
    <p:sldId id="321" r:id="rId14"/>
    <p:sldId id="324" r:id="rId15"/>
    <p:sldId id="341" r:id="rId16"/>
    <p:sldId id="342" r:id="rId17"/>
    <p:sldId id="340" r:id="rId18"/>
    <p:sldId id="331" r:id="rId19"/>
    <p:sldId id="34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3FF1"/>
    <a:srgbClr val="5A5ADC"/>
    <a:srgbClr val="FFFFFF"/>
    <a:srgbClr val="B6B6B9"/>
    <a:srgbClr val="FF7F0E"/>
    <a:srgbClr val="1F77B4"/>
    <a:srgbClr val="7FBF7F"/>
    <a:srgbClr val="FFB733"/>
    <a:srgbClr val="696969"/>
    <a:srgbClr val="A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10D2C-F355-3873-1909-2C7966B19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DF1CE-9029-9ECC-8A62-FAFC4CDE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E447A-2A4E-7A68-04A4-51A8A2CF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B9C23-EE24-D9E1-2DA2-3942EA08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A87C6-3ECA-597A-B76F-D61F9185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1104-EDCD-7E41-89CC-D966435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FFD8C-EEA3-1DC3-951E-7A4634E02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7B00B-4052-72A3-BBFE-EB8E31F2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7B36F-EA71-04B7-E085-DBB3B89F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83967-A460-2907-4B3B-F14CE21D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A7CD82-4C4C-253A-9044-6A5A091C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C9CAC-AB86-5E3D-2B2F-0A43542A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B1522-16E2-5DF8-B8E9-39CFDA55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9BF15-C6B6-6A96-6474-4615E6F3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FB31A-7833-DAA5-4D48-FE0585C5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C75DE-9AEB-E8C4-7EF2-ABE0FB13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504BD-DD99-0AF5-E164-CE071289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E99D-CAE7-39A7-AC2D-723844D6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C3402-9FE2-D961-24F7-B538092B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1104D-D310-CAD4-9660-90857BAE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D9E6-56A4-14C8-CCF5-390661CF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4B988-74CA-23C8-B3BD-C2294F98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DACB-D7EF-4228-3193-1C185855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D3A02-5E76-4AD5-97F7-390DD37C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71D97-BFA1-23B6-CE97-F762B3E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1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BF92B-B020-BF9A-3620-5387CA9C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B4A0-B571-E852-F8E0-44B347440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F2471-A5A5-8A60-A327-85EF51C1B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51CC9-C7C8-B308-F938-797FAEAE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E1640-287D-5C56-7DEF-159E215B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DA908-C1D3-9253-ABA7-604D275C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5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42D3-8606-DE4C-5D95-DD7C78D5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474EE-6784-7EFB-E874-6552FBB6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C0385-6E41-D1BD-4CF8-A66872F8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E6827-4E00-084E-4D3C-693A56E98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9F6F08-296C-7BB0-7338-BE222801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E67268-CAC1-1634-9F55-44248482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3A9ED3-903C-13D2-B9E1-44C973D8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7634EC-7095-AFCA-F62E-B37776C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0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C0391-4C1B-D143-4C10-AB20119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670BB-4CCB-9030-DDC3-D82D59E5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CD8A39-99B8-186D-270C-DFA00EF6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A62B8-2F7E-9F63-C8BC-607E45C3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EC55FD-1BD9-BC91-335C-BFE62BC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FC4530-CA7B-1111-488F-FC1233EC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60FB0-3694-99EB-746F-FC079959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1D853-BD1B-A4AF-3997-79DD28C3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AB0B2-D181-DBF9-830C-DC5ADEE6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94704-A1D6-A26B-F541-749418A6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2C9D2-56AE-B5DE-F097-7437C7B6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95564-FAF1-9293-A5A3-848B36D8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1AFAC-C339-7E3B-77E1-B6C8D31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AA65E-90B0-7FC2-914D-7619767F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FECFD2-84A2-BB3C-C62B-EAF3AE11E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B0805-7827-E2EE-56EF-5C723248C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28561-87B2-F9F3-1FB7-A36376AA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AD2D8-6F3D-E876-329F-5B4417A2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01BA2-6CCE-0835-095F-B1753461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1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AC9D6-665E-DF36-0027-A7485D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7D498-F589-C129-AF49-B650816E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0CA32-4F4A-4752-4228-56FD7A284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5E29-3F45-4FBA-BEEA-C70DAA81DF5D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3A090-A4B4-25AF-3F38-A9EFF7A8D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F725-90AE-2E17-A2F1-49112AF8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FEF24-F67A-4368-A124-85C9ACE4F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6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코로나 팬데믹으로 침체했던 대학가 상권도 최근 다시 활기를 띤다. 건대입구역 주변 상권 역시 밤늦은 시간에도 사람들로 북적거린다. &#10;(나건웅 기자)">
            <a:extLst>
              <a:ext uri="{FF2B5EF4-FFF2-40B4-BE49-F238E27FC236}">
                <a16:creationId xmlns:a16="http://schemas.microsoft.com/office/drawing/2014/main" id="{AC573875-2E91-A2FF-6AC9-7F7DA06E5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D8808A-3656-1E29-F5F8-06586A3371C0}"/>
              </a:ext>
            </a:extLst>
          </p:cNvPr>
          <p:cNvSpPr/>
          <p:nvPr/>
        </p:nvSpPr>
        <p:spPr>
          <a:xfrm>
            <a:off x="-4119" y="0"/>
            <a:ext cx="12196119" cy="6858000"/>
          </a:xfrm>
          <a:prstGeom prst="rect">
            <a:avLst/>
          </a:prstGeom>
          <a:solidFill>
            <a:srgbClr val="4C3FF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4028A-619E-01FC-6DEE-BC0424296D04}"/>
              </a:ext>
            </a:extLst>
          </p:cNvPr>
          <p:cNvSpPr txBox="1"/>
          <p:nvPr/>
        </p:nvSpPr>
        <p:spPr>
          <a:xfrm>
            <a:off x="1261714" y="1720616"/>
            <a:ext cx="74510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서울시 상권 공공데이터 </a:t>
            </a:r>
            <a:r>
              <a:rPr lang="en-US" altLang="ko-KR" sz="5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55FFD-C2EC-BABB-8DFD-F402F02BAD03}"/>
              </a:ext>
            </a:extLst>
          </p:cNvPr>
          <p:cNvSpPr txBox="1"/>
          <p:nvPr/>
        </p:nvSpPr>
        <p:spPr>
          <a:xfrm>
            <a:off x="1261714" y="4701320"/>
            <a:ext cx="71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Date :</a:t>
            </a:r>
            <a:r>
              <a:rPr lang="ko-KR" altLang="en-US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125D3-8B3E-9410-730F-2F9A4F261E8F}"/>
              </a:ext>
            </a:extLst>
          </p:cNvPr>
          <p:cNvSpPr txBox="1"/>
          <p:nvPr/>
        </p:nvSpPr>
        <p:spPr>
          <a:xfrm>
            <a:off x="1950102" y="5052463"/>
            <a:ext cx="206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골목식당</a:t>
            </a:r>
            <a:endParaRPr lang="en-US" altLang="ko-KR" sz="1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71BC4-E37D-A6EE-DBB6-8BC56EB472D7}"/>
              </a:ext>
            </a:extLst>
          </p:cNvPr>
          <p:cNvSpPr txBox="1"/>
          <p:nvPr/>
        </p:nvSpPr>
        <p:spPr>
          <a:xfrm>
            <a:off x="1973747" y="5403606"/>
            <a:ext cx="206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ko-KR" altLang="en-US" sz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강서현</a:t>
            </a:r>
            <a:r>
              <a:rPr lang="en-US" altLang="ko-KR" sz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맹지주</a:t>
            </a:r>
            <a:r>
              <a:rPr lang="en-US" altLang="ko-KR" sz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이우성</a:t>
            </a:r>
            <a:endParaRPr lang="en-US" altLang="ko-KR" sz="1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075F4-4D67-B9C5-3CF6-269DEDE76A3C}"/>
              </a:ext>
            </a:extLst>
          </p:cNvPr>
          <p:cNvSpPr txBox="1"/>
          <p:nvPr/>
        </p:nvSpPr>
        <p:spPr>
          <a:xfrm>
            <a:off x="1261714" y="5052463"/>
            <a:ext cx="71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5C322-E229-BC1B-B548-9667316F9D64}"/>
              </a:ext>
            </a:extLst>
          </p:cNvPr>
          <p:cNvSpPr txBox="1"/>
          <p:nvPr/>
        </p:nvSpPr>
        <p:spPr>
          <a:xfrm>
            <a:off x="1973747" y="4701320"/>
            <a:ext cx="204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22.12.30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8A49F-FF98-8648-09E1-041DFE574CD6}"/>
              </a:ext>
            </a:extLst>
          </p:cNvPr>
          <p:cNvSpPr txBox="1"/>
          <p:nvPr/>
        </p:nvSpPr>
        <p:spPr>
          <a:xfrm>
            <a:off x="1261714" y="1277140"/>
            <a:ext cx="51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빅데이터 분석 및 서비스 기획 부트캠프 자유 팀프로젝트</a:t>
            </a:r>
            <a:endParaRPr lang="en-US" altLang="ko-KR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F5712-A7D8-D155-E7E5-9A42A97D8705}"/>
              </a:ext>
            </a:extLst>
          </p:cNvPr>
          <p:cNvSpPr txBox="1"/>
          <p:nvPr/>
        </p:nvSpPr>
        <p:spPr>
          <a:xfrm>
            <a:off x="1261714" y="2582390"/>
            <a:ext cx="7266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코로나 전 후 서울시 상권에 미친 영향과 현황 분석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94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C2F53E-E352-A726-E8FF-CC3192B8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87" y="3803838"/>
            <a:ext cx="4577330" cy="21003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3D30A1-FA94-2DCA-B802-146C78B139EE}"/>
              </a:ext>
            </a:extLst>
          </p:cNvPr>
          <p:cNvSpPr/>
          <p:nvPr/>
        </p:nvSpPr>
        <p:spPr>
          <a:xfrm>
            <a:off x="6828955" y="3629899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강남구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_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편의점 매출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(2018-2022)&gt;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A197A5-17DA-9F9E-08C1-EADA1FAF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35" y="3858943"/>
            <a:ext cx="4455500" cy="20452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FB629-4E71-ABFB-2E5E-09A49EED4971}"/>
              </a:ext>
            </a:extLst>
          </p:cNvPr>
          <p:cNvSpPr/>
          <p:nvPr/>
        </p:nvSpPr>
        <p:spPr>
          <a:xfrm>
            <a:off x="1986804" y="3629901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강남구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_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의약품 매출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(2018-2022)&gt;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27F48-74F3-FDF5-20E6-D5E2FD159A96}"/>
              </a:ext>
            </a:extLst>
          </p:cNvPr>
          <p:cNvSpPr/>
          <p:nvPr/>
        </p:nvSpPr>
        <p:spPr>
          <a:xfrm>
            <a:off x="2030459" y="6133276"/>
            <a:ext cx="2894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특정 업종은 매출에 영향을 주었다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D76498E-0B9B-EEA0-AF6C-16B2816F7EE0}"/>
              </a:ext>
            </a:extLst>
          </p:cNvPr>
          <p:cNvSpPr/>
          <p:nvPr/>
        </p:nvSpPr>
        <p:spPr>
          <a:xfrm rot="5400000">
            <a:off x="1850821" y="6219388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168B7EA-157E-530D-D5B6-AD7FB2AD5850}"/>
              </a:ext>
            </a:extLst>
          </p:cNvPr>
          <p:cNvSpPr/>
          <p:nvPr/>
        </p:nvSpPr>
        <p:spPr>
          <a:xfrm>
            <a:off x="505795" y="6097929"/>
            <a:ext cx="1172001" cy="348455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ADDF6-92F8-E6F4-E448-ADA570C2E7E6}"/>
              </a:ext>
            </a:extLst>
          </p:cNvPr>
          <p:cNvSpPr/>
          <p:nvPr/>
        </p:nvSpPr>
        <p:spPr>
          <a:xfrm>
            <a:off x="4925344" y="6102335"/>
            <a:ext cx="6121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노래방과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PC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방 업종에 경우 타격을 입고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의약품은 매출 상승 추이를 확인할 수 있었고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편의점의 경우 코로나 거리두기로 인한 연관관계를 확인하기 어려웠다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D6373C-BA45-9E1A-92BD-98528736E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27" y="1310972"/>
            <a:ext cx="4543425" cy="21003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08D8D5-3214-28E3-2FAA-7FB17509C81A}"/>
              </a:ext>
            </a:extLst>
          </p:cNvPr>
          <p:cNvSpPr/>
          <p:nvPr/>
        </p:nvSpPr>
        <p:spPr>
          <a:xfrm>
            <a:off x="1973514" y="1003521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강남구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_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노래방 매출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(2018-2022)&gt;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5E11BC-70AB-F255-08DC-34ED759DE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49" y="1261542"/>
            <a:ext cx="4543425" cy="210039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02A67A-5918-2878-D85A-EFC616D49C2C}"/>
              </a:ext>
            </a:extLst>
          </p:cNvPr>
          <p:cNvSpPr/>
          <p:nvPr/>
        </p:nvSpPr>
        <p:spPr>
          <a:xfrm>
            <a:off x="7023332" y="953766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강남구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_PC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방 매출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(2018-2022)&gt;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638F62-CAB7-9AB8-DE93-B2C59E644F4B}"/>
              </a:ext>
            </a:extLst>
          </p:cNvPr>
          <p:cNvSpPr/>
          <p:nvPr/>
        </p:nvSpPr>
        <p:spPr>
          <a:xfrm>
            <a:off x="1617685" y="494055"/>
            <a:ext cx="44967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거리두기로 인해 특정 상권에 영향을 줬을 것이다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832C7C8-DF8D-B694-2325-FD051234799D}"/>
              </a:ext>
            </a:extLst>
          </p:cNvPr>
          <p:cNvSpPr/>
          <p:nvPr/>
        </p:nvSpPr>
        <p:spPr>
          <a:xfrm>
            <a:off x="505795" y="495503"/>
            <a:ext cx="1020832" cy="348455"/>
          </a:xfrm>
          <a:prstGeom prst="roundRect">
            <a:avLst>
              <a:gd name="adj" fmla="val 50000"/>
            </a:avLst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1-1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0D55AF-B6F5-139D-1791-0F991C8806CF}"/>
              </a:ext>
            </a:extLst>
          </p:cNvPr>
          <p:cNvSpPr/>
          <p:nvPr/>
        </p:nvSpPr>
        <p:spPr>
          <a:xfrm>
            <a:off x="6205487" y="494055"/>
            <a:ext cx="7617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=&gt; </a:t>
            </a:r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△</a:t>
            </a:r>
          </a:p>
        </p:txBody>
      </p:sp>
    </p:spTree>
    <p:extLst>
      <p:ext uri="{BB962C8B-B14F-4D97-AF65-F5344CB8AC3E}">
        <p14:creationId xmlns:p14="http://schemas.microsoft.com/office/powerpoint/2010/main" val="384029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3F3B1D-C638-C854-AC62-0C1831F863B4}"/>
              </a:ext>
            </a:extLst>
          </p:cNvPr>
          <p:cNvSpPr/>
          <p:nvPr/>
        </p:nvSpPr>
        <p:spPr>
          <a:xfrm>
            <a:off x="1334282" y="619968"/>
            <a:ext cx="9280469" cy="1027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AB8ABC-A54D-CB2D-4261-EAD28C31F8C6}"/>
              </a:ext>
            </a:extLst>
          </p:cNvPr>
          <p:cNvSpPr/>
          <p:nvPr/>
        </p:nvSpPr>
        <p:spPr>
          <a:xfrm>
            <a:off x="2209514" y="948870"/>
            <a:ext cx="608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각 구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마다의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매출 차이는 유동인구로 인해 발생할 것이다</a:t>
            </a:r>
            <a:endParaRPr lang="ko-KR" altLang="en-US" sz="20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7F02BB99-CBC6-0B4A-4A63-AA9AEE50FE01}"/>
              </a:ext>
            </a:extLst>
          </p:cNvPr>
          <p:cNvSpPr/>
          <p:nvPr/>
        </p:nvSpPr>
        <p:spPr>
          <a:xfrm>
            <a:off x="693419" y="619968"/>
            <a:ext cx="1281730" cy="1027135"/>
          </a:xfrm>
          <a:prstGeom prst="diamond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1-2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DC62F1-B431-FB09-D0EE-923E730B7E77}"/>
              </a:ext>
            </a:extLst>
          </p:cNvPr>
          <p:cNvSpPr/>
          <p:nvPr/>
        </p:nvSpPr>
        <p:spPr>
          <a:xfrm>
            <a:off x="1334281" y="1822116"/>
            <a:ext cx="7207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이유 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각 구마다 유동인구가 다르고 소상공인들의 매출감소로 연결되었을 것이기 때문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0F1F37-561A-8227-424F-EB0A685587E9}"/>
              </a:ext>
            </a:extLst>
          </p:cNvPr>
          <p:cNvSpPr/>
          <p:nvPr/>
        </p:nvSpPr>
        <p:spPr>
          <a:xfrm>
            <a:off x="6196902" y="5393347"/>
            <a:ext cx="3391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 각 구별 매출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(21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년도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)&gt;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1B218A-E801-4398-34C3-0673A91D1FF2}"/>
              </a:ext>
            </a:extLst>
          </p:cNvPr>
          <p:cNvSpPr/>
          <p:nvPr/>
        </p:nvSpPr>
        <p:spPr>
          <a:xfrm>
            <a:off x="864869" y="5714812"/>
            <a:ext cx="3888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동대문구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중랑구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서대문구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서초구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종로구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노원구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7139A-3A32-3DD2-6A42-88EB9BA44470}"/>
              </a:ext>
            </a:extLst>
          </p:cNvPr>
          <p:cNvSpPr/>
          <p:nvPr/>
        </p:nvSpPr>
        <p:spPr>
          <a:xfrm>
            <a:off x="864869" y="5393839"/>
            <a:ext cx="3224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 각 구별 유동인구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(21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년도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)&gt;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21F3EB-6681-26FE-47C3-C7A5CE1FEF8F}"/>
              </a:ext>
            </a:extLst>
          </p:cNvPr>
          <p:cNvSpPr/>
          <p:nvPr/>
        </p:nvSpPr>
        <p:spPr>
          <a:xfrm>
            <a:off x="6196902" y="5714320"/>
            <a:ext cx="3888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강남구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송파구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서대문구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도봉구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강북구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073FAA6-FDAD-B881-D5B6-C0CF61F6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9" y="2639890"/>
            <a:ext cx="4985448" cy="270948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56E273-00FE-56BA-F34E-249DD4C2D7D5}"/>
              </a:ext>
            </a:extLst>
          </p:cNvPr>
          <p:cNvSpPr/>
          <p:nvPr/>
        </p:nvSpPr>
        <p:spPr>
          <a:xfrm>
            <a:off x="1334280" y="2121383"/>
            <a:ext cx="3955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서울시의 지역구별로 유동인구와 매출을 확인해보았다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B2F9FC-4837-B090-3C0B-84A372F8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02" y="2639890"/>
            <a:ext cx="4985448" cy="27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496396-8069-9C7D-538D-C58C47D083CF}"/>
              </a:ext>
            </a:extLst>
          </p:cNvPr>
          <p:cNvSpPr/>
          <p:nvPr/>
        </p:nvSpPr>
        <p:spPr>
          <a:xfrm>
            <a:off x="399035" y="1215018"/>
            <a:ext cx="621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유동인구가 많은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구와 하위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개구의 매출을 보았다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(2021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7D6597-2DEE-227A-F3F9-ED69B6BC3E3B}"/>
              </a:ext>
            </a:extLst>
          </p:cNvPr>
          <p:cNvSpPr/>
          <p:nvPr/>
        </p:nvSpPr>
        <p:spPr>
          <a:xfrm>
            <a:off x="1677796" y="494055"/>
            <a:ext cx="51379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각 구마다의 매출 차이는 유동인구로 인해 발생할 것이다</a:t>
            </a:r>
            <a:endParaRPr lang="en-US" altLang="ko-KR" sz="1800" dirty="0">
              <a:solidFill>
                <a:srgbClr val="4C3FF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41AAB8-B0C3-C33B-AF30-CBF9A1042B3B}"/>
              </a:ext>
            </a:extLst>
          </p:cNvPr>
          <p:cNvSpPr/>
          <p:nvPr/>
        </p:nvSpPr>
        <p:spPr>
          <a:xfrm>
            <a:off x="399035" y="935960"/>
            <a:ext cx="621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유동인구가 많은 곳은 매출이 높고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유동인구가 적은 곳은 매출이 낮을까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5DC2F9-0A80-0974-1930-BC18BB52CBFB}"/>
              </a:ext>
            </a:extLst>
          </p:cNvPr>
          <p:cNvSpPr/>
          <p:nvPr/>
        </p:nvSpPr>
        <p:spPr>
          <a:xfrm>
            <a:off x="505795" y="495503"/>
            <a:ext cx="1094405" cy="348455"/>
          </a:xfrm>
          <a:prstGeom prst="roundRect">
            <a:avLst>
              <a:gd name="adj" fmla="val 50000"/>
            </a:avLst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1-2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9B1A87-B3EC-529D-5C36-EE5AB303F12F}"/>
              </a:ext>
            </a:extLst>
          </p:cNvPr>
          <p:cNvSpPr/>
          <p:nvPr/>
        </p:nvSpPr>
        <p:spPr>
          <a:xfrm>
            <a:off x="505795" y="5630576"/>
            <a:ext cx="1172001" cy="348455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분석결과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2A6815-BC55-E5EC-6A7C-3A05E3C8B8D4}"/>
              </a:ext>
            </a:extLst>
          </p:cNvPr>
          <p:cNvSpPr/>
          <p:nvPr/>
        </p:nvSpPr>
        <p:spPr>
          <a:xfrm>
            <a:off x="1801442" y="5642982"/>
            <a:ext cx="7207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각 구마다의 유동인구와 매출의 연관관계는 크게 발견할 수 없었다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0A4E0D-D4D0-26C9-70BC-C1804BF9DF01}"/>
              </a:ext>
            </a:extLst>
          </p:cNvPr>
          <p:cNvSpPr/>
          <p:nvPr/>
        </p:nvSpPr>
        <p:spPr>
          <a:xfrm>
            <a:off x="1801442" y="6027816"/>
            <a:ext cx="3523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유동인구가 많다고 매출이 높은 것은 아니었다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F80D49-7836-056F-E827-F46FDC21C55D}"/>
              </a:ext>
            </a:extLst>
          </p:cNvPr>
          <p:cNvSpPr/>
          <p:nvPr/>
        </p:nvSpPr>
        <p:spPr>
          <a:xfrm>
            <a:off x="4640341" y="7081559"/>
            <a:ext cx="2953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분기별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_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서초구 유동인구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F7A3A-3D58-EC6C-E9C9-13956808EEA9}"/>
              </a:ext>
            </a:extLst>
          </p:cNvPr>
          <p:cNvSpPr/>
          <p:nvPr/>
        </p:nvSpPr>
        <p:spPr>
          <a:xfrm>
            <a:off x="399035" y="1861030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유동인구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058111C-8B17-A2BA-BD00-CAAA1AF6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1" y="2168807"/>
            <a:ext cx="6649465" cy="328948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9E96B1-A274-0147-197D-EC0B066EB59D}"/>
              </a:ext>
            </a:extLst>
          </p:cNvPr>
          <p:cNvGrpSpPr/>
          <p:nvPr/>
        </p:nvGrpSpPr>
        <p:grpSpPr>
          <a:xfrm>
            <a:off x="7485238" y="2312070"/>
            <a:ext cx="2114026" cy="765919"/>
            <a:chOff x="6537094" y="1393051"/>
            <a:chExt cx="2114026" cy="7659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23BE27-3D6C-FFAB-A743-B0EEA8B69F1C}"/>
                </a:ext>
              </a:extLst>
            </p:cNvPr>
            <p:cNvSpPr/>
            <p:nvPr/>
          </p:nvSpPr>
          <p:spPr>
            <a:xfrm>
              <a:off x="6537094" y="1393051"/>
              <a:ext cx="2114026" cy="7659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5FEA28-887A-C005-1ED1-0870E5CBA5DA}"/>
                </a:ext>
              </a:extLst>
            </p:cNvPr>
            <p:cNvSpPr/>
            <p:nvPr/>
          </p:nvSpPr>
          <p:spPr>
            <a:xfrm>
              <a:off x="7098346" y="1487567"/>
              <a:ext cx="1453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유동인구 </a:t>
              </a:r>
              <a:r>
                <a:rPr lang="en-US" altLang="ko-KR" sz="14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: </a:t>
              </a:r>
              <a:r>
                <a:rPr lang="ko-KR" altLang="en-US" sz="14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하늘색</a:t>
              </a:r>
              <a:endPara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r>
                <a:rPr lang="ko-KR" altLang="en-US" sz="14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매출</a:t>
              </a:r>
              <a:r>
                <a:rPr lang="en-US" altLang="ko-KR" sz="14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: </a:t>
              </a:r>
              <a:r>
                <a:rPr lang="ko-KR" altLang="en-US" sz="14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회색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664FB7F-D18B-90E9-63D5-BCDF3CC5184C}"/>
                </a:ext>
              </a:extLst>
            </p:cNvPr>
            <p:cNvSpPr/>
            <p:nvPr/>
          </p:nvSpPr>
          <p:spPr>
            <a:xfrm>
              <a:off x="6792913" y="1575233"/>
              <a:ext cx="291144" cy="144672"/>
            </a:xfrm>
            <a:prstGeom prst="rect">
              <a:avLst/>
            </a:prstGeom>
            <a:solidFill>
              <a:srgbClr val="AF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F2B2FA0-EFB0-E3B7-7E32-1DB764E7D160}"/>
                </a:ext>
              </a:extLst>
            </p:cNvPr>
            <p:cNvGrpSpPr/>
            <p:nvPr/>
          </p:nvGrpSpPr>
          <p:grpSpPr>
            <a:xfrm>
              <a:off x="6778624" y="1804924"/>
              <a:ext cx="305433" cy="119694"/>
              <a:chOff x="6675912" y="1831758"/>
              <a:chExt cx="305433" cy="11969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BC0EE0D-A299-70EA-A3E5-0115202ED66D}"/>
                  </a:ext>
                </a:extLst>
              </p:cNvPr>
              <p:cNvSpPr/>
              <p:nvPr/>
            </p:nvSpPr>
            <p:spPr>
              <a:xfrm>
                <a:off x="6690201" y="1864293"/>
                <a:ext cx="291144" cy="57312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8EF0F79-8F13-D191-A14B-6C48AFBA2FC4}"/>
                  </a:ext>
                </a:extLst>
              </p:cNvPr>
              <p:cNvSpPr/>
              <p:nvPr/>
            </p:nvSpPr>
            <p:spPr>
              <a:xfrm>
                <a:off x="6675912" y="1831758"/>
                <a:ext cx="119694" cy="119694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DBFD2A-695E-D9FB-EB6B-79981A2B84FA}"/>
              </a:ext>
            </a:extLst>
          </p:cNvPr>
          <p:cNvSpPr/>
          <p:nvPr/>
        </p:nvSpPr>
        <p:spPr>
          <a:xfrm>
            <a:off x="6893337" y="494055"/>
            <a:ext cx="689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=&gt; X</a:t>
            </a:r>
          </a:p>
        </p:txBody>
      </p:sp>
    </p:spTree>
    <p:extLst>
      <p:ext uri="{BB962C8B-B14F-4D97-AF65-F5344CB8AC3E}">
        <p14:creationId xmlns:p14="http://schemas.microsoft.com/office/powerpoint/2010/main" val="97746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80D78F-199E-B311-417B-0BFC4D62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4" y="2096390"/>
            <a:ext cx="5113330" cy="27789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238E4B7-6E9D-2163-318D-AD00B195C321}"/>
              </a:ext>
            </a:extLst>
          </p:cNvPr>
          <p:cNvSpPr/>
          <p:nvPr/>
        </p:nvSpPr>
        <p:spPr>
          <a:xfrm>
            <a:off x="399035" y="1213478"/>
            <a:ext cx="2491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생활인구 유형별로 확인해 보았다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1BA3F-1E4E-F598-6F65-2CA5EB9B8506}"/>
              </a:ext>
            </a:extLst>
          </p:cNvPr>
          <p:cNvSpPr/>
          <p:nvPr/>
        </p:nvSpPr>
        <p:spPr>
          <a:xfrm>
            <a:off x="1677796" y="494055"/>
            <a:ext cx="51379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각 구마다의 매출 차이는 유동인구로 인해 발생할 것이다</a:t>
            </a:r>
            <a:endParaRPr lang="en-US" altLang="ko-KR" sz="1800" dirty="0">
              <a:solidFill>
                <a:srgbClr val="4C3FF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6EF847-77F2-1052-5E4B-8F6E0A8493C8}"/>
              </a:ext>
            </a:extLst>
          </p:cNvPr>
          <p:cNvSpPr/>
          <p:nvPr/>
        </p:nvSpPr>
        <p:spPr>
          <a:xfrm>
            <a:off x="399035" y="935960"/>
            <a:ext cx="621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그렇다면 어떠한 이유로 차이점 발생할까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57C0FC-582A-A021-1B3F-A2E8DBE432C0}"/>
              </a:ext>
            </a:extLst>
          </p:cNvPr>
          <p:cNvSpPr/>
          <p:nvPr/>
        </p:nvSpPr>
        <p:spPr>
          <a:xfrm>
            <a:off x="505795" y="495503"/>
            <a:ext cx="1094405" cy="348455"/>
          </a:xfrm>
          <a:prstGeom prst="roundRect">
            <a:avLst>
              <a:gd name="adj" fmla="val 50000"/>
            </a:avLst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1-2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22D9-E7AD-2F3E-DD4B-243954418763}"/>
              </a:ext>
            </a:extLst>
          </p:cNvPr>
          <p:cNvSpPr/>
          <p:nvPr/>
        </p:nvSpPr>
        <p:spPr>
          <a:xfrm>
            <a:off x="681112" y="5082810"/>
            <a:ext cx="2953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 수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6D6A59-D998-AD26-93A3-DC33360C450F}"/>
              </a:ext>
            </a:extLst>
          </p:cNvPr>
          <p:cNvSpPr/>
          <p:nvPr/>
        </p:nvSpPr>
        <p:spPr>
          <a:xfrm>
            <a:off x="675118" y="5401606"/>
            <a:ext cx="3888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양천구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동대문구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동작구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종로구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서초구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용산구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C49BBF-8FA6-6B22-E0F1-383889B1057F}"/>
              </a:ext>
            </a:extLst>
          </p:cNvPr>
          <p:cNvSpPr/>
          <p:nvPr/>
        </p:nvSpPr>
        <p:spPr>
          <a:xfrm>
            <a:off x="6096000" y="5082810"/>
            <a:ext cx="2953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직장인구 수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D45BC0-C76E-5D99-0A68-231B466AAD99}"/>
              </a:ext>
            </a:extLst>
          </p:cNvPr>
          <p:cNvSpPr/>
          <p:nvPr/>
        </p:nvSpPr>
        <p:spPr>
          <a:xfrm>
            <a:off x="6090006" y="5401606"/>
            <a:ext cx="3888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강남구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영등포구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강북구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은평구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노원구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01BAF6-BAF3-75F0-51E1-FC8EB534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53" y="2105558"/>
            <a:ext cx="5113330" cy="277898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F92744-8588-9371-9381-4B4166E0C053}"/>
              </a:ext>
            </a:extLst>
          </p:cNvPr>
          <p:cNvSpPr/>
          <p:nvPr/>
        </p:nvSpPr>
        <p:spPr>
          <a:xfrm>
            <a:off x="6090006" y="1740660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직장인구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43DD6D-6B6C-B9B9-2BF6-C3F3AB86B37E}"/>
              </a:ext>
            </a:extLst>
          </p:cNvPr>
          <p:cNvSpPr/>
          <p:nvPr/>
        </p:nvSpPr>
        <p:spPr>
          <a:xfrm>
            <a:off x="675118" y="1735065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7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7D6597-2DEE-227A-F3F9-ED69B6BC3E3B}"/>
              </a:ext>
            </a:extLst>
          </p:cNvPr>
          <p:cNvSpPr/>
          <p:nvPr/>
        </p:nvSpPr>
        <p:spPr>
          <a:xfrm>
            <a:off x="1677796" y="494055"/>
            <a:ext cx="51379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각 구마다의 매출 차이는 유동인구로 인해 발생할 것이다</a:t>
            </a:r>
            <a:endParaRPr lang="en-US" altLang="ko-KR" sz="1800" dirty="0">
              <a:solidFill>
                <a:srgbClr val="4C3FF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41AAB8-B0C3-C33B-AF30-CBF9A1042B3B}"/>
              </a:ext>
            </a:extLst>
          </p:cNvPr>
          <p:cNvSpPr/>
          <p:nvPr/>
        </p:nvSpPr>
        <p:spPr>
          <a:xfrm>
            <a:off x="399035" y="935960"/>
            <a:ext cx="621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주거인구와 직장인구가 매출에 어떤 영향을 끼치는 지 확인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5DC2F9-0A80-0974-1930-BC18BB52CBFB}"/>
              </a:ext>
            </a:extLst>
          </p:cNvPr>
          <p:cNvSpPr/>
          <p:nvPr/>
        </p:nvSpPr>
        <p:spPr>
          <a:xfrm>
            <a:off x="505795" y="495503"/>
            <a:ext cx="1094405" cy="348455"/>
          </a:xfrm>
          <a:prstGeom prst="roundRect">
            <a:avLst>
              <a:gd name="adj" fmla="val 50000"/>
            </a:avLst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1-2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9B1A87-B3EC-529D-5C36-EE5AB303F12F}"/>
              </a:ext>
            </a:extLst>
          </p:cNvPr>
          <p:cNvSpPr/>
          <p:nvPr/>
        </p:nvSpPr>
        <p:spPr>
          <a:xfrm>
            <a:off x="505795" y="5542807"/>
            <a:ext cx="1172001" cy="348455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분석결과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2A6815-BC55-E5EC-6A7C-3A05E3C8B8D4}"/>
              </a:ext>
            </a:extLst>
          </p:cNvPr>
          <p:cNvSpPr/>
          <p:nvPr/>
        </p:nvSpPr>
        <p:spPr>
          <a:xfrm>
            <a:off x="1801442" y="5552708"/>
            <a:ext cx="7207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직장 인구 수와 매출은 대체로 비례하는 추이를 볼 수 있다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0A4E0D-D4D0-26C9-70BC-C1804BF9DF01}"/>
              </a:ext>
            </a:extLst>
          </p:cNvPr>
          <p:cNvSpPr/>
          <p:nvPr/>
        </p:nvSpPr>
        <p:spPr>
          <a:xfrm>
            <a:off x="1801441" y="5937542"/>
            <a:ext cx="7034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코로나 시기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(2021)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주거인구에 따른 매출은 상관 관계를 가지지 않았고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직장인구와 매출은 연관성 있는 그래프를 그리며 직장인이 많은 곳에 매출액이 많은 경향을 보였다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F7A3A-3D58-EC6C-E9C9-13956808EEA9}"/>
              </a:ext>
            </a:extLst>
          </p:cNvPr>
          <p:cNvSpPr/>
          <p:nvPr/>
        </p:nvSpPr>
        <p:spPr>
          <a:xfrm>
            <a:off x="6176829" y="2026023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직장인구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DBFD2A-695E-D9FB-EB6B-79981A2B84FA}"/>
              </a:ext>
            </a:extLst>
          </p:cNvPr>
          <p:cNvSpPr/>
          <p:nvPr/>
        </p:nvSpPr>
        <p:spPr>
          <a:xfrm>
            <a:off x="6893337" y="494055"/>
            <a:ext cx="689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=&gt; 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1CF8F-B0D9-41FB-FBBC-631ABC6E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046" y="2402537"/>
            <a:ext cx="5562374" cy="27517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AB7D61-37D6-BE40-A864-02A9152AE97A}"/>
              </a:ext>
            </a:extLst>
          </p:cNvPr>
          <p:cNvSpPr/>
          <p:nvPr/>
        </p:nvSpPr>
        <p:spPr>
          <a:xfrm>
            <a:off x="509675" y="2026023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7DB0D9-9D9D-6A06-9C89-2398CDD85BA2}"/>
              </a:ext>
            </a:extLst>
          </p:cNvPr>
          <p:cNvGrpSpPr/>
          <p:nvPr/>
        </p:nvGrpSpPr>
        <p:grpSpPr>
          <a:xfrm>
            <a:off x="9768880" y="1703758"/>
            <a:ext cx="1779152" cy="671403"/>
            <a:chOff x="6537094" y="1393051"/>
            <a:chExt cx="2114026" cy="76591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94632B-EFC0-13DE-C81F-843D5C825157}"/>
                </a:ext>
              </a:extLst>
            </p:cNvPr>
            <p:cNvSpPr/>
            <p:nvPr/>
          </p:nvSpPr>
          <p:spPr>
            <a:xfrm>
              <a:off x="6537094" y="1393051"/>
              <a:ext cx="2114026" cy="7659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571E57-A6B9-1938-2A63-4432FD9B5E9E}"/>
                </a:ext>
              </a:extLst>
            </p:cNvPr>
            <p:cNvSpPr/>
            <p:nvPr/>
          </p:nvSpPr>
          <p:spPr>
            <a:xfrm>
              <a:off x="7098346" y="1487567"/>
              <a:ext cx="1453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직장인구 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주황색</a:t>
              </a:r>
              <a:endParaRPr lang="en-US" altLang="ko-KR" sz="1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매출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회색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BE4658-32A6-0C02-D8CF-A16AE06D97BE}"/>
                </a:ext>
              </a:extLst>
            </p:cNvPr>
            <p:cNvSpPr/>
            <p:nvPr/>
          </p:nvSpPr>
          <p:spPr>
            <a:xfrm>
              <a:off x="6792913" y="1575233"/>
              <a:ext cx="291144" cy="144672"/>
            </a:xfrm>
            <a:prstGeom prst="rect">
              <a:avLst/>
            </a:prstGeom>
            <a:solidFill>
              <a:srgbClr val="FFB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EB28314-6A85-A67E-E8EE-EF01FAAF0143}"/>
                </a:ext>
              </a:extLst>
            </p:cNvPr>
            <p:cNvGrpSpPr/>
            <p:nvPr/>
          </p:nvGrpSpPr>
          <p:grpSpPr>
            <a:xfrm>
              <a:off x="6778624" y="1804924"/>
              <a:ext cx="305433" cy="119694"/>
              <a:chOff x="6675912" y="1831758"/>
              <a:chExt cx="305433" cy="11969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1BD75D-8A8F-0DAD-0FD3-48EB5CB971E1}"/>
                  </a:ext>
                </a:extLst>
              </p:cNvPr>
              <p:cNvSpPr/>
              <p:nvPr/>
            </p:nvSpPr>
            <p:spPr>
              <a:xfrm>
                <a:off x="6690201" y="1864293"/>
                <a:ext cx="291144" cy="57312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24FA861-6A9E-E563-FE2E-7F98610B97EE}"/>
                  </a:ext>
                </a:extLst>
              </p:cNvPr>
              <p:cNvSpPr/>
              <p:nvPr/>
            </p:nvSpPr>
            <p:spPr>
              <a:xfrm>
                <a:off x="6675912" y="1831758"/>
                <a:ext cx="119694" cy="119694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F0A82C-1B25-92EC-5B3F-3857BE3DA134}"/>
              </a:ext>
            </a:extLst>
          </p:cNvPr>
          <p:cNvGrpSpPr/>
          <p:nvPr/>
        </p:nvGrpSpPr>
        <p:grpSpPr>
          <a:xfrm>
            <a:off x="3987837" y="1651517"/>
            <a:ext cx="1779152" cy="671403"/>
            <a:chOff x="6537094" y="1393051"/>
            <a:chExt cx="2114026" cy="76591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6047C8-5DCD-EE3A-C441-10BCA6B5A6CC}"/>
                </a:ext>
              </a:extLst>
            </p:cNvPr>
            <p:cNvSpPr/>
            <p:nvPr/>
          </p:nvSpPr>
          <p:spPr>
            <a:xfrm>
              <a:off x="6537094" y="1393051"/>
              <a:ext cx="2114026" cy="7659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AB31C52-C54C-55CE-F3E1-6C132852664A}"/>
                </a:ext>
              </a:extLst>
            </p:cNvPr>
            <p:cNvSpPr/>
            <p:nvPr/>
          </p:nvSpPr>
          <p:spPr>
            <a:xfrm>
              <a:off x="7098346" y="1487567"/>
              <a:ext cx="1453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주거인구 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초록색</a:t>
              </a:r>
              <a:endParaRPr lang="en-US" altLang="ko-KR" sz="1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매출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회색</a:t>
              </a:r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0F2134-769D-10A4-33BE-655C5BDD819C}"/>
                </a:ext>
              </a:extLst>
            </p:cNvPr>
            <p:cNvSpPr/>
            <p:nvPr/>
          </p:nvSpPr>
          <p:spPr>
            <a:xfrm>
              <a:off x="6792913" y="1575233"/>
              <a:ext cx="291144" cy="144672"/>
            </a:xfrm>
            <a:prstGeom prst="rect">
              <a:avLst/>
            </a:prstGeom>
            <a:solidFill>
              <a:srgbClr val="7FB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1F7B97C-BDD0-7BB9-A44F-5AFACFFF7D2B}"/>
                </a:ext>
              </a:extLst>
            </p:cNvPr>
            <p:cNvGrpSpPr/>
            <p:nvPr/>
          </p:nvGrpSpPr>
          <p:grpSpPr>
            <a:xfrm>
              <a:off x="6778624" y="1804924"/>
              <a:ext cx="305433" cy="119694"/>
              <a:chOff x="6675912" y="1831758"/>
              <a:chExt cx="305433" cy="11969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A5B49A2-D66A-EFA4-F8B2-3A94427F62A5}"/>
                  </a:ext>
                </a:extLst>
              </p:cNvPr>
              <p:cNvSpPr/>
              <p:nvPr/>
            </p:nvSpPr>
            <p:spPr>
              <a:xfrm>
                <a:off x="6690201" y="1864293"/>
                <a:ext cx="291144" cy="57312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AEBD8A-19B9-6465-97D7-C9215617A171}"/>
                  </a:ext>
                </a:extLst>
              </p:cNvPr>
              <p:cNvSpPr/>
              <p:nvPr/>
            </p:nvSpPr>
            <p:spPr>
              <a:xfrm>
                <a:off x="6675912" y="1831758"/>
                <a:ext cx="119694" cy="119694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060BDBA9-EB54-BCB0-97AB-CADDB3309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0" y="2377094"/>
            <a:ext cx="5562375" cy="27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8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F55764-4037-6ADB-4FE3-EAA34EC64190}"/>
              </a:ext>
            </a:extLst>
          </p:cNvPr>
          <p:cNvSpPr/>
          <p:nvPr/>
        </p:nvSpPr>
        <p:spPr>
          <a:xfrm>
            <a:off x="1334282" y="619968"/>
            <a:ext cx="9280469" cy="1027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AD05F8-2ADB-1B74-FEEE-539FB79F19CF}"/>
              </a:ext>
            </a:extLst>
          </p:cNvPr>
          <p:cNvSpPr/>
          <p:nvPr/>
        </p:nvSpPr>
        <p:spPr>
          <a:xfrm>
            <a:off x="2209514" y="948870"/>
            <a:ext cx="808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주거인구와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폐업률은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연관성이 있을 것이다</a:t>
            </a:r>
            <a:endParaRPr lang="ko-KR" altLang="en-US" sz="20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B0C7E890-02B4-A43D-552F-5EE5D8CEE54C}"/>
              </a:ext>
            </a:extLst>
          </p:cNvPr>
          <p:cNvSpPr/>
          <p:nvPr/>
        </p:nvSpPr>
        <p:spPr>
          <a:xfrm>
            <a:off x="693419" y="619968"/>
            <a:ext cx="1281730" cy="1027135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FEE50-6816-8D28-51DE-4154219039DE}"/>
              </a:ext>
            </a:extLst>
          </p:cNvPr>
          <p:cNvSpPr/>
          <p:nvPr/>
        </p:nvSpPr>
        <p:spPr>
          <a:xfrm>
            <a:off x="1745506" y="1804779"/>
            <a:ext cx="5859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직장인구가 코로나 시기 상권 매출에 많은 영향을 주었다면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</a:t>
            </a: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주거인구가 많은 곳에는 비교적 타격이 덜할 것이다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폐업률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낮을 것이다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53F037-A1A3-BD18-32C5-3F522D21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73" y="2693068"/>
            <a:ext cx="3638411" cy="32160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B6B4F6-A694-8EEA-D18E-BBCAA18DD890}"/>
              </a:ext>
            </a:extLst>
          </p:cNvPr>
          <p:cNvSpPr/>
          <p:nvPr/>
        </p:nvSpPr>
        <p:spPr>
          <a:xfrm>
            <a:off x="1384973" y="5909130"/>
            <a:ext cx="2408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주거인구와 직장인구의 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63FD53-ADC6-B264-D771-DBC95566D990}"/>
              </a:ext>
            </a:extLst>
          </p:cNvPr>
          <p:cNvGrpSpPr/>
          <p:nvPr/>
        </p:nvGrpSpPr>
        <p:grpSpPr>
          <a:xfrm>
            <a:off x="5558849" y="2725085"/>
            <a:ext cx="1779152" cy="671403"/>
            <a:chOff x="6537094" y="1393051"/>
            <a:chExt cx="2114026" cy="76591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CDD20D9-275C-1D26-5188-36FB0D6AC09A}"/>
                </a:ext>
              </a:extLst>
            </p:cNvPr>
            <p:cNvSpPr/>
            <p:nvPr/>
          </p:nvSpPr>
          <p:spPr>
            <a:xfrm>
              <a:off x="6537094" y="1393051"/>
              <a:ext cx="2114026" cy="7659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9795FEE-9C3C-0598-47CD-353920752397}"/>
                </a:ext>
              </a:extLst>
            </p:cNvPr>
            <p:cNvSpPr/>
            <p:nvPr/>
          </p:nvSpPr>
          <p:spPr>
            <a:xfrm>
              <a:off x="7098346" y="1487567"/>
              <a:ext cx="1453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주거인구 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주황색</a:t>
              </a:r>
              <a:endParaRPr lang="en-US" altLang="ko-KR" sz="1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직장인구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파란색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1426F1C-5B44-C758-7B1D-97936921CF70}"/>
                </a:ext>
              </a:extLst>
            </p:cNvPr>
            <p:cNvSpPr/>
            <p:nvPr/>
          </p:nvSpPr>
          <p:spPr>
            <a:xfrm>
              <a:off x="6792913" y="1575233"/>
              <a:ext cx="291144" cy="144672"/>
            </a:xfrm>
            <a:prstGeom prst="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DD7F50C-E083-219A-3421-D3B05A154487}"/>
                </a:ext>
              </a:extLst>
            </p:cNvPr>
            <p:cNvSpPr/>
            <p:nvPr/>
          </p:nvSpPr>
          <p:spPr>
            <a:xfrm>
              <a:off x="6792913" y="1776010"/>
              <a:ext cx="291144" cy="144672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2062D5-3699-0B07-6F6B-93AE9E391504}"/>
              </a:ext>
            </a:extLst>
          </p:cNvPr>
          <p:cNvSpPr/>
          <p:nvPr/>
        </p:nvSpPr>
        <p:spPr>
          <a:xfrm>
            <a:off x="5478140" y="3834298"/>
            <a:ext cx="1261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 비율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D37B6-DE32-1DBF-6B9F-DDE34B1581B8}"/>
              </a:ext>
            </a:extLst>
          </p:cNvPr>
          <p:cNvSpPr/>
          <p:nvPr/>
        </p:nvSpPr>
        <p:spPr>
          <a:xfrm>
            <a:off x="6739727" y="3834298"/>
            <a:ext cx="38881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강북구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은평구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중랑구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C278F9-7899-1A72-6B73-B80C7F545460}"/>
              </a:ext>
            </a:extLst>
          </p:cNvPr>
          <p:cNvSpPr/>
          <p:nvPr/>
        </p:nvSpPr>
        <p:spPr>
          <a:xfrm>
            <a:off x="5478140" y="4100045"/>
            <a:ext cx="1261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직장인구 비율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9BF822-F335-5023-AD26-51128EEC0F06}"/>
              </a:ext>
            </a:extLst>
          </p:cNvPr>
          <p:cNvSpPr/>
          <p:nvPr/>
        </p:nvSpPr>
        <p:spPr>
          <a:xfrm>
            <a:off x="6739727" y="4100045"/>
            <a:ext cx="38881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종로구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강남구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72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8DC8D-4582-CC56-7299-C4FC4255B0FD}"/>
              </a:ext>
            </a:extLst>
          </p:cNvPr>
          <p:cNvSpPr/>
          <p:nvPr/>
        </p:nvSpPr>
        <p:spPr>
          <a:xfrm>
            <a:off x="3613518" y="4374916"/>
            <a:ext cx="2408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 비율이 높은 강북구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7CF6D-CEF9-0821-4858-3FC761A728E1}"/>
              </a:ext>
            </a:extLst>
          </p:cNvPr>
          <p:cNvSpPr/>
          <p:nvPr/>
        </p:nvSpPr>
        <p:spPr>
          <a:xfrm>
            <a:off x="1282643" y="4374916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강북구의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개폐업률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233F72-195F-2C1A-7AFC-994D029AAB7C}"/>
              </a:ext>
            </a:extLst>
          </p:cNvPr>
          <p:cNvSpPr/>
          <p:nvPr/>
        </p:nvSpPr>
        <p:spPr>
          <a:xfrm>
            <a:off x="1366079" y="5639685"/>
            <a:ext cx="8584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주거인구가 많은 곳은 비교적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폐업률이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낮았고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직장인구 비율이 높은 중구는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폐업률이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높았다 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5B6DB5F-ECE3-59F9-3409-66C3B2FC891D}"/>
              </a:ext>
            </a:extLst>
          </p:cNvPr>
          <p:cNvSpPr/>
          <p:nvPr/>
        </p:nvSpPr>
        <p:spPr>
          <a:xfrm rot="5400000">
            <a:off x="1113979" y="5741186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B1E5E8-BFB5-3CD5-204A-85211218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69" y="1635995"/>
            <a:ext cx="5396951" cy="2698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7BA8A7-08A1-B871-B753-CC7D3BDE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04" y="1631208"/>
            <a:ext cx="5416100" cy="27080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3B9A08-338E-5879-F166-7607CE9ACD55}"/>
              </a:ext>
            </a:extLst>
          </p:cNvPr>
          <p:cNvSpPr/>
          <p:nvPr/>
        </p:nvSpPr>
        <p:spPr>
          <a:xfrm>
            <a:off x="9221200" y="4374916"/>
            <a:ext cx="2408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직장인구의 비율이 높은 중구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199496-9215-A893-8700-BD89E69C1AE1}"/>
              </a:ext>
            </a:extLst>
          </p:cNvPr>
          <p:cNvSpPr/>
          <p:nvPr/>
        </p:nvSpPr>
        <p:spPr>
          <a:xfrm>
            <a:off x="7139576" y="4374916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중구의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개폐업률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EC07A4-A5A8-D1CB-276C-60FDA2096BB4}"/>
              </a:ext>
            </a:extLst>
          </p:cNvPr>
          <p:cNvSpPr/>
          <p:nvPr/>
        </p:nvSpPr>
        <p:spPr>
          <a:xfrm>
            <a:off x="1677796" y="494055"/>
            <a:ext cx="39805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주거인구와 </a:t>
            </a:r>
            <a:r>
              <a:rPr lang="ko-KR" altLang="en-US" sz="1800" dirty="0" err="1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폐업률은</a:t>
            </a:r>
            <a:r>
              <a:rPr lang="ko-KR" altLang="en-US" sz="1800" dirty="0">
                <a:solidFill>
                  <a:srgbClr val="4C3FF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연관성이 있을 것이다</a:t>
            </a:r>
            <a:endParaRPr lang="en-US" altLang="ko-KR" sz="1800" dirty="0">
              <a:solidFill>
                <a:srgbClr val="4C3FF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4799E2-71E9-F0FD-AB5E-6B7DB7D9B9AC}"/>
              </a:ext>
            </a:extLst>
          </p:cNvPr>
          <p:cNvSpPr/>
          <p:nvPr/>
        </p:nvSpPr>
        <p:spPr>
          <a:xfrm>
            <a:off x="505795" y="495503"/>
            <a:ext cx="1094405" cy="348455"/>
          </a:xfrm>
          <a:prstGeom prst="roundRect">
            <a:avLst>
              <a:gd name="adj" fmla="val 50000"/>
            </a:avLst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2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AF2076-65BA-3171-CC61-443DEF543598}"/>
              </a:ext>
            </a:extLst>
          </p:cNvPr>
          <p:cNvSpPr/>
          <p:nvPr/>
        </p:nvSpPr>
        <p:spPr>
          <a:xfrm>
            <a:off x="505795" y="935960"/>
            <a:ext cx="621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 비율이 높은 강북구와 직장인구 비율이 높은 중구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개폐업률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비교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AE8400-6C80-4DA9-98F1-31BD121E5B93}"/>
              </a:ext>
            </a:extLst>
          </p:cNvPr>
          <p:cNvSpPr/>
          <p:nvPr/>
        </p:nvSpPr>
        <p:spPr>
          <a:xfrm>
            <a:off x="958625" y="4669835"/>
            <a:ext cx="2432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*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회색이 보이면 </a:t>
            </a:r>
            <a:r>
              <a:rPr lang="ko-KR" altLang="en-US" sz="1000" dirty="0" err="1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폐업률보다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 err="1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개업률이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높은 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4E1B5-A5B8-9F9B-5DBC-5B76984487BD}"/>
              </a:ext>
            </a:extLst>
          </p:cNvPr>
          <p:cNvSpPr/>
          <p:nvPr/>
        </p:nvSpPr>
        <p:spPr>
          <a:xfrm>
            <a:off x="6916758" y="4669835"/>
            <a:ext cx="1989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*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회색을 덮으면 </a:t>
            </a:r>
            <a:r>
              <a:rPr lang="ko-KR" altLang="en-US" sz="1000" dirty="0" err="1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폐업률이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더 높은 것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20F92E-339E-1E06-BC2E-B56BE0757E06}"/>
              </a:ext>
            </a:extLst>
          </p:cNvPr>
          <p:cNvGrpSpPr/>
          <p:nvPr/>
        </p:nvGrpSpPr>
        <p:grpSpPr>
          <a:xfrm>
            <a:off x="6606599" y="576664"/>
            <a:ext cx="1779152" cy="671403"/>
            <a:chOff x="6537094" y="1393051"/>
            <a:chExt cx="2114026" cy="76591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592121-DEBC-DAE1-9EF1-4055F38C4B3D}"/>
                </a:ext>
              </a:extLst>
            </p:cNvPr>
            <p:cNvSpPr/>
            <p:nvPr/>
          </p:nvSpPr>
          <p:spPr>
            <a:xfrm>
              <a:off x="6537094" y="1393051"/>
              <a:ext cx="2114026" cy="7659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A0F295-9AEF-1B79-9D75-A27E5595A10B}"/>
                </a:ext>
              </a:extLst>
            </p:cNvPr>
            <p:cNvSpPr/>
            <p:nvPr/>
          </p:nvSpPr>
          <p:spPr>
            <a:xfrm>
              <a:off x="7098346" y="1487567"/>
              <a:ext cx="1453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개업률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회색</a:t>
              </a:r>
              <a:endParaRPr lang="en-US" altLang="ko-KR" sz="1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r>
                <a:rPr lang="ko-KR" altLang="en-US" sz="1200" dirty="0" err="1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폐업률</a:t>
              </a:r>
              <a:r>
                <a:rPr lang="en-US" altLang="ko-KR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: </a:t>
              </a:r>
              <a:r>
                <a:rPr lang="ko-KR" altLang="en-US" sz="12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파란색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632004-AB57-2042-6F78-7B0873CC49D1}"/>
                </a:ext>
              </a:extLst>
            </p:cNvPr>
            <p:cNvSpPr/>
            <p:nvPr/>
          </p:nvSpPr>
          <p:spPr>
            <a:xfrm>
              <a:off x="6792913" y="1575233"/>
              <a:ext cx="291144" cy="144672"/>
            </a:xfrm>
            <a:prstGeom prst="rect">
              <a:avLst/>
            </a:prstGeom>
            <a:solidFill>
              <a:srgbClr val="B6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B178A2-8665-8E78-C204-FEBE270A6F52}"/>
                </a:ext>
              </a:extLst>
            </p:cNvPr>
            <p:cNvSpPr/>
            <p:nvPr/>
          </p:nvSpPr>
          <p:spPr>
            <a:xfrm>
              <a:off x="6792913" y="1776010"/>
              <a:ext cx="291144" cy="144672"/>
            </a:xfrm>
            <a:prstGeom prst="rect">
              <a:avLst/>
            </a:prstGeom>
            <a:solidFill>
              <a:srgbClr val="5A5ADC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31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9D8E28D-E84E-4423-6D99-14B1589E301C}"/>
              </a:ext>
            </a:extLst>
          </p:cNvPr>
          <p:cNvSpPr/>
          <p:nvPr/>
        </p:nvSpPr>
        <p:spPr>
          <a:xfrm>
            <a:off x="1456828" y="2409582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C0AB9-69BD-5973-99A2-32A423E82EE2}"/>
              </a:ext>
            </a:extLst>
          </p:cNvPr>
          <p:cNvSpPr/>
          <p:nvPr/>
        </p:nvSpPr>
        <p:spPr>
          <a:xfrm>
            <a:off x="1456828" y="3719320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6D8633-3499-4AB9-8DD6-C5E3347C9DE0}"/>
              </a:ext>
            </a:extLst>
          </p:cNvPr>
          <p:cNvSpPr/>
          <p:nvPr/>
        </p:nvSpPr>
        <p:spPr>
          <a:xfrm>
            <a:off x="1456828" y="1099844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86EB8-2EE2-9D9C-5063-9E8655AB906F}"/>
              </a:ext>
            </a:extLst>
          </p:cNvPr>
          <p:cNvSpPr/>
          <p:nvPr/>
        </p:nvSpPr>
        <p:spPr>
          <a:xfrm>
            <a:off x="1689216" y="1452122"/>
            <a:ext cx="5248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거리두기가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시행된 시점 모든 구의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매출이 떨어졌을 것이다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25F452-0046-202D-8F3E-59D1FCDEF02D}"/>
              </a:ext>
            </a:extLst>
          </p:cNvPr>
          <p:cNvSpPr/>
          <p:nvPr/>
        </p:nvSpPr>
        <p:spPr>
          <a:xfrm>
            <a:off x="1689216" y="4073276"/>
            <a:ext cx="5187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구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매출의 차이는 유동인구로 인해 발생할 것이다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28D670-23F4-2846-4690-DCE6B728FBD0}"/>
              </a:ext>
            </a:extLst>
          </p:cNvPr>
          <p:cNvSpPr/>
          <p:nvPr/>
        </p:nvSpPr>
        <p:spPr>
          <a:xfrm>
            <a:off x="1641769" y="2763538"/>
            <a:ext cx="52398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거리두기로 인해 특정 상권에 영향을 줬을 것이다</a:t>
            </a:r>
            <a:endParaRPr lang="ko-KR" altLang="en-US" sz="1600" strike="sngStrike" dirty="0">
              <a:solidFill>
                <a:schemeClr val="bg2">
                  <a:lumMod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FAAA90-CC94-8185-63D5-EC242578DFC4}"/>
              </a:ext>
            </a:extLst>
          </p:cNvPr>
          <p:cNvSpPr/>
          <p:nvPr/>
        </p:nvSpPr>
        <p:spPr>
          <a:xfrm>
            <a:off x="553675" y="1099842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B4D088-9711-B776-06CD-29AD0FA141A4}"/>
              </a:ext>
            </a:extLst>
          </p:cNvPr>
          <p:cNvSpPr/>
          <p:nvPr/>
        </p:nvSpPr>
        <p:spPr>
          <a:xfrm>
            <a:off x="553675" y="3719319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1-2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587676-6CAB-5670-145D-1C59C08A55AF}"/>
              </a:ext>
            </a:extLst>
          </p:cNvPr>
          <p:cNvSpPr/>
          <p:nvPr/>
        </p:nvSpPr>
        <p:spPr>
          <a:xfrm>
            <a:off x="553675" y="2409581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1-1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633BD-76A8-4B93-C1FE-EC05DF2380D8}"/>
              </a:ext>
            </a:extLst>
          </p:cNvPr>
          <p:cNvSpPr/>
          <p:nvPr/>
        </p:nvSpPr>
        <p:spPr>
          <a:xfrm>
            <a:off x="7439536" y="1099842"/>
            <a:ext cx="3809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거리두기가 전체적인 매출에 영향을 끼치는 지 상관관계를 확인하기 어려웠다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D0FAA737-9D4B-4F0B-D36D-F51C54620346}"/>
              </a:ext>
            </a:extLst>
          </p:cNvPr>
          <p:cNvSpPr/>
          <p:nvPr/>
        </p:nvSpPr>
        <p:spPr>
          <a:xfrm rot="5400000">
            <a:off x="7276990" y="1178015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679DB4-B27D-7FC2-347A-A54A0A4F1E4D}"/>
              </a:ext>
            </a:extLst>
          </p:cNvPr>
          <p:cNvSpPr/>
          <p:nvPr/>
        </p:nvSpPr>
        <p:spPr>
          <a:xfrm>
            <a:off x="7439536" y="2409581"/>
            <a:ext cx="4017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특정 업종의 매출액에 영향을 주었다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3031693-A79F-3588-BCAD-9B136EE852E5}"/>
              </a:ext>
            </a:extLst>
          </p:cNvPr>
          <p:cNvSpPr/>
          <p:nvPr/>
        </p:nvSpPr>
        <p:spPr>
          <a:xfrm rot="5400000">
            <a:off x="7276990" y="2480290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E4FD3-D864-124C-0DD4-634C0A824C7A}"/>
              </a:ext>
            </a:extLst>
          </p:cNvPr>
          <p:cNvSpPr/>
          <p:nvPr/>
        </p:nvSpPr>
        <p:spPr>
          <a:xfrm>
            <a:off x="7529090" y="3712248"/>
            <a:ext cx="4374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유동인구와 매출의 연관관계는 크게 발견할 수 없다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57266-2593-EAC1-F557-2A16F9149E3C}"/>
              </a:ext>
            </a:extLst>
          </p:cNvPr>
          <p:cNvSpPr/>
          <p:nvPr/>
        </p:nvSpPr>
        <p:spPr>
          <a:xfrm>
            <a:off x="7531244" y="4000329"/>
            <a:ext cx="3523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유동인구가 많다고 매출이 높은 것은 아니었다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9133B8-D021-9DCE-F110-16303FD216D7}"/>
              </a:ext>
            </a:extLst>
          </p:cNvPr>
          <p:cNvSpPr/>
          <p:nvPr/>
        </p:nvSpPr>
        <p:spPr>
          <a:xfrm>
            <a:off x="7529089" y="4404760"/>
            <a:ext cx="3928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직장 인구 수와 매출은 대체로 비례하는 추이</a:t>
            </a:r>
            <a:r>
              <a:rPr lang="en-US" altLang="ko-KR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  <a:endParaRPr lang="ko-KR" altLang="en-US" sz="16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BE18AA63-E35E-02F2-B677-6DE99E2B3A7C}"/>
              </a:ext>
            </a:extLst>
          </p:cNvPr>
          <p:cNvSpPr/>
          <p:nvPr/>
        </p:nvSpPr>
        <p:spPr>
          <a:xfrm rot="5400000">
            <a:off x="7276989" y="3759668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25B0FC08-E9B5-9E7C-FEC1-F7C1E6275CD7}"/>
              </a:ext>
            </a:extLst>
          </p:cNvPr>
          <p:cNvSpPr/>
          <p:nvPr/>
        </p:nvSpPr>
        <p:spPr>
          <a:xfrm rot="5400000">
            <a:off x="7276989" y="4479563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206967-DEE1-C6B3-4D56-40D6F24E98DF}"/>
              </a:ext>
            </a:extLst>
          </p:cNvPr>
          <p:cNvSpPr/>
          <p:nvPr/>
        </p:nvSpPr>
        <p:spPr>
          <a:xfrm>
            <a:off x="1456828" y="5035044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FC230B-2096-0D4E-32D6-3D63ADDDC111}"/>
              </a:ext>
            </a:extLst>
          </p:cNvPr>
          <p:cNvSpPr/>
          <p:nvPr/>
        </p:nvSpPr>
        <p:spPr>
          <a:xfrm>
            <a:off x="1689216" y="5389000"/>
            <a:ext cx="5187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주거인구가 많은 곳은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폐업률이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낮을 것이다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2BA9AB-75F9-2421-9E88-BD54E5344857}"/>
              </a:ext>
            </a:extLst>
          </p:cNvPr>
          <p:cNvSpPr/>
          <p:nvPr/>
        </p:nvSpPr>
        <p:spPr>
          <a:xfrm>
            <a:off x="553675" y="5035043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2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1004C0-91CE-551E-79CB-236B4C818357}"/>
              </a:ext>
            </a:extLst>
          </p:cNvPr>
          <p:cNvSpPr/>
          <p:nvPr/>
        </p:nvSpPr>
        <p:spPr>
          <a:xfrm>
            <a:off x="7531244" y="2748135"/>
            <a:ext cx="3523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Ex)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노래방 하락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의약품 상승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19B23-B4F7-3F4A-D3AB-66518DE70141}"/>
              </a:ext>
            </a:extLst>
          </p:cNvPr>
          <p:cNvSpPr/>
          <p:nvPr/>
        </p:nvSpPr>
        <p:spPr>
          <a:xfrm>
            <a:off x="7529088" y="5303543"/>
            <a:ext cx="4109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주거인구가 많은 곳은 비교적 </a:t>
            </a:r>
            <a:r>
              <a:rPr lang="ko-KR" altLang="en-US" sz="16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폐업률이</a:t>
            </a:r>
            <a:r>
              <a: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낮았고</a:t>
            </a:r>
            <a:r>
              <a:rPr lang="en-US" altLang="ko-KR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</a:p>
          <a:p>
            <a:r>
              <a: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직장인구 비율이 높은 중구는 </a:t>
            </a:r>
            <a:r>
              <a:rPr lang="ko-KR" altLang="en-US" sz="16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폐업률이</a:t>
            </a:r>
            <a:r>
              <a: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높았다 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C17D3EE-39C2-C0C5-9921-7D712A0D58AB}"/>
              </a:ext>
            </a:extLst>
          </p:cNvPr>
          <p:cNvSpPr/>
          <p:nvPr/>
        </p:nvSpPr>
        <p:spPr>
          <a:xfrm rot="5400000">
            <a:off x="7276988" y="5405044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E649C7-D44C-115E-AEAF-ADB9AF43E20D}"/>
              </a:ext>
            </a:extLst>
          </p:cNvPr>
          <p:cNvSpPr/>
          <p:nvPr/>
        </p:nvSpPr>
        <p:spPr>
          <a:xfrm>
            <a:off x="487321" y="414209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분석결과 종합</a:t>
            </a:r>
          </a:p>
        </p:txBody>
      </p:sp>
    </p:spTree>
    <p:extLst>
      <p:ext uri="{BB962C8B-B14F-4D97-AF65-F5344CB8AC3E}">
        <p14:creationId xmlns:p14="http://schemas.microsoft.com/office/powerpoint/2010/main" val="412790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5E8A2C-B81F-C22D-D4B9-50644266FC11}"/>
              </a:ext>
            </a:extLst>
          </p:cNvPr>
          <p:cNvSpPr/>
          <p:nvPr/>
        </p:nvSpPr>
        <p:spPr>
          <a:xfrm>
            <a:off x="591936" y="2321581"/>
            <a:ext cx="3151228" cy="167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분야에 대한 기초 지식이 부족하여 얘기치 못한 현상에 대한 해석이 어려웠다</a:t>
            </a:r>
            <a:endParaRPr lang="en-US" altLang="ko-KR" sz="1400" b="0" i="0" dirty="0">
              <a:solidFill>
                <a:srgbClr val="1D1C1D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(ex) 19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년도의 매출 급락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lang="ko-KR" altLang="en-US" sz="1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인과관계를 확인하기 위해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요인으로 인한 변수가 많았다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6B1076-3EBF-C20B-7F9C-3A424BA322FA}"/>
              </a:ext>
            </a:extLst>
          </p:cNvPr>
          <p:cNvSpPr/>
          <p:nvPr/>
        </p:nvSpPr>
        <p:spPr>
          <a:xfrm>
            <a:off x="4398948" y="2296104"/>
            <a:ext cx="3072201" cy="10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지도 찍어보기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400" b="0" i="0" dirty="0" err="1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요일별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분석 등 적합하지 않은 접근도 겪었다</a:t>
            </a:r>
            <a:endParaRPr lang="en-US" altLang="ko-KR" sz="1400" b="0" i="0" dirty="0">
              <a:solidFill>
                <a:srgbClr val="1D1C1D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프로젝트의 주제와 목적 변경 야기</a:t>
            </a:r>
            <a:endParaRPr lang="en-US" altLang="ko-KR" sz="1400" b="0" i="0" dirty="0">
              <a:solidFill>
                <a:srgbClr val="1D1C1D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E81ED-980A-9FF7-00DF-4BBBABCFA2CF}"/>
              </a:ext>
            </a:extLst>
          </p:cNvPr>
          <p:cNvSpPr/>
          <p:nvPr/>
        </p:nvSpPr>
        <p:spPr>
          <a:xfrm>
            <a:off x="7917914" y="2321581"/>
            <a:ext cx="3151228" cy="167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1400" dirty="0">
                <a:solidFill>
                  <a:srgbClr val="1D1C1D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뚜렷한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인과관계를 확인하고자 하는 마음이 있었고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solidFill>
                  <a:srgbClr val="1D1C1D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보고 싶은 것만 보게 될 위험에 처했었다</a:t>
            </a:r>
            <a:r>
              <a:rPr lang="en-US" altLang="ko-KR" sz="1400" dirty="0">
                <a:solidFill>
                  <a:srgbClr val="1D1C1D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어려워 현상에 대해 명확히 밝혀내지 못한 것이 아쉬웠다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7846E-AEC6-51C3-FCD8-B1CCA3D774A4}"/>
              </a:ext>
            </a:extLst>
          </p:cNvPr>
          <p:cNvSpPr/>
          <p:nvPr/>
        </p:nvSpPr>
        <p:spPr>
          <a:xfrm>
            <a:off x="553675" y="1598054"/>
            <a:ext cx="3227750" cy="4767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i="0" dirty="0">
                <a:solidFill>
                  <a:srgbClr val="4C3FF1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배경지식 부족으로 인한 분석 한계</a:t>
            </a:r>
            <a:endParaRPr lang="ko-KR" altLang="en-US" sz="1600" dirty="0">
              <a:solidFill>
                <a:srgbClr val="4C3FF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C3ECED4-3066-8756-9DB8-03F696342D89}"/>
              </a:ext>
            </a:extLst>
          </p:cNvPr>
          <p:cNvSpPr/>
          <p:nvPr/>
        </p:nvSpPr>
        <p:spPr>
          <a:xfrm>
            <a:off x="4398948" y="1586264"/>
            <a:ext cx="2743201" cy="4767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i="0" dirty="0">
                <a:solidFill>
                  <a:srgbClr val="4C3FF1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타율이 낮은 데이터 분석 방법</a:t>
            </a:r>
            <a:endParaRPr lang="ko-KR" altLang="en-US" sz="1600" dirty="0">
              <a:solidFill>
                <a:srgbClr val="4C3FF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5C6D94F-188F-C03F-7C75-02D86AEAA2FE}"/>
              </a:ext>
            </a:extLst>
          </p:cNvPr>
          <p:cNvSpPr/>
          <p:nvPr/>
        </p:nvSpPr>
        <p:spPr>
          <a:xfrm>
            <a:off x="8525303" y="1598054"/>
            <a:ext cx="1724026" cy="4767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i="0" dirty="0">
                <a:solidFill>
                  <a:srgbClr val="4C3FF1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확증편향의 위험</a:t>
            </a:r>
            <a:endParaRPr lang="ko-KR" altLang="en-US" sz="1600" dirty="0">
              <a:solidFill>
                <a:srgbClr val="4C3FF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2D72E3-69F8-32D9-2C81-C93A8698178E}"/>
              </a:ext>
            </a:extLst>
          </p:cNvPr>
          <p:cNvSpPr/>
          <p:nvPr/>
        </p:nvSpPr>
        <p:spPr>
          <a:xfrm>
            <a:off x="487321" y="4142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한계점 및 어려웠던 점</a:t>
            </a:r>
          </a:p>
        </p:txBody>
      </p:sp>
    </p:spTree>
    <p:extLst>
      <p:ext uri="{BB962C8B-B14F-4D97-AF65-F5344CB8AC3E}">
        <p14:creationId xmlns:p14="http://schemas.microsoft.com/office/powerpoint/2010/main" val="378329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코로나 팬데믹으로 침체했던 대학가 상권도 최근 다시 활기를 띤다. 건대입구역 주변 상권 역시 밤늦은 시간에도 사람들로 북적거린다. &#10;(나건웅 기자)">
            <a:extLst>
              <a:ext uri="{FF2B5EF4-FFF2-40B4-BE49-F238E27FC236}">
                <a16:creationId xmlns:a16="http://schemas.microsoft.com/office/drawing/2014/main" id="{568B6E93-BFA5-FBA8-865A-FCDE8431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F72128-9035-8A71-1CD3-616FBD2A2E1D}"/>
              </a:ext>
            </a:extLst>
          </p:cNvPr>
          <p:cNvSpPr/>
          <p:nvPr/>
        </p:nvSpPr>
        <p:spPr>
          <a:xfrm>
            <a:off x="-4119" y="0"/>
            <a:ext cx="12196119" cy="6858000"/>
          </a:xfrm>
          <a:prstGeom prst="rect">
            <a:avLst/>
          </a:prstGeom>
          <a:solidFill>
            <a:srgbClr val="4C3FF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8BA19-48DB-F95E-532C-6C9DF45BAE4C}"/>
              </a:ext>
            </a:extLst>
          </p:cNvPr>
          <p:cNvSpPr txBox="1"/>
          <p:nvPr/>
        </p:nvSpPr>
        <p:spPr>
          <a:xfrm>
            <a:off x="1261714" y="4701320"/>
            <a:ext cx="71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Date :</a:t>
            </a:r>
            <a:r>
              <a:rPr lang="ko-KR" altLang="en-US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689D3-0E32-5FE7-DA7C-33277D48EF61}"/>
              </a:ext>
            </a:extLst>
          </p:cNvPr>
          <p:cNvSpPr txBox="1"/>
          <p:nvPr/>
        </p:nvSpPr>
        <p:spPr>
          <a:xfrm>
            <a:off x="1950102" y="5052463"/>
            <a:ext cx="206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골목식당</a:t>
            </a:r>
            <a:endParaRPr lang="en-US" altLang="ko-KR" sz="1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1DBA7-05F8-58FB-D2BF-109404F774AC}"/>
              </a:ext>
            </a:extLst>
          </p:cNvPr>
          <p:cNvSpPr txBox="1"/>
          <p:nvPr/>
        </p:nvSpPr>
        <p:spPr>
          <a:xfrm>
            <a:off x="1973747" y="5403606"/>
            <a:ext cx="206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ko-KR" altLang="en-US" sz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강서현</a:t>
            </a:r>
            <a:r>
              <a:rPr lang="en-US" altLang="ko-KR" sz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맹지주</a:t>
            </a:r>
            <a:r>
              <a:rPr lang="en-US" altLang="ko-KR" sz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이우성</a:t>
            </a:r>
            <a:endParaRPr lang="en-US" altLang="ko-KR" sz="1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F0611-BFCB-1017-D30A-3F6EB968D681}"/>
              </a:ext>
            </a:extLst>
          </p:cNvPr>
          <p:cNvSpPr txBox="1"/>
          <p:nvPr/>
        </p:nvSpPr>
        <p:spPr>
          <a:xfrm>
            <a:off x="1261714" y="5052463"/>
            <a:ext cx="71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8DA43-D72D-1BC1-F87C-2BB2AE59A3E1}"/>
              </a:ext>
            </a:extLst>
          </p:cNvPr>
          <p:cNvSpPr txBox="1"/>
          <p:nvPr/>
        </p:nvSpPr>
        <p:spPr>
          <a:xfrm>
            <a:off x="1973747" y="4701320"/>
            <a:ext cx="204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22.12.30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45CE9-9FB4-06F0-DE75-D34B895C9058}"/>
              </a:ext>
            </a:extLst>
          </p:cNvPr>
          <p:cNvSpPr txBox="1"/>
          <p:nvPr/>
        </p:nvSpPr>
        <p:spPr>
          <a:xfrm>
            <a:off x="1261714" y="1277140"/>
            <a:ext cx="51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>
              <a:spcBef>
                <a:spcPct val="50000"/>
              </a:spcBef>
            </a:pPr>
            <a:r>
              <a:rPr lang="ko-KR" altLang="en-US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빅데이터 분석 및 서비스 기획 부트캠프 자유 팀프로젝트</a:t>
            </a:r>
            <a:endParaRPr lang="en-US" altLang="ko-KR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652A3-EA13-650D-BF14-B91957BBF53D}"/>
              </a:ext>
            </a:extLst>
          </p:cNvPr>
          <p:cNvSpPr txBox="1"/>
          <p:nvPr/>
        </p:nvSpPr>
        <p:spPr>
          <a:xfrm>
            <a:off x="1261714" y="2261916"/>
            <a:ext cx="1830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E.O.D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C778C-BC37-7732-BA1F-29EC30FCAA5F}"/>
              </a:ext>
            </a:extLst>
          </p:cNvPr>
          <p:cNvSpPr txBox="1"/>
          <p:nvPr/>
        </p:nvSpPr>
        <p:spPr>
          <a:xfrm>
            <a:off x="1261714" y="1646472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서울시 상권 공공데이터 </a:t>
            </a:r>
            <a:r>
              <a:rPr lang="en-US" altLang="ko-KR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3FFFF-0514-11C1-6A36-AC0B4427FB63}"/>
              </a:ext>
            </a:extLst>
          </p:cNvPr>
          <p:cNvSpPr txBox="1"/>
          <p:nvPr/>
        </p:nvSpPr>
        <p:spPr>
          <a:xfrm>
            <a:off x="4019939" y="1646472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코로나가 상권에 미친 영향 과 현황 </a:t>
            </a:r>
            <a:r>
              <a:rPr lang="ko-KR" altLang="en-US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98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B6A6D-A317-D578-91D9-68C3C0BCA03B}"/>
              </a:ext>
            </a:extLst>
          </p:cNvPr>
          <p:cNvSpPr/>
          <p:nvPr/>
        </p:nvSpPr>
        <p:spPr>
          <a:xfrm>
            <a:off x="7663475" y="1824394"/>
            <a:ext cx="2309013" cy="38277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C4F167-C76F-180A-6155-2F55A63452A0}"/>
              </a:ext>
            </a:extLst>
          </p:cNvPr>
          <p:cNvSpPr/>
          <p:nvPr/>
        </p:nvSpPr>
        <p:spPr>
          <a:xfrm>
            <a:off x="4726378" y="1824394"/>
            <a:ext cx="2309013" cy="38277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92C0-315E-BCC9-DDDA-58E12A12269A}"/>
              </a:ext>
            </a:extLst>
          </p:cNvPr>
          <p:cNvSpPr/>
          <p:nvPr/>
        </p:nvSpPr>
        <p:spPr>
          <a:xfrm>
            <a:off x="1821784" y="1824394"/>
            <a:ext cx="2309013" cy="38277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C2E2EE-5DF9-B0F6-151B-03DA570D4735}"/>
              </a:ext>
            </a:extLst>
          </p:cNvPr>
          <p:cNvSpPr/>
          <p:nvPr/>
        </p:nvSpPr>
        <p:spPr>
          <a:xfrm>
            <a:off x="2408781" y="2505587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주제 선정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9DF198-B47D-C563-A588-5A69E8FFBFE7}"/>
              </a:ext>
            </a:extLst>
          </p:cNvPr>
          <p:cNvSpPr/>
          <p:nvPr/>
        </p:nvSpPr>
        <p:spPr>
          <a:xfrm>
            <a:off x="399035" y="323334"/>
            <a:ext cx="7585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index</a:t>
            </a:r>
            <a:endParaRPr lang="ko-KR" altLang="en-US" dirty="0">
              <a:solidFill>
                <a:srgbClr val="4C3F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2E4732-2498-4782-8C7D-2FF251D97B66}"/>
              </a:ext>
            </a:extLst>
          </p:cNvPr>
          <p:cNvSpPr/>
          <p:nvPr/>
        </p:nvSpPr>
        <p:spPr>
          <a:xfrm>
            <a:off x="399035" y="692666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C9EFD-A15E-F98C-9222-CD9031044AB1}"/>
              </a:ext>
            </a:extLst>
          </p:cNvPr>
          <p:cNvSpPr/>
          <p:nvPr/>
        </p:nvSpPr>
        <p:spPr>
          <a:xfrm>
            <a:off x="2219512" y="3059668"/>
            <a:ext cx="1513556" cy="700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주제 선정 배경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수집데이터 소개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F16E40-ECC8-BA4B-64BA-BD1B8A82F125}"/>
              </a:ext>
            </a:extLst>
          </p:cNvPr>
          <p:cNvSpPr/>
          <p:nvPr/>
        </p:nvSpPr>
        <p:spPr>
          <a:xfrm>
            <a:off x="4937356" y="2514661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분석 프로세스 설계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9BB064-1BF5-A95F-85D6-BE90A2C79E72}"/>
              </a:ext>
            </a:extLst>
          </p:cNvPr>
          <p:cNvSpPr/>
          <p:nvPr/>
        </p:nvSpPr>
        <p:spPr>
          <a:xfrm>
            <a:off x="7941336" y="3059668"/>
            <a:ext cx="1486304" cy="700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가설과 인사이트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5ACAC-7562-819C-CB6B-E9927787A443}"/>
              </a:ext>
            </a:extLst>
          </p:cNvPr>
          <p:cNvSpPr/>
          <p:nvPr/>
        </p:nvSpPr>
        <p:spPr>
          <a:xfrm>
            <a:off x="7813896" y="2514661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 분석 및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634455-D7A6-0B0E-F431-9E31E966C391}"/>
              </a:ext>
            </a:extLst>
          </p:cNvPr>
          <p:cNvSpPr/>
          <p:nvPr/>
        </p:nvSpPr>
        <p:spPr>
          <a:xfrm>
            <a:off x="5208263" y="3059668"/>
            <a:ext cx="1175322" cy="1347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수집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전처리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시각화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F3BEB35D-ECB5-1C9F-D0A0-5561697B497D}"/>
              </a:ext>
            </a:extLst>
          </p:cNvPr>
          <p:cNvSpPr/>
          <p:nvPr/>
        </p:nvSpPr>
        <p:spPr>
          <a:xfrm>
            <a:off x="2571999" y="1253310"/>
            <a:ext cx="808581" cy="1096546"/>
          </a:xfrm>
          <a:prstGeom prst="diamond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1221DAA9-2702-8BE7-591F-1F6E401E4FAC}"/>
              </a:ext>
            </a:extLst>
          </p:cNvPr>
          <p:cNvSpPr/>
          <p:nvPr/>
        </p:nvSpPr>
        <p:spPr>
          <a:xfrm>
            <a:off x="5476592" y="1253310"/>
            <a:ext cx="808581" cy="1096546"/>
          </a:xfrm>
          <a:prstGeom prst="diamond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FA42E2F3-5C4A-6316-ECC9-3A3C281E3E98}"/>
              </a:ext>
            </a:extLst>
          </p:cNvPr>
          <p:cNvSpPr/>
          <p:nvPr/>
        </p:nvSpPr>
        <p:spPr>
          <a:xfrm>
            <a:off x="8381185" y="1253310"/>
            <a:ext cx="808581" cy="1096546"/>
          </a:xfrm>
          <a:prstGeom prst="diamond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19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0CA2F3-50BA-72D0-84E4-82D926879032}"/>
              </a:ext>
            </a:extLst>
          </p:cNvPr>
          <p:cNvSpPr/>
          <p:nvPr/>
        </p:nvSpPr>
        <p:spPr>
          <a:xfrm>
            <a:off x="399035" y="323334"/>
            <a:ext cx="10358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주제 선정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1C3E3-EC41-8CC9-9679-85D6525CCCA0}"/>
              </a:ext>
            </a:extLst>
          </p:cNvPr>
          <p:cNvSpPr/>
          <p:nvPr/>
        </p:nvSpPr>
        <p:spPr>
          <a:xfrm>
            <a:off x="399035" y="692666"/>
            <a:ext cx="237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리서치와 분석을 통한 주제 선정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24DAA4-D044-CCF6-1790-37B7CE80AB1B}"/>
              </a:ext>
            </a:extLst>
          </p:cNvPr>
          <p:cNvSpPr/>
          <p:nvPr/>
        </p:nvSpPr>
        <p:spPr>
          <a:xfrm>
            <a:off x="5931617" y="1501973"/>
            <a:ext cx="4746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상권 분석에 앞서 어떤 키워드를 가지고 있는 지 뉴스 </a:t>
            </a:r>
            <a:r>
              <a:rPr lang="ko-KR" altLang="en-US" sz="1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크롤링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59B108-3C6B-23D3-6CFD-CF133AF7034A}"/>
              </a:ext>
            </a:extLst>
          </p:cNvPr>
          <p:cNvSpPr/>
          <p:nvPr/>
        </p:nvSpPr>
        <p:spPr>
          <a:xfrm>
            <a:off x="5931617" y="1809750"/>
            <a:ext cx="5303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새해 기간을 제외하고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골목상권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2021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 네이버 뉴스 데이터 </a:t>
            </a:r>
            <a:r>
              <a:rPr lang="ko-KR" altLang="en-US" sz="1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크롤링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FD9C87-838F-D96A-0FFA-2AB55942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18139"/>
              </p:ext>
            </p:extLst>
          </p:nvPr>
        </p:nvGraphicFramePr>
        <p:xfrm>
          <a:off x="399035" y="4426197"/>
          <a:ext cx="4737393" cy="175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008">
                  <a:extLst>
                    <a:ext uri="{9D8B030D-6E8A-4147-A177-3AD203B41FA5}">
                      <a16:colId xmlns:a16="http://schemas.microsoft.com/office/drawing/2014/main" val="1363788571"/>
                    </a:ext>
                  </a:extLst>
                </a:gridCol>
                <a:gridCol w="3573385">
                  <a:extLst>
                    <a:ext uri="{9D8B030D-6E8A-4147-A177-3AD203B41FA5}">
                      <a16:colId xmlns:a16="http://schemas.microsoft.com/office/drawing/2014/main" val="2356454943"/>
                    </a:ext>
                  </a:extLst>
                </a:gridCol>
              </a:tblGrid>
              <a:tr h="3068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구축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개발 환경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Python 3.7, PyCharm, </a:t>
                      </a:r>
                      <a:r>
                        <a:rPr lang="en-US" altLang="ko-KR" sz="1200" b="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Jupyter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Notebook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51890"/>
                  </a:ext>
                </a:extLst>
              </a:tr>
              <a:tr h="306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22. 12. 21(</a:t>
                      </a: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 ~ 22. 12. 30(</a:t>
                      </a: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금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688130"/>
                  </a:ext>
                </a:extLst>
              </a:tr>
              <a:tr h="322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참여인원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강서현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맹지주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이우성</a:t>
                      </a: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(3</a:t>
                      </a:r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명</a:t>
                      </a:r>
                      <a:r>
                        <a:rPr lang="en-US" altLang="ko-KR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329598"/>
                  </a:ext>
                </a:extLst>
              </a:tr>
              <a:tr h="35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패키지 활용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크롤링</a:t>
                      </a:r>
                      <a:r>
                        <a:rPr lang="ko-KR" altLang="en-US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: pandas, </a:t>
                      </a:r>
                      <a:r>
                        <a:rPr lang="en-US" altLang="ko-KR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BeautifulSoup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sklearn</a:t>
                      </a:r>
                      <a:endParaRPr lang="en-US" altLang="ko-KR" sz="12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전처리</a:t>
                      </a:r>
                      <a:r>
                        <a:rPr lang="ko-KR" altLang="en-US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: pandas (</a:t>
                      </a:r>
                      <a:r>
                        <a:rPr lang="en-US" altLang="ko-KR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numpy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), </a:t>
                      </a:r>
                      <a:r>
                        <a:rPr lang="en-US" altLang="ko-KR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konlpy</a:t>
                      </a:r>
                      <a:r>
                        <a:rPr lang="en-US" altLang="ko-KR" sz="1200" baseline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kkma</a:t>
                      </a:r>
                      <a:r>
                        <a:rPr lang="en-US" altLang="ko-KR" sz="1200" baseline="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 word2vec</a:t>
                      </a:r>
                      <a:endParaRPr lang="en-US" altLang="ko-KR" sz="12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시각화 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en-US" altLang="ko-KR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WordCloud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plotly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cufflinks,</a:t>
                      </a:r>
                      <a:r>
                        <a:rPr lang="ko-KR" altLang="en-US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matplotlib, seaborn, folium, </a:t>
                      </a:r>
                      <a:r>
                        <a:rPr lang="en-US" altLang="ko-KR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Pyproj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위치좌표변환</a:t>
                      </a:r>
                      <a:r>
                        <a:rPr lang="en-US" altLang="ko-KR" sz="12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423016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88B52EC-D789-A214-A0FA-F21886B0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18" y="2425304"/>
            <a:ext cx="5663730" cy="2862646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9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A1E4A-C02D-BC6D-E400-4EB8AADC10CC}"/>
              </a:ext>
            </a:extLst>
          </p:cNvPr>
          <p:cNvSpPr/>
          <p:nvPr/>
        </p:nvSpPr>
        <p:spPr>
          <a:xfrm>
            <a:off x="7307797" y="5584981"/>
            <a:ext cx="2911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en-US" altLang="ko-KR" sz="1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WordCloud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관련 키워드 확인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</a:p>
          <a:p>
            <a:pPr algn="ctr"/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골목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상권 키워드 제외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158BD-CBDC-6BE1-C072-4F3DA7580EB0}"/>
              </a:ext>
            </a:extLst>
          </p:cNvPr>
          <p:cNvSpPr/>
          <p:nvPr/>
        </p:nvSpPr>
        <p:spPr>
          <a:xfrm>
            <a:off x="399035" y="1501973"/>
            <a:ext cx="473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곧 마스크 해제가 진행되며 코로나 전후로 골목 상권에 미친 영향과 현황을 파악해 보기 위해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상권 분석을 주제로 선정</a:t>
            </a:r>
            <a:endParaRPr lang="en-US" altLang="ko-KR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5BFD18-9E1D-5F05-60EC-1FC4CFA6DC05}"/>
              </a:ext>
            </a:extLst>
          </p:cNvPr>
          <p:cNvSpPr/>
          <p:nvPr/>
        </p:nvSpPr>
        <p:spPr>
          <a:xfrm>
            <a:off x="399035" y="1098276"/>
            <a:ext cx="37625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코로나가 서울시 상권에 끼친 영향 분석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BEDE7C-DCE7-217F-E6CA-E33991F2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1" y="2117527"/>
            <a:ext cx="4058664" cy="1985573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9000"/>
              </a:prstClr>
            </a:outerShdw>
          </a:effec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4E742CC-0561-666A-25A4-D6C1B33182A1}"/>
              </a:ext>
            </a:extLst>
          </p:cNvPr>
          <p:cNvCxnSpPr>
            <a:cxnSpLocks/>
          </p:cNvCxnSpPr>
          <p:nvPr/>
        </p:nvCxnSpPr>
        <p:spPr>
          <a:xfrm>
            <a:off x="5602238" y="1094823"/>
            <a:ext cx="0" cy="5202601"/>
          </a:xfrm>
          <a:prstGeom prst="line">
            <a:avLst/>
          </a:prstGeom>
          <a:ln>
            <a:solidFill>
              <a:srgbClr val="4C3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1EBD1-FFBD-D1DE-FC0F-9A705B777838}"/>
              </a:ext>
            </a:extLst>
          </p:cNvPr>
          <p:cNvSpPr/>
          <p:nvPr/>
        </p:nvSpPr>
        <p:spPr>
          <a:xfrm>
            <a:off x="5931617" y="1098276"/>
            <a:ext cx="12346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키워드 분석</a:t>
            </a:r>
          </a:p>
        </p:txBody>
      </p:sp>
    </p:spTree>
    <p:extLst>
      <p:ext uri="{BB962C8B-B14F-4D97-AF65-F5344CB8AC3E}">
        <p14:creationId xmlns:p14="http://schemas.microsoft.com/office/powerpoint/2010/main" val="378734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C0C6AF-F4A6-A8C2-6F83-36D703315005}"/>
              </a:ext>
            </a:extLst>
          </p:cNvPr>
          <p:cNvSpPr/>
          <p:nvPr/>
        </p:nvSpPr>
        <p:spPr>
          <a:xfrm>
            <a:off x="-1" y="0"/>
            <a:ext cx="199072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FACC69-E9B0-D0EB-A2A1-EB31AF087D01}"/>
              </a:ext>
            </a:extLst>
          </p:cNvPr>
          <p:cNvSpPr/>
          <p:nvPr/>
        </p:nvSpPr>
        <p:spPr>
          <a:xfrm>
            <a:off x="269679" y="1778528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주제 선정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3312A-8BDE-946E-ACC7-4ADE6E3A46A5}"/>
              </a:ext>
            </a:extLst>
          </p:cNvPr>
          <p:cNvSpPr/>
          <p:nvPr/>
        </p:nvSpPr>
        <p:spPr>
          <a:xfrm>
            <a:off x="269678" y="2571603"/>
            <a:ext cx="1353256" cy="1670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수집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시각화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7FF2F6-6120-8E63-FD6C-D2499577E0EF}"/>
              </a:ext>
            </a:extLst>
          </p:cNvPr>
          <p:cNvSpPr/>
          <p:nvPr/>
        </p:nvSpPr>
        <p:spPr>
          <a:xfrm>
            <a:off x="269679" y="4339100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C7D5F0-3AF8-5146-4616-160236819973}"/>
              </a:ext>
            </a:extLst>
          </p:cNvPr>
          <p:cNvSpPr/>
          <p:nvPr/>
        </p:nvSpPr>
        <p:spPr>
          <a:xfrm>
            <a:off x="269679" y="4714801"/>
            <a:ext cx="80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7BEEA0-2976-B405-C9FF-4DACF54B097C}"/>
              </a:ext>
            </a:extLst>
          </p:cNvPr>
          <p:cNvSpPr/>
          <p:nvPr/>
        </p:nvSpPr>
        <p:spPr>
          <a:xfrm>
            <a:off x="269679" y="219590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프로세스 설계</a:t>
            </a:r>
          </a:p>
        </p:txBody>
      </p:sp>
      <p:pic>
        <p:nvPicPr>
          <p:cNvPr id="2050" name="Picture 2" descr="서울열린데이터광장">
            <a:extLst>
              <a:ext uri="{FF2B5EF4-FFF2-40B4-BE49-F238E27FC236}">
                <a16:creationId xmlns:a16="http://schemas.microsoft.com/office/drawing/2014/main" id="{C78EAF6C-C3F6-6570-E0B0-E38590F0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48" y="3054523"/>
            <a:ext cx="3428106" cy="6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공공데이터공개 &lt; 정보공개 | 경기도여성가족재단">
            <a:extLst>
              <a:ext uri="{FF2B5EF4-FFF2-40B4-BE49-F238E27FC236}">
                <a16:creationId xmlns:a16="http://schemas.microsoft.com/office/drawing/2014/main" id="{72162CC6-4A1B-5DFF-7B28-33DFE938E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3" t="33780" r="24353" b="33162"/>
          <a:stretch/>
        </p:blipFill>
        <p:spPr bwMode="auto">
          <a:xfrm>
            <a:off x="2759608" y="4037358"/>
            <a:ext cx="3526972" cy="7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B43F63-C71B-BD44-0009-F6953A974ED8}"/>
              </a:ext>
            </a:extLst>
          </p:cNvPr>
          <p:cNvSpPr/>
          <p:nvPr/>
        </p:nvSpPr>
        <p:spPr>
          <a:xfrm>
            <a:off x="2810748" y="788017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출처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D6F8CB-9DC2-2446-788C-F42FB84E9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748" y="1874542"/>
            <a:ext cx="3424693" cy="775402"/>
          </a:xfrm>
          <a:prstGeom prst="rect">
            <a:avLst/>
          </a:prstGeom>
        </p:spPr>
      </p:pic>
      <p:pic>
        <p:nvPicPr>
          <p:cNvPr id="2054" name="Picture 6" descr="건보공단, 콜린알포세레이트 환수협상 완료... 44개 업체">
            <a:extLst>
              <a:ext uri="{FF2B5EF4-FFF2-40B4-BE49-F238E27FC236}">
                <a16:creationId xmlns:a16="http://schemas.microsoft.com/office/drawing/2014/main" id="{6063D28C-302A-505A-605F-F1006A52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44" y="1581057"/>
            <a:ext cx="3054383" cy="103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이코노믹포스트] 서울신용보증재단, 소상공인 15%이상 고리 대출→1.5% 저금리 전환">
            <a:extLst>
              <a:ext uri="{FF2B5EF4-FFF2-40B4-BE49-F238E27FC236}">
                <a16:creationId xmlns:a16="http://schemas.microsoft.com/office/drawing/2014/main" id="{3B999D21-B2C2-47AF-76BC-5B99621D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63" y="2861819"/>
            <a:ext cx="3596144" cy="102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비씨카드, 기업맞춤 빅데이터 서비스 출시&quot;- 헤럴드경제">
            <a:extLst>
              <a:ext uri="{FF2B5EF4-FFF2-40B4-BE49-F238E27FC236}">
                <a16:creationId xmlns:a16="http://schemas.microsoft.com/office/drawing/2014/main" id="{FE53DA59-09FB-A454-AC34-0387FDA2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55" y="4060402"/>
            <a:ext cx="2429412" cy="5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0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225BC1E-8AFD-69D9-542C-2C554C4A2750}"/>
              </a:ext>
            </a:extLst>
          </p:cNvPr>
          <p:cNvGrpSpPr/>
          <p:nvPr/>
        </p:nvGrpSpPr>
        <p:grpSpPr>
          <a:xfrm>
            <a:off x="-128691" y="2173534"/>
            <a:ext cx="9474522" cy="1624159"/>
            <a:chOff x="-145143" y="2169334"/>
            <a:chExt cx="9474522" cy="162415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B4A6424-8838-7450-FDA0-8FA8F4612852}"/>
                </a:ext>
              </a:extLst>
            </p:cNvPr>
            <p:cNvSpPr/>
            <p:nvPr/>
          </p:nvSpPr>
          <p:spPr>
            <a:xfrm>
              <a:off x="-145143" y="3057236"/>
              <a:ext cx="9035778" cy="371764"/>
            </a:xfrm>
            <a:prstGeom prst="roundRect">
              <a:avLst/>
            </a:prstGeom>
            <a:solidFill>
              <a:srgbClr val="4C3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93A230-D226-23B0-32BB-423D53E9617E}"/>
                </a:ext>
              </a:extLst>
            </p:cNvPr>
            <p:cNvSpPr/>
            <p:nvPr/>
          </p:nvSpPr>
          <p:spPr>
            <a:xfrm rot="2700000">
              <a:off x="7928419" y="2679585"/>
              <a:ext cx="1400961" cy="380460"/>
            </a:xfrm>
            <a:prstGeom prst="roundRect">
              <a:avLst/>
            </a:prstGeom>
            <a:solidFill>
              <a:srgbClr val="4C3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51B131-9313-8D89-C2F7-F21BD8999AC6}"/>
                </a:ext>
              </a:extLst>
            </p:cNvPr>
            <p:cNvSpPr/>
            <p:nvPr/>
          </p:nvSpPr>
          <p:spPr>
            <a:xfrm rot="8100000">
              <a:off x="7928418" y="3400008"/>
              <a:ext cx="1400961" cy="393485"/>
            </a:xfrm>
            <a:prstGeom prst="roundRect">
              <a:avLst/>
            </a:prstGeom>
            <a:solidFill>
              <a:srgbClr val="4C3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62AA99A-7429-AE60-2190-109F38D809C7}"/>
              </a:ext>
            </a:extLst>
          </p:cNvPr>
          <p:cNvSpPr/>
          <p:nvPr/>
        </p:nvSpPr>
        <p:spPr>
          <a:xfrm>
            <a:off x="1711354" y="2321316"/>
            <a:ext cx="1727810" cy="1727810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 수집</a:t>
            </a:r>
            <a:endParaRPr lang="ko-KR" altLang="en-US" sz="1400" dirty="0">
              <a:solidFill>
                <a:srgbClr val="4C3F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173385B-D503-DEDF-E067-7A652AE6B246}"/>
              </a:ext>
            </a:extLst>
          </p:cNvPr>
          <p:cNvSpPr/>
          <p:nvPr/>
        </p:nvSpPr>
        <p:spPr>
          <a:xfrm>
            <a:off x="3078759" y="2321316"/>
            <a:ext cx="1727810" cy="1727810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전처리</a:t>
            </a:r>
            <a:endParaRPr lang="ko-KR" altLang="en-US" sz="1400" dirty="0">
              <a:solidFill>
                <a:srgbClr val="4C3F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EC201C-47ED-D083-4A41-F15BDFE7CB1A}"/>
              </a:ext>
            </a:extLst>
          </p:cNvPr>
          <p:cNvSpPr/>
          <p:nvPr/>
        </p:nvSpPr>
        <p:spPr>
          <a:xfrm>
            <a:off x="4446164" y="2321316"/>
            <a:ext cx="1727810" cy="1727810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6A39D-87B3-8532-9A9E-62D160DD90B1}"/>
              </a:ext>
            </a:extLst>
          </p:cNvPr>
          <p:cNvSpPr/>
          <p:nvPr/>
        </p:nvSpPr>
        <p:spPr>
          <a:xfrm>
            <a:off x="5813569" y="2321316"/>
            <a:ext cx="1727810" cy="1727810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시각화</a:t>
            </a:r>
            <a:endParaRPr lang="ko-KR" altLang="en-US" sz="1400" dirty="0">
              <a:solidFill>
                <a:srgbClr val="4C3F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D07F11D-E1A5-0025-0D7F-77A2F8FAB998}"/>
              </a:ext>
            </a:extLst>
          </p:cNvPr>
          <p:cNvSpPr/>
          <p:nvPr/>
        </p:nvSpPr>
        <p:spPr>
          <a:xfrm>
            <a:off x="9583068" y="2321316"/>
            <a:ext cx="1727810" cy="1727810"/>
          </a:xfrm>
          <a:prstGeom prst="ellips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인사이트 도출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94AE7-A6B8-AFE4-7ED1-7B3831C8EACE}"/>
              </a:ext>
            </a:extLst>
          </p:cNvPr>
          <p:cNvSpPr/>
          <p:nvPr/>
        </p:nvSpPr>
        <p:spPr>
          <a:xfrm>
            <a:off x="399035" y="323334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Analyze process</a:t>
            </a:r>
            <a:endParaRPr lang="ko-KR" altLang="en-US" dirty="0">
              <a:solidFill>
                <a:srgbClr val="4C3FF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848EA7-7569-52A3-5A81-88E06578954F}"/>
              </a:ext>
            </a:extLst>
          </p:cNvPr>
          <p:cNvSpPr/>
          <p:nvPr/>
        </p:nvSpPr>
        <p:spPr>
          <a:xfrm>
            <a:off x="399035" y="692666"/>
            <a:ext cx="2930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작업과정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 수집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~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인사이트 도출</a:t>
            </a:r>
          </a:p>
        </p:txBody>
      </p:sp>
    </p:spTree>
    <p:extLst>
      <p:ext uri="{BB962C8B-B14F-4D97-AF65-F5344CB8AC3E}">
        <p14:creationId xmlns:p14="http://schemas.microsoft.com/office/powerpoint/2010/main" val="27313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85B6A6D-A317-D578-91D9-68C3C0BCA03B}"/>
              </a:ext>
            </a:extLst>
          </p:cNvPr>
          <p:cNvSpPr/>
          <p:nvPr/>
        </p:nvSpPr>
        <p:spPr>
          <a:xfrm>
            <a:off x="3851708" y="2101058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7992C0-315E-BCC9-DDDA-58E12A12269A}"/>
              </a:ext>
            </a:extLst>
          </p:cNvPr>
          <p:cNvSpPr/>
          <p:nvPr/>
        </p:nvSpPr>
        <p:spPr>
          <a:xfrm>
            <a:off x="3851708" y="755790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84096" y="1108068"/>
            <a:ext cx="5248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거리두기가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시행된 시점 모든 구의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매출이 떨어졌을 것이다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36649" y="2455014"/>
            <a:ext cx="52398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거리두기로 인해 특정 상권에 영향을 줬을 것이다</a:t>
            </a:r>
            <a:endParaRPr lang="ko-KR" altLang="en-US" sz="1600" strike="sngStrike" dirty="0">
              <a:solidFill>
                <a:schemeClr val="bg2">
                  <a:lumMod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955B8B-49AD-2B3F-79FB-CD46CB24D5F6}"/>
              </a:ext>
            </a:extLst>
          </p:cNvPr>
          <p:cNvSpPr/>
          <p:nvPr/>
        </p:nvSpPr>
        <p:spPr>
          <a:xfrm>
            <a:off x="2948555" y="755788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C4F167-C76F-180A-6155-2F55A63452A0}"/>
              </a:ext>
            </a:extLst>
          </p:cNvPr>
          <p:cNvSpPr/>
          <p:nvPr/>
        </p:nvSpPr>
        <p:spPr>
          <a:xfrm>
            <a:off x="3851708" y="3501384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084096" y="3855340"/>
            <a:ext cx="5187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구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매출의 차이는 유동인구로 인해 발생할 것이다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50174F-FA1B-FFA8-CBE7-81D6AA9F7DF4}"/>
              </a:ext>
            </a:extLst>
          </p:cNvPr>
          <p:cNvSpPr/>
          <p:nvPr/>
        </p:nvSpPr>
        <p:spPr>
          <a:xfrm>
            <a:off x="2948555" y="3501383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1-2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6BE027-17D7-8D55-03EF-A40D6E31F3FB}"/>
              </a:ext>
            </a:extLst>
          </p:cNvPr>
          <p:cNvSpPr/>
          <p:nvPr/>
        </p:nvSpPr>
        <p:spPr>
          <a:xfrm>
            <a:off x="2948555" y="2101057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1-1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8D6FE7-93E3-84CD-E6ED-B25680356D17}"/>
              </a:ext>
            </a:extLst>
          </p:cNvPr>
          <p:cNvSpPr/>
          <p:nvPr/>
        </p:nvSpPr>
        <p:spPr>
          <a:xfrm>
            <a:off x="3851708" y="4901811"/>
            <a:ext cx="5492049" cy="1046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DFED46-87CB-9438-FA56-9FC43DF8BF83}"/>
              </a:ext>
            </a:extLst>
          </p:cNvPr>
          <p:cNvSpPr/>
          <p:nvPr/>
        </p:nvSpPr>
        <p:spPr>
          <a:xfrm>
            <a:off x="4036649" y="5255767"/>
            <a:ext cx="52398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주거인구와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폐업률은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연관성이 있을 것이다</a:t>
            </a:r>
            <a:endParaRPr lang="ko-KR" altLang="en-US" sz="1600" strike="sngStrike" dirty="0">
              <a:solidFill>
                <a:schemeClr val="bg2">
                  <a:lumMod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96E568-45FD-A6CA-D695-FCF910DB1A81}"/>
              </a:ext>
            </a:extLst>
          </p:cNvPr>
          <p:cNvSpPr/>
          <p:nvPr/>
        </p:nvSpPr>
        <p:spPr>
          <a:xfrm>
            <a:off x="2948555" y="4901810"/>
            <a:ext cx="903154" cy="1046469"/>
          </a:xfrm>
          <a:prstGeom prst="rect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BF5D14-EFE1-9374-44A6-2A20D65AF319}"/>
              </a:ext>
            </a:extLst>
          </p:cNvPr>
          <p:cNvSpPr/>
          <p:nvPr/>
        </p:nvSpPr>
        <p:spPr>
          <a:xfrm>
            <a:off x="399035" y="323334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가설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B5DF06-EAEC-E69A-523A-B5E88178AF2B}"/>
              </a:ext>
            </a:extLst>
          </p:cNvPr>
          <p:cNvSpPr/>
          <p:nvPr/>
        </p:nvSpPr>
        <p:spPr>
          <a:xfrm>
            <a:off x="399035" y="692666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가설을 세우고 검증하는 방식</a:t>
            </a:r>
          </a:p>
        </p:txBody>
      </p:sp>
    </p:spTree>
    <p:extLst>
      <p:ext uri="{BB962C8B-B14F-4D97-AF65-F5344CB8AC3E}">
        <p14:creationId xmlns:p14="http://schemas.microsoft.com/office/powerpoint/2010/main" val="7991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27230" y="1900754"/>
            <a:ext cx="73902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이유 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거리두기가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실행되며 유동인구가 적어지고 소상공인들의 매출감소로 연결되었을 것이기 때문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491B1-CFBE-FED1-8FF1-7864EF0785AF}"/>
              </a:ext>
            </a:extLst>
          </p:cNvPr>
          <p:cNvSpPr/>
          <p:nvPr/>
        </p:nvSpPr>
        <p:spPr>
          <a:xfrm>
            <a:off x="1334282" y="619968"/>
            <a:ext cx="9280469" cy="1027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276FD3-C8EB-F6A0-3813-B87D1F4A5D45}"/>
              </a:ext>
            </a:extLst>
          </p:cNvPr>
          <p:cNvSpPr/>
          <p:nvPr/>
        </p:nvSpPr>
        <p:spPr>
          <a:xfrm>
            <a:off x="2209514" y="948870"/>
            <a:ext cx="608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거리두기가 시행된 시점 모든 구의 매출이 떨어졌을 것이다</a:t>
            </a:r>
            <a:endParaRPr lang="ko-KR" altLang="en-US" sz="20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501FBAE7-85D4-C4D2-C820-1AB827EC1CDF}"/>
              </a:ext>
            </a:extLst>
          </p:cNvPr>
          <p:cNvSpPr/>
          <p:nvPr/>
        </p:nvSpPr>
        <p:spPr>
          <a:xfrm>
            <a:off x="693419" y="619968"/>
            <a:ext cx="1281730" cy="1027135"/>
          </a:xfrm>
          <a:prstGeom prst="diamond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844B78-A6AB-D936-0CA4-79C661DC8400}"/>
              </a:ext>
            </a:extLst>
          </p:cNvPr>
          <p:cNvSpPr/>
          <p:nvPr/>
        </p:nvSpPr>
        <p:spPr>
          <a:xfrm>
            <a:off x="1527230" y="2866467"/>
            <a:ext cx="5035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전염병이 지역사회에 확산되는 것을 막기 위해 실시된 감염 예방 캠페인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DF8F9F-F908-D3CB-E7E7-551FB988CF93}"/>
              </a:ext>
            </a:extLst>
          </p:cNvPr>
          <p:cNvSpPr/>
          <p:nvPr/>
        </p:nvSpPr>
        <p:spPr>
          <a:xfrm>
            <a:off x="1527230" y="2558689"/>
            <a:ext cx="5035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* 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사회적 거리두기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(Social Distancing)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란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07DA12E-2D14-8939-3FA3-C5B16D40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6" y="3729921"/>
            <a:ext cx="3635413" cy="242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C016E5-3998-93AD-513C-3AABBB8DEBA1}"/>
              </a:ext>
            </a:extLst>
          </p:cNvPr>
          <p:cNvSpPr/>
          <p:nvPr/>
        </p:nvSpPr>
        <p:spPr>
          <a:xfrm>
            <a:off x="5429305" y="6432674"/>
            <a:ext cx="5035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http://www.mediwelfare.com/news/articleView.html?idxno=1881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6B3A0C59-D56F-3D03-CE21-2E40DA5C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83" y="3312460"/>
            <a:ext cx="4509635" cy="28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D51A23-5CA1-6DB8-45A0-25CBE9845D15}"/>
              </a:ext>
            </a:extLst>
          </p:cNvPr>
          <p:cNvSpPr/>
          <p:nvPr/>
        </p:nvSpPr>
        <p:spPr>
          <a:xfrm>
            <a:off x="7081836" y="3335620"/>
            <a:ext cx="4309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사회적 거리두기 단계 강화와 완화 이미지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5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F1ADEC2-A012-FAD3-6403-5590C2A8675E}"/>
              </a:ext>
            </a:extLst>
          </p:cNvPr>
          <p:cNvSpPr/>
          <p:nvPr/>
        </p:nvSpPr>
        <p:spPr>
          <a:xfrm>
            <a:off x="689392" y="2120799"/>
            <a:ext cx="6620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거리두기가 전체적인 매출에 영향을 끼치는 지 상관관계를 확인하기 어려웠다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998D04-529F-47A9-D26E-EA4EEA52575D}"/>
              </a:ext>
            </a:extLst>
          </p:cNvPr>
          <p:cNvSpPr/>
          <p:nvPr/>
        </p:nvSpPr>
        <p:spPr>
          <a:xfrm>
            <a:off x="7707565" y="2158559"/>
            <a:ext cx="39434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 </a:t>
            </a:r>
            <a:r>
              <a:rPr lang="ko-KR" altLang="en-US" sz="12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제로섬게임</a:t>
            </a:r>
            <a:endParaRPr lang="en-US" altLang="ko-KR" sz="1200" dirty="0">
              <a:solidFill>
                <a:srgbClr val="4C3FF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코로나로 인해 지는 산업이 있다면 뜨는 산업이 있기 때문에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전체적인 매출이 떨어지는 영향을 주고 있다고 보기 어렵다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오히려 경기침체와 같은 상황이 상권의 매출액에 변화 큰 변화를 더 주고 있었다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49292-DB6D-D163-E96F-8673C5411C69}"/>
              </a:ext>
            </a:extLst>
          </p:cNvPr>
          <p:cNvSpPr/>
          <p:nvPr/>
        </p:nvSpPr>
        <p:spPr>
          <a:xfrm>
            <a:off x="1409008" y="494055"/>
            <a:ext cx="5405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C3FF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거리두기가 시행된 시점 모든 구의 매출이 떨어졌을 것이다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1E66B8-FA0D-8E8F-E149-86ED4C40BF1F}"/>
              </a:ext>
            </a:extLst>
          </p:cNvPr>
          <p:cNvSpPr/>
          <p:nvPr/>
        </p:nvSpPr>
        <p:spPr>
          <a:xfrm>
            <a:off x="399035" y="935960"/>
            <a:ext cx="6215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거리두기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(2020.02.29~2021.10.31)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이후 매출은 어땠을까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2ABE5-474C-F8C2-B956-C66C7C3B655C}"/>
              </a:ext>
            </a:extLst>
          </p:cNvPr>
          <p:cNvSpPr/>
          <p:nvPr/>
        </p:nvSpPr>
        <p:spPr>
          <a:xfrm>
            <a:off x="545688" y="2511404"/>
            <a:ext cx="6721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코로나가 시작되며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분기가 급격하게 떨어지지만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거리두기 단계가 가장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심한 시점 전체적인 매출에 영향을 준다는 직접적인 상관관계를 확인하기 어려웠다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972803-A695-5839-1A46-7AD74FA158A3}"/>
              </a:ext>
            </a:extLst>
          </p:cNvPr>
          <p:cNvCxnSpPr>
            <a:cxnSpLocks/>
          </p:cNvCxnSpPr>
          <p:nvPr/>
        </p:nvCxnSpPr>
        <p:spPr>
          <a:xfrm>
            <a:off x="7414260" y="1315849"/>
            <a:ext cx="0" cy="4981575"/>
          </a:xfrm>
          <a:prstGeom prst="line">
            <a:avLst/>
          </a:prstGeom>
          <a:ln>
            <a:solidFill>
              <a:srgbClr val="4C3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F596E0-5AC0-A6E5-16D2-820D19861B2E}"/>
              </a:ext>
            </a:extLst>
          </p:cNvPr>
          <p:cNvSpPr/>
          <p:nvPr/>
        </p:nvSpPr>
        <p:spPr>
          <a:xfrm>
            <a:off x="7811117" y="5469295"/>
            <a:ext cx="3943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2019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분기 성장률 급락은 민간 부문이 부진한 가운데 정부의 성장기여도가 축소되면서 발생한 현상이다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8EAE2B-0D8A-5715-C113-13778CC2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3" y="3196819"/>
            <a:ext cx="3609974" cy="202338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211A83F-9406-9F38-2E38-8D7310CBDE90}"/>
              </a:ext>
            </a:extLst>
          </p:cNvPr>
          <p:cNvSpPr/>
          <p:nvPr/>
        </p:nvSpPr>
        <p:spPr>
          <a:xfrm>
            <a:off x="9439950" y="4167168"/>
            <a:ext cx="419959" cy="4199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366BD25-3930-1B76-5CA0-995AFCA726A1}"/>
              </a:ext>
            </a:extLst>
          </p:cNvPr>
          <p:cNvCxnSpPr>
            <a:cxnSpLocks/>
          </p:cNvCxnSpPr>
          <p:nvPr/>
        </p:nvCxnSpPr>
        <p:spPr>
          <a:xfrm flipV="1">
            <a:off x="9653097" y="4623686"/>
            <a:ext cx="0" cy="757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D1091E-4EC9-FB03-1D41-4AB79618BB97}"/>
              </a:ext>
            </a:extLst>
          </p:cNvPr>
          <p:cNvSpPr/>
          <p:nvPr/>
        </p:nvSpPr>
        <p:spPr>
          <a:xfrm>
            <a:off x="9799322" y="4879535"/>
            <a:ext cx="156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&lt;19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년도 경기침체 그래프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BA9ED11-EFC2-B412-8B5F-90576A8057E7}"/>
              </a:ext>
            </a:extLst>
          </p:cNvPr>
          <p:cNvSpPr/>
          <p:nvPr/>
        </p:nvSpPr>
        <p:spPr>
          <a:xfrm rot="5400000">
            <a:off x="526846" y="2198972"/>
            <a:ext cx="192944" cy="166331"/>
          </a:xfrm>
          <a:prstGeom prst="triangle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0BB251F-768B-7FFA-B0E8-EBCE663C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1" y="3167418"/>
            <a:ext cx="6313966" cy="3194607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62BA39-3DA8-8C05-ED3E-0BCCFF429D7F}"/>
              </a:ext>
            </a:extLst>
          </p:cNvPr>
          <p:cNvSpPr/>
          <p:nvPr/>
        </p:nvSpPr>
        <p:spPr>
          <a:xfrm>
            <a:off x="505795" y="495503"/>
            <a:ext cx="903213" cy="348455"/>
          </a:xfrm>
          <a:prstGeom prst="roundRect">
            <a:avLst>
              <a:gd name="adj" fmla="val 50000"/>
            </a:avLst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104C7F-9BE2-ABAC-A201-ED303639CE84}"/>
              </a:ext>
            </a:extLst>
          </p:cNvPr>
          <p:cNvSpPr/>
          <p:nvPr/>
        </p:nvSpPr>
        <p:spPr>
          <a:xfrm>
            <a:off x="505795" y="1637797"/>
            <a:ext cx="1172001" cy="348455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분석결과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DC84338-F523-A64C-BDB5-6D19ACA012E3}"/>
              </a:ext>
            </a:extLst>
          </p:cNvPr>
          <p:cNvSpPr/>
          <p:nvPr/>
        </p:nvSpPr>
        <p:spPr>
          <a:xfrm>
            <a:off x="7811118" y="1637797"/>
            <a:ext cx="1391606" cy="348455"/>
          </a:xfrm>
          <a:prstGeom prst="roundRect">
            <a:avLst>
              <a:gd name="adj" fmla="val 50000"/>
            </a:avLst>
          </a:prstGeom>
          <a:noFill/>
          <a:ln>
            <a:solidFill>
              <a:srgbClr val="4C3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C3FF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왜 그랬을까</a:t>
            </a:r>
          </a:p>
        </p:txBody>
      </p:sp>
    </p:spTree>
    <p:extLst>
      <p:ext uri="{BB962C8B-B14F-4D97-AF65-F5344CB8AC3E}">
        <p14:creationId xmlns:p14="http://schemas.microsoft.com/office/powerpoint/2010/main" val="183242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74406-0FF7-CD2C-C640-F36B5F28D4AB}"/>
              </a:ext>
            </a:extLst>
          </p:cNvPr>
          <p:cNvSpPr/>
          <p:nvPr/>
        </p:nvSpPr>
        <p:spPr>
          <a:xfrm>
            <a:off x="1334282" y="619968"/>
            <a:ext cx="9280469" cy="1027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4C3FF1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F022B5-1021-FC82-31DA-F14D8711865A}"/>
              </a:ext>
            </a:extLst>
          </p:cNvPr>
          <p:cNvSpPr/>
          <p:nvPr/>
        </p:nvSpPr>
        <p:spPr>
          <a:xfrm>
            <a:off x="2209514" y="948870"/>
            <a:ext cx="608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거리두기로 인해 특정 상권에 영향을 줬을 것이다</a:t>
            </a:r>
            <a:endParaRPr lang="ko-KR" altLang="en-US" sz="20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53EC0BBD-30A6-0158-4EC8-3062805BD5A0}"/>
              </a:ext>
            </a:extLst>
          </p:cNvPr>
          <p:cNvSpPr/>
          <p:nvPr/>
        </p:nvSpPr>
        <p:spPr>
          <a:xfrm>
            <a:off x="693419" y="619968"/>
            <a:ext cx="1281730" cy="1027135"/>
          </a:xfrm>
          <a:prstGeom prst="diamond">
            <a:avLst/>
          </a:prstGeom>
          <a:solidFill>
            <a:srgbClr val="4C3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가설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1-1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2EEE2-C96A-DED9-9ED9-377F7699766A}"/>
              </a:ext>
            </a:extLst>
          </p:cNvPr>
          <p:cNvSpPr/>
          <p:nvPr/>
        </p:nvSpPr>
        <p:spPr>
          <a:xfrm>
            <a:off x="1142212" y="1822116"/>
            <a:ext cx="7207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이유 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전체 매출 내 특정 상권에 영향이 있을 것이라 판단하였다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714A4D-D10A-8999-80C4-22AE16001EE3}"/>
              </a:ext>
            </a:extLst>
          </p:cNvPr>
          <p:cNvSpPr/>
          <p:nvPr/>
        </p:nvSpPr>
        <p:spPr>
          <a:xfrm>
            <a:off x="1142212" y="2115661"/>
            <a:ext cx="7207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매출이 가장 높은 강남구의 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‘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노래방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’, ‘PC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방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’, ‘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의약품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’, ‘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편의점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'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매출을 살펴보았다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BE3726-82B3-AC90-AC45-08651BD639C6}"/>
              </a:ext>
            </a:extLst>
          </p:cNvPr>
          <p:cNvSpPr/>
          <p:nvPr/>
        </p:nvSpPr>
        <p:spPr>
          <a:xfrm>
            <a:off x="1142212" y="2716983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&lt;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서울시 각 구의 매출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BC425-4BC9-18C0-9467-089A33C0A688}"/>
              </a:ext>
            </a:extLst>
          </p:cNvPr>
          <p:cNvSpPr/>
          <p:nvPr/>
        </p:nvSpPr>
        <p:spPr>
          <a:xfrm>
            <a:off x="2840766" y="2716983"/>
            <a:ext cx="3397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높은 매출을 내고 있는 강남구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409EC-5800-7CDD-968A-97B4700C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27" y="3091436"/>
            <a:ext cx="5579174" cy="30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1240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Pretendard</vt:lpstr>
      <vt:lpstr>Pretendard Light</vt:lpstr>
      <vt:lpstr>Pretendard Medium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강서현</dc:creator>
  <cp:lastModifiedBy>ASIAE-11</cp:lastModifiedBy>
  <cp:revision>19</cp:revision>
  <dcterms:created xsi:type="dcterms:W3CDTF">2022-12-27T04:20:46Z</dcterms:created>
  <dcterms:modified xsi:type="dcterms:W3CDTF">2022-12-30T04:11:56Z</dcterms:modified>
</cp:coreProperties>
</file>