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4"/>
  </p:notesMasterIdLst>
  <p:sldIdLst>
    <p:sldId id="304" r:id="rId2"/>
    <p:sldId id="278" r:id="rId3"/>
    <p:sldId id="279" r:id="rId4"/>
    <p:sldId id="305" r:id="rId5"/>
    <p:sldId id="328" r:id="rId6"/>
    <p:sldId id="329" r:id="rId7"/>
    <p:sldId id="330" r:id="rId8"/>
    <p:sldId id="331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16" r:id="rId17"/>
    <p:sldId id="346" r:id="rId18"/>
    <p:sldId id="347" r:id="rId19"/>
    <p:sldId id="349" r:id="rId20"/>
    <p:sldId id="340" r:id="rId21"/>
    <p:sldId id="348" r:id="rId22"/>
    <p:sldId id="350" r:id="rId23"/>
    <p:sldId id="351" r:id="rId24"/>
    <p:sldId id="353" r:id="rId25"/>
    <p:sldId id="352" r:id="rId26"/>
    <p:sldId id="317" r:id="rId27"/>
    <p:sldId id="341" r:id="rId28"/>
    <p:sldId id="342" r:id="rId29"/>
    <p:sldId id="343" r:id="rId30"/>
    <p:sldId id="344" r:id="rId31"/>
    <p:sldId id="345" r:id="rId32"/>
    <p:sldId id="318" r:id="rId33"/>
  </p:sldIdLst>
  <p:sldSz cx="9144000" cy="6858000" type="screen4x3"/>
  <p:notesSz cx="6858000" cy="9144000"/>
  <p:embeddedFontLst>
    <p:embeddedFont>
      <p:font typeface="Segoe UI Black" panose="020B0604020202020204" charset="0"/>
      <p:bold r:id="rId35"/>
      <p:boldItalic r:id="rId36"/>
    </p:embeddedFont>
    <p:embeddedFont>
      <p:font typeface="HY견고딕" panose="02030600000101010101" pitchFamily="18" charset="-127"/>
      <p:regular r:id="rId37"/>
    </p:embeddedFont>
    <p:embeddedFont>
      <p:font typeface="맑은 고딕" panose="020B0503020000020004" pitchFamily="50" charset="-127"/>
      <p:regular r:id="rId38"/>
      <p:bold r:id="rId39"/>
    </p:embeddedFont>
    <p:embeddedFont>
      <p:font typeface="HY강B" panose="020B0600000101010101" charset="-127"/>
      <p:regular r:id="rId40"/>
    </p:embeddedFont>
    <p:embeddedFont>
      <p:font typeface="HY강M" panose="020B0600000101010101" charset="-127"/>
      <p:regular r:id="rId41"/>
    </p:embeddedFont>
    <p:embeddedFont>
      <p:font typeface="HY헤드라인M" panose="02030600000101010101" pitchFamily="18" charset="-127"/>
      <p:regular r:id="rId42"/>
    </p:embeddedFont>
    <p:embeddedFont>
      <p:font typeface="Yoon 윤고딕 520_TT" panose="020B0600000101010101" charset="-127"/>
      <p:regular r:id="rId4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94614" autoAdjust="0"/>
  </p:normalViewPr>
  <p:slideViewPr>
    <p:cSldViewPr>
      <p:cViewPr>
        <p:scale>
          <a:sx n="75" d="100"/>
          <a:sy n="75" d="100"/>
        </p:scale>
        <p:origin x="-2580" y="-7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2018-11-08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79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79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79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535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2018-11-08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Login&#47928;&#51228;.ex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enum&#50696;&#51228;1&#53076;&#46300;.txt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&#46041;&#51201;&#54624;&#45817;%201&#48264;&#47928;&#51228;.ex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46041;&#51201;&#54624;&#45817;%202&#48264;&#47928;&#51228;.exe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enum&#50696;&#51228;1&#53076;&#46300;.txt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enum&#50696;&#51228;2&#53076;&#46300;.txt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11040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C++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</a:t>
            </a:r>
            <a:r>
              <a:rPr lang="ko-KR" altLang="en-US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어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 </a:t>
            </a:r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2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string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71600" y="1526208"/>
            <a:ext cx="768020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&lt;string&gt;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string str1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"Hello";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string str2;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str2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str1;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str1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" &lt;&lt; 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str1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"str2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" &lt;&lt; str2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str1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"Bye";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str1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" &lt;&lt; 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str1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"str2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" &lt;&lt; str2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return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333759" y="117230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186108" y="117230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36864" y="990107"/>
            <a:ext cx="479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string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배열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깊은복사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(C++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Style)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4082436" y="5131279"/>
            <a:ext cx="2145747" cy="1097286"/>
            <a:chOff x="7236296" y="1764557"/>
            <a:chExt cx="2960302" cy="1449573"/>
          </a:xfrm>
        </p:grpSpPr>
        <p:sp>
          <p:nvSpPr>
            <p:cNvPr id="41" name="직사각형 40"/>
            <p:cNvSpPr/>
            <p:nvPr/>
          </p:nvSpPr>
          <p:spPr>
            <a:xfrm>
              <a:off x="7236296" y="2158117"/>
              <a:ext cx="2960302" cy="7920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8095147" y="2818086"/>
              <a:ext cx="1364045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str1(100)</a:t>
              </a:r>
              <a:endPara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190987" y="1764557"/>
              <a:ext cx="1050917" cy="406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HY견고딕" pitchFamily="18" charset="-127"/>
                  <a:ea typeface="HY견고딕" pitchFamily="18" charset="-127"/>
                </a:rPr>
                <a:t>string</a:t>
              </a:r>
              <a:endParaRPr lang="ko-KR" altLang="en-US" sz="14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6506057" y="5131279"/>
            <a:ext cx="2145747" cy="1097286"/>
            <a:chOff x="7236296" y="1764557"/>
            <a:chExt cx="2960302" cy="1449573"/>
          </a:xfrm>
        </p:grpSpPr>
        <p:sp>
          <p:nvSpPr>
            <p:cNvPr id="53" name="직사각형 52"/>
            <p:cNvSpPr/>
            <p:nvPr/>
          </p:nvSpPr>
          <p:spPr>
            <a:xfrm>
              <a:off x="7236296" y="2158117"/>
              <a:ext cx="2960302" cy="7920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8095147" y="2818086"/>
              <a:ext cx="1364045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str2(200)</a:t>
              </a:r>
              <a:endPara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190987" y="1764557"/>
              <a:ext cx="1050917" cy="406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HY견고딕" pitchFamily="18" charset="-127"/>
                  <a:ea typeface="HY견고딕" pitchFamily="18" charset="-127"/>
                </a:rPr>
                <a:t>string</a:t>
              </a:r>
              <a:endParaRPr lang="ko-KR" altLang="en-US" sz="14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736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string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71600" y="1526208"/>
            <a:ext cx="76802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&lt;string&gt;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s1;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s2 = "123";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s3 = "Hello";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s4 = 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안녕하세요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"s1 = " &lt;&lt; s1.length()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"s2 = " &lt;&lt; s2.length()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"s3 = " &lt;&lt; s3.length()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"s4 = " &lt;&lt; s4.length()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;</a:t>
            </a:r>
            <a:endParaRPr lang="ko-KR" altLang="en-US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	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//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"s4 = " &lt;&lt; s4.size()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return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333759" y="117230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186108" y="117230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36864" y="990107"/>
            <a:ext cx="479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문자열의 길이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452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string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71600" y="1192057"/>
            <a:ext cx="768020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&lt;string&gt;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while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(1)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system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cls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Very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를 입력하시오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 ";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cin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&gt;&gt;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if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== "Very")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{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+= "Good";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	break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}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잘못 입력 다시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system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("pause");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return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333759" y="838149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186108" y="838149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36864" y="655956"/>
            <a:ext cx="479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문자열의 비교와 추가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588224" y="4900975"/>
            <a:ext cx="2145747" cy="1097286"/>
            <a:chOff x="7236296" y="1764557"/>
            <a:chExt cx="2960302" cy="1449573"/>
          </a:xfrm>
        </p:grpSpPr>
        <p:sp>
          <p:nvSpPr>
            <p:cNvPr id="20" name="직사각형 19"/>
            <p:cNvSpPr/>
            <p:nvPr/>
          </p:nvSpPr>
          <p:spPr>
            <a:xfrm>
              <a:off x="7236296" y="2158117"/>
              <a:ext cx="2960302" cy="7920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095147" y="2818086"/>
              <a:ext cx="1364045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s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tr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(100)</a:t>
              </a:r>
              <a:endPara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190987" y="1764557"/>
              <a:ext cx="1050917" cy="406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HY견고딕" pitchFamily="18" charset="-127"/>
                  <a:ea typeface="HY견고딕" pitchFamily="18" charset="-127"/>
                </a:rPr>
                <a:t>string</a:t>
              </a:r>
              <a:endParaRPr lang="ko-KR" altLang="en-US" sz="14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606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string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71597" y="2257232"/>
            <a:ext cx="806489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 &lt;string&gt;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"Education is the best provision for old age.\n - Aristotle";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index =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str.find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("provision");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&lt;&lt; "Find Provision = " &lt;&lt; index &lt;&lt;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[index] &lt;&lt;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str.substr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(index,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("provision"));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return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//</a:t>
            </a:r>
            <a:r>
              <a:rPr lang="ko-KR" altLang="en-US" sz="1400" dirty="0" err="1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못찾을</a:t>
            </a:r>
            <a:r>
              <a:rPr lang="ko-KR" altLang="en-US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경우 </a:t>
            </a:r>
            <a:r>
              <a:rPr lang="en-US" altLang="ko-KR" sz="14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string::</a:t>
            </a:r>
            <a:r>
              <a:rPr lang="en-US" altLang="ko-KR" sz="1400" dirty="0" err="1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npos</a:t>
            </a:r>
            <a:r>
              <a:rPr lang="en-US" altLang="ko-KR" sz="14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반환</a:t>
            </a:r>
            <a:endParaRPr lang="en-US" altLang="ko-KR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갈매기형 수장 13"/>
          <p:cNvSpPr/>
          <p:nvPr/>
        </p:nvSpPr>
        <p:spPr>
          <a:xfrm>
            <a:off x="1333758" y="169962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186107" y="169962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36863" y="1517433"/>
            <a:ext cx="479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문자열의 검색과 가져오기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3975184" y="5453609"/>
            <a:ext cx="2145747" cy="1097286"/>
            <a:chOff x="7236296" y="1764557"/>
            <a:chExt cx="2960302" cy="1449573"/>
          </a:xfrm>
        </p:grpSpPr>
        <p:sp>
          <p:nvSpPr>
            <p:cNvPr id="20" name="직사각형 19"/>
            <p:cNvSpPr/>
            <p:nvPr/>
          </p:nvSpPr>
          <p:spPr>
            <a:xfrm>
              <a:off x="7236296" y="2158117"/>
              <a:ext cx="2960302" cy="7920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095147" y="2818086"/>
              <a:ext cx="1364045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s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tr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(100)</a:t>
              </a:r>
              <a:endPara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190987" y="1764557"/>
              <a:ext cx="1050917" cy="406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HY견고딕" pitchFamily="18" charset="-127"/>
                  <a:ea typeface="HY견고딕" pitchFamily="18" charset="-127"/>
                </a:rPr>
                <a:t>string</a:t>
              </a:r>
              <a:endParaRPr lang="ko-KR" altLang="en-US" sz="14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7245790" y="5496578"/>
            <a:ext cx="835109" cy="1109478"/>
            <a:chOff x="7236296" y="1764557"/>
            <a:chExt cx="1152128" cy="1465679"/>
          </a:xfrm>
        </p:grpSpPr>
        <p:sp>
          <p:nvSpPr>
            <p:cNvPr id="24" name="직사각형 23"/>
            <p:cNvSpPr/>
            <p:nvPr/>
          </p:nvSpPr>
          <p:spPr>
            <a:xfrm>
              <a:off x="7236296" y="2158117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388696" y="2834192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index</a:t>
              </a:r>
              <a:endPara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503631" y="1764557"/>
              <a:ext cx="617457" cy="406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 smtClean="0">
                  <a:latin typeface="HY견고딕" pitchFamily="18" charset="-127"/>
                  <a:ea typeface="HY견고딕" pitchFamily="18" charset="-127"/>
                </a:rPr>
                <a:t>int</a:t>
              </a:r>
              <a:endParaRPr lang="ko-KR" altLang="en-US" sz="14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870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string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333758" y="93831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186107" y="93831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36863" y="756117"/>
            <a:ext cx="479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bool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자료형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48046" y="938310"/>
            <a:ext cx="71113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참과 거짓을 저장할 수 있는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자료형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참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true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거짓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false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06149" y="2456795"/>
            <a:ext cx="557010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bool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bool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b;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if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== 10)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b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true;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else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b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false;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return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b;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"10 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을 입력하시오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cin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&gt;&gt;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6248968" y="5294689"/>
            <a:ext cx="835109" cy="1109478"/>
            <a:chOff x="7236296" y="1764557"/>
            <a:chExt cx="1152128" cy="1465679"/>
          </a:xfrm>
        </p:grpSpPr>
        <p:sp>
          <p:nvSpPr>
            <p:cNvPr id="30" name="직사각형 29"/>
            <p:cNvSpPr/>
            <p:nvPr/>
          </p:nvSpPr>
          <p:spPr>
            <a:xfrm>
              <a:off x="7236296" y="2158117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388696" y="2834192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num</a:t>
              </a:r>
              <a:endPara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503631" y="1764557"/>
              <a:ext cx="617457" cy="406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 smtClean="0">
                  <a:latin typeface="HY견고딕" pitchFamily="18" charset="-127"/>
                  <a:ea typeface="HY견고딕" pitchFamily="18" charset="-127"/>
                </a:rPr>
                <a:t>int</a:t>
              </a:r>
              <a:endParaRPr lang="ko-KR" altLang="en-US" sz="14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5387583" y="3284984"/>
            <a:ext cx="835109" cy="1109478"/>
            <a:chOff x="7236296" y="1764557"/>
            <a:chExt cx="1152128" cy="1465679"/>
          </a:xfrm>
        </p:grpSpPr>
        <p:sp>
          <p:nvSpPr>
            <p:cNvPr id="34" name="직사각형 33"/>
            <p:cNvSpPr/>
            <p:nvPr/>
          </p:nvSpPr>
          <p:spPr>
            <a:xfrm>
              <a:off x="7236296" y="2158117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388696" y="2834192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num</a:t>
              </a:r>
              <a:endPara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503631" y="1764557"/>
              <a:ext cx="617457" cy="406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 smtClean="0">
                  <a:latin typeface="HY견고딕" pitchFamily="18" charset="-127"/>
                  <a:ea typeface="HY견고딕" pitchFamily="18" charset="-127"/>
                </a:rPr>
                <a:t>int</a:t>
              </a:r>
              <a:endParaRPr lang="ko-KR" altLang="en-US" sz="14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7097389" y="3284984"/>
            <a:ext cx="835109" cy="1109478"/>
            <a:chOff x="7236296" y="1764557"/>
            <a:chExt cx="1152128" cy="1465679"/>
          </a:xfrm>
        </p:grpSpPr>
        <p:sp>
          <p:nvSpPr>
            <p:cNvPr id="38" name="직사각형 37"/>
            <p:cNvSpPr/>
            <p:nvPr/>
          </p:nvSpPr>
          <p:spPr>
            <a:xfrm>
              <a:off x="7236296" y="2158117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7388696" y="2834192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b</a:t>
              </a:r>
              <a:endPara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393929" y="1764557"/>
              <a:ext cx="845245" cy="406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 smtClean="0">
                  <a:latin typeface="HY견고딕" pitchFamily="18" charset="-127"/>
                  <a:ea typeface="HY견고딕" pitchFamily="18" charset="-127"/>
                </a:rPr>
                <a:t>bool</a:t>
              </a:r>
              <a:endParaRPr lang="ko-KR" altLang="en-US" sz="14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540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54678" y="2143139"/>
            <a:ext cx="737776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Login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프로그램을 만드시오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회원정보는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구조체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자료형으로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만들고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맴버변수는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아이디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비밀번호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,	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닉네임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나이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휴대폰번호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마일리지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	-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최대 회원가입 수는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10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명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배열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관리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)</a:t>
            </a:r>
          </a:p>
          <a:p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아이디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3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글자 이상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영문과 숫자만 가능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동일한 아이디 생성 불가능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비밀번호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8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글자 이상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숫자 필수 포함 영문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만 가능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로그인 후 회원정보 변경 기능 추가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164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cin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6228184" y="5373278"/>
            <a:ext cx="1647098" cy="463171"/>
            <a:chOff x="4500694" y="5774141"/>
            <a:chExt cx="1647098" cy="463171"/>
          </a:xfrm>
        </p:grpSpPr>
        <p:sp>
          <p:nvSpPr>
            <p:cNvPr id="25" name="실행 단추: 앞으로 또는 다음 24">
              <a:hlinkClick r:id="rId3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각 삼각형 26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959845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743325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409028" y="1711083"/>
            <a:ext cx="6751264" cy="3658113"/>
            <a:chOff x="1061096" y="1024642"/>
            <a:chExt cx="7704856" cy="3658113"/>
          </a:xfrm>
        </p:grpSpPr>
        <p:sp>
          <p:nvSpPr>
            <p:cNvPr id="35" name="직사각형 34"/>
            <p:cNvSpPr/>
            <p:nvPr/>
          </p:nvSpPr>
          <p:spPr>
            <a:xfrm>
              <a:off x="1061096" y="1270864"/>
              <a:ext cx="7704856" cy="34118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메모</a:t>
              </a:r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리</a:t>
              </a:r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 할당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562172" y="2320691"/>
            <a:ext cx="640871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정적할당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Compile(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컴파일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)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시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할당될 메모리의 크기가 결정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Stack,Data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영역에 변수로 할당되는 메모리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동적할당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실행 중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에 메모리 할당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동적할당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메모리는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Heap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영역에 할당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동적할당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사용 예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컴파일 시점에서 데이터의 크기를 정할 수 없는 경우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77367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743325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62172" y="2684215"/>
            <a:ext cx="6970268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영역에 동적으로 공간을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할당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해 주는 함수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필요 헤더파일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&lt;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형식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new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DataType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new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키워드를 쓴 뒤 할당하고 싶은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자료형을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입력하여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영역에서  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동적할당을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하고 시작주소를 반환 받는다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			ex&gt;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= (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*)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malloc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(4);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435549" y="1991513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new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1" name="갈매기형 수장 90"/>
          <p:cNvSpPr/>
          <p:nvPr/>
        </p:nvSpPr>
        <p:spPr>
          <a:xfrm>
            <a:off x="1295168" y="216112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갈매기형 수장 91"/>
          <p:cNvSpPr/>
          <p:nvPr/>
        </p:nvSpPr>
        <p:spPr>
          <a:xfrm>
            <a:off x="1147517" y="216112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20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743325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62172" y="2684215"/>
            <a:ext cx="718629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영역에 할당된 공간을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해제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하는 함수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필요 헤더파일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&lt;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형식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delete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void*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Heap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영역에 할당된 메모리는 자동으로 해제되지 않는다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ex&gt;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=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new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delete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;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435549" y="1991513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delete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1" name="갈매기형 수장 90"/>
          <p:cNvSpPr/>
          <p:nvPr/>
        </p:nvSpPr>
        <p:spPr>
          <a:xfrm>
            <a:off x="1295168" y="216112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갈매기형 수장 91"/>
          <p:cNvSpPr/>
          <p:nvPr/>
        </p:nvSpPr>
        <p:spPr>
          <a:xfrm>
            <a:off x="1147517" y="216112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56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string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동적할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당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enum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45926" y="1066579"/>
            <a:ext cx="742955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 style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동적할당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예제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#include &lt;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#include &lt;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/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void main()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*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= (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*)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malloc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pPr marL="285750" indent="-285750"/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= 10;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("%d",*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free(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331640" y="4806602"/>
            <a:ext cx="7200800" cy="1718742"/>
            <a:chOff x="1331640" y="3717032"/>
            <a:chExt cx="6912768" cy="2808312"/>
          </a:xfrm>
        </p:grpSpPr>
        <p:sp>
          <p:nvSpPr>
            <p:cNvPr id="16" name="직사각형 15"/>
            <p:cNvSpPr/>
            <p:nvPr/>
          </p:nvSpPr>
          <p:spPr>
            <a:xfrm>
              <a:off x="1331640" y="3717032"/>
              <a:ext cx="3024336" cy="2808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485744" y="3906510"/>
              <a:ext cx="1358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HY견고딕" pitchFamily="18" charset="-127"/>
                  <a:ea typeface="HY견고딕" pitchFamily="18" charset="-127"/>
                </a:rPr>
                <a:t>Stack</a:t>
              </a:r>
              <a:r>
                <a:rPr lang="ko-KR" altLang="en-US" dirty="0" smtClean="0">
                  <a:latin typeface="HY견고딕" pitchFamily="18" charset="-127"/>
                  <a:ea typeface="HY견고딕" pitchFamily="18" charset="-127"/>
                </a:rPr>
                <a:t>영역</a:t>
              </a:r>
              <a:endParaRPr lang="ko-KR" altLang="en-US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263552" y="4845050"/>
              <a:ext cx="1152128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415952" y="5521125"/>
              <a:ext cx="855712" cy="3960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ptr</a:t>
              </a:r>
              <a:endPara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608382" y="4394630"/>
              <a:ext cx="472745" cy="452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>
                  <a:latin typeface="HY견고딕" pitchFamily="18" charset="-127"/>
                  <a:ea typeface="HY견고딕" pitchFamily="18" charset="-127"/>
                </a:rPr>
                <a:t>i</a:t>
              </a:r>
              <a:r>
                <a:rPr lang="en-US" altLang="ko-KR" sz="1200" dirty="0" err="1" smtClean="0">
                  <a:latin typeface="HY견고딕" pitchFamily="18" charset="-127"/>
                  <a:ea typeface="HY견고딕" pitchFamily="18" charset="-127"/>
                </a:rPr>
                <a:t>nt</a:t>
              </a:r>
              <a:r>
                <a:rPr lang="en-US" altLang="ko-KR" sz="1200" dirty="0" smtClean="0">
                  <a:latin typeface="HY견고딕" pitchFamily="18" charset="-127"/>
                  <a:ea typeface="HY견고딕" pitchFamily="18" charset="-127"/>
                </a:rPr>
                <a:t>*</a:t>
              </a:r>
              <a:endParaRPr lang="ko-KR" altLang="en-US" sz="12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220072" y="3717032"/>
              <a:ext cx="3024336" cy="2808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374176" y="3906510"/>
              <a:ext cx="1271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HY견고딕" pitchFamily="18" charset="-127"/>
                  <a:ea typeface="HY견고딕" pitchFamily="18" charset="-127"/>
                </a:rPr>
                <a:t>Heap</a:t>
              </a:r>
              <a:r>
                <a:rPr lang="ko-KR" altLang="en-US" dirty="0" smtClean="0">
                  <a:latin typeface="HY견고딕" pitchFamily="18" charset="-127"/>
                  <a:ea typeface="HY견고딕" pitchFamily="18" charset="-127"/>
                </a:rPr>
                <a:t>영역</a:t>
              </a:r>
              <a:endParaRPr lang="ko-KR" altLang="en-US" dirty="0">
                <a:latin typeface="HY견고딕" pitchFamily="18" charset="-127"/>
                <a:ea typeface="HY견고딕" pitchFamily="18" charset="-127"/>
              </a:endParaRPr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5438268" y="4620927"/>
              <a:ext cx="2552383" cy="1158524"/>
              <a:chOff x="7332292" y="2923551"/>
              <a:chExt cx="2906285" cy="1244569"/>
            </a:xfrm>
          </p:grpSpPr>
          <p:grpSp>
            <p:nvGrpSpPr>
              <p:cNvPr id="25" name="그룹 24"/>
              <p:cNvGrpSpPr/>
              <p:nvPr/>
            </p:nvGrpSpPr>
            <p:grpSpPr>
              <a:xfrm>
                <a:off x="7358257" y="3335237"/>
                <a:ext cx="2880320" cy="504056"/>
                <a:chOff x="1475656" y="4977172"/>
                <a:chExt cx="2880320" cy="504056"/>
              </a:xfrm>
            </p:grpSpPr>
            <p:sp>
              <p:nvSpPr>
                <p:cNvPr id="35" name="직사각형 34"/>
                <p:cNvSpPr/>
                <p:nvPr/>
              </p:nvSpPr>
              <p:spPr>
                <a:xfrm>
                  <a:off x="1475656" y="4977172"/>
                  <a:ext cx="720080" cy="50405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2195736" y="4977172"/>
                  <a:ext cx="720080" cy="50405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2915816" y="4977172"/>
                  <a:ext cx="720080" cy="50405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>
                  <a:off x="3635896" y="4977172"/>
                  <a:ext cx="720080" cy="50405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6" name="TextBox 25"/>
              <p:cNvSpPr txBox="1"/>
              <p:nvPr/>
            </p:nvSpPr>
            <p:spPr>
              <a:xfrm>
                <a:off x="7591181" y="2923551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0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8327376" y="2923551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1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9031341" y="2923551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2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9751421" y="2923551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3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332292" y="3906510"/>
                <a:ext cx="7312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100</a:t>
                </a:r>
                <a:r>
                  <a:rPr lang="ko-KR" altLang="en-US" sz="1050" dirty="0" smtClean="0">
                    <a:latin typeface="HY견고딕" pitchFamily="18" charset="-127"/>
                    <a:ea typeface="HY견고딕" pitchFamily="18" charset="-127"/>
                  </a:rPr>
                  <a:t>번지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8053195" y="3906510"/>
                <a:ext cx="70884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101</a:t>
                </a:r>
                <a:r>
                  <a:rPr lang="ko-KR" altLang="en-US" sz="1050" dirty="0" smtClean="0">
                    <a:latin typeface="HY견고딕" pitchFamily="18" charset="-127"/>
                    <a:ea typeface="HY견고딕" pitchFamily="18" charset="-127"/>
                  </a:rPr>
                  <a:t>번지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8762044" y="3906510"/>
                <a:ext cx="70884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102</a:t>
                </a:r>
                <a:r>
                  <a:rPr lang="ko-KR" altLang="en-US" sz="1050" dirty="0" smtClean="0">
                    <a:latin typeface="HY견고딕" pitchFamily="18" charset="-127"/>
                    <a:ea typeface="HY견고딕" pitchFamily="18" charset="-127"/>
                  </a:rPr>
                  <a:t>번지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9470892" y="3906510"/>
                <a:ext cx="70884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103</a:t>
                </a:r>
                <a:r>
                  <a:rPr lang="ko-KR" altLang="en-US" sz="1050" dirty="0" smtClean="0">
                    <a:latin typeface="HY견고딕" pitchFamily="18" charset="-127"/>
                    <a:ea typeface="HY견고딕" pitchFamily="18" charset="-127"/>
                  </a:rPr>
                  <a:t>번지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2566309" y="4962165"/>
              <a:ext cx="546612" cy="553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latin typeface="HY견고딕" pitchFamily="18" charset="-127"/>
                  <a:ea typeface="HY견고딕" pitchFamily="18" charset="-127"/>
                </a:rPr>
                <a:t>100</a:t>
              </a:r>
              <a:endParaRPr lang="ko-KR" altLang="en-US" sz="1600" dirty="0"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40" name="직선 화살표 연결선 39"/>
            <p:cNvCxnSpPr>
              <a:stCxn id="19" idx="3"/>
              <a:endCxn id="35" idx="1"/>
            </p:cNvCxnSpPr>
            <p:nvPr/>
          </p:nvCxnSpPr>
          <p:spPr>
            <a:xfrm flipV="1">
              <a:off x="3415680" y="5238755"/>
              <a:ext cx="2045391" cy="2339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6409663" y="4929344"/>
              <a:ext cx="555845" cy="553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latin typeface="HY견고딕" pitchFamily="18" charset="-127"/>
                  <a:ea typeface="HY견고딕" pitchFamily="18" charset="-127"/>
                </a:rPr>
                <a:t>1  0</a:t>
              </a:r>
              <a:endParaRPr lang="ko-KR" altLang="en-US" sz="16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503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45926" y="882386"/>
            <a:ext cx="74295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C++ style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동적할당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예제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#include &lt;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using namespace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void main()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*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=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new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= 10;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*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delete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331640" y="4806602"/>
            <a:ext cx="7200800" cy="1718742"/>
            <a:chOff x="1331640" y="3717032"/>
            <a:chExt cx="6912768" cy="2808312"/>
          </a:xfrm>
        </p:grpSpPr>
        <p:sp>
          <p:nvSpPr>
            <p:cNvPr id="16" name="직사각형 15"/>
            <p:cNvSpPr/>
            <p:nvPr/>
          </p:nvSpPr>
          <p:spPr>
            <a:xfrm>
              <a:off x="1331640" y="3717032"/>
              <a:ext cx="3024336" cy="2808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485744" y="3906510"/>
              <a:ext cx="1358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HY견고딕" pitchFamily="18" charset="-127"/>
                  <a:ea typeface="HY견고딕" pitchFamily="18" charset="-127"/>
                </a:rPr>
                <a:t>Stack</a:t>
              </a:r>
              <a:r>
                <a:rPr lang="ko-KR" altLang="en-US" dirty="0" smtClean="0">
                  <a:latin typeface="HY견고딕" pitchFamily="18" charset="-127"/>
                  <a:ea typeface="HY견고딕" pitchFamily="18" charset="-127"/>
                </a:rPr>
                <a:t>영역</a:t>
              </a:r>
              <a:endParaRPr lang="ko-KR" altLang="en-US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263552" y="4845050"/>
              <a:ext cx="1152128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415952" y="5521125"/>
              <a:ext cx="855712" cy="3960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ptr</a:t>
              </a:r>
              <a:endPara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608382" y="4394630"/>
              <a:ext cx="472745" cy="452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>
                  <a:latin typeface="HY견고딕" pitchFamily="18" charset="-127"/>
                  <a:ea typeface="HY견고딕" pitchFamily="18" charset="-127"/>
                </a:rPr>
                <a:t>i</a:t>
              </a:r>
              <a:r>
                <a:rPr lang="en-US" altLang="ko-KR" sz="1200" dirty="0" err="1" smtClean="0">
                  <a:latin typeface="HY견고딕" pitchFamily="18" charset="-127"/>
                  <a:ea typeface="HY견고딕" pitchFamily="18" charset="-127"/>
                </a:rPr>
                <a:t>nt</a:t>
              </a:r>
              <a:r>
                <a:rPr lang="en-US" altLang="ko-KR" sz="1200" dirty="0" smtClean="0">
                  <a:latin typeface="HY견고딕" pitchFamily="18" charset="-127"/>
                  <a:ea typeface="HY견고딕" pitchFamily="18" charset="-127"/>
                </a:rPr>
                <a:t>*</a:t>
              </a:r>
              <a:endParaRPr lang="ko-KR" altLang="en-US" sz="12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220072" y="3717032"/>
              <a:ext cx="3024336" cy="2808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374176" y="3906510"/>
              <a:ext cx="1271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HY견고딕" pitchFamily="18" charset="-127"/>
                  <a:ea typeface="HY견고딕" pitchFamily="18" charset="-127"/>
                </a:rPr>
                <a:t>Heap</a:t>
              </a:r>
              <a:r>
                <a:rPr lang="ko-KR" altLang="en-US" dirty="0" smtClean="0">
                  <a:latin typeface="HY견고딕" pitchFamily="18" charset="-127"/>
                  <a:ea typeface="HY견고딕" pitchFamily="18" charset="-127"/>
                </a:rPr>
                <a:t>영역</a:t>
              </a:r>
              <a:endParaRPr lang="ko-KR" altLang="en-US" dirty="0">
                <a:latin typeface="HY견고딕" pitchFamily="18" charset="-127"/>
                <a:ea typeface="HY견고딕" pitchFamily="18" charset="-127"/>
              </a:endParaRPr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5438268" y="4620927"/>
              <a:ext cx="2552383" cy="1158524"/>
              <a:chOff x="7332292" y="2923551"/>
              <a:chExt cx="2906285" cy="1244569"/>
            </a:xfrm>
          </p:grpSpPr>
          <p:grpSp>
            <p:nvGrpSpPr>
              <p:cNvPr id="25" name="그룹 24"/>
              <p:cNvGrpSpPr/>
              <p:nvPr/>
            </p:nvGrpSpPr>
            <p:grpSpPr>
              <a:xfrm>
                <a:off x="7358257" y="3335237"/>
                <a:ext cx="2880320" cy="504056"/>
                <a:chOff x="1475656" y="4977172"/>
                <a:chExt cx="2880320" cy="504056"/>
              </a:xfrm>
            </p:grpSpPr>
            <p:sp>
              <p:nvSpPr>
                <p:cNvPr id="35" name="직사각형 34"/>
                <p:cNvSpPr/>
                <p:nvPr/>
              </p:nvSpPr>
              <p:spPr>
                <a:xfrm>
                  <a:off x="1475656" y="4977172"/>
                  <a:ext cx="720080" cy="50405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2195736" y="4977172"/>
                  <a:ext cx="720080" cy="50405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2915816" y="4977172"/>
                  <a:ext cx="720080" cy="50405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>
                  <a:off x="3635896" y="4977172"/>
                  <a:ext cx="720080" cy="50405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6" name="TextBox 25"/>
              <p:cNvSpPr txBox="1"/>
              <p:nvPr/>
            </p:nvSpPr>
            <p:spPr>
              <a:xfrm>
                <a:off x="7591181" y="2923551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0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8327376" y="2923551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1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9031341" y="2923551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2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9751421" y="2923551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3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332292" y="3906510"/>
                <a:ext cx="7312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100</a:t>
                </a:r>
                <a:r>
                  <a:rPr lang="ko-KR" altLang="en-US" sz="1050" dirty="0" smtClean="0">
                    <a:latin typeface="HY견고딕" pitchFamily="18" charset="-127"/>
                    <a:ea typeface="HY견고딕" pitchFamily="18" charset="-127"/>
                  </a:rPr>
                  <a:t>번지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8053195" y="3906510"/>
                <a:ext cx="70884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101</a:t>
                </a:r>
                <a:r>
                  <a:rPr lang="ko-KR" altLang="en-US" sz="1050" dirty="0" smtClean="0">
                    <a:latin typeface="HY견고딕" pitchFamily="18" charset="-127"/>
                    <a:ea typeface="HY견고딕" pitchFamily="18" charset="-127"/>
                  </a:rPr>
                  <a:t>번지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8762044" y="3906510"/>
                <a:ext cx="70884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102</a:t>
                </a:r>
                <a:r>
                  <a:rPr lang="ko-KR" altLang="en-US" sz="1050" dirty="0" smtClean="0">
                    <a:latin typeface="HY견고딕" pitchFamily="18" charset="-127"/>
                    <a:ea typeface="HY견고딕" pitchFamily="18" charset="-127"/>
                  </a:rPr>
                  <a:t>번지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9470892" y="3906510"/>
                <a:ext cx="70884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103</a:t>
                </a:r>
                <a:r>
                  <a:rPr lang="ko-KR" altLang="en-US" sz="1050" dirty="0" smtClean="0">
                    <a:latin typeface="HY견고딕" pitchFamily="18" charset="-127"/>
                    <a:ea typeface="HY견고딕" pitchFamily="18" charset="-127"/>
                  </a:rPr>
                  <a:t>번지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2566309" y="4962165"/>
              <a:ext cx="546612" cy="553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latin typeface="HY견고딕" pitchFamily="18" charset="-127"/>
                  <a:ea typeface="HY견고딕" pitchFamily="18" charset="-127"/>
                </a:rPr>
                <a:t>100</a:t>
              </a:r>
              <a:endParaRPr lang="ko-KR" altLang="en-US" sz="1600" dirty="0"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40" name="직선 화살표 연결선 39"/>
            <p:cNvCxnSpPr>
              <a:stCxn id="19" idx="3"/>
              <a:endCxn id="35" idx="1"/>
            </p:cNvCxnSpPr>
            <p:nvPr/>
          </p:nvCxnSpPr>
          <p:spPr>
            <a:xfrm flipV="1">
              <a:off x="3415680" y="5238755"/>
              <a:ext cx="2045391" cy="2339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6409663" y="4929344"/>
              <a:ext cx="555845" cy="553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latin typeface="HY견고딕" pitchFamily="18" charset="-127"/>
                  <a:ea typeface="HY견고딕" pitchFamily="18" charset="-127"/>
                </a:rPr>
                <a:t>1  0</a:t>
              </a:r>
              <a:endParaRPr lang="ko-KR" altLang="en-US" sz="16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572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45926" y="882386"/>
            <a:ext cx="742955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C++ style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동적할당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예제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#include &lt;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using namespace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void main()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*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=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new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[2];</a:t>
            </a:r>
          </a:p>
          <a:p>
            <a:pPr marL="285750" indent="-285750"/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[0] = 10;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[1] = 20;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[0] &lt;&lt;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[1] &lt;&lt;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delete []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331640" y="4922566"/>
            <a:ext cx="3150350" cy="1718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492165" y="5038530"/>
            <a:ext cx="1414650" cy="2260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Stack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302382" y="5612935"/>
            <a:ext cx="1200133" cy="4847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461132" y="6026706"/>
            <a:ext cx="891367" cy="2423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61580" y="533726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*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382090" y="3365170"/>
            <a:ext cx="3150350" cy="3276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519883" y="3501008"/>
            <a:ext cx="1324481" cy="2260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617754" y="5684612"/>
            <a:ext cx="569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40" name="직선 화살표 연결선 39"/>
          <p:cNvCxnSpPr>
            <a:stCxn id="19" idx="3"/>
            <a:endCxn id="35" idx="1"/>
          </p:cNvCxnSpPr>
          <p:nvPr/>
        </p:nvCxnSpPr>
        <p:spPr>
          <a:xfrm flipV="1">
            <a:off x="3502515" y="4814700"/>
            <a:ext cx="2142493" cy="1040622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5621255" y="4436578"/>
            <a:ext cx="2658732" cy="709039"/>
            <a:chOff x="5609378" y="5475767"/>
            <a:chExt cx="2658732" cy="709039"/>
          </a:xfrm>
        </p:grpSpPr>
        <p:grpSp>
          <p:nvGrpSpPr>
            <p:cNvPr id="24" name="그룹 23"/>
            <p:cNvGrpSpPr/>
            <p:nvPr/>
          </p:nvGrpSpPr>
          <p:grpSpPr>
            <a:xfrm>
              <a:off x="5609378" y="5475767"/>
              <a:ext cx="2658732" cy="709039"/>
              <a:chOff x="7332292" y="2923551"/>
              <a:chExt cx="2906285" cy="1244569"/>
            </a:xfrm>
          </p:grpSpPr>
          <p:grpSp>
            <p:nvGrpSpPr>
              <p:cNvPr id="25" name="그룹 24"/>
              <p:cNvGrpSpPr/>
              <p:nvPr/>
            </p:nvGrpSpPr>
            <p:grpSpPr>
              <a:xfrm>
                <a:off x="7358257" y="3335237"/>
                <a:ext cx="2880320" cy="504056"/>
                <a:chOff x="1475656" y="4977172"/>
                <a:chExt cx="2880320" cy="504056"/>
              </a:xfrm>
            </p:grpSpPr>
            <p:sp>
              <p:nvSpPr>
                <p:cNvPr id="35" name="직사각형 34"/>
                <p:cNvSpPr/>
                <p:nvPr/>
              </p:nvSpPr>
              <p:spPr>
                <a:xfrm>
                  <a:off x="1475656" y="4977172"/>
                  <a:ext cx="720080" cy="50405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2195736" y="4977172"/>
                  <a:ext cx="720080" cy="50405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2915816" y="4977172"/>
                  <a:ext cx="720080" cy="50405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>
                  <a:off x="3635896" y="4977172"/>
                  <a:ext cx="720080" cy="50405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6" name="TextBox 25"/>
              <p:cNvSpPr txBox="1"/>
              <p:nvPr/>
            </p:nvSpPr>
            <p:spPr>
              <a:xfrm>
                <a:off x="7591181" y="2923551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0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8327376" y="2923551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1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9031341" y="2923551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2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9751421" y="2923551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3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332292" y="3906510"/>
                <a:ext cx="7312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100</a:t>
                </a:r>
                <a:r>
                  <a:rPr lang="ko-KR" altLang="en-US" sz="1050" dirty="0" smtClean="0">
                    <a:latin typeface="HY견고딕" pitchFamily="18" charset="-127"/>
                    <a:ea typeface="HY견고딕" pitchFamily="18" charset="-127"/>
                  </a:rPr>
                  <a:t>번지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8053195" y="3906510"/>
                <a:ext cx="70884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101</a:t>
                </a:r>
                <a:r>
                  <a:rPr lang="ko-KR" altLang="en-US" sz="1050" dirty="0" smtClean="0">
                    <a:latin typeface="HY견고딕" pitchFamily="18" charset="-127"/>
                    <a:ea typeface="HY견고딕" pitchFamily="18" charset="-127"/>
                  </a:rPr>
                  <a:t>번지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8762044" y="3906510"/>
                <a:ext cx="70884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102</a:t>
                </a:r>
                <a:r>
                  <a:rPr lang="ko-KR" altLang="en-US" sz="1050" dirty="0" smtClean="0">
                    <a:latin typeface="HY견고딕" pitchFamily="18" charset="-127"/>
                    <a:ea typeface="HY견고딕" pitchFamily="18" charset="-127"/>
                  </a:rPr>
                  <a:t>번지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9470892" y="3906510"/>
                <a:ext cx="70884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103</a:t>
                </a:r>
                <a:r>
                  <a:rPr lang="ko-KR" altLang="en-US" sz="1050" dirty="0" smtClean="0">
                    <a:latin typeface="HY견고딕" pitchFamily="18" charset="-127"/>
                    <a:ea typeface="HY견고딕" pitchFamily="18" charset="-127"/>
                  </a:rPr>
                  <a:t>번지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6621247" y="5664525"/>
              <a:ext cx="5790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latin typeface="HY견고딕" pitchFamily="18" charset="-127"/>
                  <a:ea typeface="HY견고딕" pitchFamily="18" charset="-127"/>
                </a:rPr>
                <a:t>1  0</a:t>
              </a:r>
              <a:endParaRPr lang="ko-KR" altLang="en-US" sz="16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5620333" y="5612935"/>
            <a:ext cx="2665285" cy="813914"/>
            <a:chOff x="5609378" y="5475767"/>
            <a:chExt cx="2665285" cy="813914"/>
          </a:xfrm>
        </p:grpSpPr>
        <p:grpSp>
          <p:nvGrpSpPr>
            <p:cNvPr id="43" name="그룹 42"/>
            <p:cNvGrpSpPr/>
            <p:nvPr/>
          </p:nvGrpSpPr>
          <p:grpSpPr>
            <a:xfrm>
              <a:off x="5609378" y="5475767"/>
              <a:ext cx="2665285" cy="813914"/>
              <a:chOff x="7332292" y="2923551"/>
              <a:chExt cx="2913448" cy="1428655"/>
            </a:xfrm>
          </p:grpSpPr>
          <p:grpSp>
            <p:nvGrpSpPr>
              <p:cNvPr id="45" name="그룹 44"/>
              <p:cNvGrpSpPr/>
              <p:nvPr/>
            </p:nvGrpSpPr>
            <p:grpSpPr>
              <a:xfrm>
                <a:off x="7358257" y="3335237"/>
                <a:ext cx="2880320" cy="504056"/>
                <a:chOff x="1475656" y="4977172"/>
                <a:chExt cx="2880320" cy="504056"/>
              </a:xfrm>
            </p:grpSpPr>
            <p:sp>
              <p:nvSpPr>
                <p:cNvPr id="54" name="직사각형 53"/>
                <p:cNvSpPr/>
                <p:nvPr/>
              </p:nvSpPr>
              <p:spPr>
                <a:xfrm>
                  <a:off x="1475656" y="4977172"/>
                  <a:ext cx="720080" cy="50405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직사각형 54"/>
                <p:cNvSpPr/>
                <p:nvPr/>
              </p:nvSpPr>
              <p:spPr>
                <a:xfrm>
                  <a:off x="2195736" y="4977172"/>
                  <a:ext cx="720080" cy="50405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직사각형 55"/>
                <p:cNvSpPr/>
                <p:nvPr/>
              </p:nvSpPr>
              <p:spPr>
                <a:xfrm>
                  <a:off x="2915816" y="4977172"/>
                  <a:ext cx="720080" cy="50405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직사각형 56"/>
                <p:cNvSpPr/>
                <p:nvPr/>
              </p:nvSpPr>
              <p:spPr>
                <a:xfrm>
                  <a:off x="3635896" y="4977172"/>
                  <a:ext cx="720080" cy="50405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6" name="TextBox 45"/>
              <p:cNvSpPr txBox="1"/>
              <p:nvPr/>
            </p:nvSpPr>
            <p:spPr>
              <a:xfrm>
                <a:off x="7591181" y="2923551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0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8327376" y="2923551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1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9031341" y="2923551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2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9751421" y="2923551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3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7332292" y="3906510"/>
                <a:ext cx="774848" cy="4456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104</a:t>
                </a:r>
                <a:r>
                  <a:rPr lang="ko-KR" altLang="en-US" sz="1050" dirty="0" smtClean="0">
                    <a:latin typeface="HY견고딕" pitchFamily="18" charset="-127"/>
                    <a:ea typeface="HY견고딕" pitchFamily="18" charset="-127"/>
                  </a:rPr>
                  <a:t>번지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8053195" y="3906510"/>
                <a:ext cx="774848" cy="4456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105</a:t>
                </a:r>
                <a:r>
                  <a:rPr lang="ko-KR" altLang="en-US" sz="1050" dirty="0" smtClean="0">
                    <a:latin typeface="HY견고딕" pitchFamily="18" charset="-127"/>
                    <a:ea typeface="HY견고딕" pitchFamily="18" charset="-127"/>
                  </a:rPr>
                  <a:t>번지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8762044" y="3906510"/>
                <a:ext cx="774848" cy="4456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106</a:t>
                </a:r>
                <a:r>
                  <a:rPr lang="ko-KR" altLang="en-US" sz="1050" dirty="0" smtClean="0">
                    <a:latin typeface="HY견고딕" pitchFamily="18" charset="-127"/>
                    <a:ea typeface="HY견고딕" pitchFamily="18" charset="-127"/>
                  </a:rPr>
                  <a:t>번지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9470892" y="3906510"/>
                <a:ext cx="774848" cy="4456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107</a:t>
                </a:r>
                <a:r>
                  <a:rPr lang="ko-KR" altLang="en-US" sz="1050" dirty="0" smtClean="0">
                    <a:latin typeface="HY견고딕" pitchFamily="18" charset="-127"/>
                    <a:ea typeface="HY견고딕" pitchFamily="18" charset="-127"/>
                  </a:rPr>
                  <a:t>번지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6621247" y="5664525"/>
              <a:ext cx="5790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1600" dirty="0" smtClean="0">
                  <a:latin typeface="HY견고딕" pitchFamily="18" charset="-127"/>
                  <a:ea typeface="HY견고딕" pitchFamily="18" charset="-127"/>
                </a:rPr>
                <a:t>  0</a:t>
              </a:r>
              <a:endParaRPr lang="ko-KR" altLang="en-US" sz="16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6622710" y="404871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[0]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559449" y="528306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[1]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60" name="꺾인 연결선 59"/>
          <p:cNvCxnSpPr>
            <a:stCxn id="35" idx="0"/>
            <a:endCxn id="58" idx="1"/>
          </p:cNvCxnSpPr>
          <p:nvPr/>
        </p:nvCxnSpPr>
        <p:spPr>
          <a:xfrm rot="5400000" flipH="1" flipV="1">
            <a:off x="6064286" y="4112695"/>
            <a:ext cx="468519" cy="648329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38" idx="0"/>
            <a:endCxn id="58" idx="3"/>
          </p:cNvCxnSpPr>
          <p:nvPr/>
        </p:nvCxnSpPr>
        <p:spPr>
          <a:xfrm rot="16200000" flipV="1">
            <a:off x="7414041" y="4134544"/>
            <a:ext cx="468519" cy="60463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54" idx="0"/>
            <a:endCxn id="59" idx="1"/>
          </p:cNvCxnSpPr>
          <p:nvPr/>
        </p:nvCxnSpPr>
        <p:spPr>
          <a:xfrm rot="5400000" flipH="1" flipV="1">
            <a:off x="6061193" y="5349219"/>
            <a:ext cx="410522" cy="58599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57" idx="0"/>
            <a:endCxn id="59" idx="3"/>
          </p:cNvCxnSpPr>
          <p:nvPr/>
        </p:nvCxnSpPr>
        <p:spPr>
          <a:xfrm rot="16200000" flipV="1">
            <a:off x="7410948" y="5308729"/>
            <a:ext cx="410522" cy="666969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 63"/>
          <p:cNvCxnSpPr>
            <a:stCxn id="38" idx="3"/>
            <a:endCxn id="54" idx="1"/>
          </p:cNvCxnSpPr>
          <p:nvPr/>
        </p:nvCxnSpPr>
        <p:spPr>
          <a:xfrm flipH="1">
            <a:off x="5644086" y="4814700"/>
            <a:ext cx="2635901" cy="1176357"/>
          </a:xfrm>
          <a:prstGeom prst="curvedConnector5">
            <a:avLst>
              <a:gd name="adj1" fmla="val -22164"/>
              <a:gd name="adj2" fmla="val 38124"/>
              <a:gd name="adj3" fmla="val 11975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103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9" grpId="0" animBg="1"/>
      <p:bldP spid="20" grpId="0" animBg="1"/>
      <p:bldP spid="21" grpId="0"/>
      <p:bldP spid="22" grpId="0" animBg="1"/>
      <p:bldP spid="23" grpId="0"/>
      <p:bldP spid="39" grpId="0"/>
      <p:bldP spid="58" grpId="0"/>
      <p:bldP spid="5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59632" y="780108"/>
            <a:ext cx="4202138" cy="658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C++ style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동적할당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예제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#include &lt;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#include &lt;string&gt;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using namespace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void main()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size;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string* student;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"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등록할 학생수를 입력하시오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\n";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cin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&gt;&gt; size;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student = new string[size];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for(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= 0 ;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 size;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++)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i+1 &lt;&lt;"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번 학생 이름 등록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";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cin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&gt;&gt; student[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];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 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for(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= 0 ;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 size ;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++)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i+1 &lt;&lt; "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번학생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:";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student[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] &lt;&lt;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delete[] student;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pPr marL="285750" indent="-285750"/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39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69435" y="2947861"/>
            <a:ext cx="6401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36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동적할당예제코드</a:t>
            </a:r>
            <a:r>
              <a:rPr lang="en-US" altLang="ko-KR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.txt </a:t>
            </a:r>
            <a:r>
              <a:rPr lang="ko-KR" altLang="en-US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참고</a:t>
            </a:r>
            <a:endParaRPr lang="en-US" altLang="ko-KR" sz="3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6228184" y="4149080"/>
            <a:ext cx="1647098" cy="463171"/>
            <a:chOff x="4500694" y="5774141"/>
            <a:chExt cx="1647098" cy="463171"/>
          </a:xfrm>
        </p:grpSpPr>
        <p:sp>
          <p:nvSpPr>
            <p:cNvPr id="17" name="실행 단추: 앞으로 또는 다음 16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368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54678" y="2143139"/>
            <a:ext cx="759378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8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동적할당으로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정수형 배열 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5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개 만든 후      값을 입력 받은 뒤 오름차순 정렬하여 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	      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출력하시오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학생의 이름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나이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학년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번호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성적을 저장하는 구조체를 만든 뒤 </a:t>
            </a:r>
            <a:r>
              <a:rPr lang="ko-KR" altLang="en-US" sz="28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동적할당으로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관리하시오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최대 학생수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1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0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명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)</a:t>
            </a: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(90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점이상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A,80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점이상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B,70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점이상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C,60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점이상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D,60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점미만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F)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6144716" y="3160935"/>
            <a:ext cx="1647098" cy="463171"/>
            <a:chOff x="4500694" y="5774141"/>
            <a:chExt cx="1647098" cy="463171"/>
          </a:xfrm>
        </p:grpSpPr>
        <p:sp>
          <p:nvSpPr>
            <p:cNvPr id="25" name="실행 단추: 앞으로 또는 다음 24">
              <a:hlinkClick r:id="rId3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각 삼각형 17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6244695" y="5405353"/>
            <a:ext cx="1647098" cy="463171"/>
            <a:chOff x="4500694" y="5774141"/>
            <a:chExt cx="1647098" cy="463171"/>
          </a:xfrm>
        </p:grpSpPr>
        <p:sp>
          <p:nvSpPr>
            <p:cNvPr id="33" name="실행 단추: 앞으로 또는 다음 32">
              <a:hlinkClick r:id="rId4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620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enum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enum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394520" y="2311564"/>
            <a:ext cx="6751264" cy="2773620"/>
            <a:chOff x="1061096" y="1024642"/>
            <a:chExt cx="7704856" cy="2773620"/>
          </a:xfrm>
        </p:grpSpPr>
        <p:sp>
          <p:nvSpPr>
            <p:cNvPr id="24" name="직사각형 23"/>
            <p:cNvSpPr/>
            <p:nvPr/>
          </p:nvSpPr>
          <p:spPr>
            <a:xfrm>
              <a:off x="1061096" y="1270864"/>
              <a:ext cx="7704856" cy="252739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enum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569435" y="2947861"/>
            <a:ext cx="64014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상숫값을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열거형으로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나타내어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연속된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상숫값에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    의미를 부여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할 수 있다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특정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상숫값이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들어갈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수있는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자료형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을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만들 수 있다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기본적으로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영문 대문자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로 정의한다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35569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71600" y="872608"/>
            <a:ext cx="33843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#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include 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enum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WEEK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WEEK_SUN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WEEK_MON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WEEK_TUE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WEEK_WED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WEEK_THU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WEEK_FRI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WEEK_SAT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};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967561" y="445892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119961" y="513500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today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64538" y="4112702"/>
            <a:ext cx="766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WEEK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if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63888" y="882386"/>
            <a:ext cx="54163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WEEK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today = WEEK_MON;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switch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(today)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case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WEEK_SUN: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일요일 입니다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.";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break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case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WEEK_MON: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월요일 입니다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.";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break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case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WEEK_TUE: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화요일 입니다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.";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break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case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WEEK_WED: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수요일 입니다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.";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break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case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WEEK_THU: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목요일 입니다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.";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break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case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WEEK_FRI: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금요일 입니다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.";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break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case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WEEK_SAT: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토요일 입니다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.";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break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각 삼각형 29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43258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95636" y="1020459"/>
            <a:ext cx="73207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#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include 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WEEK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WEEK_START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,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WEEK_SUN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0,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WEEK_MON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,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WEEK_TUE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,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WEEK_WED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,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WEEK_THU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,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WEEK_FRI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,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WEEK_SAT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,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WEEK_END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day = WEEK_START; day != WEEK_END; day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++)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day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;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02481" y="3743844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254881" y="4419919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day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94039" y="3397618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if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각 삼각형 2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784605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5856" y="2986042"/>
            <a:ext cx="29437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if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69435" y="2947861"/>
            <a:ext cx="6401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3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Enum</a:t>
            </a:r>
            <a:r>
              <a:rPr lang="ko-KR" altLang="en-US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예제</a:t>
            </a:r>
            <a:r>
              <a:rPr lang="en-US" altLang="ko-KR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1</a:t>
            </a:r>
            <a:r>
              <a:rPr lang="ko-KR" altLang="en-US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코드</a:t>
            </a:r>
            <a:r>
              <a:rPr lang="en-US" altLang="ko-KR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.txt </a:t>
            </a:r>
            <a:r>
              <a:rPr lang="ko-KR" altLang="en-US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참고</a:t>
            </a:r>
            <a:endParaRPr lang="en-US" altLang="ko-KR" sz="3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6228184" y="4149080"/>
            <a:ext cx="1647098" cy="463171"/>
            <a:chOff x="4500694" y="5774141"/>
            <a:chExt cx="1647098" cy="463171"/>
          </a:xfrm>
        </p:grpSpPr>
        <p:sp>
          <p:nvSpPr>
            <p:cNvPr id="17" name="실행 단추: 앞으로 또는 다음 16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87247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if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69435" y="2947861"/>
            <a:ext cx="6401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3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Enum</a:t>
            </a:r>
            <a:r>
              <a:rPr lang="ko-KR" altLang="en-US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예제</a:t>
            </a:r>
            <a:r>
              <a:rPr lang="en-US" altLang="ko-KR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2</a:t>
            </a:r>
            <a:r>
              <a:rPr lang="ko-KR" altLang="en-US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코드</a:t>
            </a:r>
            <a:r>
              <a:rPr lang="en-US" altLang="ko-KR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.txt </a:t>
            </a:r>
            <a:r>
              <a:rPr lang="ko-KR" altLang="en-US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참고</a:t>
            </a:r>
            <a:endParaRPr lang="en-US" altLang="ko-KR" sz="3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6228184" y="4149080"/>
            <a:ext cx="1647098" cy="463171"/>
            <a:chOff x="4500694" y="5774141"/>
            <a:chExt cx="1647098" cy="463171"/>
          </a:xfrm>
        </p:grpSpPr>
        <p:sp>
          <p:nvSpPr>
            <p:cNvPr id="17" name="실행 단추: 앞으로 또는 다음 16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87247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string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1403648" y="2199634"/>
            <a:ext cx="6751264" cy="2453502"/>
            <a:chOff x="1061096" y="1024642"/>
            <a:chExt cx="7704856" cy="1879302"/>
          </a:xfrm>
        </p:grpSpPr>
        <p:sp>
          <p:nvSpPr>
            <p:cNvPr id="22" name="직사각형 21"/>
            <p:cNvSpPr/>
            <p:nvPr/>
          </p:nvSpPr>
          <p:spPr>
            <a:xfrm>
              <a:off x="1061096" y="1270864"/>
              <a:ext cx="7704856" cy="163308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80104" y="1024642"/>
              <a:ext cx="4666840" cy="495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string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644947" y="2932087"/>
            <a:ext cx="62686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C++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에서 사용하는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문자열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자료형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이다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내부함수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가 다양하게 있어 활용하기 수월하다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필요 헤더파일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: &lt;string&gt;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string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90324" y="1679322"/>
            <a:ext cx="768020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 &lt;string&gt;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;</a:t>
            </a:r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//</a:t>
            </a:r>
            <a:r>
              <a:rPr lang="en-US" altLang="ko-KR" sz="1400" dirty="0" err="1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::</a:t>
            </a:r>
            <a:r>
              <a:rPr lang="ko-KR" altLang="en-US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을 생략시켜준다</a:t>
            </a:r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20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= "Hello";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= " 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새로운 문자열 입력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: ";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cin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&gt;&gt;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새로운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= " 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return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183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string</a:t>
            </a:r>
          </a:p>
        </p:txBody>
      </p:sp>
      <p:sp>
        <p:nvSpPr>
          <p:cNvPr id="20" name="갈매기형 수장 19"/>
          <p:cNvSpPr/>
          <p:nvPr/>
        </p:nvSpPr>
        <p:spPr>
          <a:xfrm>
            <a:off x="1356331" y="235908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208680" y="235908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59437" y="2176890"/>
            <a:ext cx="3184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얕은 복사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/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깊은 복사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49060" y="2778215"/>
            <a:ext cx="71113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문자열의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얕은 복사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특정 문자의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주소값을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복사한 문자열로 연결된 문자열이 변경되면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다른 문자열도 변경된다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.(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주소 복사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문자열의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깊은 복사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특정 문자의 메모리를 그대로 복사하여 한 문자열이 변경되더라도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다른 문자열은 변경되지 않는다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.(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메모리 복사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342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string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71600" y="1526208"/>
            <a:ext cx="7680204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[6] = "Hello";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char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"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"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strcpy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, "Bye");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"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"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return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333759" y="117230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186108" y="117230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36864" y="990107"/>
            <a:ext cx="479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har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배열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얕은복사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(C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언어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Style)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3096876" y="5126275"/>
            <a:ext cx="3600400" cy="504056"/>
            <a:chOff x="1475656" y="4977172"/>
            <a:chExt cx="3600400" cy="504056"/>
          </a:xfrm>
        </p:grpSpPr>
        <p:sp>
          <p:nvSpPr>
            <p:cNvPr id="20" name="직사각형 19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4536939" y="6116385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29800" y="484622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65995" y="484622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69960" y="484622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490040" y="484622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10120" y="484622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108102" y="5697548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44297" y="5697548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101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548262" y="5697548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68342" y="5697548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103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988422" y="5697548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639241" y="6480925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str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37" name="꺾인 연결선 36"/>
          <p:cNvCxnSpPr>
            <a:stCxn id="25" idx="1"/>
            <a:endCxn id="20" idx="1"/>
          </p:cNvCxnSpPr>
          <p:nvPr/>
        </p:nvCxnSpPr>
        <p:spPr>
          <a:xfrm rot="10800000">
            <a:off x="3096877" y="5378304"/>
            <a:ext cx="1440063" cy="981109"/>
          </a:xfrm>
          <a:prstGeom prst="bentConnector3">
            <a:avLst>
              <a:gd name="adj1" fmla="val 115874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6697276" y="5126275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6719712" y="5697548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105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920900" y="4844859"/>
            <a:ext cx="2696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7835401" y="5067651"/>
            <a:ext cx="835109" cy="1109478"/>
            <a:chOff x="7236296" y="1764557"/>
            <a:chExt cx="1152128" cy="1465679"/>
          </a:xfrm>
        </p:grpSpPr>
        <p:sp>
          <p:nvSpPr>
            <p:cNvPr id="47" name="직사각형 46"/>
            <p:cNvSpPr/>
            <p:nvPr/>
          </p:nvSpPr>
          <p:spPr>
            <a:xfrm>
              <a:off x="7236296" y="2158117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7388696" y="2834192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tmp</a:t>
              </a:r>
              <a:endPara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327582" y="1764557"/>
              <a:ext cx="977937" cy="406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HY견고딕" pitchFamily="18" charset="-127"/>
                  <a:ea typeface="HY견고딕" pitchFamily="18" charset="-127"/>
                </a:rPr>
                <a:t>c</a:t>
              </a:r>
              <a:r>
                <a:rPr lang="en-US" altLang="ko-KR" sz="1400" dirty="0" smtClean="0">
                  <a:latin typeface="HY견고딕" pitchFamily="18" charset="-127"/>
                  <a:ea typeface="HY견고딕" pitchFamily="18" charset="-127"/>
                </a:rPr>
                <a:t>har*</a:t>
              </a:r>
              <a:endParaRPr lang="ko-KR" altLang="en-US" sz="14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043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 animBg="1"/>
      <p:bldP spid="38" grpId="0" animBg="1"/>
      <p:bldP spid="39" grpId="0"/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string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71600" y="1526208"/>
            <a:ext cx="5256583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[6] = "Hello";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[6];</a:t>
            </a:r>
          </a:p>
          <a:p>
            <a:r>
              <a:rPr lang="nn-NO" altLang="ko-KR" sz="16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600" dirty="0">
                <a:latin typeface="HY견고딕" pitchFamily="18" charset="-127"/>
                <a:ea typeface="HY견고딕" pitchFamily="18" charset="-127"/>
              </a:rPr>
              <a:t>(int i = 0; i &lt; 6; i++)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] =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];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"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"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strcpy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, "Bye");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"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"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return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333759" y="117230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186108" y="117230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36864" y="990107"/>
            <a:ext cx="479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har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배열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깊은복사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(C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언어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Style)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5088630" y="2173864"/>
            <a:ext cx="3936442" cy="1568335"/>
            <a:chOff x="4715362" y="1796835"/>
            <a:chExt cx="4331684" cy="1879093"/>
          </a:xfrm>
        </p:grpSpPr>
        <p:grpSp>
          <p:nvGrpSpPr>
            <p:cNvPr id="17" name="그룹 16"/>
            <p:cNvGrpSpPr/>
            <p:nvPr/>
          </p:nvGrpSpPr>
          <p:grpSpPr>
            <a:xfrm>
              <a:off x="4715362" y="2078251"/>
              <a:ext cx="3600400" cy="504056"/>
              <a:chOff x="1475656" y="4977172"/>
              <a:chExt cx="3600400" cy="504056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435597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6529447" y="3068361"/>
              <a:ext cx="784732" cy="48605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100</a:t>
              </a:r>
              <a:endParaRPr lang="ko-KR" altLang="en-US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48286" y="1798203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684481" y="1798203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388446" y="1798203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108526" y="1798203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828606" y="1798203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4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726588" y="2649524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100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462783" y="2649524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101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166748" y="2649524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102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886828" y="2649524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103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606908" y="2649524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104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631750" y="3432901"/>
              <a:ext cx="567680" cy="24302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str</a:t>
              </a:r>
              <a:endParaRPr lang="ko-KR" altLang="en-US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37" name="꺾인 연결선 36"/>
            <p:cNvCxnSpPr>
              <a:stCxn id="25" idx="1"/>
              <a:endCxn id="20" idx="1"/>
            </p:cNvCxnSpPr>
            <p:nvPr/>
          </p:nvCxnSpPr>
          <p:spPr>
            <a:xfrm rot="10800000">
              <a:off x="4715362" y="2330279"/>
              <a:ext cx="1814085" cy="981108"/>
            </a:xfrm>
            <a:prstGeom prst="bentConnector3">
              <a:avLst>
                <a:gd name="adj1" fmla="val 113867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직사각형 37"/>
            <p:cNvSpPr/>
            <p:nvPr/>
          </p:nvSpPr>
          <p:spPr>
            <a:xfrm>
              <a:off x="8315762" y="2078251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338198" y="2649524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105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539386" y="1796835"/>
              <a:ext cx="26962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5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5069663" y="5085184"/>
            <a:ext cx="4001121" cy="1568335"/>
            <a:chOff x="4715362" y="1796835"/>
            <a:chExt cx="4402857" cy="1879093"/>
          </a:xfrm>
        </p:grpSpPr>
        <p:grpSp>
          <p:nvGrpSpPr>
            <p:cNvPr id="47" name="그룹 46"/>
            <p:cNvGrpSpPr/>
            <p:nvPr/>
          </p:nvGrpSpPr>
          <p:grpSpPr>
            <a:xfrm>
              <a:off x="4715362" y="2078251"/>
              <a:ext cx="3600400" cy="504056"/>
              <a:chOff x="1475656" y="4977172"/>
              <a:chExt cx="3600400" cy="504056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435597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8" name="직사각형 47"/>
            <p:cNvSpPr/>
            <p:nvPr/>
          </p:nvSpPr>
          <p:spPr>
            <a:xfrm>
              <a:off x="6529447" y="3068361"/>
              <a:ext cx="784732" cy="48605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200</a:t>
              </a:r>
              <a:endParaRPr lang="ko-KR" altLang="en-US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948286" y="1798203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684481" y="1798203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388446" y="1798203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108526" y="1798203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828606" y="1798203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4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726588" y="2649524"/>
              <a:ext cx="780021" cy="3042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00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462783" y="2649524"/>
              <a:ext cx="780021" cy="3042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01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166748" y="2649524"/>
              <a:ext cx="780021" cy="3042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02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886828" y="2649524"/>
              <a:ext cx="780021" cy="3042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03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606908" y="2649524"/>
              <a:ext cx="780021" cy="3042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04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6631750" y="3432901"/>
              <a:ext cx="567680" cy="24302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tmp</a:t>
              </a:r>
              <a:endPara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60" name="꺾인 연결선 59"/>
            <p:cNvCxnSpPr>
              <a:stCxn id="48" idx="1"/>
              <a:endCxn id="64" idx="1"/>
            </p:cNvCxnSpPr>
            <p:nvPr/>
          </p:nvCxnSpPr>
          <p:spPr>
            <a:xfrm rot="10800000">
              <a:off x="4715362" y="2330279"/>
              <a:ext cx="1814085" cy="981108"/>
            </a:xfrm>
            <a:prstGeom prst="bentConnector3">
              <a:avLst>
                <a:gd name="adj1" fmla="val 113867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직사각형 60"/>
            <p:cNvSpPr/>
            <p:nvPr/>
          </p:nvSpPr>
          <p:spPr>
            <a:xfrm>
              <a:off x="8315762" y="2078251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338198" y="2649524"/>
              <a:ext cx="780021" cy="3042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05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539386" y="1796835"/>
              <a:ext cx="26962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5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6657293" y="3825218"/>
            <a:ext cx="835109" cy="1109478"/>
            <a:chOff x="7236296" y="1764557"/>
            <a:chExt cx="1152128" cy="1465679"/>
          </a:xfrm>
        </p:grpSpPr>
        <p:sp>
          <p:nvSpPr>
            <p:cNvPr id="69" name="직사각형 68"/>
            <p:cNvSpPr/>
            <p:nvPr/>
          </p:nvSpPr>
          <p:spPr>
            <a:xfrm>
              <a:off x="7236296" y="2158117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7388696" y="2834192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i</a:t>
              </a:r>
              <a:endPara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503631" y="1764557"/>
              <a:ext cx="617457" cy="406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 smtClean="0">
                  <a:latin typeface="HY견고딕" pitchFamily="18" charset="-127"/>
                  <a:ea typeface="HY견고딕" pitchFamily="18" charset="-127"/>
                </a:rPr>
                <a:t>int</a:t>
              </a:r>
              <a:endParaRPr lang="ko-KR" altLang="en-US" sz="14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182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string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71600" y="1526208"/>
            <a:ext cx="76802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&lt;string&gt;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"Hello";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char*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(char*)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str.c_str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"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"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"Bye";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"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"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return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333759" y="117230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186108" y="117230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36864" y="990107"/>
            <a:ext cx="479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string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배열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얕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은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복사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(C++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Style)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4082436" y="5131279"/>
            <a:ext cx="2145747" cy="1097286"/>
            <a:chOff x="7236296" y="1764557"/>
            <a:chExt cx="2960302" cy="1449573"/>
          </a:xfrm>
        </p:grpSpPr>
        <p:sp>
          <p:nvSpPr>
            <p:cNvPr id="41" name="직사각형 40"/>
            <p:cNvSpPr/>
            <p:nvPr/>
          </p:nvSpPr>
          <p:spPr>
            <a:xfrm>
              <a:off x="7236296" y="2158117"/>
              <a:ext cx="2960302" cy="7920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8095147" y="2818086"/>
              <a:ext cx="1364045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s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tr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(100)</a:t>
              </a:r>
              <a:endPara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190987" y="1764557"/>
              <a:ext cx="1050917" cy="406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HY견고딕" pitchFamily="18" charset="-127"/>
                  <a:ea typeface="HY견고딕" pitchFamily="18" charset="-127"/>
                </a:rPr>
                <a:t>string</a:t>
              </a:r>
              <a:endParaRPr lang="ko-KR" altLang="en-US" sz="14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7692260" y="5082214"/>
            <a:ext cx="835109" cy="1109478"/>
            <a:chOff x="7236296" y="1764557"/>
            <a:chExt cx="1152128" cy="1465679"/>
          </a:xfrm>
        </p:grpSpPr>
        <p:sp>
          <p:nvSpPr>
            <p:cNvPr id="49" name="직사각형 48"/>
            <p:cNvSpPr/>
            <p:nvPr/>
          </p:nvSpPr>
          <p:spPr>
            <a:xfrm>
              <a:off x="7236296" y="2158117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7388696" y="2834192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arr</a:t>
              </a:r>
              <a:endPara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327582" y="1764557"/>
              <a:ext cx="977937" cy="406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HY견고딕" pitchFamily="18" charset="-127"/>
                  <a:ea typeface="HY견고딕" pitchFamily="18" charset="-127"/>
                </a:rPr>
                <a:t>c</a:t>
              </a:r>
              <a:r>
                <a:rPr lang="en-US" altLang="ko-KR" sz="1400" dirty="0" smtClean="0">
                  <a:latin typeface="HY견고딕" pitchFamily="18" charset="-127"/>
                  <a:ea typeface="HY견고딕" pitchFamily="18" charset="-127"/>
                </a:rPr>
                <a:t>har*</a:t>
              </a:r>
              <a:endParaRPr lang="ko-KR" altLang="en-US" sz="14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59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3801</TotalTime>
  <Words>814</Words>
  <Application>Microsoft Office PowerPoint</Application>
  <PresentationFormat>화면 슬라이드 쇼(4:3)</PresentationFormat>
  <Paragraphs>624</Paragraphs>
  <Slides>32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2" baseType="lpstr">
      <vt:lpstr>굴림</vt:lpstr>
      <vt:lpstr>Arial</vt:lpstr>
      <vt:lpstr>Segoe UI Black</vt:lpstr>
      <vt:lpstr>HY견고딕</vt:lpstr>
      <vt:lpstr>맑은 고딕</vt:lpstr>
      <vt:lpstr>HY강B</vt:lpstr>
      <vt:lpstr>HY강M</vt:lpstr>
      <vt:lpstr>HY헤드라인M</vt:lpstr>
      <vt:lpstr>Yoon 윤고딕 520_TT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OGN13</cp:lastModifiedBy>
  <cp:revision>239</cp:revision>
  <dcterms:created xsi:type="dcterms:W3CDTF">2013-09-05T09:43:46Z</dcterms:created>
  <dcterms:modified xsi:type="dcterms:W3CDTF">2018-11-08T04:17:30Z</dcterms:modified>
</cp:coreProperties>
</file>