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304" r:id="rId2"/>
    <p:sldId id="278" r:id="rId3"/>
    <p:sldId id="279" r:id="rId4"/>
    <p:sldId id="267" r:id="rId5"/>
    <p:sldId id="306" r:id="rId6"/>
    <p:sldId id="319" r:id="rId7"/>
    <p:sldId id="316" r:id="rId8"/>
    <p:sldId id="325" r:id="rId9"/>
    <p:sldId id="320" r:id="rId10"/>
    <p:sldId id="323" r:id="rId11"/>
    <p:sldId id="324" r:id="rId12"/>
    <p:sldId id="317" r:id="rId13"/>
    <p:sldId id="314" r:id="rId14"/>
    <p:sldId id="329" r:id="rId15"/>
    <p:sldId id="330" r:id="rId16"/>
    <p:sldId id="315" r:id="rId17"/>
    <p:sldId id="326" r:id="rId18"/>
    <p:sldId id="328" r:id="rId19"/>
    <p:sldId id="331" r:id="rId20"/>
    <p:sldId id="332" r:id="rId21"/>
    <p:sldId id="334" r:id="rId22"/>
    <p:sldId id="335" r:id="rId23"/>
    <p:sldId id="336" r:id="rId24"/>
    <p:sldId id="338" r:id="rId25"/>
    <p:sldId id="318" r:id="rId26"/>
  </p:sldIdLst>
  <p:sldSz cx="9144000" cy="6858000" type="screen4x3"/>
  <p:notesSz cx="6858000" cy="9144000"/>
  <p:embeddedFontLst>
    <p:embeddedFont>
      <p:font typeface="HY얕은샘물M" panose="02030600000101010101" pitchFamily="18" charset="-127"/>
      <p:regular r:id="rId28"/>
    </p:embeddedFont>
    <p:embeddedFont>
      <p:font typeface="Segoe UI Black" panose="020B0604020202020204" charset="0"/>
      <p:bold r:id="rId29"/>
      <p:boldItalic r:id="rId30"/>
    </p:embeddedFont>
    <p:embeddedFont>
      <p:font typeface="HY강B" panose="020B0600000101010101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HY견고딕" panose="02030600000101010101" pitchFamily="18" charset="-127"/>
      <p:regular r:id="rId34"/>
    </p:embeddedFont>
    <p:embeddedFont>
      <p:font typeface="HY강M" panose="020B0600000101010101" charset="-127"/>
      <p:regular r:id="rId35"/>
    </p:embeddedFont>
    <p:embeddedFont>
      <p:font typeface="Yoon 윤고딕 520_TT" panose="020B0600000101010101" charset="-127"/>
      <p:regular r:id="rId36"/>
    </p:embeddedFont>
    <p:embeddedFont>
      <p:font typeface="HY헤드라인M" panose="02030600000101010101" pitchFamily="18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04" autoAdjust="0"/>
  </p:normalViewPr>
  <p:slideViewPr>
    <p:cSldViewPr>
      <p:cViewPr varScale="1">
        <p:scale>
          <a:sx n="105" d="100"/>
          <a:sy n="105" d="100"/>
        </p:scale>
        <p:origin x="-179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주석처리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주석처리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주석처리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주석처리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&#50500;&#49828;&#53412;&#53076;&#46300;&#54364;.P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&#49436;&#49885;&#47928;&#51088;%20&#47928;&#51228;.ex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Escape&#47928;&#51228;.ex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2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6332" y="1311434"/>
            <a:ext cx="7272808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9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9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9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문자 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%c 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ASCII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코드 값은 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%d 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이다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.\n", 'a', 'a');</a:t>
            </a:r>
          </a:p>
          <a:p>
            <a:r>
              <a:rPr lang="en-US" altLang="ko-KR" sz="19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("ASCII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코드 값이 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%d 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인 문자는 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%c 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이다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.\n", 66, 66);</a:t>
            </a:r>
          </a:p>
          <a:p>
            <a:r>
              <a:rPr lang="pt-BR" altLang="ko-KR" sz="19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900" dirty="0">
                <a:latin typeface="HY강B" pitchFamily="18" charset="-127"/>
                <a:ea typeface="HY강B" pitchFamily="18" charset="-127"/>
              </a:rPr>
              <a:t>("%c = %d(?)\n", '0', '0');</a:t>
            </a:r>
          </a:p>
          <a:p>
            <a:endParaRPr lang="ko-KR" altLang="en-US" sz="19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9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900" dirty="0">
                <a:latin typeface="HY강B" pitchFamily="18" charset="-127"/>
                <a:ea typeface="HY강B" pitchFamily="18" charset="-127"/>
              </a:rPr>
              <a:t>("%d + %d = %d\n", 1, 1, 1 + 1);</a:t>
            </a:r>
          </a:p>
          <a:p>
            <a:r>
              <a:rPr lang="pt-BR" altLang="ko-KR" sz="19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900" dirty="0">
                <a:latin typeface="HY강B" pitchFamily="18" charset="-127"/>
                <a:ea typeface="HY강B" pitchFamily="18" charset="-127"/>
              </a:rPr>
              <a:t>("%c + %c = %c\n", '1', '1', '1' + '1</a:t>
            </a:r>
            <a:r>
              <a:rPr lang="pt-BR" altLang="ko-KR" sz="1900" dirty="0" smtClean="0">
                <a:latin typeface="HY강B" pitchFamily="18" charset="-127"/>
                <a:ea typeface="HY강B" pitchFamily="18" charset="-127"/>
              </a:rPr>
              <a:t>');</a:t>
            </a:r>
          </a:p>
          <a:p>
            <a:r>
              <a:rPr lang="pt-BR" altLang="ko-KR" sz="19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("%s\n", "This is a String");</a:t>
            </a:r>
            <a:endParaRPr lang="pt-BR" altLang="ko-KR" sz="19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00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1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</a:t>
            </a:r>
          </a:p>
          <a:p>
            <a:endParaRPr lang="en-US" altLang="ko-KR" sz="19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		</a:t>
            </a:r>
            <a:r>
              <a:rPr lang="ko-KR" altLang="en-US" sz="1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아스키 </a:t>
            </a:r>
            <a:r>
              <a:rPr lang="ko-KR" altLang="en-US" sz="19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코드표</a:t>
            </a:r>
            <a:endParaRPr lang="en-US" altLang="ko-KR" sz="19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082066" y="5398559"/>
            <a:ext cx="1647098" cy="463171"/>
            <a:chOff x="4500694" y="5774141"/>
            <a:chExt cx="1647098" cy="463171"/>
          </a:xfrm>
        </p:grpSpPr>
        <p:sp>
          <p:nvSpPr>
            <p:cNvPr id="16" name="실행 단추: 앞으로 또는 다음 1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43325" y="52491"/>
            <a:ext cx="253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5616" y="1796129"/>
            <a:ext cx="763284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s, %s\n", "Hello", "World");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("375 × 543 = %d\n", 375 * 543);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("%.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4f \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n", 3.14159264);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c 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%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s \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n", 'C', "Language");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19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4350" y="5189366"/>
            <a:ext cx="712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위의 코드를 실행파일과 같이 뜨도록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빈칸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채우시오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228184" y="5373278"/>
            <a:ext cx="1647098" cy="463171"/>
            <a:chOff x="4500694" y="5774141"/>
            <a:chExt cx="1647098" cy="463171"/>
          </a:xfrm>
        </p:grpSpPr>
        <p:sp>
          <p:nvSpPr>
            <p:cNvPr id="20" name="실행 단추: 앞으로 또는 다음 1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843808" y="3118963"/>
            <a:ext cx="360040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76624" y="3118963"/>
            <a:ext cx="833824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17356" y="3417028"/>
            <a:ext cx="1110828" cy="227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17540" y="3697012"/>
            <a:ext cx="512420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26040" y="4047134"/>
            <a:ext cx="360040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12962" y="4047134"/>
            <a:ext cx="323840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53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진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법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89149" y="1562888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328407" y="1562888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진법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7875" y="2099955"/>
            <a:ext cx="466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수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표기하는 방법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48522"/>
              </p:ext>
            </p:extLst>
          </p:nvPr>
        </p:nvGraphicFramePr>
        <p:xfrm>
          <a:off x="1621369" y="2669342"/>
          <a:ext cx="6095999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90391"/>
                <a:gridCol w="1687996"/>
                <a:gridCol w="1808806"/>
                <a:gridCol w="18088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진법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표현범위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표현 식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사용 예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0,1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없음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1100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0~9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없음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8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0~7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012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16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0~9,A~F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0x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0xA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2 - 10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 descr="컴퓨터에 대한 이미지 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58" y="3717032"/>
            <a:ext cx="2286185" cy="172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사람에 대한 이미지 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156176" y="3248282"/>
            <a:ext cx="1440160" cy="237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043608" y="173614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진수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사용하는 컴퓨터와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진수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사용하는 사람의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의사소통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70112" y="2708920"/>
            <a:ext cx="1440160" cy="864096"/>
            <a:chOff x="6870112" y="2708920"/>
            <a:chExt cx="1440160" cy="864096"/>
          </a:xfrm>
        </p:grpSpPr>
        <p:sp>
          <p:nvSpPr>
            <p:cNvPr id="3" name="타원형 설명선 2"/>
            <p:cNvSpPr/>
            <p:nvPr/>
          </p:nvSpPr>
          <p:spPr>
            <a:xfrm>
              <a:off x="6870112" y="2708920"/>
              <a:ext cx="1440160" cy="864096"/>
            </a:xfrm>
            <a:prstGeom prst="wedgeEllipseCallou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42525" y="2855984"/>
              <a:ext cx="9076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HY강B" pitchFamily="18" charset="-127"/>
                  <a:ea typeface="HY강B" pitchFamily="18" charset="-127"/>
                </a:rPr>
                <a:t>128!!</a:t>
              </a:r>
              <a:endParaRPr lang="ko-KR" altLang="en-US" sz="280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flipH="1">
            <a:off x="1041228" y="2708920"/>
            <a:ext cx="1440160" cy="864096"/>
            <a:chOff x="6870112" y="2708920"/>
            <a:chExt cx="1440160" cy="864096"/>
          </a:xfrm>
        </p:grpSpPr>
        <p:sp>
          <p:nvSpPr>
            <p:cNvPr id="28" name="타원형 설명선 27"/>
            <p:cNvSpPr/>
            <p:nvPr/>
          </p:nvSpPr>
          <p:spPr>
            <a:xfrm>
              <a:off x="6870112" y="2708920"/>
              <a:ext cx="1440160" cy="864096"/>
            </a:xfrm>
            <a:prstGeom prst="wedgeEllipseCallou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25566" y="2879358"/>
              <a:ext cx="6222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HY강B" pitchFamily="18" charset="-127"/>
                  <a:ea typeface="HY강B" pitchFamily="18" charset="-127"/>
                </a:rPr>
                <a:t> ??</a:t>
              </a:r>
              <a:endParaRPr lang="ko-KR" altLang="en-US" sz="28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455320" y="4333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47125" y="4333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76558" y="4333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6453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0" grpId="0"/>
      <p:bldP spid="30" grpId="1"/>
      <p:bldP spid="31" grpId="0"/>
      <p:bldP spid="3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2 - 10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 descr="컴퓨터에 대한 이미지 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58" y="3717032"/>
            <a:ext cx="2286185" cy="172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사람에 대한 이미지 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156176" y="3248282"/>
            <a:ext cx="1440160" cy="237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043608" y="173614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진수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사용하는 컴퓨터와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진수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사용하는 사람의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의사소통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70112" y="2708920"/>
            <a:ext cx="1440160" cy="864096"/>
            <a:chOff x="6870112" y="2708920"/>
            <a:chExt cx="1440160" cy="864096"/>
          </a:xfrm>
        </p:grpSpPr>
        <p:sp>
          <p:nvSpPr>
            <p:cNvPr id="3" name="타원형 설명선 2"/>
            <p:cNvSpPr/>
            <p:nvPr/>
          </p:nvSpPr>
          <p:spPr>
            <a:xfrm>
              <a:off x="6870112" y="2708920"/>
              <a:ext cx="1440160" cy="864096"/>
            </a:xfrm>
            <a:prstGeom prst="wedgeEllipseCallou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37904" y="2842960"/>
              <a:ext cx="7168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HY강B" pitchFamily="18" charset="-127"/>
                  <a:ea typeface="HY강B" pitchFamily="18" charset="-127"/>
                </a:rPr>
                <a:t>19!!</a:t>
              </a:r>
              <a:endParaRPr lang="ko-KR" altLang="en-US" sz="280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flipH="1">
            <a:off x="1041228" y="2708920"/>
            <a:ext cx="1440160" cy="864096"/>
            <a:chOff x="6870112" y="2708920"/>
            <a:chExt cx="1440160" cy="864096"/>
          </a:xfrm>
        </p:grpSpPr>
        <p:sp>
          <p:nvSpPr>
            <p:cNvPr id="28" name="타원형 설명선 27"/>
            <p:cNvSpPr/>
            <p:nvPr/>
          </p:nvSpPr>
          <p:spPr>
            <a:xfrm>
              <a:off x="6870112" y="2708920"/>
              <a:ext cx="1440160" cy="864096"/>
            </a:xfrm>
            <a:prstGeom prst="wedgeEllipseCallou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09745" y="2879358"/>
              <a:ext cx="1053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HY강B" pitchFamily="18" charset="-127"/>
                  <a:ea typeface="HY강B" pitchFamily="18" charset="-127"/>
                </a:rPr>
                <a:t>10011!</a:t>
              </a:r>
              <a:endParaRPr lang="ko-KR" altLang="en-US" sz="28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830446" y="43876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●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47125" y="4333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</a:t>
            </a:r>
          </a:p>
        </p:txBody>
      </p:sp>
      <p:sp>
        <p:nvSpPr>
          <p:cNvPr id="9" name="정육면체 8"/>
          <p:cNvSpPr/>
          <p:nvPr/>
        </p:nvSpPr>
        <p:spPr>
          <a:xfrm>
            <a:off x="4692056" y="4249163"/>
            <a:ext cx="663757" cy="513348"/>
          </a:xfrm>
          <a:prstGeom prst="cub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번역</a:t>
            </a:r>
            <a:endParaRPr lang="ko-KR" altLang="en-US" sz="13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4716" y="43876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●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38283" y="43876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●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86470" y="43876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●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797122" y="3717032"/>
            <a:ext cx="776425" cy="432048"/>
            <a:chOff x="4797122" y="3717032"/>
            <a:chExt cx="776425" cy="432048"/>
          </a:xfrm>
        </p:grpSpPr>
        <p:sp>
          <p:nvSpPr>
            <p:cNvPr id="2" name="모서리가 둥근 사각형 설명선 1"/>
            <p:cNvSpPr/>
            <p:nvPr/>
          </p:nvSpPr>
          <p:spPr>
            <a:xfrm>
              <a:off x="4797122" y="3717032"/>
              <a:ext cx="776425" cy="432048"/>
            </a:xfrm>
            <a:prstGeom prst="wedgeRoundRectCallou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4925568" y="3781928"/>
              <a:ext cx="524256" cy="82936"/>
            </a:xfrm>
            <a:custGeom>
              <a:avLst/>
              <a:gdLst>
                <a:gd name="connsiteX0" fmla="*/ 0 w 524256"/>
                <a:gd name="connsiteY0" fmla="*/ 82936 h 82936"/>
                <a:gd name="connsiteX1" fmla="*/ 12192 w 524256"/>
                <a:gd name="connsiteY1" fmla="*/ 21976 h 82936"/>
                <a:gd name="connsiteX2" fmla="*/ 109728 w 524256"/>
                <a:gd name="connsiteY2" fmla="*/ 70744 h 82936"/>
                <a:gd name="connsiteX3" fmla="*/ 146304 w 524256"/>
                <a:gd name="connsiteY3" fmla="*/ 82936 h 82936"/>
                <a:gd name="connsiteX4" fmla="*/ 219456 w 524256"/>
                <a:gd name="connsiteY4" fmla="*/ 70744 h 82936"/>
                <a:gd name="connsiteX5" fmla="*/ 256032 w 524256"/>
                <a:gd name="connsiteY5" fmla="*/ 34168 h 82936"/>
                <a:gd name="connsiteX6" fmla="*/ 292608 w 524256"/>
                <a:gd name="connsiteY6" fmla="*/ 21976 h 82936"/>
                <a:gd name="connsiteX7" fmla="*/ 316992 w 524256"/>
                <a:gd name="connsiteY7" fmla="*/ 58552 h 82936"/>
                <a:gd name="connsiteX8" fmla="*/ 451104 w 524256"/>
                <a:gd name="connsiteY8" fmla="*/ 58552 h 82936"/>
                <a:gd name="connsiteX9" fmla="*/ 524256 w 524256"/>
                <a:gd name="connsiteY9" fmla="*/ 34168 h 8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4256" h="82936">
                  <a:moveTo>
                    <a:pt x="0" y="82936"/>
                  </a:moveTo>
                  <a:cubicBezTo>
                    <a:pt x="4064" y="62616"/>
                    <a:pt x="-6343" y="31243"/>
                    <a:pt x="12192" y="21976"/>
                  </a:cubicBezTo>
                  <a:cubicBezTo>
                    <a:pt x="131673" y="-37764"/>
                    <a:pt x="78872" y="39888"/>
                    <a:pt x="109728" y="70744"/>
                  </a:cubicBezTo>
                  <a:cubicBezTo>
                    <a:pt x="118815" y="79831"/>
                    <a:pt x="134112" y="78872"/>
                    <a:pt x="146304" y="82936"/>
                  </a:cubicBezTo>
                  <a:cubicBezTo>
                    <a:pt x="170688" y="78872"/>
                    <a:pt x="196866" y="80784"/>
                    <a:pt x="219456" y="70744"/>
                  </a:cubicBezTo>
                  <a:cubicBezTo>
                    <a:pt x="235212" y="63741"/>
                    <a:pt x="241686" y="43732"/>
                    <a:pt x="256032" y="34168"/>
                  </a:cubicBezTo>
                  <a:cubicBezTo>
                    <a:pt x="266725" y="27039"/>
                    <a:pt x="280416" y="26040"/>
                    <a:pt x="292608" y="21976"/>
                  </a:cubicBezTo>
                  <a:cubicBezTo>
                    <a:pt x="300736" y="34168"/>
                    <a:pt x="305550" y="49398"/>
                    <a:pt x="316992" y="58552"/>
                  </a:cubicBezTo>
                  <a:cubicBezTo>
                    <a:pt x="350517" y="85372"/>
                    <a:pt x="427842" y="61460"/>
                    <a:pt x="451104" y="58552"/>
                  </a:cubicBezTo>
                  <a:cubicBezTo>
                    <a:pt x="497824" y="27405"/>
                    <a:pt x="473027" y="34168"/>
                    <a:pt x="524256" y="3416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>
              <a:off x="4928291" y="3867136"/>
              <a:ext cx="524256" cy="82936"/>
            </a:xfrm>
            <a:custGeom>
              <a:avLst/>
              <a:gdLst>
                <a:gd name="connsiteX0" fmla="*/ 0 w 524256"/>
                <a:gd name="connsiteY0" fmla="*/ 82936 h 82936"/>
                <a:gd name="connsiteX1" fmla="*/ 12192 w 524256"/>
                <a:gd name="connsiteY1" fmla="*/ 21976 h 82936"/>
                <a:gd name="connsiteX2" fmla="*/ 109728 w 524256"/>
                <a:gd name="connsiteY2" fmla="*/ 70744 h 82936"/>
                <a:gd name="connsiteX3" fmla="*/ 146304 w 524256"/>
                <a:gd name="connsiteY3" fmla="*/ 82936 h 82936"/>
                <a:gd name="connsiteX4" fmla="*/ 219456 w 524256"/>
                <a:gd name="connsiteY4" fmla="*/ 70744 h 82936"/>
                <a:gd name="connsiteX5" fmla="*/ 256032 w 524256"/>
                <a:gd name="connsiteY5" fmla="*/ 34168 h 82936"/>
                <a:gd name="connsiteX6" fmla="*/ 292608 w 524256"/>
                <a:gd name="connsiteY6" fmla="*/ 21976 h 82936"/>
                <a:gd name="connsiteX7" fmla="*/ 316992 w 524256"/>
                <a:gd name="connsiteY7" fmla="*/ 58552 h 82936"/>
                <a:gd name="connsiteX8" fmla="*/ 451104 w 524256"/>
                <a:gd name="connsiteY8" fmla="*/ 58552 h 82936"/>
                <a:gd name="connsiteX9" fmla="*/ 524256 w 524256"/>
                <a:gd name="connsiteY9" fmla="*/ 34168 h 8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4256" h="82936">
                  <a:moveTo>
                    <a:pt x="0" y="82936"/>
                  </a:moveTo>
                  <a:cubicBezTo>
                    <a:pt x="4064" y="62616"/>
                    <a:pt x="-6343" y="31243"/>
                    <a:pt x="12192" y="21976"/>
                  </a:cubicBezTo>
                  <a:cubicBezTo>
                    <a:pt x="131673" y="-37764"/>
                    <a:pt x="78872" y="39888"/>
                    <a:pt x="109728" y="70744"/>
                  </a:cubicBezTo>
                  <a:cubicBezTo>
                    <a:pt x="118815" y="79831"/>
                    <a:pt x="134112" y="78872"/>
                    <a:pt x="146304" y="82936"/>
                  </a:cubicBezTo>
                  <a:cubicBezTo>
                    <a:pt x="170688" y="78872"/>
                    <a:pt x="196866" y="80784"/>
                    <a:pt x="219456" y="70744"/>
                  </a:cubicBezTo>
                  <a:cubicBezTo>
                    <a:pt x="235212" y="63741"/>
                    <a:pt x="241686" y="43732"/>
                    <a:pt x="256032" y="34168"/>
                  </a:cubicBezTo>
                  <a:cubicBezTo>
                    <a:pt x="266725" y="27039"/>
                    <a:pt x="280416" y="26040"/>
                    <a:pt x="292608" y="21976"/>
                  </a:cubicBezTo>
                  <a:cubicBezTo>
                    <a:pt x="300736" y="34168"/>
                    <a:pt x="305550" y="49398"/>
                    <a:pt x="316992" y="58552"/>
                  </a:cubicBezTo>
                  <a:cubicBezTo>
                    <a:pt x="350517" y="85372"/>
                    <a:pt x="427842" y="61460"/>
                    <a:pt x="451104" y="58552"/>
                  </a:cubicBezTo>
                  <a:cubicBezTo>
                    <a:pt x="497824" y="27405"/>
                    <a:pt x="473027" y="34168"/>
                    <a:pt x="524256" y="3416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 35"/>
            <p:cNvSpPr/>
            <p:nvPr/>
          </p:nvSpPr>
          <p:spPr>
            <a:xfrm>
              <a:off x="4928633" y="3974816"/>
              <a:ext cx="524256" cy="82936"/>
            </a:xfrm>
            <a:custGeom>
              <a:avLst/>
              <a:gdLst>
                <a:gd name="connsiteX0" fmla="*/ 0 w 524256"/>
                <a:gd name="connsiteY0" fmla="*/ 82936 h 82936"/>
                <a:gd name="connsiteX1" fmla="*/ 12192 w 524256"/>
                <a:gd name="connsiteY1" fmla="*/ 21976 h 82936"/>
                <a:gd name="connsiteX2" fmla="*/ 109728 w 524256"/>
                <a:gd name="connsiteY2" fmla="*/ 70744 h 82936"/>
                <a:gd name="connsiteX3" fmla="*/ 146304 w 524256"/>
                <a:gd name="connsiteY3" fmla="*/ 82936 h 82936"/>
                <a:gd name="connsiteX4" fmla="*/ 219456 w 524256"/>
                <a:gd name="connsiteY4" fmla="*/ 70744 h 82936"/>
                <a:gd name="connsiteX5" fmla="*/ 256032 w 524256"/>
                <a:gd name="connsiteY5" fmla="*/ 34168 h 82936"/>
                <a:gd name="connsiteX6" fmla="*/ 292608 w 524256"/>
                <a:gd name="connsiteY6" fmla="*/ 21976 h 82936"/>
                <a:gd name="connsiteX7" fmla="*/ 316992 w 524256"/>
                <a:gd name="connsiteY7" fmla="*/ 58552 h 82936"/>
                <a:gd name="connsiteX8" fmla="*/ 451104 w 524256"/>
                <a:gd name="connsiteY8" fmla="*/ 58552 h 82936"/>
                <a:gd name="connsiteX9" fmla="*/ 524256 w 524256"/>
                <a:gd name="connsiteY9" fmla="*/ 34168 h 8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4256" h="82936">
                  <a:moveTo>
                    <a:pt x="0" y="82936"/>
                  </a:moveTo>
                  <a:cubicBezTo>
                    <a:pt x="4064" y="62616"/>
                    <a:pt x="-6343" y="31243"/>
                    <a:pt x="12192" y="21976"/>
                  </a:cubicBezTo>
                  <a:cubicBezTo>
                    <a:pt x="131673" y="-37764"/>
                    <a:pt x="78872" y="39888"/>
                    <a:pt x="109728" y="70744"/>
                  </a:cubicBezTo>
                  <a:cubicBezTo>
                    <a:pt x="118815" y="79831"/>
                    <a:pt x="134112" y="78872"/>
                    <a:pt x="146304" y="82936"/>
                  </a:cubicBezTo>
                  <a:cubicBezTo>
                    <a:pt x="170688" y="78872"/>
                    <a:pt x="196866" y="80784"/>
                    <a:pt x="219456" y="70744"/>
                  </a:cubicBezTo>
                  <a:cubicBezTo>
                    <a:pt x="235212" y="63741"/>
                    <a:pt x="241686" y="43732"/>
                    <a:pt x="256032" y="34168"/>
                  </a:cubicBezTo>
                  <a:cubicBezTo>
                    <a:pt x="266725" y="27039"/>
                    <a:pt x="280416" y="26040"/>
                    <a:pt x="292608" y="21976"/>
                  </a:cubicBezTo>
                  <a:cubicBezTo>
                    <a:pt x="300736" y="34168"/>
                    <a:pt x="305550" y="49398"/>
                    <a:pt x="316992" y="58552"/>
                  </a:cubicBezTo>
                  <a:cubicBezTo>
                    <a:pt x="350517" y="85372"/>
                    <a:pt x="427842" y="61460"/>
                    <a:pt x="451104" y="58552"/>
                  </a:cubicBezTo>
                  <a:cubicBezTo>
                    <a:pt x="497824" y="27405"/>
                    <a:pt x="473027" y="34168"/>
                    <a:pt x="524256" y="3416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622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3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/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2-&gt;10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5596" y="2680956"/>
            <a:ext cx="35850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1  1  0  1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403647" y="3584443"/>
            <a:ext cx="3706958" cy="727729"/>
            <a:chOff x="1403648" y="2745411"/>
            <a:chExt cx="3706958" cy="727729"/>
          </a:xfrm>
        </p:grpSpPr>
        <p:sp>
          <p:nvSpPr>
            <p:cNvPr id="2" name="TextBox 1"/>
            <p:cNvSpPr txBox="1"/>
            <p:nvPr/>
          </p:nvSpPr>
          <p:spPr>
            <a:xfrm>
              <a:off x="1802615" y="2745411"/>
              <a:ext cx="3307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dirty="0" smtClean="0"/>
                <a:t> 3        2           1         0</a:t>
              </a:r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403648" y="2949920"/>
              <a:ext cx="3528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   2     2      2     2</a:t>
              </a:r>
              <a:endParaRPr lang="ko-KR" altLang="en-US" sz="28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03647" y="4312172"/>
            <a:ext cx="3832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   8     4             1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29382" y="2751304"/>
            <a:ext cx="710369" cy="20840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457474" y="2751304"/>
            <a:ext cx="710369" cy="20840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79509" y="2751304"/>
            <a:ext cx="710369" cy="20840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5110606" y="4312172"/>
            <a:ext cx="3565849" cy="523220"/>
            <a:chOff x="5110607" y="3473140"/>
            <a:chExt cx="3565849" cy="523220"/>
          </a:xfrm>
        </p:grpSpPr>
        <p:sp>
          <p:nvSpPr>
            <p:cNvPr id="20" name="오른쪽 화살표 19"/>
            <p:cNvSpPr/>
            <p:nvPr/>
          </p:nvSpPr>
          <p:spPr>
            <a:xfrm>
              <a:off x="5110607" y="3523078"/>
              <a:ext cx="1045569" cy="42334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2200" y="3473140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HY강B" pitchFamily="18" charset="-127"/>
                  <a:ea typeface="HY강B" pitchFamily="18" charset="-127"/>
                </a:rPr>
                <a:t>8+4+1 = </a:t>
              </a:r>
              <a:r>
                <a:rPr lang="en-US" altLang="ko-KR" sz="2800" dirty="0" smtClean="0">
                  <a:solidFill>
                    <a:srgbClr val="FF0000"/>
                  </a:solidFill>
                  <a:latin typeface="HY강B" pitchFamily="18" charset="-127"/>
                  <a:ea typeface="HY강B" pitchFamily="18" charset="-127"/>
                </a:rPr>
                <a:t>13!</a:t>
              </a:r>
              <a:endParaRPr lang="ko-KR" altLang="en-US" sz="28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10-&gt;2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374604" y="1913462"/>
            <a:ext cx="1487570" cy="667737"/>
            <a:chOff x="2603260" y="1963246"/>
            <a:chExt cx="1487570" cy="667737"/>
          </a:xfrm>
        </p:grpSpPr>
        <p:sp>
          <p:nvSpPr>
            <p:cNvPr id="44" name="TextBox 43"/>
            <p:cNvSpPr txBox="1"/>
            <p:nvPr/>
          </p:nvSpPr>
          <p:spPr>
            <a:xfrm>
              <a:off x="3239563" y="1963246"/>
              <a:ext cx="6751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HY강B" pitchFamily="18" charset="-127"/>
                  <a:ea typeface="HY강B" pitchFamily="18" charset="-127"/>
                </a:rPr>
                <a:t>69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2603260" y="1984652"/>
              <a:ext cx="1487570" cy="646331"/>
              <a:chOff x="2603260" y="1984652"/>
              <a:chExt cx="1487570" cy="646331"/>
            </a:xfrm>
          </p:grpSpPr>
          <p:cxnSp>
            <p:nvCxnSpPr>
              <p:cNvPr id="31" name="꺾인 연결선 30"/>
              <p:cNvCxnSpPr/>
              <p:nvPr/>
            </p:nvCxnSpPr>
            <p:spPr>
              <a:xfrm>
                <a:off x="3082718" y="2060278"/>
                <a:ext cx="1008112" cy="495081"/>
              </a:xfrm>
              <a:prstGeom prst="bentConnector3">
                <a:avLst>
                  <a:gd name="adj1" fmla="val 869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603260" y="1984652"/>
                <a:ext cx="4299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HY강B" pitchFamily="18" charset="-127"/>
                    <a:ea typeface="HY강B" pitchFamily="18" charset="-127"/>
                  </a:rPr>
                  <a:t>2</a:t>
                </a:r>
                <a:endParaRPr lang="ko-KR" altLang="en-US" sz="3600" dirty="0">
                  <a:latin typeface="HY강B" pitchFamily="18" charset="-127"/>
                  <a:ea typeface="HY강B" pitchFamily="18" charset="-127"/>
                </a:endParaRPr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2051783" y="292107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03685" y="3513191"/>
            <a:ext cx="348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374604" y="2410433"/>
            <a:ext cx="1877253" cy="741473"/>
            <a:chOff x="2603260" y="2460217"/>
            <a:chExt cx="1877253" cy="741473"/>
          </a:xfrm>
        </p:grpSpPr>
        <p:sp>
          <p:nvSpPr>
            <p:cNvPr id="47" name="TextBox 46"/>
            <p:cNvSpPr txBox="1"/>
            <p:nvPr/>
          </p:nvSpPr>
          <p:spPr>
            <a:xfrm>
              <a:off x="4132341" y="2555359"/>
              <a:ext cx="3481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HY강B" pitchFamily="18" charset="-127"/>
                  <a:ea typeface="HY강B" pitchFamily="18" charset="-127"/>
                </a:rPr>
                <a:t>1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39563" y="2460217"/>
              <a:ext cx="6751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HY강B" pitchFamily="18" charset="-127"/>
                  <a:ea typeface="HY강B" pitchFamily="18" charset="-127"/>
                </a:rPr>
                <a:t>34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2603260" y="2481623"/>
              <a:ext cx="1487570" cy="646331"/>
              <a:chOff x="2603260" y="1984652"/>
              <a:chExt cx="1487570" cy="646331"/>
            </a:xfrm>
          </p:grpSpPr>
          <p:cxnSp>
            <p:nvCxnSpPr>
              <p:cNvPr id="59" name="꺾인 연결선 58"/>
              <p:cNvCxnSpPr/>
              <p:nvPr/>
            </p:nvCxnSpPr>
            <p:spPr>
              <a:xfrm>
                <a:off x="3082718" y="2060278"/>
                <a:ext cx="1008112" cy="495081"/>
              </a:xfrm>
              <a:prstGeom prst="bentConnector3">
                <a:avLst>
                  <a:gd name="adj1" fmla="val 869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2603260" y="1984652"/>
                <a:ext cx="4299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HY강B" pitchFamily="18" charset="-127"/>
                    <a:ea typeface="HY강B" pitchFamily="18" charset="-127"/>
                  </a:rPr>
                  <a:t>2</a:t>
                </a:r>
                <a:endParaRPr lang="ko-KR" altLang="en-US" sz="3600" dirty="0">
                  <a:latin typeface="HY강B" pitchFamily="18" charset="-127"/>
                  <a:ea typeface="HY강B" pitchFamily="18" charset="-127"/>
                </a:endParaRPr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2056592" y="3424115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 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374604" y="3445521"/>
            <a:ext cx="1487570" cy="646331"/>
            <a:chOff x="2603260" y="1984652"/>
            <a:chExt cx="1487570" cy="646331"/>
          </a:xfrm>
        </p:grpSpPr>
        <p:cxnSp>
          <p:nvCxnSpPr>
            <p:cNvPr id="65" name="꺾인 연결선 64"/>
            <p:cNvCxnSpPr/>
            <p:nvPr/>
          </p:nvCxnSpPr>
          <p:spPr>
            <a:xfrm>
              <a:off x="3082718" y="2060278"/>
              <a:ext cx="1008112" cy="495081"/>
            </a:xfrm>
            <a:prstGeom prst="bentConnector3">
              <a:avLst>
                <a:gd name="adj1" fmla="val 86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603260" y="1984652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HY강B" pitchFamily="18" charset="-127"/>
                  <a:ea typeface="HY강B" pitchFamily="18" charset="-127"/>
                </a:rPr>
                <a:t>2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862174" y="4016228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0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56592" y="3896825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 4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374604" y="3904678"/>
            <a:ext cx="1487570" cy="646331"/>
            <a:chOff x="2603260" y="1984652"/>
            <a:chExt cx="1487570" cy="646331"/>
          </a:xfrm>
        </p:grpSpPr>
        <p:cxnSp>
          <p:nvCxnSpPr>
            <p:cNvPr id="71" name="꺾인 연결선 70"/>
            <p:cNvCxnSpPr/>
            <p:nvPr/>
          </p:nvCxnSpPr>
          <p:spPr>
            <a:xfrm>
              <a:off x="3082718" y="2060278"/>
              <a:ext cx="1008112" cy="495081"/>
            </a:xfrm>
            <a:prstGeom prst="bentConnector3">
              <a:avLst>
                <a:gd name="adj1" fmla="val 86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603260" y="1984652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HY강B" pitchFamily="18" charset="-127"/>
                  <a:ea typeface="HY강B" pitchFamily="18" charset="-127"/>
                </a:rPr>
                <a:t>2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862174" y="4475385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0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10480" y="4380298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2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374604" y="4401704"/>
            <a:ext cx="1487570" cy="646331"/>
            <a:chOff x="2603260" y="1984652"/>
            <a:chExt cx="1487570" cy="646331"/>
          </a:xfrm>
        </p:grpSpPr>
        <p:cxnSp>
          <p:nvCxnSpPr>
            <p:cNvPr id="77" name="꺾인 연결선 76"/>
            <p:cNvCxnSpPr/>
            <p:nvPr/>
          </p:nvCxnSpPr>
          <p:spPr>
            <a:xfrm>
              <a:off x="3082718" y="2060278"/>
              <a:ext cx="1008112" cy="495081"/>
            </a:xfrm>
            <a:prstGeom prst="bentConnector3">
              <a:avLst>
                <a:gd name="adj1" fmla="val 86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603260" y="1984652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HY강B" pitchFamily="18" charset="-127"/>
                  <a:ea typeface="HY강B" pitchFamily="18" charset="-127"/>
                </a:rPr>
                <a:t>2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862174" y="4972411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0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51357" y="4972411"/>
            <a:ext cx="348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374604" y="2942484"/>
            <a:ext cx="1918130" cy="706393"/>
            <a:chOff x="2603260" y="2992268"/>
            <a:chExt cx="1918130" cy="706393"/>
          </a:xfrm>
        </p:grpSpPr>
        <p:grpSp>
          <p:nvGrpSpPr>
            <p:cNvPr id="51" name="그룹 50"/>
            <p:cNvGrpSpPr/>
            <p:nvPr/>
          </p:nvGrpSpPr>
          <p:grpSpPr>
            <a:xfrm>
              <a:off x="2603260" y="2992268"/>
              <a:ext cx="1487570" cy="646331"/>
              <a:chOff x="2603260" y="1984652"/>
              <a:chExt cx="1487570" cy="646331"/>
            </a:xfrm>
          </p:grpSpPr>
          <p:cxnSp>
            <p:nvCxnSpPr>
              <p:cNvPr id="53" name="꺾인 연결선 52"/>
              <p:cNvCxnSpPr/>
              <p:nvPr/>
            </p:nvCxnSpPr>
            <p:spPr>
              <a:xfrm>
                <a:off x="3082718" y="2060278"/>
                <a:ext cx="1008112" cy="495081"/>
              </a:xfrm>
              <a:prstGeom prst="bentConnector3">
                <a:avLst>
                  <a:gd name="adj1" fmla="val 869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2603260" y="1984652"/>
                <a:ext cx="4299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HY강B" pitchFamily="18" charset="-127"/>
                    <a:ea typeface="HY강B" pitchFamily="18" charset="-127"/>
                  </a:rPr>
                  <a:t>2</a:t>
                </a:r>
                <a:endParaRPr lang="ko-KR" altLang="en-US" sz="3600" dirty="0">
                  <a:latin typeface="HY강B" pitchFamily="18" charset="-127"/>
                  <a:ea typeface="HY강B" pitchFamily="18" charset="-127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091464" y="3052330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HY강B" pitchFamily="18" charset="-127"/>
                  <a:ea typeface="HY강B" pitchFamily="18" charset="-127"/>
                </a:rPr>
                <a:t>0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88454" y="2992268"/>
              <a:ext cx="5774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HY강B" pitchFamily="18" charset="-127"/>
                  <a:ea typeface="HY강B" pitchFamily="18" charset="-127"/>
                </a:rPr>
                <a:t>17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221718" y="3445521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8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86" name="꺾인 연결선 85"/>
          <p:cNvCxnSpPr/>
          <p:nvPr/>
        </p:nvCxnSpPr>
        <p:spPr>
          <a:xfrm rot="5400000" flipH="1" flipV="1">
            <a:off x="1471663" y="3535971"/>
            <a:ext cx="2959606" cy="1205933"/>
          </a:xfrm>
          <a:prstGeom prst="bentConnector3">
            <a:avLst>
              <a:gd name="adj1" fmla="val 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855725" y="2274076"/>
            <a:ext cx="7090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1  0  0  0  1  0  1</a:t>
            </a:r>
          </a:p>
        </p:txBody>
      </p:sp>
      <p:grpSp>
        <p:nvGrpSpPr>
          <p:cNvPr id="107" name="그룹 106"/>
          <p:cNvGrpSpPr/>
          <p:nvPr/>
        </p:nvGrpSpPr>
        <p:grpSpPr>
          <a:xfrm>
            <a:off x="4466769" y="2935868"/>
            <a:ext cx="4009606" cy="666174"/>
            <a:chOff x="1101000" y="2745411"/>
            <a:chExt cx="4009606" cy="666174"/>
          </a:xfrm>
        </p:grpSpPr>
        <p:sp>
          <p:nvSpPr>
            <p:cNvPr id="108" name="TextBox 107"/>
            <p:cNvSpPr txBox="1"/>
            <p:nvPr/>
          </p:nvSpPr>
          <p:spPr>
            <a:xfrm>
              <a:off x="1149891" y="2745411"/>
              <a:ext cx="3960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dirty="0" smtClean="0"/>
                <a:t>6     5      4      3      2     1      0</a:t>
              </a:r>
              <a:endParaRPr lang="ko-KR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101000" y="2949920"/>
              <a:ext cx="40096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2   2    2    2    2    2    2</a:t>
              </a:r>
              <a:endParaRPr lang="ko-KR" altLang="en-US" sz="2400" dirty="0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4365696" y="3546825"/>
            <a:ext cx="4137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64                   4          1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722804" y="4393245"/>
            <a:ext cx="3355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>64+4+1 = </a:t>
            </a:r>
            <a:r>
              <a:rPr lang="en-US" altLang="ko-KR" sz="44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69!</a:t>
            </a:r>
            <a:endParaRPr lang="ko-KR" altLang="en-US" sz="4400" dirty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2" name="아래쪽 화살표 111"/>
          <p:cNvSpPr/>
          <p:nvPr/>
        </p:nvSpPr>
        <p:spPr>
          <a:xfrm>
            <a:off x="6010295" y="4030391"/>
            <a:ext cx="577929" cy="433525"/>
          </a:xfrm>
          <a:prstGeom prst="downArrow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6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4" grpId="0"/>
      <p:bldP spid="68" grpId="0"/>
      <p:bldP spid="70" grpId="0"/>
      <p:bldP spid="74" grpId="0"/>
      <p:bldP spid="76" grpId="0"/>
      <p:bldP spid="79" grpId="0"/>
      <p:bldP spid="81" grpId="0"/>
      <p:bldP spid="106" grpId="0"/>
      <p:bldP spid="110" grpId="0"/>
      <p:bldP spid="111" grpId="0"/>
      <p:bldP spid="1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15616" y="1796129"/>
            <a:ext cx="7632848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1679322"/>
            <a:ext cx="712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 를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진수로 변환하시오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110101011 =&gt;	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④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11110111=&gt;	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②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11001010 =&gt;	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10101110=&gt;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③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1110101 =&gt;	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⑥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11010=&gt;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54678" y="3989037"/>
            <a:ext cx="712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 를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진수로 변환하시오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123 =&gt;			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④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77=&gt;	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②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53 =&gt;			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15=&gt;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③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95 =&gt;			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⑥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24=&gt;</a:t>
            </a:r>
          </a:p>
        </p:txBody>
      </p:sp>
    </p:spTree>
    <p:extLst>
      <p:ext uri="{BB962C8B-B14F-4D97-AF65-F5344CB8AC3E}">
        <p14:creationId xmlns:p14="http://schemas.microsoft.com/office/powerpoint/2010/main" val="251951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- 16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3608" y="173614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진수의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4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자리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16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진수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자리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표현이 가능하다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graphicFrame>
        <p:nvGraphicFramePr>
          <p:cNvPr id="32" name="표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7104903"/>
              </p:ext>
            </p:extLst>
          </p:nvPr>
        </p:nvGraphicFramePr>
        <p:xfrm>
          <a:off x="1481732" y="2492896"/>
          <a:ext cx="275572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2399"/>
                <a:gridCol w="957217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16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0x2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3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0x3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0x4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5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0x5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6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0x6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7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0x7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4030735"/>
              </p:ext>
            </p:extLst>
          </p:nvPr>
        </p:nvGraphicFramePr>
        <p:xfrm>
          <a:off x="4912772" y="2492896"/>
          <a:ext cx="275572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2399"/>
                <a:gridCol w="957217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16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8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1000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0x8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9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1001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0x9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0xA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0xB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12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1100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0xC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13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1101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0xD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14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0xE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15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0xF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7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2-&gt;16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9335" y="3192783"/>
            <a:ext cx="7630576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1101  0110  1100  0101  1110  1001  1011  1111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정육면체 5"/>
          <p:cNvSpPr/>
          <p:nvPr/>
        </p:nvSpPr>
        <p:spPr>
          <a:xfrm>
            <a:off x="3806502" y="2045279"/>
            <a:ext cx="2080822" cy="704929"/>
          </a:xfrm>
          <a:prstGeom prst="cube">
            <a:avLst/>
          </a:prstGeom>
          <a:noFill/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40365" y="23110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HY강B" pitchFamily="18" charset="-127"/>
                <a:ea typeface="HY강B" pitchFamily="18" charset="-127"/>
              </a:rPr>
              <a:t>메모</a:t>
            </a:r>
            <a:r>
              <a:rPr lang="ko-KR" altLang="en-US" b="1" dirty="0">
                <a:latin typeface="HY강B" pitchFamily="18" charset="-127"/>
                <a:ea typeface="HY강B" pitchFamily="18" charset="-127"/>
              </a:rPr>
              <a:t>리</a:t>
            </a:r>
          </a:p>
        </p:txBody>
      </p:sp>
      <p:cxnSp>
        <p:nvCxnSpPr>
          <p:cNvPr id="33" name="구부러진 연결선 32"/>
          <p:cNvCxnSpPr/>
          <p:nvPr/>
        </p:nvCxnSpPr>
        <p:spPr>
          <a:xfrm flipH="1">
            <a:off x="4917411" y="2485860"/>
            <a:ext cx="806469" cy="706923"/>
          </a:xfrm>
          <a:prstGeom prst="curvedConnector4">
            <a:avLst>
              <a:gd name="adj1" fmla="val -97888"/>
              <a:gd name="adj2" fmla="val 68697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57408" y="2346491"/>
            <a:ext cx="143892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32bit </a:t>
            </a:r>
            <a:r>
              <a:rPr lang="ko-KR" altLang="en-US" sz="1200" b="1" dirty="0" smtClean="0">
                <a:latin typeface="HY강B" pitchFamily="18" charset="-127"/>
                <a:ea typeface="HY강B" pitchFamily="18" charset="-127"/>
              </a:rPr>
              <a:t>메모리 주소</a:t>
            </a:r>
            <a:endParaRPr lang="ko-KR" altLang="en-US" sz="12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579621" y="3269146"/>
            <a:ext cx="22405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7" idx="2"/>
            <a:endCxn id="41" idx="1"/>
          </p:cNvCxnSpPr>
          <p:nvPr/>
        </p:nvCxnSpPr>
        <p:spPr>
          <a:xfrm rot="16200000" flipH="1">
            <a:off x="5564621" y="3828221"/>
            <a:ext cx="395778" cy="14172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833372" y="3921041"/>
            <a:ext cx="648072" cy="3518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1bit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89548" y="3269146"/>
            <a:ext cx="171507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/>
          <p:nvPr/>
        </p:nvCxnSpPr>
        <p:spPr>
          <a:xfrm rot="16200000" flipH="1">
            <a:off x="3920058" y="3828221"/>
            <a:ext cx="395778" cy="14172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188808" y="3921041"/>
            <a:ext cx="773523" cy="3518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1byte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6" name="꺾인 연결선 45"/>
          <p:cNvCxnSpPr/>
          <p:nvPr/>
        </p:nvCxnSpPr>
        <p:spPr>
          <a:xfrm rot="16200000" flipH="1">
            <a:off x="1213652" y="3904585"/>
            <a:ext cx="395778" cy="14172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481731" y="3997405"/>
            <a:ext cx="773523" cy="35186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byte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71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41" grpId="0" animBg="1"/>
      <p:bldP spid="43" grpId="0" animBg="1"/>
      <p:bldP spid="45" grpId="0" animBg="1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2-&gt;16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9335" y="3192783"/>
            <a:ext cx="7630576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1101  0110  1100  0101  1110  1001  1011  1111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정육면체 5"/>
          <p:cNvSpPr/>
          <p:nvPr/>
        </p:nvSpPr>
        <p:spPr>
          <a:xfrm>
            <a:off x="3806502" y="2045279"/>
            <a:ext cx="2080822" cy="704929"/>
          </a:xfrm>
          <a:prstGeom prst="cube">
            <a:avLst/>
          </a:prstGeom>
          <a:noFill/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40365" y="23110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HY강B" pitchFamily="18" charset="-127"/>
                <a:ea typeface="HY강B" pitchFamily="18" charset="-127"/>
              </a:rPr>
              <a:t>메모</a:t>
            </a:r>
            <a:r>
              <a:rPr lang="ko-KR" altLang="en-US" b="1" dirty="0">
                <a:latin typeface="HY강B" pitchFamily="18" charset="-127"/>
                <a:ea typeface="HY강B" pitchFamily="18" charset="-127"/>
              </a:rPr>
              <a:t>리</a:t>
            </a:r>
          </a:p>
        </p:txBody>
      </p:sp>
      <p:cxnSp>
        <p:nvCxnSpPr>
          <p:cNvPr id="33" name="구부러진 연결선 32"/>
          <p:cNvCxnSpPr/>
          <p:nvPr/>
        </p:nvCxnSpPr>
        <p:spPr>
          <a:xfrm flipH="1">
            <a:off x="4917411" y="2485860"/>
            <a:ext cx="806469" cy="706923"/>
          </a:xfrm>
          <a:prstGeom prst="curvedConnector4">
            <a:avLst>
              <a:gd name="adj1" fmla="val -97888"/>
              <a:gd name="adj2" fmla="val 68697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아래쪽 화살표 47"/>
          <p:cNvSpPr/>
          <p:nvPr/>
        </p:nvSpPr>
        <p:spPr>
          <a:xfrm>
            <a:off x="1416436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02123" y="4437112"/>
            <a:ext cx="7630576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 D     6      C      5     E      9      B     F</a:t>
            </a:r>
          </a:p>
        </p:txBody>
      </p:sp>
      <p:sp>
        <p:nvSpPr>
          <p:cNvPr id="50" name="아래쪽 화살표 49"/>
          <p:cNvSpPr/>
          <p:nvPr/>
        </p:nvSpPr>
        <p:spPr>
          <a:xfrm>
            <a:off x="2352540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>
            <a:off x="3360652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>
            <a:off x="4353153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아래쪽 화살표 52"/>
          <p:cNvSpPr/>
          <p:nvPr/>
        </p:nvSpPr>
        <p:spPr>
          <a:xfrm>
            <a:off x="5322387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아래쪽 화살표 53"/>
          <p:cNvSpPr/>
          <p:nvPr/>
        </p:nvSpPr>
        <p:spPr>
          <a:xfrm>
            <a:off x="6236755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아래쪽 화살표 54"/>
          <p:cNvSpPr/>
          <p:nvPr/>
        </p:nvSpPr>
        <p:spPr>
          <a:xfrm>
            <a:off x="7249084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>
            <a:off x="8185188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157408" y="2346491"/>
            <a:ext cx="143892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32bit </a:t>
            </a:r>
            <a:r>
              <a:rPr lang="ko-KR" altLang="en-US" sz="1200" b="1" dirty="0" smtClean="0">
                <a:latin typeface="HY강B" pitchFamily="18" charset="-127"/>
                <a:ea typeface="HY강B" pitchFamily="18" charset="-127"/>
              </a:rPr>
              <a:t>메모리 주소</a:t>
            </a:r>
            <a:endParaRPr lang="ko-KR" altLang="en-US" sz="1200" b="1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406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15616" y="1796129"/>
            <a:ext cx="7632848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1679322"/>
            <a:ext cx="712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 를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16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진수로 변환하시오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 1100 0101 0010 =&gt;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④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1111 0111 =&gt;	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②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0010 0101 1111 1100 =&gt;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1010 1001 =&gt;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③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1110 1101 0101 0001 =&gt;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⑥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 1110 1000 =&gt;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54678" y="3989037"/>
            <a:ext cx="712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16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 를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진수로 변환하시오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FC1 =&gt;		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④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ABC =&gt;	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②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85CD =&gt;	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D63 =&gt;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③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27CA =&gt;	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⑥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A47 =&gt;</a:t>
            </a:r>
          </a:p>
        </p:txBody>
      </p:sp>
    </p:spTree>
    <p:extLst>
      <p:ext uri="{BB962C8B-B14F-4D97-AF65-F5344CB8AC3E}">
        <p14:creationId xmlns:p14="http://schemas.microsoft.com/office/powerpoint/2010/main" val="180095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- 8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3608" y="173614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진수의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자리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는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진수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자리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표현이 가능하다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graphicFrame>
        <p:nvGraphicFramePr>
          <p:cNvPr id="32" name="표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08610891"/>
              </p:ext>
            </p:extLst>
          </p:nvPr>
        </p:nvGraphicFramePr>
        <p:xfrm>
          <a:off x="1481732" y="2492896"/>
          <a:ext cx="275572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2399"/>
                <a:gridCol w="957217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16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02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3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03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04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5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05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6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06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7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07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76056" y="3072782"/>
            <a:ext cx="3050617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110  101  001</a:t>
            </a:r>
          </a:p>
        </p:txBody>
      </p:sp>
      <p:sp>
        <p:nvSpPr>
          <p:cNvPr id="27" name="아래쪽 화살표 26"/>
          <p:cNvSpPr/>
          <p:nvPr/>
        </p:nvSpPr>
        <p:spPr>
          <a:xfrm>
            <a:off x="5652120" y="3789040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6453401" y="378839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7236296" y="3789040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076055" y="4365104"/>
            <a:ext cx="3050617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   6    5     1</a:t>
            </a:r>
          </a:p>
        </p:txBody>
      </p:sp>
    </p:spTree>
    <p:extLst>
      <p:ext uri="{BB962C8B-B14F-4D97-AF65-F5344CB8AC3E}">
        <p14:creationId xmlns:p14="http://schemas.microsoft.com/office/powerpoint/2010/main" val="285439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84415" y="1051663"/>
            <a:ext cx="64952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("Decimal : %d\n", 173);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("Decimal : %d\n", 0255);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("Decimal : %d\n", 0xAD);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("Octal : %o\n", 173);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("Octal : %o\n", 0255);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("Octal : %o\n", 0xAD);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HexaDecimal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: %x\n", 173);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HexaDecimal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: %x\n", 0255);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HexaDecimal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: %x\n", 0xAD);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99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문자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4415" y="1051663"/>
            <a:ext cx="6495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8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8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8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("C\</a:t>
            </a:r>
            <a:r>
              <a:rPr lang="en-US" altLang="ko-KR" sz="2800" dirty="0" err="1">
                <a:latin typeface="HY강B" pitchFamily="18" charset="-127"/>
                <a:ea typeface="HY강B" pitchFamily="18" charset="-127"/>
              </a:rPr>
              <a:t>tLanguage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8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("Hello</a:t>
            </a:r>
            <a:r>
              <a:rPr lang="ko-KR" altLang="en-US" sz="2800" dirty="0">
                <a:latin typeface="HY강B" pitchFamily="18" charset="-127"/>
                <a:ea typeface="HY강B" pitchFamily="18" charset="-127"/>
              </a:rPr>
              <a:t>지움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\b\b\n");</a:t>
            </a: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8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("Hi\</a:t>
            </a:r>
            <a:r>
              <a:rPr lang="en-US" altLang="ko-KR" sz="2800" dirty="0" err="1">
                <a:latin typeface="HY강B" pitchFamily="18" charset="-127"/>
                <a:ea typeface="HY강B" pitchFamily="18" charset="-127"/>
              </a:rPr>
              <a:t>rBye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~~!\n");</a:t>
            </a: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8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("\"</a:t>
            </a:r>
            <a:r>
              <a:rPr lang="ko-KR" altLang="en-US" sz="2800" dirty="0">
                <a:latin typeface="HY강B" pitchFamily="18" charset="-127"/>
                <a:ea typeface="HY강B" pitchFamily="18" charset="-127"/>
              </a:rPr>
              <a:t>너 내 동료가 되라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!!\"");</a:t>
            </a: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8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800" dirty="0">
                <a:latin typeface="HY강B" pitchFamily="18" charset="-127"/>
                <a:ea typeface="HY강B" pitchFamily="18" charset="-127"/>
              </a:rPr>
              <a:t>아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\a</a:t>
            </a:r>
            <a:r>
              <a:rPr lang="ko-KR" altLang="en-US" sz="2800" dirty="0">
                <a:latin typeface="HY강B" pitchFamily="18" charset="-127"/>
                <a:ea typeface="HY강B" pitchFamily="18" charset="-127"/>
              </a:rPr>
              <a:t>아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\a</a:t>
            </a:r>
            <a:r>
              <a:rPr lang="ko-KR" altLang="en-US" sz="2800" dirty="0">
                <a:latin typeface="HY강B" pitchFamily="18" charset="-127"/>
                <a:ea typeface="HY강B" pitchFamily="18" charset="-127"/>
              </a:rPr>
              <a:t>아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\a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	</a:t>
            </a: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	return;</a:t>
            </a: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689149" y="1562888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28407" y="1562888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문자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7875" y="2099955"/>
            <a:ext cx="466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문자열 내부에서 사용되는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명령어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76244"/>
              </p:ext>
            </p:extLst>
          </p:nvPr>
        </p:nvGraphicFramePr>
        <p:xfrm>
          <a:off x="1621369" y="2669342"/>
          <a:ext cx="6096000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46945"/>
                <a:gridCol w="444905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Escape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문자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기능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‘\n’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Enter(</a:t>
                      </a:r>
                      <a:r>
                        <a:rPr lang="ko-KR" altLang="en-US" b="0" dirty="0" smtClean="0">
                          <a:latin typeface="HY강B" pitchFamily="18" charset="-127"/>
                          <a:ea typeface="HY강B" pitchFamily="18" charset="-127"/>
                        </a:rPr>
                        <a:t>다음줄 로 이동</a:t>
                      </a:r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‘\r’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Carriage</a:t>
                      </a:r>
                      <a:r>
                        <a:rPr lang="en-US" altLang="ko-KR" b="0" baseline="0" dirty="0" smtClean="0">
                          <a:latin typeface="HY강B" pitchFamily="18" charset="-127"/>
                          <a:ea typeface="HY강B" pitchFamily="18" charset="-127"/>
                        </a:rPr>
                        <a:t> Return(</a:t>
                      </a:r>
                      <a:r>
                        <a:rPr lang="ko-KR" altLang="en-US" b="0" baseline="0" dirty="0" smtClean="0">
                          <a:latin typeface="HY강B" pitchFamily="18" charset="-127"/>
                          <a:ea typeface="HY강B" pitchFamily="18" charset="-127"/>
                        </a:rPr>
                        <a:t>줄의 처음으로</a:t>
                      </a:r>
                      <a:r>
                        <a:rPr lang="en-US" altLang="ko-KR" b="0" baseline="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‘\b’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Back</a:t>
                      </a:r>
                      <a:r>
                        <a:rPr lang="en-US" altLang="ko-KR" b="0" baseline="0" dirty="0" smtClean="0">
                          <a:latin typeface="HY강B" pitchFamily="18" charset="-127"/>
                          <a:ea typeface="HY강B" pitchFamily="18" charset="-127"/>
                        </a:rPr>
                        <a:t> Space(</a:t>
                      </a:r>
                      <a:r>
                        <a:rPr lang="ko-KR" altLang="en-US" b="0" baseline="0" dirty="0" smtClean="0">
                          <a:latin typeface="HY강B" pitchFamily="18" charset="-127"/>
                          <a:ea typeface="HY강B" pitchFamily="18" charset="-127"/>
                        </a:rPr>
                        <a:t>커서를 한 칸 왼쪽으로 이동</a:t>
                      </a:r>
                      <a:r>
                        <a:rPr lang="en-US" altLang="ko-KR" b="0" baseline="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‘\t’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Tap(Tap</a:t>
                      </a:r>
                      <a:r>
                        <a:rPr lang="ko-KR" altLang="en-US" b="0" dirty="0" smtClean="0">
                          <a:latin typeface="HY강B" pitchFamily="18" charset="-127"/>
                          <a:ea typeface="HY강B" pitchFamily="18" charset="-127"/>
                        </a:rPr>
                        <a:t>크기 만큼 이동</a:t>
                      </a:r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‘\”’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‘“’</a:t>
                      </a:r>
                      <a:r>
                        <a:rPr lang="ko-KR" altLang="en-US" b="0" dirty="0" smtClean="0">
                          <a:latin typeface="HY강B" pitchFamily="18" charset="-127"/>
                          <a:ea typeface="HY강B" pitchFamily="18" charset="-127"/>
                        </a:rPr>
                        <a:t>출력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‘\a’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HY강B" pitchFamily="18" charset="-127"/>
                          <a:ea typeface="HY강B" pitchFamily="18" charset="-127"/>
                        </a:rPr>
                        <a:t>소리 출력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5616" y="1796129"/>
            <a:ext cx="7632848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95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95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5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("[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안내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]");</a:t>
            </a:r>
          </a:p>
          <a:p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5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950" dirty="0" smtClean="0">
                <a:latin typeface="HY강B" pitchFamily="18" charset="-127"/>
                <a:ea typeface="HY강B" pitchFamily="18" charset="-127"/>
              </a:rPr>
              <a:t>인터넷 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변경하세요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5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통신사 </a:t>
            </a:r>
            <a:r>
              <a:rPr lang="ko-KR" altLang="en-US" sz="1950" dirty="0" smtClean="0">
                <a:latin typeface="HY강B" pitchFamily="18" charset="-127"/>
                <a:ea typeface="HY강B" pitchFamily="18" charset="-127"/>
              </a:rPr>
              <a:t>관계없이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\</a:t>
            </a:r>
            <a:r>
              <a:rPr lang="ko-KR" altLang="en-US" sz="1950" dirty="0" smtClean="0">
                <a:latin typeface="HY강B" pitchFamily="18" charset="-127"/>
                <a:ea typeface="HY강B" pitchFamily="18" charset="-127"/>
              </a:rPr>
              <a:t>현금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\</a:t>
            </a:r>
            <a:r>
              <a:rPr lang="en-US" altLang="ko-KR" sz="1950" dirty="0">
                <a:latin typeface="+mj-lt"/>
                <a:ea typeface="HY강B" pitchFamily="18" charset="-127"/>
              </a:rPr>
              <a:t> 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등 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40</a:t>
            </a:r>
            <a:r>
              <a:rPr lang="ko-KR" altLang="en-US" sz="1950" dirty="0" smtClean="0">
                <a:latin typeface="HY강B" pitchFamily="18" charset="-127"/>
                <a:ea typeface="HY강B" pitchFamily="18" charset="-127"/>
              </a:rPr>
              <a:t>만원</a:t>
            </a:r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+ 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할인 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37% !!");</a:t>
            </a:r>
          </a:p>
          <a:p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5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("&lt;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최 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대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&gt; </a:t>
            </a:r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"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천 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~ 9</a:t>
            </a:r>
            <a:r>
              <a:rPr lang="ko-KR" altLang="en-US" sz="1950" dirty="0" smtClean="0">
                <a:latin typeface="HY강B" pitchFamily="18" charset="-127"/>
                <a:ea typeface="HY강B" pitchFamily="18" charset="-127"/>
              </a:rPr>
              <a:t>천</a:t>
            </a:r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"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가능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5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통화버튼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(☎) 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눌러주세요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~");</a:t>
            </a:r>
          </a:p>
          <a:p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19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4350" y="5189366"/>
            <a:ext cx="7128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위의 코드를 실행파일과 같이 뜨도록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     Escape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문자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만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사용하여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수정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기존의 내용을 지워선 안됨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228184" y="5373278"/>
            <a:ext cx="1647098" cy="463171"/>
            <a:chOff x="4500694" y="5774141"/>
            <a:chExt cx="1647098" cy="463171"/>
          </a:xfrm>
        </p:grpSpPr>
        <p:sp>
          <p:nvSpPr>
            <p:cNvPr id="3" name="실행 단추: 앞으로 또는 다음 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99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689149" y="1562888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28407" y="1562888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7875" y="2099955"/>
            <a:ext cx="466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얕은샘물M" pitchFamily="18" charset="-127"/>
                <a:ea typeface="HY얕은샘물M" pitchFamily="18" charset="-127"/>
              </a:rPr>
              <a:t>값을 출력하기 위한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얕은샘물M" pitchFamily="18" charset="-127"/>
                <a:ea typeface="HY얕은샘물M" pitchFamily="18" charset="-127"/>
              </a:rPr>
              <a:t>저장공간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48886"/>
              </p:ext>
            </p:extLst>
          </p:nvPr>
        </p:nvGraphicFramePr>
        <p:xfrm>
          <a:off x="1621369" y="2669342"/>
          <a:ext cx="609600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46945"/>
                <a:gridCol w="444905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헤드라인M" pitchFamily="18" charset="-127"/>
                          <a:ea typeface="HY헤드라인M" pitchFamily="18" charset="-127"/>
                        </a:rPr>
                        <a:t>서식문자</a:t>
                      </a:r>
                      <a:endParaRPr lang="ko-KR" altLang="en-US" b="1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헤드라인M" pitchFamily="18" charset="-127"/>
                          <a:ea typeface="HY헤드라인M" pitchFamily="18" charset="-127"/>
                        </a:rPr>
                        <a:t>기능</a:t>
                      </a:r>
                      <a:endParaRPr lang="ko-KR" altLang="en-US" b="1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%d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10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진수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(Decimal)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출력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%f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부동소수점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(Float)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출력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%lf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부동소수점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(Double)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출력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%c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단일문자 출력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%s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문자열 출력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%o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8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진수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(Octal) 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출력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%x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16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진수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en-US" altLang="ko-KR" b="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HexaDecimal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출력</a:t>
                      </a:r>
                      <a:endParaRPr lang="en-US" altLang="ko-KR" b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%p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주소값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16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진수 출력</a:t>
                      </a:r>
                      <a:endParaRPr lang="en-US" altLang="ko-KR" b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3325" y="52491"/>
            <a:ext cx="253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159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84415" y="1051663"/>
            <a:ext cx="649525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#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include&lt;</a:t>
            </a:r>
            <a:r>
              <a:rPr lang="en-US" altLang="ko-KR" sz="22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sz="22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200" dirty="0">
                <a:latin typeface="HY강B" pitchFamily="18" charset="-127"/>
                <a:ea typeface="HY강B" pitchFamily="18" charset="-127"/>
              </a:rPr>
              <a:t>("%d + %d = %d\n", 5, 10, 5 + 10);</a:t>
            </a:r>
          </a:p>
          <a:p>
            <a:r>
              <a:rPr lang="pt-BR" altLang="ko-KR" sz="22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200" dirty="0">
                <a:latin typeface="HY강B" pitchFamily="18" charset="-127"/>
                <a:ea typeface="HY강B" pitchFamily="18" charset="-127"/>
              </a:rPr>
              <a:t>("%d + %d = \n", 5, 10, 5 + 10);</a:t>
            </a:r>
          </a:p>
          <a:p>
            <a:r>
              <a:rPr lang="pt-BR" altLang="ko-KR" sz="22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200" dirty="0">
                <a:latin typeface="HY강B" pitchFamily="18" charset="-127"/>
                <a:ea typeface="HY강B" pitchFamily="18" charset="-127"/>
              </a:rPr>
              <a:t>("%d + %d = %d\n", 5, 10);</a:t>
            </a:r>
          </a:p>
          <a:p>
            <a:endParaRPr lang="ko-KR" altLang="en-US" sz="2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2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200" dirty="0" err="1">
                <a:latin typeface="HY강B" pitchFamily="18" charset="-127"/>
                <a:ea typeface="HY강B" pitchFamily="18" charset="-127"/>
              </a:rPr>
              <a:t>실수형</a:t>
            </a:r>
            <a:r>
              <a:rPr lang="ko-KR" altLang="en-US" sz="2200" dirty="0">
                <a:latin typeface="HY강B" pitchFamily="18" charset="-127"/>
                <a:ea typeface="HY강B" pitchFamily="18" charset="-127"/>
              </a:rPr>
              <a:t> 상수 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: %f\n", 10.5);</a:t>
            </a:r>
          </a:p>
          <a:p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2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200" dirty="0">
                <a:latin typeface="HY강B" pitchFamily="18" charset="-127"/>
                <a:ea typeface="HY강B" pitchFamily="18" charset="-127"/>
              </a:rPr>
              <a:t>정수형 상수 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: %d\n", 10.5);</a:t>
            </a:r>
          </a:p>
          <a:p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2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200" dirty="0" err="1">
                <a:latin typeface="HY강B" pitchFamily="18" charset="-127"/>
                <a:ea typeface="HY강B" pitchFamily="18" charset="-127"/>
              </a:rPr>
              <a:t>실수형</a:t>
            </a:r>
            <a:r>
              <a:rPr lang="ko-KR" altLang="en-US" sz="2200" dirty="0">
                <a:latin typeface="HY강B" pitchFamily="18" charset="-127"/>
                <a:ea typeface="HY강B" pitchFamily="18" charset="-127"/>
              </a:rPr>
              <a:t> 상수 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: %f\n", 10);</a:t>
            </a:r>
          </a:p>
          <a:p>
            <a:endParaRPr lang="ko-KR" altLang="en-US" sz="2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2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200" dirty="0" err="1">
                <a:latin typeface="HY강B" pitchFamily="18" charset="-127"/>
                <a:ea typeface="HY강B" pitchFamily="18" charset="-127"/>
              </a:rPr>
              <a:t>실수형</a:t>
            </a:r>
            <a:r>
              <a:rPr lang="ko-KR" altLang="en-US" sz="2200" dirty="0">
                <a:latin typeface="HY강B" pitchFamily="18" charset="-127"/>
                <a:ea typeface="HY강B" pitchFamily="18" charset="-127"/>
              </a:rPr>
              <a:t> 상수 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: %.2f\n", 10.5);</a:t>
            </a:r>
          </a:p>
          <a:p>
            <a:endParaRPr lang="ko-KR" altLang="en-US" sz="2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53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</TotalTime>
  <Words>734</Words>
  <Application>Microsoft Office PowerPoint</Application>
  <PresentationFormat>화면 슬라이드 쇼(4:3)</PresentationFormat>
  <Paragraphs>466</Paragraphs>
  <Slides>25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굴림</vt:lpstr>
      <vt:lpstr>Arial</vt:lpstr>
      <vt:lpstr>HY얕은샘물M</vt:lpstr>
      <vt:lpstr>Segoe UI Black</vt:lpstr>
      <vt:lpstr>HY강B</vt:lpstr>
      <vt:lpstr>맑은 고딕</vt:lpstr>
      <vt:lpstr>HY견고딕</vt:lpstr>
      <vt:lpstr>HY강M</vt:lpstr>
      <vt:lpstr>Yoon 윤고딕 520_TT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art00</cp:lastModifiedBy>
  <cp:revision>256</cp:revision>
  <dcterms:created xsi:type="dcterms:W3CDTF">2013-09-05T09:43:46Z</dcterms:created>
  <dcterms:modified xsi:type="dcterms:W3CDTF">2018-06-27T04:19:20Z</dcterms:modified>
</cp:coreProperties>
</file>