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304" r:id="rId2"/>
    <p:sldId id="278" r:id="rId3"/>
    <p:sldId id="279" r:id="rId4"/>
    <p:sldId id="267" r:id="rId5"/>
    <p:sldId id="347" r:id="rId6"/>
    <p:sldId id="348" r:id="rId7"/>
    <p:sldId id="350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0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16" r:id="rId32"/>
    <p:sldId id="320" r:id="rId33"/>
    <p:sldId id="323" r:id="rId34"/>
    <p:sldId id="374" r:id="rId35"/>
    <p:sldId id="373" r:id="rId36"/>
    <p:sldId id="375" r:id="rId37"/>
    <p:sldId id="376" r:id="rId38"/>
    <p:sldId id="377" r:id="rId39"/>
    <p:sldId id="324" r:id="rId40"/>
    <p:sldId id="379" r:id="rId41"/>
    <p:sldId id="382" r:id="rId42"/>
    <p:sldId id="381" r:id="rId43"/>
    <p:sldId id="383" r:id="rId44"/>
    <p:sldId id="384" r:id="rId45"/>
    <p:sldId id="385" r:id="rId46"/>
    <p:sldId id="386" r:id="rId47"/>
    <p:sldId id="317" r:id="rId48"/>
    <p:sldId id="387" r:id="rId49"/>
    <p:sldId id="388" r:id="rId50"/>
    <p:sldId id="391" r:id="rId51"/>
    <p:sldId id="389" r:id="rId52"/>
    <p:sldId id="393" r:id="rId53"/>
    <p:sldId id="392" r:id="rId54"/>
    <p:sldId id="390" r:id="rId55"/>
    <p:sldId id="345" r:id="rId56"/>
    <p:sldId id="318" r:id="rId57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59"/>
    </p:embeddedFont>
    <p:embeddedFont>
      <p:font typeface="HY견고딕" panose="02030600000101010101" pitchFamily="18" charset="-127"/>
      <p:regular r:id="rId60"/>
    </p:embeddedFont>
    <p:embeddedFont>
      <p:font typeface="HY강B" panose="020B0600000101010101" charset="-127"/>
      <p:regular r:id="rId61"/>
    </p:embeddedFont>
    <p:embeddedFont>
      <p:font typeface="맑은 고딕" panose="020B0503020000020004" pitchFamily="50" charset="-127"/>
      <p:regular r:id="rId62"/>
      <p:bold r:id="rId63"/>
    </p:embeddedFont>
    <p:embeddedFont>
      <p:font typeface="HY헤드라인M" panose="02030600000101010101" pitchFamily="18" charset="-127"/>
      <p:regular r:id="rId64"/>
    </p:embeddedFont>
    <p:embeddedFont>
      <p:font typeface="Segoe UI Black" panose="020B0604020202020204" charset="0"/>
      <p:bold r:id="rId65"/>
      <p:boldItalic r:id="rId66"/>
    </p:embeddedFont>
    <p:embeddedFont>
      <p:font typeface="HY강M" panose="020B0600000101010101" charset="-127"/>
      <p:regular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336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&#50672;&#49328;&#51088;%20&#47928;&#51228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1&#48264;&#47928;&#51228;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2_2&#48264;&#47928;&#51228;.exe" TargetMode="External"/><Relationship Id="rId2" Type="http://schemas.openxmlformats.org/officeDocument/2006/relationships/hyperlink" Target="2_1&#48264;&#47928;&#51228;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2_4&#48264;&#47928;&#51228;.exe" TargetMode="External"/><Relationship Id="rId4" Type="http://schemas.openxmlformats.org/officeDocument/2006/relationships/hyperlink" Target="2_3&#48264;&#47928;&#51228;.ex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1_1&#48264;&#47928;&#51228;.ex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2284881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+= Num2;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7579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9646" y="30933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2046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0507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4756" y="308919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7157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7314" y="34893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8333 " pathEditMode="relative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333 L 0.00035 0.15555 " pathEditMode="relative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5002" y="151768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7220" y="2002571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씩 증가 혹은 감소 시키는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4871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7220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39344"/>
              </p:ext>
            </p:extLst>
          </p:nvPr>
        </p:nvGraphicFramePr>
        <p:xfrm>
          <a:off x="2209118" y="2535545"/>
          <a:ext cx="41044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감소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07220" y="3789040"/>
            <a:ext cx="6955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증감연산자를 우선적으로 수행 후 나머지 연산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++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모든 연산을 마친 후 증감연산자를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3120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230292"/>
            <a:ext cx="7272808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(Num1++)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%d\n\n", Num1, Num2);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(++Num1)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6711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8778" y="267787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1178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9639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3888" y="2673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6289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4566" y="24547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0018 0.0722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222 L 0.00035 0.155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5555 L -0.00104 0.28148 " pathEditMode="relative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  <p:bldP spid="1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268" y="1530116"/>
            <a:ext cx="76328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Num1=5, Num2=10, Num3=15;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++;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*= --Num3 - Num1--;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Num1 * 2;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/= ++Num3;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Num2++;</a:t>
            </a:r>
          </a:p>
          <a:p>
            <a:r>
              <a:rPr lang="pt-BR" altLang="ko-KR" sz="1400" b="1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400" b="1" dirty="0">
                <a:latin typeface="HY강B" pitchFamily="18" charset="-127"/>
                <a:ea typeface="HY강B" pitchFamily="18" charset="-127"/>
              </a:rPr>
              <a:t>("Num1 = %d Num2 = %d Num3 = %d ch = %c", Num1, Num2, Num3, ch);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3" y="5470787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연산결과를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계산 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변수가 가지는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최종 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알아내시오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7969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0036" y="17303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36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0897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5146" y="172625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17547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72850" y="286381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50036" y="32083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2437" y="38885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0897" y="28714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65146" y="32135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17547" y="38937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Num3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6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2" grpId="0" animBg="1"/>
      <p:bldP spid="26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133467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관계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819563"/>
            <a:ext cx="727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값의 대소관계를 비교하여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거짓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구분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이며 참은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제외한 모든 수를 의미한다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546611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65277"/>
              </p:ext>
            </p:extLst>
          </p:nvPr>
        </p:nvGraphicFramePr>
        <p:xfrm>
          <a:off x="2627849" y="2996952"/>
          <a:ext cx="4104456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&lt;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 &gt;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크다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a &lt;=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&gt;=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크거나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==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같지 않다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819563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Fnum1 = 10.1, Fnum2 = 10.2;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&gt;= Fnum2 = %d\n", Fnum1 &gt;=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&lt;= Fnum2 = %d\n", Fnum1 &lt;=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== Fnum2 = %d\n", Fnum1 ==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!= Fnum2 = %d\n", Fnum1 != Fnum2);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381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801" y="2104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09201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892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1911" y="21006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4312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2830" y="2257644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0073" y="223508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10.2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790638" y="30195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9" grpId="0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0447" y="124420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2665" y="1729093"/>
            <a:ext cx="727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여러 조건들 사이에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참과 거짓의 결과값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결정하는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0316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2665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030"/>
              </p:ext>
            </p:extLst>
          </p:nvPr>
        </p:nvGraphicFramePr>
        <p:xfrm>
          <a:off x="1263337" y="3365170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7042" y="258353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And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8783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41132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2437"/>
              </p:ext>
            </p:extLst>
          </p:nvPr>
        </p:nvGraphicFramePr>
        <p:xfrm>
          <a:off x="1261858" y="2120639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5563" y="133900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7304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39653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91993"/>
              </p:ext>
            </p:extLst>
          </p:nvPr>
        </p:nvGraphicFramePr>
        <p:xfrm>
          <a:off x="2195736" y="4797152"/>
          <a:ext cx="53643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43248" y="408752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Not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564989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17338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Num1 = 10, Num2 = 5;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== 10)  = %d\n", Num1 &gt; Num2 &amp;&amp; Num1 ==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!= 10)  = %d\n", Num1 &gt; Num2 &amp;&amp;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|| (Num1 != 10)  = %d\n", Num1 &gt; Num2 ||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&lt; Num2) || (Num1 != 10)  = %d\n", Num1 &lt; Num2 || Num1 != 10);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("!(Num1 &lt; Num2) = %d\n", !(Num1 &lt; Num2));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5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("!Num1 = %d\n", !Num1);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69498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8204" y="1984283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6633" y="202839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  <p:bldP spid="27" grpId="0"/>
      <p:bldP spid="28" grpId="0" animBg="1"/>
      <p:bldP spid="33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Num1 = 10, Num2 = </a:t>
            </a:r>
            <a:r>
              <a:rPr lang="pt-BR" altLang="ko-KR" sz="1600" smtClean="0">
                <a:latin typeface="HY강B" pitchFamily="18" charset="-127"/>
                <a:ea typeface="HY강B" pitchFamily="18" charset="-127"/>
              </a:rPr>
              <a:t>1;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&amp;&amp; (Num2 = 1)  = %d\n", Num1 &gt;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&amp;&amp; (Num2 = 1)  = %d\n", Num1 &lt;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|| (Num2 = 1)  = %d\n", Num1 &gt;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|| (Num2 = 1)  = %d\n", Num1 &lt;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75884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2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518 " pathEditMode="relative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/>
      <p:bldP spid="25" grpId="0" animBg="1"/>
      <p:bldP spid="26" grpId="0" animBg="1"/>
      <p:bldP spid="27" grpId="0"/>
      <p:bldP spid="28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 의 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 여부를 조사하여 참인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거짓인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수행한다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2280" y="2516132"/>
            <a:ext cx="228169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45" y="3501008"/>
            <a:ext cx="829861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Num1 = 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10,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Num2 = 5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Num1) 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Num1);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Num2 %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Num2)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87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3154" y="36699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5554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4015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6658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00665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58187" y="380025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6616" y="38002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507375" y="4564157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비트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데이터를 비트단위로 연산수행 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07183"/>
              </p:ext>
            </p:extLst>
          </p:nvPr>
        </p:nvGraphicFramePr>
        <p:xfrm>
          <a:off x="1645866" y="2564904"/>
          <a:ext cx="5976664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926134"/>
                <a:gridCol w="204241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And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&amp;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Or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10 |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5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^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err="1" smtClean="0">
                          <a:latin typeface="HY강B" pitchFamily="18" charset="-127"/>
                          <a:ea typeface="HY강B" pitchFamily="18" charset="-127"/>
                        </a:rPr>
                        <a:t>Xor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^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Not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~10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Left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&lt;&lt;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Right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&gt;&gt;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8" y="3213299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256" y="179408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&amp;(And)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2  = 0 0 0 0 0 0 0 0 0 0 0 0 0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5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63 " pathEditMode="relative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629 L 0.00034 0.08518 " pathEditMode="relative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31" grpId="0"/>
      <p:bldP spid="32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7" y="384684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|(Or)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14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5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0017 0.04306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6" y="4149080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^(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7 L -0.00035 0.04908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43711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217350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~(Not)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-7 =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1 1 1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0 0</a:t>
            </a:r>
            <a:r>
              <a:rPr lang="en-US" altLang="ko-KR" sz="2800" spc="17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spc="22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8502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2"/>
          </p:cNvCxnSpPr>
          <p:nvPr/>
        </p:nvCxnSpPr>
        <p:spPr>
          <a:xfrm rot="16200000" flipH="1">
            <a:off x="4070976" y="3095272"/>
            <a:ext cx="245417" cy="43434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0854" y="3296652"/>
            <a:ext cx="1896673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부호 비트 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: 1(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음수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),0(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양수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12360" y="2666513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2"/>
            <a:endCxn id="26" idx="3"/>
          </p:cNvCxnSpPr>
          <p:nvPr/>
        </p:nvCxnSpPr>
        <p:spPr>
          <a:xfrm rot="5400000">
            <a:off x="7712186" y="3247229"/>
            <a:ext cx="265682" cy="15069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57898" y="3316915"/>
            <a:ext cx="1311784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2 + 4 + 1 = 7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72400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8" idx="2"/>
            <a:endCxn id="26" idx="3"/>
          </p:cNvCxnSpPr>
          <p:nvPr/>
        </p:nvCxnSpPr>
        <p:spPr>
          <a:xfrm rot="5400000">
            <a:off x="7892207" y="3067209"/>
            <a:ext cx="265681" cy="51073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  <p:bldP spid="2" grpId="0" animBg="1"/>
      <p:bldP spid="7" grpId="0" animBg="1"/>
      <p:bldP spid="24" grpId="0" animBg="1"/>
      <p:bldP spid="26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7460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&lt;&lt; (Left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1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4" y="50851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0 1 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5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 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국어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영어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수학 점수를 받은 뒤 평균값이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60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점 이상이면 합격 그 외 불합격을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두 수를 입력 받은 뒤 그 중 큰 수를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배수이며 짝수일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배수이거나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의배수일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경우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84168" y="514737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8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 연산을 수행하시오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 &amp; 5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18 | 3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14 ^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~20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 &lt;&lt;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40 &gt;&gt; 3: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5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을 평가하여 참일 경우 종속문장을 실행하고 거짓일 경우 생략 후 다음문장으로 넘어간다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973050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3608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1750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168" y="3231482"/>
            <a:ext cx="1782860" cy="120032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768458"/>
            <a:ext cx="1782860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&gt;=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318539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3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22092" y="28977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4492" y="35738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025" y="25515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950256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(Num % 2 == 0 &amp;&amp; Num % 3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	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52080" y="2941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4480" y="3617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0013" y="2594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950256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1,Num2 = 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(Num1)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참이므로 출력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(Num2)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거짓이므로 출력 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안함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9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821649"/>
            <a:ext cx="7040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입력한 정수가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배수일 경우 출력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값의 절대값을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수를 입력 받아 짝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홀수를 구분하시오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 수를 입력 받아 가장 큰 수를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논리연산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수가 짝수이면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합이 홀수이고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배수일 경우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39426" y="5554212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자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18346" y="1523086"/>
            <a:ext cx="3473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연산을 수행하는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피연산자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연산에 참여하는 값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46112"/>
              </p:ext>
            </p:extLst>
          </p:nvPr>
        </p:nvGraphicFramePr>
        <p:xfrm>
          <a:off x="2483768" y="2415638"/>
          <a:ext cx="4680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분류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산술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+, -, *, /, 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복합대입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+=, -=, *=, /=, 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증감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++,--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관계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==,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!=, &gt;, &lt;, &gt;=, &lt;=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&amp;&amp;, ||, 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조건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? :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&amp;, |, ^, 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비트시프트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&lt;&lt;, 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~ else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참일 경우 해당 종속문장을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 하고 거짓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일경우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else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의 종속문장을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539963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9963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39963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768663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768663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65902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9221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29" idx="0"/>
          </p:cNvCxnSpPr>
          <p:nvPr/>
        </p:nvCxnSpPr>
        <p:spPr>
          <a:xfrm>
            <a:off x="3997363" y="3620326"/>
            <a:ext cx="889004" cy="118530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2260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363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7922" y="3343347"/>
            <a:ext cx="2149186" cy="2585323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else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0283" y="4805635"/>
            <a:ext cx="1512167" cy="41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</a:t>
            </a:r>
            <a:r>
              <a:rPr lang="ko-KR" altLang="en-US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6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969572" y="5248508"/>
            <a:ext cx="944587" cy="8890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else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Num1, Num2, Max, Min;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두 개를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(Num1 &gt; Num2)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else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("\n Max = %d Min = %d", Max, Min);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6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6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78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02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58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676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56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78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Min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58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790" y="6325007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개를 입력 받아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Max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Min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값을 구하시오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78746" y="1309048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lse if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28576" y="1945345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이상일 경우 사용하며 모든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하나의 종속문장만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146090" y="3793610"/>
            <a:ext cx="1593554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1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11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1730" y="4628715"/>
            <a:ext cx="1593554" cy="44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46090" y="5318814"/>
            <a:ext cx="1593554" cy="370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1942867" y="4275874"/>
            <a:ext cx="5640" cy="3528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 flipH="1">
            <a:off x="1942867" y="5076536"/>
            <a:ext cx="5640" cy="2422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942867" y="3278248"/>
            <a:ext cx="0" cy="4491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37767" y="3626982"/>
            <a:ext cx="7872477" cy="15706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42582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2909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16274" y="4624384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112358" y="4704459"/>
            <a:ext cx="427127" cy="117255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2964562" y="3790718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다이아몬드 54"/>
          <p:cNvSpPr/>
          <p:nvPr/>
        </p:nvSpPr>
        <p:spPr>
          <a:xfrm>
            <a:off x="5042223" y="3794294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96721" y="4623748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1" name="직선 화살표 연결선 70"/>
          <p:cNvCxnSpPr>
            <a:stCxn id="2" idx="3"/>
            <a:endCxn id="45" idx="1"/>
          </p:cNvCxnSpPr>
          <p:nvPr/>
        </p:nvCxnSpPr>
        <p:spPr>
          <a:xfrm flipV="1">
            <a:off x="2739644" y="4031850"/>
            <a:ext cx="224918" cy="289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3"/>
            <a:endCxn id="55" idx="1"/>
          </p:cNvCxnSpPr>
          <p:nvPr/>
        </p:nvCxnSpPr>
        <p:spPr>
          <a:xfrm>
            <a:off x="4859834" y="4031850"/>
            <a:ext cx="182389" cy="35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5" idx="2"/>
            <a:endCxn id="29" idx="0"/>
          </p:cNvCxnSpPr>
          <p:nvPr/>
        </p:nvCxnSpPr>
        <p:spPr>
          <a:xfrm>
            <a:off x="3912198" y="4272982"/>
            <a:ext cx="0" cy="3514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5" idx="2"/>
            <a:endCxn id="61" idx="0"/>
          </p:cNvCxnSpPr>
          <p:nvPr/>
        </p:nvCxnSpPr>
        <p:spPr>
          <a:xfrm>
            <a:off x="5989859" y="4276558"/>
            <a:ext cx="2786" cy="3471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1" idx="2"/>
            <a:endCxn id="17" idx="3"/>
          </p:cNvCxnSpPr>
          <p:nvPr/>
        </p:nvCxnSpPr>
        <p:spPr>
          <a:xfrm rot="5400000">
            <a:off x="4152264" y="3663918"/>
            <a:ext cx="427763" cy="325300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66271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76177" y="4113349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70339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97" name="꺾인 연결선 96"/>
          <p:cNvCxnSpPr>
            <a:stCxn id="122" idx="2"/>
            <a:endCxn id="17" idx="3"/>
          </p:cNvCxnSpPr>
          <p:nvPr/>
        </p:nvCxnSpPr>
        <p:spPr>
          <a:xfrm rot="5400000">
            <a:off x="5126555" y="2689623"/>
            <a:ext cx="427766" cy="520158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245308" y="4623745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26" name="꺾인 연결선 125"/>
          <p:cNvCxnSpPr>
            <a:stCxn id="55" idx="3"/>
            <a:endCxn id="122" idx="0"/>
          </p:cNvCxnSpPr>
          <p:nvPr/>
        </p:nvCxnSpPr>
        <p:spPr>
          <a:xfrm>
            <a:off x="6937495" y="4035426"/>
            <a:ext cx="1003737" cy="58831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91692" y="3726998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15816" y="1051663"/>
            <a:ext cx="3816424" cy="526297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2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4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#include&lt;</a:t>
            </a:r>
            <a:r>
              <a:rPr lang="en-US" altLang="ko-KR" sz="1500" b="1" dirty="0" err="1"/>
              <a:t>stdio.h</a:t>
            </a:r>
            <a:r>
              <a:rPr lang="en-US" altLang="ko-KR" sz="1500" b="1" dirty="0"/>
              <a:t>&gt;</a:t>
            </a:r>
          </a:p>
          <a:p>
            <a:endParaRPr lang="ko-KR" altLang="en-US" sz="1500" b="1" dirty="0"/>
          </a:p>
          <a:p>
            <a:r>
              <a:rPr lang="en-US" altLang="ko-KR" sz="1500" b="1" dirty="0"/>
              <a:t>void main()</a:t>
            </a:r>
          </a:p>
          <a:p>
            <a:r>
              <a:rPr lang="en-US" altLang="ko-KR" sz="1500" b="1" dirty="0"/>
              <a:t>{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int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, Math;</a:t>
            </a:r>
          </a:p>
          <a:p>
            <a:r>
              <a:rPr lang="en-US" altLang="ko-KR" sz="1500" b="1" dirty="0" smtClean="0"/>
              <a:t>	float 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;</a:t>
            </a:r>
            <a:endParaRPr lang="en-US" altLang="ko-KR" sz="1500" b="1" dirty="0"/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 err="1"/>
              <a:t>세과목의</a:t>
            </a:r>
            <a:r>
              <a:rPr lang="ko-KR" altLang="en-US" sz="1500" b="1" dirty="0"/>
              <a:t> 성적을 입력하시오</a:t>
            </a:r>
            <a:r>
              <a:rPr lang="en-US" altLang="ko-KR" sz="1500" b="1" dirty="0"/>
              <a:t>\n");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국어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수학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&amp;Math);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영어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 smtClean="0"/>
              <a:t>("%d</a:t>
            </a:r>
            <a:r>
              <a:rPr lang="en-US" altLang="ko-KR" sz="1500" b="1" dirty="0"/>
              <a:t>", &amp;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);</a:t>
            </a:r>
          </a:p>
          <a:p>
            <a:r>
              <a:rPr lang="nn-NO" altLang="ko-KR" sz="1500" b="1" dirty="0" smtClean="0"/>
              <a:t>	Avg </a:t>
            </a:r>
            <a:r>
              <a:rPr lang="nn-NO" altLang="ko-KR" sz="1500" b="1" dirty="0"/>
              <a:t>= (float)(Eng + Kor + Math) / </a:t>
            </a:r>
            <a:r>
              <a:rPr lang="nn-NO" altLang="ko-KR" sz="1500" b="1" dirty="0" smtClean="0"/>
              <a:t>3.0;</a:t>
            </a:r>
            <a:endParaRPr lang="nn-NO" altLang="ko-KR" sz="1500" b="1" dirty="0"/>
          </a:p>
          <a:p>
            <a:r>
              <a:rPr lang="en-US" altLang="ko-KR" sz="1500" b="1" dirty="0" smtClean="0"/>
              <a:t>	if </a:t>
            </a:r>
            <a:r>
              <a:rPr lang="en-US" altLang="ko-KR" sz="1500" b="1" dirty="0"/>
              <a:t>(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 </a:t>
            </a:r>
            <a:r>
              <a:rPr lang="en-US" altLang="ko-KR" sz="1500" b="1" dirty="0"/>
              <a:t>&lt; 70)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(Math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</a:t>
            </a:r>
            <a:endParaRPr lang="en-US" altLang="ko-KR" sz="1500" b="1" dirty="0"/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합격</a:t>
            </a:r>
            <a:r>
              <a:rPr lang="en-US" altLang="ko-KR" sz="1500" b="1" dirty="0"/>
              <a:t>!!");</a:t>
            </a:r>
          </a:p>
          <a:p>
            <a:r>
              <a:rPr lang="en-US" altLang="ko-KR" sz="1500" b="1" dirty="0"/>
              <a:t>}</a:t>
            </a:r>
            <a:endParaRPr lang="en-US" altLang="ko-KR" sz="15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066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590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Kor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6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068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92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Math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8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066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90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Eng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607" y="39972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068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592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Avg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3892" y="399728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0" y="1740159"/>
            <a:ext cx="7040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과목의 성적을 입력 받아 합계와 평균을 구하고 평균이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90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A”, 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B”, 70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C”, 60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D”, 60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미만이면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출력하시오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유원지에서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태워주는데 처음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분의 기본요금은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인당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이후에는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원씩의 추가 요금을 받는다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탄 시간을 입력 받아서 전체 금액을 계산하는 프로그램을 작성하여라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도시락을 주문하는데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개까지는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개를 초과하는 양에 대해서는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2400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도시락의 개수를 입력 받아서 금액을 계산하는 프로그램을 작성하라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디스켓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그런데 한번에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그리고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12%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 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통의 디스켓을 사려면 얼마가 있어야 하는가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04247" y="2369097"/>
            <a:ext cx="1296144" cy="323919"/>
            <a:chOff x="4500694" y="5774141"/>
            <a:chExt cx="1647098" cy="647839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80869" y="3363303"/>
            <a:ext cx="1296144" cy="323919"/>
            <a:chOff x="4500694" y="5774141"/>
            <a:chExt cx="1647098" cy="647839"/>
          </a:xfrm>
        </p:grpSpPr>
        <p:sp>
          <p:nvSpPr>
            <p:cNvPr id="20" name="실행 단추: 앞으로 또는 다음 19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04247" y="4330064"/>
            <a:ext cx="1296144" cy="323919"/>
            <a:chOff x="4500694" y="5774141"/>
            <a:chExt cx="1647098" cy="647839"/>
          </a:xfrm>
        </p:grpSpPr>
        <p:sp>
          <p:nvSpPr>
            <p:cNvPr id="23" name="실행 단추: 앞으로 또는 다음 2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04247" y="5433476"/>
            <a:ext cx="1296144" cy="323919"/>
            <a:chOff x="4500694" y="5774141"/>
            <a:chExt cx="1647098" cy="647839"/>
          </a:xfrm>
        </p:grpSpPr>
        <p:sp>
          <p:nvSpPr>
            <p:cNvPr id="26" name="실행 단추: 앞으로 또는 다음 25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5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switch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다중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if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비슷한 구조로 실행된다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변수와 일치하는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case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위치에서 부터 시작한다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주로 메뉴 만드는 용도로 쓰인다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 가능하다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5435" y="2996952"/>
            <a:ext cx="3229434" cy="369331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switch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변수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명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2882" y="300977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7996" y="3118152"/>
            <a:ext cx="727280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= 10;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74270" y="3533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6670" y="4209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52203" y="3186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5678" y="364137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2140445" y="419367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148 " pathEditMode="relative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28" grpId="0" animBg="1"/>
      <p:bldP spid="2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("%f",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1.1: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("1.1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2.2: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("2.2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'a'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':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062110"/>
            <a:ext cx="727280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//system("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>
                <a:latin typeface="HY강B" pitchFamily="18" charset="-127"/>
                <a:ea typeface="HY강B" pitchFamily="18" charset="-127"/>
              </a:rPr>
              <a:t>"),system("pause</a:t>
            </a:r>
            <a:r>
              <a:rPr lang="en-US" altLang="ko-KR" sz="1100" b="1" smtClean="0">
                <a:latin typeface="HY강B" pitchFamily="18" charset="-127"/>
                <a:ea typeface="HY강B" pitchFamily="18" charset="-127"/>
              </a:rPr>
              <a:t>")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699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939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8555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416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656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917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7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0688"/>
            <a:ext cx="7272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&gt;//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"),system("pause")</a:t>
            </a: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Flag = 0;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Flag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1;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if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(Flag == 0)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데이터가 존재하지 않습니다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.");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else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if (Flag == 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856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096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0118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8573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813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1480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3368" y="41075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25768" y="478359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Flag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9118" y="37612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3576762"/>
            <a:ext cx="7344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학생성적을 관리하는 프로그램을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79973" y="4509120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산술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사칙연산을 수행하는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23242"/>
              </p:ext>
            </p:extLst>
          </p:nvPr>
        </p:nvGraphicFramePr>
        <p:xfrm>
          <a:off x="2325254" y="2625292"/>
          <a:ext cx="4680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강B" pitchFamily="18" charset="-127"/>
                          <a:ea typeface="HY강B" pitchFamily="18" charset="-127"/>
                        </a:rPr>
                        <a:t>나눈값의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 나머지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1668772"/>
            <a:ext cx="727280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+ %d = %d\n", Num1, Num2, Num1 +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- %d = %d\n", Num1, Num2, Num1 -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* %d = %d\n", Num1, Num2, Num1 *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/ %d = %d\n", Num1, Num2, Num1 /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%% %d = %d\n", Num1, Num2, Num1 %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62442" y="290823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5474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754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7994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8402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42651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95052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7778 " pathEditMode="relative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30" grpId="0" animBg="1"/>
      <p:bldP spid="31" grpId="0" animBg="1"/>
      <p:bldP spid="32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연산자 응용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917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홀수 의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- 10 % 2 -&gt; 0 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짝수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2 -&gt;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배수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-120 % 3 -&gt; 0 (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없으므로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자리수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-123 % 10 -&gt; 3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/ 10 -&gt; 12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-12 % 10 -&gt; 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/ 10 -&gt;1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-1 % 10 -&gt; 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결과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-&gt; 321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복합대입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연산 후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0044"/>
              </p:ext>
            </p:extLst>
          </p:nvPr>
        </p:nvGraphicFramePr>
        <p:xfrm>
          <a:off x="1403648" y="2996952"/>
          <a:ext cx="669674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  <a:gridCol w="259228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+= b; =&gt; a = a +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-= b; =&gt; a = a - b;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*= b; =&gt; a = a *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/= b; =&gt; a = a /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나눈 값의 나머지를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%= b; =&gt; a = a %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2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2077</Words>
  <Application>Microsoft Office PowerPoint</Application>
  <PresentationFormat>화면 슬라이드 쇼(4:3)</PresentationFormat>
  <Paragraphs>1145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굴림</vt:lpstr>
      <vt:lpstr>Arial</vt:lpstr>
      <vt:lpstr>Yoon 윤고딕 520_TT</vt:lpstr>
      <vt:lpstr>HY견고딕</vt:lpstr>
      <vt:lpstr>HY강B</vt:lpstr>
      <vt:lpstr>맑은 고딕</vt:lpstr>
      <vt:lpstr>HY헤드라인M</vt:lpstr>
      <vt:lpstr>Segoe UI Black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345</cp:revision>
  <dcterms:created xsi:type="dcterms:W3CDTF">2013-09-05T09:43:46Z</dcterms:created>
  <dcterms:modified xsi:type="dcterms:W3CDTF">2019-02-22T05:07:40Z</dcterms:modified>
</cp:coreProperties>
</file>