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0"/>
  </p:notesMasterIdLst>
  <p:sldIdLst>
    <p:sldId id="304" r:id="rId2"/>
    <p:sldId id="278" r:id="rId3"/>
    <p:sldId id="279" r:id="rId4"/>
    <p:sldId id="267" r:id="rId5"/>
    <p:sldId id="395" r:id="rId6"/>
    <p:sldId id="396" r:id="rId7"/>
    <p:sldId id="397" r:id="rId8"/>
    <p:sldId id="398" r:id="rId9"/>
    <p:sldId id="399" r:id="rId10"/>
    <p:sldId id="400" r:id="rId11"/>
    <p:sldId id="401" r:id="rId12"/>
    <p:sldId id="402" r:id="rId13"/>
    <p:sldId id="405" r:id="rId14"/>
    <p:sldId id="404" r:id="rId15"/>
    <p:sldId id="406" r:id="rId16"/>
    <p:sldId id="407" r:id="rId17"/>
    <p:sldId id="408" r:id="rId18"/>
    <p:sldId id="409" r:id="rId19"/>
    <p:sldId id="410" r:id="rId20"/>
    <p:sldId id="411" r:id="rId21"/>
    <p:sldId id="412" r:id="rId22"/>
    <p:sldId id="413" r:id="rId23"/>
    <p:sldId id="414" r:id="rId24"/>
    <p:sldId id="415" r:id="rId25"/>
    <p:sldId id="416" r:id="rId26"/>
    <p:sldId id="316" r:id="rId27"/>
    <p:sldId id="427" r:id="rId28"/>
    <p:sldId id="417" r:id="rId29"/>
    <p:sldId id="418" r:id="rId30"/>
    <p:sldId id="419" r:id="rId31"/>
    <p:sldId id="420" r:id="rId32"/>
    <p:sldId id="421" r:id="rId33"/>
    <p:sldId id="422" r:id="rId34"/>
    <p:sldId id="423" r:id="rId35"/>
    <p:sldId id="424" r:id="rId36"/>
    <p:sldId id="425" r:id="rId37"/>
    <p:sldId id="426" r:id="rId38"/>
    <p:sldId id="428" r:id="rId39"/>
    <p:sldId id="429" r:id="rId40"/>
    <p:sldId id="430" r:id="rId41"/>
    <p:sldId id="431" r:id="rId42"/>
    <p:sldId id="432" r:id="rId43"/>
    <p:sldId id="456" r:id="rId44"/>
    <p:sldId id="433" r:id="rId45"/>
    <p:sldId id="435" r:id="rId46"/>
    <p:sldId id="434" r:id="rId47"/>
    <p:sldId id="437" r:id="rId48"/>
    <p:sldId id="438" r:id="rId49"/>
    <p:sldId id="439" r:id="rId50"/>
    <p:sldId id="441" r:id="rId51"/>
    <p:sldId id="440" r:id="rId52"/>
    <p:sldId id="317" r:id="rId53"/>
    <p:sldId id="387" r:id="rId54"/>
    <p:sldId id="388" r:id="rId55"/>
    <p:sldId id="442" r:id="rId56"/>
    <p:sldId id="443" r:id="rId57"/>
    <p:sldId id="446" r:id="rId58"/>
    <p:sldId id="447" r:id="rId59"/>
    <p:sldId id="445" r:id="rId60"/>
    <p:sldId id="448" r:id="rId61"/>
    <p:sldId id="449" r:id="rId62"/>
    <p:sldId id="450" r:id="rId63"/>
    <p:sldId id="451" r:id="rId64"/>
    <p:sldId id="452" r:id="rId65"/>
    <p:sldId id="453" r:id="rId66"/>
    <p:sldId id="454" r:id="rId67"/>
    <p:sldId id="455" r:id="rId68"/>
    <p:sldId id="318" r:id="rId69"/>
  </p:sldIdLst>
  <p:sldSz cx="9144000" cy="6858000" type="screen4x3"/>
  <p:notesSz cx="6858000" cy="9144000"/>
  <p:embeddedFontLst>
    <p:embeddedFont>
      <p:font typeface="HY견고딕" panose="02030600000101010101" pitchFamily="18" charset="-127"/>
      <p:regular r:id="rId71"/>
    </p:embeddedFont>
    <p:embeddedFont>
      <p:font typeface="맑은 고딕" panose="020B0503020000020004" pitchFamily="50" charset="-127"/>
      <p:regular r:id="rId72"/>
      <p:bold r:id="rId73"/>
    </p:embeddedFont>
    <p:embeddedFont>
      <p:font typeface="HY강B" panose="020B0600000101010101" charset="-127"/>
      <p:regular r:id="rId74"/>
    </p:embeddedFont>
    <p:embeddedFont>
      <p:font typeface="HY강M" panose="020B0600000101010101" charset="-127"/>
      <p:regular r:id="rId75"/>
    </p:embeddedFont>
    <p:embeddedFont>
      <p:font typeface="HY헤드라인M" panose="02030600000101010101" pitchFamily="18" charset="-127"/>
      <p:regular r:id="rId76"/>
    </p:embeddedFont>
    <p:embeddedFont>
      <p:font typeface="Segoe UI Black" panose="020B0604020202020204" charset="0"/>
      <p:bold r:id="rId77"/>
      <p:boldItalic r:id="rId78"/>
    </p:embeddedFont>
    <p:embeddedFont>
      <p:font typeface="Yoon 윤고딕 520_TT" panose="020B0600000101010101" charset="-127"/>
      <p:regular r:id="rId7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7" autoAdjust="0"/>
    <p:restoredTop sz="87212" autoAdjust="0"/>
  </p:normalViewPr>
  <p:slideViewPr>
    <p:cSldViewPr>
      <p:cViewPr varScale="1">
        <p:scale>
          <a:sx n="97" d="100"/>
          <a:sy n="97" d="100"/>
        </p:scale>
        <p:origin x="-195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4.fntdata"/><Relationship Id="rId79" Type="http://schemas.openxmlformats.org/officeDocument/2006/relationships/font" Target="fonts/font9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2.fntdata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font" Target="fonts/font5.fntdata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3.fntdata"/><Relationship Id="rId78" Type="http://schemas.openxmlformats.org/officeDocument/2006/relationships/font" Target="fonts/font8.fntdata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6.fntdata"/><Relationship Id="rId7" Type="http://schemas.openxmlformats.org/officeDocument/2006/relationships/slide" Target="slides/slide6.xml"/><Relationship Id="rId71" Type="http://schemas.openxmlformats.org/officeDocument/2006/relationships/font" Target="fonts/font1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2019-04-05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734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881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9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79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2019-04-05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2019-04-05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2019-04-05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&#48176;&#50676;&#47928;&#51228;.ex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&#48176;&#50676;&#47928;&#51228;2.ex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&#52880;&#47533;&#53552;&#51060;&#46041;1.exe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&#52880;&#47533;&#53552;&#51060;&#46041;2.exe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&#48120;&#47196;&#52286;&#44592;.exe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Sleep&#50696;&#51228;.exe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kbhit&#50696;&#51228;.exe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UpDown&#44172;&#51076;.exe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UpDown&#44172;&#51076;.exe" TargetMode="External"/><Relationship Id="rId2" Type="http://schemas.openxmlformats.org/officeDocument/2006/relationships/hyperlink" Target="Lotto&#47928;&#51228;.exe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&#54869;&#47456;&#51312;&#51208;.exe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&#48324;&#46629;&#48324;&#54588;&#54616;&#44592;.exe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&#54252;&#51064;&#53552;&#50752;&#54632;&#49688;&#47928;&#51228;.exe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&#45796;&#51473;&#54252;&#51064;&#53552;&#50696;&#51228;&#53076;&#46300;.exe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868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언어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6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270863"/>
            <a:ext cx="7704856" cy="353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stdio.h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char 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str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[5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];</a:t>
            </a:r>
          </a:p>
          <a:p>
            <a:r>
              <a:rPr lang="nn-NO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for </a:t>
            </a:r>
            <a:r>
              <a:rPr lang="nn-NO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(int i = 0; i &lt; 5; i++)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("%d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번째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원소 값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",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+ 1);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scanf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("%c", &amp;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str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]);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scanf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("%*</a:t>
            </a:r>
            <a:r>
              <a:rPr lang="en-US" altLang="ko-KR" sz="1600">
                <a:latin typeface="HY견고딕" panose="02030600000101010101" pitchFamily="18" charset="-127"/>
                <a:ea typeface="HY견고딕" panose="02030600000101010101" pitchFamily="18" charset="-127"/>
              </a:rPr>
              <a:t>c</a:t>
            </a:r>
            <a:r>
              <a:rPr lang="en-US" altLang="ko-KR" sz="16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");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nn-NO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for </a:t>
            </a:r>
            <a:r>
              <a:rPr lang="nn-NO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(int i = 0; i &lt; 5; i++)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("%c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", 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str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]);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067369" y="4777099"/>
            <a:ext cx="3600400" cy="504056"/>
            <a:chOff x="1475656" y="4977172"/>
            <a:chExt cx="3600400" cy="504056"/>
          </a:xfrm>
        </p:grpSpPr>
        <p:sp>
          <p:nvSpPr>
            <p:cNvPr id="22" name="직사각형 21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4507432" y="576720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002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36488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404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605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8061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7859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14790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101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1875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23883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103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5891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609734" y="613174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str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8" name="꺾인 연결선 57"/>
          <p:cNvCxnSpPr>
            <a:stCxn id="33" idx="1"/>
            <a:endCxn id="22" idx="1"/>
          </p:cNvCxnSpPr>
          <p:nvPr/>
        </p:nvCxnSpPr>
        <p:spPr>
          <a:xfrm rot="10800000">
            <a:off x="3067370" y="5029128"/>
            <a:ext cx="1440063" cy="981109"/>
          </a:xfrm>
          <a:prstGeom prst="bentConnector3">
            <a:avLst>
              <a:gd name="adj1" fmla="val 11587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82659" y="768627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1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갈매기형 수장 31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133994" y="5767208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236296" y="6131748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40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87898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1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40" name="갈매기형 수장 3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갈매기형 수장 4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37577" y="1270863"/>
            <a:ext cx="7704856" cy="31085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stdio.h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#define SIZE 10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char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Name[SIZE];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scanf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("%s", Name);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nn-NO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for </a:t>
            </a:r>
            <a:r>
              <a:rPr lang="nn-NO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(int i = 0; i &lt;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SIZE</a:t>
            </a:r>
            <a:r>
              <a:rPr lang="nn-NO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; </a:t>
            </a:r>
            <a:r>
              <a:rPr lang="nn-NO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i++)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("%c", Name[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]);</a:t>
            </a:r>
          </a:p>
          <a:p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("\n\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n%s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\n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", Name);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267169" y="4777099"/>
            <a:ext cx="7185723" cy="504056"/>
            <a:chOff x="1475656" y="4977172"/>
            <a:chExt cx="7185723" cy="504056"/>
          </a:xfrm>
        </p:grpSpPr>
        <p:sp>
          <p:nvSpPr>
            <p:cNvPr id="15" name="직사각형 14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0760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7961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5162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2362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941299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1961147" y="576720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000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36288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402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603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8041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004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2057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5406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607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965736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7839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14590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101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71855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3863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103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15871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87879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105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59887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315871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107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03903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755265" y="5348372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109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063449" y="613174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Name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52" name="꺾인 연결선 51"/>
          <p:cNvCxnSpPr>
            <a:stCxn id="26" idx="1"/>
            <a:endCxn id="15" idx="1"/>
          </p:cNvCxnSpPr>
          <p:nvPr/>
        </p:nvCxnSpPr>
        <p:spPr>
          <a:xfrm rot="10800000">
            <a:off x="1267169" y="5029128"/>
            <a:ext cx="693978" cy="981109"/>
          </a:xfrm>
          <a:prstGeom prst="bentConnector3">
            <a:avLst>
              <a:gd name="adj1" fmla="val 132941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7133994" y="5767208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236296" y="6131748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46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47641" y="2158117"/>
            <a:ext cx="73288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배열의 길이가 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10 </a:t>
            </a:r>
            <a:r>
              <a:rPr lang="en-US" altLang="ko-KR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int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형 배열을 만들고 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 10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개의 정수를 입력 받으시오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입력받은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개의 정수 중에서 가장 큰 수와 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개의 총합계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평균을 출력하시오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412747" y="4797152"/>
            <a:ext cx="1647098" cy="463171"/>
            <a:chOff x="4500694" y="5774141"/>
            <a:chExt cx="1647098" cy="463171"/>
          </a:xfrm>
        </p:grpSpPr>
        <p:sp>
          <p:nvSpPr>
            <p:cNvPr id="15" name="실행 단추: 앞으로 또는 다음 14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392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2896" y="820830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선택정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렬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1304197" y="99939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156546" y="99939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47517" y="1510045"/>
            <a:ext cx="712809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배열 내부의 값을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특정 조건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오름차순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or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내림차순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)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으로 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정렬을 하여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강M" pitchFamily="18" charset="-127"/>
                <a:ea typeface="HY강M" pitchFamily="18" charset="-127"/>
              </a:rPr>
              <a:t>정보를 효율적으로 관리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하는 방법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0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번째 원소부터 차례 대로 비교대상자와 비교하여 조건에 따라 원소의 위치를 교체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(Swap)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오름차순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  -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값의 크기가 점점 증가하며 정렬한다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  - 1,2,3,4,5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  -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a,b,c,d,e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내림차순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  -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값의 크기가 점점 감소하며 정렬한다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 -5,4,3,2,1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  -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e,d,c,b,a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620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80318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324237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368155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412074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55992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070179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680918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비교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280316" y="2316596"/>
            <a:ext cx="1043919" cy="504056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324235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368153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412072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55990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70177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680916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4&gt;8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280318" y="2936842"/>
            <a:ext cx="1043919" cy="504056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324237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368155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412074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455992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070179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680918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4&gt;2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280318" y="3540732"/>
            <a:ext cx="1043919" cy="504056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324237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368155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412074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455992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070179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680918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Swap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2280318" y="4167518"/>
            <a:ext cx="1043919" cy="504056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324237" y="416751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368155" y="416751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412074" y="416751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455992" y="416751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070179" y="416751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7680918" y="416751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2&gt;7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280315" y="4764868"/>
            <a:ext cx="1043919" cy="504056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324234" y="476486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4368152" y="476486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412071" y="476486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455989" y="476486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1070176" y="476486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680915" y="476486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2&gt;6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2280318" y="5412940"/>
            <a:ext cx="1043919" cy="504056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324237" y="5412940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4368155" y="5412940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412074" y="5412940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6455992" y="5412940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435549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선택정렬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21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80318" y="1679322"/>
            <a:ext cx="1043919" cy="504056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324237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368155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412074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55992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070179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680918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비교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324235" y="2316596"/>
            <a:ext cx="1043919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368153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412072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55990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70177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680916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8&gt;4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324237" y="2936842"/>
            <a:ext cx="1043919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368155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412074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455992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070179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680918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Swap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324237" y="3540732"/>
            <a:ext cx="1043919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368155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412074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455992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070179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680918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4&gt;7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324237" y="4167518"/>
            <a:ext cx="1043919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368155" y="416751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412074" y="416751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455992" y="416751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070179" y="416751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7680918" y="4167518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4&gt;6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324237" y="4908884"/>
            <a:ext cx="1043919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4368155" y="4908884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412074" y="4908884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6455992" y="4908884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435549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선택정렬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79" name="갈매기형 수장 78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갈매기형 수장 8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32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80318" y="1679322"/>
            <a:ext cx="1043919" cy="504056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324237" y="1679322"/>
            <a:ext cx="1043919" cy="504056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368155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412074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55992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070179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680918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비교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368153" y="2316596"/>
            <a:ext cx="1043919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412072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55990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70177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680916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8&gt;7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368155" y="2936842"/>
            <a:ext cx="1043919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412074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455992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070179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680918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Swap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368155" y="3540732"/>
            <a:ext cx="1043919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412074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455992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070179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680918" y="354073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7&gt;6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4368156" y="4869160"/>
            <a:ext cx="1043919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412075" y="4869160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6455993" y="4869160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368155" y="4170021"/>
            <a:ext cx="1043919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412074" y="4170021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455992" y="4170021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070179" y="4170021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680918" y="4170021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Swap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435549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선택정렬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56" name="갈매기형 수장 5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갈매기형 수장 62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12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35549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선택정렬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40" name="갈매기형 수장 3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갈매기형 수장 4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80318" y="1679322"/>
            <a:ext cx="1043919" cy="504056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324237" y="1679322"/>
            <a:ext cx="1043919" cy="504056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368155" y="1679322"/>
            <a:ext cx="1043919" cy="504056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412074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55992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070179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680918" y="167932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비교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412072" y="2316596"/>
            <a:ext cx="1043919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55990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70177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680916" y="2316596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8&gt;7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412074" y="2936842"/>
            <a:ext cx="1043919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455992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070179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680918" y="2936842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Swap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280319" y="3645024"/>
            <a:ext cx="1043919" cy="504056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324238" y="3645024"/>
            <a:ext cx="1043919" cy="504056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368156" y="3645024"/>
            <a:ext cx="1043919" cy="504056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412075" y="3645024"/>
            <a:ext cx="1043919" cy="504056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455993" y="3645024"/>
            <a:ext cx="1043919" cy="504056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070179" y="3645024"/>
            <a:ext cx="1043919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완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료</a:t>
            </a:r>
          </a:p>
        </p:txBody>
      </p:sp>
    </p:spTree>
    <p:extLst>
      <p:ext uri="{BB962C8B-B14F-4D97-AF65-F5344CB8AC3E}">
        <p14:creationId xmlns:p14="http://schemas.microsoft.com/office/powerpoint/2010/main" val="39011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35549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선택정렬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40" name="갈매기형 수장 3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갈매기형 수장 4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50013" y="1220940"/>
            <a:ext cx="8293987" cy="3477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#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define SIZE 5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Ascending(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[])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nn-NO" altLang="ko-KR" sz="11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100" dirty="0">
                <a:latin typeface="HY견고딕" pitchFamily="18" charset="-127"/>
                <a:ea typeface="HY견고딕" pitchFamily="18" charset="-127"/>
              </a:rPr>
              <a:t>(int i = 0; i &lt; SIZE - 1; i++)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for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j =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+ 1; j &lt; SIZE; j++)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	if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] &gt;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[j])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];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] =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[j];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[j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] =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=====================================================================================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01389" y="1220940"/>
            <a:ext cx="4866461" cy="19543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[SIZE] = { 4,8,2,7,6 };</a:t>
            </a:r>
          </a:p>
          <a:p>
            <a:r>
              <a:rPr lang="nn-NO" altLang="ko-KR" sz="11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100" dirty="0">
                <a:latin typeface="HY견고딕" pitchFamily="18" charset="-127"/>
                <a:ea typeface="HY견고딕" pitchFamily="18" charset="-127"/>
              </a:rPr>
              <a:t>(int i = 0; i &lt; SIZE; i++)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("%d ",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]);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("\n");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Ascending(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nn-NO" altLang="ko-KR" sz="11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100" dirty="0">
                <a:latin typeface="HY견고딕" pitchFamily="18" charset="-127"/>
                <a:ea typeface="HY견고딕" pitchFamily="18" charset="-127"/>
              </a:rPr>
              <a:t>(int i = 0; i &lt; SIZE; i++)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("%d ",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]);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4644008" y="4698815"/>
            <a:ext cx="3622836" cy="1877726"/>
            <a:chOff x="3056380" y="4663243"/>
            <a:chExt cx="3622836" cy="1877726"/>
          </a:xfrm>
        </p:grpSpPr>
        <p:sp>
          <p:nvSpPr>
            <p:cNvPr id="80" name="직사각형 79"/>
            <p:cNvSpPr/>
            <p:nvPr/>
          </p:nvSpPr>
          <p:spPr>
            <a:xfrm>
              <a:off x="3056380" y="4943291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3776460" y="4943291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496540" y="4943291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5216620" y="4943291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5936700" y="4943291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496540" y="5933402"/>
              <a:ext cx="784733" cy="48605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100</a:t>
              </a:r>
              <a:endParaRPr lang="ko-KR" altLang="en-US" sz="1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289304" y="466324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025499" y="466324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729464" y="466324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2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449544" y="466324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169624" y="4663243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4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067606" y="5514564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100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803801" y="5514564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104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507766" y="5514564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108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227846" y="5514564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112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947926" y="5514564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116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4598842" y="6297942"/>
              <a:ext cx="567680" cy="24302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arr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2" name="꺾인 연결선 111"/>
            <p:cNvCxnSpPr>
              <a:stCxn id="90" idx="1"/>
              <a:endCxn id="80" idx="1"/>
            </p:cNvCxnSpPr>
            <p:nvPr/>
          </p:nvCxnSpPr>
          <p:spPr>
            <a:xfrm rot="10800000">
              <a:off x="3056380" y="5195319"/>
              <a:ext cx="1440160" cy="981110"/>
            </a:xfrm>
            <a:prstGeom prst="bentConnector3">
              <a:avLst>
                <a:gd name="adj1" fmla="val 115873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직사각형 32"/>
          <p:cNvSpPr/>
          <p:nvPr/>
        </p:nvSpPr>
        <p:spPr>
          <a:xfrm>
            <a:off x="1628056" y="4911680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730358" y="5276220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614411" y="4911680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716713" y="5276220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j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122521" y="5676174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243518" y="6040714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arr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85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644770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53066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61362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769658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77954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659622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395780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비교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644768" y="2326722"/>
            <a:ext cx="708296" cy="252028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353064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061360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769656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77952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659620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395778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82&lt;82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644770" y="2946968"/>
            <a:ext cx="708296" cy="252028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353066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061362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769658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477954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659622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395780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82&lt;85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644770" y="3550858"/>
            <a:ext cx="708296" cy="252028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353066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061362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769658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477954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659622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395780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82&lt;76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644770" y="4177644"/>
            <a:ext cx="708296" cy="252028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353066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061362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769658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477954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659622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7395780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82&lt;79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644767" y="4774994"/>
            <a:ext cx="708296" cy="252028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353063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061359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769655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477951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659619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395777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82&lt;96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435548" y="759275"/>
            <a:ext cx="3280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선택정렬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순위구하기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104076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변동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104074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104076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True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8104076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8104076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8104073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True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3644770" y="2578750"/>
            <a:ext cx="708296" cy="252028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659622" y="2578750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3644770" y="3198996"/>
            <a:ext cx="708296" cy="252028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659622" y="319899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3644770" y="3802886"/>
            <a:ext cx="708296" cy="252028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2659622" y="380288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3644767" y="4429236"/>
            <a:ext cx="708296" cy="252028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2659619" y="442923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37" name="직사각형 136"/>
          <p:cNvSpPr/>
          <p:nvPr/>
        </p:nvSpPr>
        <p:spPr>
          <a:xfrm>
            <a:off x="3644767" y="5027022"/>
            <a:ext cx="708296" cy="252028"/>
          </a:xfrm>
          <a:prstGeom prst="rect">
            <a:avLst/>
          </a:prstGeom>
          <a:solidFill>
            <a:schemeClr val="accent1">
              <a:alpha val="39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2659619" y="50270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45" name="직사각형 144"/>
          <p:cNvSpPr/>
          <p:nvPr/>
        </p:nvSpPr>
        <p:spPr>
          <a:xfrm>
            <a:off x="941020" y="2356842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점수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937228" y="3106358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937230" y="3857409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937230" y="2731600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941020" y="3482651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941020" y="4232167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1649316" y="2357205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등수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1645524" y="3106721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1645526" y="3857772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1645526" y="2731963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1649316" y="3483014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1649316" y="4232530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51234" y="2765090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460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배열 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포인터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644770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53066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61362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769658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77954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659622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395780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비교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644768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353064" y="2326722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061360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769656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77952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659620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395778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85&lt;82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644770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353066" y="2946968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061362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769658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477954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659622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395780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85&lt;85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644770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353066" y="3550858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061362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769658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477954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659622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395780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85&lt;76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644770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353066" y="4177644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061362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769658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477954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659622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7395780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85&lt;79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644767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353063" y="4774994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061359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769655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477951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659619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395777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85&lt;96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435548" y="759275"/>
            <a:ext cx="3280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선택정렬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순위구하기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104076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변동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104074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104076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8104076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8104076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8104073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True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4353066" y="2578750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659622" y="2578750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4353066" y="3198996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659622" y="319899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22" name="직사각형 121"/>
          <p:cNvSpPr/>
          <p:nvPr/>
        </p:nvSpPr>
        <p:spPr>
          <a:xfrm>
            <a:off x="4353066" y="3802886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2659622" y="380288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30" name="직사각형 129"/>
          <p:cNvSpPr/>
          <p:nvPr/>
        </p:nvSpPr>
        <p:spPr>
          <a:xfrm>
            <a:off x="4353063" y="4429236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2659619" y="442923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38" name="직사각형 137"/>
          <p:cNvSpPr/>
          <p:nvPr/>
        </p:nvSpPr>
        <p:spPr>
          <a:xfrm>
            <a:off x="4353063" y="5027022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2659619" y="50270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45" name="직사각형 144"/>
          <p:cNvSpPr/>
          <p:nvPr/>
        </p:nvSpPr>
        <p:spPr>
          <a:xfrm>
            <a:off x="941020" y="2356842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점수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937228" y="3106358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937230" y="3857409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937230" y="2731600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941020" y="3482651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941020" y="4232167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1649316" y="2357205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등수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1645524" y="3106721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1645526" y="3857772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1645526" y="2731963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1649316" y="3483014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1649316" y="4232530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851234" y="3139848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851234" y="2765090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828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644770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53066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61362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769658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77954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659622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395780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비교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644768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353064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061360" y="2326722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769656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77952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659620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395778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76&lt;82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644770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353066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061362" y="2946968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769658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477954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659622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395780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76&lt;85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644770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353066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061362" y="3550858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769658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477954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659622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395780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76&lt;76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644770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353066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061362" y="4177644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769658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477954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659622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7395780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76&lt;79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644767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353063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061359" y="4774994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769655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477951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659619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395777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76&lt;96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435548" y="759275"/>
            <a:ext cx="3280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선택정렬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순위구하기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104076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변동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104074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True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104076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True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8104076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8104076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True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8104073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True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5061362" y="2578750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659622" y="2578750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12" name="직사각형 111"/>
          <p:cNvSpPr/>
          <p:nvPr/>
        </p:nvSpPr>
        <p:spPr>
          <a:xfrm>
            <a:off x="5061362" y="3198996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659622" y="319899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23" name="직사각형 122"/>
          <p:cNvSpPr/>
          <p:nvPr/>
        </p:nvSpPr>
        <p:spPr>
          <a:xfrm>
            <a:off x="5061362" y="3802886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2659622" y="380288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5061359" y="4429236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2659619" y="442923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39" name="직사각형 138"/>
          <p:cNvSpPr/>
          <p:nvPr/>
        </p:nvSpPr>
        <p:spPr>
          <a:xfrm>
            <a:off x="5061359" y="5027022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2659619" y="50270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45" name="직사각형 144"/>
          <p:cNvSpPr/>
          <p:nvPr/>
        </p:nvSpPr>
        <p:spPr>
          <a:xfrm>
            <a:off x="941020" y="2356842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점수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937228" y="3106358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937230" y="3857409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937230" y="2731600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941020" y="3482651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941020" y="4232167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1649316" y="2357205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등수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1645524" y="3106721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1645526" y="3857772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1645526" y="2731963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1649316" y="3483014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1649316" y="4232530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851234" y="3139848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851234" y="2765090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851234" y="3522983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828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644770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53066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61362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769658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77954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659622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395780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비교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644768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353064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061360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769656" y="2326722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77952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659620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395778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79&lt;82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644770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353066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061362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769658" y="2946968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477954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659622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395780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&lt;85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644770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353066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061362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769658" y="3550858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477954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659622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395780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&lt;76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644770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353066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061362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769658" y="4177644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477954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659622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7395780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&lt;79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644767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353063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061359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769655" y="4774994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477951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659619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395777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&lt;96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435548" y="759275"/>
            <a:ext cx="3280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선택정렬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순위구하기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104076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변동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104074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True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104076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True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8104076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8104076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8104073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True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5769658" y="2578750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659622" y="2578750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5769658" y="3198996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659622" y="319899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24" name="직사각형 123"/>
          <p:cNvSpPr/>
          <p:nvPr/>
        </p:nvSpPr>
        <p:spPr>
          <a:xfrm>
            <a:off x="5769658" y="3802886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2659622" y="380288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5769655" y="4429236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2659619" y="442923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40" name="직사각형 139"/>
          <p:cNvSpPr/>
          <p:nvPr/>
        </p:nvSpPr>
        <p:spPr>
          <a:xfrm>
            <a:off x="5769655" y="5027022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2659619" y="50270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45" name="직사각형 144"/>
          <p:cNvSpPr/>
          <p:nvPr/>
        </p:nvSpPr>
        <p:spPr>
          <a:xfrm>
            <a:off x="941020" y="2356842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점수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937228" y="3106358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937230" y="3857409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937230" y="2731600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941020" y="3482651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941020" y="4232167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1649316" y="2357205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등수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1645524" y="3106721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1645526" y="3857772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1645526" y="2731963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1649316" y="3483014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1649316" y="4232530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851234" y="3139848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851234" y="2765090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851234" y="3522983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1851234" y="3891262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828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644770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53066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061362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769658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77954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659622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395780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비교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644768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353064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061360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769656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477952" y="2326722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659620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395778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96&lt;82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644770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353066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061362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769658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477954" y="2946968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659622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395780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&lt;85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644770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353066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061362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769658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477954" y="3550858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659622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395780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&lt;76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644770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353066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061362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769658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477954" y="4177644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659622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7395780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&lt;79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644767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353063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061359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769655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477951" y="4774994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659619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순회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395777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r>
              <a:rPr lang="en-US" altLang="ko-KR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&lt;96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435548" y="759275"/>
            <a:ext cx="3280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선택정렬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순위구하기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104076" y="1829689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변동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104074" y="23267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104076" y="294696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8104076" y="3550858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8104076" y="417764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8104073" y="4774994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False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6477954" y="2578750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659622" y="2578750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6477954" y="3198996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659622" y="319899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25" name="직사각형 124"/>
          <p:cNvSpPr/>
          <p:nvPr/>
        </p:nvSpPr>
        <p:spPr>
          <a:xfrm>
            <a:off x="6477954" y="3802886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2659622" y="380288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33" name="직사각형 132"/>
          <p:cNvSpPr/>
          <p:nvPr/>
        </p:nvSpPr>
        <p:spPr>
          <a:xfrm>
            <a:off x="6477951" y="4429236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2659619" y="4429236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41" name="직사각형 140"/>
          <p:cNvSpPr/>
          <p:nvPr/>
        </p:nvSpPr>
        <p:spPr>
          <a:xfrm>
            <a:off x="6477951" y="5027022"/>
            <a:ext cx="708296" cy="252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2659619" y="5027022"/>
            <a:ext cx="708296" cy="2520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</a:t>
            </a:r>
            <a:r>
              <a:rPr lang="ko-KR" altLang="en-US" sz="14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수</a:t>
            </a:r>
          </a:p>
        </p:txBody>
      </p:sp>
      <p:sp>
        <p:nvSpPr>
          <p:cNvPr id="145" name="직사각형 144"/>
          <p:cNvSpPr/>
          <p:nvPr/>
        </p:nvSpPr>
        <p:spPr>
          <a:xfrm>
            <a:off x="941020" y="2356842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점수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937228" y="3106358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85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937230" y="3857409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79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937230" y="2731600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82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941020" y="3482651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76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941020" y="4232167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96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1649316" y="2357205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등수</a:t>
            </a:r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1645524" y="3106721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1645526" y="3857772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1645526" y="2731963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1649316" y="3483014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1649316" y="4232530"/>
            <a:ext cx="708296" cy="37475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851234" y="3139848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851234" y="2765090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851234" y="3522983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1851234" y="3891262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1851234" y="4265657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828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0" name="갈매기형 수장 3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갈매기형 수장 4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4417" y="1369049"/>
            <a:ext cx="8293987" cy="47782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#define SIZE 5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Ascending(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[],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Rank[])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Count;</a:t>
            </a:r>
          </a:p>
          <a:p>
            <a:r>
              <a:rPr lang="nn-NO" altLang="ko-KR" sz="105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050" dirty="0">
                <a:latin typeface="HY견고딕" pitchFamily="18" charset="-127"/>
                <a:ea typeface="HY견고딕" pitchFamily="18" charset="-127"/>
              </a:rPr>
              <a:t>(int i = 0; i &lt; SIZE; i++)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Count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1;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for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j = 0; j &lt; SIZE; j++)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{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	if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] &lt;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[j])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	Count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++;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Rank[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] = Count;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[SIZE] = { 82,85,76,79,96 };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Rank[SIZE];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("======================\n");</a:t>
            </a:r>
          </a:p>
          <a:p>
            <a:r>
              <a:rPr lang="nn-NO" altLang="ko-KR" sz="1050" dirty="0">
                <a:latin typeface="HY견고딕" pitchFamily="18" charset="-127"/>
                <a:ea typeface="HY견고딕" pitchFamily="18" charset="-127"/>
              </a:rPr>
              <a:t>	for (int i = 0; i &lt; SIZE; i++) 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("%d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점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: ??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등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\n",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]);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("======================\n\n");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Ascending(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arr,Rank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("======================\n");</a:t>
            </a:r>
          </a:p>
          <a:p>
            <a:r>
              <a:rPr lang="nn-NO" altLang="ko-KR" sz="1050" dirty="0">
                <a:latin typeface="HY견고딕" pitchFamily="18" charset="-127"/>
                <a:ea typeface="HY견고딕" pitchFamily="18" charset="-127"/>
              </a:rPr>
              <a:t>	for (int i = 0; i &lt; SIZE; i++)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("%d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점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: %d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등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\n",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], Rank[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]);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("======================\n");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35548" y="759275"/>
            <a:ext cx="3280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선택정렬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순위구하기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166135" y="1346177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268437" y="1710717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152490" y="1346177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254792" y="1710717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j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168873" y="2261128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277706" y="2625668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783169" y="5082376"/>
            <a:ext cx="3031279" cy="1528913"/>
            <a:chOff x="5234538" y="4840372"/>
            <a:chExt cx="3774099" cy="1877726"/>
          </a:xfrm>
        </p:grpSpPr>
        <p:sp>
          <p:nvSpPr>
            <p:cNvPr id="61" name="직사각형 60"/>
            <p:cNvSpPr/>
            <p:nvPr/>
          </p:nvSpPr>
          <p:spPr>
            <a:xfrm>
              <a:off x="5234538" y="5120420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5954618" y="5120420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6674698" y="5120420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7394778" y="5120420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8114858" y="5120420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6674698" y="6110531"/>
              <a:ext cx="784733" cy="48605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00</a:t>
              </a:r>
              <a:endPara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467462" y="4840372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203657" y="4840372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627702" y="4840372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8347782" y="4840372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4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245763" y="5691693"/>
              <a:ext cx="882553" cy="311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00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981959" y="5691693"/>
              <a:ext cx="882553" cy="311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04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685924" y="5691693"/>
              <a:ext cx="882553" cy="311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08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406004" y="5691693"/>
              <a:ext cx="882553" cy="311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12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126084" y="5691693"/>
              <a:ext cx="882553" cy="311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16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77" name="꺾인 연결선 76"/>
            <p:cNvCxnSpPr>
              <a:stCxn id="66" idx="1"/>
              <a:endCxn id="61" idx="1"/>
            </p:cNvCxnSpPr>
            <p:nvPr/>
          </p:nvCxnSpPr>
          <p:spPr>
            <a:xfrm rot="10800000">
              <a:off x="5234538" y="5372448"/>
              <a:ext cx="1440160" cy="981110"/>
            </a:xfrm>
            <a:prstGeom prst="bentConnector3">
              <a:avLst>
                <a:gd name="adj1" fmla="val 115873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직사각형 77"/>
            <p:cNvSpPr/>
            <p:nvPr/>
          </p:nvSpPr>
          <p:spPr>
            <a:xfrm>
              <a:off x="6792995" y="6475071"/>
              <a:ext cx="567680" cy="24302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arr</a:t>
              </a:r>
              <a:endParaRPr lang="ko-KR" altLang="en-US" sz="14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5763024" y="3553463"/>
            <a:ext cx="2909787" cy="1528913"/>
            <a:chOff x="5234538" y="4840372"/>
            <a:chExt cx="3622836" cy="1877726"/>
          </a:xfrm>
        </p:grpSpPr>
        <p:sp>
          <p:nvSpPr>
            <p:cNvPr id="85" name="직사각형 84"/>
            <p:cNvSpPr/>
            <p:nvPr/>
          </p:nvSpPr>
          <p:spPr>
            <a:xfrm>
              <a:off x="5234538" y="5120420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5954618" y="5120420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6674698" y="5120420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7394778" y="5120420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8114858" y="5120420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6674698" y="6110531"/>
              <a:ext cx="784733" cy="486054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100</a:t>
              </a:r>
              <a:endPara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467462" y="4840372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203657" y="4840372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627702" y="4840372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3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8347782" y="4840372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4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245764" y="5691693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100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981959" y="5691693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104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685924" y="5691693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108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7406004" y="5691693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112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8126084" y="5691693"/>
              <a:ext cx="7312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>
                  <a:latin typeface="HY견고딕" pitchFamily="18" charset="-127"/>
                  <a:ea typeface="HY견고딕" pitchFamily="18" charset="-127"/>
                </a:rPr>
                <a:t>116</a:t>
              </a:r>
              <a:r>
                <a:rPr lang="ko-KR" altLang="en-US" sz="105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1050" dirty="0"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113" name="꺾인 연결선 112"/>
            <p:cNvCxnSpPr>
              <a:stCxn id="96" idx="1"/>
              <a:endCxn id="85" idx="1"/>
            </p:cNvCxnSpPr>
            <p:nvPr/>
          </p:nvCxnSpPr>
          <p:spPr>
            <a:xfrm rot="10800000">
              <a:off x="5234538" y="5372448"/>
              <a:ext cx="1440160" cy="981110"/>
            </a:xfrm>
            <a:prstGeom prst="bentConnector3">
              <a:avLst>
                <a:gd name="adj1" fmla="val 115873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직사각형 113"/>
            <p:cNvSpPr/>
            <p:nvPr/>
          </p:nvSpPr>
          <p:spPr>
            <a:xfrm>
              <a:off x="6792995" y="6475071"/>
              <a:ext cx="567680" cy="243027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Rank</a:t>
              </a:r>
              <a:endParaRPr lang="ko-KR" altLang="en-US" sz="7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7099340" y="3545152"/>
            <a:ext cx="2696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7115437" y="5100941"/>
            <a:ext cx="2696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7146183" y="2261128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7255016" y="2625668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Rank</a:t>
            </a:r>
            <a:endParaRPr lang="ko-KR" altLang="en-US" sz="105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955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39839" y="1642028"/>
            <a:ext cx="725680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int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A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rr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[10]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배열 변수를 선언하여 그 안에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10,17,3,9,37,10,8,9,13,21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값을 넣으시오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배열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Arr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에 들어 있는 값을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int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Invert_Arr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[10]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배열을 만들어   거꾸로 넣으시오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배열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Arr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의 홀수 번째 원소 값의 합계와 짝수 번째 원소 값의 합계를 구하시오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배열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Arr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에 들어 있는 값을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int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Sort_Arr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[10]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배열을 만들어     내림차순으로 정렬 하시오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단 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Arr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배열의 값의 위치가 변하면 안됨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)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(2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중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for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문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,while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문</a:t>
            </a:r>
            <a:r>
              <a:rPr lang="en-US" altLang="ko-KR" sz="200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)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강M" pitchFamily="18" charset="-127"/>
              <a:ea typeface="HY강M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937333" y="5490462"/>
            <a:ext cx="1647098" cy="463171"/>
            <a:chOff x="4500694" y="5774141"/>
            <a:chExt cx="1647098" cy="463171"/>
          </a:xfrm>
        </p:grpSpPr>
        <p:sp>
          <p:nvSpPr>
            <p:cNvPr id="15" name="실행 단추: 앞으로 또는 다음 14">
              <a:hlinkClick r:id="rId3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154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390896" y="2000690"/>
            <a:ext cx="6751264" cy="2794017"/>
            <a:chOff x="1061096" y="1024642"/>
            <a:chExt cx="7704856" cy="2794017"/>
          </a:xfrm>
        </p:grpSpPr>
        <p:sp>
          <p:nvSpPr>
            <p:cNvPr id="35" name="직사각형 34"/>
            <p:cNvSpPr/>
            <p:nvPr/>
          </p:nvSpPr>
          <p:spPr>
            <a:xfrm>
              <a:off x="1061096" y="1270864"/>
              <a:ext cx="7704856" cy="254779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게임</a:t>
              </a:r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bg1"/>
                  </a:solidFill>
                  <a:latin typeface="HY헤드라인M" pitchFamily="18" charset="-127"/>
                  <a:ea typeface="HY헤드라인M" pitchFamily="18" charset="-127"/>
                </a:rPr>
                <a:t>의 종류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544040" y="2610298"/>
            <a:ext cx="64087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정적 게임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Player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가 조작했을 상황에만 게임 내부의 정보가 바뀌는 게임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ex)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보드게임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,TCG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게임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턴제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게임 등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..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동적 게임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lvl="1"/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Player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가 조작을 하지 않아도 실시간으로 정보가 바뀌는 게임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lvl="1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ex) MMORPG,AOS,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아케이드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등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..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1241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409028" y="706991"/>
            <a:ext cx="6751264" cy="1606107"/>
            <a:chOff x="1061096" y="1024642"/>
            <a:chExt cx="7704856" cy="1606107"/>
          </a:xfrm>
        </p:grpSpPr>
        <p:sp>
          <p:nvSpPr>
            <p:cNvPr id="35" name="직사각형 34"/>
            <p:cNvSpPr/>
            <p:nvPr/>
          </p:nvSpPr>
          <p:spPr>
            <a:xfrm>
              <a:off x="1061096" y="1270864"/>
              <a:ext cx="7704856" cy="135988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2</a:t>
              </a:r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차원 배열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562172" y="1316599"/>
            <a:ext cx="6408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   1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차원 배열을 여러 개 묶어 만든 배열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30040" y="2597519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i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nt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Arr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[5] = {0};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4551736" y="2819924"/>
            <a:ext cx="3600400" cy="504056"/>
            <a:chOff x="1475656" y="4977172"/>
            <a:chExt cx="3600400" cy="504056"/>
          </a:xfrm>
        </p:grpSpPr>
        <p:sp>
          <p:nvSpPr>
            <p:cNvPr id="43" name="직사각형 42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4784660" y="2569673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520855" y="2569673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224820" y="2569673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944900" y="2569673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664980" y="2569673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430040" y="3212512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Arr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[2] = 10;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96768" y="286609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아래쪽 화살표 13"/>
          <p:cNvSpPr/>
          <p:nvPr/>
        </p:nvSpPr>
        <p:spPr>
          <a:xfrm flipV="1">
            <a:off x="6186469" y="3432482"/>
            <a:ext cx="328936" cy="356578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6124633" y="286609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376627" y="4428101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i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nt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Arr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[5][5] = {0};</a:t>
            </a:r>
          </a:p>
        </p:txBody>
      </p:sp>
      <p:grpSp>
        <p:nvGrpSpPr>
          <p:cNvPr id="58" name="그룹 57"/>
          <p:cNvGrpSpPr/>
          <p:nvPr/>
        </p:nvGrpSpPr>
        <p:grpSpPr>
          <a:xfrm>
            <a:off x="4545384" y="4001375"/>
            <a:ext cx="3600400" cy="504056"/>
            <a:chOff x="1475656" y="4977172"/>
            <a:chExt cx="3600400" cy="504056"/>
          </a:xfrm>
        </p:grpSpPr>
        <p:sp>
          <p:nvSpPr>
            <p:cNvPr id="59" name="직사각형 58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477830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514503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21846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93854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65862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190416" y="4068737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4545384" y="4503526"/>
            <a:ext cx="3600400" cy="504056"/>
            <a:chOff x="1475656" y="4977172"/>
            <a:chExt cx="3600400" cy="504056"/>
          </a:xfrm>
        </p:grpSpPr>
        <p:sp>
          <p:nvSpPr>
            <p:cNvPr id="72" name="직사각형 71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4545384" y="5007582"/>
            <a:ext cx="3600400" cy="504056"/>
            <a:chOff x="1475656" y="4977172"/>
            <a:chExt cx="3600400" cy="504056"/>
          </a:xfrm>
        </p:grpSpPr>
        <p:sp>
          <p:nvSpPr>
            <p:cNvPr id="78" name="직사각형 77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4545384" y="5511638"/>
            <a:ext cx="3600400" cy="504056"/>
            <a:chOff x="1475656" y="4977172"/>
            <a:chExt cx="3600400" cy="504056"/>
          </a:xfrm>
        </p:grpSpPr>
        <p:sp>
          <p:nvSpPr>
            <p:cNvPr id="89" name="직사각형 88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4550736" y="6015694"/>
            <a:ext cx="3595048" cy="504056"/>
            <a:chOff x="1475656" y="4977172"/>
            <a:chExt cx="3600400" cy="504056"/>
          </a:xfrm>
        </p:grpSpPr>
        <p:sp>
          <p:nvSpPr>
            <p:cNvPr id="106" name="직사각형 105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1409028" y="525961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Arr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[3][0] = 10;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177339" y="4122598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177339" y="4624749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177339" y="512880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177339" y="563286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177339" y="613691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1" name="아래쪽 화살표 120"/>
          <p:cNvSpPr/>
          <p:nvPr/>
        </p:nvSpPr>
        <p:spPr>
          <a:xfrm rot="5400000" flipV="1">
            <a:off x="3572513" y="5585377"/>
            <a:ext cx="328936" cy="356578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/>
          <p:nvPr/>
        </p:nvSpPr>
        <p:spPr>
          <a:xfrm>
            <a:off x="4665361" y="55790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757153" y="557900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92732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6" grpId="0"/>
      <p:bldP spid="14" grpId="0" animBg="1"/>
      <p:bldP spid="56" grpId="0"/>
      <p:bldP spid="57" grpId="0"/>
      <p:bldP spid="64" grpId="0"/>
      <p:bldP spid="65" grpId="0"/>
      <p:bldP spid="66" grpId="0"/>
      <p:bldP spid="67" grpId="0"/>
      <p:bldP spid="68" grpId="0"/>
      <p:bldP spid="69" grpId="0"/>
      <p:bldP spid="113" grpId="0"/>
      <p:bldP spid="114" grpId="0"/>
      <p:bldP spid="115" grpId="0"/>
      <p:bldP spid="117" grpId="0"/>
      <p:bldP spid="118" grpId="0"/>
      <p:bldP spid="120" grpId="0"/>
      <p:bldP spid="121" grpId="0" animBg="1"/>
      <p:bldP spid="122" grpId="0"/>
      <p:bldP spid="123" grpId="0"/>
      <p:bldP spid="123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23635" y="1347166"/>
            <a:ext cx="7272808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[5][5] = { 0 };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[2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][2] = 1;</a:t>
            </a:r>
          </a:p>
          <a:p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(int </a:t>
            </a:r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y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= 0;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y</a:t>
            </a:r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&lt; 5; </a:t>
            </a:r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y++)</a:t>
            </a:r>
            <a:endParaRPr lang="nn-NO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for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x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0;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x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 5;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x++)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("%d",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y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][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x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]);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("\n");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87898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2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30" name="갈매기형 수장 2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4545384" y="4001375"/>
            <a:ext cx="3600400" cy="504056"/>
            <a:chOff x="1475656" y="4977172"/>
            <a:chExt cx="3600400" cy="504056"/>
          </a:xfrm>
        </p:grpSpPr>
        <p:sp>
          <p:nvSpPr>
            <p:cNvPr id="33" name="직사각형 32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77830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14503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21846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3854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5862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90416" y="4068737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545384" y="4503526"/>
            <a:ext cx="3600400" cy="504056"/>
            <a:chOff x="1475656" y="4977172"/>
            <a:chExt cx="3600400" cy="504056"/>
          </a:xfrm>
        </p:grpSpPr>
        <p:sp>
          <p:nvSpPr>
            <p:cNvPr id="45" name="직사각형 44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4545384" y="5007582"/>
            <a:ext cx="3600400" cy="504056"/>
            <a:chOff x="1475656" y="4977172"/>
            <a:chExt cx="3600400" cy="504056"/>
          </a:xfrm>
        </p:grpSpPr>
        <p:sp>
          <p:nvSpPr>
            <p:cNvPr id="51" name="직사각형 50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4545384" y="5511638"/>
            <a:ext cx="3600400" cy="504056"/>
            <a:chOff x="1475656" y="4977172"/>
            <a:chExt cx="3600400" cy="504056"/>
          </a:xfrm>
        </p:grpSpPr>
        <p:sp>
          <p:nvSpPr>
            <p:cNvPr id="57" name="직사각형 56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4550736" y="6015694"/>
            <a:ext cx="3595048" cy="504056"/>
            <a:chOff x="1475656" y="4977172"/>
            <a:chExt cx="3600400" cy="504056"/>
          </a:xfrm>
        </p:grpSpPr>
        <p:sp>
          <p:nvSpPr>
            <p:cNvPr id="63" name="직사각형 62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4177339" y="4122598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177339" y="4624749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177339" y="512880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177339" y="563286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177339" y="613691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757153" y="557900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89308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7864" y="3041644"/>
            <a:ext cx="25837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23635" y="1347166"/>
            <a:ext cx="7272808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[5][5] = { 0 };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[2][-1]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1;</a:t>
            </a:r>
          </a:p>
          <a:p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(int </a:t>
            </a:r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y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= 0; </a:t>
            </a:r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y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&lt; 5; </a:t>
            </a:r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y++)</a:t>
            </a:r>
            <a:endParaRPr lang="nn-NO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for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x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0;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x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 5;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x++)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("%d",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y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][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x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]);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("\n");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87898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2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30" name="갈매기형 수장 2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4545384" y="4001375"/>
            <a:ext cx="3600400" cy="504056"/>
            <a:chOff x="1475656" y="4977172"/>
            <a:chExt cx="3600400" cy="504056"/>
          </a:xfrm>
        </p:grpSpPr>
        <p:sp>
          <p:nvSpPr>
            <p:cNvPr id="33" name="직사각형 32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77830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14503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21846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3854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58628" y="375112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90416" y="4068737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545384" y="4503526"/>
            <a:ext cx="3600400" cy="504056"/>
            <a:chOff x="1475656" y="4977172"/>
            <a:chExt cx="3600400" cy="504056"/>
          </a:xfrm>
        </p:grpSpPr>
        <p:sp>
          <p:nvSpPr>
            <p:cNvPr id="45" name="직사각형 44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4545384" y="5007582"/>
            <a:ext cx="3600400" cy="504056"/>
            <a:chOff x="1475656" y="4977172"/>
            <a:chExt cx="3600400" cy="504056"/>
          </a:xfrm>
        </p:grpSpPr>
        <p:sp>
          <p:nvSpPr>
            <p:cNvPr id="51" name="직사각형 50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4545384" y="5511638"/>
            <a:ext cx="3600400" cy="504056"/>
            <a:chOff x="1475656" y="4977172"/>
            <a:chExt cx="3600400" cy="504056"/>
          </a:xfrm>
        </p:grpSpPr>
        <p:sp>
          <p:nvSpPr>
            <p:cNvPr id="57" name="직사각형 56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4550736" y="6015694"/>
            <a:ext cx="3595048" cy="504056"/>
            <a:chOff x="1475656" y="4977172"/>
            <a:chExt cx="3600400" cy="504056"/>
          </a:xfrm>
        </p:grpSpPr>
        <p:sp>
          <p:nvSpPr>
            <p:cNvPr id="63" name="직사각형 62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4177339" y="4122598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177339" y="4624749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177339" y="512880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177339" y="563286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177339" y="613691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757153" y="557900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각 삼각형 7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04493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2" grpId="0"/>
      <p:bldP spid="43" grpId="0"/>
      <p:bldP spid="68" grpId="0"/>
      <p:bldP spid="69" grpId="0"/>
      <p:bldP spid="70" grpId="0"/>
      <p:bldP spid="71" grpId="0"/>
      <p:bldP spid="72" grpId="0"/>
      <p:bldP spid="7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23635" y="1347166"/>
            <a:ext cx="7272808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[5][5] = { 0 };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[2][-1]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1;</a:t>
            </a:r>
          </a:p>
          <a:p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(int </a:t>
            </a:r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y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= 0; </a:t>
            </a:r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y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&lt; 5; </a:t>
            </a:r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y++)</a:t>
            </a:r>
            <a:endParaRPr lang="nn-NO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for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x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0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; </a:t>
            </a:r>
            <a:r>
              <a:rPr lang="en-US" altLang="ko-KR" sz="1400" smtClean="0">
                <a:latin typeface="HY견고딕" pitchFamily="18" charset="-127"/>
                <a:ea typeface="HY견고딕" pitchFamily="18" charset="-127"/>
              </a:rPr>
              <a:t>x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&lt; 5</a:t>
            </a:r>
            <a:r>
              <a:rPr lang="en-US" altLang="ko-KR" sz="1400">
                <a:latin typeface="HY견고딕" pitchFamily="18" charset="-127"/>
                <a:ea typeface="HY견고딕" pitchFamily="18" charset="-127"/>
              </a:rPr>
              <a:t>; </a:t>
            </a:r>
            <a:r>
              <a:rPr lang="en-US" altLang="ko-KR" sz="1400" smtClean="0">
                <a:latin typeface="HY견고딕" pitchFamily="18" charset="-127"/>
                <a:ea typeface="HY견고딕" pitchFamily="18" charset="-127"/>
              </a:rPr>
              <a:t>x++)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("%d",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y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][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x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]);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("\n");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87898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2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30" name="갈매기형 수장 2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4582673" y="4727498"/>
            <a:ext cx="3600400" cy="504056"/>
            <a:chOff x="1475656" y="4977172"/>
            <a:chExt cx="3600400" cy="504056"/>
          </a:xfrm>
        </p:grpSpPr>
        <p:sp>
          <p:nvSpPr>
            <p:cNvPr id="33" name="직사각형 32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1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982273" y="4727498"/>
            <a:ext cx="3600400" cy="504056"/>
            <a:chOff x="1475656" y="4977172"/>
            <a:chExt cx="3600400" cy="504056"/>
          </a:xfrm>
        </p:grpSpPr>
        <p:sp>
          <p:nvSpPr>
            <p:cNvPr id="45" name="직사각형 44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견고딕" pitchFamily="18" charset="-127"/>
                  <a:ea typeface="HY견고딕" pitchFamily="18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8240247" y="4848721"/>
            <a:ext cx="720448" cy="261610"/>
            <a:chOff x="6945722" y="6021288"/>
            <a:chExt cx="720448" cy="261610"/>
          </a:xfrm>
        </p:grpSpPr>
        <p:sp>
          <p:nvSpPr>
            <p:cNvPr id="2" name="TextBox 1"/>
            <p:cNvSpPr txBox="1"/>
            <p:nvPr/>
          </p:nvSpPr>
          <p:spPr>
            <a:xfrm>
              <a:off x="6945722" y="6021288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●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142897" y="6021288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●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340440" y="6021288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●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각 삼각형 4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94887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23635" y="1347166"/>
            <a:ext cx="7272808" cy="53860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#define STAR 1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#define NULL 0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[5][5] = { 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{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1,1,1,1,1 },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{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1,0,0,0,1 },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{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1,0,1,0,1 },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{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1,0,0,0,1 },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{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1,1,1,1,1 }, };</a:t>
            </a:r>
          </a:p>
          <a:p>
            <a:r>
              <a:rPr lang="es-ES" altLang="ko-KR" sz="14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es-ES" altLang="ko-KR" sz="1400" dirty="0">
                <a:latin typeface="HY견고딕" pitchFamily="18" charset="-127"/>
                <a:ea typeface="HY견고딕" pitchFamily="18" charset="-127"/>
              </a:rPr>
              <a:t>(int y = 0; y &lt; 5; y++)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for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x = 0; x &lt; 5; x++)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if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[y][x] == STAR)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("★");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else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if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[y][x] == NULL)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  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("\n");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87898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2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30" name="갈매기형 수장 2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07452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168753" y="756945"/>
            <a:ext cx="2633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Text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색상 변경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2497" y="1290946"/>
            <a:ext cx="7272808" cy="53399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Windows.h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//////////////////////////////////////////////////////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col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GetStdHandle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(STD_OUTPUT_HANDLE) 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BLACK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col,0x0000 );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DARK_BLUE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col,0x0001 );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GREEN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col,0x0002 );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BLUE_GREEN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col,0x0003 );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BLOOD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col,0x0004 );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PUPPLE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col,0x0005 );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GOLD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col,0x0006 );//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색상 지정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ORIGINAL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col,0x0007 );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GRAY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col,0x0008 );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BLUE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col,0x0009 );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HIGH_GREEN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col,0x000a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SKY_BLUE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col,0x000b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RED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col,0x000c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PLUM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col,0x000d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#define YELLOW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SetConsoleTextAttribute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 col,0x000e 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//////////////////////////////////////////////////////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RED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("1\n");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("2\n");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ORIGINAL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("3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");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51614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19542" y="1988840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2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30" name="갈매기형 수장 29"/>
          <p:cNvSpPr/>
          <p:nvPr/>
        </p:nvSpPr>
        <p:spPr>
          <a:xfrm>
            <a:off x="1526812" y="215844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379161" y="215844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04034" y="3336871"/>
            <a:ext cx="727280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※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캐릭터이동코드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1.txt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파일 참고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300192" y="4278460"/>
            <a:ext cx="1647098" cy="463171"/>
            <a:chOff x="4500694" y="5774141"/>
            <a:chExt cx="1647098" cy="463171"/>
          </a:xfrm>
        </p:grpSpPr>
        <p:sp>
          <p:nvSpPr>
            <p:cNvPr id="18" name="실행 단추: 앞으로 또는 다음 17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62254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64912" y="759273"/>
            <a:ext cx="2633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sprintf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62172" y="1316599"/>
            <a:ext cx="64087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문자열 사이에 서식문자를 이용해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재조합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하여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새로운 문자열을 만든다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필요 헤더파일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stdio.h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&gt;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23635" y="2578333"/>
            <a:ext cx="7272808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[40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];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age = 20;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Name[10] = 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최정호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sprintf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"%s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님의 나이는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%d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살 입니다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.", Name, age);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("%s",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buf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1217708" y="5033446"/>
            <a:ext cx="7476532" cy="313348"/>
            <a:chOff x="1217707" y="4771836"/>
            <a:chExt cx="9815414" cy="504056"/>
          </a:xfrm>
        </p:grpSpPr>
        <p:grpSp>
          <p:nvGrpSpPr>
            <p:cNvPr id="3" name="그룹 2"/>
            <p:cNvGrpSpPr/>
            <p:nvPr/>
          </p:nvGrpSpPr>
          <p:grpSpPr>
            <a:xfrm>
              <a:off x="1217707" y="4771836"/>
              <a:ext cx="3054653" cy="504056"/>
              <a:chOff x="1217707" y="4771836"/>
              <a:chExt cx="3054653" cy="504056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1217707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1523172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1828638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2134103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2439569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2745034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3050499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3355965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3661430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3966895" y="4771836"/>
                <a:ext cx="305465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4272360" y="4771836"/>
              <a:ext cx="3376838" cy="504056"/>
              <a:chOff x="1475656" y="4977172"/>
              <a:chExt cx="7185723" cy="504056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50760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57961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65162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72362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7941299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7649198" y="4771836"/>
              <a:ext cx="3383923" cy="504056"/>
              <a:chOff x="1475656" y="4977172"/>
              <a:chExt cx="7200799" cy="504056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50760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57961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65162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72362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7956376" y="4977172"/>
                <a:ext cx="720079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5" name="TextBox 64"/>
          <p:cNvSpPr txBox="1"/>
          <p:nvPr/>
        </p:nvSpPr>
        <p:spPr>
          <a:xfrm>
            <a:off x="1197630" y="534679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396443" y="5365044"/>
            <a:ext cx="3545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29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각 삼각형 6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410064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19542" y="1988840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2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문자열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30" name="갈매기형 수장 29"/>
          <p:cNvSpPr/>
          <p:nvPr/>
        </p:nvSpPr>
        <p:spPr>
          <a:xfrm>
            <a:off x="1526812" y="215844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379161" y="2158447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04034" y="3336871"/>
            <a:ext cx="727280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※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캐릭터이동코드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2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.txt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파일 참고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300192" y="4278460"/>
            <a:ext cx="1647098" cy="463171"/>
            <a:chOff x="4500694" y="5774141"/>
            <a:chExt cx="1647098" cy="463171"/>
          </a:xfrm>
        </p:grpSpPr>
        <p:sp>
          <p:nvSpPr>
            <p:cNvPr id="18" name="실행 단추: 앞으로 또는 다음 17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25299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47641" y="2727758"/>
            <a:ext cx="7328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미로찾기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만들기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자유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5889582" y="3534854"/>
            <a:ext cx="1647098" cy="463171"/>
            <a:chOff x="4500694" y="5774141"/>
            <a:chExt cx="1647098" cy="463171"/>
          </a:xfrm>
        </p:grpSpPr>
        <p:sp>
          <p:nvSpPr>
            <p:cNvPr id="36" name="실행 단추: 앞으로 또는 다음 35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각 삼각형 2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3156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23635" y="2492896"/>
            <a:ext cx="7272808" cy="3477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Windows.h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전화 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거는중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☏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nn-NO" altLang="ko-KR" sz="20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2000" dirty="0">
                <a:latin typeface="HY견고딕" pitchFamily="18" charset="-127"/>
                <a:ea typeface="HY견고딕" pitchFamily="18" charset="-127"/>
              </a:rPr>
              <a:t>(int i = 0; i &lt; 3; i++)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(".");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37954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Sleep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562172" y="1316599"/>
            <a:ext cx="6610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응용프로그램을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Millisecond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단위로 잠시 멈춘다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필요 헤더파일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Windows.h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6603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23635" y="1340768"/>
            <a:ext cx="7272808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Windows.h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전화 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거는중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☏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for (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= 0;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&lt; 3;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++)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	Sleep(1000);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(".");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Sleep(1000);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0576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394520" y="886789"/>
            <a:ext cx="6751264" cy="3334299"/>
            <a:chOff x="1061096" y="1024642"/>
            <a:chExt cx="7704856" cy="3334299"/>
          </a:xfrm>
        </p:grpSpPr>
        <p:sp>
          <p:nvSpPr>
            <p:cNvPr id="17" name="직사각형 16"/>
            <p:cNvSpPr/>
            <p:nvPr/>
          </p:nvSpPr>
          <p:spPr>
            <a:xfrm>
              <a:off x="1061096" y="1270864"/>
              <a:ext cx="7704856" cy="308807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배</a:t>
              </a:r>
              <a:r>
                <a:rPr lang="ko-KR" altLang="en-US" sz="2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열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547664" y="1496397"/>
            <a:ext cx="64087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정의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동일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한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자료형으로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B0F0"/>
                </a:solidFill>
                <a:latin typeface="HY견고딕" pitchFamily="18" charset="-127"/>
                <a:ea typeface="HY견고딕" pitchFamily="18" charset="-127"/>
              </a:rPr>
              <a:t>연속된 메모리 공간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에 할당하여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하나의 변수로 정보를 관리하는 것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형식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자료형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배열명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[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배열길이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]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배열의 원소는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부터 시작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 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배열명은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배열의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시작주소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를 가진다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335455" y="4653136"/>
            <a:ext cx="2833130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Ex&gt; </a:t>
            </a:r>
            <a:r>
              <a:rPr lang="en-US" altLang="ko-KR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int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 Array[10];</a:t>
            </a:r>
          </a:p>
          <a:p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     char </a:t>
            </a:r>
            <a:r>
              <a:rPr lang="en-US" altLang="ko-KR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str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HY강M" pitchFamily="18" charset="-127"/>
                <a:ea typeface="HY강M" pitchFamily="18" charset="-127"/>
              </a:rPr>
              <a:t>[20];</a:t>
            </a:r>
            <a:endParaRPr lang="en-US" altLang="ko-KR" sz="2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23635" y="1340768"/>
            <a:ext cx="727280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Windows.h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while(1)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system("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cls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");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전화 </a:t>
            </a:r>
            <a:r>
              <a:rPr lang="ko-KR" altLang="en-US" sz="2000" dirty="0" err="1">
                <a:latin typeface="HY견고딕" pitchFamily="18" charset="-127"/>
                <a:ea typeface="HY견고딕" pitchFamily="18" charset="-127"/>
              </a:rPr>
              <a:t>거는중</a:t>
            </a:r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 ☏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for (</a:t>
            </a:r>
            <a:r>
              <a:rPr lang="en-US" altLang="ko-KR" sz="20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= 0;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 &lt; 3; 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++)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Sleep(1000);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(".");</a:t>
            </a:r>
          </a:p>
          <a:p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	Sleep(1000);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2000" dirty="0" smtClean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06892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59632" y="3134337"/>
            <a:ext cx="727280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※Sleep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예제코드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.txt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파일 참고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084168" y="3998025"/>
            <a:ext cx="1647098" cy="463171"/>
            <a:chOff x="4500694" y="5774141"/>
            <a:chExt cx="1647098" cy="463171"/>
          </a:xfrm>
        </p:grpSpPr>
        <p:sp>
          <p:nvSpPr>
            <p:cNvPr id="13" name="실행 단추: 앞으로 또는 다음 12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11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59632" y="3134337"/>
            <a:ext cx="727280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※</a:t>
            </a:r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kbhit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예제코드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.txt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파일 참고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084168" y="3998025"/>
            <a:ext cx="1647098" cy="463171"/>
            <a:chOff x="4500694" y="5774141"/>
            <a:chExt cx="1647098" cy="463171"/>
          </a:xfrm>
        </p:grpSpPr>
        <p:sp>
          <p:nvSpPr>
            <p:cNvPr id="13" name="실행 단추: 앞으로 또는 다음 12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37954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kbhit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62172" y="1316599"/>
            <a:ext cx="6610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키보드를 입력 했을 경우 참을 반환하는 함수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필요 헤더파일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conio.h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3164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각 삼각형 2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61293" y="3029060"/>
            <a:ext cx="7328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별이동문제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풀기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5903234" y="3836156"/>
            <a:ext cx="1647098" cy="463171"/>
            <a:chOff x="4500694" y="5774141"/>
            <a:chExt cx="1647098" cy="463171"/>
          </a:xfrm>
        </p:grpSpPr>
        <p:sp>
          <p:nvSpPr>
            <p:cNvPr id="27" name="실행 단추: 앞으로 또는 다음 26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969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7954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rand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62172" y="1316599"/>
            <a:ext cx="6610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임의수를 뽑아주는 함수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필요 헤더파일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stdlib.h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&gt;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63429" y="2420888"/>
            <a:ext cx="7272808" cy="42780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#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while(1)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system("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cls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");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for 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1;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&lt;= 6;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++)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rand();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sz="1600" err="1">
                <a:latin typeface="HY견고딕" pitchFamily="18" charset="-127"/>
                <a:ea typeface="HY견고딕" pitchFamily="18" charset="-127"/>
              </a:rPr>
              <a:t>d</a:t>
            </a:r>
            <a:r>
              <a:rPr lang="en-US" altLang="ko-KR" sz="1600" smtClean="0">
                <a:latin typeface="HY견고딕" pitchFamily="18" charset="-127"/>
                <a:ea typeface="HY견고딕" pitchFamily="18" charset="-127"/>
              </a:rPr>
              <a:t>. %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d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\n",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i,RNum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);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	system("pause");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668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7954" y="75927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srand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함수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295168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1147517" y="92888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62172" y="1316599"/>
            <a:ext cx="6610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정의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임의수를 뽑는 기준을 정하는 함수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	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필요 헤더파일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&lt;</a:t>
            </a:r>
            <a:r>
              <a:rPr lang="en-US" altLang="ko-KR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stdlib.h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&gt;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63429" y="2420888"/>
            <a:ext cx="7272808" cy="41857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time.h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&gt;//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시간 값 사용하는 헤더파일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;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14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srand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((unsigned)time(NULL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while(1)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system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cls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");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for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1;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&lt;= 6;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++)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rand();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d.%d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\n",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,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system("pause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877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7099" y="1702613"/>
            <a:ext cx="7272808" cy="41857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time.h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&gt;//</a:t>
            </a:r>
            <a:r>
              <a:rPr lang="ko-KR" altLang="en-US" sz="1400" dirty="0" smtClean="0">
                <a:latin typeface="HY견고딕" pitchFamily="18" charset="-127"/>
                <a:ea typeface="HY견고딕" pitchFamily="18" charset="-127"/>
              </a:rPr>
              <a:t>시간 값 사용하는 헤더파일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while(1)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system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cls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");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srand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((unsigned)time(NULL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));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for 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1;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&lt;= 6;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++)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rand();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d.%d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\n",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,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);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	system("pause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	}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32960" y="975659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잘못된 코드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1592023" y="112928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1444372" y="1129283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44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63429" y="1220940"/>
            <a:ext cx="7272808" cy="517064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stdlib.h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time.h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&gt;//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시간 값 사용하는 헤더파일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#define LOTTO_NUM 6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Lotto[LOTTO_NUM] = { 0 };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srand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((unsigned)time(NULL));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while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(1)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system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cls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");</a:t>
            </a:r>
          </a:p>
          <a:p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		for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(int i = 0; i &lt; LOTTO_NUM; i++)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{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(rand() % 45) + 1;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Lotto[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] =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RNum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nn-NO" altLang="ko-KR" sz="1400" dirty="0" smtClean="0">
                <a:latin typeface="HY견고딕" pitchFamily="18" charset="-127"/>
                <a:ea typeface="HY견고딕" pitchFamily="18" charset="-127"/>
              </a:rPr>
              <a:t>		for </a:t>
            </a:r>
            <a:r>
              <a:rPr lang="nn-NO" altLang="ko-KR" sz="1400" dirty="0">
                <a:latin typeface="HY견고딕" pitchFamily="18" charset="-127"/>
                <a:ea typeface="HY견고딕" pitchFamily="18" charset="-127"/>
              </a:rPr>
              <a:t>(int i = 0; i &lt; LOTTO_NUM; i++)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("%d,", Lotto[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]);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("\b 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system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("pause");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34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39057" y="2204538"/>
            <a:ext cx="7328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수의 중복이 없는 </a:t>
            </a:r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Lotto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프로그램 만들기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5880998" y="3011634"/>
            <a:ext cx="1647098" cy="463171"/>
            <a:chOff x="4500694" y="5774141"/>
            <a:chExt cx="1647098" cy="463171"/>
          </a:xfrm>
        </p:grpSpPr>
        <p:sp>
          <p:nvSpPr>
            <p:cNvPr id="36" name="실행 단추: 앞으로 또는 다음 35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각 삼각형 2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39057" y="3769876"/>
            <a:ext cx="7328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8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UpDown</a:t>
            </a: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게임 만들기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5880998" y="4576972"/>
            <a:ext cx="1647098" cy="463171"/>
            <a:chOff x="4500694" y="5774141"/>
            <a:chExt cx="1647098" cy="463171"/>
          </a:xfrm>
        </p:grpSpPr>
        <p:sp>
          <p:nvSpPr>
            <p:cNvPr id="27" name="실행 단추: 앞으로 또는 다음 26">
              <a:hlinkClick r:id="rId3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446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20694" y="1350259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게임의 기본구조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1967438" y="151986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1819787" y="1519866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19787" y="2606428"/>
            <a:ext cx="6227331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Init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(); 			// 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게임을 하기 위한 정보 </a:t>
            </a:r>
            <a:r>
              <a:rPr lang="ko-KR" altLang="en-US" sz="1600" dirty="0" err="1" smtClean="0">
                <a:latin typeface="HY견고딕" pitchFamily="18" charset="-127"/>
                <a:ea typeface="HY견고딕" pitchFamily="18" charset="-127"/>
              </a:rPr>
              <a:t>셋팅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while(1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Draw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(); 		//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화면 그리기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if(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kbhit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()) 	//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키보드 입력 확인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	Input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(); //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조작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Update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();  	//</a:t>
            </a:r>
            <a:r>
              <a:rPr lang="ko-KR" altLang="en-US" sz="1600" dirty="0" smtClean="0">
                <a:latin typeface="HY견고딕" pitchFamily="18" charset="-127"/>
                <a:ea typeface="HY견고딕" pitchFamily="18" charset="-127"/>
              </a:rPr>
              <a:t>정보 업데이트</a:t>
            </a:r>
            <a:endParaRPr lang="en-US" altLang="ko-KR" sz="1600" dirty="0" smtClean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	Sleep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();</a:t>
            </a: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851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94520" y="1133011"/>
            <a:ext cx="6751264" cy="30880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565796" y="1296342"/>
            <a:ext cx="64087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※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배열 사용 예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nt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[10]	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변수 선언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[10] = {1,2,3,4,5,6,7,8,9,10}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변수 선언 후 값 입력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nt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[10] = {0}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변수 선언 후 초기화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[] = {1,2,3,4,5}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변수 값 입력 후 크기 자동 지정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 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1267169" y="4777099"/>
            <a:ext cx="7185723" cy="504056"/>
            <a:chOff x="1475656" y="4977172"/>
            <a:chExt cx="7185723" cy="504056"/>
          </a:xfrm>
        </p:grpSpPr>
        <p:sp>
          <p:nvSpPr>
            <p:cNvPr id="3" name="직사각형 2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0760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7961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5162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2362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7941299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961147" y="576720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00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36288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402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603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8041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1004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82057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406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607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965736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7839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014590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71855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3863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15871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87879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120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59887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124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315871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128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03903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132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75526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136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063449" y="613174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arr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6" name="꺾인 연결선 55"/>
          <p:cNvCxnSpPr>
            <a:stCxn id="29" idx="1"/>
            <a:endCxn id="3" idx="1"/>
          </p:cNvCxnSpPr>
          <p:nvPr/>
        </p:nvCxnSpPr>
        <p:spPr>
          <a:xfrm rot="10800000">
            <a:off x="1267169" y="5029128"/>
            <a:ext cx="693978" cy="981109"/>
          </a:xfrm>
          <a:prstGeom prst="bentConnector3">
            <a:avLst>
              <a:gd name="adj1" fmla="val 132941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93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각 삼각형 80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59632" y="3134337"/>
            <a:ext cx="727280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※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확률조절코드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.txt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파일 참고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084168" y="3998025"/>
            <a:ext cx="1647098" cy="463171"/>
            <a:chOff x="4500694" y="5774141"/>
            <a:chExt cx="1647098" cy="463171"/>
          </a:xfrm>
        </p:grpSpPr>
        <p:sp>
          <p:nvSpPr>
            <p:cNvPr id="13" name="실행 단추: 앞으로 또는 다음 12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91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059260" y="882386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20002" y="620776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59260" y="620776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47641" y="2727758"/>
            <a:ext cx="7328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별똥별 피하기 게임 만들기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(Sleep(33))</a:t>
            </a:r>
            <a:endParaRPr lang="en-US" altLang="ko-KR" sz="28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5889582" y="3534854"/>
            <a:ext cx="1647098" cy="463171"/>
            <a:chOff x="4500694" y="5774141"/>
            <a:chExt cx="1647098" cy="463171"/>
          </a:xfrm>
        </p:grpSpPr>
        <p:sp>
          <p:nvSpPr>
            <p:cNvPr id="36" name="실행 단추: 앞으로 또는 다음 35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게임 만들기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각 삼각형 29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6638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71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포인터</a:t>
            </a:r>
            <a:endParaRPr lang="en-US" altLang="ko-KR" sz="3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394520" y="1750760"/>
            <a:ext cx="6751264" cy="3334298"/>
            <a:chOff x="1061096" y="1024642"/>
            <a:chExt cx="7704856" cy="3334298"/>
          </a:xfrm>
        </p:grpSpPr>
        <p:sp>
          <p:nvSpPr>
            <p:cNvPr id="24" name="직사각형 23"/>
            <p:cNvSpPr/>
            <p:nvPr/>
          </p:nvSpPr>
          <p:spPr>
            <a:xfrm>
              <a:off x="1061096" y="1270863"/>
              <a:ext cx="7704856" cy="308807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포인터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744350" y="2387057"/>
            <a:ext cx="64014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다른 변수의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주소를 저장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하는 변수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자료형의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크기는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4Byte(0x0012FF28)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자료형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*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변수명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포인터변수의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자료형은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해당 주소의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자료형과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 동일해야 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37740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426" y="895032"/>
            <a:ext cx="72728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*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= &amp;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의 주소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= %p\n", &amp;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이 가지고 있는 값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= %p\n",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= %d\n",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("*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= %d\n", *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의 주소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= %p", &amp;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6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547392" y="4943802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699792" y="5619877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(100)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25325" y="459757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787752" y="4943802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940152" y="5619877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pNum</a:t>
            </a:r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(200)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44044" y="4597577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</a:t>
            </a:r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354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18118" y="1900903"/>
            <a:ext cx="7344114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아래의 코드 결과를 코딩 없이 풀어보시오</a:t>
            </a:r>
            <a:endParaRPr lang="en-US" altLang="ko-KR" sz="21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2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pt-BR" altLang="ko-KR" sz="1200" dirty="0" smtClean="0">
                <a:latin typeface="HY견고딕" pitchFamily="18" charset="-127"/>
                <a:ea typeface="HY견고딕" pitchFamily="18" charset="-127"/>
              </a:rPr>
              <a:t>	int </a:t>
            </a:r>
            <a:r>
              <a:rPr lang="pt-BR" altLang="ko-KR" sz="1200" dirty="0">
                <a:latin typeface="HY견고딕" pitchFamily="18" charset="-127"/>
                <a:ea typeface="HY견고딕" pitchFamily="18" charset="-127"/>
              </a:rPr>
              <a:t>Num1 = 10,Num2 = 20, *pNum;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&amp;Num2;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+= 15;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-= *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 - Num1++;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 err="1" smtClean="0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= &amp;Num1;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Num1 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*= *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itchFamily="18" charset="-127"/>
                <a:ea typeface="HY견고딕" pitchFamily="18" charset="-127"/>
              </a:rPr>
              <a:t>	(*</a:t>
            </a:r>
            <a:r>
              <a:rPr lang="en-US" altLang="ko-KR" sz="12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)--;</a:t>
            </a:r>
          </a:p>
          <a:p>
            <a:r>
              <a:rPr lang="pt-BR" altLang="ko-KR" sz="1200" dirty="0" smtClean="0">
                <a:latin typeface="HY견고딕" pitchFamily="18" charset="-127"/>
                <a:ea typeface="HY견고딕" pitchFamily="18" charset="-127"/>
              </a:rPr>
              <a:t>	printf</a:t>
            </a:r>
            <a:r>
              <a:rPr lang="pt-BR" altLang="ko-KR" sz="1200" dirty="0">
                <a:latin typeface="HY견고딕" pitchFamily="18" charset="-127"/>
                <a:ea typeface="HY견고딕" pitchFamily="18" charset="-127"/>
              </a:rPr>
              <a:t>("Num1 = %d,Num2 = %d,*pNum = %d", Num1, Num2, *pNum);</a:t>
            </a:r>
          </a:p>
          <a:p>
            <a:r>
              <a:rPr lang="en-US" altLang="ko-KR" sz="12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130192" y="268909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282592" y="336517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Num1(100)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08125" y="234287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308129" y="389681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460529" y="457289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pNum</a:t>
            </a:r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(200)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664421" y="3550594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</a:t>
            </a:r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441069" y="266578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593469" y="334186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Num2(104)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819002" y="231956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141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/>
      <p:bldP spid="34" grpId="0" animBg="1"/>
      <p:bldP spid="35" grpId="0" animBg="1"/>
      <p:bldP spid="36" grpId="0"/>
      <p:bldP spid="37" grpId="0" animBg="1"/>
      <p:bldP spid="38" grpId="0" animBg="1"/>
      <p:bldP spid="3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4324" y="880173"/>
            <a:ext cx="8202171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= 10, *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= 'a', *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&amp;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&amp;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("pCh-1 = %p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번지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= %p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번지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pCh+1 = %p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번지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\n",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- 1,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+ 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1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("Num-1 = %p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번지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= %p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번지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Num+1 = %p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번지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\n",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- 1, 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+ 1);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1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75879" y="4100799"/>
            <a:ext cx="578387" cy="16357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Ch</a:t>
            </a:r>
            <a:r>
              <a:rPr lang="en-US" altLang="ko-KR" sz="10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(104)</a:t>
            </a:r>
            <a:endParaRPr lang="ko-KR" altLang="en-US" sz="10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55331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409246" y="4551664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561646" y="5227739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pNum</a:t>
            </a:r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(20)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65538" y="4205439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</a:t>
            </a:r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959031" y="3450811"/>
            <a:ext cx="5779992" cy="361332"/>
            <a:chOff x="1475656" y="4977172"/>
            <a:chExt cx="7185723" cy="504056"/>
          </a:xfrm>
        </p:grpSpPr>
        <p:sp>
          <p:nvSpPr>
            <p:cNvPr id="25" name="직사각형 24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0760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7961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5162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62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941299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957884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75646" y="3822029"/>
            <a:ext cx="5418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101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138085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102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10680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103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16003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878586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105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466815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106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055044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107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643273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235198" y="3822029"/>
            <a:ext cx="5882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HY견고딕" pitchFamily="18" charset="-127"/>
                <a:ea typeface="HY견고딕" pitchFamily="18" charset="-127"/>
              </a:rPr>
              <a:t>109</a:t>
            </a:r>
            <a:r>
              <a:rPr lang="ko-KR" altLang="en-US" sz="70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7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772815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693363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932569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853117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192222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112770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512374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432922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617695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538243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091586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012134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036187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956735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672179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592727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240723" y="3168464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강B" pitchFamily="18" charset="-127"/>
                <a:ea typeface="HY강B" pitchFamily="18" charset="-127"/>
              </a:rPr>
              <a:t>char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161271" y="3365170"/>
            <a:ext cx="579212" cy="6569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275879" y="3365170"/>
            <a:ext cx="579212" cy="6569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111726" y="4551664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264126" y="5227739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pCh</a:t>
            </a:r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(10)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408706" y="4205439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char*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545934" y="6581982"/>
            <a:ext cx="578387" cy="16357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8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(204)</a:t>
            </a:r>
            <a:endParaRPr lang="ko-KR" altLang="en-US" sz="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359121" y="5931993"/>
            <a:ext cx="6987992" cy="571273"/>
            <a:chOff x="1957884" y="5931994"/>
            <a:chExt cx="6987992" cy="571273"/>
          </a:xfrm>
        </p:grpSpPr>
        <p:grpSp>
          <p:nvGrpSpPr>
            <p:cNvPr id="76" name="그룹 75"/>
            <p:cNvGrpSpPr/>
            <p:nvPr/>
          </p:nvGrpSpPr>
          <p:grpSpPr>
            <a:xfrm>
              <a:off x="1959031" y="5931994"/>
              <a:ext cx="5779992" cy="361332"/>
              <a:chOff x="1475656" y="4977172"/>
              <a:chExt cx="7185723" cy="504056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14756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21957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29158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36358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435597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507605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579613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651621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7236296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7941299" y="4977172"/>
                <a:ext cx="720080" cy="5040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1957884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00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575646" y="6303212"/>
              <a:ext cx="54180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01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138085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02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710680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03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316003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04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878586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05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466815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06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055044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07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643273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08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235198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09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7738983" y="5931994"/>
              <a:ext cx="579212" cy="361332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8318195" y="5931994"/>
              <a:ext cx="579212" cy="361332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769418" y="6303211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10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357647" y="6303212"/>
              <a:ext cx="5882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latin typeface="HY견고딕" pitchFamily="18" charset="-127"/>
                  <a:ea typeface="HY견고딕" pitchFamily="18" charset="-127"/>
                </a:rPr>
                <a:t>2</a:t>
              </a:r>
              <a:r>
                <a:rPr lang="en-US" altLang="ko-KR" sz="700" dirty="0" smtClean="0">
                  <a:latin typeface="HY견고딕" pitchFamily="18" charset="-127"/>
                  <a:ea typeface="HY견고딕" pitchFamily="18" charset="-127"/>
                </a:rPr>
                <a:t>11</a:t>
              </a:r>
              <a:r>
                <a:rPr lang="ko-KR" altLang="en-US" sz="700" dirty="0" smtClean="0">
                  <a:latin typeface="HY견고딕" pitchFamily="18" charset="-127"/>
                  <a:ea typeface="HY견고딕" pitchFamily="18" charset="-127"/>
                </a:rPr>
                <a:t>번지</a:t>
              </a:r>
              <a:endParaRPr lang="ko-KR" altLang="en-US" sz="7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4677071" y="5468774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355865" y="5784203"/>
            <a:ext cx="2317205" cy="71906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356178" y="5468776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993963" y="5784201"/>
            <a:ext cx="2317205" cy="71906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994276" y="5468774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0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3676758" y="5784201"/>
            <a:ext cx="2317205" cy="7190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190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01391" y="1426177"/>
            <a:ext cx="7272808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10, *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= 'a', *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&amp;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&amp;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("char </a:t>
            </a:r>
            <a:r>
              <a:rPr lang="ko-KR" altLang="en-US" sz="1600" dirty="0" err="1">
                <a:latin typeface="HY견고딕" pitchFamily="18" charset="-127"/>
                <a:ea typeface="HY견고딕" pitchFamily="18" charset="-127"/>
              </a:rPr>
              <a:t>자료형의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크기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Ch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600" dirty="0" err="1">
                <a:latin typeface="HY견고딕" pitchFamily="18" charset="-127"/>
                <a:ea typeface="HY견고딕" pitchFamily="18" charset="-127"/>
              </a:rPr>
              <a:t>자료형의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크기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("char* </a:t>
            </a:r>
            <a:r>
              <a:rPr lang="ko-KR" altLang="en-US" sz="1600" dirty="0" err="1">
                <a:latin typeface="HY견고딕" pitchFamily="18" charset="-127"/>
                <a:ea typeface="HY견고딕" pitchFamily="18" charset="-127"/>
              </a:rPr>
              <a:t>자료형의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크기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pCh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ko-KR" altLang="en-US" sz="1600" dirty="0" err="1">
                <a:latin typeface="HY견고딕" pitchFamily="18" charset="-127"/>
                <a:ea typeface="HY견고딕" pitchFamily="18" charset="-127"/>
              </a:rPr>
              <a:t>자료형의</a:t>
            </a:r>
            <a:r>
              <a:rPr lang="ko-KR" altLang="en-US" sz="1600" dirty="0">
                <a:latin typeface="HY견고딕" pitchFamily="18" charset="-127"/>
                <a:ea typeface="HY견고딕" pitchFamily="18" charset="-127"/>
              </a:rPr>
              <a:t> 크기 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16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1600" dirty="0" smtClean="0">
                <a:latin typeface="HY견고딕" pitchFamily="18" charset="-127"/>
                <a:ea typeface="HY견고딕" pitchFamily="18" charset="-127"/>
              </a:rPr>
              <a:t>));</a:t>
            </a:r>
            <a:endParaRPr lang="ko-KR" altLang="en-US" sz="16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056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87898" y="2085786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배열의 동작 방식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426261" y="225539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278610" y="225539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52595" y="2986995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872675" y="2986995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592755" y="2986995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312835" y="2986995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032915" y="2986995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592755" y="3977106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85519" y="270694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21714" y="270694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25679" y="270694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45759" y="270694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265839" y="270694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63821" y="3558268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00016" y="3558268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03981" y="3558268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24061" y="3558268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044141" y="3558268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695057" y="4341646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arr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8" name="꺾인 연결선 37"/>
          <p:cNvCxnSpPr>
            <a:stCxn id="23" idx="1"/>
            <a:endCxn id="17" idx="1"/>
          </p:cNvCxnSpPr>
          <p:nvPr/>
        </p:nvCxnSpPr>
        <p:spPr>
          <a:xfrm rot="10800000">
            <a:off x="5152595" y="3239023"/>
            <a:ext cx="1440160" cy="981110"/>
          </a:xfrm>
          <a:prstGeom prst="bentConnector3">
            <a:avLst>
              <a:gd name="adj1" fmla="val 11587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115616" y="3250491"/>
            <a:ext cx="2993638" cy="3077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[5] = {10,20,30,40,50};</a:t>
            </a:r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66333" y="4892280"/>
            <a:ext cx="7478320" cy="8309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HY견고딕" pitchFamily="18" charset="-127"/>
                <a:ea typeface="HY견고딕" pitchFamily="18" charset="-127"/>
              </a:rPr>
              <a:t>a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rr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[2] -&gt; *(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2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+ (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sizeof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)*2)) -&gt; *(</a:t>
            </a:r>
            <a:r>
              <a:rPr lang="en-US" altLang="ko-KR" sz="2400" dirty="0" err="1" smtClean="0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 + 8) </a:t>
            </a:r>
          </a:p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-&gt; *(100 + 8) -&gt; *(108) -&gt; 30!!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414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87898" y="2085786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포인터와 배열의 관계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426261" y="225539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278610" y="225539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87898" y="2755554"/>
            <a:ext cx="64014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배열의 이름은 해당 배열의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시작 주소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를 가진다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포인터 변수는 해당 변수의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강M" pitchFamily="18" charset="-127"/>
                <a:ea typeface="HY강M" pitchFamily="18" charset="-127"/>
              </a:rPr>
              <a:t>주소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를 가진다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포인터 변수에 배열의 시작주소를 넣으면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강M" pitchFamily="18" charset="-127"/>
                <a:ea typeface="HY강M" pitchFamily="18" charset="-127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120056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14736" y="1556601"/>
            <a:ext cx="2520280" cy="1121866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614736" y="2683751"/>
            <a:ext cx="2520280" cy="560932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(4Byte) Num1(100)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614736" y="3244683"/>
            <a:ext cx="2520280" cy="1121866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619672" y="4883172"/>
            <a:ext cx="2515344" cy="504056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nt</a:t>
            </a:r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Num1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575176" y="1541852"/>
            <a:ext cx="2520280" cy="586591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5575176" y="2692226"/>
            <a:ext cx="2520280" cy="560932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(4Byte) </a:t>
            </a:r>
            <a:r>
              <a:rPr lang="en-US" altLang="ko-KR" sz="16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[1](104)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575176" y="3814090"/>
            <a:ext cx="2520280" cy="560933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5580112" y="4857514"/>
            <a:ext cx="2515344" cy="504056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nt</a:t>
            </a:r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[3]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575176" y="2124862"/>
            <a:ext cx="2520280" cy="560932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(4Byte) </a:t>
            </a:r>
            <a:r>
              <a:rPr lang="en-US" altLang="ko-KR" sz="16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[0](100)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575176" y="3253158"/>
            <a:ext cx="2520280" cy="560932"/>
          </a:xfrm>
          <a:prstGeom prst="rect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(4Byte) </a:t>
            </a:r>
            <a:r>
              <a:rPr lang="en-US" altLang="ko-KR" sz="1600" dirty="0" err="1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[2</a:t>
            </a:r>
            <a:r>
              <a:rPr lang="en-US" altLang="ko-KR" sz="160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](108)</a:t>
            </a:r>
            <a:endParaRPr lang="ko-KR" altLang="en-US"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369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71599" y="1377704"/>
            <a:ext cx="7819081" cy="19543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[5] = { 10,20,30,40,50 };</a:t>
            </a:r>
          </a:p>
          <a:p>
            <a:r>
              <a:rPr lang="nn-NO" altLang="ko-KR" sz="11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100" dirty="0">
                <a:latin typeface="HY견고딕" pitchFamily="18" charset="-127"/>
                <a:ea typeface="HY견고딕" pitchFamily="18" charset="-127"/>
              </a:rPr>
              <a:t>(int i = 0; i &lt; 5; i++)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의 주소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%p,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의 값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&amp;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],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]);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("\n\n");</a:t>
            </a:r>
          </a:p>
          <a:p>
            <a:r>
              <a:rPr lang="nn-NO" altLang="ko-KR" sz="110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100" dirty="0">
                <a:latin typeface="HY견고딕" pitchFamily="18" charset="-127"/>
                <a:ea typeface="HY견고딕" pitchFamily="18" charset="-127"/>
              </a:rPr>
              <a:t>(int i = 0; i &lt; 5; i++)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의 주소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%p,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의 값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+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, *(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 +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05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075502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95582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515662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235742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955822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15662" y="507972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86728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22923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26888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46968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67048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617964" y="544426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arr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꺾인 연결선 27"/>
          <p:cNvCxnSpPr>
            <a:stCxn id="20" idx="1"/>
            <a:endCxn id="14" idx="1"/>
          </p:cNvCxnSpPr>
          <p:nvPr/>
        </p:nvCxnSpPr>
        <p:spPr>
          <a:xfrm rot="10800000">
            <a:off x="2075502" y="4341646"/>
            <a:ext cx="1440160" cy="981110"/>
          </a:xfrm>
          <a:prstGeom prst="bentConnector3">
            <a:avLst>
              <a:gd name="adj1" fmla="val 11587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6810890" y="437215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963290" y="504822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188823" y="4025925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368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1598" y="1348064"/>
            <a:ext cx="7819081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[5] = { 10,20,30,40,50 };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=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nn-NO" altLang="ko-KR" sz="105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050" dirty="0">
                <a:latin typeface="HY견고딕" pitchFamily="18" charset="-127"/>
                <a:ea typeface="HY견고딕" pitchFamily="18" charset="-127"/>
              </a:rPr>
              <a:t>(int i = 0; i &lt; 5; i++)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의 주소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%p,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의 값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 +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, *(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parr+i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));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("\n\n");</a:t>
            </a:r>
          </a:p>
          <a:p>
            <a:r>
              <a:rPr lang="nn-NO" altLang="ko-KR" sz="1050" dirty="0" smtClean="0">
                <a:latin typeface="HY견고딕" pitchFamily="18" charset="-127"/>
                <a:ea typeface="HY견고딕" pitchFamily="18" charset="-127"/>
              </a:rPr>
              <a:t>	for </a:t>
            </a:r>
            <a:r>
              <a:rPr lang="nn-NO" altLang="ko-KR" sz="1050" dirty="0">
                <a:latin typeface="HY견고딕" pitchFamily="18" charset="-127"/>
                <a:ea typeface="HY견고딕" pitchFamily="18" charset="-127"/>
              </a:rPr>
              <a:t>(int i = 0; i &lt; 5; i++)</a:t>
            </a:r>
          </a:p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5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의 주소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%p,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배열원소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[%d]</a:t>
            </a:r>
            <a:r>
              <a:rPr lang="ko-KR" altLang="en-US" sz="1050" dirty="0">
                <a:latin typeface="HY견고딕" pitchFamily="18" charset="-127"/>
                <a:ea typeface="HY견고딕" pitchFamily="18" charset="-127"/>
              </a:rPr>
              <a:t>의 값 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= %d\n",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, &amp;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],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parr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[</a:t>
            </a:r>
            <a:r>
              <a:rPr lang="en-US" altLang="ko-KR" sz="1050" dirty="0" err="1">
                <a:latin typeface="HY견고딕" pitchFamily="18" charset="-127"/>
                <a:ea typeface="HY견고딕" pitchFamily="18" charset="-127"/>
              </a:rPr>
              <a:t>i</a:t>
            </a:r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]);</a:t>
            </a:r>
          </a:p>
          <a:p>
            <a:r>
              <a:rPr lang="en-US" altLang="ko-KR" sz="105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0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45323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165403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885483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605563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40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325643" y="4089618"/>
            <a:ext cx="720080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885483" y="507972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56549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92744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96709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16789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36869" y="4660891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987785" y="544426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arr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꺾인 연결선 27"/>
          <p:cNvCxnSpPr>
            <a:stCxn id="20" idx="1"/>
            <a:endCxn id="14" idx="1"/>
          </p:cNvCxnSpPr>
          <p:nvPr/>
        </p:nvCxnSpPr>
        <p:spPr>
          <a:xfrm rot="10800000">
            <a:off x="1445323" y="4341646"/>
            <a:ext cx="1440160" cy="981110"/>
          </a:xfrm>
          <a:prstGeom prst="bentConnector3">
            <a:avLst>
              <a:gd name="adj1" fmla="val 11587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767144" y="437215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100</a:t>
            </a:r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919544" y="504822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parr</a:t>
            </a:r>
            <a:endParaRPr lang="ko-KR" altLang="en-US" sz="2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45077" y="4025925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HY강B" pitchFamily="18" charset="-127"/>
                <a:ea typeface="HY강B" pitchFamily="18" charset="-127"/>
              </a:rPr>
              <a:t>i</a:t>
            </a:r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515944" y="4372150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668344" y="5048225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i</a:t>
            </a:r>
            <a:endParaRPr lang="ko-KR" altLang="en-US" sz="2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893877" y="4025925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35" name="꺾인 연결선 34"/>
          <p:cNvCxnSpPr>
            <a:stCxn id="30" idx="2"/>
          </p:cNvCxnSpPr>
          <p:nvPr/>
        </p:nvCxnSpPr>
        <p:spPr>
          <a:xfrm rot="5400000" flipH="1">
            <a:off x="3350864" y="2447733"/>
            <a:ext cx="1090998" cy="4902075"/>
          </a:xfrm>
          <a:prstGeom prst="bentConnector4">
            <a:avLst>
              <a:gd name="adj1" fmla="val -31430"/>
              <a:gd name="adj2" fmla="val 10492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09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56805" y="820830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포인터와 함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수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의 관계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295168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147517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01391" y="1857364"/>
            <a:ext cx="727280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Sum(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Num1,int Num2)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변경전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%d\n", Num1, Num2);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Num1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+= 5;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Num2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+= 5;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변경후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%d\n\n", Num1, Num2);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pt-BR" altLang="ko-KR" sz="1400" dirty="0" smtClean="0">
                <a:latin typeface="HY견고딕" pitchFamily="18" charset="-127"/>
                <a:ea typeface="HY견고딕" pitchFamily="18" charset="-127"/>
              </a:rPr>
              <a:t>	int </a:t>
            </a:r>
            <a:r>
              <a:rPr lang="pt-BR" altLang="ko-KR" sz="1400" dirty="0">
                <a:latin typeface="HY견고딕" pitchFamily="18" charset="-127"/>
                <a:ea typeface="HY견고딕" pitchFamily="18" charset="-127"/>
              </a:rPr>
              <a:t>Num1 = 10, Num2 = 20;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호출전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%d\n\n", Num1, 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Num2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Sum(Num1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, Num2);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호출후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%d\n", Num1, Num2);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2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324051" y="163059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476451" y="230667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Num1(20)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19801" y="1284372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867872" y="163059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020272" y="230667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Num2(30)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63622" y="1284372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48858" y="397706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501258" y="4653136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Num1(200)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44608" y="3630836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892679" y="3977061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045079" y="4653136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Num2(300)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88429" y="3630836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395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  <p:bldP spid="21" grpId="0" animBg="1"/>
      <p:bldP spid="23" grpId="0" animBg="1"/>
      <p:bldP spid="2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56805" y="820830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포인터와 함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수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의 관계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295168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147517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01391" y="1857364"/>
            <a:ext cx="72728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Swap(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*Num1,int *Num2)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변경전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%d\n", *Num1, *Num2);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 = *Num1;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*Num2;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*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Num2 =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tmp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변경후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%d\n\n", *Num1, *Num2);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pt-BR" altLang="ko-KR" sz="1400" dirty="0" smtClean="0">
                <a:latin typeface="HY견고딕" pitchFamily="18" charset="-127"/>
                <a:ea typeface="HY견고딕" pitchFamily="18" charset="-127"/>
              </a:rPr>
              <a:t>	int </a:t>
            </a:r>
            <a:r>
              <a:rPr lang="pt-BR" altLang="ko-KR" sz="1400" dirty="0">
                <a:latin typeface="HY견고딕" pitchFamily="18" charset="-127"/>
                <a:ea typeface="HY견고딕" pitchFamily="18" charset="-127"/>
              </a:rPr>
              <a:t>Num1 = 10, Num2 = 20;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호출전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%d\n\n", Num1, Num2);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Swap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(&amp;Num1, &amp;Num2);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400" dirty="0" err="1">
                <a:latin typeface="HY견고딕" pitchFamily="18" charset="-127"/>
                <a:ea typeface="HY견고딕" pitchFamily="18" charset="-127"/>
              </a:rPr>
              <a:t>호출후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Num1 = %d Num2 = %d\n", Num1, Num2);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2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594435" y="163059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46835" y="230667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Num1(20)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90185" y="1284372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138256" y="1630597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290656" y="2306672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Num2(30)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34006" y="1284372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13221" y="417508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465621" y="485115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Num1(200)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08971" y="382885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857042" y="4175083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009442" y="4851158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Num2(300)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52792" y="382885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656494" y="162620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808894" y="230228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tmp</a:t>
            </a:r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(40)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052244" y="127998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642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  <p:bldP spid="21" grpId="0" animBg="1"/>
      <p:bldP spid="23" grpId="0" animBg="1"/>
      <p:bldP spid="27" grpId="0"/>
      <p:bldP spid="34" grpId="0" animBg="1"/>
      <p:bldP spid="35" grpId="0" animBg="1"/>
      <p:bldP spid="3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56805" y="820830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포인터와 함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수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의 관계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295168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147517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3806" y="1464833"/>
            <a:ext cx="727280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#include&lt;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stdio.h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ConvertToUppercase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(char 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if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((*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 &gt;= 'a' &amp;&amp; (*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 &lt;= 'z')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	(*</a:t>
            </a:r>
            <a:r>
              <a:rPr lang="en-US" altLang="ko-KR" sz="1400" dirty="0" err="1">
                <a:latin typeface="HY견고딕" pitchFamily="18" charset="-127"/>
                <a:ea typeface="HY견고딕" pitchFamily="18" charset="-127"/>
              </a:rPr>
              <a:t>str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 -= 32;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4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char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string[] = "string";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함수 호출 전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%s\n", string);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ConvertToUppercase</a:t>
            </a:r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(string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);</a:t>
            </a:r>
          </a:p>
          <a:p>
            <a:r>
              <a:rPr lang="en-US" altLang="ko-KR" sz="14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 err="1" smtClean="0"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("</a:t>
            </a:r>
            <a:r>
              <a:rPr lang="ko-KR" altLang="en-US" sz="1400" dirty="0">
                <a:latin typeface="HY견고딕" pitchFamily="18" charset="-127"/>
                <a:ea typeface="HY견고딕" pitchFamily="18" charset="-127"/>
              </a:rPr>
              <a:t>함수 호출 후 </a:t>
            </a:r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= %s\n", string);</a:t>
            </a:r>
          </a:p>
          <a:p>
            <a:r>
              <a:rPr lang="en-US" altLang="ko-KR" sz="1400" dirty="0">
                <a:latin typeface="HY견고딕" pitchFamily="18" charset="-127"/>
                <a:ea typeface="HY견고딕" pitchFamily="18" charset="-127"/>
              </a:rPr>
              <a:t>}</a:t>
            </a:r>
            <a:endParaRPr lang="en-US" altLang="ko-KR" sz="1200" b="1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2394772" y="5181351"/>
            <a:ext cx="5040560" cy="504056"/>
            <a:chOff x="1475656" y="4977172"/>
            <a:chExt cx="5040560" cy="504056"/>
          </a:xfrm>
        </p:grpSpPr>
        <p:sp>
          <p:nvSpPr>
            <p:cNvPr id="38" name="직사각형 37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0760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7961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3088750" y="6171461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05998" y="5752624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42193" y="5752624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101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46158" y="5752624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566238" y="5752624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103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286318" y="5752624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006398" y="5752624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105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726478" y="5752624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191052" y="6536001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string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67" name="꺾인 연결선 66"/>
          <p:cNvCxnSpPr>
            <a:stCxn id="55" idx="1"/>
            <a:endCxn id="38" idx="1"/>
          </p:cNvCxnSpPr>
          <p:nvPr/>
        </p:nvCxnSpPr>
        <p:spPr>
          <a:xfrm rot="10800000">
            <a:off x="2394772" y="5433380"/>
            <a:ext cx="693978" cy="981109"/>
          </a:xfrm>
          <a:prstGeom prst="bentConnector3">
            <a:avLst>
              <a:gd name="adj1" fmla="val 132941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593990" y="490186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330185" y="490186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034150" y="490186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754230" y="490186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474310" y="490186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194390" y="490186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914470" y="4901865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202812" y="2300788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355212" y="2976863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str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476734" y="1943049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Char*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888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80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3979" y="2564904"/>
            <a:ext cx="734411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이전 코드를 이해한 후 문자열을 입력 받은 후 해당 문자열의 내용을 모두 대문자로 바꾸는 함수를 만드시오</a:t>
            </a:r>
            <a:r>
              <a:rPr lang="en-US" altLang="ko-KR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두 수를 입력 받아 큰 수를 구하시오</a:t>
            </a:r>
            <a:endParaRPr lang="en-US" altLang="ko-KR" sz="21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하나의 숫자를 </a:t>
            </a:r>
            <a:r>
              <a:rPr lang="ko-KR" altLang="en-US" sz="21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입력받</a:t>
            </a:r>
            <a:r>
              <a:rPr lang="ko-KR" altLang="en-US" sz="21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아</a:t>
            </a: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1</a:t>
            </a: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부터 입력 받은 수 까지의 누적합계를 구하시오</a:t>
            </a:r>
            <a:endParaRPr lang="en-US" altLang="ko-KR" sz="21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1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임의 수 </a:t>
            </a:r>
            <a:r>
              <a:rPr lang="en-US" altLang="ko-KR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8</a:t>
            </a: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개를 </a:t>
            </a:r>
            <a:r>
              <a:rPr lang="en-US" altLang="ko-KR" sz="21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int</a:t>
            </a: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형 배열에 입력 받은 후 오름차순 정렬한 뒤에 출력하시오</a:t>
            </a:r>
            <a:r>
              <a:rPr lang="en-US" altLang="ko-KR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  <a:r>
              <a:rPr lang="ko-KR" altLang="en-US" sz="21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 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98898" y="1547748"/>
            <a:ext cx="7344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※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조건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    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모든 문제의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printf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와 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scanf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는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main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함수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에서만 사용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     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해당 함수의 매개변수는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포인터 변수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여야 하며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return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rPr>
              <a:t>사용 금지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6156176" y="5657305"/>
            <a:ext cx="1647098" cy="463171"/>
            <a:chOff x="4500694" y="5774141"/>
            <a:chExt cx="1647098" cy="463171"/>
          </a:xfrm>
        </p:grpSpPr>
        <p:sp>
          <p:nvSpPr>
            <p:cNvPr id="40" name="실행 단추: 앞으로 또는 다음 39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384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95168" y="840009"/>
            <a:ext cx="2046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다중 포인터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295168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147517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50526" y="2708920"/>
            <a:ext cx="80626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*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&amp;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* *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&amp;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** *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pppNum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&amp;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ppNum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sz="2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674476" y="512918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826876" y="580526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(100)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070226" y="4771449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483496" y="512918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635896" y="580526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pNum</a:t>
            </a:r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(200)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39788" y="4771449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207717" y="512918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360117" y="580526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ppNum</a:t>
            </a:r>
            <a:r>
              <a:rPr lang="en-US" altLang="ko-KR" sz="105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(300)</a:t>
            </a:r>
            <a:endParaRPr lang="ko-KR" altLang="en-US" sz="105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527941" y="4771449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939880" y="5129189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092280" y="5805264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pppNum</a:t>
            </a:r>
            <a:r>
              <a:rPr lang="en-US" altLang="ko-KR" sz="9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(400)</a:t>
            </a:r>
            <a:endParaRPr lang="ko-KR" altLang="en-US" sz="9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229030" y="477144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***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3" name="직선 화살표 연결선 2"/>
          <p:cNvCxnSpPr>
            <a:stCxn id="84" idx="1"/>
            <a:endCxn id="81" idx="3"/>
          </p:cNvCxnSpPr>
          <p:nvPr/>
        </p:nvCxnSpPr>
        <p:spPr>
          <a:xfrm flipH="1">
            <a:off x="6359845" y="5525233"/>
            <a:ext cx="58003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81" idx="1"/>
            <a:endCxn id="52" idx="3"/>
          </p:cNvCxnSpPr>
          <p:nvPr/>
        </p:nvCxnSpPr>
        <p:spPr>
          <a:xfrm flipH="1">
            <a:off x="4635624" y="5525233"/>
            <a:ext cx="57209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52" idx="1"/>
            <a:endCxn id="78" idx="3"/>
          </p:cNvCxnSpPr>
          <p:nvPr/>
        </p:nvCxnSpPr>
        <p:spPr>
          <a:xfrm flipH="1">
            <a:off x="2826604" y="5525233"/>
            <a:ext cx="65689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105455" y="1450607"/>
            <a:ext cx="727280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※</a:t>
            </a:r>
            <a:r>
              <a:rPr lang="ko-KR" altLang="en-US" sz="2400" dirty="0">
                <a:latin typeface="HY견고딕" pitchFamily="18" charset="-127"/>
                <a:ea typeface="HY견고딕" pitchFamily="18" charset="-127"/>
              </a:rPr>
              <a:t>다중포인터예제코드</a:t>
            </a: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.txt </a:t>
            </a:r>
            <a:r>
              <a:rPr lang="ko-KR" altLang="en-US" sz="2400" dirty="0" smtClean="0">
                <a:latin typeface="HY견고딕" pitchFamily="18" charset="-127"/>
                <a:ea typeface="HY견고딕" pitchFamily="18" charset="-127"/>
              </a:rPr>
              <a:t>파일 참고</a:t>
            </a: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5929991" y="2033517"/>
            <a:ext cx="1647098" cy="463171"/>
            <a:chOff x="4500694" y="5774141"/>
            <a:chExt cx="1647098" cy="463171"/>
          </a:xfrm>
        </p:grpSpPr>
        <p:sp>
          <p:nvSpPr>
            <p:cNvPr id="91" name="실행 단추: 앞으로 또는 다음 90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222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각 삼각형 45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25" y="52491"/>
            <a:ext cx="2208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포인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터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95168" y="840009"/>
            <a:ext cx="2046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다중 포인터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갈매기형 수장 24"/>
          <p:cNvSpPr/>
          <p:nvPr/>
        </p:nvSpPr>
        <p:spPr>
          <a:xfrm>
            <a:off x="1295168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갈매기형 수장 25"/>
          <p:cNvSpPr/>
          <p:nvPr/>
        </p:nvSpPr>
        <p:spPr>
          <a:xfrm>
            <a:off x="1147517" y="990438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3806" y="1853692"/>
            <a:ext cx="80626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10;</a:t>
            </a:r>
          </a:p>
          <a:p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*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&amp;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* *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&amp;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int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** *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pppNum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 = &amp;</a:t>
            </a:r>
            <a:r>
              <a:rPr lang="en-US" altLang="ko-KR" sz="2800" dirty="0" err="1">
                <a:latin typeface="HY견고딕" pitchFamily="18" charset="-127"/>
                <a:ea typeface="HY견고딕" pitchFamily="18" charset="-127"/>
              </a:rPr>
              <a:t>ppNum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;</a:t>
            </a:r>
            <a:endParaRPr lang="en-US" altLang="ko-KR" sz="2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674476" y="455312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826876" y="522920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Num</a:t>
            </a:r>
            <a:r>
              <a:rPr lang="en-US" altLang="ko-KR" sz="14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(100)</a:t>
            </a:r>
            <a:endParaRPr lang="ko-KR" altLang="en-US" sz="14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070226" y="4195385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483496" y="455312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635896" y="522920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pNum</a:t>
            </a:r>
            <a:r>
              <a:rPr lang="en-US" altLang="ko-KR" sz="12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(200)</a:t>
            </a:r>
            <a:endParaRPr lang="ko-KR" altLang="en-US" sz="12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39788" y="4195385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207717" y="455312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360117" y="522920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ppNum</a:t>
            </a:r>
            <a:r>
              <a:rPr lang="en-US" altLang="ko-KR" sz="105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(300)</a:t>
            </a:r>
            <a:endParaRPr lang="ko-KR" altLang="en-US" sz="105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527941" y="4195385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939880" y="4553125"/>
            <a:ext cx="115212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092280" y="5229200"/>
            <a:ext cx="855712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pppNum</a:t>
            </a:r>
            <a:r>
              <a:rPr lang="en-US" altLang="ko-KR" sz="900" dirty="0" smtClean="0">
                <a:solidFill>
                  <a:schemeClr val="tx1"/>
                </a:solidFill>
                <a:latin typeface="HY강B" pitchFamily="18" charset="-127"/>
                <a:ea typeface="HY강B" pitchFamily="18" charset="-127"/>
              </a:rPr>
              <a:t>(400)</a:t>
            </a:r>
            <a:endParaRPr lang="ko-KR" altLang="en-US" sz="900" dirty="0">
              <a:solidFill>
                <a:schemeClr val="tx1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229030" y="419538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HY강B" pitchFamily="18" charset="-127"/>
                <a:ea typeface="HY강B" pitchFamily="18" charset="-127"/>
              </a:rPr>
              <a:t>Int</a:t>
            </a:r>
            <a:r>
              <a:rPr lang="en-US" altLang="ko-KR" sz="1400" dirty="0" smtClean="0">
                <a:latin typeface="HY강B" pitchFamily="18" charset="-127"/>
                <a:ea typeface="HY강B" pitchFamily="18" charset="-127"/>
              </a:rPr>
              <a:t>***</a:t>
            </a:r>
            <a:endParaRPr lang="ko-KR" altLang="en-US" sz="1400" dirty="0">
              <a:latin typeface="HY강B" pitchFamily="18" charset="-127"/>
              <a:ea typeface="HY강B" pitchFamily="18" charset="-127"/>
            </a:endParaRPr>
          </a:p>
        </p:txBody>
      </p:sp>
      <p:cxnSp>
        <p:nvCxnSpPr>
          <p:cNvPr id="3" name="직선 화살표 연결선 2"/>
          <p:cNvCxnSpPr>
            <a:stCxn id="84" idx="1"/>
            <a:endCxn id="81" idx="3"/>
          </p:cNvCxnSpPr>
          <p:nvPr/>
        </p:nvCxnSpPr>
        <p:spPr>
          <a:xfrm flipH="1">
            <a:off x="6359845" y="4949169"/>
            <a:ext cx="58003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81" idx="1"/>
            <a:endCxn id="52" idx="3"/>
          </p:cNvCxnSpPr>
          <p:nvPr/>
        </p:nvCxnSpPr>
        <p:spPr>
          <a:xfrm flipH="1">
            <a:off x="4635624" y="4949169"/>
            <a:ext cx="57209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52" idx="1"/>
            <a:endCxn id="78" idx="3"/>
          </p:cNvCxnSpPr>
          <p:nvPr/>
        </p:nvCxnSpPr>
        <p:spPr>
          <a:xfrm flipH="1">
            <a:off x="2826604" y="4949169"/>
            <a:ext cx="65689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005310" y="1924717"/>
            <a:ext cx="636080" cy="374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005310" y="2348880"/>
            <a:ext cx="636080" cy="374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005310" y="2780928"/>
            <a:ext cx="760724" cy="374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002964" y="3212976"/>
            <a:ext cx="976748" cy="374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690073" y="2348880"/>
            <a:ext cx="217631" cy="3741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877641" y="2780928"/>
            <a:ext cx="217631" cy="3741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070893" y="3212976"/>
            <a:ext cx="217631" cy="3741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59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270863"/>
            <a:ext cx="7704856" cy="30931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stdio.h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endParaRPr lang="ko-KR" altLang="en-US" sz="1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5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[5];</a:t>
            </a:r>
          </a:p>
          <a:p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5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[0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] = 1;</a:t>
            </a:r>
          </a:p>
          <a:p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5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[1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] = 2;</a:t>
            </a:r>
          </a:p>
          <a:p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5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[2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] = 3;</a:t>
            </a:r>
          </a:p>
          <a:p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5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[3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] = 4;</a:t>
            </a:r>
          </a:p>
          <a:p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5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[4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] = 5;</a:t>
            </a:r>
          </a:p>
          <a:p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endParaRPr lang="ko-KR" altLang="en-US" sz="1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5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("%d %d %d %d %d", 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[0], 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[1], 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[2], 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[3], </a:t>
            </a:r>
            <a:r>
              <a:rPr lang="en-US" altLang="ko-KR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[4]);</a:t>
            </a:r>
          </a:p>
          <a:p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3067369" y="4777099"/>
            <a:ext cx="3600400" cy="504056"/>
            <a:chOff x="1475656" y="4977172"/>
            <a:chExt cx="3600400" cy="504056"/>
          </a:xfrm>
        </p:grpSpPr>
        <p:sp>
          <p:nvSpPr>
            <p:cNvPr id="22" name="직사각형 21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4507432" y="576720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002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36488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404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605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8061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7859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14790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1875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23883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5891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609734" y="613174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</a:t>
            </a:r>
            <a:r>
              <a:rPr lang="en-US" altLang="ko-KR" dirty="0" err="1" smtClean="0">
                <a:solidFill>
                  <a:schemeClr val="tx1"/>
                </a:solidFill>
              </a:rPr>
              <a:t>rr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8" name="꺾인 연결선 57"/>
          <p:cNvCxnSpPr>
            <a:stCxn id="33" idx="1"/>
            <a:endCxn id="22" idx="1"/>
          </p:cNvCxnSpPr>
          <p:nvPr/>
        </p:nvCxnSpPr>
        <p:spPr>
          <a:xfrm rot="10800000">
            <a:off x="3067370" y="5029128"/>
            <a:ext cx="1440063" cy="981109"/>
          </a:xfrm>
          <a:prstGeom prst="bentConnector3">
            <a:avLst>
              <a:gd name="adj1" fmla="val 11587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82659" y="768627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1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갈매기형 수장 64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55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270863"/>
            <a:ext cx="7704856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stdio.h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[5];</a:t>
            </a:r>
          </a:p>
          <a:p>
            <a:r>
              <a:rPr lang="nn-NO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for </a:t>
            </a:r>
            <a:r>
              <a:rPr lang="nn-NO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(int i = 0; i &lt; 5; i</a:t>
            </a:r>
            <a:r>
              <a:rPr lang="nn-NO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++)</a:t>
            </a:r>
            <a:endParaRPr lang="nn-NO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] =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+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1;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nn-NO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for </a:t>
            </a:r>
            <a:r>
              <a:rPr lang="nn-NO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(int i = 0; i &lt; 5; i++)</a:t>
            </a: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("%d ",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]);</a:t>
            </a: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067369" y="4777099"/>
            <a:ext cx="3600400" cy="504056"/>
            <a:chOff x="1475656" y="4977172"/>
            <a:chExt cx="3600400" cy="504056"/>
          </a:xfrm>
        </p:grpSpPr>
        <p:sp>
          <p:nvSpPr>
            <p:cNvPr id="22" name="직사각형 21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4507432" y="576720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002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36488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404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605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8061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7859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14790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1875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23883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5891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609734" y="613174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</a:t>
            </a:r>
            <a:r>
              <a:rPr lang="en-US" altLang="ko-KR" dirty="0" err="1" smtClean="0">
                <a:solidFill>
                  <a:schemeClr val="tx1"/>
                </a:solidFill>
              </a:rPr>
              <a:t>rr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8" name="꺾인 연결선 57"/>
          <p:cNvCxnSpPr>
            <a:stCxn id="33" idx="1"/>
            <a:endCxn id="22" idx="1"/>
          </p:cNvCxnSpPr>
          <p:nvPr/>
        </p:nvCxnSpPr>
        <p:spPr>
          <a:xfrm rot="10800000">
            <a:off x="3067370" y="5029128"/>
            <a:ext cx="1440063" cy="981109"/>
          </a:xfrm>
          <a:prstGeom prst="bentConnector3">
            <a:avLst>
              <a:gd name="adj1" fmla="val 11587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82659" y="768627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1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갈매기형 수장 31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133994" y="5767208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236296" y="6131748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53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77" y="1270863"/>
            <a:ext cx="7704856" cy="33855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#include&lt;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stdio.h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[5];</a:t>
            </a:r>
          </a:p>
          <a:p>
            <a:r>
              <a:rPr lang="nn-NO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for </a:t>
            </a:r>
            <a:r>
              <a:rPr lang="nn-NO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(int i = 0; i &lt; 5; i++)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("%d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번째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원소 값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",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+ 1);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scanf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("%d", &amp;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]);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nn-NO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for </a:t>
            </a:r>
            <a:r>
              <a:rPr lang="nn-NO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(int i = 0; i &lt; 5; i++)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printf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("%d ",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Arr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]);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067369" y="4777099"/>
            <a:ext cx="3600400" cy="504056"/>
            <a:chOff x="1475656" y="4977172"/>
            <a:chExt cx="3600400" cy="504056"/>
          </a:xfrm>
        </p:grpSpPr>
        <p:sp>
          <p:nvSpPr>
            <p:cNvPr id="22" name="직사각형 21"/>
            <p:cNvSpPr/>
            <p:nvPr/>
          </p:nvSpPr>
          <p:spPr>
            <a:xfrm>
              <a:off x="147565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19573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1581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63589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55976" y="4977172"/>
              <a:ext cx="720080" cy="504056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4507432" y="5767209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100</a:t>
            </a:r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0029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36488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4045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6053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80613" y="449705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7859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100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14790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104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1875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108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23883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112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58915" y="5348372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itchFamily="18" charset="-127"/>
                <a:ea typeface="HY견고딕" pitchFamily="18" charset="-127"/>
              </a:rPr>
              <a:t>116</a:t>
            </a:r>
            <a:r>
              <a:rPr lang="ko-KR" altLang="en-US" sz="1050" dirty="0" smtClean="0">
                <a:latin typeface="HY견고딕" pitchFamily="18" charset="-127"/>
                <a:ea typeface="HY견고딕" pitchFamily="18" charset="-127"/>
              </a:rPr>
              <a:t>번지</a:t>
            </a:r>
            <a:endParaRPr lang="ko-KR" altLang="en-US" sz="105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609734" y="6131749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</a:t>
            </a:r>
            <a:r>
              <a:rPr lang="en-US" altLang="ko-KR" dirty="0" err="1" smtClean="0">
                <a:solidFill>
                  <a:schemeClr val="tx1"/>
                </a:solidFill>
              </a:rPr>
              <a:t>rr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8" name="꺾인 연결선 57"/>
          <p:cNvCxnSpPr>
            <a:stCxn id="33" idx="1"/>
            <a:endCxn id="22" idx="1"/>
          </p:cNvCxnSpPr>
          <p:nvPr/>
        </p:nvCxnSpPr>
        <p:spPr>
          <a:xfrm rot="10800000">
            <a:off x="3067370" y="5029128"/>
            <a:ext cx="1440063" cy="981109"/>
          </a:xfrm>
          <a:prstGeom prst="bentConnector3">
            <a:avLst>
              <a:gd name="adj1" fmla="val 11587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82659" y="768627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1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차원 배열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갈매기형 수장 30"/>
          <p:cNvSpPr/>
          <p:nvPr/>
        </p:nvSpPr>
        <p:spPr>
          <a:xfrm>
            <a:off x="1472528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갈매기형 수장 31"/>
          <p:cNvSpPr/>
          <p:nvPr/>
        </p:nvSpPr>
        <p:spPr>
          <a:xfrm>
            <a:off x="1324877" y="941790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133994" y="5767208"/>
            <a:ext cx="784733" cy="486054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236296" y="6131748"/>
            <a:ext cx="567680" cy="24302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51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7314</TotalTime>
  <Words>2469</Words>
  <Application>Microsoft Office PowerPoint</Application>
  <PresentationFormat>화면 슬라이드 쇼(4:3)</PresentationFormat>
  <Paragraphs>1759</Paragraphs>
  <Slides>68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68</vt:i4>
      </vt:variant>
    </vt:vector>
  </HeadingPairs>
  <TitlesOfParts>
    <vt:vector size="78" baseType="lpstr">
      <vt:lpstr>굴림</vt:lpstr>
      <vt:lpstr>Arial</vt:lpstr>
      <vt:lpstr>HY견고딕</vt:lpstr>
      <vt:lpstr>맑은 고딕</vt:lpstr>
      <vt:lpstr>HY강B</vt:lpstr>
      <vt:lpstr>HY강M</vt:lpstr>
      <vt:lpstr>HY헤드라인M</vt:lpstr>
      <vt:lpstr>Segoe UI Black</vt:lpstr>
      <vt:lpstr>Yoon 윤고딕 520_TT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OGN13</cp:lastModifiedBy>
  <cp:revision>426</cp:revision>
  <dcterms:created xsi:type="dcterms:W3CDTF">2013-09-05T09:43:46Z</dcterms:created>
  <dcterms:modified xsi:type="dcterms:W3CDTF">2019-04-05T06:00:18Z</dcterms:modified>
</cp:coreProperties>
</file>