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63" r:id="rId2"/>
    <p:sldId id="397" r:id="rId3"/>
    <p:sldId id="408" r:id="rId4"/>
    <p:sldId id="398" r:id="rId5"/>
    <p:sldId id="322" r:id="rId6"/>
    <p:sldId id="394" r:id="rId7"/>
    <p:sldId id="320" r:id="rId8"/>
    <p:sldId id="324" r:id="rId9"/>
    <p:sldId id="399" r:id="rId10"/>
    <p:sldId id="325" r:id="rId11"/>
    <p:sldId id="367" r:id="rId12"/>
    <p:sldId id="378" r:id="rId13"/>
    <p:sldId id="379" r:id="rId14"/>
    <p:sldId id="380" r:id="rId15"/>
    <p:sldId id="369" r:id="rId16"/>
    <p:sldId id="352" r:id="rId17"/>
    <p:sldId id="385" r:id="rId18"/>
    <p:sldId id="386" r:id="rId19"/>
    <p:sldId id="387" r:id="rId20"/>
    <p:sldId id="388" r:id="rId21"/>
    <p:sldId id="389" r:id="rId22"/>
    <p:sldId id="390" r:id="rId23"/>
    <p:sldId id="400" r:id="rId24"/>
    <p:sldId id="407" r:id="rId25"/>
    <p:sldId id="409" r:id="rId26"/>
    <p:sldId id="403" r:id="rId27"/>
    <p:sldId id="339" r:id="rId28"/>
    <p:sldId id="370" r:id="rId29"/>
    <p:sldId id="391" r:id="rId30"/>
    <p:sldId id="392" r:id="rId31"/>
    <p:sldId id="393" r:id="rId32"/>
    <p:sldId id="358" r:id="rId33"/>
    <p:sldId id="383" r:id="rId34"/>
    <p:sldId id="384" r:id="rId35"/>
    <p:sldId id="287" r:id="rId36"/>
    <p:sldId id="29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97"/>
            <p14:sldId id="408"/>
            <p14:sldId id="398"/>
            <p14:sldId id="322"/>
            <p14:sldId id="394"/>
            <p14:sldId id="320"/>
            <p14:sldId id="324"/>
            <p14:sldId id="399"/>
            <p14:sldId id="325"/>
            <p14:sldId id="367"/>
            <p14:sldId id="378"/>
            <p14:sldId id="379"/>
            <p14:sldId id="380"/>
            <p14:sldId id="369"/>
          </p14:sldIdLst>
        </p14:section>
        <p14:section name="설계단계" id="{079FB007-4044-4E60-AD09-4E9512A5438F}">
          <p14:sldIdLst>
            <p14:sldId id="352"/>
            <p14:sldId id="385"/>
            <p14:sldId id="386"/>
            <p14:sldId id="387"/>
            <p14:sldId id="388"/>
            <p14:sldId id="389"/>
            <p14:sldId id="390"/>
            <p14:sldId id="400"/>
            <p14:sldId id="407"/>
            <p14:sldId id="409"/>
            <p14:sldId id="403"/>
            <p14:sldId id="339"/>
            <p14:sldId id="370"/>
            <p14:sldId id="391"/>
            <p14:sldId id="392"/>
            <p14:sldId id="393"/>
            <p14:sldId id="358"/>
            <p14:sldId id="383"/>
            <p14:sldId id="384"/>
            <p14:sldId id="287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845" autoAdjust="0"/>
  </p:normalViewPr>
  <p:slideViewPr>
    <p:cSldViewPr>
      <p:cViewPr>
        <p:scale>
          <a:sx n="100" d="100"/>
          <a:sy n="100" d="100"/>
        </p:scale>
        <p:origin x="-3864" y="-1332"/>
      </p:cViewPr>
      <p:guideLst>
        <p:guide orient="horz" pos="2160"/>
        <p:guide pos="2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1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26"/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933056"/>
            <a:ext cx="7416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200" b="1" spc="-150" dirty="0">
                <a:solidFill>
                  <a:srgbClr val="77787B"/>
                </a:solidFill>
              </a:rPr>
              <a:t>: [20_HF001]  </a:t>
            </a:r>
            <a:r>
              <a:rPr lang="en-US" altLang="ko-KR" sz="2200" b="1" spc="-150" dirty="0" err="1">
                <a:solidFill>
                  <a:srgbClr val="77787B"/>
                </a:solidFill>
              </a:rPr>
              <a:t>IoT</a:t>
            </a:r>
            <a:r>
              <a:rPr lang="ko-KR" altLang="en-US" sz="2200" b="1" spc="-150" dirty="0">
                <a:solidFill>
                  <a:srgbClr val="77787B"/>
                </a:solidFill>
              </a:rPr>
              <a:t>를 이용한 차량정보 전송 및 활용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2020. 07. 30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(CAN)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정홍석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강혜인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우창민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최무석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2" descr="C:\Users\WCMS\Desktop\Gateway folder_Web_Team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" y="6313976"/>
            <a:ext cx="876958" cy="3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8" name="image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73" y="1370159"/>
            <a:ext cx="4790654" cy="4612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/>
                <a:gridCol w="1304270"/>
                <a:gridCol w="3456384"/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Main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웹의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데이터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 수치를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-RPM, Speed, ODO, Engine Temperature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값들을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에서 받아와서 화면에 출력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데이터 값 표현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237055"/>
            <a:ext cx="3059839" cy="2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/>
                <a:gridCol w="1304270"/>
                <a:gridCol w="3456384"/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그래프 통계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웹의 두 번째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데이터를 시각화한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 그래프를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-RPM, Speed, ODO, Engine Temperature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값들을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파이썬으로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가공한 후 받아와 그래프를 화면에 출력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그래프 표현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519" y="2237055"/>
            <a:ext cx="3055921" cy="2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/>
                <a:gridCol w="1304270"/>
                <a:gridCol w="3456384"/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차량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부품 교체 정보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웹의 세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 번째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부품 교체 정보를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차량 부품 교체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장비명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엔진오일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와이퍼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냉각수 등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교체 위험도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 - High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</a:rPr>
                        <a:t>, Middle, Low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차량 부품 교체 정보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표현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425334"/>
            <a:ext cx="3059839" cy="24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/>
                <a:gridCol w="1304270"/>
                <a:gridCol w="3456384"/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고장정보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웹의 네 번째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고장 코드를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고장코드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고장위험도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</a:rPr>
                        <a:t> High, Middle, Low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고장 내용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해결방법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데이터 값 표현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642354"/>
            <a:ext cx="3059839" cy="19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69" y="1408463"/>
            <a:ext cx="4475862" cy="48890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728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820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ESP32_1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OBD2_ECU_Simulator.ino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차량과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통신을 수행하여 실시간으로 차량 운행 데이터를 수집하고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전송하는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651918" y="1131000"/>
            <a:ext cx="1428258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995073" y="2535608"/>
            <a:ext cx="3945079" cy="3197647"/>
            <a:chOff x="1846364" y="2485133"/>
            <a:chExt cx="4115422" cy="3007656"/>
          </a:xfrm>
        </p:grpSpPr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3449336" y="2485133"/>
              <a:ext cx="135994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차량 시뮬레이터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2374223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프로그램 실행</a:t>
              </a: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2374223" y="3409986"/>
              <a:ext cx="1439862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lvl="0" algn="ctr" latinLnBrk="0">
                <a:defRPr/>
              </a:pPr>
              <a:r>
                <a:rPr lang="en-US" altLang="ko-KR" sz="1000" kern="0" dirty="0">
                  <a:latin typeface="맑은 고딕" panose="020B0503020000020004" charset="-127"/>
                </a:rPr>
                <a:t>CAN </a:t>
              </a:r>
              <a:r>
                <a:rPr lang="ko-KR" altLang="en-US" sz="1000" kern="0" dirty="0">
                  <a:latin typeface="맑은 고딕" panose="020B0503020000020004" charset="-127"/>
                </a:rPr>
                <a:t>초기화</a:t>
              </a:r>
            </a:p>
          </p:txBody>
        </p:sp>
        <p:cxnSp>
          <p:nvCxnSpPr>
            <p:cNvPr id="17" name="직선 화살표 연결선 16"/>
            <p:cNvCxnSpPr>
              <a:stCxn id="15" idx="2"/>
              <a:endCxn id="16" idx="0"/>
            </p:cNvCxnSpPr>
            <p:nvPr/>
          </p:nvCxnSpPr>
          <p:spPr>
            <a:xfrm>
              <a:off x="3094154" y="3206691"/>
              <a:ext cx="0" cy="20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판단 17"/>
            <p:cNvSpPr/>
            <p:nvPr/>
          </p:nvSpPr>
          <p:spPr>
            <a:xfrm>
              <a:off x="2374223" y="4055134"/>
              <a:ext cx="1439862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맑은 고딕" panose="020B0503020000020004" charset="-127"/>
                </a:rPr>
                <a:t>IGN ON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맑은 고딕" panose="020B0503020000020004" charset="-127"/>
                </a:rPr>
                <a:t>확인</a:t>
              </a:r>
            </a:p>
          </p:txBody>
        </p:sp>
        <p:cxnSp>
          <p:nvCxnSpPr>
            <p:cNvPr id="19" name="직선 화살표 연결선 18"/>
            <p:cNvCxnSpPr>
              <a:stCxn id="16" idx="2"/>
              <a:endCxn id="18" idx="0"/>
            </p:cNvCxnSpPr>
            <p:nvPr/>
          </p:nvCxnSpPr>
          <p:spPr>
            <a:xfrm>
              <a:off x="3094154" y="3767173"/>
              <a:ext cx="0" cy="28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8" idx="2"/>
              <a:endCxn id="31" idx="0"/>
            </p:cNvCxnSpPr>
            <p:nvPr/>
          </p:nvCxnSpPr>
          <p:spPr>
            <a:xfrm>
              <a:off x="3094154" y="4412321"/>
              <a:ext cx="0" cy="314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1" idx="2"/>
              <a:endCxn id="22" idx="0"/>
            </p:cNvCxnSpPr>
            <p:nvPr/>
          </p:nvCxnSpPr>
          <p:spPr>
            <a:xfrm>
              <a:off x="3094154" y="5036597"/>
              <a:ext cx="0" cy="146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2374223" y="5183226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lvl="0" algn="ctr" latinLnBrk="0">
                <a:defRPr/>
              </a:pPr>
              <a:r>
                <a:rPr lang="en-US" altLang="ko-KR" sz="1000" kern="0" dirty="0">
                  <a:latin typeface="맑은 고딕" panose="020B0503020000020004" charset="-127"/>
                </a:rPr>
                <a:t>RPM, </a:t>
              </a:r>
              <a:r>
                <a:rPr lang="ko-KR" altLang="en-US" sz="1000" kern="0" dirty="0">
                  <a:latin typeface="맑은 고딕" panose="020B0503020000020004" charset="-127"/>
                </a:rPr>
                <a:t>주행거리</a:t>
              </a:r>
              <a:r>
                <a:rPr lang="en-US" altLang="ko-KR" sz="1000" kern="0" dirty="0">
                  <a:latin typeface="맑은 고딕" panose="020B0503020000020004" charset="-127"/>
                </a:rPr>
                <a:t>, </a:t>
              </a:r>
              <a:r>
                <a:rPr lang="ko-KR" altLang="en-US" sz="1000" kern="0" dirty="0" err="1">
                  <a:latin typeface="맑은 고딕" panose="020B0503020000020004" charset="-127"/>
                </a:rPr>
                <a:t>차속</a:t>
              </a:r>
              <a:r>
                <a:rPr lang="en-US" altLang="ko-KR" sz="1000" kern="0" dirty="0">
                  <a:latin typeface="맑은 고딕" panose="020B0503020000020004" charset="-127"/>
                </a:rPr>
                <a:t>, </a:t>
              </a:r>
              <a:r>
                <a:rPr lang="ko-KR" altLang="en-US" sz="1000" kern="0" dirty="0" err="1">
                  <a:latin typeface="맑은 고딕" panose="020B0503020000020004" charset="-127"/>
                </a:rPr>
                <a:t>연료잔량</a:t>
              </a:r>
              <a:r>
                <a:rPr lang="ko-KR" altLang="en-US" sz="1000" kern="0" dirty="0">
                  <a:latin typeface="맑은 고딕" panose="020B0503020000020004" charset="-127"/>
                </a:rPr>
                <a:t> 임시저장</a:t>
              </a: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4521924" y="3809396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고장코드 값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임시서장</a:t>
              </a:r>
            </a:p>
          </p:txBody>
        </p:sp>
        <p:cxnSp>
          <p:nvCxnSpPr>
            <p:cNvPr id="24" name="직선 화살표 연결선 23"/>
            <p:cNvCxnSpPr>
              <a:stCxn id="23" idx="2"/>
              <a:endCxn id="33" idx="0"/>
            </p:cNvCxnSpPr>
            <p:nvPr/>
          </p:nvCxnSpPr>
          <p:spPr>
            <a:xfrm flipH="1">
              <a:off x="5241854" y="4118959"/>
              <a:ext cx="1" cy="13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33" idx="2"/>
              <a:endCxn id="30" idx="0"/>
            </p:cNvCxnSpPr>
            <p:nvPr/>
          </p:nvCxnSpPr>
          <p:spPr>
            <a:xfrm>
              <a:off x="5241854" y="4615543"/>
              <a:ext cx="1" cy="37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1"/>
            <p:cNvSpPr txBox="1">
              <a:spLocks noChangeArrowheads="1"/>
            </p:cNvSpPr>
            <p:nvPr/>
          </p:nvSpPr>
          <p:spPr bwMode="auto">
            <a:xfrm>
              <a:off x="2816667" y="3791816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anose="020B0503020000020004" charset="-127"/>
                  <a:ea typeface="맑은 고딕" panose="020B0503020000020004" charset="-127"/>
                </a:rPr>
                <a:t>Y</a:t>
              </a:r>
              <a:endParaRPr lang="ko-KR" altLang="en-US" sz="1000" b="0" dirty="0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TextBox 71"/>
            <p:cNvSpPr txBox="1">
              <a:spLocks noChangeArrowheads="1"/>
            </p:cNvSpPr>
            <p:nvPr/>
          </p:nvSpPr>
          <p:spPr bwMode="auto">
            <a:xfrm>
              <a:off x="2825260" y="4433189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anose="020B0503020000020004" charset="-127"/>
                  <a:ea typeface="맑은 고딕" panose="020B0503020000020004" charset="-127"/>
                </a:rPr>
                <a:t>Y</a:t>
              </a:r>
              <a:endParaRPr lang="ko-KR" altLang="en-US" sz="1000" b="0" dirty="0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28" name="연결선: 꺾임 26"/>
            <p:cNvCxnSpPr>
              <a:stCxn id="16" idx="1"/>
              <a:endCxn id="15" idx="1"/>
            </p:cNvCxnSpPr>
            <p:nvPr/>
          </p:nvCxnSpPr>
          <p:spPr>
            <a:xfrm rot="10800000">
              <a:off x="2374223" y="3051910"/>
              <a:ext cx="12700" cy="53667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128"/>
            <p:cNvCxnSpPr>
              <a:stCxn id="18" idx="1"/>
              <a:endCxn id="15" idx="1"/>
            </p:cNvCxnSpPr>
            <p:nvPr/>
          </p:nvCxnSpPr>
          <p:spPr>
            <a:xfrm rot="10800000">
              <a:off x="2374223" y="3051910"/>
              <a:ext cx="12700" cy="118181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4521924" y="4987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임시저장 값 전송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2374223" y="4727034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RPM,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주행거리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차속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연료잔량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 값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Set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32" name="연결선: 꺾임 9"/>
            <p:cNvCxnSpPr>
              <a:stCxn id="22" idx="3"/>
              <a:endCxn id="23" idx="1"/>
            </p:cNvCxnSpPr>
            <p:nvPr/>
          </p:nvCxnSpPr>
          <p:spPr>
            <a:xfrm flipV="1">
              <a:off x="3814085" y="3964178"/>
              <a:ext cx="707839" cy="1373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판단 32"/>
            <p:cNvSpPr/>
            <p:nvPr/>
          </p:nvSpPr>
          <p:spPr>
            <a:xfrm>
              <a:off x="4521923" y="4258356"/>
              <a:ext cx="1439862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맑은 고딕" panose="020B0503020000020004" charset="-127"/>
                </a:rPr>
                <a:t>IGN ON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맑은 고딕" panose="020B0503020000020004" charset="-127"/>
                </a:rPr>
                <a:t>확인</a:t>
              </a:r>
            </a:p>
          </p:txBody>
        </p:sp>
        <p:sp>
          <p:nvSpPr>
            <p:cNvPr id="34" name="TextBox 71"/>
            <p:cNvSpPr txBox="1">
              <a:spLocks noChangeArrowheads="1"/>
            </p:cNvSpPr>
            <p:nvPr/>
          </p:nvSpPr>
          <p:spPr bwMode="auto">
            <a:xfrm>
              <a:off x="1846364" y="3034317"/>
              <a:ext cx="280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anose="020B0503020000020004" charset="-127"/>
                  <a:ea typeface="맑은 고딕" panose="020B0503020000020004" charset="-127"/>
                </a:rPr>
                <a:t>N</a:t>
              </a:r>
              <a:endParaRPr lang="ko-KR" altLang="en-US" sz="1000" b="0" dirty="0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TextBox 71"/>
            <p:cNvSpPr txBox="1">
              <a:spLocks noChangeArrowheads="1"/>
            </p:cNvSpPr>
            <p:nvPr/>
          </p:nvSpPr>
          <p:spPr bwMode="auto">
            <a:xfrm>
              <a:off x="4988265" y="4656772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anose="020B0503020000020004" charset="-127"/>
                  <a:ea typeface="맑은 고딕" panose="020B0503020000020004" charset="-127"/>
                </a:rPr>
                <a:t>Y</a:t>
              </a:r>
              <a:endParaRPr lang="ko-KR" altLang="en-US" sz="1000" b="0" dirty="0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36" name="연결선: 꺾임 24"/>
            <p:cNvCxnSpPr>
              <a:stCxn id="30" idx="3"/>
              <a:endCxn id="15" idx="3"/>
            </p:cNvCxnSpPr>
            <p:nvPr/>
          </p:nvCxnSpPr>
          <p:spPr>
            <a:xfrm flipH="1" flipV="1">
              <a:off x="3814085" y="3051910"/>
              <a:ext cx="2147701" cy="2090732"/>
            </a:xfrm>
            <a:prstGeom prst="bentConnector3">
              <a:avLst>
                <a:gd name="adj1" fmla="val -106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0061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828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ESP32_2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hanium_from_esp32_DB.ino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차량과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통신을 수행하여 실시간으로 차량 운행 데이터를 수집하고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전송하는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126911" y="1131000"/>
            <a:ext cx="1428258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312184" y="2550459"/>
            <a:ext cx="3776985" cy="3278366"/>
            <a:chOff x="4631588" y="2468427"/>
            <a:chExt cx="4154683" cy="3278366"/>
          </a:xfrm>
        </p:grpSpPr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708614" y="2468427"/>
              <a:ext cx="2545737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차량 운행 데이터 수집 및 저장 연계도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631588" y="2897128"/>
              <a:ext cx="4154683" cy="2849665"/>
              <a:chOff x="1829116" y="2897128"/>
              <a:chExt cx="4154683" cy="2849665"/>
            </a:xfrm>
          </p:grpSpPr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2374223" y="2897128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B0503020000020004" charset="-127"/>
                    <a:ea typeface="맑은 고딕" panose="020B0503020000020004" charset="-127"/>
                  </a:rPr>
                  <a:t>프로그램 실행</a:t>
                </a:r>
              </a:p>
            </p:txBody>
          </p:sp>
          <p:sp>
            <p:nvSpPr>
              <p:cNvPr id="45" name="순서도: 판단 44"/>
              <p:cNvSpPr/>
              <p:nvPr/>
            </p:nvSpPr>
            <p:spPr>
              <a:xfrm>
                <a:off x="2374223" y="3503117"/>
                <a:ext cx="1439862" cy="35718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lvl="0" algn="ctr" latinLnBrk="0">
                  <a:defRPr/>
                </a:pPr>
                <a:r>
                  <a:rPr lang="en-US" altLang="ko-KR" sz="1000" kern="0" dirty="0">
                    <a:latin typeface="맑은 고딕" panose="020B0503020000020004" charset="-127"/>
                  </a:rPr>
                  <a:t>CAN </a:t>
                </a:r>
                <a:r>
                  <a:rPr lang="ko-KR" altLang="en-US" sz="1000" kern="0" dirty="0">
                    <a:latin typeface="맑은 고딕" panose="020B0503020000020004" charset="-127"/>
                  </a:rPr>
                  <a:t>초기화</a:t>
                </a:r>
              </a:p>
            </p:txBody>
          </p:sp>
          <p:cxnSp>
            <p:nvCxnSpPr>
              <p:cNvPr id="46" name="직선 화살표 연결선 45"/>
              <p:cNvCxnSpPr>
                <a:stCxn id="44" idx="2"/>
                <a:endCxn id="45" idx="0"/>
              </p:cNvCxnSpPr>
              <p:nvPr/>
            </p:nvCxnSpPr>
            <p:spPr>
              <a:xfrm>
                <a:off x="3094154" y="3206691"/>
                <a:ext cx="0" cy="296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순서도: 판단 46"/>
              <p:cNvSpPr/>
              <p:nvPr/>
            </p:nvSpPr>
            <p:spPr>
              <a:xfrm>
                <a:off x="2374223" y="4148265"/>
                <a:ext cx="1439862" cy="35718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r>
                  <a:rPr lang="en-US" altLang="ko-KR" sz="1000" kern="0" dirty="0">
                    <a:latin typeface="맑은 고딕" panose="020B0503020000020004" charset="-127"/>
                  </a:rPr>
                  <a:t>WIFI </a:t>
                </a:r>
                <a:r>
                  <a:rPr lang="ko-KR" altLang="en-US" sz="1000" kern="0" dirty="0">
                    <a:latin typeface="맑은 고딕" panose="020B0503020000020004" charset="-127"/>
                  </a:rPr>
                  <a:t>연결</a:t>
                </a:r>
              </a:p>
            </p:txBody>
          </p:sp>
          <p:cxnSp>
            <p:nvCxnSpPr>
              <p:cNvPr id="48" name="직선 화살표 연결선 47"/>
              <p:cNvCxnSpPr>
                <a:stCxn id="45" idx="2"/>
                <a:endCxn id="47" idx="0"/>
              </p:cNvCxnSpPr>
              <p:nvPr/>
            </p:nvCxnSpPr>
            <p:spPr>
              <a:xfrm>
                <a:off x="3094154" y="3860304"/>
                <a:ext cx="0" cy="2879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순서도: 판단 48"/>
              <p:cNvSpPr/>
              <p:nvPr/>
            </p:nvSpPr>
            <p:spPr>
              <a:xfrm>
                <a:off x="2374223" y="4793410"/>
                <a:ext cx="1439862" cy="35718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B0503020000020004" charset="-127"/>
                    <a:ea typeface="맑은 고딕" panose="020B0503020000020004" charset="-127"/>
                    <a:cs typeface="+mn-cs"/>
                  </a:rPr>
                  <a:t>IGN 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B0503020000020004" charset="-127"/>
                    <a:ea typeface="맑은 고딕" panose="020B0503020000020004" charset="-127"/>
                    <a:cs typeface="+mn-cs"/>
                  </a:rPr>
                  <a:t>확인</a:t>
                </a:r>
              </a:p>
            </p:txBody>
          </p:sp>
          <p:cxnSp>
            <p:nvCxnSpPr>
              <p:cNvPr id="50" name="직선 화살표 연결선 49"/>
              <p:cNvCxnSpPr>
                <a:stCxn id="47" idx="2"/>
                <a:endCxn id="49" idx="0"/>
              </p:cNvCxnSpPr>
              <p:nvPr/>
            </p:nvCxnSpPr>
            <p:spPr>
              <a:xfrm>
                <a:off x="3094154" y="4505452"/>
                <a:ext cx="0" cy="28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49" idx="2"/>
                <a:endCxn id="52" idx="0"/>
              </p:cNvCxnSpPr>
              <p:nvPr/>
            </p:nvCxnSpPr>
            <p:spPr>
              <a:xfrm>
                <a:off x="3094154" y="5150597"/>
                <a:ext cx="0" cy="286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>
                <a:off x="2374223" y="5437230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B0503020000020004" charset="-127"/>
                    <a:ea typeface="맑은 고딕" panose="020B0503020000020004" charset="-127"/>
                  </a:rPr>
                  <a:t>데이터 요청</a:t>
                </a:r>
              </a:p>
            </p:txBody>
          </p:sp>
          <p:sp>
            <p:nvSpPr>
              <p:cNvPr id="53" name="Rectangle 41"/>
              <p:cNvSpPr>
                <a:spLocks noChangeArrowheads="1"/>
              </p:cNvSpPr>
              <p:nvPr/>
            </p:nvSpPr>
            <p:spPr bwMode="auto">
              <a:xfrm>
                <a:off x="4543937" y="3616794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B0503020000020004" charset="-127"/>
                    <a:ea typeface="맑은 고딕" panose="020B0503020000020004" charset="-127"/>
                  </a:rPr>
                  <a:t>데이터 수신</a:t>
                </a:r>
              </a:p>
            </p:txBody>
          </p:sp>
          <p:cxnSp>
            <p:nvCxnSpPr>
              <p:cNvPr id="54" name="연결선: 꺾임 17"/>
              <p:cNvCxnSpPr>
                <a:stCxn id="52" idx="3"/>
                <a:endCxn id="53" idx="1"/>
              </p:cNvCxnSpPr>
              <p:nvPr/>
            </p:nvCxnSpPr>
            <p:spPr>
              <a:xfrm flipV="1">
                <a:off x="3814085" y="3771576"/>
                <a:ext cx="729852" cy="1820436"/>
              </a:xfrm>
              <a:prstGeom prst="bentConnector3">
                <a:avLst>
                  <a:gd name="adj1" fmla="val 581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53" idx="2"/>
                <a:endCxn id="56" idx="0"/>
              </p:cNvCxnSpPr>
              <p:nvPr/>
            </p:nvCxnSpPr>
            <p:spPr>
              <a:xfrm>
                <a:off x="5263868" y="3926357"/>
                <a:ext cx="0" cy="152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4543937" y="4079284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B0503020000020004" charset="-127"/>
                    <a:ea typeface="맑은 고딕" panose="020B0503020000020004" charset="-127"/>
                  </a:rPr>
                  <a:t>데이터 파싱</a:t>
                </a:r>
              </a:p>
            </p:txBody>
          </p:sp>
          <p:cxnSp>
            <p:nvCxnSpPr>
              <p:cNvPr id="57" name="직선 화살표 연결선 56"/>
              <p:cNvCxnSpPr>
                <a:stCxn id="56" idx="2"/>
                <a:endCxn id="66" idx="0"/>
              </p:cNvCxnSpPr>
              <p:nvPr/>
            </p:nvCxnSpPr>
            <p:spPr>
              <a:xfrm>
                <a:off x="5263868" y="4388847"/>
                <a:ext cx="0" cy="154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71"/>
              <p:cNvSpPr txBox="1">
                <a:spLocks noChangeArrowheads="1"/>
              </p:cNvSpPr>
              <p:nvPr/>
            </p:nvSpPr>
            <p:spPr bwMode="auto">
              <a:xfrm>
                <a:off x="2837351" y="5170803"/>
                <a:ext cx="25680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anose="020B0503020000020004" charset="-127"/>
                    <a:ea typeface="맑은 고딕" panose="020B0503020000020004" charset="-127"/>
                  </a:rPr>
                  <a:t>Y</a:t>
                </a:r>
                <a:endParaRPr lang="ko-KR" altLang="en-US" sz="1000" b="0" dirty="0">
                  <a:latin typeface="맑은 고딕" panose="020B0503020000020004" charset="-127"/>
                  <a:ea typeface="맑은 고딕" panose="020B0503020000020004" charset="-127"/>
                </a:endParaRPr>
              </a:p>
            </p:txBody>
          </p:sp>
          <p:sp>
            <p:nvSpPr>
              <p:cNvPr id="59" name="TextBox 71"/>
              <p:cNvSpPr txBox="1">
                <a:spLocks noChangeArrowheads="1"/>
              </p:cNvSpPr>
              <p:nvPr/>
            </p:nvSpPr>
            <p:spPr bwMode="auto">
              <a:xfrm>
                <a:off x="2816667" y="3884947"/>
                <a:ext cx="25680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anose="020B0503020000020004" charset="-127"/>
                    <a:ea typeface="맑은 고딕" panose="020B0503020000020004" charset="-127"/>
                  </a:rPr>
                  <a:t>Y</a:t>
                </a:r>
                <a:endParaRPr lang="ko-KR" altLang="en-US" sz="1000" b="0" dirty="0">
                  <a:latin typeface="맑은 고딕" panose="020B0503020000020004" charset="-127"/>
                  <a:ea typeface="맑은 고딕" panose="020B0503020000020004" charset="-127"/>
                </a:endParaRPr>
              </a:p>
            </p:txBody>
          </p:sp>
          <p:sp>
            <p:nvSpPr>
              <p:cNvPr id="60" name="TextBox 71"/>
              <p:cNvSpPr txBox="1">
                <a:spLocks noChangeArrowheads="1"/>
              </p:cNvSpPr>
              <p:nvPr/>
            </p:nvSpPr>
            <p:spPr bwMode="auto">
              <a:xfrm>
                <a:off x="2825260" y="4526320"/>
                <a:ext cx="25680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anose="020B0503020000020004" charset="-127"/>
                    <a:ea typeface="맑은 고딕" panose="020B0503020000020004" charset="-127"/>
                  </a:rPr>
                  <a:t>Y</a:t>
                </a:r>
                <a:endParaRPr lang="ko-KR" altLang="en-US" sz="1000" b="0" dirty="0">
                  <a:latin typeface="맑은 고딕" panose="020B0503020000020004" charset="-127"/>
                  <a:ea typeface="맑은 고딕" panose="020B0503020000020004" charset="-127"/>
                </a:endParaRPr>
              </a:p>
            </p:txBody>
          </p:sp>
          <p:cxnSp>
            <p:nvCxnSpPr>
              <p:cNvPr id="61" name="연결선: 꺾임 26"/>
              <p:cNvCxnSpPr>
                <a:stCxn id="45" idx="1"/>
                <a:endCxn id="44" idx="1"/>
              </p:cNvCxnSpPr>
              <p:nvPr/>
            </p:nvCxnSpPr>
            <p:spPr>
              <a:xfrm rot="10800000">
                <a:off x="2374223" y="3051911"/>
                <a:ext cx="12700" cy="629801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128"/>
              <p:cNvCxnSpPr>
                <a:stCxn id="47" idx="1"/>
                <a:endCxn id="44" idx="1"/>
              </p:cNvCxnSpPr>
              <p:nvPr/>
            </p:nvCxnSpPr>
            <p:spPr>
              <a:xfrm rot="10800000">
                <a:off x="2374223" y="3051911"/>
                <a:ext cx="12700" cy="1274949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연결선: 꺾임 129"/>
              <p:cNvCxnSpPr>
                <a:stCxn id="49" idx="1"/>
                <a:endCxn id="44" idx="1"/>
              </p:cNvCxnSpPr>
              <p:nvPr/>
            </p:nvCxnSpPr>
            <p:spPr>
              <a:xfrm rot="10800000">
                <a:off x="2374223" y="3051910"/>
                <a:ext cx="12700" cy="1920094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71"/>
              <p:cNvSpPr txBox="1">
                <a:spLocks noChangeArrowheads="1"/>
              </p:cNvSpPr>
              <p:nvPr/>
            </p:nvSpPr>
            <p:spPr bwMode="auto">
              <a:xfrm>
                <a:off x="1829116" y="3083660"/>
                <a:ext cx="280987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anose="020B0503020000020004" charset="-127"/>
                    <a:ea typeface="맑은 고딕" panose="020B0503020000020004" charset="-127"/>
                  </a:rPr>
                  <a:t>N</a:t>
                </a:r>
                <a:endParaRPr lang="ko-KR" altLang="en-US" sz="1000" b="0" dirty="0">
                  <a:latin typeface="맑은 고딕" panose="020B0503020000020004" charset="-127"/>
                  <a:ea typeface="맑은 고딕" panose="020B0503020000020004" charset="-127"/>
                </a:endParaRPr>
              </a:p>
            </p:txBody>
          </p:sp>
          <p:sp>
            <p:nvSpPr>
              <p:cNvPr id="65" name="AutoShape 46"/>
              <p:cNvSpPr>
                <a:spLocks noChangeArrowheads="1"/>
              </p:cNvSpPr>
              <p:nvPr/>
            </p:nvSpPr>
            <p:spPr bwMode="auto">
              <a:xfrm>
                <a:off x="4534015" y="5008549"/>
                <a:ext cx="1439862" cy="539750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</a:ln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ko-KR" altLang="en-US" sz="1000" kern="0" dirty="0">
                    <a:latin typeface="맑은 고딕" panose="020B0503020000020004" charset="-127"/>
                    <a:ea typeface="맑은 고딕" panose="020B0503020000020004" charset="-127"/>
                  </a:rPr>
                  <a:t>차량 데이터 </a:t>
                </a:r>
                <a:r>
                  <a:rPr lang="en-US" altLang="ko-KR" sz="1000" kern="0" dirty="0">
                    <a:latin typeface="맑은 고딕" panose="020B0503020000020004" charset="-127"/>
                    <a:ea typeface="맑은 고딕" panose="020B0503020000020004" charset="-127"/>
                  </a:rPr>
                  <a:t>DB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endParaRPr>
              </a:p>
            </p:txBody>
          </p:sp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4543937" y="4543628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ko-KR" sz="1000" kern="0" dirty="0">
                    <a:latin typeface="맑은 고딕" panose="020B0503020000020004" charset="-127"/>
                    <a:ea typeface="맑은 고딕" panose="020B0503020000020004" charset="-127"/>
                  </a:rPr>
                  <a:t>DB</a:t>
                </a:r>
                <a:r>
                  <a:rPr lang="ko-KR" altLang="en-US" sz="1000" kern="0" dirty="0">
                    <a:latin typeface="맑은 고딕" panose="020B0503020000020004" charset="-127"/>
                    <a:ea typeface="맑은 고딕" panose="020B0503020000020004" charset="-127"/>
                  </a:rPr>
                  <a:t>로 데이터 전송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endParaRPr>
              </a:p>
            </p:txBody>
          </p:sp>
          <p:cxnSp>
            <p:nvCxnSpPr>
              <p:cNvPr id="67" name="직선 화살표 연결선 66"/>
              <p:cNvCxnSpPr>
                <a:stCxn id="66" idx="2"/>
                <a:endCxn id="65" idx="1"/>
              </p:cNvCxnSpPr>
              <p:nvPr/>
            </p:nvCxnSpPr>
            <p:spPr>
              <a:xfrm flipH="1">
                <a:off x="5253946" y="4853191"/>
                <a:ext cx="9922" cy="155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연결선: 꺾임 46"/>
            <p:cNvCxnSpPr>
              <a:stCxn id="66" idx="3"/>
              <a:endCxn id="44" idx="3"/>
            </p:cNvCxnSpPr>
            <p:nvPr/>
          </p:nvCxnSpPr>
          <p:spPr>
            <a:xfrm flipH="1" flipV="1">
              <a:off x="6616557" y="3051910"/>
              <a:ext cx="2169714" cy="1646500"/>
            </a:xfrm>
            <a:prstGeom prst="bentConnector3">
              <a:avLst>
                <a:gd name="adj1" fmla="val -10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0750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07504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Main.php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수집된 데이터를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가져와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웹상에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표시해주는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7395159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501595" y="2492897"/>
            <a:ext cx="2412311" cy="3520795"/>
            <a:chOff x="5086970" y="2492897"/>
            <a:chExt cx="2412311" cy="3520795"/>
          </a:xfrm>
        </p:grpSpPr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5086970" y="2492897"/>
              <a:ext cx="1703982" cy="264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Main.php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프로그램 실행</a:t>
              </a:r>
            </a:p>
          </p:txBody>
        </p:sp>
        <p:sp>
          <p:nvSpPr>
            <p:cNvPr id="61" name="Rectangle 41"/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접속</a:t>
              </a:r>
            </a:p>
          </p:txBody>
        </p:sp>
        <p:cxnSp>
          <p:nvCxnSpPr>
            <p:cNvPr id="62" name="직선 화살표 연결선 61"/>
            <p:cNvCxnSpPr>
              <a:stCxn id="61" idx="2"/>
              <a:endCxn id="63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41"/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조회</a:t>
              </a:r>
            </a:p>
          </p:txBody>
        </p:sp>
        <p:sp>
          <p:nvSpPr>
            <p:cNvPr id="64" name="AutoShape 46"/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RPM, SPEED, Distance, Engine temperature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65" name="직선 화살표 연결선 64"/>
            <p:cNvCxnSpPr>
              <a:stCxn id="63" idx="2"/>
              <a:endCxn id="64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2"/>
              <a:endCxn id="61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4" idx="3"/>
              <a:endCxn id="68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조회 결과</a:t>
              </a:r>
              <a:endParaRPr lang="en-US" altLang="ko-KR" sz="1000" kern="0" dirty="0"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9" name="Rectangle 41"/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표시</a:t>
              </a:r>
            </a:p>
          </p:txBody>
        </p:sp>
        <p:cxnSp>
          <p:nvCxnSpPr>
            <p:cNvPr id="70" name="직선 화살표 연결선 69"/>
            <p:cNvCxnSpPr>
              <a:stCxn id="68" idx="2"/>
              <a:endCxn id="69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11"/>
            <p:cNvCxnSpPr>
              <a:stCxn id="69" idx="3"/>
              <a:endCxn id="60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0829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828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statistics.php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일평균 데이터를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가져와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웹상에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그래프로 표시해주는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458483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564918" y="2492897"/>
            <a:ext cx="2412312" cy="3520795"/>
            <a:chOff x="5086969" y="2492897"/>
            <a:chExt cx="2412312" cy="3520795"/>
          </a:xfrm>
        </p:grpSpPr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086969" y="2492897"/>
              <a:ext cx="18895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statistics.php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프로그램 실행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접속</a:t>
              </a:r>
            </a:p>
          </p:txBody>
        </p:sp>
        <p:cxnSp>
          <p:nvCxnSpPr>
            <p:cNvPr id="44" name="직선 화살표 연결선 43"/>
            <p:cNvCxnSpPr>
              <a:stCxn id="43" idx="2"/>
              <a:endCxn id="45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조회</a:t>
              </a:r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RPM, SPEED, Distance, Engine temperature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의 일 </a:t>
              </a: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평균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 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47" name="직선 화살표 연결선 46"/>
            <p:cNvCxnSpPr>
              <a:stCxn id="45" idx="2"/>
              <a:endCxn id="46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2" idx="2"/>
              <a:endCxn id="43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6" idx="3"/>
              <a:endCxn id="50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조회 결과</a:t>
              </a:r>
              <a:endParaRPr lang="en-US" altLang="ko-KR" sz="1000" kern="0" dirty="0"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000" kern="0" dirty="0">
                  <a:latin typeface="맑은 고딕" panose="020B0503020000020004" charset="-127"/>
                  <a:ea typeface="맑은 고딕" panose="020B0503020000020004" charset="-127"/>
                </a:rPr>
                <a:t>Chart.js</a:t>
              </a: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로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 데이터 표시</a:t>
              </a:r>
            </a:p>
          </p:txBody>
        </p:sp>
        <p:cxnSp>
          <p:nvCxnSpPr>
            <p:cNvPr id="52" name="직선 화살표 연결선 51"/>
            <p:cNvCxnSpPr>
              <a:stCxn id="50" idx="2"/>
              <a:endCxn id="51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3"/>
            <p:cNvCxnSpPr>
              <a:stCxn id="51" idx="3"/>
              <a:endCxn id="42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pic>
        <p:nvPicPr>
          <p:cNvPr id="3073" name="_x216001472" descr="EMB00000a1844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268760"/>
            <a:ext cx="5989825" cy="24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764" y="4042807"/>
            <a:ext cx="8820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 smtClean="0"/>
              <a:t>한국자동차 </a:t>
            </a:r>
            <a:r>
              <a:rPr lang="ko-KR" altLang="en-US" sz="1400" dirty="0"/>
              <a:t>기술신문의 자동차 서비스시장과 변화대응에 </a:t>
            </a:r>
            <a:r>
              <a:rPr lang="ko-KR" altLang="en-US" sz="1400" dirty="0" smtClean="0"/>
              <a:t>따르면 한국의 </a:t>
            </a:r>
            <a:r>
              <a:rPr lang="ko-KR" altLang="en-US" sz="1400" dirty="0"/>
              <a:t>자동차 수리서비스의 </a:t>
            </a:r>
            <a:r>
              <a:rPr lang="en-US" altLang="ko-KR" sz="1400" dirty="0"/>
              <a:t>CMPI</a:t>
            </a:r>
            <a:r>
              <a:rPr lang="ko-KR" altLang="en-US" sz="1400" dirty="0"/>
              <a:t>점수는 </a:t>
            </a:r>
            <a:r>
              <a:rPr lang="en-US" altLang="ko-KR" sz="1400" dirty="0"/>
              <a:t>71.1</a:t>
            </a:r>
            <a:r>
              <a:rPr lang="ko-KR" altLang="en-US" sz="1400" dirty="0"/>
              <a:t>이고 </a:t>
            </a:r>
            <a:r>
              <a:rPr lang="en-US" altLang="ko-KR" sz="1400" dirty="0"/>
              <a:t>29</a:t>
            </a:r>
            <a:r>
              <a:rPr lang="ko-KR" altLang="en-US" sz="1400" dirty="0"/>
              <a:t>위로 </a:t>
            </a:r>
            <a:r>
              <a:rPr lang="en-US" altLang="ko-KR" sz="1400" dirty="0"/>
              <a:t>CMPI</a:t>
            </a:r>
            <a:r>
              <a:rPr lang="ko-KR" altLang="en-US" sz="1400" dirty="0"/>
              <a:t>의 평균값인 </a:t>
            </a:r>
            <a:r>
              <a:rPr lang="en-US" altLang="ko-KR" sz="1400" dirty="0"/>
              <a:t>73.7</a:t>
            </a:r>
            <a:r>
              <a:rPr lang="ko-KR" altLang="en-US" sz="1400" dirty="0"/>
              <a:t>에도 미치지 </a:t>
            </a:r>
            <a:r>
              <a:rPr lang="ko-KR" altLang="en-US" sz="1400" dirty="0" smtClean="0"/>
              <a:t>못함</a:t>
            </a:r>
            <a:r>
              <a:rPr lang="en-US" altLang="ko-KR" sz="1400" dirty="0" smtClean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/>
              <a:t>이는 </a:t>
            </a:r>
            <a:r>
              <a:rPr lang="ko-KR" altLang="en-US" sz="1400" dirty="0"/>
              <a:t>한국 뿐만이 아니라 유럽도 같은 현상을 </a:t>
            </a:r>
            <a:r>
              <a:rPr lang="ko-KR" altLang="en-US" sz="1400" dirty="0" smtClean="0"/>
              <a:t>보이며</a:t>
            </a:r>
            <a:r>
              <a:rPr lang="en-US" altLang="ko-KR" sz="1400" dirty="0"/>
              <a:t>,</a:t>
            </a:r>
            <a:r>
              <a:rPr lang="en-US" altLang="ko-KR" sz="1400" dirty="0" smtClean="0"/>
              <a:t> EU </a:t>
            </a:r>
            <a:r>
              <a:rPr lang="ko-KR" altLang="en-US" sz="1400" dirty="0"/>
              <a:t>자동차수리서비스가 서비스분야 </a:t>
            </a:r>
            <a:r>
              <a:rPr lang="en-US" altLang="ko-KR" sz="1400" dirty="0"/>
              <a:t>15</a:t>
            </a:r>
            <a:r>
              <a:rPr lang="ko-KR" altLang="en-US" sz="1400" dirty="0"/>
              <a:t>위로 중위권 평가를 받고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. 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자동차 수리 서비스의 문제점을 느끼고 있는 것은 </a:t>
            </a:r>
            <a:r>
              <a:rPr lang="ko-KR" altLang="en-US" sz="1400" dirty="0" smtClean="0"/>
              <a:t>한국뿐 </a:t>
            </a:r>
            <a:r>
              <a:rPr lang="ko-KR" altLang="en-US" sz="1400" dirty="0"/>
              <a:t>만이 아니라는 걸 알 수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fontAlgn="base"/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61764" y="3933056"/>
            <a:ext cx="8820472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3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9512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exchange.php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차량의 총 운행 거리에 따른 소모품 교체 알림을 시각적으로 보여주기 위한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467167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573602" y="2492897"/>
            <a:ext cx="2412312" cy="3520795"/>
            <a:chOff x="5086969" y="2492897"/>
            <a:chExt cx="2412312" cy="3520795"/>
          </a:xfrm>
        </p:grpSpPr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086969" y="2492897"/>
              <a:ext cx="19530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exchange.php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프로그램 실행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접속</a:t>
              </a:r>
            </a:p>
          </p:txBody>
        </p:sp>
        <p:cxnSp>
          <p:nvCxnSpPr>
            <p:cNvPr id="44" name="직선 화살표 연결선 43"/>
            <p:cNvCxnSpPr>
              <a:stCxn id="43" idx="2"/>
              <a:endCxn id="45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조회</a:t>
              </a:r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Distance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 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47" name="직선 화살표 연결선 46"/>
            <p:cNvCxnSpPr>
              <a:stCxn id="45" idx="2"/>
              <a:endCxn id="46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2" idx="2"/>
              <a:endCxn id="43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6" idx="3"/>
              <a:endCxn id="50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조회 결과</a:t>
              </a:r>
              <a:endParaRPr lang="en-US" altLang="ko-KR" sz="1000" kern="0" dirty="0"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Distance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에 따른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소모품 교체 알림 표시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52" name="직선 화살표 연결선 51"/>
            <p:cNvCxnSpPr>
              <a:stCxn id="50" idx="2"/>
              <a:endCxn id="51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3"/>
            <p:cNvCxnSpPr>
              <a:stCxn id="51" idx="3"/>
              <a:endCxn id="42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750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07504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error.php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UDS</a:t>
                      </a:r>
                      <a:r>
                        <a:rPr lang="ko-KR" altLang="en-US" sz="1000" dirty="0"/>
                        <a:t> 프로토콜을 통해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고장코드 정보를 웹에 표시하는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395159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563806" y="2483557"/>
            <a:ext cx="2350100" cy="3530135"/>
            <a:chOff x="5149181" y="2483557"/>
            <a:chExt cx="2350100" cy="3530135"/>
          </a:xfrm>
        </p:grpSpPr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149181" y="2483557"/>
              <a:ext cx="19530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error.php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프로그램 실행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접속</a:t>
              </a:r>
            </a:p>
          </p:txBody>
        </p:sp>
        <p:cxnSp>
          <p:nvCxnSpPr>
            <p:cNvPr id="44" name="직선 화살표 연결선 43"/>
            <p:cNvCxnSpPr>
              <a:stCxn id="43" idx="2"/>
              <a:endCxn id="45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조회</a:t>
              </a:r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000" kern="0" dirty="0" smtClean="0">
                  <a:latin typeface="맑은 고딕" panose="020B0503020000020004" charset="-127"/>
                  <a:ea typeface="맑은 고딕" panose="020B0503020000020004" charset="-127"/>
                </a:rPr>
                <a:t>Error Code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47" name="직선 화살표 연결선 46"/>
            <p:cNvCxnSpPr>
              <a:stCxn id="45" idx="2"/>
              <a:endCxn id="46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2" idx="2"/>
              <a:endCxn id="43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6" idx="3"/>
              <a:endCxn id="50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조회 결과</a:t>
              </a:r>
              <a:endParaRPr lang="en-US" altLang="ko-KR" sz="1000" kern="0" dirty="0"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고장코드에 따른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상세 내역 표시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52" name="직선 화살표 연결선 51"/>
            <p:cNvCxnSpPr>
              <a:stCxn id="50" idx="2"/>
              <a:endCxn id="51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4"/>
            <p:cNvCxnSpPr>
              <a:stCxn id="51" idx="3"/>
              <a:endCxn id="42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750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07504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dbtest.php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7/8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Esp32</a:t>
                      </a:r>
                      <a:r>
                        <a:rPr lang="ko-KR" altLang="en-US" sz="1000" dirty="0"/>
                        <a:t>에서 전송되는 차량 운행 데이터를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395159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563806" y="2483557"/>
            <a:ext cx="1953064" cy="2555688"/>
            <a:chOff x="5149181" y="2483557"/>
            <a:chExt cx="1953064" cy="2555688"/>
          </a:xfrm>
        </p:grpSpPr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149181" y="2483557"/>
              <a:ext cx="19530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dbtest.php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&gt;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320628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프로그램 실행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320628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000" kern="0" dirty="0">
                  <a:latin typeface="맑은 고딕" panose="020B0503020000020004" charset="-127"/>
                  <a:ea typeface="맑은 고딕" panose="020B0503020000020004" charset="-127"/>
                </a:rPr>
                <a:t>DB</a:t>
              </a: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 접속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44" name="직선 화살표 연결선 43"/>
            <p:cNvCxnSpPr>
              <a:stCxn id="43" idx="2"/>
              <a:endCxn id="45" idx="0"/>
            </p:cNvCxnSpPr>
            <p:nvPr/>
          </p:nvCxnSpPr>
          <p:spPr>
            <a:xfrm>
              <a:off x="6040559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320628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차량 운행 데이터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charset="-127"/>
                  <a:ea typeface="맑은 고딕" panose="020B0503020000020004" charset="-127"/>
                </a:rPr>
                <a:t>수신 대기</a:t>
              </a:r>
            </a:p>
          </p:txBody>
        </p:sp>
        <p:cxnSp>
          <p:nvCxnSpPr>
            <p:cNvPr id="46" name="직선 화살표 연결선 45"/>
            <p:cNvCxnSpPr>
              <a:stCxn id="45" idx="2"/>
              <a:endCxn id="50" idx="0"/>
            </p:cNvCxnSpPr>
            <p:nvPr/>
          </p:nvCxnSpPr>
          <p:spPr>
            <a:xfrm>
              <a:off x="6040559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2" idx="2"/>
              <a:endCxn id="43" idx="0"/>
            </p:cNvCxnSpPr>
            <p:nvPr/>
          </p:nvCxnSpPr>
          <p:spPr>
            <a:xfrm>
              <a:off x="6040559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50" idx="2"/>
              <a:endCxn id="49" idx="0"/>
            </p:cNvCxnSpPr>
            <p:nvPr/>
          </p:nvCxnSpPr>
          <p:spPr>
            <a:xfrm>
              <a:off x="6040559" y="4590285"/>
              <a:ext cx="0" cy="13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5320628" y="4729682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000" kern="0" dirty="0">
                  <a:latin typeface="맑은 고딕" panose="020B0503020000020004" charset="-127"/>
                  <a:ea typeface="맑은 고딕" panose="020B0503020000020004" charset="-127"/>
                </a:rPr>
                <a:t>SQL</a:t>
              </a: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문으로 </a:t>
              </a:r>
              <a:r>
                <a:rPr lang="en-US" altLang="ko-KR" sz="1000" kern="0" dirty="0">
                  <a:latin typeface="맑은 고딕" panose="020B0503020000020004" charset="-127"/>
                  <a:ea typeface="맑은 고딕" panose="020B0503020000020004" charset="-127"/>
                </a:rPr>
                <a:t>DB</a:t>
              </a: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에 저장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5320628" y="4280722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ko-KR" altLang="en-US" sz="1000" kern="0" dirty="0">
                  <a:latin typeface="맑은 고딕" panose="020B0503020000020004" charset="-127"/>
                  <a:ea typeface="맑은 고딕" panose="020B0503020000020004" charset="-127"/>
                </a:rPr>
                <a:t>차량 운행 데이터 수신 및 파싱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cxnSp>
          <p:nvCxnSpPr>
            <p:cNvPr id="51" name="연결선: 꺾임 8"/>
            <p:cNvCxnSpPr>
              <a:stCxn id="49" idx="3"/>
              <a:endCxn id="45" idx="3"/>
            </p:cNvCxnSpPr>
            <p:nvPr/>
          </p:nvCxnSpPr>
          <p:spPr>
            <a:xfrm flipV="1">
              <a:off x="6760490" y="3972132"/>
              <a:ext cx="12700" cy="91233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107504" y="692697"/>
            <a:ext cx="3247561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_Simulator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17332" y="1340768"/>
            <a:ext cx="3901509" cy="482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57417" y="1340768"/>
            <a:ext cx="4720826" cy="482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창민\Desktop\Simlulator_flow 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57811"/>
            <a:ext cx="3096344" cy="46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99999" y="1978962"/>
            <a:ext cx="46443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값들을 초기화</a:t>
            </a:r>
            <a:endParaRPr lang="en-US" altLang="ko-KR" dirty="0"/>
          </a:p>
          <a:p>
            <a:r>
              <a:rPr lang="en-US" altLang="ko-KR" dirty="0"/>
              <a:t>2. CAN </a:t>
            </a:r>
            <a:r>
              <a:rPr lang="ko-KR" altLang="en-US" dirty="0"/>
              <a:t>통신연결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엔진이 켜져 있는지 체크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가변저항을 통해 차량 </a:t>
            </a:r>
            <a:r>
              <a:rPr lang="en-US" altLang="ko-KR" dirty="0" err="1"/>
              <a:t>obd</a:t>
            </a:r>
            <a:r>
              <a:rPr lang="ko-KR" altLang="en-US" dirty="0"/>
              <a:t> 값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&amp;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스위치를 통해 </a:t>
            </a:r>
            <a:r>
              <a:rPr lang="en-US" altLang="ko-KR" dirty="0"/>
              <a:t>DTC </a:t>
            </a:r>
            <a:r>
              <a:rPr lang="ko-KR" altLang="en-US" dirty="0"/>
              <a:t>값 </a:t>
            </a:r>
            <a:r>
              <a:rPr lang="ko-KR" altLang="en-US" dirty="0" err="1"/>
              <a:t>세팅</a:t>
            </a:r>
            <a:r>
              <a:rPr lang="en-US" altLang="ko-KR" dirty="0"/>
              <a:t>&amp;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6. Translator </a:t>
            </a:r>
            <a:r>
              <a:rPr lang="ko-KR" altLang="en-US" dirty="0"/>
              <a:t>측으로부터 </a:t>
            </a:r>
            <a:r>
              <a:rPr lang="ko-KR" altLang="en-US" dirty="0" smtClean="0"/>
              <a:t>요청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/>
              <a:t>왔는지 </a:t>
            </a:r>
            <a:r>
              <a:rPr lang="ko-KR" altLang="en-US" dirty="0" smtClean="0"/>
              <a:t>체</a:t>
            </a:r>
            <a:r>
              <a:rPr lang="ko-KR" altLang="en-US" dirty="0"/>
              <a:t>크</a:t>
            </a:r>
            <a:r>
              <a:rPr lang="ko-KR" altLang="en-US" dirty="0" smtClean="0"/>
              <a:t>하고 </a:t>
            </a:r>
            <a:r>
              <a:rPr lang="ko-KR" altLang="en-US" dirty="0"/>
              <a:t>안 왔으면 </a:t>
            </a:r>
            <a:r>
              <a:rPr lang="en-US" altLang="ko-KR" dirty="0"/>
              <a:t>1</a:t>
            </a:r>
            <a:r>
              <a:rPr lang="ko-KR" altLang="en-US" dirty="0"/>
              <a:t>번으로 </a:t>
            </a:r>
            <a:r>
              <a:rPr lang="ko-KR" altLang="en-US" dirty="0" smtClean="0"/>
              <a:t>돌아가고 </a:t>
            </a:r>
            <a:r>
              <a:rPr lang="ko-KR" altLang="en-US" dirty="0"/>
              <a:t>왔으면 다음</a:t>
            </a:r>
            <a:endParaRPr lang="en-US" altLang="ko-KR" dirty="0"/>
          </a:p>
          <a:p>
            <a:r>
              <a:rPr lang="en-US" altLang="ko-KR" dirty="0"/>
              <a:t>7. SID= 1(Show Current Data)</a:t>
            </a:r>
          </a:p>
          <a:p>
            <a:r>
              <a:rPr lang="en-US" altLang="ko-KR" dirty="0"/>
              <a:t>   SID= 3(Read DTC)</a:t>
            </a:r>
          </a:p>
          <a:p>
            <a:r>
              <a:rPr lang="en-US" altLang="ko-KR" dirty="0"/>
              <a:t>8. SID=1</a:t>
            </a:r>
            <a:r>
              <a:rPr lang="ko-KR" altLang="en-US" dirty="0"/>
              <a:t>이면 </a:t>
            </a:r>
            <a:r>
              <a:rPr lang="en-US" altLang="ko-KR" dirty="0"/>
              <a:t>OBD2 </a:t>
            </a:r>
            <a:r>
              <a:rPr lang="ko-KR" altLang="en-US" dirty="0"/>
              <a:t>값들을 전송</a:t>
            </a:r>
            <a:endParaRPr lang="en-US" altLang="ko-KR" dirty="0"/>
          </a:p>
          <a:p>
            <a:r>
              <a:rPr lang="en-US" altLang="ko-KR" dirty="0"/>
              <a:t>9. SID=3</a:t>
            </a:r>
            <a:r>
              <a:rPr lang="ko-KR" altLang="en-US" dirty="0"/>
              <a:t>이면 </a:t>
            </a:r>
            <a:r>
              <a:rPr lang="en-US" altLang="ko-KR" dirty="0"/>
              <a:t>DTC </a:t>
            </a:r>
            <a:r>
              <a:rPr lang="ko-KR" altLang="en-US" dirty="0"/>
              <a:t>값들을 전송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107504" y="692697"/>
            <a:ext cx="3247561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_Translator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57417" y="1340768"/>
            <a:ext cx="4720826" cy="482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0" y="1978962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값들을 초기화</a:t>
            </a:r>
            <a:endParaRPr lang="en-US" altLang="ko-KR" dirty="0"/>
          </a:p>
          <a:p>
            <a:r>
              <a:rPr lang="en-US" altLang="ko-KR" dirty="0"/>
              <a:t>2. CAN </a:t>
            </a:r>
            <a:r>
              <a:rPr lang="ko-KR" altLang="en-US" dirty="0"/>
              <a:t>통신이 가능한지 체크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시스템 정상인지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4. WIFI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시스템 정상인지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엔진이 켜져 있는지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7. DATA </a:t>
            </a:r>
            <a:r>
              <a:rPr lang="ko-KR" altLang="en-US" dirty="0"/>
              <a:t>요청</a:t>
            </a:r>
            <a:r>
              <a:rPr lang="en-US" altLang="ko-KR" dirty="0"/>
              <a:t>-1)</a:t>
            </a:r>
            <a:r>
              <a:rPr lang="ko-KR" altLang="en-US" dirty="0"/>
              <a:t>원하는 데이터 </a:t>
            </a:r>
            <a:r>
              <a:rPr lang="en-US" altLang="ko-KR" dirty="0"/>
              <a:t>ID </a:t>
            </a:r>
            <a:r>
              <a:rPr lang="ko-KR" altLang="en-US" dirty="0"/>
              <a:t>프레임화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sz="1050" dirty="0"/>
              <a:t>   </a:t>
            </a:r>
            <a:r>
              <a:rPr lang="en-US" altLang="ko-KR" dirty="0"/>
              <a:t>2)</a:t>
            </a:r>
            <a:r>
              <a:rPr lang="ko-KR" altLang="en-US" dirty="0"/>
              <a:t>프레임 전송</a:t>
            </a:r>
            <a:r>
              <a:rPr lang="en-US" altLang="ko-KR" dirty="0"/>
              <a:t> </a:t>
            </a:r>
          </a:p>
          <a:p>
            <a:r>
              <a:rPr lang="en-US" altLang="ko-KR" sz="1050" dirty="0"/>
              <a:t>                              </a:t>
            </a:r>
            <a:r>
              <a:rPr lang="en-US" altLang="ko-KR" dirty="0"/>
              <a:t>3)</a:t>
            </a:r>
            <a:r>
              <a:rPr lang="ko-KR" altLang="en-US" dirty="0"/>
              <a:t>데이터 수신 대기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데이터 수신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r>
              <a:rPr lang="en-US" altLang="ko-KR" dirty="0"/>
              <a:t>10. DB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Picture 3" descr="C:\Users\창민\Desktop\Translator_flow 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0" y="1340768"/>
            <a:ext cx="2915740" cy="47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4673" y="1340768"/>
            <a:ext cx="3546826" cy="482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524096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107504" y="692697"/>
            <a:ext cx="3247561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_WEB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57417" y="1340768"/>
            <a:ext cx="4720826" cy="482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57417" y="1978962"/>
            <a:ext cx="47083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첫 페이지인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 접속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차량 정보 등록을 했었는지 체크</a:t>
            </a:r>
            <a:endParaRPr lang="en-US" altLang="ko-KR" dirty="0"/>
          </a:p>
          <a:p>
            <a:r>
              <a:rPr lang="en-US" altLang="ko-KR" dirty="0" smtClean="0"/>
              <a:t>2-no.</a:t>
            </a:r>
            <a:r>
              <a:rPr lang="ko-KR" altLang="en-US" dirty="0"/>
              <a:t> </a:t>
            </a:r>
            <a:r>
              <a:rPr lang="ko-KR" altLang="en-US" dirty="0" smtClean="0"/>
              <a:t>차량 식별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현재 총 주행거리</a:t>
            </a:r>
            <a:endParaRPr lang="en-US" altLang="ko-KR" dirty="0" smtClean="0"/>
          </a:p>
          <a:p>
            <a:r>
              <a:rPr lang="ko-KR" altLang="en-US" dirty="0" smtClean="0"/>
              <a:t>        입력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차량 식별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차량 식별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/>
              <a:t>통해 사용자의 정보를 </a:t>
            </a:r>
            <a:endParaRPr lang="en-US" altLang="ko-KR" dirty="0" smtClean="0"/>
          </a:p>
          <a:p>
            <a:r>
              <a:rPr lang="en-US" altLang="ko-KR" dirty="0" smtClean="0"/>
              <a:t>   main</a:t>
            </a:r>
            <a:r>
              <a:rPr lang="ko-KR" altLang="en-US" dirty="0" smtClean="0"/>
              <a:t>에 </a:t>
            </a:r>
            <a:r>
              <a:rPr lang="ko-KR" altLang="en-US" dirty="0"/>
              <a:t>실시간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4-1. </a:t>
            </a:r>
            <a:r>
              <a:rPr lang="ko-KR" altLang="en-US" dirty="0" smtClean="0"/>
              <a:t>통계 페이지 접속</a:t>
            </a:r>
            <a:endParaRPr lang="en-US" altLang="ko-KR" dirty="0" smtClean="0"/>
          </a:p>
          <a:p>
            <a:r>
              <a:rPr lang="en-US" altLang="ko-KR" dirty="0" smtClean="0"/>
              <a:t>5-1. </a:t>
            </a:r>
            <a:r>
              <a:rPr lang="ko-KR" altLang="en-US" dirty="0" smtClean="0"/>
              <a:t>데이터 차트 출력</a:t>
            </a:r>
            <a:endParaRPr lang="en-US" altLang="ko-KR" dirty="0"/>
          </a:p>
          <a:p>
            <a:r>
              <a:rPr lang="en-US" altLang="ko-KR" dirty="0" smtClean="0"/>
              <a:t>4-2. </a:t>
            </a:r>
            <a:r>
              <a:rPr lang="ko-KR" altLang="en-US" dirty="0" smtClean="0"/>
              <a:t>소모품 교체 페이지 접속</a:t>
            </a:r>
            <a:endParaRPr lang="en-US" altLang="ko-KR" dirty="0" smtClean="0"/>
          </a:p>
          <a:p>
            <a:r>
              <a:rPr lang="en-US" altLang="ko-KR" dirty="0" smtClean="0"/>
              <a:t>5-2. </a:t>
            </a:r>
            <a:r>
              <a:rPr lang="ko-KR" altLang="en-US" dirty="0" smtClean="0"/>
              <a:t>소모품 교체 위험도 표시</a:t>
            </a:r>
            <a:endParaRPr lang="en-US" altLang="ko-KR" dirty="0"/>
          </a:p>
          <a:p>
            <a:r>
              <a:rPr lang="en-US" altLang="ko-KR" dirty="0" smtClean="0"/>
              <a:t>4-3. </a:t>
            </a:r>
            <a:r>
              <a:rPr lang="ko-KR" altLang="en-US" dirty="0" smtClean="0"/>
              <a:t>고장 코드 페이지 접속</a:t>
            </a:r>
            <a:endParaRPr lang="en-US" altLang="ko-KR" dirty="0" smtClean="0"/>
          </a:p>
          <a:p>
            <a:r>
              <a:rPr lang="en-US" altLang="ko-KR" dirty="0" smtClean="0"/>
              <a:t>5-3.</a:t>
            </a:r>
            <a:r>
              <a:rPr lang="ko-KR" altLang="en-US" dirty="0"/>
              <a:t> </a:t>
            </a:r>
            <a:r>
              <a:rPr lang="ko-KR" altLang="en-US" dirty="0" smtClean="0"/>
              <a:t>고장 코드 정보 표시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4673" y="1340768"/>
            <a:ext cx="3546826" cy="482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196751"/>
            <a:ext cx="8740117" cy="2849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4302" y="4077072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97" y="1268760"/>
            <a:ext cx="4320480" cy="259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14" y="4149080"/>
            <a:ext cx="4064997" cy="2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72892" y="1669182"/>
          <a:ext cx="8547580" cy="3920058"/>
        </p:xfrm>
        <a:graphic>
          <a:graphicData uri="http://schemas.openxmlformats.org/drawingml/2006/table">
            <a:tbl>
              <a:tblPr/>
              <a:tblGrid>
                <a:gridCol w="1233540"/>
                <a:gridCol w="2726900"/>
                <a:gridCol w="4587140"/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1897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Php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에서 차량 운행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에 전송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2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Python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을 이용하여 가공된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Cmc-01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ESP32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OBD2,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UDS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를 통한 데이터 송수신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Cmc-02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ESP32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WIFI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연결 및 데이터 전송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Calc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Calc-01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각 데이터 일 평균 계산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2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Calc-02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급가속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급감속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계산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charset="-127"/>
                        </a:rPr>
                        <a:t>데이터 웹에 표시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데이터를 그래프로 웹에 표시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부품 교체 정보 표시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고장 정보 표시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803"/>
          <a:stretch>
            <a:fillRect/>
          </a:stretch>
        </p:blipFill>
        <p:spPr>
          <a:xfrm>
            <a:off x="2458475" y="1526575"/>
            <a:ext cx="4226606" cy="4281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535206"/>
            <a:ext cx="6337132" cy="4263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pic>
        <p:nvPicPr>
          <p:cNvPr id="3075" name="_x217034568" descr="EMB00000a1844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580731" cy="298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61764" y="4330839"/>
            <a:ext cx="88204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dirty="0"/>
              <a:t>2015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한국소비원에</a:t>
            </a:r>
            <a:r>
              <a:rPr lang="ko-KR" altLang="en-US" sz="1400" dirty="0"/>
              <a:t> 접수된 자동차 서비스 불만신고들을 정리한 표를 보면 불만의 </a:t>
            </a:r>
            <a:r>
              <a:rPr lang="en-US" altLang="ko-KR" sz="1400" dirty="0"/>
              <a:t>86.6%</a:t>
            </a:r>
            <a:r>
              <a:rPr lang="ko-KR" altLang="en-US" sz="1400" dirty="0"/>
              <a:t>는 사업자가 자신의 일을 제대로 하지 않았기 때문에 생긴 것으로 나타남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ko-KR" altLang="en-US" sz="1400" dirty="0"/>
              <a:t>이는 자동차 서비스 센터에 대한 소비자들의 신뢰성이 떨어져 있음을 나타냄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ko-KR" altLang="en-US" sz="1400" b="1" dirty="0"/>
              <a:t>따라서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자동차 수리 서비스의 문제점을 해결하기 위해 소비자들은 자신들의 차의 정보에 관심이 증대될 것 이다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61764" y="4221088"/>
            <a:ext cx="8820472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34" y="1521994"/>
            <a:ext cx="6337132" cy="429026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62" y="1528619"/>
            <a:ext cx="6457275" cy="42770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" y="1593288"/>
            <a:ext cx="7971348" cy="4500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3" y="1605602"/>
            <a:ext cx="4467499" cy="4500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5" y="1593288"/>
            <a:ext cx="8745064" cy="4500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1268761"/>
          <a:ext cx="8242236" cy="4942324"/>
        </p:xfrm>
        <a:graphic>
          <a:graphicData uri="http://schemas.openxmlformats.org/drawingml/2006/table">
            <a:tbl>
              <a:tblPr/>
              <a:tblGrid>
                <a:gridCol w="825412"/>
                <a:gridCol w="1080120"/>
                <a:gridCol w="1440160"/>
                <a:gridCol w="4896544"/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208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Simulator/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 Translator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IDE (1.8.9)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역할을 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Simulator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차량에서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받아오는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 Translator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Rasbian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Rasbian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1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1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ESP 32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 Simulator, CAN Translator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제작에 필요한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MCU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ESP32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Rasberry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 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1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Rasberry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 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호스팅 및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변환해 다시 저장해주는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pic>
        <p:nvPicPr>
          <p:cNvPr id="5121" name="_x217036408" descr="EMB00000a1844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9" y="1354996"/>
            <a:ext cx="3744416" cy="221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ko-KR" altLang="en-US"/>
          </a:p>
        </p:txBody>
      </p:sp>
      <p:pic>
        <p:nvPicPr>
          <p:cNvPr id="5123" name="_x216001472" descr="EMB00000a1844a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23" y="1215599"/>
            <a:ext cx="3456384" cy="23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61764" y="4061971"/>
            <a:ext cx="88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/>
              <a:t>해외에선 </a:t>
            </a:r>
            <a:r>
              <a:rPr lang="ko-KR" altLang="en-US" sz="1400" dirty="0" err="1"/>
              <a:t>에프터</a:t>
            </a:r>
            <a:r>
              <a:rPr lang="ko-KR" altLang="en-US" sz="1400" dirty="0"/>
              <a:t> 마켓이 활성화 되어 소비자가 직접 부품을 구매하여 자동차를 관리하는 추세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ko-KR" altLang="en-US" sz="1400" dirty="0"/>
              <a:t>국내 자동차 </a:t>
            </a:r>
            <a:r>
              <a:rPr lang="ko-KR" altLang="en-US" sz="1400" dirty="0" err="1" smtClean="0"/>
              <a:t>에프터</a:t>
            </a:r>
            <a:r>
              <a:rPr lang="ko-KR" altLang="en-US" sz="1400" dirty="0" smtClean="0"/>
              <a:t> 마켓 </a:t>
            </a:r>
            <a:r>
              <a:rPr lang="ko-KR" altLang="en-US" sz="1400" dirty="0"/>
              <a:t>시장의 규모는 이미 </a:t>
            </a:r>
            <a:r>
              <a:rPr lang="en-US" altLang="ko-KR" sz="1400" dirty="0"/>
              <a:t>87</a:t>
            </a:r>
            <a:r>
              <a:rPr lang="ko-KR" altLang="en-US" sz="1400" dirty="0"/>
              <a:t>조원대를 기록했으며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현재 </a:t>
            </a:r>
            <a:r>
              <a:rPr lang="en-US" altLang="ko-KR" sz="1400" dirty="0"/>
              <a:t>100</a:t>
            </a:r>
            <a:r>
              <a:rPr lang="ko-KR" altLang="en-US" sz="1400" dirty="0"/>
              <a:t>조원대를 뛰어넘음</a:t>
            </a:r>
            <a:r>
              <a:rPr lang="en-US" altLang="ko-KR" sz="1400" dirty="0"/>
              <a:t>.</a:t>
            </a:r>
          </a:p>
          <a:p>
            <a:pPr fontAlgn="base"/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ko-KR" altLang="en-US" sz="1400" dirty="0"/>
              <a:t>미국의 </a:t>
            </a:r>
            <a:r>
              <a:rPr lang="ko-KR" altLang="en-US" sz="1400" dirty="0" err="1"/>
              <a:t>에프터</a:t>
            </a:r>
            <a:r>
              <a:rPr lang="ko-KR" altLang="en-US" sz="1400" dirty="0"/>
              <a:t> 마켓 시장은 </a:t>
            </a:r>
            <a:r>
              <a:rPr lang="en-US" altLang="ko-KR" sz="1400" dirty="0"/>
              <a:t>2017</a:t>
            </a:r>
            <a:r>
              <a:rPr lang="ko-KR" altLang="en-US" sz="1400" dirty="0"/>
              <a:t>년에 약 </a:t>
            </a:r>
            <a:r>
              <a:rPr lang="en-US" altLang="ko-KR" sz="1400" dirty="0"/>
              <a:t>414</a:t>
            </a:r>
            <a:r>
              <a:rPr lang="ko-KR" altLang="en-US" sz="1400" dirty="0"/>
              <a:t>조원대를 기록했으며</a:t>
            </a:r>
            <a:r>
              <a:rPr lang="en-US" altLang="ko-KR" sz="1400" dirty="0"/>
              <a:t>, 2020</a:t>
            </a:r>
            <a:r>
              <a:rPr lang="ko-KR" altLang="en-US" sz="1400" dirty="0"/>
              <a:t>년에는 약 </a:t>
            </a:r>
            <a:r>
              <a:rPr lang="en-US" altLang="ko-KR" sz="1400" dirty="0"/>
              <a:t>473</a:t>
            </a:r>
            <a:r>
              <a:rPr lang="ko-KR" altLang="en-US" sz="1400" dirty="0"/>
              <a:t>조의 크기의 시장을 가질 것이라고 예상됨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b="1" dirty="0"/>
          </a:p>
          <a:p>
            <a:pPr fontAlgn="base"/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저희 작품은 </a:t>
            </a:r>
            <a:r>
              <a:rPr lang="ko-KR" altLang="en-US" sz="1400" b="1" dirty="0"/>
              <a:t>타이어의 교체주기와 자동차의 부품시기를 예측하고 알려주는 기능</a:t>
            </a:r>
            <a:r>
              <a:rPr lang="ko-KR" altLang="en-US" sz="1400" dirty="0"/>
              <a:t>을 가지고 있어 </a:t>
            </a:r>
            <a:r>
              <a:rPr lang="ko-KR" altLang="en-US" sz="1400" b="1" dirty="0"/>
              <a:t>자동차 </a:t>
            </a:r>
            <a:r>
              <a:rPr lang="ko-KR" altLang="en-US" sz="1400" b="1" dirty="0" err="1"/>
              <a:t>에프터</a:t>
            </a:r>
            <a:r>
              <a:rPr lang="ko-KR" altLang="en-US" sz="1400" b="1" dirty="0"/>
              <a:t> 마켓을 이용하여 직접 수리하는 소비자들</a:t>
            </a:r>
            <a:r>
              <a:rPr lang="ko-KR" altLang="en-US" sz="1400" dirty="0"/>
              <a:t>에게 필수적인 장비가 될 것이라고 생각됨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61764" y="3933056"/>
            <a:ext cx="8820472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_1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-8545" y="1124744"/>
          <a:ext cx="9139961" cy="511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155"/>
                <a:gridCol w="1361155"/>
                <a:gridCol w="1124141"/>
                <a:gridCol w="1512168"/>
                <a:gridCol w="2629215"/>
                <a:gridCol w="1152127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요구사항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요구사항명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예외사항</a:t>
                      </a:r>
                    </a:p>
                  </a:txBody>
                  <a:tcPr/>
                </a:tc>
              </a:tr>
              <a:tr h="2186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A01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차량 데이터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A01_B01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RPM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RPM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A01_B02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baseline="0" dirty="0"/>
                        <a:t>Speed </a:t>
                      </a:r>
                      <a:r>
                        <a:rPr lang="ko-KR" altLang="en-US" sz="1400" baseline="0" dirty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A01_B03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ODO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ODO </a:t>
                      </a:r>
                      <a:r>
                        <a:rPr lang="ko-KR" altLang="en-US" sz="1400" baseline="0" dirty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A01_B04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Engine Temperature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엔진 냉각수 온도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A02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차량 데이터 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A02_B01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RPM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RPM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A02_B02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baseline="0" dirty="0"/>
                        <a:t>Speed </a:t>
                      </a:r>
                      <a:r>
                        <a:rPr lang="ko-KR" altLang="en-US" sz="1400" baseline="0" dirty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A02_B03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ODO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ODO </a:t>
                      </a:r>
                      <a:r>
                        <a:rPr lang="ko-KR" altLang="en-US" sz="1400" baseline="0" dirty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A02_B04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Engine Temperature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엔진 냉각수 온도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87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차량 부품 교체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A03_B01</a:t>
                      </a:r>
                    </a:p>
                    <a:p>
                      <a:pPr latinLnBrk="1"/>
                      <a:r>
                        <a:rPr lang="en-US" altLang="ko-KR" sz="1400" dirty="0"/>
                        <a:t>~</a:t>
                      </a:r>
                    </a:p>
                    <a:p>
                      <a:pPr latinLnBrk="1"/>
                      <a:r>
                        <a:rPr lang="en-US" altLang="ko-KR" sz="1400" dirty="0"/>
                        <a:t>A03_B11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엔진오일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오토미션오일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파워 오일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교체 장비명과 교체 위험도를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87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고장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A04_B01</a:t>
                      </a:r>
                    </a:p>
                    <a:p>
                      <a:pPr latinLnBrk="1"/>
                      <a:r>
                        <a:rPr lang="en-US" altLang="ko-KR" sz="1400" dirty="0"/>
                        <a:t>~</a:t>
                      </a:r>
                    </a:p>
                    <a:p>
                      <a:pPr latinLnBrk="1"/>
                      <a:r>
                        <a:rPr lang="en-US" altLang="ko-KR" sz="1400" dirty="0"/>
                        <a:t>A04_B04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파워트레인</a:t>
                      </a:r>
                      <a:r>
                        <a:rPr lang="en-US" altLang="ko-KR" sz="1400" dirty="0"/>
                        <a:t>(P)</a:t>
                      </a:r>
                    </a:p>
                    <a:p>
                      <a:pPr latinLnBrk="1"/>
                      <a:r>
                        <a:rPr lang="ko-KR" altLang="en-US" sz="1400" dirty="0"/>
                        <a:t>통신</a:t>
                      </a:r>
                      <a:r>
                        <a:rPr lang="en-US" altLang="ko-KR" sz="1400" dirty="0"/>
                        <a:t>(U)</a:t>
                      </a:r>
                    </a:p>
                    <a:p>
                      <a:pPr latinLnBrk="1"/>
                      <a:r>
                        <a:rPr lang="ko-KR" altLang="en-US" sz="1400" dirty="0" err="1"/>
                        <a:t>섀시</a:t>
                      </a:r>
                      <a:r>
                        <a:rPr lang="ko-KR" altLang="en-US" sz="1400" dirty="0"/>
                        <a:t> 시스템</a:t>
                      </a:r>
                      <a:r>
                        <a:rPr lang="en-US" altLang="ko-KR" sz="1400" dirty="0"/>
                        <a:t>(C)</a:t>
                      </a:r>
                    </a:p>
                    <a:p>
                      <a:pPr latinLnBrk="1"/>
                      <a:r>
                        <a:rPr lang="ko-KR" altLang="en-US" sz="1400" dirty="0"/>
                        <a:t>바디 시스템</a:t>
                      </a:r>
                      <a:r>
                        <a:rPr lang="en-US" altLang="ko-KR" sz="1400" dirty="0"/>
                        <a:t>(B)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고장코드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고장 위험도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고장 내용 상세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해결방법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_2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039" y="2420888"/>
          <a:ext cx="9139961" cy="300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155"/>
                <a:gridCol w="1361155"/>
                <a:gridCol w="1124141"/>
                <a:gridCol w="1512168"/>
                <a:gridCol w="2629215"/>
                <a:gridCol w="1152127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요구사항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요구사항명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예외사항</a:t>
                      </a:r>
                    </a:p>
                  </a:txBody>
                  <a:tcPr/>
                </a:tc>
              </a:tr>
              <a:tr h="43726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A05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CAN/ UDS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dirty="0"/>
                        <a:t>A05_B01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SID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차량 데이터를 받기 위한 </a:t>
                      </a:r>
                      <a:r>
                        <a:rPr lang="en-US" altLang="ko-KR" sz="1400" dirty="0"/>
                        <a:t>service</a:t>
                      </a:r>
                      <a:r>
                        <a:rPr lang="en-US" altLang="ko-KR" sz="1400" baseline="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43726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dirty="0"/>
                        <a:t>A05_B02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PID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차량 데이터를 받기 위한 </a:t>
                      </a:r>
                      <a:r>
                        <a:rPr lang="en-US" altLang="ko-KR" sz="1400" dirty="0"/>
                        <a:t>parameter</a:t>
                      </a:r>
                      <a:r>
                        <a:rPr lang="en-US" altLang="ko-KR" sz="1400" baseline="0" dirty="0"/>
                        <a:t> 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3752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A06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인터넷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A06_B01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HTTP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WIFI </a:t>
                      </a:r>
                      <a:r>
                        <a:rPr lang="ko-KR" altLang="en-US" sz="1400" dirty="0"/>
                        <a:t>서버와 데이터 교환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57982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A06_B02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WIFI </a:t>
                      </a:r>
                      <a:r>
                        <a:rPr lang="ko-KR" altLang="en-US" sz="1400" dirty="0"/>
                        <a:t>서버와 데이터 교환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None/>
                      </a:pPr>
                      <a:r>
                        <a:rPr lang="en-US" altLang="ko-KR" sz="1400" dirty="0">
                          <a:sym typeface="+mn-ea"/>
                        </a:rPr>
                        <a:t>X</a:t>
                      </a:r>
                      <a:endParaRPr lang="ko-KR" altLang="en-US" sz="1400" dirty="0">
                        <a:sym typeface="+mn-ea"/>
                      </a:endParaRPr>
                    </a:p>
                    <a:p>
                      <a:pPr latinLnBrk="1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</a:tr>
              <a:tr h="57982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A06_B03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WIFI </a:t>
                      </a:r>
                      <a:r>
                        <a:rPr lang="ko-KR" altLang="en-US" sz="1400" dirty="0"/>
                        <a:t>서버와 데이터 교환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ym typeface="+mn-ea"/>
                        </a:rPr>
                        <a:t>X</a:t>
                      </a:r>
                      <a:endParaRPr lang="ko-KR" altLang="en-US" sz="1400" dirty="0">
                        <a:sym typeface="+mn-ea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1473901"/>
            <a:ext cx="4435676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Main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-RPM, Speed, ODO, Engine Temperature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그래프 통계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-RPM, Speed, ODO, Engine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차량 부품 교체 정보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엔진오일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와이퍼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냉각수 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고장정보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 고장코드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고장위험도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고장 내용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해결방법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85139" y="1856351"/>
            <a:ext cx="3945231" cy="3699812"/>
            <a:chOff x="727493" y="2177410"/>
            <a:chExt cx="3260522" cy="3057695"/>
          </a:xfrm>
        </p:grpSpPr>
        <p:sp>
          <p:nvSpPr>
            <p:cNvPr id="2" name="직사각형 1"/>
            <p:cNvSpPr/>
            <p:nvPr/>
          </p:nvSpPr>
          <p:spPr>
            <a:xfrm>
              <a:off x="727493" y="3501008"/>
              <a:ext cx="784167" cy="3416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42827" y="3492865"/>
              <a:ext cx="784167" cy="348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WEB SERVER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2177410"/>
              <a:ext cx="784167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2907518"/>
              <a:ext cx="784167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그래프 통계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84766" y="4059646"/>
              <a:ext cx="803249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차량부품 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교체정보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03848" y="4851734"/>
              <a:ext cx="784167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고장 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정보</a:t>
              </a:r>
            </a:p>
          </p:txBody>
        </p:sp>
        <p:cxnSp>
          <p:nvCxnSpPr>
            <p:cNvPr id="6" name="직선 화살표 연결선 5"/>
            <p:cNvCxnSpPr>
              <a:stCxn id="2" idx="3"/>
              <a:endCxn id="15" idx="1"/>
            </p:cNvCxnSpPr>
            <p:nvPr/>
          </p:nvCxnSpPr>
          <p:spPr>
            <a:xfrm flipV="1">
              <a:off x="1511660" y="3667125"/>
              <a:ext cx="231167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15" idx="3"/>
              <a:endCxn id="16" idx="1"/>
            </p:cNvCxnSpPr>
            <p:nvPr/>
          </p:nvCxnSpPr>
          <p:spPr>
            <a:xfrm flipV="1">
              <a:off x="2526994" y="2369096"/>
              <a:ext cx="676854" cy="129802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5" idx="3"/>
            </p:cNvCxnSpPr>
            <p:nvPr/>
          </p:nvCxnSpPr>
          <p:spPr>
            <a:xfrm flipV="1">
              <a:off x="2526994" y="3099204"/>
              <a:ext cx="676854" cy="5679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5" idx="3"/>
            </p:cNvCxnSpPr>
            <p:nvPr/>
          </p:nvCxnSpPr>
          <p:spPr>
            <a:xfrm>
              <a:off x="2526994" y="3667125"/>
              <a:ext cx="676854" cy="58420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15" idx="3"/>
              <a:endCxn id="19" idx="1"/>
            </p:cNvCxnSpPr>
            <p:nvPr/>
          </p:nvCxnSpPr>
          <p:spPr>
            <a:xfrm>
              <a:off x="2526994" y="3667125"/>
              <a:ext cx="676854" cy="13762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264" y="1157476"/>
            <a:ext cx="8521414" cy="30636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264" y="4298968"/>
            <a:ext cx="8521415" cy="244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Back-end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CAN </a:t>
            </a:r>
            <a:r>
              <a:rPr lang="ko-KR" altLang="en-US" b="1" dirty="0">
                <a:solidFill>
                  <a:schemeClr val="tx1"/>
                </a:solidFill>
              </a:rPr>
              <a:t>통신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차량에서 데이터 수신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TCP/IP </a:t>
            </a:r>
            <a:r>
              <a:rPr lang="ko-KR" altLang="en-US" b="1" dirty="0">
                <a:solidFill>
                  <a:schemeClr val="tx1"/>
                </a:solidFill>
              </a:rPr>
              <a:t>통신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수신한 데이터 </a:t>
            </a:r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에 송신 및 저장 후 가공할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데이터는 </a:t>
            </a:r>
            <a:r>
              <a:rPr lang="ko-KR" altLang="en-US" b="1" dirty="0" err="1">
                <a:solidFill>
                  <a:schemeClr val="tx1"/>
                </a:solidFill>
              </a:rPr>
              <a:t>파이썬을</a:t>
            </a:r>
            <a:r>
              <a:rPr lang="ko-KR" altLang="en-US" b="1" dirty="0">
                <a:solidFill>
                  <a:schemeClr val="tx1"/>
                </a:solidFill>
              </a:rPr>
              <a:t> 통해 가공하고 일반 </a:t>
            </a:r>
            <a:r>
              <a:rPr lang="ko-KR" altLang="en-US" b="1" dirty="0" err="1">
                <a:solidFill>
                  <a:schemeClr val="tx1"/>
                </a:solidFill>
              </a:rPr>
              <a:t>데이</a:t>
            </a:r>
            <a:r>
              <a:rPr lang="ko-KR" altLang="en-US" b="1" dirty="0">
                <a:solidFill>
                  <a:schemeClr val="tx1"/>
                </a:solidFill>
              </a:rPr>
              <a:t>터는 그대로 </a:t>
            </a:r>
            <a:r>
              <a:rPr lang="en-US" altLang="ko-KR" b="1" dirty="0">
                <a:solidFill>
                  <a:schemeClr val="tx1"/>
                </a:solidFill>
              </a:rPr>
              <a:t>WEBSERVER</a:t>
            </a:r>
            <a:r>
              <a:rPr lang="ko-KR" altLang="en-US" b="1" dirty="0">
                <a:solidFill>
                  <a:schemeClr val="tx1"/>
                </a:solidFill>
              </a:rPr>
              <a:t>에 송신 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초기 데이터 요청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부품 교체 시기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데이터 전달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데이터를 그래프화해서 전달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3" name="Picture 2" descr="C:\Users\창민\Desktop\시스템 구성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80" y="1184799"/>
            <a:ext cx="5612582" cy="35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264" y="1157476"/>
            <a:ext cx="8521414" cy="30636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264" y="4298968"/>
            <a:ext cx="8521415" cy="244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차량 데이터 요청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차량 데이터 송신</a:t>
            </a:r>
            <a:r>
              <a:rPr lang="en-US" altLang="ko-KR" b="1" dirty="0">
                <a:solidFill>
                  <a:schemeClr val="tx1"/>
                </a:solidFill>
              </a:rPr>
              <a:t>(Simulator-&gt; Translator)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차량데이터 송신</a:t>
            </a:r>
            <a:r>
              <a:rPr lang="en-US" altLang="ko-KR" b="1" dirty="0">
                <a:solidFill>
                  <a:schemeClr val="tx1"/>
                </a:solidFill>
              </a:rPr>
              <a:t>(Translator-&gt;DB)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데이터 가공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제공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</a:rPr>
              <a:t>파이썬을</a:t>
            </a:r>
            <a:r>
              <a:rPr lang="ko-KR" altLang="en-US" b="1" dirty="0">
                <a:solidFill>
                  <a:schemeClr val="tx1"/>
                </a:solidFill>
              </a:rPr>
              <a:t> 통해 데이터 가공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웹 서버로 가공한 데이터 제공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48680" y="1165289"/>
            <a:ext cx="5612582" cy="3540345"/>
            <a:chOff x="1670300" y="1184799"/>
            <a:chExt cx="5612582" cy="3540345"/>
          </a:xfrm>
        </p:grpSpPr>
        <p:pic>
          <p:nvPicPr>
            <p:cNvPr id="13" name="Picture 2" descr="C:\Users\창민\Desktop\시스템 구성도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300" y="1184799"/>
              <a:ext cx="5612582" cy="3540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직선 화살표 연결선 15"/>
            <p:cNvCxnSpPr/>
            <p:nvPr/>
          </p:nvCxnSpPr>
          <p:spPr>
            <a:xfrm flipH="1">
              <a:off x="3016084" y="2276872"/>
              <a:ext cx="76382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19905" y="2276872"/>
              <a:ext cx="93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7030A0"/>
                  </a:solidFill>
                </a:rPr>
                <a:t>1. </a:t>
              </a:r>
              <a:r>
                <a:rPr lang="ko-KR" altLang="en-US" sz="900" b="1" dirty="0" smtClean="0">
                  <a:solidFill>
                    <a:srgbClr val="7030A0"/>
                  </a:solidFill>
                </a:rPr>
                <a:t>차량 데이터</a:t>
              </a:r>
              <a:endParaRPr lang="en-US" altLang="ko-KR" sz="900" b="1" dirty="0">
                <a:solidFill>
                  <a:srgbClr val="7030A0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rgbClr val="7030A0"/>
                  </a:solidFill>
                </a:rPr>
                <a:t>요청</a:t>
              </a:r>
              <a:endParaRPr lang="ko-KR" altLang="en-US" sz="9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rot="10800000" flipH="1">
              <a:off x="3016084" y="1844824"/>
              <a:ext cx="76382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80292" y="1484784"/>
              <a:ext cx="93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. </a:t>
              </a:r>
              <a:r>
                <a:rPr lang="ko-KR" altLang="en-US" sz="900" b="1" dirty="0" smtClean="0">
                  <a:solidFill>
                    <a:srgbClr val="FF0000"/>
                  </a:solidFill>
                </a:rPr>
                <a:t>차량 데이터</a:t>
              </a:r>
              <a:endParaRPr lang="en-US" altLang="ko-KR" sz="900" b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rgbClr val="FF0000"/>
                  </a:solidFill>
                </a:rPr>
                <a:t>송신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10800000" flipH="1">
              <a:off x="4851808" y="2411596"/>
              <a:ext cx="76382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88024" y="2411596"/>
              <a:ext cx="93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FF0000"/>
                  </a:solidFill>
                </a:rPr>
                <a:t>3. </a:t>
              </a:r>
              <a:r>
                <a:rPr lang="ko-KR" altLang="en-US" sz="900" b="1" dirty="0" smtClean="0">
                  <a:solidFill>
                    <a:srgbClr val="FF0000"/>
                  </a:solidFill>
                </a:rPr>
                <a:t>차량 데이터</a:t>
              </a:r>
              <a:endParaRPr lang="en-US" altLang="ko-KR" sz="900" b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rgbClr val="FF0000"/>
                  </a:solidFill>
                </a:rPr>
                <a:t>송신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12600000" flipH="1">
              <a:off x="5724326" y="2535322"/>
              <a:ext cx="69438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0000">
              <a:off x="5553531" y="2427191"/>
              <a:ext cx="70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4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. </a:t>
              </a:r>
              <a:r>
                <a:rPr lang="ko-KR" altLang="en-US" sz="900" b="1" dirty="0" smtClean="0">
                  <a:solidFill>
                    <a:srgbClr val="FF0000"/>
                  </a:solidFill>
                </a:rPr>
                <a:t>데이터</a:t>
              </a:r>
              <a:endParaRPr lang="en-US" altLang="ko-KR" sz="900" b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rgbClr val="FF0000"/>
                  </a:solidFill>
                </a:rPr>
                <a:t>가공</a:t>
              </a:r>
              <a:r>
                <a:rPr lang="en-US" altLang="ko-KR" sz="900" b="1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900" b="1" dirty="0" smtClean="0">
                  <a:solidFill>
                    <a:srgbClr val="FF0000"/>
                  </a:solidFill>
                </a:rPr>
                <a:t>제공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1872</Words>
  <Application>Microsoft Office PowerPoint</Application>
  <PresentationFormat>화면 슬라이드 쇼(4:3)</PresentationFormat>
  <Paragraphs>558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우창민</cp:lastModifiedBy>
  <cp:revision>307</cp:revision>
  <dcterms:created xsi:type="dcterms:W3CDTF">2014-04-16T00:55:00Z</dcterms:created>
  <dcterms:modified xsi:type="dcterms:W3CDTF">2020-09-12T15:57:26Z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