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3" r:id="rId2"/>
    <p:sldId id="377" r:id="rId3"/>
    <p:sldId id="322" r:id="rId4"/>
    <p:sldId id="394" r:id="rId5"/>
    <p:sldId id="320" r:id="rId6"/>
    <p:sldId id="324" r:id="rId7"/>
    <p:sldId id="323" r:id="rId8"/>
    <p:sldId id="325" r:id="rId9"/>
    <p:sldId id="367" r:id="rId10"/>
    <p:sldId id="378" r:id="rId11"/>
    <p:sldId id="379" r:id="rId12"/>
    <p:sldId id="380" r:id="rId13"/>
    <p:sldId id="369" r:id="rId14"/>
    <p:sldId id="352" r:id="rId15"/>
    <p:sldId id="385" r:id="rId16"/>
    <p:sldId id="386" r:id="rId17"/>
    <p:sldId id="387" r:id="rId18"/>
    <p:sldId id="388" r:id="rId19"/>
    <p:sldId id="389" r:id="rId20"/>
    <p:sldId id="390" r:id="rId21"/>
    <p:sldId id="339" r:id="rId22"/>
    <p:sldId id="370" r:id="rId23"/>
    <p:sldId id="391" r:id="rId24"/>
    <p:sldId id="392" r:id="rId25"/>
    <p:sldId id="393" r:id="rId26"/>
    <p:sldId id="358" r:id="rId27"/>
    <p:sldId id="383" r:id="rId28"/>
    <p:sldId id="384" r:id="rId29"/>
    <p:sldId id="287" r:id="rId30"/>
    <p:sldId id="294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7"/>
            <p14:sldId id="322"/>
            <p14:sldId id="394"/>
            <p14:sldId id="320"/>
            <p14:sldId id="324"/>
            <p14:sldId id="323"/>
            <p14:sldId id="325"/>
            <p14:sldId id="367"/>
            <p14:sldId id="378"/>
            <p14:sldId id="379"/>
            <p14:sldId id="380"/>
            <p14:sldId id="369"/>
          </p14:sldIdLst>
        </p14:section>
        <p14:section name="설계단계" id="{079FB007-4044-4E60-AD09-4E9512A5438F}">
          <p14:sldIdLst>
            <p14:sldId id="352"/>
            <p14:sldId id="385"/>
            <p14:sldId id="386"/>
            <p14:sldId id="387"/>
            <p14:sldId id="388"/>
            <p14:sldId id="389"/>
            <p14:sldId id="390"/>
            <p14:sldId id="339"/>
            <p14:sldId id="370"/>
            <p14:sldId id="391"/>
            <p14:sldId id="392"/>
            <p14:sldId id="393"/>
            <p14:sldId id="358"/>
            <p14:sldId id="383"/>
            <p14:sldId id="384"/>
            <p14:sldId id="287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845" autoAdjust="0"/>
  </p:normalViewPr>
  <p:slideViewPr>
    <p:cSldViewPr>
      <p:cViewPr>
        <p:scale>
          <a:sx n="86" d="100"/>
          <a:sy n="86" d="100"/>
        </p:scale>
        <p:origin x="-528" y="-1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xmlns="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933056"/>
            <a:ext cx="7416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200" b="1" spc="-150" dirty="0" smtClean="0">
                <a:solidFill>
                  <a:srgbClr val="77787B"/>
                </a:solidFill>
              </a:rPr>
              <a:t>: [20_HF001]  </a:t>
            </a:r>
            <a:r>
              <a:rPr lang="en-US" altLang="ko-KR" sz="2200" b="1" spc="-150" dirty="0" err="1" smtClean="0">
                <a:solidFill>
                  <a:srgbClr val="77787B"/>
                </a:solidFill>
              </a:rPr>
              <a:t>IoT</a:t>
            </a:r>
            <a:r>
              <a:rPr lang="ko-KR" altLang="en-US" sz="2200" b="1" spc="-150" dirty="0">
                <a:solidFill>
                  <a:srgbClr val="77787B"/>
                </a:solidFill>
              </a:rPr>
              <a:t>를 이용한 차량정보 전송 및 활용</a:t>
            </a: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07. 30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(CAN)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정홍석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강혜인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우창민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최무석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2" descr="C:\Users\WCMS\Desktop\Gateway folder_Web_Team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" y="6313976"/>
            <a:ext cx="876958" cy="39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13803"/>
              </p:ext>
            </p:extLst>
          </p:nvPr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그래프 통계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두 번째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데이터를 시각화한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그래프를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-RPM, Speed, ODO, Engine Temperature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값들을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파이썬으로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가공한 후 받아와 그래프를 화면에 출력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그래프 표현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519" y="2237055"/>
            <a:ext cx="3055921" cy="28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0717"/>
              </p:ext>
            </p:extLst>
          </p:nvPr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차량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부품 교체 정보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세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번째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부품 교체 정보를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차량 부품 교체 </a:t>
                      </a:r>
                      <a:r>
                        <a:rPr lang="ko-KR" altLang="en-US" sz="1050" dirty="0" err="1" smtClean="0">
                          <a:solidFill>
                            <a:schemeClr val="tx1"/>
                          </a:solidFill>
                        </a:rPr>
                        <a:t>장비명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엔진오일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와이퍼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냉각수 등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교체 위험도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  - High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, Middle, Low</a:t>
                      </a:r>
                      <a:endParaRPr lang="ko-KR" altLang="en-US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차량 부품 교체 정보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표현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425334"/>
            <a:ext cx="3059839" cy="24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8609"/>
              </p:ext>
            </p:extLst>
          </p:nvPr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고장정보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네 번째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고장 코드를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고장코드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고장위험도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</a:rPr>
                        <a:t> High, Middle, Low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고장 내용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해결방법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데이터 값 표현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642354"/>
            <a:ext cx="3059839" cy="19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CFE142E-65F9-476F-9519-5027F240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69" y="1408463"/>
            <a:ext cx="4475862" cy="48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52263"/>
              </p:ext>
            </p:extLst>
          </p:nvPr>
        </p:nvGraphicFramePr>
        <p:xfrm>
          <a:off x="9728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34630"/>
              </p:ext>
            </p:extLst>
          </p:nvPr>
        </p:nvGraphicFramePr>
        <p:xfrm>
          <a:off x="98820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ESP32_1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OBD2_ECU_Simulator.ino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차량과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UDS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통신을 수행하여 실시간으로 차량 운행 데이터를 수집하고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전송하는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651918" y="1131000"/>
            <a:ext cx="1428258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실무 산출물 형식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B6E353EB-FFB1-44AA-858D-3712FB961FF4}"/>
              </a:ext>
            </a:extLst>
          </p:cNvPr>
          <p:cNvGrpSpPr/>
          <p:nvPr/>
        </p:nvGrpSpPr>
        <p:grpSpPr>
          <a:xfrm>
            <a:off x="1995073" y="2535609"/>
            <a:ext cx="3401175" cy="3007656"/>
            <a:chOff x="1846364" y="2485133"/>
            <a:chExt cx="4115422" cy="3007656"/>
          </a:xfrm>
        </p:grpSpPr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3370685" y="2485133"/>
              <a:ext cx="1335830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차량 시뮬레이터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15" name="Rectangle 41">
              <a:extLst>
                <a:ext uri="{FF2B5EF4-FFF2-40B4-BE49-F238E27FC236}">
                  <a16:creationId xmlns="" xmlns:a16="http://schemas.microsoft.com/office/drawing/2014/main" id="{C6455130-5084-42BA-A4B0-3F915F925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223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프로그램 실행</a:t>
              </a:r>
            </a:p>
          </p:txBody>
        </p:sp>
        <p:sp>
          <p:nvSpPr>
            <p:cNvPr id="16" name="순서도: 판단 15">
              <a:extLst>
                <a:ext uri="{FF2B5EF4-FFF2-40B4-BE49-F238E27FC236}">
                  <a16:creationId xmlns="" xmlns:a16="http://schemas.microsoft.com/office/drawing/2014/main" id="{7DEDA41D-C275-44B9-8B80-997C5D5EFE26}"/>
                </a:ext>
              </a:extLst>
            </p:cNvPr>
            <p:cNvSpPr/>
            <p:nvPr/>
          </p:nvSpPr>
          <p:spPr>
            <a:xfrm>
              <a:off x="2374223" y="3409986"/>
              <a:ext cx="1439862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lvl="0" algn="ctr" latinLnBrk="0">
                <a:defRPr/>
              </a:pPr>
              <a:r>
                <a:rPr lang="en-US" altLang="ko-KR" sz="1000" kern="0" dirty="0">
                  <a:latin typeface="맑은 고딕" pitchFamily="50" charset="-127"/>
                </a:rPr>
                <a:t>CAN </a:t>
              </a:r>
              <a:r>
                <a:rPr lang="ko-KR" altLang="en-US" sz="1000" kern="0" dirty="0">
                  <a:latin typeface="맑은 고딕" pitchFamily="50" charset="-127"/>
                </a:rPr>
                <a:t>초기화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="" xmlns:a16="http://schemas.microsoft.com/office/drawing/2014/main" id="{7DCA479A-4E94-463D-98CE-6C4054082DCD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3094154" y="3206691"/>
              <a:ext cx="0" cy="20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판단 17">
              <a:extLst>
                <a:ext uri="{FF2B5EF4-FFF2-40B4-BE49-F238E27FC236}">
                  <a16:creationId xmlns="" xmlns:a16="http://schemas.microsoft.com/office/drawing/2014/main" id="{46E2E05B-E9BA-42C8-90A1-E657940552A3}"/>
                </a:ext>
              </a:extLst>
            </p:cNvPr>
            <p:cNvSpPr/>
            <p:nvPr/>
          </p:nvSpPr>
          <p:spPr>
            <a:xfrm>
              <a:off x="2374223" y="4055134"/>
              <a:ext cx="1439862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맑은 고딕" pitchFamily="50" charset="-127"/>
                </a:rPr>
                <a:t>IGN ON</a:t>
              </a:r>
            </a:p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</a:rPr>
                <a:t>확인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="" xmlns:a16="http://schemas.microsoft.com/office/drawing/2014/main" id="{2D992DE5-4208-408C-92A2-2A673A6C19D5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3094154" y="3767173"/>
              <a:ext cx="0" cy="28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40EF6CD6-A3D5-4FCC-B606-DEBE95DD8EFB}"/>
                </a:ext>
              </a:extLst>
            </p:cNvPr>
            <p:cNvCxnSpPr>
              <a:cxnSpLocks/>
              <a:stCxn id="18" idx="2"/>
              <a:endCxn id="31" idx="0"/>
            </p:cNvCxnSpPr>
            <p:nvPr/>
          </p:nvCxnSpPr>
          <p:spPr>
            <a:xfrm>
              <a:off x="3094154" y="4412321"/>
              <a:ext cx="0" cy="314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FB63D393-EE3D-4FFF-92DC-50F30A442F2B}"/>
                </a:ext>
              </a:extLst>
            </p:cNvPr>
            <p:cNvCxnSpPr>
              <a:cxnSpLocks/>
              <a:stCxn id="31" idx="2"/>
              <a:endCxn id="22" idx="0"/>
            </p:cNvCxnSpPr>
            <p:nvPr/>
          </p:nvCxnSpPr>
          <p:spPr>
            <a:xfrm>
              <a:off x="3094154" y="5036597"/>
              <a:ext cx="0" cy="146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41">
              <a:extLst>
                <a:ext uri="{FF2B5EF4-FFF2-40B4-BE49-F238E27FC236}">
                  <a16:creationId xmlns="" xmlns:a16="http://schemas.microsoft.com/office/drawing/2014/main" id="{086D384C-F757-4A37-90C8-FE3133B2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223" y="5183226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lvl="0" algn="ctr" latinLnBrk="0">
                <a:defRPr/>
              </a:pPr>
              <a:r>
                <a:rPr lang="en-US" altLang="ko-KR" sz="1000" kern="0" dirty="0">
                  <a:latin typeface="맑은 고딕" pitchFamily="50" charset="-127"/>
                </a:rPr>
                <a:t>RPM, </a:t>
              </a:r>
              <a:r>
                <a:rPr lang="ko-KR" altLang="en-US" sz="1000" kern="0" dirty="0">
                  <a:latin typeface="맑은 고딕" pitchFamily="50" charset="-127"/>
                </a:rPr>
                <a:t>주행거리</a:t>
              </a:r>
              <a:r>
                <a:rPr lang="en-US" altLang="ko-KR" sz="1000" kern="0" dirty="0">
                  <a:latin typeface="맑은 고딕" pitchFamily="50" charset="-127"/>
                </a:rPr>
                <a:t>, </a:t>
              </a:r>
              <a:r>
                <a:rPr lang="ko-KR" altLang="en-US" sz="1000" kern="0" dirty="0" err="1">
                  <a:latin typeface="맑은 고딕" pitchFamily="50" charset="-127"/>
                </a:rPr>
                <a:t>차속</a:t>
              </a:r>
              <a:r>
                <a:rPr lang="en-US" altLang="ko-KR" sz="1000" kern="0" dirty="0">
                  <a:latin typeface="맑은 고딕" pitchFamily="50" charset="-127"/>
                </a:rPr>
                <a:t>, </a:t>
              </a:r>
              <a:r>
                <a:rPr lang="ko-KR" altLang="en-US" sz="1000" kern="0" dirty="0" err="1">
                  <a:latin typeface="맑은 고딕" pitchFamily="50" charset="-127"/>
                </a:rPr>
                <a:t>연료잔량</a:t>
              </a:r>
              <a:r>
                <a:rPr lang="ko-KR" altLang="en-US" sz="1000" kern="0" dirty="0">
                  <a:latin typeface="맑은 고딕" pitchFamily="50" charset="-127"/>
                </a:rPr>
                <a:t> 임시저장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="" xmlns:a16="http://schemas.microsoft.com/office/drawing/2014/main" id="{0CEE1A64-512A-43A9-A45A-8DAA6675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924" y="3809396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고장코드 값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임시서장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="" xmlns:a16="http://schemas.microsoft.com/office/drawing/2014/main" id="{83B6E5E9-1427-4F5F-82DA-5E738AD79A06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 flipH="1">
              <a:off x="5241854" y="4118959"/>
              <a:ext cx="1" cy="13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="" xmlns:a16="http://schemas.microsoft.com/office/drawing/2014/main" id="{57758024-37A2-46BE-BFE9-2C118EEE92C7}"/>
                </a:ext>
              </a:extLst>
            </p:cNvPr>
            <p:cNvCxnSpPr>
              <a:cxnSpLocks/>
              <a:stCxn id="33" idx="2"/>
              <a:endCxn id="30" idx="0"/>
            </p:cNvCxnSpPr>
            <p:nvPr/>
          </p:nvCxnSpPr>
          <p:spPr>
            <a:xfrm>
              <a:off x="5241854" y="4615543"/>
              <a:ext cx="1" cy="37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1">
              <a:extLst>
                <a:ext uri="{FF2B5EF4-FFF2-40B4-BE49-F238E27FC236}">
                  <a16:creationId xmlns="" xmlns:a16="http://schemas.microsoft.com/office/drawing/2014/main" id="{026EBFB8-61B7-430F-9433-711B1566C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667" y="3791816"/>
              <a:ext cx="2568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71">
              <a:extLst>
                <a:ext uri="{FF2B5EF4-FFF2-40B4-BE49-F238E27FC236}">
                  <a16:creationId xmlns="" xmlns:a16="http://schemas.microsoft.com/office/drawing/2014/main" id="{4B95535D-0B4B-462B-997F-0197CC0AE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260" y="4433189"/>
              <a:ext cx="2568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연결선: 꺾임 26">
              <a:extLst>
                <a:ext uri="{FF2B5EF4-FFF2-40B4-BE49-F238E27FC236}">
                  <a16:creationId xmlns="" xmlns:a16="http://schemas.microsoft.com/office/drawing/2014/main" id="{FB26A06F-DBF7-41D7-BDE9-09D7E68E6D5C}"/>
                </a:ext>
              </a:extLst>
            </p:cNvPr>
            <p:cNvCxnSpPr>
              <a:cxnSpLocks/>
              <a:stCxn id="16" idx="1"/>
              <a:endCxn id="15" idx="1"/>
            </p:cNvCxnSpPr>
            <p:nvPr/>
          </p:nvCxnSpPr>
          <p:spPr>
            <a:xfrm rot="10800000">
              <a:off x="2374223" y="3051910"/>
              <a:ext cx="12700" cy="53667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128">
              <a:extLst>
                <a:ext uri="{FF2B5EF4-FFF2-40B4-BE49-F238E27FC236}">
                  <a16:creationId xmlns="" xmlns:a16="http://schemas.microsoft.com/office/drawing/2014/main" id="{F2722AF3-A648-4836-A8F5-1767C7F50F96}"/>
                </a:ext>
              </a:extLst>
            </p:cNvPr>
            <p:cNvCxnSpPr>
              <a:cxnSpLocks/>
              <a:stCxn id="18" idx="1"/>
              <a:endCxn id="15" idx="1"/>
            </p:cNvCxnSpPr>
            <p:nvPr/>
          </p:nvCxnSpPr>
          <p:spPr>
            <a:xfrm rot="10800000">
              <a:off x="2374223" y="3051910"/>
              <a:ext cx="12700" cy="118181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1">
              <a:extLst>
                <a:ext uri="{FF2B5EF4-FFF2-40B4-BE49-F238E27FC236}">
                  <a16:creationId xmlns="" xmlns:a16="http://schemas.microsoft.com/office/drawing/2014/main" id="{20230A94-7238-4B65-A3A3-E9E71248F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1924" y="4987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임시저장 값 전송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Rectangle 41">
              <a:extLst>
                <a:ext uri="{FF2B5EF4-FFF2-40B4-BE49-F238E27FC236}">
                  <a16:creationId xmlns="" xmlns:a16="http://schemas.microsoft.com/office/drawing/2014/main" id="{D112CB4A-E4AB-4956-9484-8A1FBAE96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223" y="4727034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RPM,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주행거리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차속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연료잔량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값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Set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연결선: 꺾임 9">
              <a:extLst>
                <a:ext uri="{FF2B5EF4-FFF2-40B4-BE49-F238E27FC236}">
                  <a16:creationId xmlns="" xmlns:a16="http://schemas.microsoft.com/office/drawing/2014/main" id="{A36AF151-5BAD-47C8-B710-357A3267D040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3814085" y="3964178"/>
              <a:ext cx="707839" cy="13738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="" xmlns:a16="http://schemas.microsoft.com/office/drawing/2014/main" id="{8DBAAE2C-5C45-420F-85EE-B4CAA174600B}"/>
                </a:ext>
              </a:extLst>
            </p:cNvPr>
            <p:cNvSpPr/>
            <p:nvPr/>
          </p:nvSpPr>
          <p:spPr>
            <a:xfrm>
              <a:off x="4521923" y="4258356"/>
              <a:ext cx="1439862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en-US" altLang="ko-KR" sz="1000" kern="0" dirty="0">
                  <a:latin typeface="맑은 고딕" pitchFamily="50" charset="-127"/>
                </a:rPr>
                <a:t>IGN ON</a:t>
              </a:r>
            </a:p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</a:rPr>
                <a:t>확인</a:t>
              </a:r>
            </a:p>
          </p:txBody>
        </p:sp>
        <p:sp>
          <p:nvSpPr>
            <p:cNvPr id="34" name="TextBox 71">
              <a:extLst>
                <a:ext uri="{FF2B5EF4-FFF2-40B4-BE49-F238E27FC236}">
                  <a16:creationId xmlns="" xmlns:a16="http://schemas.microsoft.com/office/drawing/2014/main" id="{6B5A9939-8B84-49F2-923C-19F5FAA7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364" y="3034317"/>
              <a:ext cx="28098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71">
              <a:extLst>
                <a:ext uri="{FF2B5EF4-FFF2-40B4-BE49-F238E27FC236}">
                  <a16:creationId xmlns="" xmlns:a16="http://schemas.microsoft.com/office/drawing/2014/main" id="{F8D54972-EB52-4746-BBA5-ADE6C58CE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265" y="4656772"/>
              <a:ext cx="2568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6" name="연결선: 꺾임 24">
              <a:extLst>
                <a:ext uri="{FF2B5EF4-FFF2-40B4-BE49-F238E27FC236}">
                  <a16:creationId xmlns="" xmlns:a16="http://schemas.microsoft.com/office/drawing/2014/main" id="{02D3EB6F-4DF0-4D34-A7D1-CE0998AAEEC0}"/>
                </a:ext>
              </a:extLst>
            </p:cNvPr>
            <p:cNvCxnSpPr>
              <a:stCxn id="30" idx="3"/>
              <a:endCxn id="15" idx="3"/>
            </p:cNvCxnSpPr>
            <p:nvPr/>
          </p:nvCxnSpPr>
          <p:spPr>
            <a:xfrm flipH="1" flipV="1">
              <a:off x="3814085" y="3051910"/>
              <a:ext cx="2147701" cy="2090732"/>
            </a:xfrm>
            <a:prstGeom prst="bentConnector3">
              <a:avLst>
                <a:gd name="adj1" fmla="val -106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9941"/>
              </p:ext>
            </p:extLst>
          </p:nvPr>
        </p:nvGraphicFramePr>
        <p:xfrm>
          <a:off x="170061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42464"/>
              </p:ext>
            </p:extLst>
          </p:nvPr>
        </p:nvGraphicFramePr>
        <p:xfrm>
          <a:off x="170828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ESP32_2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hanium_from_esp32_DB.ino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차량과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OBD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UDS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통신을 수행하여 실시간으로 차량 운행 데이터를 수집하고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전송하는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126911" y="1131000"/>
            <a:ext cx="1428258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BB4A547-A9BB-4020-88E4-08AB56D1B839}"/>
              </a:ext>
            </a:extLst>
          </p:cNvPr>
          <p:cNvGrpSpPr/>
          <p:nvPr/>
        </p:nvGrpSpPr>
        <p:grpSpPr>
          <a:xfrm>
            <a:off x="2312184" y="2550459"/>
            <a:ext cx="3776985" cy="3278366"/>
            <a:chOff x="4631588" y="2468427"/>
            <a:chExt cx="4154683" cy="3278366"/>
          </a:xfrm>
        </p:grpSpPr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708614" y="2468427"/>
              <a:ext cx="2545737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차량 운행 데이터 수집 및 저장 연계도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75268874-7126-4A92-82E9-9485D1BFC4F3}"/>
                </a:ext>
              </a:extLst>
            </p:cNvPr>
            <p:cNvGrpSpPr/>
            <p:nvPr/>
          </p:nvGrpSpPr>
          <p:grpSpPr>
            <a:xfrm>
              <a:off x="4631588" y="2897128"/>
              <a:ext cx="4154683" cy="2849665"/>
              <a:chOff x="1829116" y="2897128"/>
              <a:chExt cx="4154683" cy="2849665"/>
            </a:xfrm>
          </p:grpSpPr>
          <p:sp>
            <p:nvSpPr>
              <p:cNvPr id="44" name="Rectangle 41">
                <a:extLst>
                  <a:ext uri="{FF2B5EF4-FFF2-40B4-BE49-F238E27FC236}">
                    <a16:creationId xmlns="" xmlns:a16="http://schemas.microsoft.com/office/drawing/2014/main" id="{C6455130-5084-42BA-A4B0-3F915F925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223" y="2897128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프로그램 실행</a:t>
                </a:r>
              </a:p>
            </p:txBody>
          </p:sp>
          <p:sp>
            <p:nvSpPr>
              <p:cNvPr id="45" name="순서도: 판단 44">
                <a:extLst>
                  <a:ext uri="{FF2B5EF4-FFF2-40B4-BE49-F238E27FC236}">
                    <a16:creationId xmlns="" xmlns:a16="http://schemas.microsoft.com/office/drawing/2014/main" id="{7DEDA41D-C275-44B9-8B80-997C5D5EFE26}"/>
                  </a:ext>
                </a:extLst>
              </p:cNvPr>
              <p:cNvSpPr/>
              <p:nvPr/>
            </p:nvSpPr>
            <p:spPr>
              <a:xfrm>
                <a:off x="2374223" y="3503117"/>
                <a:ext cx="1439862" cy="35718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lvl="0" algn="ctr" latinLnBrk="0">
                  <a:defRPr/>
                </a:pPr>
                <a:r>
                  <a:rPr lang="en-US" altLang="ko-KR" sz="1000" kern="0" dirty="0">
                    <a:latin typeface="맑은 고딕" pitchFamily="50" charset="-127"/>
                  </a:rPr>
                  <a:t>CAN </a:t>
                </a:r>
                <a:r>
                  <a:rPr lang="ko-KR" altLang="en-US" sz="1000" kern="0" dirty="0">
                    <a:latin typeface="맑은 고딕" pitchFamily="50" charset="-127"/>
                  </a:rPr>
                  <a:t>초기화</a:t>
                </a: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="" xmlns:a16="http://schemas.microsoft.com/office/drawing/2014/main" id="{7DCA479A-4E94-463D-98CE-6C4054082DCD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3094154" y="3206691"/>
                <a:ext cx="0" cy="296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순서도: 판단 46">
                <a:extLst>
                  <a:ext uri="{FF2B5EF4-FFF2-40B4-BE49-F238E27FC236}">
                    <a16:creationId xmlns="" xmlns:a16="http://schemas.microsoft.com/office/drawing/2014/main" id="{46E2E05B-E9BA-42C8-90A1-E657940552A3}"/>
                  </a:ext>
                </a:extLst>
              </p:cNvPr>
              <p:cNvSpPr/>
              <p:nvPr/>
            </p:nvSpPr>
            <p:spPr>
              <a:xfrm>
                <a:off x="2374223" y="4148265"/>
                <a:ext cx="1439862" cy="35718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latinLnBrk="0">
                  <a:defRPr/>
                </a:pPr>
                <a:r>
                  <a:rPr lang="en-US" altLang="ko-KR" sz="1000" kern="0" dirty="0">
                    <a:latin typeface="맑은 고딕" pitchFamily="50" charset="-127"/>
                  </a:rPr>
                  <a:t>WIFI </a:t>
                </a:r>
                <a:r>
                  <a:rPr lang="ko-KR" altLang="en-US" sz="1000" kern="0" dirty="0">
                    <a:latin typeface="맑은 고딕" pitchFamily="50" charset="-127"/>
                  </a:rPr>
                  <a:t>연결</a:t>
                </a:r>
              </a:p>
            </p:txBody>
          </p:sp>
          <p:cxnSp>
            <p:nvCxnSpPr>
              <p:cNvPr id="48" name="직선 화살표 연결선 47">
                <a:extLst>
                  <a:ext uri="{FF2B5EF4-FFF2-40B4-BE49-F238E27FC236}">
                    <a16:creationId xmlns="" xmlns:a16="http://schemas.microsoft.com/office/drawing/2014/main" id="{2D992DE5-4208-408C-92A2-2A673A6C19D5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3094154" y="3860304"/>
                <a:ext cx="0" cy="2879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순서도: 판단 48">
                <a:extLst>
                  <a:ext uri="{FF2B5EF4-FFF2-40B4-BE49-F238E27FC236}">
                    <a16:creationId xmlns="" xmlns:a16="http://schemas.microsoft.com/office/drawing/2014/main" id="{C5979D56-B209-4C19-94CA-42E4D1FAB625}"/>
                  </a:ext>
                </a:extLst>
              </p:cNvPr>
              <p:cNvSpPr/>
              <p:nvPr/>
            </p:nvSpPr>
            <p:spPr>
              <a:xfrm>
                <a:off x="2374223" y="4793410"/>
                <a:ext cx="1439862" cy="35718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IGN 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확인</a:t>
                </a:r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="" xmlns:a16="http://schemas.microsoft.com/office/drawing/2014/main" id="{40EF6CD6-A3D5-4FCC-B606-DEBE95DD8EFB}"/>
                  </a:ext>
                </a:extLst>
              </p:cNvPr>
              <p:cNvCxnSpPr>
                <a:cxnSpLocks/>
                <a:stCxn id="47" idx="2"/>
                <a:endCxn id="49" idx="0"/>
              </p:cNvCxnSpPr>
              <p:nvPr/>
            </p:nvCxnSpPr>
            <p:spPr>
              <a:xfrm>
                <a:off x="3094154" y="4505452"/>
                <a:ext cx="0" cy="287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="" xmlns:a16="http://schemas.microsoft.com/office/drawing/2014/main" id="{FB63D393-EE3D-4FFF-92DC-50F30A442F2B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>
                <a:off x="3094154" y="5150597"/>
                <a:ext cx="0" cy="286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41">
                <a:extLst>
                  <a:ext uri="{FF2B5EF4-FFF2-40B4-BE49-F238E27FC236}">
                    <a16:creationId xmlns="" xmlns:a16="http://schemas.microsoft.com/office/drawing/2014/main" id="{086D384C-F757-4A37-90C8-FE3133B28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223" y="5437230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데이터 요청</a:t>
                </a:r>
              </a:p>
            </p:txBody>
          </p:sp>
          <p:sp>
            <p:nvSpPr>
              <p:cNvPr id="53" name="Rectangle 41">
                <a:extLst>
                  <a:ext uri="{FF2B5EF4-FFF2-40B4-BE49-F238E27FC236}">
                    <a16:creationId xmlns="" xmlns:a16="http://schemas.microsoft.com/office/drawing/2014/main" id="{0CEE1A64-512A-43A9-A45A-8DAA66758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937" y="3616794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데이터 수신</a:t>
                </a:r>
              </a:p>
            </p:txBody>
          </p:sp>
          <p:cxnSp>
            <p:nvCxnSpPr>
              <p:cNvPr id="54" name="연결선: 꺾임 17">
                <a:extLst>
                  <a:ext uri="{FF2B5EF4-FFF2-40B4-BE49-F238E27FC236}">
                    <a16:creationId xmlns="" xmlns:a16="http://schemas.microsoft.com/office/drawing/2014/main" id="{3A3AA350-D682-49B7-AC1D-74F3B6E69DBA}"/>
                  </a:ext>
                </a:extLst>
              </p:cNvPr>
              <p:cNvCxnSpPr>
                <a:stCxn id="52" idx="3"/>
                <a:endCxn id="53" idx="1"/>
              </p:cNvCxnSpPr>
              <p:nvPr/>
            </p:nvCxnSpPr>
            <p:spPr>
              <a:xfrm flipV="1">
                <a:off x="3814085" y="3771576"/>
                <a:ext cx="729852" cy="1820436"/>
              </a:xfrm>
              <a:prstGeom prst="bentConnector3">
                <a:avLst>
                  <a:gd name="adj1" fmla="val 5812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="" xmlns:a16="http://schemas.microsoft.com/office/drawing/2014/main" id="{83B6E5E9-1427-4F5F-82DA-5E738AD79A06}"/>
                  </a:ext>
                </a:extLst>
              </p:cNvPr>
              <p:cNvCxnSpPr>
                <a:cxnSpLocks/>
                <a:stCxn id="53" idx="2"/>
                <a:endCxn id="56" idx="0"/>
              </p:cNvCxnSpPr>
              <p:nvPr/>
            </p:nvCxnSpPr>
            <p:spPr>
              <a:xfrm>
                <a:off x="5263868" y="3926357"/>
                <a:ext cx="0" cy="152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41">
                <a:extLst>
                  <a:ext uri="{FF2B5EF4-FFF2-40B4-BE49-F238E27FC236}">
                    <a16:creationId xmlns="" xmlns:a16="http://schemas.microsoft.com/office/drawing/2014/main" id="{832E17A1-EDC5-4CF2-B5FD-5C2A7365D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937" y="4079284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데이터 파싱</a:t>
                </a: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57758024-37A2-46BE-BFE9-2C118EEE92C7}"/>
                  </a:ext>
                </a:extLst>
              </p:cNvPr>
              <p:cNvCxnSpPr>
                <a:cxnSpLocks/>
                <a:stCxn id="56" idx="2"/>
                <a:endCxn id="66" idx="0"/>
              </p:cNvCxnSpPr>
              <p:nvPr/>
            </p:nvCxnSpPr>
            <p:spPr>
              <a:xfrm>
                <a:off x="5263868" y="4388847"/>
                <a:ext cx="0" cy="154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71">
                <a:extLst>
                  <a:ext uri="{FF2B5EF4-FFF2-40B4-BE49-F238E27FC236}">
                    <a16:creationId xmlns="" xmlns:a16="http://schemas.microsoft.com/office/drawing/2014/main" id="{9C9964DE-AE42-4721-90B7-0EC4A03F4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7351" y="5170803"/>
                <a:ext cx="25680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itchFamily="50" charset="-127"/>
                    <a:ea typeface="맑은 고딕" pitchFamily="50" charset="-127"/>
                  </a:rPr>
                  <a:t>Y</a:t>
                </a:r>
                <a:endParaRPr lang="ko-KR" altLang="en-US" sz="1000" b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TextBox 71">
                <a:extLst>
                  <a:ext uri="{FF2B5EF4-FFF2-40B4-BE49-F238E27FC236}">
                    <a16:creationId xmlns="" xmlns:a16="http://schemas.microsoft.com/office/drawing/2014/main" id="{026EBFB8-61B7-430F-9433-711B1566C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6667" y="3884947"/>
                <a:ext cx="25680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itchFamily="50" charset="-127"/>
                    <a:ea typeface="맑은 고딕" pitchFamily="50" charset="-127"/>
                  </a:rPr>
                  <a:t>Y</a:t>
                </a:r>
                <a:endParaRPr lang="ko-KR" altLang="en-US" sz="1000" b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TextBox 71">
                <a:extLst>
                  <a:ext uri="{FF2B5EF4-FFF2-40B4-BE49-F238E27FC236}">
                    <a16:creationId xmlns="" xmlns:a16="http://schemas.microsoft.com/office/drawing/2014/main" id="{4B95535D-0B4B-462B-997F-0197CC0AE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5260" y="4526320"/>
                <a:ext cx="25680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itchFamily="50" charset="-127"/>
                    <a:ea typeface="맑은 고딕" pitchFamily="50" charset="-127"/>
                  </a:rPr>
                  <a:t>Y</a:t>
                </a:r>
                <a:endParaRPr lang="ko-KR" altLang="en-US" sz="1000" b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1" name="연결선: 꺾임 26">
                <a:extLst>
                  <a:ext uri="{FF2B5EF4-FFF2-40B4-BE49-F238E27FC236}">
                    <a16:creationId xmlns="" xmlns:a16="http://schemas.microsoft.com/office/drawing/2014/main" id="{FB26A06F-DBF7-41D7-BDE9-09D7E68E6D5C}"/>
                  </a:ext>
                </a:extLst>
              </p:cNvPr>
              <p:cNvCxnSpPr>
                <a:cxnSpLocks/>
                <a:stCxn id="45" idx="1"/>
                <a:endCxn id="44" idx="1"/>
              </p:cNvCxnSpPr>
              <p:nvPr/>
            </p:nvCxnSpPr>
            <p:spPr>
              <a:xfrm rot="10800000">
                <a:off x="2374223" y="3051911"/>
                <a:ext cx="12700" cy="629801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연결선: 꺾임 128">
                <a:extLst>
                  <a:ext uri="{FF2B5EF4-FFF2-40B4-BE49-F238E27FC236}">
                    <a16:creationId xmlns="" xmlns:a16="http://schemas.microsoft.com/office/drawing/2014/main" id="{F2722AF3-A648-4836-A8F5-1767C7F50F96}"/>
                  </a:ext>
                </a:extLst>
              </p:cNvPr>
              <p:cNvCxnSpPr>
                <a:cxnSpLocks/>
                <a:stCxn id="47" idx="1"/>
                <a:endCxn id="44" idx="1"/>
              </p:cNvCxnSpPr>
              <p:nvPr/>
            </p:nvCxnSpPr>
            <p:spPr>
              <a:xfrm rot="10800000">
                <a:off x="2374223" y="3051911"/>
                <a:ext cx="12700" cy="1274949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연결선: 꺾임 129">
                <a:extLst>
                  <a:ext uri="{FF2B5EF4-FFF2-40B4-BE49-F238E27FC236}">
                    <a16:creationId xmlns="" xmlns:a16="http://schemas.microsoft.com/office/drawing/2014/main" id="{633AE47D-7858-4C6B-ADFF-69E4B03EA4B6}"/>
                  </a:ext>
                </a:extLst>
              </p:cNvPr>
              <p:cNvCxnSpPr>
                <a:cxnSpLocks/>
                <a:stCxn id="49" idx="1"/>
                <a:endCxn id="44" idx="1"/>
              </p:cNvCxnSpPr>
              <p:nvPr/>
            </p:nvCxnSpPr>
            <p:spPr>
              <a:xfrm rot="10800000">
                <a:off x="2374223" y="3051910"/>
                <a:ext cx="12700" cy="1920094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71">
                <a:extLst>
                  <a:ext uri="{FF2B5EF4-FFF2-40B4-BE49-F238E27FC236}">
                    <a16:creationId xmlns="" xmlns:a16="http://schemas.microsoft.com/office/drawing/2014/main" id="{D895E4B7-73F5-46F9-8499-E86E8199E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116" y="3083660"/>
                <a:ext cx="280987" cy="246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000" b="0" dirty="0"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ko-KR" altLang="en-US" sz="1000" b="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AutoShape 46">
                <a:extLst>
                  <a:ext uri="{FF2B5EF4-FFF2-40B4-BE49-F238E27FC236}">
                    <a16:creationId xmlns="" xmlns:a16="http://schemas.microsoft.com/office/drawing/2014/main" id="{A20791D8-505B-4BAB-BF95-2E911BC90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015" y="5008549"/>
                <a:ext cx="1439862" cy="539750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차량 데이터 </a:t>
                </a:r>
                <a:r>
                  <a:rPr lang="en-US" altLang="ko-KR" sz="1000" kern="0" dirty="0">
                    <a:latin typeface="맑은 고딕" pitchFamily="50" charset="-127"/>
                    <a:ea typeface="맑은 고딕" pitchFamily="50" charset="-127"/>
                  </a:rPr>
                  <a:t>DB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="" xmlns:a16="http://schemas.microsoft.com/office/drawing/2014/main" id="{20230A94-7238-4B65-A3A3-E9E71248F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937" y="4543628"/>
                <a:ext cx="1439862" cy="309563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kern="0" dirty="0">
                    <a:latin typeface="맑은 고딕" pitchFamily="50" charset="-127"/>
                    <a:ea typeface="맑은 고딕" pitchFamily="50" charset="-127"/>
                  </a:rPr>
                  <a:t>DB</a:t>
                </a: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로 데이터 전송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7" name="직선 화살표 연결선 66">
                <a:extLst>
                  <a:ext uri="{FF2B5EF4-FFF2-40B4-BE49-F238E27FC236}">
                    <a16:creationId xmlns="" xmlns:a16="http://schemas.microsoft.com/office/drawing/2014/main" id="{E64FA880-CBAD-4197-8BE3-89BA52F392E8}"/>
                  </a:ext>
                </a:extLst>
              </p:cNvPr>
              <p:cNvCxnSpPr>
                <a:cxnSpLocks/>
                <a:stCxn id="66" idx="2"/>
                <a:endCxn id="65" idx="1"/>
              </p:cNvCxnSpPr>
              <p:nvPr/>
            </p:nvCxnSpPr>
            <p:spPr>
              <a:xfrm flipH="1">
                <a:off x="5253946" y="4853191"/>
                <a:ext cx="9922" cy="1553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연결선: 꺾임 46">
              <a:extLst>
                <a:ext uri="{FF2B5EF4-FFF2-40B4-BE49-F238E27FC236}">
                  <a16:creationId xmlns="" xmlns:a16="http://schemas.microsoft.com/office/drawing/2014/main" id="{4F9B0F4E-9277-4BD6-8E31-AEA48FF0A732}"/>
                </a:ext>
              </a:extLst>
            </p:cNvPr>
            <p:cNvCxnSpPr>
              <a:stCxn id="66" idx="3"/>
              <a:endCxn id="44" idx="3"/>
            </p:cNvCxnSpPr>
            <p:nvPr/>
          </p:nvCxnSpPr>
          <p:spPr>
            <a:xfrm flipH="1" flipV="1">
              <a:off x="6616557" y="3051910"/>
              <a:ext cx="2169714" cy="1646500"/>
            </a:xfrm>
            <a:prstGeom prst="bentConnector3">
              <a:avLst>
                <a:gd name="adj1" fmla="val -105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5121"/>
              </p:ext>
            </p:extLst>
          </p:nvPr>
        </p:nvGraphicFramePr>
        <p:xfrm>
          <a:off x="10750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86136"/>
              </p:ext>
            </p:extLst>
          </p:nvPr>
        </p:nvGraphicFramePr>
        <p:xfrm>
          <a:off x="107504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Main.php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수집된 데이터를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가져와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웹상에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표시해주는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7395159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40A4C916-4CE7-4935-8C5F-9AC82BFD5A2F}"/>
              </a:ext>
            </a:extLst>
          </p:cNvPr>
          <p:cNvGrpSpPr/>
          <p:nvPr/>
        </p:nvGrpSpPr>
        <p:grpSpPr>
          <a:xfrm>
            <a:off x="3501595" y="2492897"/>
            <a:ext cx="2412311" cy="3520795"/>
            <a:chOff x="5086970" y="2492897"/>
            <a:chExt cx="2412311" cy="3520795"/>
          </a:xfrm>
        </p:grpSpPr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5086970" y="2492897"/>
              <a:ext cx="1703982" cy="264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Main.php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60" name="Rectangle 41">
              <a:extLst>
                <a:ext uri="{FF2B5EF4-FFF2-40B4-BE49-F238E27FC236}">
                  <a16:creationId xmlns="" xmlns:a16="http://schemas.microsoft.com/office/drawing/2014/main" id="{C6455130-5084-42BA-A4B0-3F915F925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프로그램 실행</a:t>
              </a:r>
            </a:p>
          </p:txBody>
        </p:sp>
        <p:sp>
          <p:nvSpPr>
            <p:cNvPr id="61" name="Rectangle 41">
              <a:extLst>
                <a:ext uri="{FF2B5EF4-FFF2-40B4-BE49-F238E27FC236}">
                  <a16:creationId xmlns="" xmlns:a16="http://schemas.microsoft.com/office/drawing/2014/main" id="{CC4629C6-0A48-4EE9-89AC-7670EA6AF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접속</a:t>
              </a: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="" xmlns:a16="http://schemas.microsoft.com/office/drawing/2014/main" id="{2F235DC1-A17A-4505-A1A1-BF403CE8DEE2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41">
              <a:extLst>
                <a:ext uri="{FF2B5EF4-FFF2-40B4-BE49-F238E27FC236}">
                  <a16:creationId xmlns="" xmlns:a16="http://schemas.microsoft.com/office/drawing/2014/main" id="{ABAC7212-E3A8-4A70-A548-8CA2DA18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조회</a:t>
              </a:r>
            </a:p>
          </p:txBody>
        </p:sp>
        <p:sp>
          <p:nvSpPr>
            <p:cNvPr id="64" name="AutoShape 46">
              <a:extLst>
                <a:ext uri="{FF2B5EF4-FFF2-40B4-BE49-F238E27FC236}">
                  <a16:creationId xmlns="" xmlns:a16="http://schemas.microsoft.com/office/drawing/2014/main" id="{9522A867-85D8-4F21-90AF-DC4A2913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RPM, SPEED, Distance, Engine temperature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="" xmlns:a16="http://schemas.microsoft.com/office/drawing/2014/main" id="{901596AF-06DF-4AA3-BF9B-73F497996A4A}"/>
                </a:ext>
              </a:extLst>
            </p:cNvPr>
            <p:cNvCxnSpPr>
              <a:cxnSpLocks/>
              <a:stCxn id="63" idx="2"/>
              <a:endCxn id="64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E68B784D-6512-4B10-808B-6AF6024ACBAA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="" xmlns:a16="http://schemas.microsoft.com/office/drawing/2014/main" id="{1AF4D7DE-0054-4DA9-B05F-731326FFE366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41">
              <a:extLst>
                <a:ext uri="{FF2B5EF4-FFF2-40B4-BE49-F238E27FC236}">
                  <a16:creationId xmlns="" xmlns:a16="http://schemas.microsoft.com/office/drawing/2014/main" id="{D873A36C-9DFE-4490-915B-06C05ED55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조회 결과</a:t>
              </a:r>
              <a:endParaRPr lang="en-US" altLang="ko-KR" sz="1000" kern="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Rectangle 41">
              <a:extLst>
                <a:ext uri="{FF2B5EF4-FFF2-40B4-BE49-F238E27FC236}">
                  <a16:creationId xmlns="" xmlns:a16="http://schemas.microsoft.com/office/drawing/2014/main" id="{02B21897-E0DD-4C64-B417-75D5A980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표시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52316F94-C8AF-4D7C-9DF1-E69E07909997}"/>
                </a:ext>
              </a:extLst>
            </p:cNvPr>
            <p:cNvCxnSpPr>
              <a:cxnSpLocks/>
              <a:stCxn id="68" idx="2"/>
              <a:endCxn id="69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11">
              <a:extLst>
                <a:ext uri="{FF2B5EF4-FFF2-40B4-BE49-F238E27FC236}">
                  <a16:creationId xmlns="" xmlns:a16="http://schemas.microsoft.com/office/drawing/2014/main" id="{706BE752-4823-4249-876A-9B5BC3BD515A}"/>
                </a:ext>
              </a:extLst>
            </p:cNvPr>
            <p:cNvCxnSpPr>
              <a:stCxn id="69" idx="3"/>
              <a:endCxn id="60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005344E-8FD2-402B-886F-DB62F4CD0B3C}"/>
                </a:ext>
              </a:extLst>
            </p:cNvPr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6409"/>
              </p:ext>
            </p:extLst>
          </p:nvPr>
        </p:nvGraphicFramePr>
        <p:xfrm>
          <a:off x="170829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11192"/>
              </p:ext>
            </p:extLst>
          </p:nvPr>
        </p:nvGraphicFramePr>
        <p:xfrm>
          <a:off x="170828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statistics.php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일평균 데이터를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가져와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웹상에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그래프로 표시해주는 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458483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F29931B-4928-4C63-A845-855623903FA5}"/>
              </a:ext>
            </a:extLst>
          </p:cNvPr>
          <p:cNvGrpSpPr/>
          <p:nvPr/>
        </p:nvGrpSpPr>
        <p:grpSpPr>
          <a:xfrm>
            <a:off x="3564918" y="2492897"/>
            <a:ext cx="2412312" cy="3520795"/>
            <a:chOff x="5086969" y="2492897"/>
            <a:chExt cx="2412312" cy="3520795"/>
          </a:xfrm>
        </p:grpSpPr>
        <p:sp>
          <p:nvSpPr>
            <p:cNvPr id="41" name="Text Box 62">
              <a:extLst>
                <a:ext uri="{FF2B5EF4-FFF2-40B4-BE49-F238E27FC236}">
                  <a16:creationId xmlns="" xmlns:a16="http://schemas.microsoft.com/office/drawing/2014/main" id="{73B5E4DA-D9B2-48C5-A148-FC2F1D05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969" y="2492897"/>
              <a:ext cx="18895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statistics.php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FA0D437E-7DAE-420D-90F0-34FC6C80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프로그램 실행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="" xmlns:a16="http://schemas.microsoft.com/office/drawing/2014/main" id="{F2B86297-0DC5-4D37-8C96-90B6976E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접속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2D0B393C-0857-4374-8A70-A45A264B57BA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>
              <a:extLst>
                <a:ext uri="{FF2B5EF4-FFF2-40B4-BE49-F238E27FC236}">
                  <a16:creationId xmlns="" xmlns:a16="http://schemas.microsoft.com/office/drawing/2014/main" id="{0ECF5C0B-9B25-4218-8141-299777CF0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조회</a:t>
              </a:r>
            </a:p>
          </p:txBody>
        </p:sp>
        <p:sp>
          <p:nvSpPr>
            <p:cNvPr id="46" name="AutoShape 46">
              <a:extLst>
                <a:ext uri="{FF2B5EF4-FFF2-40B4-BE49-F238E27FC236}">
                  <a16:creationId xmlns="" xmlns:a16="http://schemas.microsoft.com/office/drawing/2014/main" id="{1BF39E9D-6F64-45F4-9128-CEBA7398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RPM, SPEED, Distance, Engine temperature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의 일 </a:t>
              </a: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평균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="" xmlns:a16="http://schemas.microsoft.com/office/drawing/2014/main" id="{4631F727-1E81-4D86-B2FB-FA38D95CDE45}"/>
                </a:ext>
              </a:extLst>
            </p:cNvPr>
            <p:cNvCxnSpPr>
              <a:cxnSpLocks/>
              <a:stCxn id="45" idx="2"/>
              <a:endCxn id="46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32C2EB9C-2993-4E84-81B8-259E5BDB88F0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7E86DBD6-AB30-43E4-8FB0-AE7C486A91BB}"/>
                </a:ext>
              </a:extLst>
            </p:cNvPr>
            <p:cNvCxnSpPr>
              <a:cxnSpLocks/>
              <a:stCxn id="46" idx="3"/>
              <a:endCxn id="50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1">
              <a:extLst>
                <a:ext uri="{FF2B5EF4-FFF2-40B4-BE49-F238E27FC236}">
                  <a16:creationId xmlns="" xmlns:a16="http://schemas.microsoft.com/office/drawing/2014/main" id="{5D630AD1-5B5F-444C-B5A1-8922E22D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조회 결과</a:t>
              </a:r>
              <a:endParaRPr lang="en-US" altLang="ko-KR" sz="1000" kern="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F47A87FC-4555-4F49-99B2-678F0F0A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>
                  <a:latin typeface="맑은 고딕" pitchFamily="50" charset="-127"/>
                  <a:ea typeface="맑은 고딕" pitchFamily="50" charset="-127"/>
                </a:rPr>
                <a:t>Chart.js</a:t>
              </a: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로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데이터 표시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E4B6314C-0206-452C-9F87-A576A5C72E18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3">
              <a:extLst>
                <a:ext uri="{FF2B5EF4-FFF2-40B4-BE49-F238E27FC236}">
                  <a16:creationId xmlns="" xmlns:a16="http://schemas.microsoft.com/office/drawing/2014/main" id="{26E6FCAD-CF73-4B4D-92A6-D5324475A5B7}"/>
                </a:ext>
              </a:extLst>
            </p:cNvPr>
            <p:cNvCxnSpPr>
              <a:stCxn id="51" idx="3"/>
              <a:endCxn id="42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46D4C67-0815-4B9B-8EDB-5BD14105F1D8}"/>
                </a:ext>
              </a:extLst>
            </p:cNvPr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34393"/>
              </p:ext>
            </p:extLst>
          </p:nvPr>
        </p:nvGraphicFramePr>
        <p:xfrm>
          <a:off x="179513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24464"/>
              </p:ext>
            </p:extLst>
          </p:nvPr>
        </p:nvGraphicFramePr>
        <p:xfrm>
          <a:off x="179512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exchange.php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차량의 총 운행 거리에 따른 소모품 교체 알림을 시각적으로 보여주기 위한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467167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1A616639-FEA6-492E-B77F-18E1580721A0}"/>
              </a:ext>
            </a:extLst>
          </p:cNvPr>
          <p:cNvGrpSpPr/>
          <p:nvPr/>
        </p:nvGrpSpPr>
        <p:grpSpPr>
          <a:xfrm>
            <a:off x="3573602" y="2492897"/>
            <a:ext cx="2412312" cy="3520795"/>
            <a:chOff x="5086969" y="2492897"/>
            <a:chExt cx="2412312" cy="3520795"/>
          </a:xfrm>
        </p:grpSpPr>
        <p:sp>
          <p:nvSpPr>
            <p:cNvPr id="41" name="Text Box 62">
              <a:extLst>
                <a:ext uri="{FF2B5EF4-FFF2-40B4-BE49-F238E27FC236}">
                  <a16:creationId xmlns="" xmlns:a16="http://schemas.microsoft.com/office/drawing/2014/main" id="{426C3041-D8A0-4C15-B7D0-D861EE17E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969" y="2492897"/>
              <a:ext cx="19530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exchange.php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1BFA4EB1-5B39-4901-BA6A-F01A24E63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프로그램 실행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="" xmlns:a16="http://schemas.microsoft.com/office/drawing/2014/main" id="{E7760EDC-3E90-4025-8D9D-D29795BF3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접속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0F157C25-779D-443F-93F3-31352ACB2CEC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>
              <a:extLst>
                <a:ext uri="{FF2B5EF4-FFF2-40B4-BE49-F238E27FC236}">
                  <a16:creationId xmlns="" xmlns:a16="http://schemas.microsoft.com/office/drawing/2014/main" id="{901CF1ED-23A5-4C83-91B2-2F956CEC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조회</a:t>
              </a:r>
            </a:p>
          </p:txBody>
        </p:sp>
        <p:sp>
          <p:nvSpPr>
            <p:cNvPr id="46" name="AutoShape 46">
              <a:extLst>
                <a:ext uri="{FF2B5EF4-FFF2-40B4-BE49-F238E27FC236}">
                  <a16:creationId xmlns="" xmlns:a16="http://schemas.microsoft.com/office/drawing/2014/main" id="{511E66A3-0E33-4432-9A50-B50D1276E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Distance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="" xmlns:a16="http://schemas.microsoft.com/office/drawing/2014/main" id="{5E06C641-EEBE-4208-9C00-813EC7EF3BF5}"/>
                </a:ext>
              </a:extLst>
            </p:cNvPr>
            <p:cNvCxnSpPr>
              <a:cxnSpLocks/>
              <a:stCxn id="45" idx="2"/>
              <a:endCxn id="46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7AC3FED6-6E6A-4940-9ACE-C48F755D3DEC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6E3D2625-8C7C-4702-8B94-16C1ACCD6A3E}"/>
                </a:ext>
              </a:extLst>
            </p:cNvPr>
            <p:cNvCxnSpPr>
              <a:cxnSpLocks/>
              <a:stCxn id="46" idx="3"/>
              <a:endCxn id="50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1">
              <a:extLst>
                <a:ext uri="{FF2B5EF4-FFF2-40B4-BE49-F238E27FC236}">
                  <a16:creationId xmlns="" xmlns:a16="http://schemas.microsoft.com/office/drawing/2014/main" id="{4056FB79-27DF-4F46-A5A9-75EFDC795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조회 결과</a:t>
              </a:r>
              <a:endParaRPr lang="en-US" altLang="ko-KR" sz="1000" kern="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13CF20E-39E1-4809-B5B8-1D037C1F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Distance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에 따른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소모품 교체 알림 표시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71F15AD2-E7B6-45FD-AD12-51EC84BC226A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3">
              <a:extLst>
                <a:ext uri="{FF2B5EF4-FFF2-40B4-BE49-F238E27FC236}">
                  <a16:creationId xmlns="" xmlns:a16="http://schemas.microsoft.com/office/drawing/2014/main" id="{66F67EE6-C803-4936-A9BC-1167BBA4ED9C}"/>
                </a:ext>
              </a:extLst>
            </p:cNvPr>
            <p:cNvCxnSpPr>
              <a:stCxn id="51" idx="3"/>
              <a:endCxn id="42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115D97FB-B263-48AC-9918-A28B11B876EB}"/>
                </a:ext>
              </a:extLst>
            </p:cNvPr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46227"/>
              </p:ext>
            </p:extLst>
          </p:nvPr>
        </p:nvGraphicFramePr>
        <p:xfrm>
          <a:off x="10750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62067"/>
              </p:ext>
            </p:extLst>
          </p:nvPr>
        </p:nvGraphicFramePr>
        <p:xfrm>
          <a:off x="107504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error.php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UDS</a:t>
                      </a:r>
                      <a:r>
                        <a:rPr lang="ko-KR" altLang="en-US" sz="1000" dirty="0"/>
                        <a:t> 프로토콜을 통해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저장된 고장코드 정보를 웹에 표시하는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395159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B7E5649F-CC4A-4736-8AD6-8350655897CB}"/>
              </a:ext>
            </a:extLst>
          </p:cNvPr>
          <p:cNvGrpSpPr/>
          <p:nvPr/>
        </p:nvGrpSpPr>
        <p:grpSpPr>
          <a:xfrm>
            <a:off x="3563806" y="2483557"/>
            <a:ext cx="2350100" cy="3530135"/>
            <a:chOff x="5149181" y="2483557"/>
            <a:chExt cx="2350100" cy="3530135"/>
          </a:xfrm>
        </p:grpSpPr>
        <p:sp>
          <p:nvSpPr>
            <p:cNvPr id="41" name="Text Box 62">
              <a:extLst>
                <a:ext uri="{FF2B5EF4-FFF2-40B4-BE49-F238E27FC236}">
                  <a16:creationId xmlns="" xmlns:a16="http://schemas.microsoft.com/office/drawing/2014/main" id="{6508DC48-3286-41A7-8424-DF9E5DB0F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181" y="2483557"/>
              <a:ext cx="19530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error.php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9F6989AD-AB4E-4FAB-AF6C-C193467A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프로그램 실행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="" xmlns:a16="http://schemas.microsoft.com/office/drawing/2014/main" id="{CDB6BD9F-23AB-49AA-8D1E-3F5A8D27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DB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접속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901F0CBB-258C-4B0A-AB93-6568334F5E3A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5938961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>
              <a:extLst>
                <a:ext uri="{FF2B5EF4-FFF2-40B4-BE49-F238E27FC236}">
                  <a16:creationId xmlns="" xmlns:a16="http://schemas.microsoft.com/office/drawing/2014/main" id="{C1FCA06A-E240-4348-8F2B-B1C59A97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조회</a:t>
              </a:r>
            </a:p>
          </p:txBody>
        </p:sp>
        <p:sp>
          <p:nvSpPr>
            <p:cNvPr id="46" name="AutoShape 46">
              <a:extLst>
                <a:ext uri="{FF2B5EF4-FFF2-40B4-BE49-F238E27FC236}">
                  <a16:creationId xmlns="" xmlns:a16="http://schemas.microsoft.com/office/drawing/2014/main" id="{FD1911AF-CC3A-43FB-B20D-2AE3A3E7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4280722"/>
              <a:ext cx="1439862" cy="810201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 err="1">
                  <a:latin typeface="맑은 고딕" pitchFamily="50" charset="-127"/>
                  <a:ea typeface="맑은 고딕" pitchFamily="50" charset="-127"/>
                </a:rPr>
                <a:t>Error_code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데이터 조회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="" xmlns:a16="http://schemas.microsoft.com/office/drawing/2014/main" id="{D126CE08-9BB3-43B1-BEDA-0ED33107FFAD}"/>
                </a:ext>
              </a:extLst>
            </p:cNvPr>
            <p:cNvCxnSpPr>
              <a:cxnSpLocks/>
              <a:stCxn id="45" idx="2"/>
              <a:endCxn id="46" idx="1"/>
            </p:cNvCxnSpPr>
            <p:nvPr/>
          </p:nvCxnSpPr>
          <p:spPr>
            <a:xfrm>
              <a:off x="5938961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C8D46D1A-79C7-4805-A801-5D4457E7D981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5938961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="" xmlns:a16="http://schemas.microsoft.com/office/drawing/2014/main" id="{9852C9CE-518C-4B98-BFB6-A44F6F0809C4}"/>
                </a:ext>
              </a:extLst>
            </p:cNvPr>
            <p:cNvCxnSpPr>
              <a:cxnSpLocks/>
              <a:stCxn id="46" idx="3"/>
              <a:endCxn id="50" idx="0"/>
            </p:cNvCxnSpPr>
            <p:nvPr/>
          </p:nvCxnSpPr>
          <p:spPr>
            <a:xfrm>
              <a:off x="5938961" y="5090923"/>
              <a:ext cx="0" cy="156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1">
              <a:extLst>
                <a:ext uri="{FF2B5EF4-FFF2-40B4-BE49-F238E27FC236}">
                  <a16:creationId xmlns="" xmlns:a16="http://schemas.microsoft.com/office/drawing/2014/main" id="{F2672CF1-FBA4-478E-8E3F-82DB334F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24780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조회 결과</a:t>
              </a:r>
              <a:endParaRPr lang="en-US" altLang="ko-KR" sz="1000" kern="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변수에 할당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239EA001-C63B-4FF3-9F81-16C665F3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030" y="5704129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고장코드에 따른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상세 내역 표시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="" xmlns:a16="http://schemas.microsoft.com/office/drawing/2014/main" id="{69660A48-C96A-4038-A237-2F12A84D006A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5938961" y="5557363"/>
              <a:ext cx="0" cy="14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4">
              <a:extLst>
                <a:ext uri="{FF2B5EF4-FFF2-40B4-BE49-F238E27FC236}">
                  <a16:creationId xmlns="" xmlns:a16="http://schemas.microsoft.com/office/drawing/2014/main" id="{D9D81CA3-EF35-4A49-B3E1-4875FBD8F973}"/>
                </a:ext>
              </a:extLst>
            </p:cNvPr>
            <p:cNvCxnSpPr>
              <a:cxnSpLocks/>
              <a:stCxn id="51" idx="3"/>
              <a:endCxn id="42" idx="3"/>
            </p:cNvCxnSpPr>
            <p:nvPr/>
          </p:nvCxnSpPr>
          <p:spPr>
            <a:xfrm flipV="1">
              <a:off x="6658892" y="3051910"/>
              <a:ext cx="12700" cy="280700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423C5820-8AF9-4B1D-8B41-DC30C9BB08F7}"/>
                </a:ext>
              </a:extLst>
            </p:cNvPr>
            <p:cNvSpPr txBox="1"/>
            <p:nvPr/>
          </p:nvSpPr>
          <p:spPr>
            <a:xfrm>
              <a:off x="6883407" y="4185782"/>
              <a:ext cx="6158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Refresh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9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 smtClean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3350" y="1166843"/>
            <a:ext cx="77850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네트워크를 이용하여 사고 정보를 자동으로 통보함으로써 피해의 확대를 줄이고 </a:t>
            </a:r>
            <a:r>
              <a:rPr lang="ko-KR" altLang="en-US" dirty="0" smtClean="0"/>
              <a:t>신속한 사고 </a:t>
            </a:r>
            <a:r>
              <a:rPr lang="ko-KR" altLang="en-US" dirty="0"/>
              <a:t>처리를 가능하게 하는 사고 통보 시스템에 대한 연구개발의 경우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차량 </a:t>
            </a:r>
            <a:r>
              <a:rPr lang="ko-KR" altLang="en-US" dirty="0"/>
              <a:t>내 </a:t>
            </a:r>
            <a:r>
              <a:rPr lang="ko-KR" altLang="en-US" dirty="0" smtClean="0"/>
              <a:t>긴급구난 시스템의 </a:t>
            </a:r>
            <a:r>
              <a:rPr lang="ko-KR" altLang="en-US" dirty="0"/>
              <a:t>장착 및 긴급구난 서비스의 제공</a:t>
            </a:r>
            <a:r>
              <a:rPr lang="en-US" altLang="ko-KR" dirty="0"/>
              <a:t>, </a:t>
            </a:r>
            <a:r>
              <a:rPr lang="ko-KR" altLang="en-US" dirty="0"/>
              <a:t>이와 관련한 프로토콜에 대한 연구 등의 </a:t>
            </a:r>
            <a:r>
              <a:rPr lang="ko-KR" altLang="en-US" dirty="0" smtClean="0"/>
              <a:t>결과로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긴급구난체제와 </a:t>
            </a:r>
            <a:r>
              <a:rPr lang="ko-KR" altLang="en-US" dirty="0"/>
              <a:t>관련한 표준 및 서비스인 </a:t>
            </a:r>
            <a:r>
              <a:rPr lang="en-US" altLang="ko-KR" dirty="0" err="1"/>
              <a:t>eCall</a:t>
            </a:r>
            <a:r>
              <a:rPr lang="en-US" altLang="ko-KR" dirty="0"/>
              <a:t>(</a:t>
            </a:r>
            <a:r>
              <a:rPr lang="ko-KR" altLang="en-US" dirty="0"/>
              <a:t>유럽</a:t>
            </a:r>
            <a:r>
              <a:rPr lang="en-US" altLang="ko-KR" dirty="0" smtClean="0"/>
              <a:t>), ACN(</a:t>
            </a:r>
            <a:r>
              <a:rPr lang="en-US" altLang="ko-KR" dirty="0" err="1" smtClean="0"/>
              <a:t>AutomaticCrashNotification</a:t>
            </a:r>
            <a:r>
              <a:rPr lang="en-US" altLang="ko-KR" dirty="0"/>
              <a:t>, </a:t>
            </a:r>
            <a:r>
              <a:rPr lang="ko-KR" altLang="en-US" dirty="0"/>
              <a:t>국제 표준</a:t>
            </a:r>
            <a:r>
              <a:rPr lang="en-US" altLang="ko-KR" dirty="0"/>
              <a:t>), OnStar(</a:t>
            </a:r>
            <a:r>
              <a:rPr lang="ko-KR" altLang="en-US" dirty="0"/>
              <a:t>미국 </a:t>
            </a:r>
            <a:r>
              <a:rPr lang="en-US" altLang="ko-KR" dirty="0"/>
              <a:t>GM), </a:t>
            </a:r>
            <a:r>
              <a:rPr lang="en-US" altLang="ko-KR" dirty="0" smtClean="0"/>
              <a:t>HELP(</a:t>
            </a:r>
            <a:r>
              <a:rPr lang="en-US" altLang="ko-KR" dirty="0" err="1" smtClean="0"/>
              <a:t>HelpsystemforEmergency</a:t>
            </a:r>
            <a:r>
              <a:rPr lang="en-US" altLang="ko-KR" dirty="0" smtClean="0"/>
              <a:t> </a:t>
            </a:r>
            <a:r>
              <a:rPr lang="en-US" altLang="ko-KR" dirty="0"/>
              <a:t>Lifesaving </a:t>
            </a:r>
            <a:r>
              <a:rPr lang="en-US" altLang="ko-KR" dirty="0" err="1" smtClean="0"/>
              <a:t>andPublicsafety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), </a:t>
            </a:r>
            <a:r>
              <a:rPr lang="en-US" altLang="ko-KR" dirty="0" smtClean="0"/>
              <a:t>G-Book</a:t>
            </a:r>
            <a:r>
              <a:rPr lang="en-US" altLang="ko-KR" dirty="0"/>
              <a:t>(</a:t>
            </a:r>
            <a:r>
              <a:rPr lang="ko-KR" altLang="en-US" dirty="0"/>
              <a:t>일본 도요다</a:t>
            </a:r>
            <a:r>
              <a:rPr lang="en-US" altLang="ko-KR" dirty="0"/>
              <a:t>), MOZEN(</a:t>
            </a:r>
            <a:r>
              <a:rPr lang="ko-KR" altLang="en-US" dirty="0" smtClean="0"/>
              <a:t>한국 </a:t>
            </a:r>
            <a:r>
              <a:rPr lang="ko-KR" altLang="en-US" dirty="0"/>
              <a:t>현대</a:t>
            </a:r>
            <a:r>
              <a:rPr lang="en-US" altLang="ko-KR" dirty="0"/>
              <a:t>) </a:t>
            </a:r>
            <a:r>
              <a:rPr lang="ko-KR" altLang="en-US" dirty="0"/>
              <a:t>등이 등장하였다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바닥글 개체 틀 7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42807"/>
              </p:ext>
            </p:extLst>
          </p:nvPr>
        </p:nvGraphicFramePr>
        <p:xfrm>
          <a:off x="107505" y="2132856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14322"/>
              </p:ext>
            </p:extLst>
          </p:nvPr>
        </p:nvGraphicFramePr>
        <p:xfrm>
          <a:off x="107504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Rasp_server_5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dbtest.php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2020.07.30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7/8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Esp32</a:t>
                      </a:r>
                      <a:r>
                        <a:rPr lang="ko-KR" altLang="en-US" sz="1000" dirty="0"/>
                        <a:t>에서 전송되는 차량 운행 데이터를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정홍석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395159" y="1131000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3CE415F-0508-4019-BB39-1BC4BA0D5233}"/>
              </a:ext>
            </a:extLst>
          </p:cNvPr>
          <p:cNvGrpSpPr/>
          <p:nvPr/>
        </p:nvGrpSpPr>
        <p:grpSpPr>
          <a:xfrm>
            <a:off x="3563806" y="2483557"/>
            <a:ext cx="1953064" cy="2555688"/>
            <a:chOff x="5149181" y="2483557"/>
            <a:chExt cx="1953064" cy="2555688"/>
          </a:xfrm>
        </p:grpSpPr>
        <p:sp>
          <p:nvSpPr>
            <p:cNvPr id="41" name="Text Box 62">
              <a:extLst>
                <a:ext uri="{FF2B5EF4-FFF2-40B4-BE49-F238E27FC236}">
                  <a16:creationId xmlns="" xmlns:a16="http://schemas.microsoft.com/office/drawing/2014/main" id="{89258AC9-2996-41FF-AA2C-0EDD6FD5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181" y="2483557"/>
              <a:ext cx="195306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dbtest.php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기능 흐름도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1F5E88E9-A7D8-4E54-83BB-DD7D75CE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628" y="289712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프로그램 실행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="" xmlns:a16="http://schemas.microsoft.com/office/drawing/2014/main" id="{4900D49E-034F-4038-A509-68E8E138F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628" y="335486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>
                  <a:latin typeface="맑은 고딕" pitchFamily="50" charset="-127"/>
                  <a:ea typeface="맑은 고딕" pitchFamily="50" charset="-127"/>
                </a:rPr>
                <a:t>DB</a:t>
              </a: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 접속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="" xmlns:a16="http://schemas.microsoft.com/office/drawing/2014/main" id="{A8C0C09B-56B4-4529-91A3-766E77E70A71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6040559" y="3664423"/>
              <a:ext cx="0" cy="15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1">
              <a:extLst>
                <a:ext uri="{FF2B5EF4-FFF2-40B4-BE49-F238E27FC236}">
                  <a16:creationId xmlns="" xmlns:a16="http://schemas.microsoft.com/office/drawing/2014/main" id="{CABBE739-1601-4305-A36F-41D5FE67D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628" y="3817350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차량 운행 데이터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수신 대기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="" xmlns:a16="http://schemas.microsoft.com/office/drawing/2014/main" id="{4023EA21-25EE-4084-956D-6903880CFCF4}"/>
                </a:ext>
              </a:extLst>
            </p:cNvPr>
            <p:cNvCxnSpPr>
              <a:cxnSpLocks/>
              <a:stCxn id="45" idx="2"/>
              <a:endCxn id="50" idx="0"/>
            </p:cNvCxnSpPr>
            <p:nvPr/>
          </p:nvCxnSpPr>
          <p:spPr>
            <a:xfrm>
              <a:off x="6040559" y="4126913"/>
              <a:ext cx="0" cy="15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="" xmlns:a16="http://schemas.microsoft.com/office/drawing/2014/main" id="{5727BBD4-CA42-4D7E-A489-8CD3EC62BC7B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>
              <a:off x="6040559" y="3206691"/>
              <a:ext cx="0" cy="148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="" xmlns:a16="http://schemas.microsoft.com/office/drawing/2014/main" id="{64E3690F-F58D-46CF-8B6C-BCF688AEA547}"/>
                </a:ext>
              </a:extLst>
            </p:cNvPr>
            <p:cNvCxnSpPr>
              <a:cxnSpLocks/>
              <a:stCxn id="50" idx="2"/>
              <a:endCxn id="49" idx="0"/>
            </p:cNvCxnSpPr>
            <p:nvPr/>
          </p:nvCxnSpPr>
          <p:spPr>
            <a:xfrm>
              <a:off x="6040559" y="4590285"/>
              <a:ext cx="0" cy="13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1">
              <a:extLst>
                <a:ext uri="{FF2B5EF4-FFF2-40B4-BE49-F238E27FC236}">
                  <a16:creationId xmlns="" xmlns:a16="http://schemas.microsoft.com/office/drawing/2014/main" id="{6A7F6524-94CD-4E65-B9F3-42B0C811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628" y="4729682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 dirty="0">
                  <a:latin typeface="맑은 고딕" pitchFamily="50" charset="-127"/>
                  <a:ea typeface="맑은 고딕" pitchFamily="50" charset="-127"/>
                </a:rPr>
                <a:t>SQL</a:t>
              </a: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문으로 </a:t>
              </a:r>
              <a:r>
                <a:rPr lang="en-US" altLang="ko-KR" sz="1000" kern="0" dirty="0">
                  <a:latin typeface="맑은 고딕" pitchFamily="50" charset="-127"/>
                  <a:ea typeface="맑은 고딕" pitchFamily="50" charset="-127"/>
                </a:rPr>
                <a:t>DB</a:t>
              </a: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에 저장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Rectangle 41">
              <a:extLst>
                <a:ext uri="{FF2B5EF4-FFF2-40B4-BE49-F238E27FC236}">
                  <a16:creationId xmlns="" xmlns:a16="http://schemas.microsoft.com/office/drawing/2014/main" id="{20282C8E-1B19-4402-9119-3A4C8A50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628" y="4280722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차량 운행 데이터 수신 및 파싱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1" name="연결선: 꺾임 8">
              <a:extLst>
                <a:ext uri="{FF2B5EF4-FFF2-40B4-BE49-F238E27FC236}">
                  <a16:creationId xmlns="" xmlns:a16="http://schemas.microsoft.com/office/drawing/2014/main" id="{26A667B4-12D3-4662-9058-19ED1007A90B}"/>
                </a:ext>
              </a:extLst>
            </p:cNvPr>
            <p:cNvCxnSpPr>
              <a:stCxn id="49" idx="3"/>
              <a:endCxn id="45" idx="3"/>
            </p:cNvCxnSpPr>
            <p:nvPr/>
          </p:nvCxnSpPr>
          <p:spPr>
            <a:xfrm flipV="1">
              <a:off x="6760490" y="3972132"/>
              <a:ext cx="12700" cy="91233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40944"/>
              </p:ext>
            </p:extLst>
          </p:nvPr>
        </p:nvGraphicFramePr>
        <p:xfrm>
          <a:off x="272892" y="1669182"/>
          <a:ext cx="8547580" cy="392005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97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Php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에서 차량 운행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에 전송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9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Sav-02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Python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을 이용하여 가공된 데이터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0603973"/>
                  </a:ext>
                </a:extLst>
              </a:tr>
              <a:tr h="3794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Cmc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Cmc-01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ESP32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OBD2,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UDS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를 통한 데이터 송수신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Cmc-02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ESP32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WIFI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연결 및 데이터 전송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972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Calc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Calc-01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각 데이터 일 평균 계산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9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Calc-02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급가속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급감속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계산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650496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데이터 웹에 표시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데이터를 그래프로 웹에 표시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부품 교체 정보 표시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Web-04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고장 정보 표시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70B6FB2-7245-4AE3-A0A9-5D49B8D71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03"/>
          <a:stretch/>
        </p:blipFill>
        <p:spPr>
          <a:xfrm>
            <a:off x="2458475" y="1526575"/>
            <a:ext cx="4226606" cy="42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B3776CD3-7F64-48F8-840E-EB03B4F7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535206"/>
            <a:ext cx="6337132" cy="42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3653E112-577B-4B78-85C3-F22BAFA3E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34" y="1521994"/>
            <a:ext cx="6337132" cy="42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51076" y="1473901"/>
            <a:ext cx="86414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A2BCE071-9877-437D-AF42-6777E2C83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62" y="1528619"/>
            <a:ext cx="6457275" cy="42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" y="1593288"/>
            <a:ext cx="7971348" cy="4500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078" y="1593288"/>
            <a:ext cx="4467499" cy="4500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3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5" y="1593288"/>
            <a:ext cx="8745064" cy="4500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83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04650"/>
              </p:ext>
            </p:extLst>
          </p:nvPr>
        </p:nvGraphicFramePr>
        <p:xfrm>
          <a:off x="467544" y="1268761"/>
          <a:ext cx="8242236" cy="4942324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9411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2088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</a:t>
                      </a: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Simulator/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 Translator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Arduino IDE (1.8.9)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역할을 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Simulator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차량에서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받아오는 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 Translator</a:t>
                      </a: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개발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PHP(5.3.3)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차량 데이터를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Apache(1.7.1)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웹 페이지를 구동하는 웹 서버 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리눅스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Rasbian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Putty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Rasbian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OS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원격 접속용 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181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ESP 32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CAN Simulator, CAN Translator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제작에 필요한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MCU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WIFI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ESP32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Rasberry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Pi 4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83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무선 랜 어댑터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웹서버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501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Rasberry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Pi 4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호스팅 및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변환해 다시 저장해주는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정의서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_1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550097"/>
              </p:ext>
            </p:extLst>
          </p:nvPr>
        </p:nvGraphicFramePr>
        <p:xfrm>
          <a:off x="-8545" y="1124744"/>
          <a:ext cx="9139961" cy="511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155"/>
                <a:gridCol w="1361155"/>
                <a:gridCol w="1124141"/>
                <a:gridCol w="1512168"/>
                <a:gridCol w="2629215"/>
                <a:gridCol w="1152127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 </a:t>
                      </a: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요구사항명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기능 </a:t>
                      </a: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세부사항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예외사항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A01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차량 데이터 값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A01_B01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RPM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RPM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값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A01_B02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Speed </a:t>
                      </a:r>
                      <a:r>
                        <a:rPr lang="ko-KR" altLang="en-US" sz="1400" baseline="0" dirty="0" smtClean="0"/>
                        <a:t>값 표현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A01_B03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ODO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ODO </a:t>
                      </a:r>
                      <a:r>
                        <a:rPr lang="ko-KR" altLang="en-US" sz="1400" baseline="0" dirty="0" smtClean="0"/>
                        <a:t>값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A01_B04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Engine Temperature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엔진 냉각수 온도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값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A02</a:t>
                      </a:r>
                      <a:endParaRPr lang="ko-KR" altLang="en-US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차량 데이터 그래프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A02_B01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RPM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RPM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그래프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A02_B02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Speed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Speed </a:t>
                      </a:r>
                      <a:r>
                        <a:rPr lang="ko-KR" altLang="en-US" sz="1400" baseline="0" dirty="0" smtClean="0"/>
                        <a:t>그래프 표현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A02_B03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ODO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/>
                        <a:t>ODO </a:t>
                      </a:r>
                      <a:r>
                        <a:rPr lang="ko-KR" altLang="en-US" sz="1400" baseline="0" dirty="0" smtClean="0"/>
                        <a:t>그래프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218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A02_B04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Engine Temperature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엔진 냉각수 온도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그래프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874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차량 부품 교체 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A03_B01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A03_B11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엔진오일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오토미션오일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파워 오일 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교체 장비명과 교체 위험도를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874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고장 정보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A04_B01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~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A04_B04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파워트레인</a:t>
                      </a:r>
                      <a:r>
                        <a:rPr lang="en-US" altLang="ko-KR" sz="1400" dirty="0" smtClean="0"/>
                        <a:t>(P)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통신</a:t>
                      </a:r>
                      <a:r>
                        <a:rPr lang="en-US" altLang="ko-KR" sz="1400" dirty="0" smtClean="0"/>
                        <a:t>(U)</a:t>
                      </a:r>
                    </a:p>
                    <a:p>
                      <a:pPr latinLnBrk="1"/>
                      <a:r>
                        <a:rPr lang="ko-KR" altLang="en-US" sz="1400" dirty="0" err="1" smtClean="0"/>
                        <a:t>섀시</a:t>
                      </a:r>
                      <a:r>
                        <a:rPr lang="ko-KR" altLang="en-US" sz="1400" dirty="0" smtClean="0"/>
                        <a:t> 시스템</a:t>
                      </a:r>
                      <a:r>
                        <a:rPr lang="en-US" altLang="ko-KR" sz="1400" dirty="0" smtClean="0"/>
                        <a:t>(C)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바디 시스템</a:t>
                      </a:r>
                      <a:r>
                        <a:rPr lang="en-US" altLang="ko-KR" sz="1400" dirty="0" smtClean="0"/>
                        <a:t>(B)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고장코드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고장 위험도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고장 내용 상세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해결방법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정의서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_2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2353"/>
              </p:ext>
            </p:extLst>
          </p:nvPr>
        </p:nvGraphicFramePr>
        <p:xfrm>
          <a:off x="4039" y="2420888"/>
          <a:ext cx="9139961" cy="2423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155"/>
                <a:gridCol w="1361155"/>
                <a:gridCol w="1124141"/>
                <a:gridCol w="1512168"/>
                <a:gridCol w="2629215"/>
                <a:gridCol w="1152127"/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 </a:t>
                      </a: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요구사항명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기능 </a:t>
                      </a:r>
                      <a:r>
                        <a:rPr lang="en-US" altLang="ko-KR" sz="1400" dirty="0" smtClean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기능명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세부사항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예외사항</a:t>
                      </a:r>
                      <a:endParaRPr lang="ko-KR" altLang="en-US" sz="1400" dirty="0"/>
                    </a:p>
                  </a:txBody>
                  <a:tcPr/>
                </a:tc>
              </a:tr>
              <a:tr h="43726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A05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CAN/ UDS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통신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A05_B01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SID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차량 데이터를 받기 위한 </a:t>
                      </a:r>
                      <a:r>
                        <a:rPr lang="en-US" altLang="ko-KR" sz="1400" dirty="0" smtClean="0"/>
                        <a:t>service</a:t>
                      </a:r>
                      <a:r>
                        <a:rPr lang="en-US" altLang="ko-KR" sz="1400" baseline="0" dirty="0" smtClean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 smtClean="0"/>
                    </a:p>
                  </a:txBody>
                  <a:tcPr/>
                </a:tc>
              </a:tr>
              <a:tr h="4372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A05_B02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PID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차량 데이터를 받기 위한 </a:t>
                      </a:r>
                      <a:r>
                        <a:rPr lang="en-US" altLang="ko-KR" sz="1400" dirty="0" smtClean="0"/>
                        <a:t>parameter</a:t>
                      </a:r>
                      <a:r>
                        <a:rPr lang="en-US" altLang="ko-KR" sz="1400" baseline="0" dirty="0" smtClean="0"/>
                        <a:t> 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3752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A06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인터넷 통신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A06_B01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HTTP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WIFI </a:t>
                      </a:r>
                      <a:r>
                        <a:rPr lang="ko-KR" altLang="en-US" sz="1400" dirty="0" smtClean="0"/>
                        <a:t>서버와 데이터 교환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5798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A06_B02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PHP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WIFI </a:t>
                      </a:r>
                      <a:r>
                        <a:rPr lang="ko-KR" altLang="en-US" sz="1400" dirty="0" smtClean="0"/>
                        <a:t>서버와 데이터 교환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</a:rPr>
              <a:t>구성도 </a:t>
            </a:r>
            <a:r>
              <a:rPr lang="en-US" altLang="ko-KR" sz="1700" b="1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smtClean="0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 smtClean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49E862D-DEC1-4F85-9CD2-0CF387D69237}"/>
              </a:ext>
            </a:extLst>
          </p:cNvPr>
          <p:cNvSpPr/>
          <p:nvPr/>
        </p:nvSpPr>
        <p:spPr>
          <a:xfrm>
            <a:off x="4427984" y="1473901"/>
            <a:ext cx="4435676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-RPM</a:t>
            </a:r>
            <a:r>
              <a:rPr lang="en-US" altLang="ko-KR" sz="1600" dirty="0">
                <a:solidFill>
                  <a:schemeClr val="tx1"/>
                </a:solidFill>
              </a:rPr>
              <a:t>, Speed, ODO, </a:t>
            </a:r>
            <a:r>
              <a:rPr lang="en-US" altLang="ko-KR" sz="1600" dirty="0" smtClean="0">
                <a:solidFill>
                  <a:schemeClr val="tx1"/>
                </a:solidFill>
              </a:rPr>
              <a:t>Engine Temperature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그래프 통계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-RPM</a:t>
            </a:r>
            <a:r>
              <a:rPr lang="en-US" altLang="ko-KR" sz="1600" dirty="0">
                <a:solidFill>
                  <a:schemeClr val="tx1"/>
                </a:solidFill>
              </a:rPr>
              <a:t>, Speed, ODO, </a:t>
            </a:r>
            <a:r>
              <a:rPr lang="en-US" altLang="ko-KR" sz="1600" dirty="0" smtClean="0">
                <a:solidFill>
                  <a:schemeClr val="tx1"/>
                </a:solidFill>
              </a:rPr>
              <a:t>Engine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차량 부품 교체 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엔진오일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와이퍼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냉각수 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고장정보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r>
              <a:rPr lang="ko-KR" altLang="en-US" sz="1600" dirty="0" smtClean="0">
                <a:solidFill>
                  <a:schemeClr val="tx1"/>
                </a:solidFill>
              </a:rPr>
              <a:t> 고장코드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고장위험도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고장 내용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해결방법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85139" y="1856351"/>
            <a:ext cx="3945231" cy="3699812"/>
            <a:chOff x="727493" y="2177410"/>
            <a:chExt cx="3260522" cy="3057695"/>
          </a:xfrm>
        </p:grpSpPr>
        <p:sp>
          <p:nvSpPr>
            <p:cNvPr id="2" name="직사각형 1"/>
            <p:cNvSpPr/>
            <p:nvPr/>
          </p:nvSpPr>
          <p:spPr>
            <a:xfrm>
              <a:off x="727493" y="3501008"/>
              <a:ext cx="784167" cy="3416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42827" y="3492865"/>
              <a:ext cx="784167" cy="348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WEB SERVER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2177410"/>
              <a:ext cx="784167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MAIN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03848" y="2907518"/>
              <a:ext cx="784167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그래프 통계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184766" y="4059646"/>
              <a:ext cx="803249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차량부품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교체정보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03848" y="4851734"/>
              <a:ext cx="784167" cy="383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고장 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정보</a:t>
              </a:r>
            </a:p>
          </p:txBody>
        </p:sp>
        <p:cxnSp>
          <p:nvCxnSpPr>
            <p:cNvPr id="6" name="직선 화살표 연결선 5"/>
            <p:cNvCxnSpPr>
              <a:stCxn id="2" idx="3"/>
              <a:endCxn id="15" idx="1"/>
            </p:cNvCxnSpPr>
            <p:nvPr/>
          </p:nvCxnSpPr>
          <p:spPr>
            <a:xfrm flipV="1">
              <a:off x="1511660" y="3667125"/>
              <a:ext cx="231167" cy="4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15" idx="3"/>
              <a:endCxn id="16" idx="1"/>
            </p:cNvCxnSpPr>
            <p:nvPr/>
          </p:nvCxnSpPr>
          <p:spPr>
            <a:xfrm flipV="1">
              <a:off x="2526994" y="2369096"/>
              <a:ext cx="676854" cy="129802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5" idx="3"/>
            </p:cNvCxnSpPr>
            <p:nvPr/>
          </p:nvCxnSpPr>
          <p:spPr>
            <a:xfrm flipV="1">
              <a:off x="2526994" y="3099204"/>
              <a:ext cx="676854" cy="5679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15" idx="3"/>
            </p:cNvCxnSpPr>
            <p:nvPr/>
          </p:nvCxnSpPr>
          <p:spPr>
            <a:xfrm>
              <a:off x="2526994" y="3667125"/>
              <a:ext cx="676854" cy="584207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15" idx="3"/>
              <a:endCxn id="19" idx="1"/>
            </p:cNvCxnSpPr>
            <p:nvPr/>
          </p:nvCxnSpPr>
          <p:spPr>
            <a:xfrm>
              <a:off x="2526994" y="3667125"/>
              <a:ext cx="676854" cy="137629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smtClean="0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CAN </a:t>
            </a:r>
            <a:r>
              <a:rPr lang="ko-KR" altLang="en-US" b="1" dirty="0" smtClean="0">
                <a:solidFill>
                  <a:schemeClr val="tx1"/>
                </a:solidFill>
              </a:rPr>
              <a:t>통신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차량에서 데이터 수신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TCP/IP </a:t>
            </a:r>
            <a:r>
              <a:rPr lang="ko-KR" altLang="en-US" b="1" dirty="0" smtClean="0">
                <a:solidFill>
                  <a:schemeClr val="tx1"/>
                </a:solidFill>
              </a:rPr>
              <a:t>통신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수신한 데이터 </a:t>
            </a:r>
            <a:r>
              <a:rPr lang="en-US" altLang="ko-KR" b="1" dirty="0" smtClean="0">
                <a:solidFill>
                  <a:schemeClr val="tx1"/>
                </a:solidFill>
              </a:rPr>
              <a:t>DB</a:t>
            </a:r>
            <a:r>
              <a:rPr lang="ko-KR" altLang="en-US" b="1" dirty="0" smtClean="0">
                <a:solidFill>
                  <a:schemeClr val="tx1"/>
                </a:solidFill>
              </a:rPr>
              <a:t>에 송</a:t>
            </a:r>
            <a:r>
              <a:rPr lang="en-US" altLang="ko-KR" b="1" dirty="0" smtClean="0">
                <a:solidFill>
                  <a:schemeClr val="tx1"/>
                </a:solidFill>
              </a:rPr>
              <a:t>	      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신 및 저장 후 가공할    </a:t>
            </a:r>
            <a:r>
              <a:rPr lang="en-US" altLang="ko-KR" b="1" dirty="0" smtClean="0">
                <a:solidFill>
                  <a:schemeClr val="tx1"/>
                </a:solidFill>
              </a:rPr>
              <a:t>	      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파이썬을</a:t>
            </a:r>
            <a:r>
              <a:rPr lang="ko-KR" altLang="en-US" b="1" dirty="0" smtClean="0">
                <a:solidFill>
                  <a:schemeClr val="tx1"/>
                </a:solidFill>
              </a:rPr>
              <a:t> 통</a:t>
            </a:r>
            <a:r>
              <a:rPr lang="en-US" altLang="ko-KR" b="1" dirty="0" smtClean="0">
                <a:solidFill>
                  <a:schemeClr val="tx1"/>
                </a:solidFill>
              </a:rPr>
              <a:t>	      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해 가공하고 일반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데이</a:t>
            </a:r>
            <a:r>
              <a:rPr lang="en-US" altLang="ko-KR" b="1" dirty="0" smtClean="0">
                <a:solidFill>
                  <a:schemeClr val="tx1"/>
                </a:solidFill>
              </a:rPr>
              <a:t>	      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터는 그대로 </a:t>
            </a:r>
            <a:r>
              <a:rPr lang="en-US" altLang="ko-KR" b="1" dirty="0" smtClean="0">
                <a:solidFill>
                  <a:schemeClr val="tx1"/>
                </a:solidFill>
              </a:rPr>
              <a:t>WEB 	   	         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SERVER</a:t>
            </a:r>
            <a:r>
              <a:rPr lang="ko-KR" altLang="en-US" b="1" dirty="0" smtClean="0">
                <a:solidFill>
                  <a:schemeClr val="tx1"/>
                </a:solidFill>
              </a:rPr>
              <a:t>에 송신 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Front-end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초기 데이터 요청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부품 교체 시기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데이터 전달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데이터를 그래프화해서 전달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4" y="2444301"/>
            <a:ext cx="4205728" cy="22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3488"/>
            <a:ext cx="4343150" cy="24494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차량 데이터 요청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차량 데이터 송신</a:t>
            </a:r>
            <a:r>
              <a:rPr lang="en-US" altLang="ko-KR" b="1" dirty="0" smtClean="0">
                <a:solidFill>
                  <a:schemeClr val="tx1"/>
                </a:solidFill>
              </a:rPr>
              <a:t>(Simulator-&gt; Translator)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차량데이터 송신</a:t>
            </a:r>
            <a:r>
              <a:rPr lang="en-US" altLang="ko-KR" b="1" dirty="0" smtClean="0">
                <a:solidFill>
                  <a:schemeClr val="tx1"/>
                </a:solidFill>
              </a:rPr>
              <a:t>(Translator-&gt;DB)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데이터 가공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제공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</a:rPr>
              <a:t>파이썬을</a:t>
            </a:r>
            <a:r>
              <a:rPr lang="ko-KR" altLang="en-US" b="1" dirty="0" smtClean="0">
                <a:solidFill>
                  <a:schemeClr val="tx1"/>
                </a:solidFill>
              </a:rPr>
              <a:t> 통해 데이터 가공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웹 서버로 가공한 데이터 제공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8" name="image4.png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673" y="1370159"/>
            <a:ext cx="4790654" cy="4612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08266"/>
              </p:ext>
            </p:extLst>
          </p:nvPr>
        </p:nvGraphicFramePr>
        <p:xfrm>
          <a:off x="539552" y="1340768"/>
          <a:ext cx="7992888" cy="4337460"/>
        </p:xfrm>
        <a:graphic>
          <a:graphicData uri="http://schemas.openxmlformats.org/drawingml/2006/table">
            <a:tbl>
              <a:tblPr/>
              <a:tblGrid>
                <a:gridCol w="3232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4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1130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Main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첫 화면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수치를 볼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-RPM, Speed, ODO, Engine Temperature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값들을 </a:t>
                      </a:r>
                      <a:r>
                        <a:rPr lang="en-US" altLang="ko-KR" sz="105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</a:rPr>
                        <a:t>에서 받아와서 화면에 출력</a:t>
                      </a:r>
                      <a:endParaRPr lang="en-US" altLang="ko-KR" sz="10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없음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데이터 값 표현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2237055"/>
            <a:ext cx="3059839" cy="28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1431</Words>
  <Application>Microsoft Office PowerPoint</Application>
  <PresentationFormat>화면 슬라이드 쇼(4:3)</PresentationFormat>
  <Paragraphs>486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우창민</cp:lastModifiedBy>
  <cp:revision>282</cp:revision>
  <dcterms:created xsi:type="dcterms:W3CDTF">2014-04-16T00:55:54Z</dcterms:created>
  <dcterms:modified xsi:type="dcterms:W3CDTF">2020-08-02T07:19:46Z</dcterms:modified>
</cp:coreProperties>
</file>