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iNXCtIzAzsMy+yPNFicjRLeJQu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2F3D38-2806-4E45-9DF2-35D2E5E96278}">
  <a:tblStyle styleId="{172F3D38-2806-4E45-9DF2-35D2E5E9627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9E4F1"/>
          </a:solidFill>
        </a:fill>
      </a:tcStyle>
    </a:wholeTbl>
    <a:band1H>
      <a:tcTxStyle b="off" i="off"/>
      <a:tcStyle>
        <a:fill>
          <a:solidFill>
            <a:srgbClr val="B4C9E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B4C9E3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f95d534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88f95d534a_2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f95d534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88f95d534a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f95d534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88f95d534a_2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f95d534a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88f95d534a_5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f95d53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88f95d534a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f95d534a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88f95d534a_5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f95d534a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88f95d534a_5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8f95d534a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88f95d534a_5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f95d534a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88f95d534a_5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8f95d534a_5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88f95d534a_5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f95d534a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88f95d534a_5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f95d534a_5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88f95d534a_5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f95d534a_5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88f95d534a_5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8f95d534a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88f95d534a_5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8f95d534a_5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88f95d534a_5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8f95d534a_5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88f95d534a_5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f95d534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88f95d534a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1ec1fcc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81ec1fcca4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8f95d534a_5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88f95d534a_5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8f95d534a_5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88f95d534a_5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8f95d534a_5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88f95d534a_5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8f95d534a_5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g88f95d534a_5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8f95d534a_5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g88f95d534a_5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8f95d534a_5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88f95d534a_5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8f95d534a_5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g88f95d534a_5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8f95d534a_5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g88f95d534a_5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8f95d534a_5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g88f95d534a_5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a63d40b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g8a63d40bf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8f95d534a_5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g88f95d534a_5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a63d40b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g8a63d40bf3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8f95d534a_5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9" name="Google Shape;549;g88f95d534a_5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a63d40b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9" name="Google Shape;559;g8a63d40bf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a63d40b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g8a63d40bf3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a63d40bf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2" name="Google Shape;582;g8a63d40bf3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8f95d534a_5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g88f95d534a_5_4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a63d40bf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5" name="Google Shape;605;g8a63d40bf3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a63d40b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6" name="Google Shape;616;g8a63d40bf3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8a63d40b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8" name="Google Shape;628;g8a63d40bf3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f95d534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88f95d534a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10688637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Malgun Gothic"/>
              <a:buNone/>
            </a:pPr>
            <a:r>
              <a:rPr lang="ko-KR" sz="7100"/>
              <a:t>해피동물병원</a:t>
            </a:r>
            <a:endParaRPr sz="71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>
                <a:solidFill>
                  <a:schemeClr val="dk1"/>
                </a:solidFill>
              </a:rPr>
              <a:t>하중구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88f95d534a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66" y="0"/>
            <a:ext cx="3596268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g88f95d534a_2_5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ID찾기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4" name="Google Shape;154;g88f95d534a_2_5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701575"/>
                <a:gridCol w="633617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입력받은 성명, 이메일를 Key로 가입자 Table를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ID를 SET한다.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Found인 경우 “등록된 ID가 없습니다.”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비밀번호 찾기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ID를 찾은 후  비밀번호가 기억나지 않은 경우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 찾기 페이지 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회원가입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회원가입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5" name="Google Shape;155;g88f95d534a_2_5"/>
          <p:cNvSpPr/>
          <p:nvPr/>
        </p:nvSpPr>
        <p:spPr>
          <a:xfrm>
            <a:off x="576050" y="2427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88f95d534a_2_5"/>
          <p:cNvSpPr/>
          <p:nvPr/>
        </p:nvSpPr>
        <p:spPr>
          <a:xfrm>
            <a:off x="2693825" y="23868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8f95d534a_2_5"/>
          <p:cNvSpPr/>
          <p:nvPr/>
        </p:nvSpPr>
        <p:spPr>
          <a:xfrm>
            <a:off x="651175" y="34274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88f95d534a_2_5"/>
          <p:cNvSpPr/>
          <p:nvPr/>
        </p:nvSpPr>
        <p:spPr>
          <a:xfrm>
            <a:off x="2781650" y="35203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88f95d534a_2_5"/>
          <p:cNvSpPr/>
          <p:nvPr/>
        </p:nvSpPr>
        <p:spPr>
          <a:xfrm>
            <a:off x="4021325" y="439085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88f95d534a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1" y="0"/>
            <a:ext cx="3358638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g88f95d534a_2_18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비밀번호찾기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6" name="Google Shape;166;g88f95d534a_2_18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489450"/>
                <a:gridCol w="6548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입력받은 ID, 이메일을 Key로 가입자 Table Select 하여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Find 인 경우 비밀번호변경 페이지로 이동하고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자료가 없습니다.”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ID 찾기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 찾기 페이지으로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회원가입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회원가입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7" name="Google Shape;167;g88f95d534a_2_18"/>
          <p:cNvSpPr/>
          <p:nvPr/>
        </p:nvSpPr>
        <p:spPr>
          <a:xfrm>
            <a:off x="423650" y="2427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88f95d534a_2_18"/>
          <p:cNvSpPr/>
          <p:nvPr/>
        </p:nvSpPr>
        <p:spPr>
          <a:xfrm>
            <a:off x="2481725" y="23868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88f95d534a_2_18"/>
          <p:cNvSpPr/>
          <p:nvPr/>
        </p:nvSpPr>
        <p:spPr>
          <a:xfrm>
            <a:off x="444200" y="35203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8f95d534a_2_18"/>
          <p:cNvSpPr/>
          <p:nvPr/>
        </p:nvSpPr>
        <p:spPr>
          <a:xfrm>
            <a:off x="2564275" y="35203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88f95d534a_2_18"/>
          <p:cNvSpPr/>
          <p:nvPr/>
        </p:nvSpPr>
        <p:spPr>
          <a:xfrm>
            <a:off x="4021325" y="439085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88f95d534a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2" y="-1575"/>
            <a:ext cx="3508526" cy="6857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88f95d534a_2_30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비밀번호변경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78" name="Google Shape;178;g88f95d534a_2_30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516375"/>
                <a:gridCol w="652137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 찾기 페이지에서 ID 값이 LINK되어 넘어온 경우만 가능하다.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ID는 Default로 SET되어 페이지가 조회된다. 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확인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1.비밀번호 입력안된 경우  “비밀번호를 입력하세요” MSG 처리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2.비밀번호 확인이 입력 안된 경우  “비밀번호 확인을 입력하세요” MSG 처리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3.비밀번호, 비밀번호 확인의 값이 이 서로 틀린 경우 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“비밀번호와 비밀번호 확인의 값이 틀립니다.” MSG 처리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4. 비밀번호, 비밀번호 확인의 값이 동일한 경우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비밀번호를 가입자 Table에 UPDATE하고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정상처리된 경우  “비밀번호가 정상적으로 변경되었습니다.”  MSG 처리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5. 비밀번호를 가입자 Table에 UPDATE시 오류가 발생한  경우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“비밀번호 변경시 오류가 발생하였습니다” MSG 처리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9" name="Google Shape;179;g88f95d534a_2_30"/>
          <p:cNvSpPr/>
          <p:nvPr/>
        </p:nvSpPr>
        <p:spPr>
          <a:xfrm>
            <a:off x="2738850" y="195851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88f95d534a_2_30"/>
          <p:cNvSpPr/>
          <p:nvPr/>
        </p:nvSpPr>
        <p:spPr>
          <a:xfrm>
            <a:off x="1456375" y="33606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88f95d534a_2_30"/>
          <p:cNvSpPr/>
          <p:nvPr/>
        </p:nvSpPr>
        <p:spPr>
          <a:xfrm>
            <a:off x="3873325" y="4992775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88f95d534a_2_30"/>
          <p:cNvSpPr/>
          <p:nvPr/>
        </p:nvSpPr>
        <p:spPr>
          <a:xfrm>
            <a:off x="2880100" y="33606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88f95d534a_5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50" y="119550"/>
            <a:ext cx="3342125" cy="6657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88f95d534a_5_7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설정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89" name="Google Shape;189;g88f95d534a_5_7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784250"/>
                <a:gridCol w="62535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회원가입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회원가입 페이지 로 이동한다..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회원정보 수정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회원정보 수정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g88f95d534a_5_7"/>
          <p:cNvSpPr/>
          <p:nvPr/>
        </p:nvSpPr>
        <p:spPr>
          <a:xfrm>
            <a:off x="956425" y="114336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8f95d534a_5_7"/>
          <p:cNvSpPr/>
          <p:nvPr/>
        </p:nvSpPr>
        <p:spPr>
          <a:xfrm>
            <a:off x="1086850" y="14912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88f95d534a_5_7"/>
          <p:cNvSpPr/>
          <p:nvPr/>
        </p:nvSpPr>
        <p:spPr>
          <a:xfrm>
            <a:off x="4021325" y="439085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88f95d534a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8655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88f95d534a_3_0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회원가입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9" name="Google Shape;199;g88f95d534a_3_0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114000"/>
                <a:gridCol w="59237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가입자 구분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APP에서는 이용자를 Default로 처리. Display Only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병원은 WEB의 관리자 화면에서 등록한다.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비밀번호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비밀번호 확인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비밀번호, 비밀번호 확인이 서로 틀린 값일때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“비밀번호와 비밀번호 확인의 값이 틀립니다.” MSG 처리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성명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이메일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핸드폰번호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등록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항목을 가입자 테이블에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정상적으로 Insert된 경우는 “회원 가입이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오류인 경우 “가입처리시 오류가 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0" name="Google Shape;200;g88f95d534a_3_0"/>
          <p:cNvSpPr/>
          <p:nvPr/>
        </p:nvSpPr>
        <p:spPr>
          <a:xfrm>
            <a:off x="803150" y="131993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88f95d534a_3_0"/>
          <p:cNvSpPr/>
          <p:nvPr/>
        </p:nvSpPr>
        <p:spPr>
          <a:xfrm>
            <a:off x="2898218" y="1131987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88f95d534a_3_0"/>
          <p:cNvSpPr/>
          <p:nvPr/>
        </p:nvSpPr>
        <p:spPr>
          <a:xfrm>
            <a:off x="3988150" y="5937525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88f95d534a_3_0"/>
          <p:cNvSpPr/>
          <p:nvPr/>
        </p:nvSpPr>
        <p:spPr>
          <a:xfrm>
            <a:off x="1216173" y="1507887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88f95d534a_3_0"/>
          <p:cNvSpPr/>
          <p:nvPr/>
        </p:nvSpPr>
        <p:spPr>
          <a:xfrm>
            <a:off x="2915175" y="1507887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8f95d534a_3_0"/>
          <p:cNvSpPr/>
          <p:nvPr/>
        </p:nvSpPr>
        <p:spPr>
          <a:xfrm>
            <a:off x="932475" y="1915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8f95d534a_3_0"/>
          <p:cNvSpPr/>
          <p:nvPr/>
        </p:nvSpPr>
        <p:spPr>
          <a:xfrm>
            <a:off x="1923825" y="18711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88f95d534a_3_0"/>
          <p:cNvSpPr/>
          <p:nvPr/>
        </p:nvSpPr>
        <p:spPr>
          <a:xfrm>
            <a:off x="1291227" y="2165096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88f95d534a_3_0"/>
          <p:cNvSpPr/>
          <p:nvPr/>
        </p:nvSpPr>
        <p:spPr>
          <a:xfrm>
            <a:off x="1253477" y="4511548"/>
            <a:ext cx="404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88f95d534a_3_0"/>
          <p:cNvSpPr/>
          <p:nvPr/>
        </p:nvSpPr>
        <p:spPr>
          <a:xfrm>
            <a:off x="2731827" y="4511548"/>
            <a:ext cx="404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88f95d534a_5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9" y="0"/>
            <a:ext cx="3372322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g88f95d534a_5_3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회원정보수정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16" name="Google Shape;216;g88f95d534a_5_3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20525"/>
                <a:gridCol w="62172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 가 Set 된다.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구분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APP에서는 이용자를 Default로 처리. Display Only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병원은 WEB의 관리자 화면에서 등록한다.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비밀번호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비밀번호 확인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비밀번호, 비밀번호 확인이 서로 틀린 값일때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“비밀번호와 비밀번호 확인의 값이 틀립니다.” MSG 처리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성명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이메일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핸드폰번호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수정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항목을 가입자 테이블에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정상적으로 Update된 경우는 “회원 정보 수정이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오류인 경우 “회원 정보 수정 처리시 오류가 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탈퇴처리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탈퇴하시겠습니까? Confirm POPUP  창을 띄워서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확인이 된 경우 가입자 테이블의 탈퇴일자에  Current Date를 UPDATE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정상적으로 Update된 경우는 “회원 탈퇴 처리가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오류인 경우 “회원 탈퇴 처리시 오류가 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⑩ 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7" name="Google Shape;217;g88f95d534a_5_34"/>
          <p:cNvSpPr/>
          <p:nvPr/>
        </p:nvSpPr>
        <p:spPr>
          <a:xfrm>
            <a:off x="803150" y="131993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88f95d534a_5_34"/>
          <p:cNvSpPr/>
          <p:nvPr/>
        </p:nvSpPr>
        <p:spPr>
          <a:xfrm>
            <a:off x="3010575" y="11909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88f95d534a_5_34"/>
          <p:cNvSpPr/>
          <p:nvPr/>
        </p:nvSpPr>
        <p:spPr>
          <a:xfrm>
            <a:off x="8545200" y="3881250"/>
            <a:ext cx="32940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88f95d534a_5_34"/>
          <p:cNvSpPr/>
          <p:nvPr/>
        </p:nvSpPr>
        <p:spPr>
          <a:xfrm>
            <a:off x="1281375" y="1614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88f95d534a_5_34"/>
          <p:cNvSpPr/>
          <p:nvPr/>
        </p:nvSpPr>
        <p:spPr>
          <a:xfrm>
            <a:off x="3010575" y="1614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8f95d534a_5_34"/>
          <p:cNvSpPr/>
          <p:nvPr/>
        </p:nvSpPr>
        <p:spPr>
          <a:xfrm>
            <a:off x="932475" y="1915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88f95d534a_5_34"/>
          <p:cNvSpPr/>
          <p:nvPr/>
        </p:nvSpPr>
        <p:spPr>
          <a:xfrm>
            <a:off x="1923825" y="18711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88f95d534a_5_34"/>
          <p:cNvSpPr/>
          <p:nvPr/>
        </p:nvSpPr>
        <p:spPr>
          <a:xfrm>
            <a:off x="1337175" y="22917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88f95d534a_5_34"/>
          <p:cNvSpPr/>
          <p:nvPr/>
        </p:nvSpPr>
        <p:spPr>
          <a:xfrm>
            <a:off x="904577" y="4450573"/>
            <a:ext cx="404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8f95d534a_5_34"/>
          <p:cNvSpPr/>
          <p:nvPr/>
        </p:nvSpPr>
        <p:spPr>
          <a:xfrm>
            <a:off x="1895927" y="4511548"/>
            <a:ext cx="404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88f95d534a_5_34"/>
          <p:cNvSpPr/>
          <p:nvPr/>
        </p:nvSpPr>
        <p:spPr>
          <a:xfrm>
            <a:off x="2810327" y="4511548"/>
            <a:ext cx="404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88f95d534a_5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51" y="43475"/>
            <a:ext cx="3424348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g88f95d534a_5_61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병원소개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4" name="Google Shape;234;g88f95d534a_5_61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 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인사말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인사말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진료진 소개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진료진소개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진료장비 소개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진료장비 소개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진료시간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진료시간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오시는 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오시는길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g88f95d534a_5_61"/>
          <p:cNvSpPr/>
          <p:nvPr/>
        </p:nvSpPr>
        <p:spPr>
          <a:xfrm>
            <a:off x="904575" y="114153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8f95d534a_5_61"/>
          <p:cNvSpPr/>
          <p:nvPr/>
        </p:nvSpPr>
        <p:spPr>
          <a:xfrm>
            <a:off x="131814" y="14268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88f95d534a_5_61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88f95d534a_5_61"/>
          <p:cNvSpPr/>
          <p:nvPr/>
        </p:nvSpPr>
        <p:spPr>
          <a:xfrm>
            <a:off x="1281375" y="1614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88f95d534a_5_61"/>
          <p:cNvSpPr/>
          <p:nvPr/>
        </p:nvSpPr>
        <p:spPr>
          <a:xfrm>
            <a:off x="144463" y="18027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88f95d534a_5_61"/>
          <p:cNvSpPr/>
          <p:nvPr/>
        </p:nvSpPr>
        <p:spPr>
          <a:xfrm>
            <a:off x="988275" y="21114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88f95d534a_5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6" y="197675"/>
            <a:ext cx="3253625" cy="65432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g88f95d534a_5_91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인사말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7" name="Google Shape;247;g88f95d534a_5_91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원장사진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원장 경력사항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원장 의 인사말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8" name="Google Shape;248;g88f95d534a_5_91"/>
          <p:cNvSpPr/>
          <p:nvPr/>
        </p:nvSpPr>
        <p:spPr>
          <a:xfrm>
            <a:off x="643725" y="173931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88f95d534a_5_91"/>
          <p:cNvSpPr/>
          <p:nvPr/>
        </p:nvSpPr>
        <p:spPr>
          <a:xfrm>
            <a:off x="2119350" y="16148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88f95d534a_5_91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88f95d534a_5_91"/>
          <p:cNvSpPr/>
          <p:nvPr/>
        </p:nvSpPr>
        <p:spPr>
          <a:xfrm>
            <a:off x="1511825" y="30515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88f95d534a_5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25" y="235469"/>
            <a:ext cx="3249550" cy="655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g88f95d534a_5_10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진료진 소개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58" name="Google Shape;258;g88f95d534a_5_10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진료진 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진료진 경력사항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g88f95d534a_5_104"/>
          <p:cNvSpPr/>
          <p:nvPr/>
        </p:nvSpPr>
        <p:spPr>
          <a:xfrm>
            <a:off x="795900" y="182626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88f95d534a_5_104"/>
          <p:cNvSpPr/>
          <p:nvPr/>
        </p:nvSpPr>
        <p:spPr>
          <a:xfrm>
            <a:off x="2054150" y="17857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88f95d534a_5_104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88f95d534a_5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0" y="118625"/>
            <a:ext cx="3282050" cy="6555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g88f95d534a_5_116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진료장비 소개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8" name="Google Shape;268;g88f95d534a_5_116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진료장비 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진료장비 설명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9" name="Google Shape;269;g88f95d534a_5_116"/>
          <p:cNvSpPr/>
          <p:nvPr/>
        </p:nvSpPr>
        <p:spPr>
          <a:xfrm>
            <a:off x="795900" y="182626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88f95d534a_5_116"/>
          <p:cNvSpPr/>
          <p:nvPr/>
        </p:nvSpPr>
        <p:spPr>
          <a:xfrm>
            <a:off x="2054150" y="17857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88f95d534a_5_116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기획의도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08025" y="1293325"/>
            <a:ext cx="10972800" cy="4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8000"/>
              </a:lnSpc>
              <a:spcBef>
                <a:spcPts val="3200"/>
              </a:spcBef>
              <a:spcAft>
                <a:spcPts val="0"/>
              </a:spcAft>
              <a:buSzPts val="1800"/>
              <a:buChar char="•"/>
            </a:pPr>
            <a:r>
              <a:rPr lang="ko-KR" sz="1665">
                <a:latin typeface="Arial"/>
                <a:ea typeface="Arial"/>
                <a:cs typeface="Arial"/>
                <a:sym typeface="Arial"/>
              </a:rPr>
              <a:t>휴식기 호흡수 증가는 심부전에서 매우 중요한 조기 지표와 임상증상이고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반드시 수의사에게 상담을 받아야 한다.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호흡수 증가는 심부전이 생기고 있다는 초기 단서이다. 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호흡수 증가를 체크함으로써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 반려동물이 얼마나 아픈지 알 수 있고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병원에서 밤을 보내야하는 확률을 줄이고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심부전 치료와 관련된 비용을 줄이는데 도움을 줄 수 있다.</a:t>
            </a:r>
            <a:endParaRPr sz="16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8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ko-KR" sz="1665">
                <a:latin typeface="Arial"/>
                <a:ea typeface="Arial"/>
                <a:cs typeface="Arial"/>
                <a:sym typeface="Arial"/>
              </a:rPr>
              <a:t>보통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강아지와 고양이가 심장병이 없다면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1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분에 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15~30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회의 호흡수가 정상입니다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호흡수 감소는 아이가 건강하다면 걱정할 필요는 없다.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호흡수는 아이가 열이 있거나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스트레스 받거나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활동을 할 때는 높아 질 수 있다</a:t>
            </a:r>
            <a:endParaRPr sz="1665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ko-KR" sz="1665">
                <a:latin typeface="Arial"/>
                <a:ea typeface="Arial"/>
                <a:cs typeface="Arial"/>
                <a:sym typeface="Arial"/>
              </a:rPr>
              <a:t>휴식기 호흡수가 지속적으로 분당 </a:t>
            </a:r>
            <a:r>
              <a:rPr lang="ko-KR" sz="1665"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ko-KR" sz="1665">
                <a:latin typeface="Arial"/>
                <a:ea typeface="Arial"/>
                <a:cs typeface="Arial"/>
                <a:sym typeface="Arial"/>
              </a:rPr>
              <a:t>회가 넘는다면 담당 주치의와  상담을 해야 한다.</a:t>
            </a:r>
            <a:endParaRPr sz="1665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ko-KR" sz="1665">
                <a:latin typeface="Arial"/>
                <a:ea typeface="Arial"/>
                <a:cs typeface="Arial"/>
                <a:sym typeface="Arial"/>
              </a:rPr>
              <a:t>이를 위하여 반려동물별로 호흡수를 측정하고, 관리할 수 있는 기능을 제공한다..</a:t>
            </a:r>
            <a:endParaRPr sz="1665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65"/>
              <a:t>반려동물별로 투약시간을 등록하여 가정에서 정확한 시간에 투약할 수 있도록 알람기능을 제공한다.</a:t>
            </a:r>
            <a:endParaRPr sz="1665"/>
          </a:p>
          <a:p>
            <a:pPr indent="-2540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665"/>
              <a:t>반려동물별 건강일지를 통해서 일자별로 급여량, 음수량, 배변횟수를 등록하여 </a:t>
            </a:r>
            <a:endParaRPr sz="1665"/>
          </a:p>
          <a:p>
            <a:pPr indent="0" lvl="0" marL="88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665"/>
              <a:t>   진료상담시 활용할 수 있도록 한다.</a:t>
            </a:r>
            <a:endParaRPr/>
          </a:p>
          <a:p>
            <a:pPr indent="-2540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ko-KR" sz="1665"/>
              <a:t>애견, 애묘 용품 전문 홈쇼핑 기능을 제공한다.</a:t>
            </a:r>
            <a:endParaRPr/>
          </a:p>
          <a:p>
            <a:pPr indent="-2540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ko-KR" sz="1665"/>
              <a:t>게시판을 통해서 건강상담을 할 수 있는 기능을 제공한다.</a:t>
            </a:r>
            <a:endParaRPr sz="296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88f95d534a_5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0" y="205550"/>
            <a:ext cx="3260300" cy="65384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7" name="Google Shape;277;g88f95d534a_5_127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진료시간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8" name="Google Shape;278;g88f95d534a_5_127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진료시간 안내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79" name="Google Shape;279;g88f95d534a_5_127"/>
          <p:cNvSpPr/>
          <p:nvPr/>
        </p:nvSpPr>
        <p:spPr>
          <a:xfrm>
            <a:off x="1708825" y="287656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88f95d534a_5_127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88f95d534a_5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50" y="180900"/>
            <a:ext cx="3271275" cy="6596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g88f95d534a_5_137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오시는 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87" name="Google Shape;287;g88f95d534a_5_137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병원 위치정보 안내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88" name="Google Shape;288;g88f95d534a_5_137"/>
          <p:cNvSpPr/>
          <p:nvPr/>
        </p:nvSpPr>
        <p:spPr>
          <a:xfrm>
            <a:off x="1591737" y="281133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88f95d534a_5_137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88f95d534a_5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96074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g88f95d534a_5_146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애완 동물 관리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96" name="Google Shape;296;g88f95d534a_5_146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애완동물정보등록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애완동물정보등록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애완동물정보수정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애완동물정보수정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호흡수측정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호흡수측정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호흡수 그래프 조회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 그래프 조회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투약시간 등록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 등록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건강일지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건강일지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7" name="Google Shape;297;g88f95d534a_5_146"/>
          <p:cNvSpPr/>
          <p:nvPr/>
        </p:nvSpPr>
        <p:spPr>
          <a:xfrm>
            <a:off x="-114300" y="11183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88f95d534a_5_146"/>
          <p:cNvSpPr/>
          <p:nvPr/>
        </p:nvSpPr>
        <p:spPr>
          <a:xfrm>
            <a:off x="1233500" y="135196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88f95d534a_5_146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88f95d534a_5_146"/>
          <p:cNvSpPr/>
          <p:nvPr/>
        </p:nvSpPr>
        <p:spPr>
          <a:xfrm>
            <a:off x="-142875" y="15399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88f95d534a_5_146"/>
          <p:cNvSpPr/>
          <p:nvPr/>
        </p:nvSpPr>
        <p:spPr>
          <a:xfrm>
            <a:off x="1348675" y="18117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88f95d534a_5_146"/>
          <p:cNvSpPr/>
          <p:nvPr/>
        </p:nvSpPr>
        <p:spPr>
          <a:xfrm>
            <a:off x="-142875" y="19635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88f95d534a_5_146"/>
          <p:cNvSpPr/>
          <p:nvPr/>
        </p:nvSpPr>
        <p:spPr>
          <a:xfrm>
            <a:off x="740488" y="21876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88f95d534a_5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64" y="108700"/>
            <a:ext cx="3433627" cy="6857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g88f95d534a_5_170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애완 동물 정보 등록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10" name="Google Shape;310;g88f95d534a_5_170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452075"/>
                <a:gridCol w="558567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애완동물사진찾기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파일찾기 POPUP으로 애완동물의 사진을 등록할 수 있다.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애완동물사진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등록된 애완동물의 사진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SET된다.. Display Only.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종별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    개, 고양이, 기타 중에서 선택한다. 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생년월일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애완동물의 출생년월일을 입력한다.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측정시간구분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30초, 60초 중에서 선택한다.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측정시작/종료 알람구분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진동, 화면깜빡임, 소리 중에서 선택한다.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데이터를  애완동물 테이블에  Inser한다.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정상등록된 경우 “애완동물 정보등록이 완료되었습니다.” MSG.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으로 Dup 오류발생시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“이미 등록된 데이터 입니다.” MSG 처리 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그외 등록오류시 “애완동물 정보등록시 오류발생하였습니다.”  MSG.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⑩ 초기화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  Clear한다.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g88f95d534a_5_170"/>
          <p:cNvSpPr/>
          <p:nvPr/>
        </p:nvSpPr>
        <p:spPr>
          <a:xfrm>
            <a:off x="1543563" y="25979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88f95d534a_5_170"/>
          <p:cNvSpPr/>
          <p:nvPr/>
        </p:nvSpPr>
        <p:spPr>
          <a:xfrm>
            <a:off x="1467375" y="18409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88f95d534a_5_170"/>
          <p:cNvSpPr/>
          <p:nvPr/>
        </p:nvSpPr>
        <p:spPr>
          <a:xfrm>
            <a:off x="3968950" y="6094925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88f95d534a_5_170"/>
          <p:cNvSpPr/>
          <p:nvPr/>
        </p:nvSpPr>
        <p:spPr>
          <a:xfrm>
            <a:off x="22300" y="2727088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88f95d534a_5_170"/>
          <p:cNvSpPr/>
          <p:nvPr/>
        </p:nvSpPr>
        <p:spPr>
          <a:xfrm>
            <a:off x="2912438" y="2803738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88f95d534a_5_170"/>
          <p:cNvSpPr/>
          <p:nvPr/>
        </p:nvSpPr>
        <p:spPr>
          <a:xfrm>
            <a:off x="22300" y="31616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88f95d534a_5_170"/>
          <p:cNvSpPr/>
          <p:nvPr/>
        </p:nvSpPr>
        <p:spPr>
          <a:xfrm>
            <a:off x="3020650" y="31616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8f95d534a_5_170"/>
          <p:cNvSpPr/>
          <p:nvPr/>
        </p:nvSpPr>
        <p:spPr>
          <a:xfrm>
            <a:off x="1729325" y="34765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88f95d534a_5_170"/>
          <p:cNvSpPr/>
          <p:nvPr/>
        </p:nvSpPr>
        <p:spPr>
          <a:xfrm>
            <a:off x="2311975" y="38524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88f95d534a_5_170"/>
          <p:cNvSpPr/>
          <p:nvPr/>
        </p:nvSpPr>
        <p:spPr>
          <a:xfrm>
            <a:off x="1305700" y="43245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88f95d534a_5_170"/>
          <p:cNvSpPr/>
          <p:nvPr/>
        </p:nvSpPr>
        <p:spPr>
          <a:xfrm>
            <a:off x="2718851" y="4324500"/>
            <a:ext cx="4416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88f95d534a_5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" y="0"/>
            <a:ext cx="3381991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g88f95d534a_5_195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애완 동물 정보 수정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28" name="Google Shape;328;g88f95d534a_5_195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  애완동물이름을 선택한다.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key로 애완동물 테이블  Select.하여 값을 Set한다.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Found인  경우 “등록된 애완동물 정보가 없습니다.” MSG 처리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수정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KEY로 하여 애완동물 테이블을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“수정작업이 완료되었습니다”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“수정작업시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삭제하시겠습니까? Confirm 창 . 처리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확인 된 경우  ID+애완동물명 을 KEY로 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테이블의 삭제일시를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“삭제작업이 완료되었습니다”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“삭제작업시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초기화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Clear하고, Select한 내역을 페이지에 다시 Set한다.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그외 항목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22페이지 애완 동물 정보 등록 참고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29" name="Google Shape;329;g88f95d534a_5_195"/>
          <p:cNvSpPr/>
          <p:nvPr/>
        </p:nvSpPr>
        <p:spPr>
          <a:xfrm>
            <a:off x="173888" y="14293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8f95d534a_5_195"/>
          <p:cNvSpPr/>
          <p:nvPr/>
        </p:nvSpPr>
        <p:spPr>
          <a:xfrm>
            <a:off x="2272450" y="14293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88f95d534a_5_195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88f95d534a_5_195"/>
          <p:cNvSpPr/>
          <p:nvPr/>
        </p:nvSpPr>
        <p:spPr>
          <a:xfrm>
            <a:off x="2939825" y="13888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88f95d534a_5_195"/>
          <p:cNvSpPr/>
          <p:nvPr/>
        </p:nvSpPr>
        <p:spPr>
          <a:xfrm>
            <a:off x="975150" y="43093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88f95d534a_5_195"/>
          <p:cNvSpPr/>
          <p:nvPr/>
        </p:nvSpPr>
        <p:spPr>
          <a:xfrm>
            <a:off x="1729325" y="43024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8f95d534a_5_195"/>
          <p:cNvSpPr/>
          <p:nvPr/>
        </p:nvSpPr>
        <p:spPr>
          <a:xfrm>
            <a:off x="2483500" y="43024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88f95d534a_5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3316574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1" name="Google Shape;341;g88f95d534a_5_21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호흡수 측정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2" name="Google Shape;342;g88f95d534a_5_21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532150"/>
                <a:gridCol w="65056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측정시작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 후 3초 뒤에 애완동물 테이블에 등록된 알람구분 방법에 따라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알람처리 후 측정시간이 COUNT  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  애완동물이름을 선택한다.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Key로 애완동물 테이블을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애완동물사진, 시간을 Set하고 호흡수는 0으로 Set한다.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애완동물 정보가 없습니다.”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애완동물사진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테이블에 등록된 사진파일.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호흡 ICON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애완동물이 호흡할때마다 클릭할 ICON. 클릭할때마다 호흡수 COUNT 증가시킴.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시간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Only.. 조회 후 3초 뒤에 알람되고  COUNT가 시작된다.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시간이 0 까지 COUNT 가 되면 다시 설정된 알람이 되고 COUNT는 멈춘다.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호흡수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Only.. 호흡 ICON 을 CLICK할때마다 호흡수 COUNT 를  증가시킨다.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 테이블에 Insert한다.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(단, 시간이 30초인 경우  호흡수는 2배로  Insert한다)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Insert시 오류인 경우 “호흡수 등록시 오류가 발생하였습니다” MSG.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분당 호흡수가 30회 이상인 경우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“분당 호흡수가 30회 이상이 지속된 경우 수의사와 상담하세요” MSG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분당 호흡수가 30회 미만인 경우  “호흡수 등록이 완료되었습니다.”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초기화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시간은 애완동물테이블에 설정된 측정시간을 SET하고 호흡수는 0으로 SET.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3초뒤에 알람이 되고 COUNT가 시작된다.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43" name="Google Shape;343;g88f95d534a_5_214"/>
          <p:cNvSpPr/>
          <p:nvPr/>
        </p:nvSpPr>
        <p:spPr>
          <a:xfrm>
            <a:off x="49963" y="11073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88f95d534a_5_214"/>
          <p:cNvSpPr/>
          <p:nvPr/>
        </p:nvSpPr>
        <p:spPr>
          <a:xfrm>
            <a:off x="2257188" y="10263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88f95d534a_5_214"/>
          <p:cNvSpPr/>
          <p:nvPr/>
        </p:nvSpPr>
        <p:spPr>
          <a:xfrm>
            <a:off x="49975" y="6552550"/>
            <a:ext cx="35232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88f95d534a_5_214"/>
          <p:cNvSpPr/>
          <p:nvPr/>
        </p:nvSpPr>
        <p:spPr>
          <a:xfrm>
            <a:off x="2892500" y="106686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88f95d534a_5_214"/>
          <p:cNvSpPr/>
          <p:nvPr/>
        </p:nvSpPr>
        <p:spPr>
          <a:xfrm>
            <a:off x="1647650" y="19158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88f95d534a_5_214"/>
          <p:cNvSpPr/>
          <p:nvPr/>
        </p:nvSpPr>
        <p:spPr>
          <a:xfrm>
            <a:off x="1647650" y="29369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88f95d534a_5_214"/>
          <p:cNvSpPr/>
          <p:nvPr/>
        </p:nvSpPr>
        <p:spPr>
          <a:xfrm>
            <a:off x="550850" y="35198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88f95d534a_5_214"/>
          <p:cNvSpPr/>
          <p:nvPr/>
        </p:nvSpPr>
        <p:spPr>
          <a:xfrm>
            <a:off x="616075" y="39580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88f95d534a_5_214"/>
          <p:cNvSpPr/>
          <p:nvPr/>
        </p:nvSpPr>
        <p:spPr>
          <a:xfrm>
            <a:off x="1170800" y="44502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88f95d534a_5_214"/>
          <p:cNvSpPr/>
          <p:nvPr/>
        </p:nvSpPr>
        <p:spPr>
          <a:xfrm>
            <a:off x="2606100" y="44502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88f95d534a_6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2" y="-30450"/>
            <a:ext cx="3382156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g88f95d534a_6_1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호흡수그래프 조회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59" name="Google Shape;359;g88f95d534a_6_1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 애완동물이름을 선택한다.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Key로 애완동물 테이블을 Select 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애완동물사진을 조회한다.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애완동물이 없습니다” MSG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 로 호흡수 테이블을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일별 평균 호흡수 그래프를 조회한다.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Found인 경우 “등록된 호흡수 정보가 없습니다＂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애완동물사진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테이블에 등록된 사진파일명.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그래프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일별 평균 호흡수 그래프, 월별 평균 호흡수 그래프로 표시한다.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Default는 일별 평균 호흡수 그래프 이다.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일별그래프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조회가 완료되지 않은 경우 “조회 후 작업하세요” MSG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조회가 완료돤 경우 그래프를  일별 평균 호흡수 그래프를 표시한다.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월별그래프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조회가 완료되지 않은 경우 “조회 후 작업하세요” MSG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조회가 완료돤 경우 그래프를  월별 평균 호흡수 그래프를 표시한다.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호흡수내역조회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 테이블에 등록된 내역을 조회할 수 있는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호흡수내역조회  페이지 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60" name="Google Shape;360;g88f95d534a_6_1"/>
          <p:cNvSpPr/>
          <p:nvPr/>
        </p:nvSpPr>
        <p:spPr>
          <a:xfrm>
            <a:off x="102063" y="10185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88f95d534a_6_1"/>
          <p:cNvSpPr/>
          <p:nvPr/>
        </p:nvSpPr>
        <p:spPr>
          <a:xfrm>
            <a:off x="2311538" y="9780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88f95d534a_6_1"/>
          <p:cNvSpPr/>
          <p:nvPr/>
        </p:nvSpPr>
        <p:spPr>
          <a:xfrm>
            <a:off x="3801450" y="6383650"/>
            <a:ext cx="51081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88f95d534a_6_1"/>
          <p:cNvSpPr/>
          <p:nvPr/>
        </p:nvSpPr>
        <p:spPr>
          <a:xfrm>
            <a:off x="3056500" y="978038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88f95d534a_6_1"/>
          <p:cNvSpPr/>
          <p:nvPr/>
        </p:nvSpPr>
        <p:spPr>
          <a:xfrm>
            <a:off x="1647650" y="19158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88f95d534a_6_1"/>
          <p:cNvSpPr/>
          <p:nvPr/>
        </p:nvSpPr>
        <p:spPr>
          <a:xfrm>
            <a:off x="1647650" y="29369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88f95d534a_6_1"/>
          <p:cNvSpPr/>
          <p:nvPr/>
        </p:nvSpPr>
        <p:spPr>
          <a:xfrm>
            <a:off x="402600" y="40413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88f95d534a_6_1"/>
          <p:cNvSpPr/>
          <p:nvPr/>
        </p:nvSpPr>
        <p:spPr>
          <a:xfrm>
            <a:off x="1403150" y="40500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88f95d534a_6_1"/>
          <p:cNvSpPr/>
          <p:nvPr/>
        </p:nvSpPr>
        <p:spPr>
          <a:xfrm>
            <a:off x="2397000" y="40500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81ec1fcca4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-1575"/>
            <a:ext cx="3349256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g81ec1fcca4_1_1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호흡수내역 조회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75" name="Google Shape;375;g81ec1fcca4_1_1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911150"/>
                <a:gridCol w="61266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Default로 넘어온 애완동물명이  Set되고  변경하여 선택할 수 있다.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조회기간 설정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입력하지 않은 경우 전체 데이터로 처리한다.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Key로 애완동물 테이블을 Select 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애완동물사진을 조회한다.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애완동물이 없습니다” MSG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 로 호흡수 테이블을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일별 평균 호흡수 그래프를 조회한다.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Found인 경우 “등록된 호흡수 정보가 없습니다＂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애완동물사진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테이블에 등록된 사진파일명.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내역 Grid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측정일자, 측정시간, 호흡수 내역을 조회한다.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호흡수그래프조회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호흡수 그래프조회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76" name="Google Shape;376;g81ec1fcca4_1_1"/>
          <p:cNvSpPr/>
          <p:nvPr/>
        </p:nvSpPr>
        <p:spPr>
          <a:xfrm>
            <a:off x="181963" y="10872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81ec1fcca4_1_1"/>
          <p:cNvSpPr/>
          <p:nvPr/>
        </p:nvSpPr>
        <p:spPr>
          <a:xfrm>
            <a:off x="2311538" y="9780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81ec1fcca4_1_1"/>
          <p:cNvSpPr/>
          <p:nvPr/>
        </p:nvSpPr>
        <p:spPr>
          <a:xfrm>
            <a:off x="3801450" y="6235250"/>
            <a:ext cx="5108100" cy="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81ec1fcca4_1_1"/>
          <p:cNvSpPr/>
          <p:nvPr/>
        </p:nvSpPr>
        <p:spPr>
          <a:xfrm>
            <a:off x="1403150" y="14575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81ec1fcca4_1_1"/>
          <p:cNvSpPr/>
          <p:nvPr/>
        </p:nvSpPr>
        <p:spPr>
          <a:xfrm>
            <a:off x="2812050" y="14575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81ec1fcca4_1_1"/>
          <p:cNvSpPr/>
          <p:nvPr/>
        </p:nvSpPr>
        <p:spPr>
          <a:xfrm>
            <a:off x="1500175" y="2216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81ec1fcca4_1_1"/>
          <p:cNvSpPr/>
          <p:nvPr/>
        </p:nvSpPr>
        <p:spPr>
          <a:xfrm>
            <a:off x="1962650" y="35474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81ec1fcca4_1_1"/>
          <p:cNvSpPr/>
          <p:nvPr/>
        </p:nvSpPr>
        <p:spPr>
          <a:xfrm>
            <a:off x="752475" y="44496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88f95d534a_5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" y="-1575"/>
            <a:ext cx="3358829" cy="6857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88f95d534a_5_237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투약 시간 등록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90" name="Google Shape;390;g88f95d534a_5_237"/>
          <p:cNvGraphicFramePr/>
          <p:nvPr/>
        </p:nvGraphicFramePr>
        <p:xfrm>
          <a:off x="38026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72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 애완동물이름을 선택한다.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 Key로 애완동물 테이블을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Find인 경우 애완동물사진을 Set한다.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애완동물이 없습니다” MSG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 테이블을  Select하여 Find인 경우 투약시간을 Display한다.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애완동물사진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테이블에 등록된 사진파일.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투약시간의 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투약시간의 시를 SET (24시로 처리)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⑥투약시간의 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투약시간의 분을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아낳로그 시계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Popup으로 아날로그 시계를 띄워서 투약시간을 SET  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Click 한  LINE의 투약시간 Row를 삭제한다.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추가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ClIck 한 LINE 아래에 투약시간 Row를 추가한다.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⑩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KEY 로 투약시간 테이블를  DELETE후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“등록작업이 완료되었습니다”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“등록작업시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⑪ 초기화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 테이블에서 SELECT한 데이터를 Display한다.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1" name="Google Shape;391;g88f95d534a_5_237"/>
          <p:cNvSpPr/>
          <p:nvPr/>
        </p:nvSpPr>
        <p:spPr>
          <a:xfrm>
            <a:off x="211638" y="9971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88f95d534a_5_237"/>
          <p:cNvSpPr/>
          <p:nvPr/>
        </p:nvSpPr>
        <p:spPr>
          <a:xfrm>
            <a:off x="2310338" y="9566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88f95d534a_5_237"/>
          <p:cNvSpPr/>
          <p:nvPr/>
        </p:nvSpPr>
        <p:spPr>
          <a:xfrm>
            <a:off x="3802650" y="6470600"/>
            <a:ext cx="33588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88f95d534a_5_237"/>
          <p:cNvSpPr/>
          <p:nvPr/>
        </p:nvSpPr>
        <p:spPr>
          <a:xfrm>
            <a:off x="3056500" y="1206638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88f95d534a_5_237"/>
          <p:cNvSpPr/>
          <p:nvPr/>
        </p:nvSpPr>
        <p:spPr>
          <a:xfrm>
            <a:off x="1647650" y="19158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88f95d534a_5_237"/>
          <p:cNvSpPr/>
          <p:nvPr/>
        </p:nvSpPr>
        <p:spPr>
          <a:xfrm>
            <a:off x="615150" y="29369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88f95d534a_5_237"/>
          <p:cNvSpPr/>
          <p:nvPr/>
        </p:nvSpPr>
        <p:spPr>
          <a:xfrm>
            <a:off x="1235575" y="29369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88f95d534a_5_237"/>
          <p:cNvSpPr/>
          <p:nvPr/>
        </p:nvSpPr>
        <p:spPr>
          <a:xfrm>
            <a:off x="1856000" y="29874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88f95d534a_5_237"/>
          <p:cNvSpPr/>
          <p:nvPr/>
        </p:nvSpPr>
        <p:spPr>
          <a:xfrm>
            <a:off x="2366325" y="29874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88f95d534a_5_237"/>
          <p:cNvSpPr/>
          <p:nvPr/>
        </p:nvSpPr>
        <p:spPr>
          <a:xfrm>
            <a:off x="2828725" y="29874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88f95d534a_5_237"/>
          <p:cNvSpPr/>
          <p:nvPr/>
        </p:nvSpPr>
        <p:spPr>
          <a:xfrm>
            <a:off x="1235575" y="4020200"/>
            <a:ext cx="543900" cy="44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88f95d534a_5_237"/>
          <p:cNvSpPr/>
          <p:nvPr/>
        </p:nvSpPr>
        <p:spPr>
          <a:xfrm>
            <a:off x="2633725" y="4020200"/>
            <a:ext cx="543900" cy="44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0"/>
            <a:ext cx="3429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8" name="Google Shape;408;p9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건강일지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09" name="Google Shape;409;p9"/>
          <p:cNvGraphicFramePr/>
          <p:nvPr/>
        </p:nvGraphicFramePr>
        <p:xfrm>
          <a:off x="38026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72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애완동물이름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필수항목. 애완동물이름을 선택한다.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을  Key로 애완동물 테이블을 Select하여 사진을 SET한다.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애완동물이 없습니다” MSG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ID+애완동물명 를 Key로 건강일지 테이블을 Select 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건강일지 내역을 조회한다.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“등록된 건강일지가 없습니다.” 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애완동물사진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애완동물 테이블에 등록된 사진파일.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처리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건강일지 Grid 의 작업(I/U/D) 에 따라서 건강일지내역 테이블에 반영한다.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정상처리된 경우 “건강일지 처리가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오류인 경우 “o행 처리시 오류가 발생하였습나다”  MSG.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10" name="Google Shape;410;p9"/>
          <p:cNvSpPr/>
          <p:nvPr/>
        </p:nvSpPr>
        <p:spPr>
          <a:xfrm>
            <a:off x="452238" y="1059188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2310338" y="9566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3900425" y="6217500"/>
            <a:ext cx="5108100" cy="2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3056500" y="1206638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1647650" y="19158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1403700" y="4352379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벤치마킹 사이트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ko-KR" sz="2600">
                <a:latin typeface="Times New Roman"/>
                <a:ea typeface="Times New Roman"/>
                <a:cs typeface="Times New Roman"/>
                <a:sym typeface="Times New Roman"/>
              </a:rPr>
              <a:t>APP   :  Cardalis ( Resting respiratory rate</a:t>
            </a:r>
            <a:r>
              <a:rPr lang="ko-KR" sz="2600"/>
              <a:t> )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ko-KR" sz="2600"/>
              <a:t>WAP : 용강동물병원 http://yonggangah.advet.co.kr/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88f95d534a_5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6" y="186800"/>
            <a:ext cx="3242750" cy="658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g88f95d534a_5_256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애견/애묘 삽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22" name="Google Shape;422;g88f95d534a_5_256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상품조회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상품조회페이지로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찜한목록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찜한목록페이지로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장바구니조회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장바구니조회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결제내역조회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결제내역조회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3" name="Google Shape;423;g88f95d534a_5_256"/>
          <p:cNvSpPr/>
          <p:nvPr/>
        </p:nvSpPr>
        <p:spPr>
          <a:xfrm>
            <a:off x="814025" y="124716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88f95d534a_5_256"/>
          <p:cNvSpPr/>
          <p:nvPr/>
        </p:nvSpPr>
        <p:spPr>
          <a:xfrm>
            <a:off x="3900" y="1542062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88f95d534a_5_256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88f95d534a_5_256"/>
          <p:cNvSpPr/>
          <p:nvPr/>
        </p:nvSpPr>
        <p:spPr>
          <a:xfrm>
            <a:off x="1118350" y="16864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88f95d534a_5_256"/>
          <p:cNvSpPr/>
          <p:nvPr/>
        </p:nvSpPr>
        <p:spPr>
          <a:xfrm>
            <a:off x="57550" y="201421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88f95d534a_5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75" y="94193"/>
            <a:ext cx="3227800" cy="6617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g88f95d534a_5_278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상품조회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34" name="Google Shape;434;g88f95d534a_5_278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 테이블 전체를 Select 하여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Find인 경우 내역을   Display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Found이면 “등록된 상품이 없습니다.” 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상품검색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입력받은 상품 키워드로 상품 테이블를  Select하여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Find인 경우 전체내역을   Display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Found이면 “등록된 상품이 없습니다.”  MSG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상품 이미지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클릭하면 상세상세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5" name="Google Shape;435;g88f95d534a_5_278"/>
          <p:cNvSpPr/>
          <p:nvPr/>
        </p:nvSpPr>
        <p:spPr>
          <a:xfrm>
            <a:off x="2578325" y="131993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88f95d534a_5_278"/>
          <p:cNvSpPr/>
          <p:nvPr/>
        </p:nvSpPr>
        <p:spPr>
          <a:xfrm>
            <a:off x="880325" y="17670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88f95d534a_5_278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88f95d534a_5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275"/>
            <a:ext cx="3390475" cy="6923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3" name="Google Shape;443;g88f95d534a_5_290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상품상세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44" name="Google Shape;444;g88f95d534a_5_290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상품 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상품조회페이지에서 선택한 상품 이미지.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상품 설명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상품조회페이지에서 선택한 상품의 상세 설명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찜하기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조회된 상품을 찜하기 테이블에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“찜하기가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오류시 “찜하기 처리중 오류발생하였습니다.”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장바구니담기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조회된 상품을 장바구니 테이블에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“장바구니 담기가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오류시 “장바구니 담기 처리중 오류발생하였습니다.”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장바구니조회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장바구니 조회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5" name="Google Shape;445;g88f95d534a_5_290"/>
          <p:cNvSpPr/>
          <p:nvPr/>
        </p:nvSpPr>
        <p:spPr>
          <a:xfrm>
            <a:off x="1542775" y="19219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88f95d534a_5_290"/>
          <p:cNvSpPr/>
          <p:nvPr/>
        </p:nvSpPr>
        <p:spPr>
          <a:xfrm>
            <a:off x="1542775" y="32651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88f95d534a_5_290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88f95d534a_5_290"/>
          <p:cNvSpPr/>
          <p:nvPr/>
        </p:nvSpPr>
        <p:spPr>
          <a:xfrm>
            <a:off x="863950" y="45973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88f95d534a_5_290"/>
          <p:cNvSpPr/>
          <p:nvPr/>
        </p:nvSpPr>
        <p:spPr>
          <a:xfrm>
            <a:off x="1891675" y="46783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88f95d534a_5_290"/>
          <p:cNvSpPr/>
          <p:nvPr/>
        </p:nvSpPr>
        <p:spPr>
          <a:xfrm>
            <a:off x="2846563" y="46783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g88f95d534a_5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" y="0"/>
            <a:ext cx="3372478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6" name="Google Shape;456;g88f95d534a_5_307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찜한목록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7" name="Google Shape;457;g88f95d534a_5_307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찜하기 테이블에서 Select하여 조회한 후 화면을 띄운다.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“찜한 삼품이 없습니다.” MSG.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 이름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가입자명이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선택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Default  는 선택으로 하고 Toggle 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상품 이미지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 이미지를 출력한다. 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상품 설명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상품의 상세 설명과 금액.    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합계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선택된 건의 금액 합계를 조회  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찜 삭제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선택된 찜을 찜하기 테이블에서 삭제한다.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삭제가 정상처리시 “찜삭제가 완료되었습니다.” MSG  후 찜하기 Table 을 Select하여 내역을 Display한다.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 오류시  “찜삭제 처리중 오류발생하였습니다” 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장바구니담기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선택된 상품을 장바구니 테이블에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“장바구니 담기가 완료되었습니다.”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오류시 “장바구니 담기 처리중 오류발생하였습니다.”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⑨ 장바구니조회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장바구니 조회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8" name="Google Shape;458;g88f95d534a_5_307"/>
          <p:cNvSpPr/>
          <p:nvPr/>
        </p:nvSpPr>
        <p:spPr>
          <a:xfrm>
            <a:off x="1069750" y="12471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88f95d534a_5_307"/>
          <p:cNvSpPr/>
          <p:nvPr/>
        </p:nvSpPr>
        <p:spPr>
          <a:xfrm>
            <a:off x="2336325" y="12066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88f95d534a_5_307"/>
          <p:cNvSpPr/>
          <p:nvPr/>
        </p:nvSpPr>
        <p:spPr>
          <a:xfrm>
            <a:off x="3988700" y="6283725"/>
            <a:ext cx="5108100" cy="3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88f95d534a_5_307"/>
          <p:cNvSpPr/>
          <p:nvPr/>
        </p:nvSpPr>
        <p:spPr>
          <a:xfrm>
            <a:off x="286475" y="14778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88f95d534a_5_307"/>
          <p:cNvSpPr/>
          <p:nvPr/>
        </p:nvSpPr>
        <p:spPr>
          <a:xfrm>
            <a:off x="919350" y="158254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88f95d534a_5_307"/>
          <p:cNvSpPr/>
          <p:nvPr/>
        </p:nvSpPr>
        <p:spPr>
          <a:xfrm>
            <a:off x="2043950" y="1614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88f95d534a_5_307"/>
          <p:cNvSpPr/>
          <p:nvPr/>
        </p:nvSpPr>
        <p:spPr>
          <a:xfrm>
            <a:off x="1489901" y="3803327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88f95d534a_5_307"/>
          <p:cNvSpPr/>
          <p:nvPr/>
        </p:nvSpPr>
        <p:spPr>
          <a:xfrm>
            <a:off x="2851901" y="4192227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88f95d534a_5_307"/>
          <p:cNvSpPr/>
          <p:nvPr/>
        </p:nvSpPr>
        <p:spPr>
          <a:xfrm>
            <a:off x="1790238" y="4192227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88f95d534a_5_307"/>
          <p:cNvSpPr/>
          <p:nvPr/>
        </p:nvSpPr>
        <p:spPr>
          <a:xfrm>
            <a:off x="635376" y="4192227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88f95d534a_5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3367684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g88f95d534a_5_32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장바구니조회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74" name="Google Shape;474;g88f95d534a_5_32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장바구니 테이블에서 Select하여 조회한 후 화면을 띄운다.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“장바구니 목록이 없습니다.” MSG.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 이름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가입자명이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선택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Default  는 선택으로 하고 Toggle 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상품 이미지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 이미지를 출력한다.Display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상품 설명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상품의 상세 설명 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합계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선택된 건의 금액 합계를 조회한다. Display Only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장바구니삭제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선택된 건을 장바구니 테이블에서 삭제한다.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삭제가 정상처리시 “장바구니 삭제가 완료되었습니다.” MSG  후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장바구니 Table 을 Select하여 내역을 Display한다.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삭제 오류시  “장바구니 삭제 처리중 오류발생하였습니다”  MSG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⑧ 결제하기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결제하기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5" name="Google Shape;475;g88f95d534a_5_324"/>
          <p:cNvSpPr/>
          <p:nvPr/>
        </p:nvSpPr>
        <p:spPr>
          <a:xfrm>
            <a:off x="1161050" y="12876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88f95d534a_5_324"/>
          <p:cNvSpPr/>
          <p:nvPr/>
        </p:nvSpPr>
        <p:spPr>
          <a:xfrm>
            <a:off x="2388500" y="12471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88f95d534a_5_324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88f95d534a_5_324"/>
          <p:cNvSpPr/>
          <p:nvPr/>
        </p:nvSpPr>
        <p:spPr>
          <a:xfrm>
            <a:off x="389225" y="16737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88f95d534a_5_324"/>
          <p:cNvSpPr/>
          <p:nvPr/>
        </p:nvSpPr>
        <p:spPr>
          <a:xfrm>
            <a:off x="863950" y="1673722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88f95d534a_5_324"/>
          <p:cNvSpPr/>
          <p:nvPr/>
        </p:nvSpPr>
        <p:spPr>
          <a:xfrm>
            <a:off x="1942013" y="17142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88f95d534a_5_324"/>
          <p:cNvSpPr/>
          <p:nvPr/>
        </p:nvSpPr>
        <p:spPr>
          <a:xfrm>
            <a:off x="1487501" y="3763602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88f95d534a_5_324"/>
          <p:cNvSpPr/>
          <p:nvPr/>
        </p:nvSpPr>
        <p:spPr>
          <a:xfrm>
            <a:off x="1212851" y="4317802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88f95d534a_5_324"/>
          <p:cNvSpPr/>
          <p:nvPr/>
        </p:nvSpPr>
        <p:spPr>
          <a:xfrm>
            <a:off x="2669238" y="4317802"/>
            <a:ext cx="3927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g88f95d534a_5_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25"/>
            <a:ext cx="3377259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9" name="Google Shape;489;g88f95d534a_5_341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결제내역조회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90" name="Google Shape;490;g88f95d534a_5_341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386050"/>
                <a:gridCol w="66517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결제내역 테이블에서 결제일자를 Descending으로 Select하여  화면을 띄운다.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 “결제내역이 없습니다.” MSG.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ID가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이름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Login한 가입자명이 Default로 SET된다. Display Only.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조회기간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조회기간을 입력하지 않은 경우 결제일자를 전체 처리한다.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결제일자를 Descending으로 하여 조회한다.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상품 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상품 이미지를 출력한다.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상품 설명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결재일자, 결제금액, 상품설명을 조회한다..  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합계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조회된 건의 금액 합계를 조회한다.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g88f95d534a_5_341"/>
          <p:cNvSpPr/>
          <p:nvPr/>
        </p:nvSpPr>
        <p:spPr>
          <a:xfrm>
            <a:off x="1198775" y="12471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8f95d534a_5_341"/>
          <p:cNvSpPr/>
          <p:nvPr/>
        </p:nvSpPr>
        <p:spPr>
          <a:xfrm>
            <a:off x="2565700" y="12066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88f95d534a_5_341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88f95d534a_5_341"/>
          <p:cNvSpPr/>
          <p:nvPr/>
        </p:nvSpPr>
        <p:spPr>
          <a:xfrm>
            <a:off x="1514175" y="16148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88f95d534a_5_341"/>
          <p:cNvSpPr/>
          <p:nvPr/>
        </p:nvSpPr>
        <p:spPr>
          <a:xfrm>
            <a:off x="2834700" y="182869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88f95d534a_5_341"/>
          <p:cNvSpPr/>
          <p:nvPr/>
        </p:nvSpPr>
        <p:spPr>
          <a:xfrm>
            <a:off x="384300" y="212359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88f95d534a_5_341"/>
          <p:cNvSpPr/>
          <p:nvPr/>
        </p:nvSpPr>
        <p:spPr>
          <a:xfrm>
            <a:off x="1975100" y="212359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88f95d534a_5_341"/>
          <p:cNvSpPr/>
          <p:nvPr/>
        </p:nvSpPr>
        <p:spPr>
          <a:xfrm>
            <a:off x="1626200" y="4490647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88f95d534a_5_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25" y="35350"/>
            <a:ext cx="3342834" cy="6822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4" name="Google Shape;504;g88f95d534a_5_355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커뮤니티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05" name="Google Shape;505;g88f95d534a_5_355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797450"/>
                <a:gridCol w="52403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공지사항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공지사항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자주 묻는 질문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자주 묻는 질문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온라인 상담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온라인 상담페이지로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이용후기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이용후기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투약시간 등록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투약시간 등록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Google Shape;506;g88f95d534a_5_355"/>
          <p:cNvSpPr/>
          <p:nvPr/>
        </p:nvSpPr>
        <p:spPr>
          <a:xfrm>
            <a:off x="0" y="11850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88f95d534a_5_355"/>
          <p:cNvSpPr/>
          <p:nvPr/>
        </p:nvSpPr>
        <p:spPr>
          <a:xfrm>
            <a:off x="1196275" y="13596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88f95d534a_5_355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88f95d534a_5_355"/>
          <p:cNvSpPr/>
          <p:nvPr/>
        </p:nvSpPr>
        <p:spPr>
          <a:xfrm>
            <a:off x="0" y="1539913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88f95d534a_5_355"/>
          <p:cNvSpPr/>
          <p:nvPr/>
        </p:nvSpPr>
        <p:spPr>
          <a:xfrm>
            <a:off x="1043875" y="181175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88f95d534a_5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3372481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6" name="Google Shape;516;g88f95d534a_5_37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공지사항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17" name="Google Shape;517;g88f95d534a_5_37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2080150"/>
                <a:gridCol w="59576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게시판 내역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테이블에서 공지사항게시판 내역을 Select하여 조회한다..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등록은 WEB의 관리자페이지에서 하고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APP에서는 조회만 가능하다.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ROW를  클릭하면 공지사항 상세 페이지로 이동한다.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18" name="Google Shape;518;g88f95d534a_5_374"/>
          <p:cNvSpPr/>
          <p:nvPr/>
        </p:nvSpPr>
        <p:spPr>
          <a:xfrm>
            <a:off x="1593813" y="2139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88f95d534a_5_374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g8a63d40bf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700"/>
            <a:ext cx="335362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5" name="Google Shape;525;g8a63d40bf3_0_13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공지사항 상세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26" name="Google Shape;526;g8a63d40bf3_0_13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993175"/>
                <a:gridCol w="604457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공지사항에서 선택된 ROW의 </a:t>
                      </a:r>
                      <a:r>
                        <a:rPr lang="ko-KR"/>
                        <a:t>게시판번호를 KEY로 게시판 Table을 Select하여 </a:t>
                      </a:r>
                      <a:r>
                        <a:rPr lang="ko-KR" sz="1400" u="none" cap="none" strike="noStrike"/>
                        <a:t>작성일자, 조회수, 제목, 내용을 조회한다.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화면 각 항목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① 공지사항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공지사항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27" name="Google Shape;527;g8a63d40bf3_0_13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8a63d40bf3_0_13"/>
          <p:cNvSpPr/>
          <p:nvPr/>
        </p:nvSpPr>
        <p:spPr>
          <a:xfrm>
            <a:off x="1897663" y="44181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g88f95d534a_5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3424315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g88f95d534a_5_386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자주 묻는 질문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35" name="Google Shape;535;g88f95d534a_5_386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808425"/>
                <a:gridCol w="62293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게시판 내역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테이블에서  자주 묻는 질문 게시판 내역을 Select하여 조회한다.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등록은 WEB의 관리자페이지에서 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APP에서는 조회만 가능하다.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ROW를  클릭하면 자주 묻는 질문 상세 페이지로 이동한다.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36" name="Google Shape;536;g88f95d534a_5_386"/>
          <p:cNvSpPr/>
          <p:nvPr/>
        </p:nvSpPr>
        <p:spPr>
          <a:xfrm>
            <a:off x="1593813" y="2139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88f95d534a_5_386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DB구조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7118"/>
            <a:ext cx="12192000" cy="562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Google Shape;542;g8a63d40bf3_0_25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자주 묻는 질문 상세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43" name="Google Shape;543;g8a63d40bf3_0_25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538150"/>
                <a:gridCol w="64996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자주 묻는 질문 에서 선택된 ROW의 </a:t>
                      </a:r>
                      <a:r>
                        <a:rPr lang="ko-KR"/>
                        <a:t>게시판번호를 KEY로 게시판 Table을 Select하여 작성일자, 조회수, 제목, 내용을 조회한다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화면 각 항목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① 자주묻는 질물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자주묻는 질문 </a:t>
                      </a:r>
                      <a:r>
                        <a:rPr lang="ko-KR"/>
                        <a:t>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4" name="Google Shape;544;g8a63d40bf3_0_25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8a63d40bf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8666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8a63d40bf3_0_25"/>
          <p:cNvSpPr/>
          <p:nvPr/>
        </p:nvSpPr>
        <p:spPr>
          <a:xfrm>
            <a:off x="2144024" y="4434000"/>
            <a:ext cx="3318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g88f95d534a_5_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3457328" cy="6857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2" name="Google Shape;552;g88f95d534a_5_40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온라인 상담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53" name="Google Shape;553;g88f95d534a_5_40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797550"/>
                <a:gridCol w="62402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게시판 내역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테이블에서  온라인 상담을 Select하여 조회한다..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ROW를  클릭하면 온라인 상담 상세 페이지로 이동한다.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글쓰기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온라인 상담 글쓰기 페이지 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4" name="Google Shape;554;g88f95d534a_5_404"/>
          <p:cNvSpPr/>
          <p:nvPr/>
        </p:nvSpPr>
        <p:spPr>
          <a:xfrm>
            <a:off x="1593813" y="2139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88f95d534a_5_404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88f95d534a_5_404"/>
          <p:cNvSpPr/>
          <p:nvPr/>
        </p:nvSpPr>
        <p:spPr>
          <a:xfrm>
            <a:off x="1942713" y="45955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Google Shape;561;g8a63d40bf3_0_36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온라인 상담 상세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62" name="Google Shape;562;g8a63d40bf3_0_36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초기화면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온라인 상담 에서 선택된 </a:t>
                      </a:r>
                      <a:r>
                        <a:rPr lang="ko-KR"/>
                        <a:t>ROW의 게시판번호를 KEY로 게시판 Table을 Select하여 작성일자, 조회수, 제목, 내용을 조회한다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댓글쓰기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댓글쓰기 POPUP 을 띄워 입력된 댓글을 게시판 테이블에 등록한다.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온라인 상담 상세 수정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테이블의  삭제일시를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“삭제작업이 완료되었습니다” </a:t>
                      </a:r>
                      <a:r>
                        <a:rPr lang="ko-KR"/>
                        <a:t>MSG 후 온라인 상담 페이지로 이동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“삭제작업시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63" name="Google Shape;563;g8a63d40bf3_0_36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g8a63d40bf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23196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8a63d40bf3_0_36"/>
          <p:cNvSpPr/>
          <p:nvPr/>
        </p:nvSpPr>
        <p:spPr>
          <a:xfrm>
            <a:off x="45263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8a63d40bf3_0_36"/>
          <p:cNvSpPr/>
          <p:nvPr/>
        </p:nvSpPr>
        <p:spPr>
          <a:xfrm>
            <a:off x="152883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8a63d40bf3_0_36"/>
          <p:cNvSpPr/>
          <p:nvPr/>
        </p:nvSpPr>
        <p:spPr>
          <a:xfrm>
            <a:off x="280068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g8a63d40bf3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72772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" name="Google Shape;573;g8a63d40bf3_0_52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온라인 상담 글쓰기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74" name="Google Shape;574;g8a63d40bf3_0_52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작성일자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오늘날짜 Set,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제목을 입력한다.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내용을 입력한다.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게시판 테이블에 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“등록작업이 완료되었습니다” </a:t>
                      </a:r>
                      <a:r>
                        <a:rPr lang="ko-KR"/>
                        <a:t> MSG 후  온라인 </a:t>
                      </a:r>
                      <a:r>
                        <a:rPr lang="ko-KR"/>
                        <a:t>상담 페이지로</a:t>
                      </a:r>
                      <a:r>
                        <a:rPr lang="ko-KR"/>
                        <a:t> 이동한다.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“등록작업시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75" name="Google Shape;575;g8a63d40bf3_0_52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8a63d40bf3_0_52"/>
          <p:cNvSpPr/>
          <p:nvPr/>
        </p:nvSpPr>
        <p:spPr>
          <a:xfrm>
            <a:off x="1844013" y="45304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8a63d40bf3_0_52"/>
          <p:cNvSpPr/>
          <p:nvPr/>
        </p:nvSpPr>
        <p:spPr>
          <a:xfrm>
            <a:off x="1691638" y="12471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8a63d40bf3_0_52"/>
          <p:cNvSpPr/>
          <p:nvPr/>
        </p:nvSpPr>
        <p:spPr>
          <a:xfrm>
            <a:off x="1162913" y="1614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8a63d40bf3_0_52"/>
          <p:cNvSpPr/>
          <p:nvPr/>
        </p:nvSpPr>
        <p:spPr>
          <a:xfrm>
            <a:off x="1206638" y="24193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g8a63d40bf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" y="-1575"/>
            <a:ext cx="3358638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5" name="Google Shape;585;g8a63d40bf3_0_89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온라인 상담 수정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86" name="Google Shape;586;g8a63d40bf3_0_89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번호.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작성일자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날짜 Set,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제목이 SET 되고 수정가능하다.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내용이 SET 되고 수정가능하다.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수정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게시판 테이블에 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“수정작업이 완료되었습니다” </a:t>
                      </a:r>
                      <a:r>
                        <a:rPr lang="ko-KR"/>
                        <a:t>MSG 후 온라인 </a:t>
                      </a:r>
                      <a:r>
                        <a:rPr lang="ko-KR"/>
                        <a:t>상담 페이지로</a:t>
                      </a:r>
                      <a:r>
                        <a:rPr lang="ko-KR"/>
                        <a:t> 이동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“수정작업시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87" name="Google Shape;587;g8a63d40bf3_0_89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8a63d40bf3_0_89"/>
          <p:cNvSpPr/>
          <p:nvPr/>
        </p:nvSpPr>
        <p:spPr>
          <a:xfrm>
            <a:off x="1561438" y="29762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8a63d40bf3_0_89"/>
          <p:cNvSpPr/>
          <p:nvPr/>
        </p:nvSpPr>
        <p:spPr>
          <a:xfrm>
            <a:off x="1115613" y="12036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8a63d40bf3_0_89"/>
          <p:cNvSpPr/>
          <p:nvPr/>
        </p:nvSpPr>
        <p:spPr>
          <a:xfrm>
            <a:off x="2890988" y="12036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8a63d40bf3_0_89"/>
          <p:cNvSpPr/>
          <p:nvPr/>
        </p:nvSpPr>
        <p:spPr>
          <a:xfrm>
            <a:off x="1504863" y="1614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8a63d40bf3_0_89"/>
          <p:cNvSpPr/>
          <p:nvPr/>
        </p:nvSpPr>
        <p:spPr>
          <a:xfrm>
            <a:off x="1779038" y="45197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g88f95d534a_5_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"/>
            <a:ext cx="3391855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g88f95d534a_5_414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이용후기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99" name="Google Shape;599;g88f95d534a_5_414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667125"/>
                <a:gridCol w="637062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게시판 내역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테이블에서  이용후기  게시판 내역을 Select한다..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ROW를  클릭하면   이용후기  상세 페이지로 이동한다.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/>
                        <a:t>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글쓰기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이용후기 글쓰기 페이지 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0" name="Google Shape;600;g88f95d534a_5_414"/>
          <p:cNvSpPr/>
          <p:nvPr/>
        </p:nvSpPr>
        <p:spPr>
          <a:xfrm>
            <a:off x="1593813" y="21393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88f95d534a_5_414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88f95d534a_5_414"/>
          <p:cNvSpPr/>
          <p:nvPr/>
        </p:nvSpPr>
        <p:spPr>
          <a:xfrm>
            <a:off x="1942713" y="45955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g8a63d40bf3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349253" cy="685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8" name="Google Shape;608;g8a63d40bf3_0_135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이용후기 상세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09" name="Google Shape;609;g8a63d40bf3_0_135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화면 조회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이용후기 에서 선택된 ROW의 작성일자, 조회수, 제목, 작성자, 내용을 조회한다.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댓글쓰기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댓글쓰기 POPUP 을 띄워 입력된 댓글을 게시판 테이블에 등록한다.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수정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이용후기 수정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삭제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게시판 테이블의  삭제일시를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“삭제작업이 완료되었습니다” </a:t>
                      </a:r>
                      <a:r>
                        <a:rPr lang="ko-KR"/>
                        <a:t>MSG 후 이용후기 페이지로 이동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“삭제작업시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10" name="Google Shape;610;g8a63d40bf3_0_135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8a63d40bf3_0_135"/>
          <p:cNvSpPr/>
          <p:nvPr/>
        </p:nvSpPr>
        <p:spPr>
          <a:xfrm>
            <a:off x="45263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8a63d40bf3_0_135"/>
          <p:cNvSpPr/>
          <p:nvPr/>
        </p:nvSpPr>
        <p:spPr>
          <a:xfrm>
            <a:off x="136578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8a63d40bf3_0_135"/>
          <p:cNvSpPr/>
          <p:nvPr/>
        </p:nvSpPr>
        <p:spPr>
          <a:xfrm>
            <a:off x="2800688" y="44760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g8a63d40bf3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-1575"/>
            <a:ext cx="3334797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9" name="Google Shape;619;g8a63d40bf3_0_102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이용후기 글쓰기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20" name="Google Shape;620;g8a63d40bf3_0_102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작성일자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오늘날짜 Set,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제목을 입력한다.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내용을 입력한다.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등록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게시판 테이블에  Insert한다.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“등록작업이 완료되었습니다” </a:t>
                      </a:r>
                      <a:r>
                        <a:rPr lang="ko-KR"/>
                        <a:t>MSG 후 이용후기 페이지로 이동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“등록작업시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21" name="Google Shape;621;g8a63d40bf3_0_102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8a63d40bf3_0_102"/>
          <p:cNvSpPr/>
          <p:nvPr/>
        </p:nvSpPr>
        <p:spPr>
          <a:xfrm>
            <a:off x="1844013" y="45304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8a63d40bf3_0_102"/>
          <p:cNvSpPr/>
          <p:nvPr/>
        </p:nvSpPr>
        <p:spPr>
          <a:xfrm>
            <a:off x="1691638" y="12471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8a63d40bf3_0_102"/>
          <p:cNvSpPr/>
          <p:nvPr/>
        </p:nvSpPr>
        <p:spPr>
          <a:xfrm>
            <a:off x="1162913" y="1614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8a63d40bf3_0_102"/>
          <p:cNvSpPr/>
          <p:nvPr/>
        </p:nvSpPr>
        <p:spPr>
          <a:xfrm>
            <a:off x="1206638" y="24193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g8a63d40bf3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04" y="0"/>
            <a:ext cx="3363058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1" name="Google Shape;631;g8a63d40bf3_0_113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이용후기 수정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632" name="Google Shape;632;g8a63d40bf3_0_113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297600"/>
                <a:gridCol w="674015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안된 경우 “LOGIN 후 작업하세요” MSG 후 Login Popup.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번호.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작성일자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날짜 Set, Display Only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제목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제목이 SET 되고 수정가능하다.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선택한 ROW의 내용이 SET 되고 수정가능하다.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수정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입력된 내용을 게시판 테이블에  Update한다.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정상처리시 “수정작업이 완료되었습니다” </a:t>
                      </a:r>
                      <a:r>
                        <a:rPr lang="ko-KR"/>
                        <a:t>MSG 후 이용후기 페이지로 이동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오류처리시 “수정작업시 오류가 발생하였습니다” MSG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33" name="Google Shape;633;g8a63d40bf3_0_113"/>
          <p:cNvSpPr/>
          <p:nvPr/>
        </p:nvSpPr>
        <p:spPr>
          <a:xfrm>
            <a:off x="3988700" y="585810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8a63d40bf3_0_113"/>
          <p:cNvSpPr/>
          <p:nvPr/>
        </p:nvSpPr>
        <p:spPr>
          <a:xfrm>
            <a:off x="1561438" y="297620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8a63d40bf3_0_113"/>
          <p:cNvSpPr/>
          <p:nvPr/>
        </p:nvSpPr>
        <p:spPr>
          <a:xfrm>
            <a:off x="1115613" y="12036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8a63d40bf3_0_113"/>
          <p:cNvSpPr/>
          <p:nvPr/>
        </p:nvSpPr>
        <p:spPr>
          <a:xfrm>
            <a:off x="2890988" y="120367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8a63d40bf3_0_113"/>
          <p:cNvSpPr/>
          <p:nvPr/>
        </p:nvSpPr>
        <p:spPr>
          <a:xfrm>
            <a:off x="1504863" y="16148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8a63d40bf3_0_113"/>
          <p:cNvSpPr/>
          <p:nvPr/>
        </p:nvSpPr>
        <p:spPr>
          <a:xfrm>
            <a:off x="1779038" y="4519750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사이트 맵</a:t>
            </a: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2166937"/>
            <a:ext cx="11906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609600" y="1143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구조도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7300"/>
            <a:ext cx="12192000" cy="487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551230" y="278091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화면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8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/>
                        <a:t>HOME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26" name="Google Shape;126;p8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795850"/>
                <a:gridCol w="6241900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로고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동물병원 이미지 사진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로그인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로그인 할 수 있는 페이지로 이동.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로그인 되어 있는 경우는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로그아웃으로 표시되어 로그아웃 처리를 할 수 있도록 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설정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좌측 상단에 설정메뉴(회원가입, 회원정보수정) 를 띄운다.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병원소개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좌측 상단에 병원소개 메뉴(인사말, 진료진소개, 진료장비소개, 진료시간소개, 오시는길) 를 띄운다.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애완동물관리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좌측 상단에 애완동물관리 메뉴(애완동물정보등록, 애완동물정보수정, 호흡수측정, 호흡수 그래프 조회, 투약시간등록) 를 띄운다.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⑥ 애견 애묘 삽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좌측 상단에 애견애묘 삽 메뉴(상품조회, 찜한목록, 장바구니조회, 결제내역조회) 를 띄운다.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⑦ 커뮤니티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좌측 상단에 커뮤니티 메뉴(공지사항, 자주 묻는 질문, 온라인상담, 이용후기) 를 띄운다.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88" y="250225"/>
            <a:ext cx="3245480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/>
          <p:nvPr/>
        </p:nvSpPr>
        <p:spPr>
          <a:xfrm>
            <a:off x="1630274" y="2936925"/>
            <a:ext cx="4674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33500" y="588937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3096077" y="5889379"/>
            <a:ext cx="348900" cy="29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71972" y="4824252"/>
            <a:ext cx="3489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3092379" y="4889477"/>
            <a:ext cx="3489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271976" y="5346377"/>
            <a:ext cx="3489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3096075" y="5346374"/>
            <a:ext cx="348900" cy="375900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g88f95d534a_1_13"/>
          <p:cNvGraphicFramePr/>
          <p:nvPr/>
        </p:nvGraphicFramePr>
        <p:xfrm>
          <a:off x="3802650" y="345600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{172F3D38-2806-4E45-9DF2-35D2E5E96278}</a:tableStyleId>
              </a:tblPr>
              <a:tblGrid>
                <a:gridCol w="4018875"/>
                <a:gridCol w="40188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프로젝트명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해피동물병원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화면명칭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로그인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40" name="Google Shape;140;g88f95d534a_1_13"/>
          <p:cNvGraphicFramePr/>
          <p:nvPr/>
        </p:nvGraphicFramePr>
        <p:xfrm>
          <a:off x="3801450" y="12471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{172F3D38-2806-4E45-9DF2-35D2E5E96278}</a:tableStyleId>
              </a:tblPr>
              <a:tblGrid>
                <a:gridCol w="1913675"/>
                <a:gridCol w="6124075"/>
              </a:tblGrid>
              <a:tr h="170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화면 설명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여부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LOGIN 이 안되어도 해당 페이지 작업가능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① 확인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입력받은 ID, 비밀번호를 Key로 가입자 Table 을 Select하여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Find 인 경우 “환영합니다 OOO님 “ MSG  후 초기화면으로 이동하고,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Not Found 인 경우는 “등록되지 않은 ID, 비밀번호입니다.”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라는 메시지를 출력한다.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② 취소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로그인작업을 하지 않고,  </a:t>
                      </a:r>
                      <a:r>
                        <a:rPr lang="ko-KR"/>
                        <a:t>HOME 페이지로 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③ ID 찾기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ID가 기억나지 않는 경우 성명과 이메일로 ID를 찾을 수 있는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ID찾기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④ 비밀번호 찾기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비밀번호가 기억나지 않은 경우 ID와 이메일 로 비밀번호를 찾을 수 있는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비밀번호 찾기 화면으로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⑤ 회원가입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회원가입 페이지로 이동한다.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1" name="Google Shape;141;g88f95d534a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75" y="-1575"/>
            <a:ext cx="33406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88f95d534a_1_13"/>
          <p:cNvSpPr/>
          <p:nvPr/>
        </p:nvSpPr>
        <p:spPr>
          <a:xfrm>
            <a:off x="1173800" y="2862025"/>
            <a:ext cx="348900" cy="2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88f95d534a_1_13"/>
          <p:cNvSpPr/>
          <p:nvPr/>
        </p:nvSpPr>
        <p:spPr>
          <a:xfrm>
            <a:off x="2618100" y="27810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88f95d534a_1_13"/>
          <p:cNvSpPr/>
          <p:nvPr/>
        </p:nvSpPr>
        <p:spPr>
          <a:xfrm>
            <a:off x="314250" y="3520300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88f95d534a_1_13"/>
          <p:cNvSpPr/>
          <p:nvPr/>
        </p:nvSpPr>
        <p:spPr>
          <a:xfrm>
            <a:off x="1640450" y="35966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88f95d534a_1_13"/>
          <p:cNvSpPr/>
          <p:nvPr/>
        </p:nvSpPr>
        <p:spPr>
          <a:xfrm>
            <a:off x="3042725" y="3596625"/>
            <a:ext cx="348900" cy="37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88f95d534a_1_13"/>
          <p:cNvSpPr/>
          <p:nvPr/>
        </p:nvSpPr>
        <p:spPr>
          <a:xfrm>
            <a:off x="3903475" y="5109650"/>
            <a:ext cx="5108100" cy="6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하단의 고정메뉴는 8 페이지 참고요망,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2017-05-12T06:57:02Z</dcterms:created>
  <dc:creator>HB04-03</dc:creator>
</cp:coreProperties>
</file>