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>
    <p:restoredLeft sz="4100"/>
    <p:restoredTop sz="98137"/>
  </p:normalViewPr>
  <p:slideViewPr>
    <p:cSldViewPr>
      <p:cViewPr>
        <p:scale>
          <a:sx n="100" d="100"/>
          <a:sy n="100" d="100"/>
        </p:scale>
        <p:origin x="-2628" y="-252"/>
      </p:cViewPr>
      <p:guideLst>
        <p:guide orient="horz" pos="2149"/>
        <p:guide pos="2874"/>
        <p:guide pos="7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49"/>
      </p:guideLst>
    </p:cSldViewPr>
  </p:notes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presProps" Target="presProps.xml"  /><Relationship Id="rId53" Type="http://schemas.openxmlformats.org/officeDocument/2006/relationships/viewProps" Target="viewProps.xml"  /><Relationship Id="rId54" Type="http://schemas.openxmlformats.org/officeDocument/2006/relationships/theme" Target="theme/theme1.xml"  /><Relationship Id="rId55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363369E-6A92-4560-A4DB-24A84C8D7C2F}" type="datetime1">
              <a:rPr lang="ko-KR" altLang="en-US"/>
              <a:pPr lvl="0">
                <a:defRPr/>
              </a:pPr>
              <a:t>2017-07-19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F5A4B56-4B5A-4C37-A73D-239718799D2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C27BC2-DA46-4E77-8251-403276151760}" type="datetime1">
              <a:rPr lang="ko-KR" altLang="en-US"/>
              <a:pPr lvl="0">
                <a:defRPr/>
              </a:pPr>
              <a:t>2017-07-19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D09D588-9A37-46DD-90FA-C5DA713BCE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D09D588-9A37-46DD-90FA-C5DA713BCE1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D09D588-9A37-46DD-90FA-C5DA713BCE1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D09D588-9A37-46DD-90FA-C5DA713BCE13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>
              <a:defRPr/>
            </a:pPr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 idx="0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</a:bodyPr>
          <a:lstStyle>
            <a:lvl1pPr algn="r">
              <a:defRPr xmlns:mc="http://schemas.openxmlformats.org/markup-compatibility/2006" xmlns:hp="http://schemas.haansoft.com/office/presentation/8.0" sz="4800" b="1" mc:Ignorable="hp" hp:hslEmbossed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>
              <a:defRPr/>
            </a:pPr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 rot="0"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/>
            <p:nvPr/>
          </p:nvSpPr>
          <p:spPr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/>
            <a:lstStyle/>
            <a:p>
              <a:pPr lvl="0">
                <a:defRPr/>
              </a:pPr>
              <a:endParaRPr kumimoji="0" 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/>
            <a:lstStyle/>
            <a:p>
              <a:pPr lvl="0">
                <a:defRPr/>
              </a:pPr>
              <a:endParaRPr kumimoji="0" 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algn="ctr" eaLnBrk="1" latinLnBrk="0" hangingPunct="1">
                <a:defRPr/>
              </a:pPr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fld id="{1AA56196-0AAB-45AE-A8F8-AFFF7B6704E2}" type="datetime1">
              <a:rPr lang="ko-KR" altLang="en-US"/>
              <a:pPr lvl="0">
                <a:defRPr/>
              </a:pPr>
              <a:t>2017-07-06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689E04-E86D-425D-9EF3-9FA256DB0AB1}" type="datetime1">
              <a:rPr lang="ko-KR" altLang="en-US"/>
              <a:pPr lvl="0">
                <a:defRPr/>
              </a:pPr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/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D484A67-CAF6-432F-B90A-A886C0A56C26}" type="datetime1">
              <a:rPr lang="ko-KR" altLang="en-US"/>
              <a:pPr lvl="0">
                <a:defRPr/>
              </a:pPr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44008" y="6492876"/>
            <a:ext cx="365760" cy="365125"/>
          </a:xfrm>
        </p:spPr>
        <p:txBody>
          <a:bodyPr/>
          <a:lstStyle>
            <a:extLst/>
          </a:lstStyle>
          <a:p>
            <a:fld id="{C7406BB3-8482-41F5-AE63-67FD94C30F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xmlns:mc="http://schemas.openxmlformats.org/markup-compatibility/2006" xmlns:hp="http://schemas.haansoft.com/office/presentation/8.0" sz="4800" b="1" cap="none" baseline="0" mc:Ignorable="hp" hp:hslEmbossed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>
              <a:defRPr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B165D81-BC84-4816-B634-91D680D506B3}" type="datetime1">
              <a:rPr lang="ko-KR" altLang="en-US"/>
              <a:pPr lvl="0">
                <a:defRPr/>
              </a:pPr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>
              <a:defRPr/>
            </a:pPr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>
              <a:defRPr/>
            </a:pP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F38753D-9992-46C7-85A4-25A53EEAC0C0}" type="datetime1">
              <a:rPr lang="ko-KR" altLang="en-US"/>
              <a:pPr lvl="0">
                <a:defRPr/>
              </a:pPr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비교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>
              <a:defRPr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>
              <a:defRPr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96EE57A-4784-4BB1-A366-A43B99C72C7A}" type="datetime1">
              <a:rPr lang="ko-KR" altLang="en-US"/>
              <a:pPr lvl="0">
                <a:defRPr/>
              </a:pPr>
              <a:t>2017-07-06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A98AE49-9EBF-49AB-8550-A282EF95AB7B}" type="datetime1">
              <a:rPr lang="ko-KR" altLang="en-US"/>
              <a:pPr lvl="0">
                <a:defRPr/>
              </a:pPr>
              <a:t>2017-07-06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067A109-B333-48D7-A19A-4053B7B03C03}" type="datetime1">
              <a:rPr lang="ko-KR" altLang="en-US"/>
              <a:pPr lvl="0">
                <a:defRPr/>
              </a:pPr>
              <a:t>2017-07-06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내용 및 설명" type="objTx" preserve="1">
  <p:cSld name="내용 및 설명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>
              <a:defRPr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lvl="0">
              <a:defRPr/>
            </a:pPr>
            <a:fld id="{EB29CEB0-9574-4039-9C8F-720C9A4F8FE2}" type="datetime1">
              <a:rPr lang="ko-KR" altLang="en-US"/>
              <a:pPr lvl="0">
                <a:defRPr/>
              </a:pPr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>
              <a:defRPr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>
              <a:defRPr/>
            </a:pPr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178915E0-C3F0-4480-A61C-D1563C5289E8}" type="datetime1">
              <a:rPr lang="ko-KR" altLang="en-US"/>
              <a:pPr lvl="0">
                <a:defRPr/>
              </a:pPr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28600" y="4865123"/>
            <a:ext cx="8075432" cy="562672"/>
          </a:xfrm>
          <a:noFill/>
        </p:spPr>
        <p:txBody>
          <a:bodyPr anchor="t"/>
          <a:lstStyle>
            <a:lvl1pPr marR="0" algn="r">
              <a:buNone/>
              <a:defRPr xmlns:mc="http://schemas.openxmlformats.org/markup-compatibility/2006" xmlns:hp="http://schemas.haansoft.com/office/presentation/8.0" sz="3000" b="0" mc:Ignorable="hp" hp:hslEmbossed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/>
          <p:nvPr/>
        </p:nvSpPr>
        <p:spPr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/>
          <a:lstStyle/>
          <a:p>
            <a:pPr lvl="0">
              <a:defRPr/>
            </a:pPr>
            <a:endParaRPr kumimoji="0" lang="en-US"/>
          </a:p>
        </p:txBody>
      </p:sp>
      <p:sp>
        <p:nvSpPr>
          <p:cNvPr id="9" name="자유형 8"/>
          <p:cNvSpPr/>
          <p:nvPr/>
        </p:nvSpPr>
        <p:spPr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/>
          <a:lstStyle/>
          <a:p>
            <a:pPr lvl="0">
              <a:defRPr/>
            </a:pPr>
            <a:endParaRPr kumimoji="0" lang="en-US"/>
          </a:p>
        </p:txBody>
      </p:sp>
      <p:sp>
        <p:nvSpPr>
          <p:cNvPr id="10" name="직각 삼각형 9"/>
          <p:cNvSpPr/>
          <p:nvPr/>
        </p:nvSpPr>
        <p:spPr>
          <a:xfrm>
            <a:off x="-6043" y="5791254"/>
            <a:ext cx="3402315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1" latinLnBrk="0" hangingPunct="1">
              <a:defRPr/>
            </a:pPr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>
              <a:defRPr/>
            </a:pPr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>
              <a:defRPr/>
            </a:pP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3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01031D-2A6A-43D6-8308-E46955315462}" type="datetime1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406BB3-8482-41F5-AE63-67FD94C30F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www.kkomaweb.pe.kr/" TargetMode="External" /><Relationship Id="rId3" Type="http://schemas.openxmlformats.org/officeDocument/2006/relationships/hyperlink" Target="http://www.cafe24.com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Relationship Id="rId5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Relationship Id="rId5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Relationship Id="rId3" Type="http://schemas.openxmlformats.org/officeDocument/2006/relationships/image" Target="../media/image23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3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1035" name="TextBox 67"/>
          <p:cNvSpPr txBox="1">
            <a:spLocks noChangeArrowheads="1"/>
          </p:cNvSpPr>
          <p:nvPr/>
        </p:nvSpPr>
        <p:spPr>
          <a:xfrm>
            <a:off x="5159896" y="3284984"/>
            <a:ext cx="3643313" cy="3897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2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2017. 06. 30.</a:t>
            </a:r>
          </a:p>
        </p:txBody>
      </p:sp>
      <p:sp>
        <p:nvSpPr>
          <p:cNvPr id="1040" name="Rectangle 15"/>
          <p:cNvSpPr>
            <a:spLocks noChangeArrowheads="1"/>
          </p:cNvSpPr>
          <p:nvPr/>
        </p:nvSpPr>
        <p:spPr>
          <a:xfrm>
            <a:off x="514800" y="1983600"/>
            <a:ext cx="8172000" cy="723600"/>
          </a:xfrm>
          <a:prstGeom prst="rect">
            <a:avLst/>
          </a:prstGeom>
          <a:solidFill>
            <a:schemeClr val="accent2">
              <a:lumMod val="20000"/>
              <a:lumOff val="80000"/>
              <a:alpha val="10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  <a:miter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endParaRPr kumimoji="1" lang="ko-KR" altLang="en-US" sz="1800" b="1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1" name="TextBox 67"/>
          <p:cNvSpPr txBox="1">
            <a:spLocks noChangeArrowheads="1"/>
          </p:cNvSpPr>
          <p:nvPr/>
        </p:nvSpPr>
        <p:spPr>
          <a:xfrm>
            <a:off x="827310" y="2036764"/>
            <a:ext cx="7500938" cy="1095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3200" b="1" i="0" u="none" strike="noStrike" kern="1200" cap="none" normalizeH="0" baseline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고딕 760"/>
                <a:ea typeface="한컴 윤고딕 760"/>
              </a:rPr>
              <a:t>Danacom</a:t>
            </a:r>
            <a:r>
              <a:rPr kumimoji="0" lang="ko-KR" altLang="en-US" sz="3200" b="1" i="0" u="none" strike="noStrike" kern="1200" cap="none" normalizeH="0" baseline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고딕 760"/>
                <a:ea typeface="한컴 윤고딕 760"/>
              </a:rPr>
              <a:t> 견적서</a:t>
            </a:r>
            <a:r>
              <a:rPr kumimoji="0" lang="en-US" altLang="ko-KR" sz="3200" b="1" i="0" u="none" strike="noStrike" kern="1200" cap="none" normalizeH="0" baseline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고딕 760"/>
                <a:ea typeface="한컴 윤고딕 760"/>
              </a:rPr>
              <a:t> PC</a:t>
            </a:r>
            <a:r>
              <a:rPr kumimoji="0" lang="ko-KR" altLang="en-US" sz="3200" b="1" i="0" u="none" strike="noStrike" kern="1200" cap="none" normalizeH="0" baseline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고딕 760"/>
                <a:ea typeface="한컴 윤고딕 760"/>
              </a:rPr>
              <a:t> 쇼핑몰</a:t>
            </a:r>
          </a:p>
          <a:p>
            <a:pPr marL="0" algn="ctr" defTabSz="914400" rtl="0" eaLnBrk="1" latinLnBrk="1" hangingPunct="1">
              <a:defRPr/>
            </a:pPr>
            <a:endParaRPr kumimoji="0" lang="en-US" altLang="ko-KR" sz="1600" b="1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algn="ctr" defTabSz="914400" rtl="0" eaLnBrk="1" latinLnBrk="1" hangingPunct="1">
              <a:defRPr/>
            </a:pPr>
            <a:endParaRPr kumimoji="0" lang="en-US" altLang="ko-KR" sz="1800" b="0" i="0" u="none" strike="noStrike" kern="1200" cap="none" normalizeH="0" baseline="0">
              <a:solidFill>
                <a:srgbClr val="AC00FF"/>
              </a:solidFill>
              <a:latin typeface="맑은 고딕"/>
              <a:ea typeface="맑은 고딕"/>
            </a:endParaRPr>
          </a:p>
        </p:txBody>
      </p:sp>
      <p:sp>
        <p:nvSpPr>
          <p:cNvPr id="1042" name="TextBox 67"/>
          <p:cNvSpPr txBox="1">
            <a:spLocks noChangeArrowheads="1"/>
          </p:cNvSpPr>
          <p:nvPr/>
        </p:nvSpPr>
        <p:spPr>
          <a:xfrm>
            <a:off x="6816080" y="5818634"/>
            <a:ext cx="1987129" cy="389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2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유종훈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lvl="0" defTabSz="914400">
              <a:lnSpc>
                <a:spcPct val="90000"/>
              </a:lnSpc>
              <a:buNone/>
              <a:defRPr/>
            </a:pPr>
            <a:r>
              <a:rPr kumimoji="0" lang="ko-KR" altLang="en-US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☆ 다이어그램 </a:t>
            </a:r>
            <a:r>
              <a:rPr kumimoji="0" lang="en-US" altLang="ko-KR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kumimoji="0" lang="ko-KR" altLang="en-US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sz="2222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시퀀스</a:t>
            </a:r>
            <a:r>
              <a:rPr lang="en-US" altLang="ko-KR" sz="2222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(</a:t>
            </a:r>
            <a:r>
              <a:rPr lang="ko-KR" altLang="en-US" sz="2222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상품검색</a:t>
            </a:r>
            <a:r>
              <a:rPr lang="en-US" altLang="ko-KR" sz="2222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/>
          <a:srcRect r="36990" b="39640"/>
          <a:stretch>
            <a:fillRect/>
          </a:stretch>
        </p:blipFill>
        <p:spPr>
          <a:xfrm>
            <a:off x="484407" y="912890"/>
            <a:ext cx="8347897" cy="467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☆ 개선된 항목</a:t>
            </a:r>
            <a:r>
              <a:rPr xmlns:mc="http://schemas.openxmlformats.org/markup-compatibility/2006" xmlns:hp="http://schemas.haansoft.com/office/presentation/8.0" lang="en-US" altLang="ko-KR" sz="4000" b="1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개선할 항목  </a:t>
            </a:r>
            <a:endParaRPr lang="ko-KR" altLang="en-US" sz="4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335360" y="836712"/>
            <a:ext cx="8424936" cy="568863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개선된 항목</a:t>
            </a:r>
            <a:endParaRPr kumimoji="0" lang="ko-KR" altLang="en-US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베틀기간 만료시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베틀참여 불가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주문내역이 존재하면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상품 삭제 불가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a4171e"/>
                </a:solidFill>
                <a:effectLst/>
                <a:uLnTx/>
                <a:uFillTx/>
                <a:latin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a4171e"/>
                </a:solidFill>
                <a:effectLst/>
                <a:uLnTx/>
                <a:uFillTx/>
                <a:latin typeface="맑은 고딕"/>
              </a:rPr>
              <a:t>장바구니 목록은 상품삭제 시 함께 삭제처리 예정</a:t>
            </a:r>
            <a:endParaRPr kumimoji="0" lang="en-US" altLang="ko-KR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상품 내역이 존재하면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,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제조사 삭제 불가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하위 상품분류가 존재하면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,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상품분류 삭제 불가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2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단계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,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5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단계 상품분류와 연결된 상품이 존재하면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,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상품분류 삭제불가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베틀 마감일 이후에 마감기능 추가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(*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최소 지급액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5,000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원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)</a:t>
            </a:r>
            <a:endParaRPr kumimoji="0" lang="en-US" altLang="ko-KR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 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-&gt;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우승 견적서 구매한 회원에게 구매금액의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5%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마일리지 지급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lvl="0">
              <a:defRPr/>
            </a:pPr>
            <a:endParaRPr kumimoji="0" lang="en-US" altLang="ko-KR" sz="10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lvl="0">
              <a:defRPr/>
            </a:pPr>
            <a:endParaRPr kumimoji="0" lang="en-US" altLang="ko-KR" sz="10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lvl="0">
              <a:defRPr/>
            </a:pPr>
            <a:r>
              <a:rPr kumimoji="0" lang="en-US" altLang="ko-KR" sz="20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0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개선할 항목</a:t>
            </a:r>
            <a:endParaRPr kumimoji="0" lang="ko-KR" altLang="en-US" sz="20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262626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- 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회원정보 수정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/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 비밀번호 초기화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  <a:cs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 - 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회원정보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=&gt;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 배송지 관리 추가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  <a:cs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재고관리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=&gt;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현재는 주문시 상품의 재고수량만 변경되고 있음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주문내역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1:1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상담내역 추가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마일리지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=&gt;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적립금 내역관리로 변경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쿠폰관리 추가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endParaRPr kumimoji="0" lang="ko-KR" altLang="en-US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en-US" altLang="ko-KR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en-US" altLang="ko-KR" sz="18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lvl="0" indent="-342900" algn="l" defTabSz="914400" rtl="0" eaLnBrk="1" latinLnBrk="1" hangingPunct="1">
              <a:spcBef>
                <a:spcPct val="20000"/>
              </a:spcBef>
              <a:buSzPct val="200000"/>
              <a:buFontTx/>
              <a:buChar char="-"/>
              <a:defRPr/>
            </a:pPr>
            <a:endParaRPr kumimoji="0" lang="en-US" altLang="ko-KR" sz="18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☆ </a:t>
            </a:r>
            <a:r>
              <a:rPr lang="en-US" altLang="ko-KR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cafe24</a:t>
            </a: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2666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www.cafe24.com</a:t>
            </a: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 </a:t>
            </a:r>
            <a:endParaRPr lang="ko-KR" altLang="en-US" sz="4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335360" y="836712"/>
            <a:ext cx="8424936" cy="554461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lvl="0" indent="-342900" algn="l" defTabSz="914400" rtl="0" eaLnBrk="1" latinLnBrk="1" hangingPunct="1">
              <a:spcBef>
                <a:spcPct val="20000"/>
              </a:spcBef>
              <a:buSzPct val="200000"/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도메인</a:t>
            </a:r>
          </a:p>
          <a:p>
            <a:pPr marL="342900" lvl="0" indent="-342900" algn="l" defTabSz="914400" rtl="0" eaLnBrk="1" latinLnBrk="1" hangingPunct="1">
              <a:spcBef>
                <a:spcPct val="20000"/>
              </a:spcBef>
              <a:buSzPct val="200000"/>
              <a:defRPr/>
            </a:pPr>
            <a:endParaRPr kumimoji="0" lang="ko-KR" altLang="en-US" sz="800" b="1" i="0" u="none" strike="noStrike" kern="0" cap="none" normalizeH="0" baseline="0">
              <a:solidFill>
                <a:srgbClr val="262626"/>
              </a:solidFill>
            </a:endParaRPr>
          </a:p>
          <a:p>
            <a:pPr marL="342900" lvl="0" indent="-342900" algn="l" defTabSz="914400" rtl="0" eaLnBrk="1" latinLnBrk="1" hangingPunct="1">
              <a:spcBef>
                <a:spcPct val="20000"/>
              </a:spcBef>
              <a:buSzPct val="200000"/>
              <a:defRPr/>
            </a:pP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-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  <a:hlinkClick r:id="rId2"/>
              </a:rPr>
              <a:t>http://www.kkomaweb.pe.kr/</a:t>
            </a:r>
            <a:endParaRPr kumimoji="0" lang="en-US" altLang="ko-KR" sz="2000" i="0" u="none" strike="noStrike" kern="0" cap="none" normalizeH="0" baseline="0">
              <a:solidFill>
                <a:srgbClr val="404040"/>
              </a:solidFill>
              <a:latin typeface="맑은 고딕"/>
              <a:cs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endParaRPr kumimoji="0" lang="en-US" altLang="ko-KR" sz="12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lvl="0"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서버 환경</a:t>
            </a: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(</a:t>
            </a: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cafe24</a:t>
            </a: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)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endParaRPr kumimoji="0" lang="ko-KR" altLang="en-US" sz="800" b="1" i="0" u="none" strike="noStrike" kern="0" cap="none" normalizeH="0" baseline="0">
              <a:solidFill>
                <a:srgbClr val="262626"/>
              </a:solidFill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2000" b="0" i="0" u="none" strike="noStrike" kern="0" cap="none" spc="0" normalizeH="0" baseline="0">
                <a:solidFill>
                  <a:srgbClr val="262626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- 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Tomcat 7.0.x / JSP 2.2 / Servlet 3.0 / JDK 1.7.x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MySQL 5.1.x UTF-8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en-US" altLang="ko-KR" sz="12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개발 환경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ko-KR" altLang="en-US" sz="8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indent="-342900" algn="l" defTabSz="914400" rtl="0" eaLnBrk="1" latinLnBrk="1" hangingPunct="1">
              <a:spcBef>
                <a:spcPct val="20000"/>
              </a:spcBef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- 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Spring Tool Suite 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: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STS 3.8.4.RELEASE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/ apache-tomcat-7.0.77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- 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Spring Framework 3.1.1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/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JSP 2.2 / Servlet 3.0 / JDK </a:t>
            </a:r>
            <a:r>
              <a:rPr kumimoji="0" lang="en-US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1.7.0_79</a:t>
            </a:r>
          </a:p>
          <a:p>
            <a:pPr marL="342900" indent="-342900" algn="l" defTabSz="914400" rtl="0" eaLnBrk="1" latinLnBrk="1" hangingPunct="1">
              <a:spcBef>
                <a:spcPct val="20000"/>
              </a:spcBef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- </a:t>
            </a:r>
            <a:r>
              <a:rPr kumimoji="0" lang="en-US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mybatis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r>
              <a:rPr kumimoji="0" lang="en-US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3.4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.2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 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-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DB : OracleXE112_Win64 / 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MySQL 5.1.x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</a:p>
          <a:p>
            <a:pPr lvl="0"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20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en-US" altLang="ko-KR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64bit JSP</a:t>
            </a:r>
            <a:r>
              <a:rPr kumimoji="0" lang="ko-KR" altLang="en-US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광호스팅 </a:t>
            </a:r>
            <a:r>
              <a:rPr kumimoji="0" lang="en-US" altLang="ko-KR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-</a:t>
            </a:r>
            <a:r>
              <a:rPr kumimoji="0" lang="ko-KR" altLang="en-US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 비지니스 </a:t>
            </a:r>
            <a:r>
              <a:rPr kumimoji="0" lang="en-US" altLang="ko-KR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(JVM </a:t>
            </a:r>
            <a:r>
              <a:rPr kumimoji="0" lang="ko-KR" altLang="en-US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메모리 </a:t>
            </a:r>
            <a:r>
              <a:rPr kumimoji="0" lang="en-US" altLang="ko-KR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128M)</a:t>
            </a:r>
            <a:r>
              <a:rPr kumimoji="0" lang="ko-KR" altLang="en-US" sz="20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 </a:t>
            </a:r>
          </a:p>
          <a:p>
            <a:pPr marL="342900" indent="-342900" algn="l" defTabSz="914400" rtl="0" eaLnBrk="1" latinLnBrk="1" hangingPunct="1">
              <a:spcBef>
                <a:spcPct val="20000"/>
              </a:spcBef>
              <a:buSzPct val="200000"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lvl="0" indent="-342900" algn="l" defTabSz="914400" rtl="0" eaLnBrk="1" latinLnBrk="1" hangingPunct="1">
              <a:spcBef>
                <a:spcPct val="20000"/>
              </a:spcBef>
              <a:buSzPct val="200000"/>
              <a:buFontTx/>
              <a:buChar char="-"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1040" name="Rectangle 15"/>
          <p:cNvSpPr>
            <a:spLocks noChangeArrowheads="1"/>
          </p:cNvSpPr>
          <p:nvPr/>
        </p:nvSpPr>
        <p:spPr>
          <a:xfrm>
            <a:off x="514800" y="1983600"/>
            <a:ext cx="8172000" cy="723600"/>
          </a:xfrm>
          <a:prstGeom prst="rect">
            <a:avLst/>
          </a:prstGeom>
          <a:solidFill>
            <a:schemeClr val="accent1">
              <a:lumMod val="80000"/>
              <a:lumOff val="20000"/>
              <a:alpha val="100000"/>
            </a:schemeClr>
          </a:solidFill>
          <a:ln w="12700" cap="flat" cmpd="sng" algn="ctr">
            <a:solidFill>
              <a:schemeClr val="accent1">
                <a:lumMod val="50000"/>
                <a:alpha val="100000"/>
              </a:schemeClr>
            </a:solidFill>
            <a:prstDash val="solid"/>
            <a:miter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endParaRPr kumimoji="1" lang="ko-KR" altLang="en-US" sz="1800" b="1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1" name="TextBox 67"/>
          <p:cNvSpPr txBox="1">
            <a:spLocks noChangeArrowheads="1"/>
          </p:cNvSpPr>
          <p:nvPr/>
        </p:nvSpPr>
        <p:spPr>
          <a:xfrm>
            <a:off x="827310" y="2036764"/>
            <a:ext cx="7500938" cy="1095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3200" b="1" i="0" u="none" strike="noStrike" kern="1200" cap="none" normalizeH="0" baseline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고딕 760"/>
                <a:ea typeface="한컴 윤고딕 760"/>
              </a:rPr>
              <a:t>사용자 화면</a:t>
            </a:r>
          </a:p>
          <a:p>
            <a:pPr marL="0" algn="ctr" defTabSz="914400" rtl="0" eaLnBrk="1" latinLnBrk="1" hangingPunct="1">
              <a:defRPr/>
            </a:pPr>
            <a:endParaRPr kumimoji="0" lang="en-US" altLang="ko-KR" sz="1600" b="1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algn="ctr" defTabSz="914400" rtl="0" eaLnBrk="1" latinLnBrk="1" hangingPunct="1">
              <a:defRPr/>
            </a:pPr>
            <a:endParaRPr kumimoji="0" lang="en-US" altLang="ko-KR" sz="1800" b="0" i="0" u="none" strike="noStrike" kern="1200" cap="none" normalizeH="0" baseline="0">
              <a:solidFill>
                <a:srgbClr val="AC00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 </a:t>
                      </a:r>
                      <a:r>
                        <a:rPr lang="ko-KR" altLang="en-US" sz="1100" i="0" u="none" strike="noStrike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메인 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상품리스트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상품검색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2604794" y="404664"/>
            <a:ext cx="18681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28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DanaCom</a:t>
            </a:r>
            <a:endParaRPr lang="en-US" altLang="ko-KR" sz="28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가상견적서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148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공유견적서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507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베틀견적서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4471" y="892501"/>
            <a:ext cx="49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rgbClr val="7030A0"/>
                </a:solidFill>
                <a:latin typeface="+mj-ea"/>
                <a:ea typeface="+mj-ea"/>
              </a:rPr>
              <a:t>아이디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95" y="852681"/>
            <a:ext cx="595035" cy="20005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로그인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4196" y="872804"/>
            <a:ext cx="13814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0" spc="-150">
                <a:latin typeface="+mn-ea"/>
              </a:rPr>
              <a:t>회원가입 </a:t>
            </a:r>
            <a:r>
              <a:rPr lang="en-US" altLang="ko-KR" sz="800" b="0" spc="-150">
                <a:latin typeface="+mn-ea"/>
              </a:rPr>
              <a:t>/ </a:t>
            </a:r>
            <a:r>
              <a:rPr lang="ko-KR" altLang="en-US" sz="800" b="0" spc="-150">
                <a:latin typeface="+mn-ea"/>
              </a:rPr>
              <a:t>장바구니 </a:t>
            </a:r>
            <a:r>
              <a:rPr lang="en-US" altLang="ko-KR" sz="800" b="0" spc="-150">
                <a:latin typeface="+mn-ea"/>
              </a:rPr>
              <a:t>/ </a:t>
            </a:r>
            <a:r>
              <a:rPr lang="ko-KR" altLang="en-US" sz="800" b="0" spc="-150">
                <a:latin typeface="+mn-ea"/>
              </a:rPr>
              <a:t>마이페이지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1520" y="1124744"/>
            <a:ext cx="3528392" cy="234000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주요 부품</a:t>
            </a:r>
            <a:endParaRPr kumimoji="0" lang="ko-KR" altLang="en-US" sz="1100" b="1" i="0" u="none" strike="noStrike" kern="0" cap="none" spc="0" normalizeH="0" baseline="0"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97668" y="1124744"/>
            <a:ext cx="3528392" cy="234000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주변 기기</a:t>
            </a:r>
            <a:endParaRPr kumimoji="0" lang="ko-KR" altLang="en-US" sz="1100" b="1" i="0" u="none" strike="noStrike" kern="0" cap="none" spc="0" normalizeH="0" baseline="0"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1386142"/>
            <a:ext cx="432048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CPU</a:t>
            </a:r>
            <a:endParaRPr kumimoji="0" lang="ko-KR" altLang="en-US" sz="1000" b="0" i="0" u="none" strike="noStrike" kern="0" cap="none" spc="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7828" y="1386142"/>
            <a:ext cx="627360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메인보드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59448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메모리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47940" y="1386142"/>
            <a:ext cx="77927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그래픽카드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1472" y="1386142"/>
            <a:ext cx="432048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kern="0">
                <a:latin typeface="맑은 고딕"/>
                <a:ea typeface="맑은 고딕"/>
              </a:rPr>
              <a:t>SSD</a:t>
            </a:r>
            <a:endParaRPr kumimoji="0" lang="ko-KR" altLang="en-US" sz="1000" b="0" i="0" u="none" strike="noStrike" kern="0" cap="none" spc="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07782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 b="0" kern="0" spc="-150">
                <a:latin typeface="맑은 고딕"/>
                <a:ea typeface="맑은 고딕"/>
              </a:rPr>
              <a:t>케이스</a:t>
            </a:r>
            <a:endParaRPr kumimoji="0" lang="ko-KR" altLang="en-US" sz="1000" b="0" i="0" u="none" strike="noStrike" kern="0" cap="none" spc="-15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89830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스피커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58849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복합기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10484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키보드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00157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마우스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579503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모니터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69176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공유기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1520" y="1700808"/>
            <a:ext cx="7056784" cy="1368152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23528" y="1944450"/>
            <a:ext cx="691276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8748" y="1745193"/>
            <a:ext cx="4113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CPU</a:t>
            </a:r>
            <a:endParaRPr lang="ko-KR" altLang="en-US" sz="900"/>
          </a:p>
        </p:txBody>
      </p:sp>
      <p:sp>
        <p:nvSpPr>
          <p:cNvPr id="54" name="타원 53"/>
          <p:cNvSpPr/>
          <p:nvPr/>
        </p:nvSpPr>
        <p:spPr>
          <a:xfrm>
            <a:off x="6813126" y="1772816"/>
            <a:ext cx="144016" cy="144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  <a:prstDash val="dash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8224" y="1745193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닫기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7471" y="172679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</a:rPr>
              <a:t>△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325503" y="2204864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8748" y="1984647"/>
            <a:ext cx="535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제조사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160013" y="1984647"/>
            <a:ext cx="460889" cy="230832"/>
            <a:chOff x="1080104" y="1984647"/>
            <a:chExt cx="460889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5495" y="1984647"/>
              <a:ext cx="41956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인텔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584134" y="1984647"/>
            <a:ext cx="496155" cy="230832"/>
            <a:chOff x="1080104" y="1984647"/>
            <a:chExt cx="496155" cy="230832"/>
          </a:xfrm>
        </p:grpSpPr>
        <p:sp>
          <p:nvSpPr>
            <p:cNvPr id="65" name="직사각형 6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25495" y="1984647"/>
              <a:ext cx="4527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AMD</a:t>
              </a:r>
              <a:endParaRPr lang="ko-KR" altLang="en-US" sz="900"/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325503" y="2654668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8748" y="2277610"/>
            <a:ext cx="649467" cy="216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코어형태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160013" y="2277610"/>
            <a:ext cx="876068" cy="230832"/>
            <a:chOff x="1080104" y="1984647"/>
            <a:chExt cx="876068" cy="230832"/>
          </a:xfrm>
        </p:grpSpPr>
        <p:sp>
          <p:nvSpPr>
            <p:cNvPr id="70" name="직사각형 69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옥타</a:t>
              </a:r>
              <a:r>
                <a:rPr lang="en-US" altLang="ko-KR" sz="900"/>
                <a:t>(8)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584134" y="2277610"/>
            <a:ext cx="691722" cy="230832"/>
            <a:chOff x="1080104" y="1984647"/>
            <a:chExt cx="691722" cy="230832"/>
          </a:xfrm>
        </p:grpSpPr>
        <p:sp>
          <p:nvSpPr>
            <p:cNvPr id="73" name="직사각형 7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25495" y="1984647"/>
              <a:ext cx="646331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쿼드코어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843409" y="2277610"/>
            <a:ext cx="728591" cy="230832"/>
            <a:chOff x="1080104" y="1984647"/>
            <a:chExt cx="728591" cy="230832"/>
          </a:xfrm>
        </p:grpSpPr>
        <p:sp>
          <p:nvSpPr>
            <p:cNvPr id="76" name="직사각형 7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5495" y="1984647"/>
              <a:ext cx="683200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듀얼 코어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06885" y="2277610"/>
            <a:ext cx="645235" cy="230832"/>
            <a:chOff x="1080104" y="1984647"/>
            <a:chExt cx="645235" cy="230832"/>
          </a:xfrm>
        </p:grpSpPr>
        <p:sp>
          <p:nvSpPr>
            <p:cNvPr id="79" name="직사각형 7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25495" y="1984647"/>
              <a:ext cx="601764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10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856172" y="2277610"/>
            <a:ext cx="876068" cy="230832"/>
            <a:chOff x="1080104" y="1984647"/>
            <a:chExt cx="876068" cy="230832"/>
          </a:xfrm>
        </p:grpSpPr>
        <p:sp>
          <p:nvSpPr>
            <p:cNvPr id="82" name="직사각형 8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헥사</a:t>
              </a:r>
              <a:r>
                <a:rPr lang="en-US" altLang="ko-KR" sz="900"/>
                <a:t>(6)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160013" y="2451454"/>
            <a:ext cx="645235" cy="230832"/>
            <a:chOff x="1080104" y="1984647"/>
            <a:chExt cx="645235" cy="230832"/>
          </a:xfrm>
        </p:grpSpPr>
        <p:sp>
          <p:nvSpPr>
            <p:cNvPr id="85" name="직사각형 8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25495" y="1984647"/>
              <a:ext cx="6005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16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584134" y="2451454"/>
            <a:ext cx="645235" cy="230832"/>
            <a:chOff x="1080104" y="1984647"/>
            <a:chExt cx="645235" cy="230832"/>
          </a:xfrm>
        </p:grpSpPr>
        <p:sp>
          <p:nvSpPr>
            <p:cNvPr id="88" name="직사각형 87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25495" y="1984647"/>
              <a:ext cx="59984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12 </a:t>
              </a:r>
              <a:r>
                <a:rPr lang="ko-KR" altLang="en-US" sz="900"/>
                <a:t>코어</a:t>
              </a:r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25503" y="2959467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8748" y="2739250"/>
            <a:ext cx="763767" cy="221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패키지형태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1160013" y="2739250"/>
            <a:ext cx="728591" cy="230832"/>
            <a:chOff x="1080104" y="1984647"/>
            <a:chExt cx="728591" cy="230832"/>
          </a:xfrm>
        </p:grpSpPr>
        <p:sp>
          <p:nvSpPr>
            <p:cNvPr id="93" name="직사각형 9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25495" y="1984647"/>
              <a:ext cx="686261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정품 박스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584134" y="2739250"/>
            <a:ext cx="959424" cy="230832"/>
            <a:chOff x="1080104" y="1984647"/>
            <a:chExt cx="959424" cy="230832"/>
          </a:xfrm>
        </p:grpSpPr>
        <p:sp>
          <p:nvSpPr>
            <p:cNvPr id="96" name="직사각형 9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25495" y="1984647"/>
              <a:ext cx="914033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병행수입 박스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43409" y="2739249"/>
            <a:ext cx="460889" cy="230832"/>
            <a:chOff x="1080104" y="1984647"/>
            <a:chExt cx="460889" cy="230832"/>
          </a:xfrm>
        </p:grpSpPr>
        <p:sp>
          <p:nvSpPr>
            <p:cNvPr id="99" name="직사각형 9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25495" y="1984647"/>
              <a:ext cx="415498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006885" y="2739249"/>
            <a:ext cx="856832" cy="230832"/>
            <a:chOff x="1080104" y="1984647"/>
            <a:chExt cx="856832" cy="230832"/>
          </a:xfrm>
        </p:grpSpPr>
        <p:sp>
          <p:nvSpPr>
            <p:cNvPr id="102" name="직사각형 10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25495" y="1984647"/>
              <a:ext cx="811441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 </a:t>
              </a:r>
              <a:r>
                <a:rPr lang="en-US" altLang="ko-KR" sz="900"/>
                <a:t>+ </a:t>
              </a:r>
              <a:r>
                <a:rPr lang="ko-KR" altLang="en-US" sz="900"/>
                <a:t>쿨러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15000" y="3167602"/>
            <a:ext cx="64806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신상품순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1520" y="3167602"/>
            <a:ext cx="76384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인기상품순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63069" y="3167602"/>
            <a:ext cx="761996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낮은가격순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11760" y="3167602"/>
            <a:ext cx="761747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높은가격순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325503" y="3402366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3528" y="4077072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95536" y="3501008"/>
            <a:ext cx="504056" cy="50405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1027839" y="3476339"/>
            <a:ext cx="2187801" cy="217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14" name="TextBox 113"/>
          <p:cNvSpPr txBox="1"/>
          <p:nvPr/>
        </p:nvSpPr>
        <p:spPr>
          <a:xfrm>
            <a:off x="1027839" y="3683237"/>
            <a:ext cx="471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듀얼코어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쓰레드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/3.5GHz/3MB/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HD 610/350MHz/54W/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하이퍼스레딩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27839" y="3869668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88224" y="3484236"/>
            <a:ext cx="648072" cy="2190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588224" y="3778925"/>
            <a:ext cx="648072" cy="21967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22770" y="3644777"/>
            <a:ext cx="705642" cy="22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21" name="직선 연결선 120"/>
          <p:cNvCxnSpPr/>
          <p:nvPr/>
        </p:nvCxnSpPr>
        <p:spPr>
          <a:xfrm>
            <a:off x="323528" y="4821821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 descr="0101_01_80.jpg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95536" y="4245757"/>
            <a:ext cx="504056" cy="5040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27839" y="4149080"/>
            <a:ext cx="2464026" cy="22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코어</a:t>
            </a:r>
            <a:r>
              <a:rPr lang="en-US" altLang="ko-KR" sz="900" b="1"/>
              <a:t>i5-7</a:t>
            </a:r>
            <a:r>
              <a:rPr lang="ko-KR" altLang="en-US" sz="900" b="1"/>
              <a:t>세대 </a:t>
            </a:r>
            <a:r>
              <a:rPr lang="en-US" altLang="ko-KR" sz="900" b="1"/>
              <a:t>7600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027839" y="4329592"/>
            <a:ext cx="4540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쿼드 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쓰레드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/3.5GHz/DDR4 / DDR3L/6MB/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HD 630/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350MHz/65W/PCI-Express 16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 레인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27839" y="4614417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588224" y="4228985"/>
            <a:ext cx="648072" cy="2172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588224" y="4523674"/>
            <a:ext cx="648072" cy="21787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69502" y="4389526"/>
            <a:ext cx="779888" cy="218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277,810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30" name="직선 연결선 129"/>
          <p:cNvCxnSpPr/>
          <p:nvPr/>
        </p:nvCxnSpPr>
        <p:spPr>
          <a:xfrm>
            <a:off x="323528" y="5496527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 descr="0101_01_80.jpg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95536" y="4920463"/>
            <a:ext cx="504056" cy="50405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027839" y="4895794"/>
            <a:ext cx="2178276" cy="2172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/>
              <a:t>AMD </a:t>
            </a:r>
            <a:r>
              <a:rPr lang="ko-KR" altLang="en-US" sz="900" b="1"/>
              <a:t>라이젠 </a:t>
            </a:r>
            <a:r>
              <a:rPr lang="en-US" altLang="ko-KR" sz="900" b="1"/>
              <a:t>7 1700 (</a:t>
            </a:r>
            <a:r>
              <a:rPr lang="ko-KR" altLang="en-US" sz="900" b="1"/>
              <a:t>서밋 릿지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33" name="TextBox 132"/>
          <p:cNvSpPr txBox="1"/>
          <p:nvPr/>
        </p:nvSpPr>
        <p:spPr>
          <a:xfrm>
            <a:off x="1027839" y="5102692"/>
            <a:ext cx="37689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999999"/>
                </a:solidFill>
              </a:rPr>
              <a:t>AMD(</a:t>
            </a:r>
            <a:r>
              <a:rPr lang="ko-KR" altLang="en-US" sz="800">
                <a:solidFill>
                  <a:srgbClr val="999999"/>
                </a:solidFill>
              </a:rPr>
              <a:t>소켓</a:t>
            </a:r>
            <a:r>
              <a:rPr lang="en-US" altLang="ko-KR" sz="800">
                <a:solidFill>
                  <a:srgbClr val="999999"/>
                </a:solidFill>
              </a:rPr>
              <a:t>AM4) </a:t>
            </a:r>
            <a:r>
              <a:rPr lang="ko-KR" altLang="en-US" sz="800">
                <a:solidFill>
                  <a:srgbClr val="999999"/>
                </a:solidFill>
              </a:rPr>
              <a:t>옥타</a:t>
            </a:r>
            <a:r>
              <a:rPr lang="en-US" altLang="ko-KR" sz="800">
                <a:solidFill>
                  <a:srgbClr val="999999"/>
                </a:solidFill>
              </a:rPr>
              <a:t>(8) </a:t>
            </a:r>
            <a:r>
              <a:rPr lang="ko-KR" altLang="en-US" sz="800">
                <a:solidFill>
                  <a:srgbClr val="999999"/>
                </a:solidFill>
              </a:rPr>
              <a:t>코어 쓰레드 </a:t>
            </a:r>
            <a:r>
              <a:rPr lang="en-US" altLang="ko-KR" sz="800">
                <a:solidFill>
                  <a:srgbClr val="999999"/>
                </a:solidFill>
              </a:rPr>
              <a:t>16</a:t>
            </a:r>
            <a:r>
              <a:rPr lang="ko-KR" altLang="en-US" sz="800">
                <a:solidFill>
                  <a:srgbClr val="999999"/>
                </a:solidFill>
              </a:rPr>
              <a:t>개 </a:t>
            </a:r>
            <a:r>
              <a:rPr lang="en-US" altLang="ko-KR" sz="800">
                <a:solidFill>
                  <a:srgbClr val="999999"/>
                </a:solidFill>
              </a:rPr>
              <a:t>64</a:t>
            </a:r>
            <a:r>
              <a:rPr lang="ko-KR" altLang="en-US" sz="800">
                <a:solidFill>
                  <a:srgbClr val="999999"/>
                </a:solidFill>
              </a:rPr>
              <a:t>비트 </a:t>
            </a:r>
            <a:r>
              <a:rPr lang="en-US" altLang="ko-KR" sz="800">
                <a:solidFill>
                  <a:srgbClr val="999999"/>
                </a:solidFill>
              </a:rPr>
              <a:t>DDR4 3.0GHz 16 MB 65W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7839" y="5289123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8224" y="4903691"/>
            <a:ext cx="648072" cy="2188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588224" y="5198380"/>
            <a:ext cx="648072" cy="21944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24128" y="5064232"/>
            <a:ext cx="816249" cy="22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421,830 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2411760" y="5803269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9" name="직사각형 16"/>
          <p:cNvSpPr/>
          <p:nvPr/>
        </p:nvSpPr>
        <p:spPr>
          <a:xfrm>
            <a:off x="7452320" y="692694"/>
            <a:ext cx="1691680" cy="356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상단의 두번째 줄의 상품분류를 클릭하면 </a:t>
            </a:r>
            <a:r>
              <a:rPr lang="en-US" altLang="ko-KR" sz="800"/>
              <a:t>-&gt;</a:t>
            </a:r>
            <a:r>
              <a:rPr lang="ko-KR" altLang="en-US" sz="800"/>
              <a:t> </a:t>
            </a:r>
            <a:r>
              <a:rPr lang="en-US" altLang="ko-KR" sz="800"/>
              <a:t>CPU,</a:t>
            </a:r>
            <a:r>
              <a:rPr lang="ko-KR" altLang="en-US" sz="800"/>
              <a:t> 메인보드</a:t>
            </a:r>
            <a:r>
              <a:rPr lang="en-US" altLang="ko-KR" sz="800"/>
              <a:t>...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하단에 해당 상품분류의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상품 내역 과 분류별 상세조건이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조회됩니다</a:t>
            </a:r>
            <a:r>
              <a:rPr lang="en-US" altLang="ko-KR" sz="800"/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상품분류 아래의 분류별 상세조건을 체크하면 해당 조건을 포함한 상품내역만 조회됩니다</a:t>
            </a:r>
            <a:r>
              <a:rPr lang="en-US" altLang="ko-KR" sz="800"/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상품상세 페이지로 이동 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</a:t>
            </a:r>
            <a:r>
              <a:rPr lang="ko-KR" altLang="en-US" sz="800"/>
              <a:t>. 상품 리스트 에서 바로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장바구니에 담겨나, 구매하기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가능함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6.</a:t>
            </a:r>
            <a:r>
              <a:rPr lang="ko-KR" altLang="en-US" sz="800"/>
              <a:t> 상품분류 상세조건 영역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보이기</a:t>
            </a:r>
            <a:r>
              <a:rPr lang="en-US" altLang="ko-KR" sz="800"/>
              <a:t>/</a:t>
            </a:r>
            <a:r>
              <a:rPr lang="ko-KR" altLang="en-US" sz="800"/>
              <a:t>감추기</a:t>
            </a:r>
          </a:p>
        </p:txBody>
      </p:sp>
      <p:sp>
        <p:nvSpPr>
          <p:cNvPr id="1030" name="타원 1029"/>
          <p:cNvSpPr/>
          <p:nvPr/>
        </p:nvSpPr>
        <p:spPr>
          <a:xfrm>
            <a:off x="118792" y="134022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032" name="타원 1031"/>
          <p:cNvSpPr/>
          <p:nvPr/>
        </p:nvSpPr>
        <p:spPr>
          <a:xfrm>
            <a:off x="47328" y="393251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1033" name="타원 1032"/>
          <p:cNvSpPr/>
          <p:nvPr/>
        </p:nvSpPr>
        <p:spPr>
          <a:xfrm>
            <a:off x="3287688" y="213231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1034" name="타원 1033"/>
          <p:cNvSpPr/>
          <p:nvPr/>
        </p:nvSpPr>
        <p:spPr>
          <a:xfrm>
            <a:off x="6312024" y="357301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1035" name="TextBox 10"/>
          <p:cNvSpPr txBox="1"/>
          <p:nvPr/>
        </p:nvSpPr>
        <p:spPr>
          <a:xfrm>
            <a:off x="3888508" y="908720"/>
            <a:ext cx="513547" cy="1657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               </a:t>
            </a:r>
            <a:endParaRPr kumimoji="0" lang="ko-KR" altLang="en-US" sz="5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36" name="TextBox 21"/>
          <p:cNvSpPr txBox="1"/>
          <p:nvPr/>
        </p:nvSpPr>
        <p:spPr>
          <a:xfrm>
            <a:off x="4363616" y="890250"/>
            <a:ext cx="5992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rgbClr val="7030A0"/>
                </a:solidFill>
                <a:latin typeface="+mj-ea"/>
                <a:ea typeface="+mj-ea"/>
              </a:rPr>
              <a:t>비밀번호</a:t>
            </a:r>
          </a:p>
        </p:txBody>
      </p:sp>
      <p:sp>
        <p:nvSpPr>
          <p:cNvPr id="1037" name="TextBox 10"/>
          <p:cNvSpPr txBox="1"/>
          <p:nvPr/>
        </p:nvSpPr>
        <p:spPr>
          <a:xfrm>
            <a:off x="4877197" y="905607"/>
            <a:ext cx="513547" cy="15928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               </a:t>
            </a:r>
            <a:endParaRPr kumimoji="0" lang="ko-KR" altLang="en-US" sz="5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38" name="타원 1037"/>
          <p:cNvSpPr/>
          <p:nvPr/>
        </p:nvSpPr>
        <p:spPr>
          <a:xfrm>
            <a:off x="3143672" y="342900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1039" name="타원 1038"/>
          <p:cNvSpPr/>
          <p:nvPr/>
        </p:nvSpPr>
        <p:spPr>
          <a:xfrm>
            <a:off x="6456040" y="170080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 </a:t>
                      </a:r>
                      <a:r>
                        <a:rPr lang="ko-KR" altLang="en-US" sz="1100" i="0" u="none" strike="noStrike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메인 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상품리스트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로그인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/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로그아웃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2604794" y="404664"/>
            <a:ext cx="18681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28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DanaCom</a:t>
            </a:r>
            <a:endParaRPr lang="en-US" altLang="ko-KR" sz="28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4110" y="430651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520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가상견적서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148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공유견적서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507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베틀견적서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4471" y="892501"/>
            <a:ext cx="49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rgbClr val="7030A0"/>
                </a:solidFill>
                <a:latin typeface="+mj-ea"/>
                <a:ea typeface="+mj-ea"/>
              </a:rPr>
              <a:t>아이디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95" y="852681"/>
            <a:ext cx="595035" cy="20005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로그인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4196" y="872804"/>
            <a:ext cx="13814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0" spc="-150">
                <a:latin typeface="+mn-ea"/>
              </a:rPr>
              <a:t>회원가입 </a:t>
            </a:r>
            <a:r>
              <a:rPr lang="en-US" altLang="ko-KR" sz="800" b="0" spc="-150">
                <a:latin typeface="+mn-ea"/>
              </a:rPr>
              <a:t>/ </a:t>
            </a:r>
            <a:r>
              <a:rPr lang="ko-KR" altLang="en-US" sz="800" b="0" spc="-150">
                <a:latin typeface="+mn-ea"/>
              </a:rPr>
              <a:t>장바구니 </a:t>
            </a:r>
            <a:r>
              <a:rPr lang="en-US" altLang="ko-KR" sz="800" b="0" spc="-150">
                <a:latin typeface="+mn-ea"/>
              </a:rPr>
              <a:t>/ </a:t>
            </a:r>
            <a:r>
              <a:rPr lang="ko-KR" altLang="en-US" sz="800" b="0" spc="-150">
                <a:latin typeface="+mn-ea"/>
              </a:rPr>
              <a:t>마이페이지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1520" y="1124744"/>
            <a:ext cx="3528392" cy="234000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주요 부품</a:t>
            </a:r>
            <a:endParaRPr kumimoji="0" lang="ko-KR" altLang="en-US" sz="1100" b="1" i="0" u="none" strike="noStrike" kern="0" cap="none" spc="0" normalizeH="0" baseline="0"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97668" y="1124744"/>
            <a:ext cx="3528392" cy="234000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주변 기기</a:t>
            </a:r>
            <a:endParaRPr kumimoji="0" lang="ko-KR" altLang="en-US" sz="1100" b="1" i="0" u="none" strike="noStrike" kern="0" cap="none" spc="0" normalizeH="0" baseline="0"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1386142"/>
            <a:ext cx="432048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CPU</a:t>
            </a:r>
            <a:endParaRPr kumimoji="0" lang="ko-KR" altLang="en-US" sz="1000" b="0" i="0" u="none" strike="noStrike" kern="0" cap="none" spc="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7828" y="1386142"/>
            <a:ext cx="627360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메인보드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59448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메모리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47940" y="1386142"/>
            <a:ext cx="77927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그래픽카드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1472" y="1386142"/>
            <a:ext cx="432048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kern="0">
                <a:latin typeface="맑은 고딕"/>
                <a:ea typeface="맑은 고딕"/>
              </a:rPr>
              <a:t>SSD</a:t>
            </a:r>
            <a:endParaRPr kumimoji="0" lang="ko-KR" altLang="en-US" sz="1000" b="0" i="0" u="none" strike="noStrike" kern="0" cap="none" spc="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07782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 b="0" kern="0" spc="-150">
                <a:latin typeface="맑은 고딕"/>
                <a:ea typeface="맑은 고딕"/>
              </a:rPr>
              <a:t>케이스</a:t>
            </a:r>
            <a:endParaRPr kumimoji="0" lang="ko-KR" altLang="en-US" sz="1000" b="0" i="0" u="none" strike="noStrike" kern="0" cap="none" spc="-15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89830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스피커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58849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복합기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10484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키보드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00157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마우스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579503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모니터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69176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공유기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1520" y="1700808"/>
            <a:ext cx="7056784" cy="1368152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23528" y="1944450"/>
            <a:ext cx="691276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8748" y="1745193"/>
            <a:ext cx="4113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CPU</a:t>
            </a:r>
            <a:endParaRPr lang="ko-KR" altLang="en-US" sz="900"/>
          </a:p>
        </p:txBody>
      </p:sp>
      <p:sp>
        <p:nvSpPr>
          <p:cNvPr id="54" name="타원 53"/>
          <p:cNvSpPr/>
          <p:nvPr/>
        </p:nvSpPr>
        <p:spPr>
          <a:xfrm>
            <a:off x="6813126" y="1772816"/>
            <a:ext cx="144016" cy="144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  <a:prstDash val="dash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8224" y="1745193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닫기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7471" y="172679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</a:rPr>
              <a:t>△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325503" y="2204864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8748" y="1984647"/>
            <a:ext cx="535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제조사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160013" y="1984647"/>
            <a:ext cx="460889" cy="230832"/>
            <a:chOff x="1080104" y="1984647"/>
            <a:chExt cx="460889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5495" y="1984647"/>
              <a:ext cx="41956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인텔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584134" y="1984647"/>
            <a:ext cx="496155" cy="230832"/>
            <a:chOff x="1080104" y="1984647"/>
            <a:chExt cx="496155" cy="230832"/>
          </a:xfrm>
        </p:grpSpPr>
        <p:sp>
          <p:nvSpPr>
            <p:cNvPr id="65" name="직사각형 6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25495" y="1984647"/>
              <a:ext cx="4527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AMD</a:t>
              </a:r>
              <a:endParaRPr lang="ko-KR" altLang="en-US" sz="900"/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325503" y="2654668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8748" y="2277610"/>
            <a:ext cx="649467" cy="216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코어형태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160013" y="2277610"/>
            <a:ext cx="876068" cy="230832"/>
            <a:chOff x="1080104" y="1984647"/>
            <a:chExt cx="876068" cy="230832"/>
          </a:xfrm>
        </p:grpSpPr>
        <p:sp>
          <p:nvSpPr>
            <p:cNvPr id="70" name="직사각형 69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옥타</a:t>
              </a:r>
              <a:r>
                <a:rPr lang="en-US" altLang="ko-KR" sz="900"/>
                <a:t>(8)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584134" y="2277610"/>
            <a:ext cx="691722" cy="230832"/>
            <a:chOff x="1080104" y="1984647"/>
            <a:chExt cx="691722" cy="230832"/>
          </a:xfrm>
        </p:grpSpPr>
        <p:sp>
          <p:nvSpPr>
            <p:cNvPr id="73" name="직사각형 7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25495" y="1984647"/>
              <a:ext cx="646331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쿼드코어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843409" y="2277610"/>
            <a:ext cx="728591" cy="230832"/>
            <a:chOff x="1080104" y="1984647"/>
            <a:chExt cx="728591" cy="230832"/>
          </a:xfrm>
        </p:grpSpPr>
        <p:sp>
          <p:nvSpPr>
            <p:cNvPr id="76" name="직사각형 7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5495" y="1984647"/>
              <a:ext cx="683200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듀얼 코어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06885" y="2277610"/>
            <a:ext cx="645235" cy="230832"/>
            <a:chOff x="1080104" y="1984647"/>
            <a:chExt cx="645235" cy="230832"/>
          </a:xfrm>
        </p:grpSpPr>
        <p:sp>
          <p:nvSpPr>
            <p:cNvPr id="79" name="직사각형 7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25495" y="1984647"/>
              <a:ext cx="601764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10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856172" y="2277610"/>
            <a:ext cx="876068" cy="230832"/>
            <a:chOff x="1080104" y="1984647"/>
            <a:chExt cx="876068" cy="230832"/>
          </a:xfrm>
        </p:grpSpPr>
        <p:sp>
          <p:nvSpPr>
            <p:cNvPr id="82" name="직사각형 8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헥사</a:t>
              </a:r>
              <a:r>
                <a:rPr lang="en-US" altLang="ko-KR" sz="900"/>
                <a:t>(6)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160013" y="2451454"/>
            <a:ext cx="645235" cy="230832"/>
            <a:chOff x="1080104" y="1984647"/>
            <a:chExt cx="645235" cy="230832"/>
          </a:xfrm>
        </p:grpSpPr>
        <p:sp>
          <p:nvSpPr>
            <p:cNvPr id="85" name="직사각형 8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25495" y="1984647"/>
              <a:ext cx="6005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16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584134" y="2451454"/>
            <a:ext cx="645235" cy="230832"/>
            <a:chOff x="1080104" y="1984647"/>
            <a:chExt cx="645235" cy="230832"/>
          </a:xfrm>
        </p:grpSpPr>
        <p:sp>
          <p:nvSpPr>
            <p:cNvPr id="88" name="직사각형 87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25495" y="1984647"/>
              <a:ext cx="59984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12 </a:t>
              </a:r>
              <a:r>
                <a:rPr lang="ko-KR" altLang="en-US" sz="900"/>
                <a:t>코어</a:t>
              </a:r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25503" y="2959467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8748" y="2739250"/>
            <a:ext cx="763767" cy="221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패키지형태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1160013" y="2739250"/>
            <a:ext cx="728591" cy="230832"/>
            <a:chOff x="1080104" y="1984647"/>
            <a:chExt cx="728591" cy="230832"/>
          </a:xfrm>
        </p:grpSpPr>
        <p:sp>
          <p:nvSpPr>
            <p:cNvPr id="93" name="직사각형 9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25495" y="1984647"/>
              <a:ext cx="686261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정품 박스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584134" y="2739250"/>
            <a:ext cx="959424" cy="230832"/>
            <a:chOff x="1080104" y="1984647"/>
            <a:chExt cx="959424" cy="230832"/>
          </a:xfrm>
        </p:grpSpPr>
        <p:sp>
          <p:nvSpPr>
            <p:cNvPr id="96" name="직사각형 9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25495" y="1984647"/>
              <a:ext cx="914033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병행수입 박스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43409" y="2739249"/>
            <a:ext cx="460889" cy="230832"/>
            <a:chOff x="1080104" y="1984647"/>
            <a:chExt cx="460889" cy="230832"/>
          </a:xfrm>
        </p:grpSpPr>
        <p:sp>
          <p:nvSpPr>
            <p:cNvPr id="99" name="직사각형 9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25495" y="1984647"/>
              <a:ext cx="415498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006885" y="2739249"/>
            <a:ext cx="856832" cy="230832"/>
            <a:chOff x="1080104" y="1984647"/>
            <a:chExt cx="856832" cy="230832"/>
          </a:xfrm>
        </p:grpSpPr>
        <p:sp>
          <p:nvSpPr>
            <p:cNvPr id="102" name="직사각형 10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25495" y="1984647"/>
              <a:ext cx="811441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 </a:t>
              </a:r>
              <a:r>
                <a:rPr lang="en-US" altLang="ko-KR" sz="900"/>
                <a:t>+ </a:t>
              </a:r>
              <a:r>
                <a:rPr lang="ko-KR" altLang="en-US" sz="900"/>
                <a:t>쿨러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15000" y="3167602"/>
            <a:ext cx="64806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신상품순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1520" y="3167602"/>
            <a:ext cx="76384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인기상품순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63069" y="3167602"/>
            <a:ext cx="761996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낮은가격순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11760" y="3167602"/>
            <a:ext cx="761747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높은가격순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325503" y="3402366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3528" y="4077072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95536" y="3501008"/>
            <a:ext cx="504056" cy="50405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1027839" y="3476339"/>
            <a:ext cx="2187801" cy="217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14" name="TextBox 113"/>
          <p:cNvSpPr txBox="1"/>
          <p:nvPr/>
        </p:nvSpPr>
        <p:spPr>
          <a:xfrm>
            <a:off x="1027839" y="3683237"/>
            <a:ext cx="471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듀얼코어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쓰레드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/3.5GHz/3MB/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HD 610/350MHz/54W/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하이퍼스레딩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27839" y="3869668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88224" y="3484236"/>
            <a:ext cx="648072" cy="2190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588224" y="3778925"/>
            <a:ext cx="648072" cy="21967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22770" y="3644777"/>
            <a:ext cx="705642" cy="22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21" name="직선 연결선 120"/>
          <p:cNvCxnSpPr/>
          <p:nvPr/>
        </p:nvCxnSpPr>
        <p:spPr>
          <a:xfrm>
            <a:off x="323528" y="4821821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 descr="0101_01_80.jpg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95536" y="4245757"/>
            <a:ext cx="504056" cy="5040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27839" y="4149080"/>
            <a:ext cx="2464026" cy="22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코어</a:t>
            </a:r>
            <a:r>
              <a:rPr lang="en-US" altLang="ko-KR" sz="900" b="1"/>
              <a:t>i5-7</a:t>
            </a:r>
            <a:r>
              <a:rPr lang="ko-KR" altLang="en-US" sz="900" b="1"/>
              <a:t>세대 </a:t>
            </a:r>
            <a:r>
              <a:rPr lang="en-US" altLang="ko-KR" sz="900" b="1"/>
              <a:t>7600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027839" y="4329592"/>
            <a:ext cx="4540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쿼드 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쓰레드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/3.5GHz/DDR4 / DDR3L/6MB/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HD 630/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350MHz/65W/PCI-Express 16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 레인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27839" y="4614417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588224" y="4228985"/>
            <a:ext cx="648072" cy="2172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588224" y="4523674"/>
            <a:ext cx="648072" cy="21787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69502" y="4389526"/>
            <a:ext cx="779888" cy="218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277,810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30" name="직선 연결선 129"/>
          <p:cNvCxnSpPr/>
          <p:nvPr/>
        </p:nvCxnSpPr>
        <p:spPr>
          <a:xfrm>
            <a:off x="323528" y="5496527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 descr="0101_01_80.jpg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95536" y="4920463"/>
            <a:ext cx="504056" cy="50405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027839" y="4895794"/>
            <a:ext cx="2178276" cy="2172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/>
              <a:t>AMD </a:t>
            </a:r>
            <a:r>
              <a:rPr lang="ko-KR" altLang="en-US" sz="900" b="1"/>
              <a:t>라이젠 </a:t>
            </a:r>
            <a:r>
              <a:rPr lang="en-US" altLang="ko-KR" sz="900" b="1"/>
              <a:t>7 1700 (</a:t>
            </a:r>
            <a:r>
              <a:rPr lang="ko-KR" altLang="en-US" sz="900" b="1"/>
              <a:t>서밋 릿지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33" name="TextBox 132"/>
          <p:cNvSpPr txBox="1"/>
          <p:nvPr/>
        </p:nvSpPr>
        <p:spPr>
          <a:xfrm>
            <a:off x="1027839" y="5102692"/>
            <a:ext cx="37689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999999"/>
                </a:solidFill>
              </a:rPr>
              <a:t>AMD(</a:t>
            </a:r>
            <a:r>
              <a:rPr lang="ko-KR" altLang="en-US" sz="800">
                <a:solidFill>
                  <a:srgbClr val="999999"/>
                </a:solidFill>
              </a:rPr>
              <a:t>소켓</a:t>
            </a:r>
            <a:r>
              <a:rPr lang="en-US" altLang="ko-KR" sz="800">
                <a:solidFill>
                  <a:srgbClr val="999999"/>
                </a:solidFill>
              </a:rPr>
              <a:t>AM4) </a:t>
            </a:r>
            <a:r>
              <a:rPr lang="ko-KR" altLang="en-US" sz="800">
                <a:solidFill>
                  <a:srgbClr val="999999"/>
                </a:solidFill>
              </a:rPr>
              <a:t>옥타</a:t>
            </a:r>
            <a:r>
              <a:rPr lang="en-US" altLang="ko-KR" sz="800">
                <a:solidFill>
                  <a:srgbClr val="999999"/>
                </a:solidFill>
              </a:rPr>
              <a:t>(8) </a:t>
            </a:r>
            <a:r>
              <a:rPr lang="ko-KR" altLang="en-US" sz="800">
                <a:solidFill>
                  <a:srgbClr val="999999"/>
                </a:solidFill>
              </a:rPr>
              <a:t>코어 쓰레드 </a:t>
            </a:r>
            <a:r>
              <a:rPr lang="en-US" altLang="ko-KR" sz="800">
                <a:solidFill>
                  <a:srgbClr val="999999"/>
                </a:solidFill>
              </a:rPr>
              <a:t>16</a:t>
            </a:r>
            <a:r>
              <a:rPr lang="ko-KR" altLang="en-US" sz="800">
                <a:solidFill>
                  <a:srgbClr val="999999"/>
                </a:solidFill>
              </a:rPr>
              <a:t>개 </a:t>
            </a:r>
            <a:r>
              <a:rPr lang="en-US" altLang="ko-KR" sz="800">
                <a:solidFill>
                  <a:srgbClr val="999999"/>
                </a:solidFill>
              </a:rPr>
              <a:t>64</a:t>
            </a:r>
            <a:r>
              <a:rPr lang="ko-KR" altLang="en-US" sz="800">
                <a:solidFill>
                  <a:srgbClr val="999999"/>
                </a:solidFill>
              </a:rPr>
              <a:t>비트 </a:t>
            </a:r>
            <a:r>
              <a:rPr lang="en-US" altLang="ko-KR" sz="800">
                <a:solidFill>
                  <a:srgbClr val="999999"/>
                </a:solidFill>
              </a:rPr>
              <a:t>DDR4 3.0GHz 16 MB 65W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7839" y="5289123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8224" y="4903691"/>
            <a:ext cx="648072" cy="2188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588224" y="5198380"/>
            <a:ext cx="648072" cy="21944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24128" y="5064232"/>
            <a:ext cx="816249" cy="22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421,830 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2411760" y="5803269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9" name="직사각형 16"/>
          <p:cNvSpPr/>
          <p:nvPr/>
        </p:nvSpPr>
        <p:spPr>
          <a:xfrm>
            <a:off x="7452320" y="692692"/>
            <a:ext cx="1691680" cy="302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아이디</a:t>
            </a:r>
            <a:r>
              <a:rPr lang="en-US" altLang="ko-KR" sz="800"/>
              <a:t>/</a:t>
            </a:r>
            <a:r>
              <a:rPr lang="ko-KR" altLang="en-US" sz="800"/>
              <a:t>비밀번호 입력후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로그인 클릭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로그인 실패 메세지 창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관리자 로그인시 노출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관리자 로그인 성공시 </a:t>
            </a:r>
            <a:r>
              <a:rPr lang="en-US" altLang="ko-KR" sz="800"/>
              <a:t>-&gt;</a:t>
            </a:r>
            <a:r>
              <a:rPr lang="ko-KR" altLang="en-US" sz="80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관리자 - 상풍분류 관리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화면으로 이동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로그인 성공하면 </a:t>
            </a:r>
            <a:r>
              <a:rPr lang="en-US" altLang="ko-KR" sz="800"/>
              <a:t>1</a:t>
            </a:r>
            <a:r>
              <a:rPr lang="ko-KR" altLang="en-US" sz="800"/>
              <a:t>번 영역이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해당 화면으로 변경됨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로그아웃 하면 무조건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상품리스트</a:t>
            </a:r>
            <a:r>
              <a:rPr lang="en-US" altLang="ko-KR" sz="800"/>
              <a:t>(</a:t>
            </a:r>
            <a:r>
              <a:rPr lang="ko-KR" altLang="en-US" sz="800"/>
              <a:t>첫번째 상품분류</a:t>
            </a:r>
            <a:r>
              <a:rPr lang="en-US" altLang="ko-KR" sz="800"/>
              <a:t>)</a:t>
            </a:r>
            <a:r>
              <a:rPr lang="ko-KR" altLang="en-US" sz="800"/>
              <a:t> 화면으로 이동함 </a:t>
            </a:r>
          </a:p>
        </p:txBody>
      </p:sp>
      <p:sp>
        <p:nvSpPr>
          <p:cNvPr id="1030" name="타원 1029"/>
          <p:cNvSpPr/>
          <p:nvPr/>
        </p:nvSpPr>
        <p:spPr>
          <a:xfrm>
            <a:off x="5951712" y="62068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035" name="TextBox 10"/>
          <p:cNvSpPr txBox="1"/>
          <p:nvPr/>
        </p:nvSpPr>
        <p:spPr>
          <a:xfrm>
            <a:off x="3888508" y="908720"/>
            <a:ext cx="513547" cy="1657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               </a:t>
            </a:r>
            <a:endParaRPr kumimoji="0" lang="ko-KR" altLang="en-US" sz="5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36" name="TextBox 21"/>
          <p:cNvSpPr txBox="1"/>
          <p:nvPr/>
        </p:nvSpPr>
        <p:spPr>
          <a:xfrm>
            <a:off x="4363616" y="890250"/>
            <a:ext cx="5992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rgbClr val="7030A0"/>
                </a:solidFill>
                <a:latin typeface="+mj-ea"/>
                <a:ea typeface="+mj-ea"/>
              </a:rPr>
              <a:t>비밀번호</a:t>
            </a:r>
          </a:p>
        </p:txBody>
      </p:sp>
      <p:sp>
        <p:nvSpPr>
          <p:cNvPr id="1037" name="TextBox 10"/>
          <p:cNvSpPr txBox="1"/>
          <p:nvPr/>
        </p:nvSpPr>
        <p:spPr>
          <a:xfrm>
            <a:off x="4877197" y="905607"/>
            <a:ext cx="513547" cy="15928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               </a:t>
            </a:r>
            <a:endParaRPr kumimoji="0" lang="ko-KR" altLang="en-US" sz="5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041" name="그림 1040"/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2624336" y="2509837"/>
            <a:ext cx="2895600" cy="1838325"/>
          </a:xfrm>
          <a:prstGeom prst="rect">
            <a:avLst/>
          </a:prstGeom>
        </p:spPr>
      </p:pic>
      <p:sp>
        <p:nvSpPr>
          <p:cNvPr id="1032" name="타원 1031"/>
          <p:cNvSpPr/>
          <p:nvPr/>
        </p:nvSpPr>
        <p:spPr>
          <a:xfrm>
            <a:off x="2423592" y="256490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1042" name="TextBox 18"/>
          <p:cNvSpPr txBox="1"/>
          <p:nvPr/>
        </p:nvSpPr>
        <p:spPr>
          <a:xfrm>
            <a:off x="251520" y="465817"/>
            <a:ext cx="497145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관리자</a:t>
            </a:r>
            <a:endParaRPr kumimoji="0" lang="ko-KR" altLang="en-US" sz="800" b="0" i="0" u="none" strike="noStrike" kern="0" cap="none" spc="0" normalizeH="0" baseline="0">
              <a:solidFill>
                <a:sysClr val="windowText" lastClr="000000"/>
              </a:solidFill>
            </a:endParaRPr>
          </a:p>
        </p:txBody>
      </p:sp>
      <p:sp>
        <p:nvSpPr>
          <p:cNvPr id="1043" name="타원 1042"/>
          <p:cNvSpPr/>
          <p:nvPr/>
        </p:nvSpPr>
        <p:spPr>
          <a:xfrm>
            <a:off x="766864" y="40466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1048" name="직사각형 1047"/>
          <p:cNvSpPr/>
          <p:nvPr/>
        </p:nvSpPr>
        <p:spPr>
          <a:xfrm>
            <a:off x="3825652" y="1124744"/>
            <a:ext cx="2376264" cy="360040"/>
          </a:xfrm>
          <a:prstGeom prst="rect">
            <a:avLst/>
          </a:prstGeom>
          <a:solidFill>
            <a:schemeClr val="bg1"/>
          </a:solidFill>
          <a:ln algn="ctr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grpSp>
        <p:nvGrpSpPr>
          <p:cNvPr id="1045" name="그룹 1044"/>
          <p:cNvGrpSpPr/>
          <p:nvPr/>
        </p:nvGrpSpPr>
        <p:grpSpPr>
          <a:xfrm>
            <a:off x="3840510" y="1196752"/>
            <a:ext cx="2234470" cy="217164"/>
            <a:chOff x="3859560" y="852681"/>
            <a:chExt cx="2234470" cy="217164"/>
          </a:xfrm>
        </p:grpSpPr>
        <p:sp>
          <p:nvSpPr>
            <p:cNvPr id="1046" name="TextBox 21"/>
            <p:cNvSpPr txBox="1"/>
            <p:nvPr/>
          </p:nvSpPr>
          <p:spPr>
            <a:xfrm>
              <a:off x="3859560" y="854401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047" name="TextBox 23"/>
            <p:cNvSpPr txBox="1"/>
            <p:nvPr/>
          </p:nvSpPr>
          <p:spPr>
            <a:xfrm>
              <a:off x="5498995" y="852681"/>
              <a:ext cx="595035" cy="19427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</p:grpSp>
      <p:sp>
        <p:nvSpPr>
          <p:cNvPr id="1049" name="타원 1048"/>
          <p:cNvSpPr/>
          <p:nvPr/>
        </p:nvSpPr>
        <p:spPr>
          <a:xfrm>
            <a:off x="3575176" y="119620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1050" name="타원 1049"/>
          <p:cNvSpPr/>
          <p:nvPr/>
        </p:nvSpPr>
        <p:spPr>
          <a:xfrm>
            <a:off x="6096000" y="10527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 </a:t>
                      </a:r>
                      <a:r>
                        <a:rPr lang="ko-KR" altLang="en-US" sz="1100" i="0" u="none" strike="noStrike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메인 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상품리스트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상단 연결링크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49" name="직사각형 48"/>
          <p:cNvSpPr/>
          <p:nvPr/>
        </p:nvSpPr>
        <p:spPr>
          <a:xfrm>
            <a:off x="251520" y="1700808"/>
            <a:ext cx="7056784" cy="1368152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23528" y="1944450"/>
            <a:ext cx="691276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8748" y="1745193"/>
            <a:ext cx="4113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CPU</a:t>
            </a:r>
            <a:endParaRPr lang="ko-KR" altLang="en-US" sz="900"/>
          </a:p>
        </p:txBody>
      </p:sp>
      <p:sp>
        <p:nvSpPr>
          <p:cNvPr id="54" name="타원 53"/>
          <p:cNvSpPr/>
          <p:nvPr/>
        </p:nvSpPr>
        <p:spPr>
          <a:xfrm>
            <a:off x="6813126" y="1772816"/>
            <a:ext cx="144016" cy="144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  <a:prstDash val="dash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8224" y="1745193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닫기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7471" y="172679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</a:rPr>
              <a:t>△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325503" y="2204864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8748" y="1984647"/>
            <a:ext cx="535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제조사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160013" y="1984647"/>
            <a:ext cx="460889" cy="230832"/>
            <a:chOff x="1080104" y="1984647"/>
            <a:chExt cx="460889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5495" y="1984647"/>
              <a:ext cx="41956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인텔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584134" y="1984647"/>
            <a:ext cx="496155" cy="230832"/>
            <a:chOff x="1080104" y="1984647"/>
            <a:chExt cx="496155" cy="230832"/>
          </a:xfrm>
        </p:grpSpPr>
        <p:sp>
          <p:nvSpPr>
            <p:cNvPr id="65" name="직사각형 6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25495" y="1984647"/>
              <a:ext cx="4527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AMD</a:t>
              </a:r>
              <a:endParaRPr lang="ko-KR" altLang="en-US" sz="900"/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325503" y="2654668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8748" y="2277610"/>
            <a:ext cx="649467" cy="216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코어형태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160013" y="2277610"/>
            <a:ext cx="876068" cy="230832"/>
            <a:chOff x="1080104" y="1984647"/>
            <a:chExt cx="876068" cy="230832"/>
          </a:xfrm>
        </p:grpSpPr>
        <p:sp>
          <p:nvSpPr>
            <p:cNvPr id="70" name="직사각형 69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옥타</a:t>
              </a:r>
              <a:r>
                <a:rPr lang="en-US" altLang="ko-KR" sz="900"/>
                <a:t>(8)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584134" y="2277610"/>
            <a:ext cx="691722" cy="230832"/>
            <a:chOff x="1080104" y="1984647"/>
            <a:chExt cx="691722" cy="230832"/>
          </a:xfrm>
        </p:grpSpPr>
        <p:sp>
          <p:nvSpPr>
            <p:cNvPr id="73" name="직사각형 7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25495" y="1984647"/>
              <a:ext cx="646331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쿼드코어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843409" y="2277610"/>
            <a:ext cx="728591" cy="230832"/>
            <a:chOff x="1080104" y="1984647"/>
            <a:chExt cx="728591" cy="230832"/>
          </a:xfrm>
        </p:grpSpPr>
        <p:sp>
          <p:nvSpPr>
            <p:cNvPr id="76" name="직사각형 7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5495" y="1984647"/>
              <a:ext cx="683200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듀얼 코어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06885" y="2277610"/>
            <a:ext cx="645235" cy="230832"/>
            <a:chOff x="1080104" y="1984647"/>
            <a:chExt cx="645235" cy="230832"/>
          </a:xfrm>
        </p:grpSpPr>
        <p:sp>
          <p:nvSpPr>
            <p:cNvPr id="79" name="직사각형 7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25495" y="1984647"/>
              <a:ext cx="601764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10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856172" y="2277610"/>
            <a:ext cx="876068" cy="230832"/>
            <a:chOff x="1080104" y="1984647"/>
            <a:chExt cx="876068" cy="230832"/>
          </a:xfrm>
        </p:grpSpPr>
        <p:sp>
          <p:nvSpPr>
            <p:cNvPr id="82" name="직사각형 8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헥사</a:t>
              </a:r>
              <a:r>
                <a:rPr lang="en-US" altLang="ko-KR" sz="900"/>
                <a:t>(6)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160013" y="2451454"/>
            <a:ext cx="645235" cy="230832"/>
            <a:chOff x="1080104" y="1984647"/>
            <a:chExt cx="645235" cy="230832"/>
          </a:xfrm>
        </p:grpSpPr>
        <p:sp>
          <p:nvSpPr>
            <p:cNvPr id="85" name="직사각형 8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25495" y="1984647"/>
              <a:ext cx="6005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16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584134" y="2451454"/>
            <a:ext cx="645235" cy="230832"/>
            <a:chOff x="1080104" y="1984647"/>
            <a:chExt cx="645235" cy="230832"/>
          </a:xfrm>
        </p:grpSpPr>
        <p:sp>
          <p:nvSpPr>
            <p:cNvPr id="88" name="직사각형 87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25495" y="1984647"/>
              <a:ext cx="59984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12 </a:t>
              </a:r>
              <a:r>
                <a:rPr lang="ko-KR" altLang="en-US" sz="900"/>
                <a:t>코어</a:t>
              </a:r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25503" y="2959467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8748" y="2739250"/>
            <a:ext cx="763767" cy="221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패키지형태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1160013" y="2739250"/>
            <a:ext cx="728591" cy="230832"/>
            <a:chOff x="1080104" y="1984647"/>
            <a:chExt cx="728591" cy="230832"/>
          </a:xfrm>
        </p:grpSpPr>
        <p:sp>
          <p:nvSpPr>
            <p:cNvPr id="93" name="직사각형 9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25495" y="1984647"/>
              <a:ext cx="686261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정품 박스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584134" y="2739250"/>
            <a:ext cx="959424" cy="230832"/>
            <a:chOff x="1080104" y="1984647"/>
            <a:chExt cx="959424" cy="230832"/>
          </a:xfrm>
        </p:grpSpPr>
        <p:sp>
          <p:nvSpPr>
            <p:cNvPr id="96" name="직사각형 9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25495" y="1984647"/>
              <a:ext cx="914033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병행수입 박스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43409" y="2739249"/>
            <a:ext cx="460889" cy="230832"/>
            <a:chOff x="1080104" y="1984647"/>
            <a:chExt cx="460889" cy="230832"/>
          </a:xfrm>
        </p:grpSpPr>
        <p:sp>
          <p:nvSpPr>
            <p:cNvPr id="99" name="직사각형 9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25495" y="1984647"/>
              <a:ext cx="415498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006885" y="2739249"/>
            <a:ext cx="856832" cy="230832"/>
            <a:chOff x="1080104" y="1984647"/>
            <a:chExt cx="856832" cy="230832"/>
          </a:xfrm>
        </p:grpSpPr>
        <p:sp>
          <p:nvSpPr>
            <p:cNvPr id="102" name="직사각형 10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25495" y="1984647"/>
              <a:ext cx="811441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 </a:t>
              </a:r>
              <a:r>
                <a:rPr lang="en-US" altLang="ko-KR" sz="900"/>
                <a:t>+ </a:t>
              </a:r>
              <a:r>
                <a:rPr lang="ko-KR" altLang="en-US" sz="900"/>
                <a:t>쿨러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15000" y="3167602"/>
            <a:ext cx="64806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신상품순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1520" y="3167602"/>
            <a:ext cx="76384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인기상품순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63069" y="3167602"/>
            <a:ext cx="761996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낮은가격순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11760" y="3167602"/>
            <a:ext cx="761747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높은가격순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325503" y="3402366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3528" y="4077072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95536" y="3501008"/>
            <a:ext cx="504056" cy="50405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1027839" y="3476339"/>
            <a:ext cx="2187801" cy="217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14" name="TextBox 113"/>
          <p:cNvSpPr txBox="1"/>
          <p:nvPr/>
        </p:nvSpPr>
        <p:spPr>
          <a:xfrm>
            <a:off x="1027839" y="3683237"/>
            <a:ext cx="471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듀얼코어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쓰레드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/3.5GHz/3MB/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HD 610/350MHz/54W/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하이퍼스레딩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27839" y="3869668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88224" y="3484236"/>
            <a:ext cx="648072" cy="2190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588224" y="3778925"/>
            <a:ext cx="648072" cy="21967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22770" y="3644777"/>
            <a:ext cx="705642" cy="22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21" name="직선 연결선 120"/>
          <p:cNvCxnSpPr/>
          <p:nvPr/>
        </p:nvCxnSpPr>
        <p:spPr>
          <a:xfrm>
            <a:off x="323528" y="4821821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 descr="0101_01_80.jpg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95536" y="4245757"/>
            <a:ext cx="504056" cy="5040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27839" y="4149080"/>
            <a:ext cx="2464026" cy="22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코어</a:t>
            </a:r>
            <a:r>
              <a:rPr lang="en-US" altLang="ko-KR" sz="900" b="1"/>
              <a:t>i5-7</a:t>
            </a:r>
            <a:r>
              <a:rPr lang="ko-KR" altLang="en-US" sz="900" b="1"/>
              <a:t>세대 </a:t>
            </a:r>
            <a:r>
              <a:rPr lang="en-US" altLang="ko-KR" sz="900" b="1"/>
              <a:t>7600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027839" y="4329592"/>
            <a:ext cx="4540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쿼드 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쓰레드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/3.5GHz/DDR4 / DDR3L/6MB/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HD 630/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350MHz/65W/PCI-Express 16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 레인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27839" y="4614417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588224" y="4228985"/>
            <a:ext cx="648072" cy="2172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588224" y="4523674"/>
            <a:ext cx="648072" cy="21787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69502" y="4389526"/>
            <a:ext cx="779888" cy="218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277,810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30" name="직선 연결선 129"/>
          <p:cNvCxnSpPr/>
          <p:nvPr/>
        </p:nvCxnSpPr>
        <p:spPr>
          <a:xfrm>
            <a:off x="323528" y="5496527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 descr="0101_01_80.jpg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95536" y="4920463"/>
            <a:ext cx="504056" cy="50405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027839" y="4895794"/>
            <a:ext cx="2178276" cy="2172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/>
              <a:t>AMD </a:t>
            </a:r>
            <a:r>
              <a:rPr lang="ko-KR" altLang="en-US" sz="900" b="1"/>
              <a:t>라이젠 </a:t>
            </a:r>
            <a:r>
              <a:rPr lang="en-US" altLang="ko-KR" sz="900" b="1"/>
              <a:t>7 1700 (</a:t>
            </a:r>
            <a:r>
              <a:rPr lang="ko-KR" altLang="en-US" sz="900" b="1"/>
              <a:t>서밋 릿지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33" name="TextBox 132"/>
          <p:cNvSpPr txBox="1"/>
          <p:nvPr/>
        </p:nvSpPr>
        <p:spPr>
          <a:xfrm>
            <a:off x="1027839" y="5102692"/>
            <a:ext cx="37689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999999"/>
                </a:solidFill>
              </a:rPr>
              <a:t>AMD(</a:t>
            </a:r>
            <a:r>
              <a:rPr lang="ko-KR" altLang="en-US" sz="800">
                <a:solidFill>
                  <a:srgbClr val="999999"/>
                </a:solidFill>
              </a:rPr>
              <a:t>소켓</a:t>
            </a:r>
            <a:r>
              <a:rPr lang="en-US" altLang="ko-KR" sz="800">
                <a:solidFill>
                  <a:srgbClr val="999999"/>
                </a:solidFill>
              </a:rPr>
              <a:t>AM4) </a:t>
            </a:r>
            <a:r>
              <a:rPr lang="ko-KR" altLang="en-US" sz="800">
                <a:solidFill>
                  <a:srgbClr val="999999"/>
                </a:solidFill>
              </a:rPr>
              <a:t>옥타</a:t>
            </a:r>
            <a:r>
              <a:rPr lang="en-US" altLang="ko-KR" sz="800">
                <a:solidFill>
                  <a:srgbClr val="999999"/>
                </a:solidFill>
              </a:rPr>
              <a:t>(8) </a:t>
            </a:r>
            <a:r>
              <a:rPr lang="ko-KR" altLang="en-US" sz="800">
                <a:solidFill>
                  <a:srgbClr val="999999"/>
                </a:solidFill>
              </a:rPr>
              <a:t>코어 쓰레드 </a:t>
            </a:r>
            <a:r>
              <a:rPr lang="en-US" altLang="ko-KR" sz="800">
                <a:solidFill>
                  <a:srgbClr val="999999"/>
                </a:solidFill>
              </a:rPr>
              <a:t>16</a:t>
            </a:r>
            <a:r>
              <a:rPr lang="ko-KR" altLang="en-US" sz="800">
                <a:solidFill>
                  <a:srgbClr val="999999"/>
                </a:solidFill>
              </a:rPr>
              <a:t>개 </a:t>
            </a:r>
            <a:r>
              <a:rPr lang="en-US" altLang="ko-KR" sz="800">
                <a:solidFill>
                  <a:srgbClr val="999999"/>
                </a:solidFill>
              </a:rPr>
              <a:t>64</a:t>
            </a:r>
            <a:r>
              <a:rPr lang="ko-KR" altLang="en-US" sz="800">
                <a:solidFill>
                  <a:srgbClr val="999999"/>
                </a:solidFill>
              </a:rPr>
              <a:t>비트 </a:t>
            </a:r>
            <a:r>
              <a:rPr lang="en-US" altLang="ko-KR" sz="800">
                <a:solidFill>
                  <a:srgbClr val="999999"/>
                </a:solidFill>
              </a:rPr>
              <a:t>DDR4 3.0GHz 16 MB 65W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7839" y="5289123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8224" y="4903691"/>
            <a:ext cx="648072" cy="2188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588224" y="5198380"/>
            <a:ext cx="648072" cy="21944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24128" y="5064232"/>
            <a:ext cx="816249" cy="22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421,830 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2411760" y="5803269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9" name="직사각형 16"/>
          <p:cNvSpPr/>
          <p:nvPr/>
        </p:nvSpPr>
        <p:spPr>
          <a:xfrm>
            <a:off x="7452320" y="692690"/>
            <a:ext cx="1691680" cy="246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가상견적서 리스트로 이동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공유견적서 리스트로 이동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베틀견적서 리스트로 이동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회원가입 화면으로 이동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장바구니 내역으로 이동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6.</a:t>
            </a:r>
            <a:r>
              <a:rPr lang="ko-KR" altLang="en-US" sz="800"/>
              <a:t> 마이페이지 주문조회로 이동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7.</a:t>
            </a:r>
            <a:r>
              <a:rPr lang="ko-KR" altLang="en-US" sz="800"/>
              <a:t> 하단 고정 장바구니 </a:t>
            </a:r>
          </a:p>
        </p:txBody>
      </p:sp>
      <p:grpSp>
        <p:nvGrpSpPr>
          <p:cNvPr id="1051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052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57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8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9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0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061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062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063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4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5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6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7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8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9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0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1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2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3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4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5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6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077" name="타원 1076"/>
          <p:cNvSpPr/>
          <p:nvPr/>
        </p:nvSpPr>
        <p:spPr>
          <a:xfrm>
            <a:off x="119336" y="5481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078" name="타원 1077"/>
          <p:cNvSpPr/>
          <p:nvPr/>
        </p:nvSpPr>
        <p:spPr>
          <a:xfrm>
            <a:off x="928961" y="5481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1079" name="타원 1078"/>
          <p:cNvSpPr/>
          <p:nvPr/>
        </p:nvSpPr>
        <p:spPr>
          <a:xfrm>
            <a:off x="1662386" y="5481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1080" name="타원 1079"/>
          <p:cNvSpPr/>
          <p:nvPr/>
        </p:nvSpPr>
        <p:spPr>
          <a:xfrm>
            <a:off x="6129610" y="61061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1081" name="타원 1080"/>
          <p:cNvSpPr/>
          <p:nvPr/>
        </p:nvSpPr>
        <p:spPr>
          <a:xfrm>
            <a:off x="6548710" y="61061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1082" name="타원 1081"/>
          <p:cNvSpPr/>
          <p:nvPr/>
        </p:nvSpPr>
        <p:spPr>
          <a:xfrm>
            <a:off x="6996385" y="61061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</a:t>
            </a:r>
          </a:p>
        </p:txBody>
      </p:sp>
      <p:sp>
        <p:nvSpPr>
          <p:cNvPr id="1083" name="TextBox 117"/>
          <p:cNvSpPr txBox="1"/>
          <p:nvPr/>
        </p:nvSpPr>
        <p:spPr>
          <a:xfrm>
            <a:off x="396972" y="5949280"/>
            <a:ext cx="1162524" cy="26864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장바구니 ▲</a:t>
            </a:r>
          </a:p>
        </p:txBody>
      </p:sp>
      <p:sp>
        <p:nvSpPr>
          <p:cNvPr id="1084" name="타원 1083"/>
          <p:cNvSpPr/>
          <p:nvPr/>
        </p:nvSpPr>
        <p:spPr>
          <a:xfrm>
            <a:off x="1471885" y="577316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상품상세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9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4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29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0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1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45" name="직선 연결선 49"/>
          <p:cNvCxnSpPr/>
          <p:nvPr/>
        </p:nvCxnSpPr>
        <p:spPr>
          <a:xfrm>
            <a:off x="3433043" y="2060848"/>
            <a:ext cx="381508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1"/>
          <p:cNvSpPr txBox="1"/>
          <p:nvPr/>
        </p:nvSpPr>
        <p:spPr>
          <a:xfrm>
            <a:off x="3418262" y="1806586"/>
            <a:ext cx="2721552" cy="239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인텔 코어i7-7세대 7700 (카비레이크)(정품)</a:t>
            </a:r>
          </a:p>
        </p:txBody>
      </p:sp>
      <p:sp>
        <p:nvSpPr>
          <p:cNvPr id="49" name="TextBox 55"/>
          <p:cNvSpPr txBox="1"/>
          <p:nvPr/>
        </p:nvSpPr>
        <p:spPr>
          <a:xfrm>
            <a:off x="6747471" y="172679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</a:rPr>
              <a:t>△</a:t>
            </a:r>
          </a:p>
        </p:txBody>
      </p:sp>
      <p:cxnSp>
        <p:nvCxnSpPr>
          <p:cNvPr id="50" name="직선 연결선 57"/>
          <p:cNvCxnSpPr/>
          <p:nvPr/>
        </p:nvCxnSpPr>
        <p:spPr>
          <a:xfrm>
            <a:off x="3435017" y="2392725"/>
            <a:ext cx="3803693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8"/>
          <p:cNvSpPr txBox="1"/>
          <p:nvPr/>
        </p:nvSpPr>
        <p:spPr>
          <a:xfrm>
            <a:off x="3418262" y="2124883"/>
            <a:ext cx="749878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0000FF"/>
                </a:solidFill>
              </a:rPr>
              <a:t>판매가격</a:t>
            </a:r>
          </a:p>
        </p:txBody>
      </p:sp>
      <p:sp>
        <p:nvSpPr>
          <p:cNvPr id="95" name="TextBox 58"/>
          <p:cNvSpPr txBox="1"/>
          <p:nvPr/>
        </p:nvSpPr>
        <p:spPr>
          <a:xfrm>
            <a:off x="4545650" y="2124883"/>
            <a:ext cx="902278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FF0000"/>
                </a:solidFill>
              </a:rPr>
              <a:t>392,410원</a:t>
            </a: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23392" y="1700808"/>
            <a:ext cx="2160240" cy="2160240"/>
          </a:xfrm>
          <a:prstGeom prst="rect">
            <a:avLst/>
          </a:prstGeom>
        </p:spPr>
      </p:pic>
      <p:cxnSp>
        <p:nvCxnSpPr>
          <p:cNvPr id="97" name="직선 연결선 57"/>
          <p:cNvCxnSpPr/>
          <p:nvPr/>
        </p:nvCxnSpPr>
        <p:spPr>
          <a:xfrm>
            <a:off x="3435017" y="2745150"/>
            <a:ext cx="3803693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58"/>
          <p:cNvSpPr txBox="1"/>
          <p:nvPr/>
        </p:nvSpPr>
        <p:spPr>
          <a:xfrm>
            <a:off x="3418262" y="2477308"/>
            <a:ext cx="607003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0000FF"/>
                </a:solidFill>
              </a:rPr>
              <a:t>적립금</a:t>
            </a:r>
          </a:p>
        </p:txBody>
      </p:sp>
      <p:sp>
        <p:nvSpPr>
          <p:cNvPr id="99" name="TextBox 58"/>
          <p:cNvSpPr txBox="1"/>
          <p:nvPr/>
        </p:nvSpPr>
        <p:spPr>
          <a:xfrm>
            <a:off x="4547275" y="2477308"/>
            <a:ext cx="906740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    2,410원</a:t>
            </a:r>
          </a:p>
        </p:txBody>
      </p:sp>
      <p:cxnSp>
        <p:nvCxnSpPr>
          <p:cNvPr id="100" name="직선 연결선 57"/>
          <p:cNvCxnSpPr/>
          <p:nvPr/>
        </p:nvCxnSpPr>
        <p:spPr>
          <a:xfrm>
            <a:off x="3435017" y="3078525"/>
            <a:ext cx="3803693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58"/>
          <p:cNvSpPr txBox="1"/>
          <p:nvPr/>
        </p:nvSpPr>
        <p:spPr>
          <a:xfrm>
            <a:off x="3418262" y="2810683"/>
            <a:ext cx="883228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0000FF"/>
                </a:solidFill>
              </a:rPr>
              <a:t>상품등록일</a:t>
            </a:r>
          </a:p>
        </p:txBody>
      </p:sp>
      <p:sp>
        <p:nvSpPr>
          <p:cNvPr id="102" name="TextBox 58"/>
          <p:cNvSpPr txBox="1"/>
          <p:nvPr/>
        </p:nvSpPr>
        <p:spPr>
          <a:xfrm>
            <a:off x="4381912" y="2810683"/>
            <a:ext cx="1229082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    </a:t>
            </a:r>
            <a:r>
              <a:rPr lang="en-US" altLang="ko-KR" sz="1100">
                <a:solidFill>
                  <a:schemeClr val="tx1"/>
                </a:solidFill>
              </a:rPr>
              <a:t>2017/05/01</a:t>
            </a:r>
          </a:p>
        </p:txBody>
      </p:sp>
      <p:cxnSp>
        <p:nvCxnSpPr>
          <p:cNvPr id="103" name="직선 연결선 57"/>
          <p:cNvCxnSpPr/>
          <p:nvPr/>
        </p:nvCxnSpPr>
        <p:spPr>
          <a:xfrm>
            <a:off x="3435017" y="3421425"/>
            <a:ext cx="3803693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58"/>
          <p:cNvSpPr txBox="1"/>
          <p:nvPr/>
        </p:nvSpPr>
        <p:spPr>
          <a:xfrm>
            <a:off x="3418262" y="3153583"/>
            <a:ext cx="749878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0000FF"/>
                </a:solidFill>
              </a:rPr>
              <a:t>상품코드</a:t>
            </a:r>
          </a:p>
        </p:txBody>
      </p:sp>
      <p:sp>
        <p:nvSpPr>
          <p:cNvPr id="105" name="TextBox 58"/>
          <p:cNvSpPr txBox="1"/>
          <p:nvPr/>
        </p:nvSpPr>
        <p:spPr>
          <a:xfrm>
            <a:off x="4362862" y="3153583"/>
            <a:ext cx="633953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    </a:t>
            </a:r>
            <a:r>
              <a:rPr lang="en-US" altLang="ko-KR" sz="1100">
                <a:solidFill>
                  <a:schemeClr val="tx1"/>
                </a:solidFill>
              </a:rPr>
              <a:t>117</a:t>
            </a:r>
          </a:p>
        </p:txBody>
      </p:sp>
      <p:cxnSp>
        <p:nvCxnSpPr>
          <p:cNvPr id="106" name="직선 연결선 57"/>
          <p:cNvCxnSpPr/>
          <p:nvPr/>
        </p:nvCxnSpPr>
        <p:spPr>
          <a:xfrm>
            <a:off x="3435017" y="4014589"/>
            <a:ext cx="3803693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58"/>
          <p:cNvSpPr txBox="1"/>
          <p:nvPr/>
        </p:nvSpPr>
        <p:spPr>
          <a:xfrm>
            <a:off x="3418262" y="3515533"/>
            <a:ext cx="749878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0000FF"/>
                </a:solidFill>
              </a:rPr>
              <a:t>상품요약</a:t>
            </a:r>
          </a:p>
        </p:txBody>
      </p:sp>
      <p:sp>
        <p:nvSpPr>
          <p:cNvPr id="108" name="TextBox 58"/>
          <p:cNvSpPr txBox="1"/>
          <p:nvPr/>
        </p:nvSpPr>
        <p:spPr>
          <a:xfrm>
            <a:off x="4295800" y="3515533"/>
            <a:ext cx="2880320" cy="63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chemeClr val="tx1"/>
                </a:solidFill>
              </a:rPr>
              <a:t>인텔(소켓1151)/쿼드 코어/쓰레드 8개/64비트/3.6GHz/8MB/인텔 HD 630/350MHz/65W/하이퍼스레딩</a:t>
            </a:r>
          </a:p>
          <a:p>
            <a:pPr lvl="0">
              <a:defRPr/>
            </a:pPr>
            <a:r>
              <a:rPr lang="ko-KR" altLang="en-US" sz="9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9" name="직선 연결선 44"/>
          <p:cNvCxnSpPr/>
          <p:nvPr/>
        </p:nvCxnSpPr>
        <p:spPr>
          <a:xfrm>
            <a:off x="334800" y="4510800"/>
            <a:ext cx="6904800" cy="0"/>
          </a:xfrm>
          <a:prstGeom prst="line">
            <a:avLst/>
          </a:prstGeom>
          <a:noFill/>
          <a:ln w="127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110" name="TextBox 115"/>
          <p:cNvSpPr txBox="1"/>
          <p:nvPr/>
        </p:nvSpPr>
        <p:spPr>
          <a:xfrm>
            <a:off x="5375920" y="4134222"/>
            <a:ext cx="648072" cy="22405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11" name="TextBox 117"/>
          <p:cNvSpPr txBox="1"/>
          <p:nvPr/>
        </p:nvSpPr>
        <p:spPr>
          <a:xfrm>
            <a:off x="6124575" y="4131354"/>
            <a:ext cx="648072" cy="22464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13" name="직사각형 33"/>
          <p:cNvSpPr/>
          <p:nvPr/>
        </p:nvSpPr>
        <p:spPr>
          <a:xfrm>
            <a:off x="1487488" y="4635160"/>
            <a:ext cx="4968552" cy="234000"/>
          </a:xfrm>
          <a:prstGeom prst="rect">
            <a:avLst/>
          </a:prstGeom>
          <a:solidFill>
            <a:schemeClr val="accent3">
              <a:lumMod val="40000"/>
              <a:lumOff val="60000"/>
              <a:alpha val="100000"/>
            </a:schemeClr>
          </a:solidFill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기본사양</a:t>
            </a:r>
          </a:p>
        </p:txBody>
      </p:sp>
      <p:sp>
        <p:nvSpPr>
          <p:cNvPr id="114" name="직사각형 33"/>
          <p:cNvSpPr/>
          <p:nvPr/>
        </p:nvSpPr>
        <p:spPr>
          <a:xfrm>
            <a:off x="1487488" y="4920910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sp>
        <p:nvSpPr>
          <p:cNvPr id="115" name="직사각형 33"/>
          <p:cNvSpPr/>
          <p:nvPr/>
        </p:nvSpPr>
        <p:spPr>
          <a:xfrm>
            <a:off x="3125788" y="4920910"/>
            <a:ext cx="3330252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쿼드 코어</a:t>
            </a:r>
          </a:p>
        </p:txBody>
      </p:sp>
      <p:sp>
        <p:nvSpPr>
          <p:cNvPr id="116" name="직사각형 33"/>
          <p:cNvSpPr/>
          <p:nvPr/>
        </p:nvSpPr>
        <p:spPr>
          <a:xfrm>
            <a:off x="1487488" y="5206660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브랜드 분류</a:t>
            </a:r>
          </a:p>
        </p:txBody>
      </p:sp>
      <p:sp>
        <p:nvSpPr>
          <p:cNvPr id="117" name="직사각형 33"/>
          <p:cNvSpPr/>
          <p:nvPr/>
        </p:nvSpPr>
        <p:spPr>
          <a:xfrm>
            <a:off x="3116263" y="5206660"/>
            <a:ext cx="3330252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인텔(코어i7-7세대)</a:t>
            </a:r>
          </a:p>
        </p:txBody>
      </p:sp>
      <p:sp>
        <p:nvSpPr>
          <p:cNvPr id="118" name="직사각형 33"/>
          <p:cNvSpPr/>
          <p:nvPr/>
        </p:nvSpPr>
        <p:spPr>
          <a:xfrm>
            <a:off x="1487488" y="5492410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패캐지 형태</a:t>
            </a:r>
          </a:p>
        </p:txBody>
      </p:sp>
      <p:sp>
        <p:nvSpPr>
          <p:cNvPr id="119" name="직사각형 33"/>
          <p:cNvSpPr/>
          <p:nvPr/>
        </p:nvSpPr>
        <p:spPr>
          <a:xfrm>
            <a:off x="3125788" y="5492410"/>
            <a:ext cx="3330252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정품 박스</a:t>
            </a:r>
          </a:p>
        </p:txBody>
      </p:sp>
      <p:sp>
        <p:nvSpPr>
          <p:cNvPr id="120" name="직사각형 33"/>
          <p:cNvSpPr/>
          <p:nvPr/>
        </p:nvSpPr>
        <p:spPr>
          <a:xfrm>
            <a:off x="1497013" y="5778160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제조 공정</a:t>
            </a:r>
          </a:p>
        </p:txBody>
      </p:sp>
      <p:sp>
        <p:nvSpPr>
          <p:cNvPr id="121" name="직사각형 33"/>
          <p:cNvSpPr/>
          <p:nvPr/>
        </p:nvSpPr>
        <p:spPr>
          <a:xfrm>
            <a:off x="3135313" y="5778160"/>
            <a:ext cx="3330252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14nm</a:t>
            </a:r>
          </a:p>
        </p:txBody>
      </p:sp>
      <p:sp>
        <p:nvSpPr>
          <p:cNvPr id="122" name="직사각형 16"/>
          <p:cNvSpPr/>
          <p:nvPr/>
        </p:nvSpPr>
        <p:spPr>
          <a:xfrm>
            <a:off x="7452320" y="692696"/>
            <a:ext cx="1691680" cy="264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상품 리스트에서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왼편이미지</a:t>
            </a:r>
            <a:r>
              <a:rPr lang="en-US" altLang="ko-KR" sz="800"/>
              <a:t>/</a:t>
            </a:r>
            <a:r>
              <a:rPr lang="ko-KR" altLang="en-US" sz="800"/>
              <a:t> 제목을 클릭하면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상품상세로 연결됩니다</a:t>
            </a:r>
            <a:r>
              <a:rPr lang="en-US" altLang="ko-KR" sz="800"/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상품상세 기본정보 노출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상품별 상품상세분류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정보노출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상품 이미지 노출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상품의 상세내역을 확인하고</a:t>
            </a:r>
            <a:r>
              <a:rPr lang="en-US" altLang="ko-KR" sz="800"/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장바구니에 담겨나</a:t>
            </a:r>
            <a:r>
              <a:rPr lang="en-US" altLang="ko-KR" sz="800"/>
              <a:t>,</a:t>
            </a:r>
            <a:r>
              <a:rPr lang="ko-KR" altLang="en-US" sz="800"/>
              <a:t> 구해하기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를 진행할수 있습니다</a:t>
            </a:r>
            <a:r>
              <a:rPr lang="en-US" altLang="ko-KR" sz="800"/>
              <a:t>.</a:t>
            </a:r>
          </a:p>
        </p:txBody>
      </p:sp>
      <p:sp>
        <p:nvSpPr>
          <p:cNvPr id="123" name="타원 122"/>
          <p:cNvSpPr/>
          <p:nvPr/>
        </p:nvSpPr>
        <p:spPr>
          <a:xfrm>
            <a:off x="3143128" y="19888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24" name="타원 123"/>
          <p:cNvSpPr/>
          <p:nvPr/>
        </p:nvSpPr>
        <p:spPr>
          <a:xfrm>
            <a:off x="1631504" y="472460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125" name="타원 124"/>
          <p:cNvSpPr/>
          <p:nvPr/>
        </p:nvSpPr>
        <p:spPr>
          <a:xfrm>
            <a:off x="838871" y="220486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126" name="타원 125"/>
          <p:cNvSpPr/>
          <p:nvPr/>
        </p:nvSpPr>
        <p:spPr>
          <a:xfrm>
            <a:off x="5807424" y="386050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장바구니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cxnSp>
        <p:nvCxnSpPr>
          <p:cNvPr id="45" name="직선 연결선 110"/>
          <p:cNvCxnSpPr/>
          <p:nvPr/>
        </p:nvCxnSpPr>
        <p:spPr>
          <a:xfrm>
            <a:off x="263352" y="2996952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35360" y="2468513"/>
            <a:ext cx="504056" cy="504056"/>
          </a:xfrm>
          <a:prstGeom prst="rect">
            <a:avLst/>
          </a:prstGeom>
        </p:spPr>
      </p:pic>
      <p:sp>
        <p:nvSpPr>
          <p:cNvPr id="47" name="TextBox 112"/>
          <p:cNvSpPr txBox="1"/>
          <p:nvPr/>
        </p:nvSpPr>
        <p:spPr>
          <a:xfrm>
            <a:off x="967663" y="2685356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50" name="TextBox 115"/>
          <p:cNvSpPr txBox="1"/>
          <p:nvPr/>
        </p:nvSpPr>
        <p:spPr>
          <a:xfrm>
            <a:off x="5389637" y="4212664"/>
            <a:ext cx="1080120" cy="2240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 비우기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51" name="TextBox 117"/>
          <p:cNvSpPr txBox="1"/>
          <p:nvPr/>
        </p:nvSpPr>
        <p:spPr>
          <a:xfrm>
            <a:off x="6528048" y="4212465"/>
            <a:ext cx="648072" cy="22464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52" name="TextBox 118"/>
          <p:cNvSpPr txBox="1"/>
          <p:nvPr/>
        </p:nvSpPr>
        <p:spPr>
          <a:xfrm>
            <a:off x="4308773" y="2657200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54" name="직사각형 33"/>
          <p:cNvSpPr/>
          <p:nvPr/>
        </p:nvSpPr>
        <p:spPr>
          <a:xfrm>
            <a:off x="335360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☞ 장바구니</a:t>
            </a:r>
          </a:p>
        </p:txBody>
      </p:sp>
      <p:sp>
        <p:nvSpPr>
          <p:cNvPr id="55" name="TextBox 114"/>
          <p:cNvSpPr txBox="1"/>
          <p:nvPr/>
        </p:nvSpPr>
        <p:spPr>
          <a:xfrm>
            <a:off x="985739" y="2425080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56" name="TextBox 47"/>
          <p:cNvSpPr txBox="1"/>
          <p:nvPr/>
        </p:nvSpPr>
        <p:spPr>
          <a:xfrm>
            <a:off x="5244113" y="2622054"/>
            <a:ext cx="268605" cy="26211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9285" y="2574429"/>
            <a:ext cx="306278" cy="366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▲</a:t>
            </a:r>
          </a:p>
          <a:p>
            <a:pPr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60" name="TextBox 118"/>
          <p:cNvSpPr txBox="1"/>
          <p:nvPr/>
        </p:nvSpPr>
        <p:spPr>
          <a:xfrm>
            <a:off x="5756572" y="2657200"/>
            <a:ext cx="78026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61" name="TextBox 48"/>
          <p:cNvSpPr txBox="1"/>
          <p:nvPr/>
        </p:nvSpPr>
        <p:spPr>
          <a:xfrm>
            <a:off x="6694999" y="2656763"/>
            <a:ext cx="416366" cy="224748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62" name="직사각형 33"/>
          <p:cNvSpPr/>
          <p:nvPr/>
        </p:nvSpPr>
        <p:spPr>
          <a:xfrm>
            <a:off x="326207" y="2186888"/>
            <a:ext cx="6849913" cy="234000"/>
          </a:xfrm>
          <a:prstGeom prst="rect">
            <a:avLst/>
          </a:prstGeom>
          <a:solidFill>
            <a:schemeClr val="accent3">
              <a:lumMod val="20000"/>
              <a:lumOff val="80000"/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          상품                                                                        가격            수량          소계</a:t>
            </a:r>
          </a:p>
        </p:txBody>
      </p:sp>
      <p:cxnSp>
        <p:nvCxnSpPr>
          <p:cNvPr id="63" name="직선 연결선 110"/>
          <p:cNvCxnSpPr/>
          <p:nvPr/>
        </p:nvCxnSpPr>
        <p:spPr>
          <a:xfrm>
            <a:off x="263352" y="3635127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35360" y="3106688"/>
            <a:ext cx="504056" cy="504056"/>
          </a:xfrm>
          <a:prstGeom prst="rect">
            <a:avLst/>
          </a:prstGeom>
        </p:spPr>
      </p:pic>
      <p:sp>
        <p:nvSpPr>
          <p:cNvPr id="65" name="TextBox 112"/>
          <p:cNvSpPr txBox="1"/>
          <p:nvPr/>
        </p:nvSpPr>
        <p:spPr>
          <a:xfrm>
            <a:off x="967663" y="3323531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66" name="TextBox 118"/>
          <p:cNvSpPr txBox="1"/>
          <p:nvPr/>
        </p:nvSpPr>
        <p:spPr>
          <a:xfrm>
            <a:off x="4308773" y="3295375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67" name="TextBox 114"/>
          <p:cNvSpPr txBox="1"/>
          <p:nvPr/>
        </p:nvSpPr>
        <p:spPr>
          <a:xfrm>
            <a:off x="985739" y="3063255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68" name="TextBox 47"/>
          <p:cNvSpPr txBox="1"/>
          <p:nvPr/>
        </p:nvSpPr>
        <p:spPr>
          <a:xfrm>
            <a:off x="5244113" y="3260229"/>
            <a:ext cx="268605" cy="26211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9285" y="3212604"/>
            <a:ext cx="306278" cy="366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▲</a:t>
            </a:r>
          </a:p>
          <a:p>
            <a:pPr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70" name="TextBox 118"/>
          <p:cNvSpPr txBox="1"/>
          <p:nvPr/>
        </p:nvSpPr>
        <p:spPr>
          <a:xfrm>
            <a:off x="5756572" y="3295375"/>
            <a:ext cx="78026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71" name="TextBox 48"/>
          <p:cNvSpPr txBox="1"/>
          <p:nvPr/>
        </p:nvSpPr>
        <p:spPr>
          <a:xfrm>
            <a:off x="6694999" y="3294938"/>
            <a:ext cx="416366" cy="224748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72" name="직사각형 33"/>
          <p:cNvSpPr/>
          <p:nvPr/>
        </p:nvSpPr>
        <p:spPr>
          <a:xfrm>
            <a:off x="5015880" y="3717032"/>
            <a:ext cx="1228278" cy="246923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총 합계 금액</a:t>
            </a:r>
          </a:p>
        </p:txBody>
      </p:sp>
      <p:sp>
        <p:nvSpPr>
          <p:cNvPr id="73" name="TextBox 118"/>
          <p:cNvSpPr txBox="1"/>
          <p:nvPr/>
        </p:nvSpPr>
        <p:spPr>
          <a:xfrm>
            <a:off x="6332636" y="3733525"/>
            <a:ext cx="781412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241,880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cxnSp>
        <p:nvCxnSpPr>
          <p:cNvPr id="74" name="직선 연결선 110"/>
          <p:cNvCxnSpPr/>
          <p:nvPr/>
        </p:nvCxnSpPr>
        <p:spPr>
          <a:xfrm>
            <a:off x="263352" y="4082802"/>
            <a:ext cx="6912768" cy="0"/>
          </a:xfrm>
          <a:prstGeom prst="line">
            <a:avLst/>
          </a:prstGeom>
          <a:ln w="25400" algn="ctr">
            <a:solidFill>
              <a:schemeClr val="accent5">
                <a:lumMod val="80000"/>
                <a:lumOff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15"/>
          <p:cNvSpPr txBox="1"/>
          <p:nvPr/>
        </p:nvSpPr>
        <p:spPr>
          <a:xfrm>
            <a:off x="4246637" y="4212664"/>
            <a:ext cx="1080120" cy="2240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계속 쇼핑하기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76" name="직사각형 16"/>
          <p:cNvSpPr/>
          <p:nvPr/>
        </p:nvSpPr>
        <p:spPr>
          <a:xfrm>
            <a:off x="7452320" y="692696"/>
            <a:ext cx="1691680" cy="2467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장바구니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장바구니에 담은 내역노출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수량을 변경할수 있음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개별 삭제할수 있음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장바구니 내역 전체삭제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내역을 최종적으로 확인하고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구매하기를 클릭하여 구매를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진행 합니다</a:t>
            </a:r>
            <a:r>
              <a:rPr lang="en-US" altLang="ko-KR" sz="800"/>
              <a:t>.</a:t>
            </a:r>
          </a:p>
        </p:txBody>
      </p:sp>
      <p:sp>
        <p:nvSpPr>
          <p:cNvPr id="77" name="타원 76"/>
          <p:cNvSpPr/>
          <p:nvPr/>
        </p:nvSpPr>
        <p:spPr>
          <a:xfrm>
            <a:off x="119336" y="285239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78" name="타원 77"/>
          <p:cNvSpPr/>
          <p:nvPr/>
        </p:nvSpPr>
        <p:spPr>
          <a:xfrm>
            <a:off x="5375920" y="28529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79" name="타원 78"/>
          <p:cNvSpPr/>
          <p:nvPr/>
        </p:nvSpPr>
        <p:spPr>
          <a:xfrm>
            <a:off x="7031560" y="292440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80" name="타원 79"/>
          <p:cNvSpPr/>
          <p:nvPr/>
        </p:nvSpPr>
        <p:spPr>
          <a:xfrm>
            <a:off x="5807424" y="450857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81" name="타원 80"/>
          <p:cNvSpPr/>
          <p:nvPr/>
        </p:nvSpPr>
        <p:spPr>
          <a:xfrm>
            <a:off x="6671520" y="450912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grpSp>
        <p:nvGrpSpPr>
          <p:cNvPr id="82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83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4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88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89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90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1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2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3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4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5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6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7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8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9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0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1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2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3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하단 장바구니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49" name="직사각형 48"/>
          <p:cNvSpPr/>
          <p:nvPr/>
        </p:nvSpPr>
        <p:spPr>
          <a:xfrm>
            <a:off x="251520" y="1700808"/>
            <a:ext cx="7056784" cy="1368152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23528" y="1944450"/>
            <a:ext cx="691276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8748" y="1745193"/>
            <a:ext cx="4113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CPU</a:t>
            </a:r>
            <a:endParaRPr lang="ko-KR" altLang="en-US" sz="900"/>
          </a:p>
        </p:txBody>
      </p:sp>
      <p:sp>
        <p:nvSpPr>
          <p:cNvPr id="54" name="타원 53"/>
          <p:cNvSpPr/>
          <p:nvPr/>
        </p:nvSpPr>
        <p:spPr>
          <a:xfrm>
            <a:off x="6813126" y="1772816"/>
            <a:ext cx="144016" cy="144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  <a:prstDash val="dash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8224" y="1745193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닫기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7471" y="172679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</a:rPr>
              <a:t>△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325503" y="2204864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8748" y="1984647"/>
            <a:ext cx="535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제조사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160013" y="1984647"/>
            <a:ext cx="460889" cy="230832"/>
            <a:chOff x="1080104" y="1984647"/>
            <a:chExt cx="460889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5495" y="1984647"/>
              <a:ext cx="41956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인텔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584134" y="1984647"/>
            <a:ext cx="496155" cy="230832"/>
            <a:chOff x="1080104" y="1984647"/>
            <a:chExt cx="496155" cy="230832"/>
          </a:xfrm>
        </p:grpSpPr>
        <p:sp>
          <p:nvSpPr>
            <p:cNvPr id="65" name="직사각형 6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25495" y="1984647"/>
              <a:ext cx="4527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AMD</a:t>
              </a:r>
              <a:endParaRPr lang="ko-KR" altLang="en-US" sz="900"/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325503" y="2654668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8748" y="2277610"/>
            <a:ext cx="649467" cy="216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코어형태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160013" y="2277610"/>
            <a:ext cx="876068" cy="230832"/>
            <a:chOff x="1080104" y="1984647"/>
            <a:chExt cx="876068" cy="230832"/>
          </a:xfrm>
        </p:grpSpPr>
        <p:sp>
          <p:nvSpPr>
            <p:cNvPr id="70" name="직사각형 69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옥타</a:t>
              </a:r>
              <a:r>
                <a:rPr lang="en-US" altLang="ko-KR" sz="900"/>
                <a:t>(8)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584134" y="2277610"/>
            <a:ext cx="691722" cy="230832"/>
            <a:chOff x="1080104" y="1984647"/>
            <a:chExt cx="691722" cy="230832"/>
          </a:xfrm>
        </p:grpSpPr>
        <p:sp>
          <p:nvSpPr>
            <p:cNvPr id="73" name="직사각형 7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25495" y="1984647"/>
              <a:ext cx="646331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쿼드코어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843409" y="2277610"/>
            <a:ext cx="728591" cy="230832"/>
            <a:chOff x="1080104" y="1984647"/>
            <a:chExt cx="728591" cy="230832"/>
          </a:xfrm>
        </p:grpSpPr>
        <p:sp>
          <p:nvSpPr>
            <p:cNvPr id="76" name="직사각형 7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5495" y="1984647"/>
              <a:ext cx="683200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듀얼 코어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06885" y="2277610"/>
            <a:ext cx="645235" cy="230832"/>
            <a:chOff x="1080104" y="1984647"/>
            <a:chExt cx="645235" cy="230832"/>
          </a:xfrm>
        </p:grpSpPr>
        <p:sp>
          <p:nvSpPr>
            <p:cNvPr id="79" name="직사각형 7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25495" y="1984647"/>
              <a:ext cx="601764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10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856172" y="2277610"/>
            <a:ext cx="876068" cy="230832"/>
            <a:chOff x="1080104" y="1984647"/>
            <a:chExt cx="876068" cy="230832"/>
          </a:xfrm>
        </p:grpSpPr>
        <p:sp>
          <p:nvSpPr>
            <p:cNvPr id="82" name="직사각형 8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헥사</a:t>
              </a:r>
              <a:r>
                <a:rPr lang="en-US" altLang="ko-KR" sz="900"/>
                <a:t>(6)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160013" y="2451454"/>
            <a:ext cx="645235" cy="230832"/>
            <a:chOff x="1080104" y="1984647"/>
            <a:chExt cx="645235" cy="230832"/>
          </a:xfrm>
        </p:grpSpPr>
        <p:sp>
          <p:nvSpPr>
            <p:cNvPr id="85" name="직사각형 8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25495" y="1984647"/>
              <a:ext cx="6005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16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584134" y="2451454"/>
            <a:ext cx="645235" cy="230832"/>
            <a:chOff x="1080104" y="1984647"/>
            <a:chExt cx="645235" cy="230832"/>
          </a:xfrm>
        </p:grpSpPr>
        <p:sp>
          <p:nvSpPr>
            <p:cNvPr id="88" name="직사각형 87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25495" y="1984647"/>
              <a:ext cx="59984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12 </a:t>
              </a:r>
              <a:r>
                <a:rPr lang="ko-KR" altLang="en-US" sz="900"/>
                <a:t>코어</a:t>
              </a:r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25503" y="2959467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8748" y="2739250"/>
            <a:ext cx="763767" cy="221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패키지형태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1160013" y="2739250"/>
            <a:ext cx="728591" cy="230832"/>
            <a:chOff x="1080104" y="1984647"/>
            <a:chExt cx="728591" cy="230832"/>
          </a:xfrm>
        </p:grpSpPr>
        <p:sp>
          <p:nvSpPr>
            <p:cNvPr id="93" name="직사각형 9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25495" y="1984647"/>
              <a:ext cx="686261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정품 박스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584134" y="2739250"/>
            <a:ext cx="959424" cy="230832"/>
            <a:chOff x="1080104" y="1984647"/>
            <a:chExt cx="959424" cy="230832"/>
          </a:xfrm>
        </p:grpSpPr>
        <p:sp>
          <p:nvSpPr>
            <p:cNvPr id="96" name="직사각형 9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25495" y="1984647"/>
              <a:ext cx="914033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병행수입 박스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43409" y="2739249"/>
            <a:ext cx="460889" cy="230832"/>
            <a:chOff x="1080104" y="1984647"/>
            <a:chExt cx="460889" cy="230832"/>
          </a:xfrm>
        </p:grpSpPr>
        <p:sp>
          <p:nvSpPr>
            <p:cNvPr id="99" name="직사각형 9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25495" y="1984647"/>
              <a:ext cx="415498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006885" y="2739249"/>
            <a:ext cx="856832" cy="230832"/>
            <a:chOff x="1080104" y="1984647"/>
            <a:chExt cx="856832" cy="230832"/>
          </a:xfrm>
        </p:grpSpPr>
        <p:sp>
          <p:nvSpPr>
            <p:cNvPr id="102" name="직사각형 10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25495" y="1984647"/>
              <a:ext cx="811441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 </a:t>
              </a:r>
              <a:r>
                <a:rPr lang="en-US" altLang="ko-KR" sz="900"/>
                <a:t>+ </a:t>
              </a:r>
              <a:r>
                <a:rPr lang="ko-KR" altLang="en-US" sz="900"/>
                <a:t>쿨러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15000" y="3167602"/>
            <a:ext cx="64806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신상품순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1520" y="3167602"/>
            <a:ext cx="76384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인기상품순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63069" y="3167602"/>
            <a:ext cx="761996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낮은가격순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11760" y="3167602"/>
            <a:ext cx="761747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높은가격순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325503" y="3402366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3528" y="4077072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95536" y="3501008"/>
            <a:ext cx="504056" cy="50405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1027839" y="3476339"/>
            <a:ext cx="2187801" cy="217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14" name="TextBox 113"/>
          <p:cNvSpPr txBox="1"/>
          <p:nvPr/>
        </p:nvSpPr>
        <p:spPr>
          <a:xfrm>
            <a:off x="1027839" y="3683237"/>
            <a:ext cx="471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듀얼코어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쓰레드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/3.5GHz/3MB/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HD 610/350MHz/54W/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하이퍼스레딩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27839" y="3869668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88224" y="3484236"/>
            <a:ext cx="648072" cy="2190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588224" y="3778925"/>
            <a:ext cx="648072" cy="21967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22770" y="3644777"/>
            <a:ext cx="705642" cy="22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21" name="직선 연결선 120"/>
          <p:cNvCxnSpPr/>
          <p:nvPr/>
        </p:nvCxnSpPr>
        <p:spPr>
          <a:xfrm>
            <a:off x="323528" y="4821821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 descr="0101_01_80.jpg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95536" y="4245757"/>
            <a:ext cx="504056" cy="5040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27839" y="4149080"/>
            <a:ext cx="2464026" cy="22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코어</a:t>
            </a:r>
            <a:r>
              <a:rPr lang="en-US" altLang="ko-KR" sz="900" b="1"/>
              <a:t>i5-7</a:t>
            </a:r>
            <a:r>
              <a:rPr lang="ko-KR" altLang="en-US" sz="900" b="1"/>
              <a:t>세대 </a:t>
            </a:r>
            <a:r>
              <a:rPr lang="en-US" altLang="ko-KR" sz="900" b="1"/>
              <a:t>7600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027839" y="4329592"/>
            <a:ext cx="4540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쿼드 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쓰레드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/3.5GHz/DDR4 / DDR3L/6MB/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HD 630/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350MHz/65W/PCI-Express 16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 레인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27839" y="4614417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588224" y="4228985"/>
            <a:ext cx="648072" cy="2172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588224" y="4523674"/>
            <a:ext cx="648072" cy="21787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69502" y="4389526"/>
            <a:ext cx="779888" cy="218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277,810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30" name="직선 연결선 129"/>
          <p:cNvCxnSpPr/>
          <p:nvPr/>
        </p:nvCxnSpPr>
        <p:spPr>
          <a:xfrm>
            <a:off x="323528" y="5496527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 descr="0101_01_80.jpg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95536" y="4920463"/>
            <a:ext cx="504056" cy="50405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027839" y="4895794"/>
            <a:ext cx="2178276" cy="2172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/>
              <a:t>AMD </a:t>
            </a:r>
            <a:r>
              <a:rPr lang="ko-KR" altLang="en-US" sz="900" b="1"/>
              <a:t>라이젠 </a:t>
            </a:r>
            <a:r>
              <a:rPr lang="en-US" altLang="ko-KR" sz="900" b="1"/>
              <a:t>7 1700 (</a:t>
            </a:r>
            <a:r>
              <a:rPr lang="ko-KR" altLang="en-US" sz="900" b="1"/>
              <a:t>서밋 릿지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33" name="TextBox 132"/>
          <p:cNvSpPr txBox="1"/>
          <p:nvPr/>
        </p:nvSpPr>
        <p:spPr>
          <a:xfrm>
            <a:off x="1027839" y="5102692"/>
            <a:ext cx="37689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999999"/>
                </a:solidFill>
              </a:rPr>
              <a:t>AMD(</a:t>
            </a:r>
            <a:r>
              <a:rPr lang="ko-KR" altLang="en-US" sz="800">
                <a:solidFill>
                  <a:srgbClr val="999999"/>
                </a:solidFill>
              </a:rPr>
              <a:t>소켓</a:t>
            </a:r>
            <a:r>
              <a:rPr lang="en-US" altLang="ko-KR" sz="800">
                <a:solidFill>
                  <a:srgbClr val="999999"/>
                </a:solidFill>
              </a:rPr>
              <a:t>AM4) </a:t>
            </a:r>
            <a:r>
              <a:rPr lang="ko-KR" altLang="en-US" sz="800">
                <a:solidFill>
                  <a:srgbClr val="999999"/>
                </a:solidFill>
              </a:rPr>
              <a:t>옥타</a:t>
            </a:r>
            <a:r>
              <a:rPr lang="en-US" altLang="ko-KR" sz="800">
                <a:solidFill>
                  <a:srgbClr val="999999"/>
                </a:solidFill>
              </a:rPr>
              <a:t>(8) </a:t>
            </a:r>
            <a:r>
              <a:rPr lang="ko-KR" altLang="en-US" sz="800">
                <a:solidFill>
                  <a:srgbClr val="999999"/>
                </a:solidFill>
              </a:rPr>
              <a:t>코어 쓰레드 </a:t>
            </a:r>
            <a:r>
              <a:rPr lang="en-US" altLang="ko-KR" sz="800">
                <a:solidFill>
                  <a:srgbClr val="999999"/>
                </a:solidFill>
              </a:rPr>
              <a:t>16</a:t>
            </a:r>
            <a:r>
              <a:rPr lang="ko-KR" altLang="en-US" sz="800">
                <a:solidFill>
                  <a:srgbClr val="999999"/>
                </a:solidFill>
              </a:rPr>
              <a:t>개 </a:t>
            </a:r>
            <a:r>
              <a:rPr lang="en-US" altLang="ko-KR" sz="800">
                <a:solidFill>
                  <a:srgbClr val="999999"/>
                </a:solidFill>
              </a:rPr>
              <a:t>64</a:t>
            </a:r>
            <a:r>
              <a:rPr lang="ko-KR" altLang="en-US" sz="800">
                <a:solidFill>
                  <a:srgbClr val="999999"/>
                </a:solidFill>
              </a:rPr>
              <a:t>비트 </a:t>
            </a:r>
            <a:r>
              <a:rPr lang="en-US" altLang="ko-KR" sz="800">
                <a:solidFill>
                  <a:srgbClr val="999999"/>
                </a:solidFill>
              </a:rPr>
              <a:t>DDR4 3.0GHz 16 MB 65W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7839" y="5289123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8224" y="4903691"/>
            <a:ext cx="648072" cy="2188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588224" y="5198380"/>
            <a:ext cx="648072" cy="21944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24128" y="5064232"/>
            <a:ext cx="816249" cy="22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421,830 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1029" name="직사각형 16"/>
          <p:cNvSpPr/>
          <p:nvPr/>
        </p:nvSpPr>
        <p:spPr>
          <a:xfrm>
            <a:off x="7452320" y="692689"/>
            <a:ext cx="1691680" cy="2467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하단 장바구니 내역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리스트 에서 이미지를 클릭하면 하단 장바구니 영역이 활성화되고</a:t>
            </a:r>
            <a:r>
              <a:rPr lang="en-US" altLang="ko-KR" sz="800"/>
              <a:t>,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이미지를  드래그하여 하단 장바구니 영역으로 가져다 놓으면</a:t>
            </a:r>
            <a:r>
              <a:rPr lang="en-US" altLang="ko-KR" sz="800"/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해당 상품이 장바구니에 추가됨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하단 장바구니 내역에서도</a:t>
            </a:r>
            <a:r>
              <a:rPr lang="en-US" altLang="ko-KR" sz="800"/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수량 수정</a:t>
            </a:r>
            <a:r>
              <a:rPr lang="en-US" altLang="ko-KR" sz="800"/>
              <a:t>,</a:t>
            </a:r>
            <a:r>
              <a:rPr lang="ko-KR" altLang="en-US" sz="800"/>
              <a:t> 삭제</a:t>
            </a:r>
            <a:r>
              <a:rPr lang="en-US" altLang="ko-KR" sz="800"/>
              <a:t>,</a:t>
            </a:r>
            <a:r>
              <a:rPr lang="ko-KR" altLang="en-US" sz="800"/>
              <a:t> 구매하기 가능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1083" name="TextBox 117"/>
          <p:cNvSpPr txBox="1"/>
          <p:nvPr/>
        </p:nvSpPr>
        <p:spPr>
          <a:xfrm>
            <a:off x="324964" y="5257775"/>
            <a:ext cx="1162524" cy="27209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장바구니 ▼</a:t>
            </a:r>
          </a:p>
        </p:txBody>
      </p:sp>
      <p:sp>
        <p:nvSpPr>
          <p:cNvPr id="1085" name="직사각형 33"/>
          <p:cNvSpPr/>
          <p:nvPr/>
        </p:nvSpPr>
        <p:spPr>
          <a:xfrm>
            <a:off x="327600" y="5552588"/>
            <a:ext cx="6848520" cy="111677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0"/>
            </a:schemeClr>
          </a:solidFill>
          <a:ln w="12700" cap="flat" cmpd="sng" algn="ctr">
            <a:solidFill>
              <a:schemeClr val="accent1"/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          </a:t>
            </a:r>
          </a:p>
        </p:txBody>
      </p:sp>
      <p:sp>
        <p:nvSpPr>
          <p:cNvPr id="1084" name="타원 1083"/>
          <p:cNvSpPr/>
          <p:nvPr/>
        </p:nvSpPr>
        <p:spPr>
          <a:xfrm>
            <a:off x="119336" y="547972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pic>
        <p:nvPicPr>
          <p:cNvPr id="1087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279576" y="5157192"/>
            <a:ext cx="504056" cy="504056"/>
          </a:xfrm>
          <a:prstGeom prst="rect">
            <a:avLst/>
          </a:prstGeom>
          <a:ln w="12700" cap="flat" cmpd="sng">
            <a:solidFill>
              <a:schemeClr val="tx1">
                <a:lumMod val="10000"/>
                <a:lumOff val="90000"/>
              </a:schemeClr>
            </a:solidFill>
            <a:prstDash val="solid"/>
            <a:round/>
          </a:ln>
        </p:spPr>
      </p:pic>
      <p:sp>
        <p:nvSpPr>
          <p:cNvPr id="1090" name="오른쪽 화살표 1089"/>
          <p:cNvSpPr/>
          <p:nvPr/>
        </p:nvSpPr>
        <p:spPr>
          <a:xfrm rot="2385769">
            <a:off x="726306" y="4404625"/>
            <a:ext cx="1755998" cy="2813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accent1">
                <a:lumMod val="9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1091" name="타원 1090"/>
          <p:cNvSpPr/>
          <p:nvPr/>
        </p:nvSpPr>
        <p:spPr>
          <a:xfrm>
            <a:off x="1342928" y="407652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pic>
        <p:nvPicPr>
          <p:cNvPr id="1092" name="그림 1091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50379" y="5616649"/>
            <a:ext cx="1829197" cy="999337"/>
          </a:xfrm>
          <a:prstGeom prst="rect">
            <a:avLst/>
          </a:prstGeom>
        </p:spPr>
      </p:pic>
      <p:pic>
        <p:nvPicPr>
          <p:cNvPr id="1093" name="그림 1092"/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5982643" y="5608290"/>
            <a:ext cx="1144711" cy="1027305"/>
          </a:xfrm>
          <a:prstGeom prst="rect">
            <a:avLst/>
          </a:prstGeom>
        </p:spPr>
      </p:pic>
      <p:sp>
        <p:nvSpPr>
          <p:cNvPr id="1094" name="타원 1093"/>
          <p:cNvSpPr/>
          <p:nvPr/>
        </p:nvSpPr>
        <p:spPr>
          <a:xfrm>
            <a:off x="2279032" y="609329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grpSp>
        <p:nvGrpSpPr>
          <p:cNvPr id="1095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096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97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8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9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0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101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102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103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4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5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6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7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8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9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0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1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2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3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4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5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6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☆ 기획의도 및 주요기능  </a:t>
            </a:r>
            <a:endParaRPr lang="ko-KR" altLang="en-US" sz="4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407368" y="908719"/>
            <a:ext cx="8424936" cy="547260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견적서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</a:rPr>
              <a:t>베틀 시스템</a:t>
            </a:r>
            <a:endParaRPr kumimoji="0" lang="ko-KR" altLang="en-US" sz="2400" b="1" i="0" u="none" strike="noStrike" kern="0" cap="none" normalizeH="0" baseline="0">
              <a:solidFill>
                <a:srgbClr val="262626"/>
              </a:solidFill>
            </a:endParaRP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endParaRPr kumimoji="0" lang="ko-KR" altLang="en-US" sz="1000" b="1" i="0" u="none" strike="noStrike" kern="0" cap="none" normalizeH="0" baseline="0">
              <a:solidFill>
                <a:srgbClr val="262626"/>
              </a:solidFill>
            </a:endParaRP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-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회원별로 견적서를 관리하고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,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공유견적서에 등록할수 있음</a:t>
            </a:r>
            <a:endParaRPr kumimoji="0" lang="ko-KR" altLang="en-US" sz="2000" i="0" u="none" strike="noStrike" kern="0" cap="none" normalizeH="0" baseline="0">
              <a:solidFill>
                <a:srgbClr val="404040"/>
              </a:solidFill>
              <a:latin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-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해당기간의 베틀에 공유견적서만 참여가능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,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전체 회원의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~~~</a:t>
            </a:r>
            <a:endParaRPr kumimoji="0" lang="en-US" altLang="ko-KR" sz="2000" i="0" u="none" strike="noStrike" kern="0" cap="none" normalizeH="0" baseline="0">
              <a:solidFill>
                <a:srgbClr val="404040"/>
              </a:solidFill>
              <a:latin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  추천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/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비추천 으로 가장 높은 점수의 견적서가 우승을 하게됨 </a:t>
            </a:r>
            <a:endParaRPr kumimoji="0" lang="ko-KR" altLang="en-US" sz="2000" i="0" u="none" strike="noStrike" kern="0" cap="none" normalizeH="0" baseline="0">
              <a:solidFill>
                <a:srgbClr val="404040"/>
              </a:solidFill>
              <a:latin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- 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매월 우승한 견적서를 구매한 회원에게 구매금액의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5%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마일리지 지급</a:t>
            </a:r>
            <a:r>
              <a:rPr kumimoji="0" lang="en-US" altLang="ko-KR" sz="2400" b="1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endParaRPr kumimoji="0" lang="en-US" altLang="ko-KR" sz="2400" b="1" i="0" u="none" strike="noStrike" kern="0" cap="none" normalizeH="0" baseline="0">
              <a:solidFill>
                <a:srgbClr val="404040"/>
              </a:solidFill>
              <a:latin typeface="맑은 고딕"/>
            </a:endParaRPr>
          </a:p>
          <a:p>
            <a:pPr marL="342900" marR="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marR="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</a:rPr>
              <a:t>공유 견적서</a:t>
            </a:r>
            <a:endParaRPr kumimoji="0" lang="ko-KR" altLang="en-US" sz="2400" b="1" i="0" u="none" strike="noStrike" kern="0" cap="none" normalizeH="0" baseline="0">
              <a:solidFill>
                <a:srgbClr val="262626"/>
              </a:solidFill>
            </a:endParaRPr>
          </a:p>
          <a:p>
            <a:pPr marL="342900" marR="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endParaRPr kumimoji="0" lang="ko-KR" altLang="en-US" sz="1000" b="1" i="0" u="none" strike="noStrike" kern="0" cap="none" normalizeH="0" baseline="0">
              <a:solidFill>
                <a:srgbClr val="262626"/>
              </a:solidFill>
            </a:endParaRPr>
          </a:p>
          <a:p>
            <a:pPr marL="342900" marR="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2000" b="0" i="0" u="none" strike="noStrike" kern="0" cap="none" spc="0" normalizeH="0" baseline="0">
                <a:solidFill>
                  <a:srgbClr val="262626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- 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회원간 견적서를 공유하여 커뮤니티 장을 형성</a:t>
            </a:r>
            <a:endParaRPr kumimoji="0" lang="ko-KR" altLang="en-US" sz="20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marR="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기획의도</a:t>
            </a:r>
            <a:endParaRPr kumimoji="0" lang="ko-KR" altLang="en-US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- 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사용자 중심 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기능으로 침체된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PC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쇼핑몰 활성화</a:t>
            </a:r>
            <a:endParaRPr kumimoji="0" lang="ko-KR" altLang="en-US" sz="2000" i="0" u="none" strike="noStrike" kern="0" cap="none" normalizeH="0" baseline="0">
              <a:solidFill>
                <a:srgbClr val="404040"/>
              </a:solidFill>
              <a:latin typeface="맑은 고딕"/>
            </a:endParaRPr>
          </a:p>
          <a:p>
            <a:pPr marL="34290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- 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고객 유치 효과</a:t>
            </a:r>
            <a:endParaRPr kumimoji="0" lang="ko-KR" altLang="en-US" sz="2000" i="0" u="none" strike="noStrike" kern="0" cap="none" normalizeH="0" baseline="0">
              <a:solidFill>
                <a:srgbClr val="404040"/>
              </a:solidFill>
              <a:latin typeface="맑은 고딕"/>
            </a:endParaRPr>
          </a:p>
          <a:p>
            <a:pPr marL="34290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- 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수익 창출 효과</a:t>
            </a:r>
            <a:endParaRPr kumimoji="0" lang="ko-KR" altLang="en-US" sz="2000" i="0" u="none" strike="noStrike" kern="0" cap="none" normalizeH="0" baseline="0">
              <a:solidFill>
                <a:srgbClr val="404040"/>
              </a:solidFill>
              <a:latin typeface="맑은 고딕"/>
            </a:endParaRPr>
          </a:p>
          <a:p>
            <a:pPr marL="34290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buFontTx/>
              <a:buChar char="-"/>
              <a:defRPr/>
            </a:pPr>
            <a:endParaRPr kumimoji="0" lang="en-US" altLang="ko-KR" sz="2400" b="1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주문서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cxnSp>
        <p:nvCxnSpPr>
          <p:cNvPr id="44" name="직선 연결선 110"/>
          <p:cNvCxnSpPr/>
          <p:nvPr/>
        </p:nvCxnSpPr>
        <p:spPr>
          <a:xfrm>
            <a:off x="263352" y="2996952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35360" y="2468513"/>
            <a:ext cx="504056" cy="504056"/>
          </a:xfrm>
          <a:prstGeom prst="rect">
            <a:avLst/>
          </a:prstGeom>
        </p:spPr>
      </p:pic>
      <p:sp>
        <p:nvSpPr>
          <p:cNvPr id="46" name="TextBox 112"/>
          <p:cNvSpPr txBox="1"/>
          <p:nvPr/>
        </p:nvSpPr>
        <p:spPr>
          <a:xfrm>
            <a:off x="967663" y="2685356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47" name="TextBox 118"/>
          <p:cNvSpPr txBox="1"/>
          <p:nvPr/>
        </p:nvSpPr>
        <p:spPr>
          <a:xfrm>
            <a:off x="4730871" y="2657200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48" name="직사각형 33"/>
          <p:cNvSpPr/>
          <p:nvPr/>
        </p:nvSpPr>
        <p:spPr>
          <a:xfrm>
            <a:off x="335360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주문서 작성</a:t>
            </a:r>
          </a:p>
        </p:txBody>
      </p:sp>
      <p:sp>
        <p:nvSpPr>
          <p:cNvPr id="49" name="TextBox 114"/>
          <p:cNvSpPr txBox="1"/>
          <p:nvPr/>
        </p:nvSpPr>
        <p:spPr>
          <a:xfrm>
            <a:off x="985739" y="2425080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50" name="TextBox 47"/>
          <p:cNvSpPr txBox="1"/>
          <p:nvPr/>
        </p:nvSpPr>
        <p:spPr>
          <a:xfrm>
            <a:off x="5575934" y="2622054"/>
            <a:ext cx="449580" cy="26211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개</a:t>
            </a:r>
          </a:p>
        </p:txBody>
      </p:sp>
      <p:sp>
        <p:nvSpPr>
          <p:cNvPr id="52" name="TextBox 118"/>
          <p:cNvSpPr txBox="1"/>
          <p:nvPr/>
        </p:nvSpPr>
        <p:spPr>
          <a:xfrm>
            <a:off x="6178670" y="2657200"/>
            <a:ext cx="78142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54" name="직사각형 33"/>
          <p:cNvSpPr/>
          <p:nvPr/>
        </p:nvSpPr>
        <p:spPr>
          <a:xfrm>
            <a:off x="326207" y="2186888"/>
            <a:ext cx="6849913" cy="234000"/>
          </a:xfrm>
          <a:prstGeom prst="rect">
            <a:avLst/>
          </a:prstGeom>
          <a:solidFill>
            <a:schemeClr val="bg2">
              <a:lumMod val="85000"/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주문리스트          상품                                                                       가격            수량          소계</a:t>
            </a:r>
          </a:p>
        </p:txBody>
      </p:sp>
      <p:cxnSp>
        <p:nvCxnSpPr>
          <p:cNvPr id="55" name="직선 연결선 110"/>
          <p:cNvCxnSpPr/>
          <p:nvPr/>
        </p:nvCxnSpPr>
        <p:spPr>
          <a:xfrm>
            <a:off x="263352" y="3635127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35360" y="3106688"/>
            <a:ext cx="504056" cy="504056"/>
          </a:xfrm>
          <a:prstGeom prst="rect">
            <a:avLst/>
          </a:prstGeom>
        </p:spPr>
      </p:pic>
      <p:sp>
        <p:nvSpPr>
          <p:cNvPr id="57" name="TextBox 112"/>
          <p:cNvSpPr txBox="1"/>
          <p:nvPr/>
        </p:nvSpPr>
        <p:spPr>
          <a:xfrm>
            <a:off x="967663" y="3323531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58" name="TextBox 118"/>
          <p:cNvSpPr txBox="1"/>
          <p:nvPr/>
        </p:nvSpPr>
        <p:spPr>
          <a:xfrm>
            <a:off x="4730871" y="3295375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59" name="TextBox 114"/>
          <p:cNvSpPr txBox="1"/>
          <p:nvPr/>
        </p:nvSpPr>
        <p:spPr>
          <a:xfrm>
            <a:off x="985739" y="3063255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62" name="TextBox 118"/>
          <p:cNvSpPr txBox="1"/>
          <p:nvPr/>
        </p:nvSpPr>
        <p:spPr>
          <a:xfrm>
            <a:off x="6178670" y="3295375"/>
            <a:ext cx="78142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64" name="직사각형 33"/>
          <p:cNvSpPr/>
          <p:nvPr/>
        </p:nvSpPr>
        <p:spPr>
          <a:xfrm>
            <a:off x="5015880" y="3717032"/>
            <a:ext cx="1228278" cy="246923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총 합계 금액</a:t>
            </a:r>
          </a:p>
        </p:txBody>
      </p:sp>
      <p:sp>
        <p:nvSpPr>
          <p:cNvPr id="65" name="TextBox 118"/>
          <p:cNvSpPr txBox="1"/>
          <p:nvPr/>
        </p:nvSpPr>
        <p:spPr>
          <a:xfrm>
            <a:off x="6332636" y="3733525"/>
            <a:ext cx="781412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241,880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cxnSp>
        <p:nvCxnSpPr>
          <p:cNvPr id="66" name="직선 연결선 110"/>
          <p:cNvCxnSpPr/>
          <p:nvPr/>
        </p:nvCxnSpPr>
        <p:spPr>
          <a:xfrm>
            <a:off x="263352" y="4082802"/>
            <a:ext cx="6912768" cy="0"/>
          </a:xfrm>
          <a:prstGeom prst="line">
            <a:avLst/>
          </a:prstGeom>
          <a:ln w="25400" algn="ctr">
            <a:solidFill>
              <a:schemeClr val="accent5">
                <a:lumMod val="80000"/>
                <a:lumOff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47"/>
          <p:cNvSpPr txBox="1"/>
          <p:nvPr/>
        </p:nvSpPr>
        <p:spPr>
          <a:xfrm>
            <a:off x="5575934" y="3222129"/>
            <a:ext cx="449580" cy="26211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개</a:t>
            </a:r>
          </a:p>
        </p:txBody>
      </p:sp>
      <p:sp>
        <p:nvSpPr>
          <p:cNvPr id="68" name="직사각형 33"/>
          <p:cNvSpPr/>
          <p:nvPr/>
        </p:nvSpPr>
        <p:spPr>
          <a:xfrm>
            <a:off x="263352" y="4272838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수취인 이름</a:t>
            </a:r>
          </a:p>
        </p:txBody>
      </p:sp>
      <p:sp>
        <p:nvSpPr>
          <p:cNvPr id="69" name="직사각형 33"/>
          <p:cNvSpPr/>
          <p:nvPr/>
        </p:nvSpPr>
        <p:spPr>
          <a:xfrm>
            <a:off x="263352" y="4587163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휴대폰</a:t>
            </a:r>
          </a:p>
        </p:txBody>
      </p:sp>
      <p:sp>
        <p:nvSpPr>
          <p:cNvPr id="70" name="직사각형 33"/>
          <p:cNvSpPr/>
          <p:nvPr/>
        </p:nvSpPr>
        <p:spPr>
          <a:xfrm>
            <a:off x="263352" y="4891963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주소</a:t>
            </a:r>
          </a:p>
        </p:txBody>
      </p:sp>
      <p:sp>
        <p:nvSpPr>
          <p:cNvPr id="73" name="직사각형 33"/>
          <p:cNvSpPr/>
          <p:nvPr/>
        </p:nvSpPr>
        <p:spPr>
          <a:xfrm>
            <a:off x="1996902" y="4878685"/>
            <a:ext cx="2370906" cy="27850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직사각형 33"/>
          <p:cNvSpPr/>
          <p:nvPr/>
        </p:nvSpPr>
        <p:spPr>
          <a:xfrm>
            <a:off x="272877" y="5206288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배송 메세지</a:t>
            </a:r>
          </a:p>
        </p:txBody>
      </p:sp>
      <p:sp>
        <p:nvSpPr>
          <p:cNvPr id="75" name="직사각형 33"/>
          <p:cNvSpPr/>
          <p:nvPr/>
        </p:nvSpPr>
        <p:spPr>
          <a:xfrm>
            <a:off x="2006427" y="5206288"/>
            <a:ext cx="2865437" cy="38295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직사각형 33"/>
          <p:cNvSpPr/>
          <p:nvPr/>
        </p:nvSpPr>
        <p:spPr>
          <a:xfrm>
            <a:off x="272877" y="5661248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결제방법</a:t>
            </a:r>
          </a:p>
        </p:txBody>
      </p:sp>
      <p:sp>
        <p:nvSpPr>
          <p:cNvPr id="77" name="TextBox 52"/>
          <p:cNvSpPr txBox="1"/>
          <p:nvPr/>
        </p:nvSpPr>
        <p:spPr>
          <a:xfrm>
            <a:off x="1991544" y="5668276"/>
            <a:ext cx="862146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⊙무통장입금</a:t>
            </a:r>
          </a:p>
        </p:txBody>
      </p:sp>
      <p:sp>
        <p:nvSpPr>
          <p:cNvPr id="79" name="직사각형 33"/>
          <p:cNvSpPr/>
          <p:nvPr/>
        </p:nvSpPr>
        <p:spPr>
          <a:xfrm>
            <a:off x="1996902" y="4573885"/>
            <a:ext cx="2874962" cy="259085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직사각형 33"/>
          <p:cNvSpPr/>
          <p:nvPr/>
        </p:nvSpPr>
        <p:spPr>
          <a:xfrm>
            <a:off x="1996902" y="4250035"/>
            <a:ext cx="2874962" cy="259085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006355" y="4235946"/>
            <a:ext cx="2160240" cy="1656184"/>
          </a:xfrm>
          <a:prstGeom prst="rect">
            <a:avLst/>
          </a:prstGeom>
          <a:noFill/>
          <a:ln w="12700" algn="ctr">
            <a:solidFill>
              <a:schemeClr val="bg2">
                <a:lumMod val="7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82" name="TextBox 114"/>
          <p:cNvSpPr txBox="1"/>
          <p:nvPr/>
        </p:nvSpPr>
        <p:spPr>
          <a:xfrm>
            <a:off x="5138639" y="4311030"/>
            <a:ext cx="829726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b="1">
                <a:solidFill>
                  <a:srgbClr val="0000FF"/>
                </a:solidFill>
                <a:latin typeface="+mn-ea"/>
              </a:rPr>
              <a:t>주문자정보</a:t>
            </a:r>
          </a:p>
        </p:txBody>
      </p:sp>
      <p:sp>
        <p:nvSpPr>
          <p:cNvPr id="83" name="직사각형 33"/>
          <p:cNvSpPr/>
          <p:nvPr/>
        </p:nvSpPr>
        <p:spPr>
          <a:xfrm>
            <a:off x="5145485" y="4577638"/>
            <a:ext cx="878507" cy="219514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주문자이름</a:t>
            </a:r>
          </a:p>
        </p:txBody>
      </p:sp>
      <p:sp>
        <p:nvSpPr>
          <p:cNvPr id="84" name="TextBox 114"/>
          <p:cNvSpPr txBox="1"/>
          <p:nvPr/>
        </p:nvSpPr>
        <p:spPr>
          <a:xfrm>
            <a:off x="6072089" y="4562078"/>
            <a:ext cx="572551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다나컴</a:t>
            </a:r>
          </a:p>
        </p:txBody>
      </p:sp>
      <p:sp>
        <p:nvSpPr>
          <p:cNvPr id="85" name="직사각형 33"/>
          <p:cNvSpPr/>
          <p:nvPr/>
        </p:nvSpPr>
        <p:spPr>
          <a:xfrm>
            <a:off x="5145485" y="4844338"/>
            <a:ext cx="878507" cy="219514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연락처</a:t>
            </a:r>
          </a:p>
        </p:txBody>
      </p:sp>
      <p:sp>
        <p:nvSpPr>
          <p:cNvPr id="86" name="직사각형 33"/>
          <p:cNvSpPr/>
          <p:nvPr/>
        </p:nvSpPr>
        <p:spPr>
          <a:xfrm>
            <a:off x="5145485" y="5111038"/>
            <a:ext cx="878507" cy="219514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이메일</a:t>
            </a:r>
          </a:p>
        </p:txBody>
      </p:sp>
      <p:sp>
        <p:nvSpPr>
          <p:cNvPr id="87" name="직사각형 33"/>
          <p:cNvSpPr/>
          <p:nvPr/>
        </p:nvSpPr>
        <p:spPr>
          <a:xfrm>
            <a:off x="6078935" y="4844338"/>
            <a:ext cx="878507" cy="219514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직사각형 33"/>
          <p:cNvSpPr/>
          <p:nvPr/>
        </p:nvSpPr>
        <p:spPr>
          <a:xfrm>
            <a:off x="6078935" y="5111038"/>
            <a:ext cx="878507" cy="219514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TextBox 117"/>
          <p:cNvSpPr txBox="1"/>
          <p:nvPr/>
        </p:nvSpPr>
        <p:spPr>
          <a:xfrm>
            <a:off x="5735960" y="6061773"/>
            <a:ext cx="1440160" cy="319555"/>
          </a:xfrm>
          <a:prstGeom prst="rect">
            <a:avLst/>
          </a:prstGeom>
          <a:solidFill>
            <a:schemeClr val="accent4">
              <a:lumMod val="80000"/>
              <a:lumOff val="20000"/>
            </a:schemeClr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5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주문하기</a:t>
            </a:r>
            <a:endParaRPr lang="ko-KR" altLang="en-US" sz="15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90" name="직사각형 16"/>
          <p:cNvSpPr/>
          <p:nvPr/>
        </p:nvSpPr>
        <p:spPr>
          <a:xfrm>
            <a:off x="7452320" y="692696"/>
            <a:ext cx="1691680" cy="191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주문서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1. 주문내역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주문자 정보 입력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수령자 정보 입력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주문내역 확인후 주문자 정보를 입력하고 주문하기를 진행</a:t>
            </a:r>
            <a:endParaRPr lang="en-US" altLang="ko-KR" sz="800"/>
          </a:p>
        </p:txBody>
      </p:sp>
      <p:sp>
        <p:nvSpPr>
          <p:cNvPr id="91" name="타원 90"/>
          <p:cNvSpPr/>
          <p:nvPr/>
        </p:nvSpPr>
        <p:spPr>
          <a:xfrm>
            <a:off x="119336" y="285239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92" name="타원 91"/>
          <p:cNvSpPr/>
          <p:nvPr/>
        </p:nvSpPr>
        <p:spPr>
          <a:xfrm>
            <a:off x="6600056" y="436456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93" name="타원 92"/>
          <p:cNvSpPr/>
          <p:nvPr/>
        </p:nvSpPr>
        <p:spPr>
          <a:xfrm>
            <a:off x="1775520" y="407707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94" name="타원 93"/>
          <p:cNvSpPr/>
          <p:nvPr/>
        </p:nvSpPr>
        <p:spPr>
          <a:xfrm>
            <a:off x="6312024" y="638132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95" name="TextBox 48"/>
          <p:cNvSpPr txBox="1"/>
          <p:nvPr/>
        </p:nvSpPr>
        <p:spPr>
          <a:xfrm>
            <a:off x="4426923" y="4897735"/>
            <a:ext cx="465117" cy="253385"/>
          </a:xfrm>
          <a:prstGeom prst="rect">
            <a:avLst/>
          </a:prstGeom>
          <a:solidFill>
            <a:schemeClr val="bg2">
              <a:lumMod val="50000"/>
              <a:alpha val="100000"/>
            </a:schemeClr>
          </a:solidFill>
          <a:ln w="12700" cap="flat" cmpd="sng" algn="ctr">
            <a:solidFill>
              <a:schemeClr val="accent1">
                <a:lumMod val="30000"/>
                <a:alpha val="100000"/>
              </a:schemeClr>
            </a:solidFill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ko-KR" altLang="en-US" sz="1100" b="1" i="0" u="none" strike="noStrike" kern="1200" cap="none" normalizeH="0" baseline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검색</a:t>
            </a:r>
          </a:p>
        </p:txBody>
      </p:sp>
      <p:grpSp>
        <p:nvGrpSpPr>
          <p:cNvPr id="96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97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8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02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03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04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5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8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9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2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3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4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5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6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7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마이페이지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44" name="TextBox 11"/>
          <p:cNvSpPr txBox="1"/>
          <p:nvPr/>
        </p:nvSpPr>
        <p:spPr>
          <a:xfrm>
            <a:off x="251520" y="1700808"/>
            <a:ext cx="1421070" cy="1183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마이페이지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조회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회원정보 관리</a:t>
            </a:r>
          </a:p>
        </p:txBody>
      </p:sp>
      <p:cxnSp>
        <p:nvCxnSpPr>
          <p:cNvPr id="45" name="직선 연결선 44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주문내역 리스트</a:t>
            </a:r>
          </a:p>
        </p:txBody>
      </p:sp>
      <p:cxnSp>
        <p:nvCxnSpPr>
          <p:cNvPr id="48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49" name="TextBox 24"/>
          <p:cNvSpPr txBox="1"/>
          <p:nvPr/>
        </p:nvSpPr>
        <p:spPr>
          <a:xfrm>
            <a:off x="1956849" y="2242964"/>
            <a:ext cx="59503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주문번호</a:t>
            </a:r>
          </a:p>
        </p:txBody>
      </p:sp>
      <p:sp>
        <p:nvSpPr>
          <p:cNvPr id="64" name="TextBox 24"/>
          <p:cNvSpPr txBox="1"/>
          <p:nvPr/>
        </p:nvSpPr>
        <p:spPr>
          <a:xfrm>
            <a:off x="2665838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결제금액 </a:t>
            </a:r>
          </a:p>
        </p:txBody>
      </p:sp>
      <p:sp>
        <p:nvSpPr>
          <p:cNvPr id="65" name="TextBox 24"/>
          <p:cNvSpPr txBox="1"/>
          <p:nvPr/>
        </p:nvSpPr>
        <p:spPr>
          <a:xfrm>
            <a:off x="3448565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결제방법 </a:t>
            </a:r>
          </a:p>
        </p:txBody>
      </p:sp>
      <p:sp>
        <p:nvSpPr>
          <p:cNvPr id="66" name="TextBox 24"/>
          <p:cNvSpPr txBox="1"/>
          <p:nvPr/>
        </p:nvSpPr>
        <p:spPr>
          <a:xfrm>
            <a:off x="4231292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주문날짜 </a:t>
            </a:r>
          </a:p>
        </p:txBody>
      </p:sp>
      <p:sp>
        <p:nvSpPr>
          <p:cNvPr id="67" name="TextBox 24"/>
          <p:cNvSpPr txBox="1"/>
          <p:nvPr/>
        </p:nvSpPr>
        <p:spPr>
          <a:xfrm>
            <a:off x="5014019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결제날짜 </a:t>
            </a:r>
          </a:p>
        </p:txBody>
      </p:sp>
      <p:sp>
        <p:nvSpPr>
          <p:cNvPr id="68" name="TextBox 24"/>
          <p:cNvSpPr txBox="1"/>
          <p:nvPr/>
        </p:nvSpPr>
        <p:spPr>
          <a:xfrm>
            <a:off x="6579355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주문현황 </a:t>
            </a:r>
          </a:p>
        </p:txBody>
      </p:sp>
      <p:cxnSp>
        <p:nvCxnSpPr>
          <p:cNvPr id="86" name="직선 연결선 110"/>
          <p:cNvCxnSpPr/>
          <p:nvPr/>
        </p:nvCxnSpPr>
        <p:spPr>
          <a:xfrm>
            <a:off x="1979712" y="27809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14"/>
          <p:cNvSpPr txBox="1"/>
          <p:nvPr/>
        </p:nvSpPr>
        <p:spPr>
          <a:xfrm>
            <a:off x="1847528" y="2538442"/>
            <a:ext cx="5368612" cy="212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2017060800001  206,900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무통장입금 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2017-05-01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2017-05-02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  미정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결제확인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</a:p>
        </p:txBody>
      </p:sp>
      <p:cxnSp>
        <p:nvCxnSpPr>
          <p:cNvPr id="90" name="직선 연결선 110"/>
          <p:cNvCxnSpPr/>
          <p:nvPr/>
        </p:nvCxnSpPr>
        <p:spPr>
          <a:xfrm>
            <a:off x="1979712" y="311430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110"/>
          <p:cNvCxnSpPr/>
          <p:nvPr/>
        </p:nvCxnSpPr>
        <p:spPr>
          <a:xfrm>
            <a:off x="1979712" y="34286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110"/>
          <p:cNvCxnSpPr/>
          <p:nvPr/>
        </p:nvCxnSpPr>
        <p:spPr>
          <a:xfrm>
            <a:off x="1979712" y="376200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16"/>
          <p:cNvSpPr/>
          <p:nvPr/>
        </p:nvSpPr>
        <p:spPr>
          <a:xfrm>
            <a:off x="7452320" y="692696"/>
            <a:ext cx="1691680" cy="1181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마이페이지 </a:t>
            </a:r>
            <a:r>
              <a:rPr lang="en-US" altLang="ko-KR" sz="800"/>
              <a:t>-</a:t>
            </a:r>
            <a:r>
              <a:rPr lang="ko-KR" altLang="en-US" sz="800"/>
              <a:t> 주문조회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회원별로 주문내역을 조회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주문번호를 클릭하면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주문 상세내역으로 이동</a:t>
            </a:r>
          </a:p>
        </p:txBody>
      </p:sp>
      <p:sp>
        <p:nvSpPr>
          <p:cNvPr id="99" name="TextBox 24"/>
          <p:cNvSpPr txBox="1"/>
          <p:nvPr/>
        </p:nvSpPr>
        <p:spPr>
          <a:xfrm>
            <a:off x="5796746" y="2242964"/>
            <a:ext cx="6686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완료날짜 </a:t>
            </a:r>
          </a:p>
        </p:txBody>
      </p:sp>
      <p:sp>
        <p:nvSpPr>
          <p:cNvPr id="100" name="TextBox 114"/>
          <p:cNvSpPr txBox="1"/>
          <p:nvPr/>
        </p:nvSpPr>
        <p:spPr>
          <a:xfrm>
            <a:off x="1847528" y="2871817"/>
            <a:ext cx="5368612" cy="212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2017060800001  206,900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무통장입금 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2017-05-01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입금미확인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    미정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주문신청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</a:p>
        </p:txBody>
      </p:sp>
      <p:sp>
        <p:nvSpPr>
          <p:cNvPr id="98" name="타원 97"/>
          <p:cNvSpPr/>
          <p:nvPr/>
        </p:nvSpPr>
        <p:spPr>
          <a:xfrm>
            <a:off x="1847528" y="299640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97" name="타원 96"/>
          <p:cNvSpPr/>
          <p:nvPr/>
        </p:nvSpPr>
        <p:spPr>
          <a:xfrm>
            <a:off x="7104112" y="292494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01" name="TextBox 114"/>
          <p:cNvSpPr txBox="1"/>
          <p:nvPr/>
        </p:nvSpPr>
        <p:spPr>
          <a:xfrm>
            <a:off x="1847528" y="3205192"/>
            <a:ext cx="5368612" cy="212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2017060800001  206,900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무통장입금 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2017-05-01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2017-05-02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  미정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결제확인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</a:p>
        </p:txBody>
      </p:sp>
      <p:sp>
        <p:nvSpPr>
          <p:cNvPr id="102" name="TextBox 114"/>
          <p:cNvSpPr txBox="1"/>
          <p:nvPr/>
        </p:nvSpPr>
        <p:spPr>
          <a:xfrm>
            <a:off x="1847528" y="3538567"/>
            <a:ext cx="5368612" cy="212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2017060800001  206,900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무통장입금 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2017-05-01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2017-05-02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  미정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결제확인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215681" y="4365104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104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05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6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10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11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12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3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4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5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6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7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8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9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0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1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2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3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4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5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마이페이지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44" name="TextBox 11"/>
          <p:cNvSpPr txBox="1"/>
          <p:nvPr/>
        </p:nvSpPr>
        <p:spPr>
          <a:xfrm>
            <a:off x="251520" y="1700808"/>
            <a:ext cx="1425390" cy="1183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마이페이지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조회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회원정보 관리</a:t>
            </a:r>
          </a:p>
        </p:txBody>
      </p:sp>
      <p:cxnSp>
        <p:nvCxnSpPr>
          <p:cNvPr id="45" name="직선 연결선 44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주문 상세</a:t>
            </a:r>
          </a:p>
        </p:txBody>
      </p:sp>
      <p:cxnSp>
        <p:nvCxnSpPr>
          <p:cNvPr id="48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cxnSp>
        <p:nvCxnSpPr>
          <p:cNvPr id="52" name="직선 연결선 110"/>
          <p:cNvCxnSpPr/>
          <p:nvPr/>
        </p:nvCxnSpPr>
        <p:spPr>
          <a:xfrm>
            <a:off x="1960662" y="4791422"/>
            <a:ext cx="5275634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32670" y="4262983"/>
            <a:ext cx="504056" cy="504056"/>
          </a:xfrm>
          <a:prstGeom prst="rect">
            <a:avLst/>
          </a:prstGeom>
        </p:spPr>
      </p:pic>
      <p:sp>
        <p:nvSpPr>
          <p:cNvPr id="54" name="TextBox 112"/>
          <p:cNvSpPr txBox="1"/>
          <p:nvPr/>
        </p:nvSpPr>
        <p:spPr>
          <a:xfrm>
            <a:off x="2555776" y="4479826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55" name="TextBox 118"/>
          <p:cNvSpPr txBox="1"/>
          <p:nvPr/>
        </p:nvSpPr>
        <p:spPr>
          <a:xfrm>
            <a:off x="5008231" y="4451670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57" name="TextBox 114"/>
          <p:cNvSpPr txBox="1"/>
          <p:nvPr/>
        </p:nvSpPr>
        <p:spPr>
          <a:xfrm>
            <a:off x="2573852" y="4219550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58" name="TextBox 47"/>
          <p:cNvSpPr txBox="1"/>
          <p:nvPr/>
        </p:nvSpPr>
        <p:spPr>
          <a:xfrm>
            <a:off x="5876536" y="4416524"/>
            <a:ext cx="402675" cy="2616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  <a:endParaRPr kumimoji="0" lang="en-US" altLang="ko-KR" sz="11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0" name="TextBox 118"/>
          <p:cNvSpPr txBox="1"/>
          <p:nvPr/>
        </p:nvSpPr>
        <p:spPr>
          <a:xfrm>
            <a:off x="6456030" y="4451670"/>
            <a:ext cx="78026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62" name="직사각형 33"/>
          <p:cNvSpPr/>
          <p:nvPr/>
        </p:nvSpPr>
        <p:spPr>
          <a:xfrm>
            <a:off x="1979712" y="3981358"/>
            <a:ext cx="5212779" cy="234000"/>
          </a:xfrm>
          <a:prstGeom prst="rect">
            <a:avLst/>
          </a:prstGeom>
          <a:solidFill>
            <a:schemeClr val="accent3">
              <a:lumMod val="20000"/>
              <a:lumOff val="80000"/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          상품                                                 가격            수량          소계</a:t>
            </a:r>
          </a:p>
        </p:txBody>
      </p:sp>
      <p:cxnSp>
        <p:nvCxnSpPr>
          <p:cNvPr id="63" name="직선 연결선 110"/>
          <p:cNvCxnSpPr/>
          <p:nvPr/>
        </p:nvCxnSpPr>
        <p:spPr>
          <a:xfrm>
            <a:off x="1960662" y="5429597"/>
            <a:ext cx="534764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32670" y="4901158"/>
            <a:ext cx="504056" cy="504056"/>
          </a:xfrm>
          <a:prstGeom prst="rect">
            <a:avLst/>
          </a:prstGeom>
        </p:spPr>
      </p:pic>
      <p:sp>
        <p:nvSpPr>
          <p:cNvPr id="70" name="TextBox 112"/>
          <p:cNvSpPr txBox="1"/>
          <p:nvPr/>
        </p:nvSpPr>
        <p:spPr>
          <a:xfrm>
            <a:off x="2555776" y="5118001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71" name="TextBox 118"/>
          <p:cNvSpPr txBox="1"/>
          <p:nvPr/>
        </p:nvSpPr>
        <p:spPr>
          <a:xfrm>
            <a:off x="5008231" y="5089845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72" name="TextBox 114"/>
          <p:cNvSpPr txBox="1"/>
          <p:nvPr/>
        </p:nvSpPr>
        <p:spPr>
          <a:xfrm>
            <a:off x="2573852" y="4857725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73" name="TextBox 47"/>
          <p:cNvSpPr txBox="1"/>
          <p:nvPr/>
        </p:nvSpPr>
        <p:spPr>
          <a:xfrm>
            <a:off x="5876536" y="5054699"/>
            <a:ext cx="402675" cy="2616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  <a:endParaRPr kumimoji="0" lang="en-US" altLang="ko-KR" sz="11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5" name="TextBox 118"/>
          <p:cNvSpPr txBox="1"/>
          <p:nvPr/>
        </p:nvSpPr>
        <p:spPr>
          <a:xfrm>
            <a:off x="6456030" y="5089845"/>
            <a:ext cx="78026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77" name="직사각형 33"/>
          <p:cNvSpPr/>
          <p:nvPr/>
        </p:nvSpPr>
        <p:spPr>
          <a:xfrm>
            <a:off x="5210136" y="5511502"/>
            <a:ext cx="1228278" cy="246923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총 주문 금액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6526892" y="5527995"/>
            <a:ext cx="781412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241,880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cxnSp>
        <p:nvCxnSpPr>
          <p:cNvPr id="79" name="직선 연결선 110"/>
          <p:cNvCxnSpPr/>
          <p:nvPr/>
        </p:nvCxnSpPr>
        <p:spPr>
          <a:xfrm>
            <a:off x="1960662" y="5877272"/>
            <a:ext cx="5347642" cy="0"/>
          </a:xfrm>
          <a:prstGeom prst="line">
            <a:avLst/>
          </a:prstGeom>
          <a:ln w="25400" algn="ctr">
            <a:solidFill>
              <a:schemeClr val="accent5">
                <a:lumMod val="80000"/>
                <a:lumOff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33"/>
          <p:cNvSpPr/>
          <p:nvPr/>
        </p:nvSpPr>
        <p:spPr>
          <a:xfrm>
            <a:off x="1979712" y="2276872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주문번호</a:t>
            </a:r>
          </a:p>
        </p:txBody>
      </p:sp>
      <p:sp>
        <p:nvSpPr>
          <p:cNvPr id="84" name="직사각형 33"/>
          <p:cNvSpPr/>
          <p:nvPr/>
        </p:nvSpPr>
        <p:spPr>
          <a:xfrm>
            <a:off x="2921174" y="2276872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99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직사각형 33"/>
          <p:cNvSpPr/>
          <p:nvPr/>
        </p:nvSpPr>
        <p:spPr>
          <a:xfrm>
            <a:off x="4644008" y="2276872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회원</a:t>
            </a: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ID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직사각형 33"/>
          <p:cNvSpPr/>
          <p:nvPr/>
        </p:nvSpPr>
        <p:spPr>
          <a:xfrm>
            <a:off x="5585470" y="2276872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danacom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직사각형 33"/>
          <p:cNvSpPr/>
          <p:nvPr/>
        </p:nvSpPr>
        <p:spPr>
          <a:xfrm>
            <a:off x="1979712" y="25911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이름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직사각형 33"/>
          <p:cNvSpPr/>
          <p:nvPr/>
        </p:nvSpPr>
        <p:spPr>
          <a:xfrm>
            <a:off x="2921174" y="2591197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다나컴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직사각형 33"/>
          <p:cNvSpPr/>
          <p:nvPr/>
        </p:nvSpPr>
        <p:spPr>
          <a:xfrm>
            <a:off x="4644008" y="25911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이메일</a:t>
            </a:r>
          </a:p>
        </p:txBody>
      </p:sp>
      <p:sp>
        <p:nvSpPr>
          <p:cNvPr id="103" name="직사각형 33"/>
          <p:cNvSpPr/>
          <p:nvPr/>
        </p:nvSpPr>
        <p:spPr>
          <a:xfrm>
            <a:off x="5585470" y="2591197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danacom@naver.com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직사각형 33"/>
          <p:cNvSpPr/>
          <p:nvPr/>
        </p:nvSpPr>
        <p:spPr>
          <a:xfrm>
            <a:off x="1979712" y="28959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연락처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직사각형 33"/>
          <p:cNvSpPr/>
          <p:nvPr/>
        </p:nvSpPr>
        <p:spPr>
          <a:xfrm>
            <a:off x="2921174" y="2895997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01077779999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직사각형 33"/>
          <p:cNvSpPr/>
          <p:nvPr/>
        </p:nvSpPr>
        <p:spPr>
          <a:xfrm>
            <a:off x="4644008" y="28959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주문일</a:t>
            </a:r>
          </a:p>
        </p:txBody>
      </p:sp>
      <p:sp>
        <p:nvSpPr>
          <p:cNvPr id="107" name="직사각형 33"/>
          <p:cNvSpPr/>
          <p:nvPr/>
        </p:nvSpPr>
        <p:spPr>
          <a:xfrm>
            <a:off x="5585470" y="2895997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2017/05/01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직사각형 33"/>
          <p:cNvSpPr/>
          <p:nvPr/>
        </p:nvSpPr>
        <p:spPr>
          <a:xfrm>
            <a:off x="1979712" y="32007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주문상태</a:t>
            </a:r>
          </a:p>
        </p:txBody>
      </p:sp>
      <p:sp>
        <p:nvSpPr>
          <p:cNvPr id="109" name="직사각형 33"/>
          <p:cNvSpPr/>
          <p:nvPr/>
        </p:nvSpPr>
        <p:spPr>
          <a:xfrm>
            <a:off x="2921174" y="3200797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주문신청</a:t>
            </a:r>
          </a:p>
        </p:txBody>
      </p:sp>
      <p:sp>
        <p:nvSpPr>
          <p:cNvPr id="110" name="직사각형 33"/>
          <p:cNvSpPr/>
          <p:nvPr/>
        </p:nvSpPr>
        <p:spPr>
          <a:xfrm>
            <a:off x="4644008" y="32007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결제방법</a:t>
            </a:r>
          </a:p>
        </p:txBody>
      </p:sp>
      <p:sp>
        <p:nvSpPr>
          <p:cNvPr id="111" name="직사각형 33"/>
          <p:cNvSpPr/>
          <p:nvPr/>
        </p:nvSpPr>
        <p:spPr>
          <a:xfrm>
            <a:off x="5585470" y="3200797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무통장입금</a:t>
            </a:r>
          </a:p>
        </p:txBody>
      </p:sp>
      <p:sp>
        <p:nvSpPr>
          <p:cNvPr id="112" name="직사각형 16"/>
          <p:cNvSpPr/>
          <p:nvPr/>
        </p:nvSpPr>
        <p:spPr>
          <a:xfrm>
            <a:off x="7452320" y="692696"/>
            <a:ext cx="1691680" cy="100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마이페이지 </a:t>
            </a:r>
            <a:r>
              <a:rPr lang="en-US" altLang="ko-KR" sz="800"/>
              <a:t>-</a:t>
            </a:r>
            <a:r>
              <a:rPr lang="ko-KR" altLang="en-US" sz="800"/>
              <a:t> 주문상세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주문자 기본 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주문상세 내역 노출</a:t>
            </a:r>
          </a:p>
        </p:txBody>
      </p:sp>
      <p:sp>
        <p:nvSpPr>
          <p:cNvPr id="113" name="타원 112"/>
          <p:cNvSpPr/>
          <p:nvPr/>
        </p:nvSpPr>
        <p:spPr>
          <a:xfrm>
            <a:off x="7103568" y="270837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14" name="타원 113"/>
          <p:cNvSpPr/>
          <p:nvPr/>
        </p:nvSpPr>
        <p:spPr>
          <a:xfrm>
            <a:off x="1846984" y="472460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grpSp>
        <p:nvGrpSpPr>
          <p:cNvPr id="115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16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7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21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22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23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4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5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6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7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8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9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0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1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2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3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4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5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6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마이페이지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44" name="TextBox 11"/>
          <p:cNvSpPr txBox="1"/>
          <p:nvPr/>
        </p:nvSpPr>
        <p:spPr>
          <a:xfrm>
            <a:off x="251520" y="1700808"/>
            <a:ext cx="1425390" cy="1183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마이페이지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조회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회원정보 관리</a:t>
            </a:r>
          </a:p>
        </p:txBody>
      </p:sp>
      <p:cxnSp>
        <p:nvCxnSpPr>
          <p:cNvPr id="45" name="직선 연결선 44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6"/>
          <p:cNvSpPr/>
          <p:nvPr/>
        </p:nvSpPr>
        <p:spPr>
          <a:xfrm>
            <a:off x="7452320" y="692696"/>
            <a:ext cx="1691680" cy="100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마이페이지 </a:t>
            </a:r>
            <a:r>
              <a:rPr lang="en-US" altLang="ko-KR" sz="800"/>
              <a:t>- </a:t>
            </a:r>
            <a:r>
              <a:rPr lang="ko-KR" altLang="en-US" sz="800"/>
              <a:t>회원정보 관리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주문자 기본 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주문상세 내역 노출</a:t>
            </a:r>
          </a:p>
        </p:txBody>
      </p:sp>
      <p:sp>
        <p:nvSpPr>
          <p:cNvPr id="11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회원정보 관리</a:t>
            </a:r>
          </a:p>
        </p:txBody>
      </p:sp>
      <p:cxnSp>
        <p:nvCxnSpPr>
          <p:cNvPr id="116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962969" y="2276872"/>
            <a:ext cx="5184576" cy="3456384"/>
          </a:xfrm>
          <a:prstGeom prst="rect">
            <a:avLst/>
          </a:prstGeom>
        </p:spPr>
      </p:pic>
      <p:grpSp>
        <p:nvGrpSpPr>
          <p:cNvPr id="118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19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0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24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25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26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7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8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9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0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1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2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3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4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5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6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7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8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9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가상견적서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44" name="TextBox 11"/>
          <p:cNvSpPr txBox="1"/>
          <p:nvPr/>
        </p:nvSpPr>
        <p:spPr>
          <a:xfrm>
            <a:off x="251520" y="1700808"/>
            <a:ext cx="1582995" cy="1621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견적서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가상견적서 리스트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공유견적서 리스트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베틀견적서 리스트</a:t>
            </a:r>
          </a:p>
        </p:txBody>
      </p:sp>
      <p:cxnSp>
        <p:nvCxnSpPr>
          <p:cNvPr id="45" name="직선 연결선 44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가상견적서 리스트</a:t>
            </a:r>
          </a:p>
        </p:txBody>
      </p:sp>
      <p:cxnSp>
        <p:nvCxnSpPr>
          <p:cNvPr id="48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pic>
        <p:nvPicPr>
          <p:cNvPr id="10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215681" y="4365104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4" name="직사각형 33"/>
          <p:cNvSpPr/>
          <p:nvPr/>
        </p:nvSpPr>
        <p:spPr>
          <a:xfrm>
            <a:off x="5879976" y="1844824"/>
            <a:ext cx="1309355" cy="222228"/>
          </a:xfrm>
          <a:prstGeom prst="rect">
            <a:avLst/>
          </a:prstGeom>
          <a:solidFill>
            <a:schemeClr val="bg2">
              <a:lumMod val="70000"/>
              <a:alpha val="100000"/>
            </a:scheme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가상견적서 등록</a:t>
            </a:r>
          </a:p>
        </p:txBody>
      </p:sp>
      <p:sp>
        <p:nvSpPr>
          <p:cNvPr id="105" name="타원 104"/>
          <p:cNvSpPr/>
          <p:nvPr/>
        </p:nvSpPr>
        <p:spPr>
          <a:xfrm>
            <a:off x="5663952" y="170080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106" name="TextBox 39"/>
          <p:cNvSpPr txBox="1"/>
          <p:nvPr/>
        </p:nvSpPr>
        <p:spPr>
          <a:xfrm>
            <a:off x="1991544" y="2263468"/>
            <a:ext cx="39223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107" name="TextBox 40"/>
          <p:cNvSpPr txBox="1"/>
          <p:nvPr/>
        </p:nvSpPr>
        <p:spPr>
          <a:xfrm>
            <a:off x="2476550" y="2267347"/>
            <a:ext cx="33123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제목</a:t>
            </a:r>
          </a:p>
        </p:txBody>
      </p:sp>
      <p:sp>
        <p:nvSpPr>
          <p:cNvPr id="108" name="TextBox 41"/>
          <p:cNvSpPr txBox="1"/>
          <p:nvPr/>
        </p:nvSpPr>
        <p:spPr>
          <a:xfrm>
            <a:off x="5879976" y="2263468"/>
            <a:ext cx="59236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공유여부</a:t>
            </a:r>
          </a:p>
        </p:txBody>
      </p:sp>
      <p:sp>
        <p:nvSpPr>
          <p:cNvPr id="109" name="TextBox 41"/>
          <p:cNvSpPr txBox="1"/>
          <p:nvPr/>
        </p:nvSpPr>
        <p:spPr>
          <a:xfrm>
            <a:off x="6518910" y="2263468"/>
            <a:ext cx="57340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날 짜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" name="TextBox 47"/>
          <p:cNvSpPr txBox="1"/>
          <p:nvPr/>
        </p:nvSpPr>
        <p:spPr>
          <a:xfrm>
            <a:off x="2026026" y="2565484"/>
            <a:ext cx="29698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TextBox 48"/>
          <p:cNvSpPr txBox="1"/>
          <p:nvPr/>
        </p:nvSpPr>
        <p:spPr>
          <a:xfrm>
            <a:off x="2495600" y="2565484"/>
            <a:ext cx="33123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112" name="TextBox 49"/>
          <p:cNvSpPr txBox="1"/>
          <p:nvPr/>
        </p:nvSpPr>
        <p:spPr>
          <a:xfrm>
            <a:off x="5892160" y="2565484"/>
            <a:ext cx="5734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Y    </a:t>
            </a:r>
          </a:p>
        </p:txBody>
      </p:sp>
      <p:sp>
        <p:nvSpPr>
          <p:cNvPr id="113" name="TextBox 50"/>
          <p:cNvSpPr txBox="1"/>
          <p:nvPr/>
        </p:nvSpPr>
        <p:spPr>
          <a:xfrm>
            <a:off x="6504806" y="2565484"/>
            <a:ext cx="6305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114" name="TextBox 47"/>
          <p:cNvSpPr txBox="1"/>
          <p:nvPr/>
        </p:nvSpPr>
        <p:spPr>
          <a:xfrm>
            <a:off x="2026026" y="2851234"/>
            <a:ext cx="29698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TextBox 48"/>
          <p:cNvSpPr txBox="1"/>
          <p:nvPr/>
        </p:nvSpPr>
        <p:spPr>
          <a:xfrm>
            <a:off x="2495600" y="2851234"/>
            <a:ext cx="33123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116" name="TextBox 49"/>
          <p:cNvSpPr txBox="1"/>
          <p:nvPr/>
        </p:nvSpPr>
        <p:spPr>
          <a:xfrm>
            <a:off x="5892160" y="2851234"/>
            <a:ext cx="5734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Y    </a:t>
            </a:r>
          </a:p>
        </p:txBody>
      </p:sp>
      <p:sp>
        <p:nvSpPr>
          <p:cNvPr id="117" name="TextBox 50"/>
          <p:cNvSpPr txBox="1"/>
          <p:nvPr/>
        </p:nvSpPr>
        <p:spPr>
          <a:xfrm>
            <a:off x="6504806" y="2851234"/>
            <a:ext cx="6305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118" name="TextBox 47"/>
          <p:cNvSpPr txBox="1"/>
          <p:nvPr/>
        </p:nvSpPr>
        <p:spPr>
          <a:xfrm>
            <a:off x="2026026" y="3136984"/>
            <a:ext cx="29698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TextBox 48"/>
          <p:cNvSpPr txBox="1"/>
          <p:nvPr/>
        </p:nvSpPr>
        <p:spPr>
          <a:xfrm>
            <a:off x="2495600" y="3136984"/>
            <a:ext cx="33123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120" name="TextBox 49"/>
          <p:cNvSpPr txBox="1"/>
          <p:nvPr/>
        </p:nvSpPr>
        <p:spPr>
          <a:xfrm>
            <a:off x="5892160" y="3136984"/>
            <a:ext cx="5734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Y    </a:t>
            </a:r>
          </a:p>
        </p:txBody>
      </p:sp>
      <p:sp>
        <p:nvSpPr>
          <p:cNvPr id="121" name="TextBox 50"/>
          <p:cNvSpPr txBox="1"/>
          <p:nvPr/>
        </p:nvSpPr>
        <p:spPr>
          <a:xfrm>
            <a:off x="6504806" y="3136984"/>
            <a:ext cx="6305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122" name="TextBox 47"/>
          <p:cNvSpPr txBox="1"/>
          <p:nvPr/>
        </p:nvSpPr>
        <p:spPr>
          <a:xfrm>
            <a:off x="2026026" y="3422734"/>
            <a:ext cx="29698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" name="TextBox 48"/>
          <p:cNvSpPr txBox="1"/>
          <p:nvPr/>
        </p:nvSpPr>
        <p:spPr>
          <a:xfrm>
            <a:off x="2495600" y="3422734"/>
            <a:ext cx="33123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124" name="TextBox 49"/>
          <p:cNvSpPr txBox="1"/>
          <p:nvPr/>
        </p:nvSpPr>
        <p:spPr>
          <a:xfrm>
            <a:off x="5892160" y="3422734"/>
            <a:ext cx="5734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Y    </a:t>
            </a:r>
          </a:p>
        </p:txBody>
      </p:sp>
      <p:sp>
        <p:nvSpPr>
          <p:cNvPr id="125" name="TextBox 50"/>
          <p:cNvSpPr txBox="1"/>
          <p:nvPr/>
        </p:nvSpPr>
        <p:spPr>
          <a:xfrm>
            <a:off x="6504806" y="3422734"/>
            <a:ext cx="6305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126" name="TextBox 47"/>
          <p:cNvSpPr txBox="1"/>
          <p:nvPr/>
        </p:nvSpPr>
        <p:spPr>
          <a:xfrm>
            <a:off x="2026026" y="3708484"/>
            <a:ext cx="29698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7" name="TextBox 48"/>
          <p:cNvSpPr txBox="1"/>
          <p:nvPr/>
        </p:nvSpPr>
        <p:spPr>
          <a:xfrm>
            <a:off x="2495600" y="3708484"/>
            <a:ext cx="33123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128" name="TextBox 49"/>
          <p:cNvSpPr txBox="1"/>
          <p:nvPr/>
        </p:nvSpPr>
        <p:spPr>
          <a:xfrm>
            <a:off x="5892160" y="3708484"/>
            <a:ext cx="5734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Y    </a:t>
            </a:r>
          </a:p>
        </p:txBody>
      </p:sp>
      <p:sp>
        <p:nvSpPr>
          <p:cNvPr id="129" name="TextBox 50"/>
          <p:cNvSpPr txBox="1"/>
          <p:nvPr/>
        </p:nvSpPr>
        <p:spPr>
          <a:xfrm>
            <a:off x="6504806" y="3708484"/>
            <a:ext cx="6305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130" name="타원 129"/>
          <p:cNvSpPr/>
          <p:nvPr/>
        </p:nvSpPr>
        <p:spPr>
          <a:xfrm>
            <a:off x="2279576" y="270892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131" name="타원 130"/>
          <p:cNvSpPr/>
          <p:nvPr/>
        </p:nvSpPr>
        <p:spPr>
          <a:xfrm>
            <a:off x="4799312" y="328471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32" name="직사각형 16"/>
          <p:cNvSpPr/>
          <p:nvPr/>
        </p:nvSpPr>
        <p:spPr>
          <a:xfrm>
            <a:off x="7452320" y="692696"/>
            <a:ext cx="1691680" cy="191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가상견적서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회원별로 견적서를 등록하고</a:t>
            </a:r>
            <a:r>
              <a:rPr lang="en-US" altLang="ko-KR" sz="800"/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관리할수 있습니다</a:t>
            </a:r>
            <a:r>
              <a:rPr lang="en-US" altLang="ko-KR" sz="800"/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회원별 가상견적서 내역노출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견적서 등록화면으로 이동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번호를 클릭하면 견적서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수정</a:t>
            </a:r>
            <a:r>
              <a:rPr lang="en-US" altLang="ko-KR" sz="800"/>
              <a:t>/</a:t>
            </a:r>
            <a:r>
              <a:rPr lang="ko-KR" altLang="en-US" sz="800"/>
              <a:t>삭제 화면으로 이동</a:t>
            </a:r>
          </a:p>
        </p:txBody>
      </p:sp>
      <p:grpSp>
        <p:nvGrpSpPr>
          <p:cNvPr id="133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34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5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39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40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41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2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3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4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6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7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8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9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0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1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2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3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4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가상견적서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- 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등록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320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가상견적서 등록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CPU / 메인보드 / 메모리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-&gt;</a:t>
            </a:r>
            <a:r>
              <a:rPr lang="ko-KR" altLang="en-US" sz="800"/>
              <a:t> 상품분류를 클릭하면 왼편에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상품분류별 상품내역이 조회됨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상품분류별 상품내역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검색조건을 설정하고 검색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오른편의 해당 상품분류에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선택한 상품 노출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선택한 상품 삭제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6.</a:t>
            </a:r>
            <a:r>
              <a:rPr lang="ko-KR" altLang="en-US" sz="800"/>
              <a:t> 상품분류별로 선택 완료후에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제목을 입력하고 등록 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186011" y="1780395"/>
            <a:ext cx="1402020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가상견적서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247" name="직사각형 33"/>
          <p:cNvSpPr/>
          <p:nvPr/>
        </p:nvSpPr>
        <p:spPr>
          <a:xfrm>
            <a:off x="6600056" y="1826848"/>
            <a:ext cx="631664" cy="234000"/>
          </a:xfrm>
          <a:prstGeom prst="rect">
            <a:avLst/>
          </a:prstGeom>
          <a:solidFill>
            <a:srgbClr val="FF6600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등록</a:t>
            </a:r>
          </a:p>
        </p:txBody>
      </p:sp>
      <p:sp>
        <p:nvSpPr>
          <p:cNvPr id="279" name="TextBox 38"/>
          <p:cNvSpPr txBox="1"/>
          <p:nvPr/>
        </p:nvSpPr>
        <p:spPr>
          <a:xfrm>
            <a:off x="341028" y="2313311"/>
            <a:ext cx="659075" cy="27139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제목   </a:t>
            </a:r>
          </a:p>
        </p:txBody>
      </p:sp>
      <p:sp>
        <p:nvSpPr>
          <p:cNvPr id="280" name="TextBox 39"/>
          <p:cNvSpPr txBox="1"/>
          <p:nvPr/>
        </p:nvSpPr>
        <p:spPr>
          <a:xfrm>
            <a:off x="1132612" y="2313311"/>
            <a:ext cx="6043508" cy="27139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1" name="직선 연결선 40"/>
          <p:cNvCxnSpPr/>
          <p:nvPr/>
        </p:nvCxnSpPr>
        <p:spPr>
          <a:xfrm>
            <a:off x="318135" y="2689855"/>
            <a:ext cx="6891893" cy="19065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282" name="TextBox 41"/>
          <p:cNvSpPr txBox="1"/>
          <p:nvPr/>
        </p:nvSpPr>
        <p:spPr>
          <a:xfrm>
            <a:off x="330897" y="2797867"/>
            <a:ext cx="3460847" cy="27203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</a:p>
        </p:txBody>
      </p:sp>
      <p:sp>
        <p:nvSpPr>
          <p:cNvPr id="283" name="TextBox 45"/>
          <p:cNvSpPr txBox="1"/>
          <p:nvPr/>
        </p:nvSpPr>
        <p:spPr>
          <a:xfrm>
            <a:off x="3935760" y="2797868"/>
            <a:ext cx="3240360" cy="27203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총합   </a:t>
            </a:r>
          </a:p>
        </p:txBody>
      </p:sp>
      <p:sp>
        <p:nvSpPr>
          <p:cNvPr id="284" name="TextBox 46"/>
          <p:cNvSpPr txBox="1"/>
          <p:nvPr/>
        </p:nvSpPr>
        <p:spPr>
          <a:xfrm>
            <a:off x="325818" y="3166529"/>
            <a:ext cx="649505" cy="224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제조사▼</a:t>
            </a:r>
          </a:p>
        </p:txBody>
      </p:sp>
      <p:sp>
        <p:nvSpPr>
          <p:cNvPr id="285" name="TextBox 47"/>
          <p:cNvSpPr txBox="1"/>
          <p:nvPr/>
        </p:nvSpPr>
        <p:spPr>
          <a:xfrm>
            <a:off x="1021444" y="3169543"/>
            <a:ext cx="2357302" cy="224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</a:t>
            </a:r>
            <a:endParaRPr kumimoji="0" lang="ko-KR" altLang="en-US" sz="9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6" name="TextBox 48"/>
          <p:cNvSpPr txBox="1"/>
          <p:nvPr/>
        </p:nvSpPr>
        <p:spPr>
          <a:xfrm>
            <a:off x="3442807" y="3166529"/>
            <a:ext cx="420945" cy="224748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검색</a:t>
            </a:r>
          </a:p>
        </p:txBody>
      </p:sp>
      <p:sp>
        <p:nvSpPr>
          <p:cNvPr id="287" name="TextBox 49"/>
          <p:cNvSpPr txBox="1"/>
          <p:nvPr/>
        </p:nvSpPr>
        <p:spPr>
          <a:xfrm>
            <a:off x="316053" y="3445939"/>
            <a:ext cx="794562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 형태▼</a:t>
            </a:r>
          </a:p>
        </p:txBody>
      </p:sp>
      <p:sp>
        <p:nvSpPr>
          <p:cNvPr id="288" name="TextBox 52"/>
          <p:cNvSpPr txBox="1"/>
          <p:nvPr/>
        </p:nvSpPr>
        <p:spPr>
          <a:xfrm>
            <a:off x="1732661" y="3664963"/>
            <a:ext cx="754158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⊙신상품순</a:t>
            </a:r>
          </a:p>
        </p:txBody>
      </p:sp>
      <p:sp>
        <p:nvSpPr>
          <p:cNvPr id="289" name="TextBox 50"/>
          <p:cNvSpPr txBox="1"/>
          <p:nvPr/>
        </p:nvSpPr>
        <p:spPr>
          <a:xfrm>
            <a:off x="1207840" y="3445939"/>
            <a:ext cx="915736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브랜드 종류▼</a:t>
            </a:r>
          </a:p>
        </p:txBody>
      </p:sp>
      <p:sp>
        <p:nvSpPr>
          <p:cNvPr id="290" name="TextBox 51"/>
          <p:cNvSpPr txBox="1"/>
          <p:nvPr/>
        </p:nvSpPr>
        <p:spPr>
          <a:xfrm>
            <a:off x="2201943" y="3445939"/>
            <a:ext cx="797713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패캐 형태▼</a:t>
            </a:r>
          </a:p>
        </p:txBody>
      </p:sp>
      <p:sp>
        <p:nvSpPr>
          <p:cNvPr id="291" name="TextBox 53"/>
          <p:cNvSpPr txBox="1"/>
          <p:nvPr/>
        </p:nvSpPr>
        <p:spPr>
          <a:xfrm>
            <a:off x="2310225" y="3664963"/>
            <a:ext cx="868495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⊙낮은가격순</a:t>
            </a:r>
          </a:p>
        </p:txBody>
      </p:sp>
      <p:sp>
        <p:nvSpPr>
          <p:cNvPr id="292" name="TextBox 54"/>
          <p:cNvSpPr txBox="1"/>
          <p:nvPr/>
        </p:nvSpPr>
        <p:spPr>
          <a:xfrm>
            <a:off x="2995427" y="3664963"/>
            <a:ext cx="868325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⊙높은가격순</a:t>
            </a:r>
          </a:p>
        </p:txBody>
      </p:sp>
      <p:sp>
        <p:nvSpPr>
          <p:cNvPr id="293" name="TextBox 55"/>
          <p:cNvSpPr txBox="1"/>
          <p:nvPr/>
        </p:nvSpPr>
        <p:spPr>
          <a:xfrm>
            <a:off x="316053" y="3877987"/>
            <a:ext cx="3475691" cy="224614"/>
          </a:xfrm>
          <a:prstGeom prst="rect">
            <a:avLst/>
          </a:prstGeom>
          <a:solidFill>
            <a:srgbClr val="DDEBF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상품리스트 총 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(2)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 상품          </a:t>
            </a:r>
          </a:p>
        </p:txBody>
      </p:sp>
      <p:sp>
        <p:nvSpPr>
          <p:cNvPr id="294" name="직사각형 56"/>
          <p:cNvSpPr/>
          <p:nvPr/>
        </p:nvSpPr>
        <p:spPr>
          <a:xfrm>
            <a:off x="295200" y="4154400"/>
            <a:ext cx="3495600" cy="237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800" b="0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5" name="직사각형 57"/>
          <p:cNvSpPr/>
          <p:nvPr/>
        </p:nvSpPr>
        <p:spPr>
          <a:xfrm>
            <a:off x="3974555" y="3161041"/>
            <a:ext cx="3201565" cy="33643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800" b="0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96" name="그림 58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78089" y="4233880"/>
            <a:ext cx="243840" cy="243840"/>
          </a:xfrm>
          <a:prstGeom prst="rect">
            <a:avLst/>
          </a:prstGeom>
        </p:spPr>
      </p:pic>
      <p:sp>
        <p:nvSpPr>
          <p:cNvPr id="297" name="TextBox 59"/>
          <p:cNvSpPr txBox="1"/>
          <p:nvPr/>
        </p:nvSpPr>
        <p:spPr>
          <a:xfrm>
            <a:off x="658162" y="4204842"/>
            <a:ext cx="2557518" cy="33896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AMD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라이젠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7 1700 …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FF0000"/>
                </a:solidFill>
                <a:latin typeface="맑은 고딕"/>
                <a:ea typeface="맑은 고딕"/>
              </a:rPr>
              <a:t>421,830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298" name="TextBox 60"/>
          <p:cNvSpPr txBox="1"/>
          <p:nvPr/>
        </p:nvSpPr>
        <p:spPr>
          <a:xfrm>
            <a:off x="3287688" y="4222090"/>
            <a:ext cx="449534" cy="243230"/>
          </a:xfrm>
          <a:prstGeom prst="rect">
            <a:avLst/>
          </a:prstGeom>
          <a:solidFill>
            <a:srgbClr val="D0CECE">
              <a:alpha val="100000"/>
            </a:srgbClr>
          </a:solidFill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</a:t>
            </a:r>
          </a:p>
        </p:txBody>
      </p:sp>
      <p:pic>
        <p:nvPicPr>
          <p:cNvPr id="299" name="그림 6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78089" y="4645861"/>
            <a:ext cx="243840" cy="243840"/>
          </a:xfrm>
          <a:prstGeom prst="rect">
            <a:avLst/>
          </a:prstGeom>
        </p:spPr>
      </p:pic>
      <p:sp>
        <p:nvSpPr>
          <p:cNvPr id="300" name="TextBox 62"/>
          <p:cNvSpPr txBox="1"/>
          <p:nvPr/>
        </p:nvSpPr>
        <p:spPr>
          <a:xfrm>
            <a:off x="658162" y="4616823"/>
            <a:ext cx="2557518" cy="33903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AMD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라이젠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7 1700 …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FF0000"/>
                </a:solidFill>
                <a:latin typeface="맑은 고딕"/>
                <a:ea typeface="맑은 고딕"/>
              </a:rPr>
              <a:t>421,830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301" name="TextBox 63"/>
          <p:cNvSpPr txBox="1"/>
          <p:nvPr/>
        </p:nvSpPr>
        <p:spPr>
          <a:xfrm>
            <a:off x="3287688" y="4634071"/>
            <a:ext cx="449534" cy="243106"/>
          </a:xfrm>
          <a:prstGeom prst="rect">
            <a:avLst/>
          </a:prstGeom>
          <a:solidFill>
            <a:srgbClr val="D0CECE">
              <a:alpha val="100000"/>
            </a:srgbClr>
          </a:solidFill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</a:t>
            </a:r>
          </a:p>
        </p:txBody>
      </p:sp>
      <p:sp>
        <p:nvSpPr>
          <p:cNvPr id="302" name="TextBox 64"/>
          <p:cNvSpPr txBox="1"/>
          <p:nvPr/>
        </p:nvSpPr>
        <p:spPr>
          <a:xfrm>
            <a:off x="4036344" y="3234112"/>
            <a:ext cx="392384" cy="21544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303" name="TextBox 65"/>
          <p:cNvSpPr txBox="1"/>
          <p:nvPr/>
        </p:nvSpPr>
        <p:spPr>
          <a:xfrm>
            <a:off x="4459766" y="3234112"/>
            <a:ext cx="2672921" cy="21544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☜ 항목을 클릭하세요</a:t>
            </a: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4" name="TextBox 66"/>
          <p:cNvSpPr txBox="1"/>
          <p:nvPr/>
        </p:nvSpPr>
        <p:spPr>
          <a:xfrm>
            <a:off x="4036344" y="3510518"/>
            <a:ext cx="601934" cy="21413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메인보드</a:t>
            </a: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5" name="TextBox 67"/>
          <p:cNvSpPr txBox="1"/>
          <p:nvPr/>
        </p:nvSpPr>
        <p:spPr>
          <a:xfrm>
            <a:off x="4684612" y="3510518"/>
            <a:ext cx="2448075" cy="21413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☜ 항목을 클릭하세요</a:t>
            </a:r>
          </a:p>
        </p:txBody>
      </p:sp>
      <p:sp>
        <p:nvSpPr>
          <p:cNvPr id="306" name="TextBox 68"/>
          <p:cNvSpPr txBox="1"/>
          <p:nvPr/>
        </p:nvSpPr>
        <p:spPr>
          <a:xfrm>
            <a:off x="4036344" y="3798550"/>
            <a:ext cx="497159" cy="21490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</a:t>
            </a: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7" name="TextBox 69"/>
          <p:cNvSpPr txBox="1"/>
          <p:nvPr/>
        </p:nvSpPr>
        <p:spPr>
          <a:xfrm>
            <a:off x="4571904" y="3798550"/>
            <a:ext cx="2560783" cy="21490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☜ 항목을 클릭하세요  </a:t>
            </a:r>
          </a:p>
        </p:txBody>
      </p:sp>
      <p:sp>
        <p:nvSpPr>
          <p:cNvPr id="308" name="TextBox 51"/>
          <p:cNvSpPr txBox="1"/>
          <p:nvPr/>
        </p:nvSpPr>
        <p:spPr>
          <a:xfrm>
            <a:off x="3062631" y="3445939"/>
            <a:ext cx="801121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패캐 형태▼</a:t>
            </a:r>
          </a:p>
        </p:txBody>
      </p:sp>
      <p:sp>
        <p:nvSpPr>
          <p:cNvPr id="309" name="타원 308"/>
          <p:cNvSpPr/>
          <p:nvPr/>
        </p:nvSpPr>
        <p:spPr>
          <a:xfrm>
            <a:off x="4007224" y="407652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10" name="타원 309"/>
          <p:cNvSpPr/>
          <p:nvPr/>
        </p:nvSpPr>
        <p:spPr>
          <a:xfrm>
            <a:off x="406824" y="50846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311" name="타원 310"/>
          <p:cNvSpPr/>
          <p:nvPr/>
        </p:nvSpPr>
        <p:spPr>
          <a:xfrm>
            <a:off x="3287688" y="28529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312" name="타원 311"/>
          <p:cNvSpPr/>
          <p:nvPr/>
        </p:nvSpPr>
        <p:spPr>
          <a:xfrm>
            <a:off x="3287688" y="486861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313" name="TextBox 64"/>
          <p:cNvSpPr txBox="1"/>
          <p:nvPr/>
        </p:nvSpPr>
        <p:spPr>
          <a:xfrm>
            <a:off x="4036344" y="4797732"/>
            <a:ext cx="392384" cy="215444"/>
          </a:xfrm>
          <a:prstGeom prst="rect">
            <a:avLst/>
          </a:prstGeom>
          <a:noFill/>
          <a:ln algn="ctr">
            <a:solidFill>
              <a:schemeClr val="accent1">
                <a:lumMod val="70000"/>
                <a:alpha val="100000"/>
              </a:schemeClr>
            </a:solidFill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314" name="TextBox 65"/>
          <p:cNvSpPr txBox="1"/>
          <p:nvPr/>
        </p:nvSpPr>
        <p:spPr>
          <a:xfrm>
            <a:off x="4459766" y="4797732"/>
            <a:ext cx="2672921" cy="210513"/>
          </a:xfrm>
          <a:prstGeom prst="rect">
            <a:avLst/>
          </a:prstGeom>
          <a:noFill/>
          <a:ln algn="ctr">
            <a:solidFill>
              <a:schemeClr val="accent1">
                <a:lumMod val="70000"/>
                <a:alpha val="100000"/>
              </a:schemeClr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AMD 라이젠 7 1700 …           </a:t>
            </a:r>
            <a:r>
              <a:rPr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   </a:t>
            </a:r>
            <a:r>
              <a:rPr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387,000</a:t>
            </a:r>
            <a:r>
              <a:rPr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   </a:t>
            </a:r>
            <a:r>
              <a:rPr lang="ko-KR" altLang="en-US" sz="800" b="0" i="0" u="sng" strike="noStrike" kern="1200" cap="none" normalizeH="0" baseline="0">
                <a:solidFill>
                  <a:schemeClr val="accent2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316" name="오른쪽 화살표 315"/>
          <p:cNvSpPr/>
          <p:nvPr/>
        </p:nvSpPr>
        <p:spPr>
          <a:xfrm>
            <a:off x="3574800" y="5014800"/>
            <a:ext cx="576000" cy="288000"/>
          </a:xfrm>
          <a:prstGeom prst="rightArrow">
            <a:avLst>
              <a:gd name="adj1" fmla="val 50000"/>
              <a:gd name="adj2" fmla="val 45605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 w="12700" algn="ctr">
            <a:solidFill>
              <a:schemeClr val="accent1">
                <a:lumMod val="9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318" name="타원 317"/>
          <p:cNvSpPr/>
          <p:nvPr/>
        </p:nvSpPr>
        <p:spPr>
          <a:xfrm>
            <a:off x="6744072" y="501263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319" name="타원 318"/>
          <p:cNvSpPr/>
          <p:nvPr/>
        </p:nvSpPr>
        <p:spPr>
          <a:xfrm>
            <a:off x="6239472" y="170026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</a:t>
            </a:r>
          </a:p>
        </p:txBody>
      </p:sp>
      <p:grpSp>
        <p:nvGrpSpPr>
          <p:cNvPr id="320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21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2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5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26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27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28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29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0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1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2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3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4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5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6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7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8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9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0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1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가상견적서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- 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수정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삭제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공유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338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가상견적서 상세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등록한 상품분류별 상품내역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변경한 내역을 수정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해당 견적서 삭제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공유 </a:t>
            </a:r>
            <a:r>
              <a:rPr lang="en-US" altLang="ko-KR" sz="800"/>
              <a:t>-</a:t>
            </a:r>
            <a:r>
              <a:rPr lang="ko-KR" altLang="en-US" sz="800"/>
              <a:t> 해당 견적서 상세내역이 공유견적서에 등록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</a:t>
            </a:r>
            <a:r>
              <a:rPr lang="ko-KR" altLang="en-US" sz="800"/>
              <a:t>. 견적서 상세내역을 확인하고,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장바구니에 담겨나, 구해하기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를 진행할수 있습니다.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#</a:t>
            </a:r>
            <a:r>
              <a:rPr lang="ko-KR" altLang="en-US" sz="800"/>
              <a:t> 공유견적서에 등록된 이후에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원하는 베틀견적서에 참여가능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186011" y="1780395"/>
            <a:ext cx="1402020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가상견적서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279" name="TextBox 38"/>
          <p:cNvSpPr txBox="1"/>
          <p:nvPr/>
        </p:nvSpPr>
        <p:spPr>
          <a:xfrm>
            <a:off x="341028" y="2313311"/>
            <a:ext cx="659075" cy="27139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제목   </a:t>
            </a:r>
          </a:p>
        </p:txBody>
      </p:sp>
      <p:sp>
        <p:nvSpPr>
          <p:cNvPr id="280" name="TextBox 39"/>
          <p:cNvSpPr txBox="1"/>
          <p:nvPr/>
        </p:nvSpPr>
        <p:spPr>
          <a:xfrm>
            <a:off x="1132612" y="2313311"/>
            <a:ext cx="6043508" cy="27139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월 맞이 오버워치 전용 최적의 견적서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</a:t>
            </a:r>
          </a:p>
        </p:txBody>
      </p:sp>
      <p:cxnSp>
        <p:nvCxnSpPr>
          <p:cNvPr id="281" name="직선 연결선 40"/>
          <p:cNvCxnSpPr/>
          <p:nvPr/>
        </p:nvCxnSpPr>
        <p:spPr>
          <a:xfrm>
            <a:off x="318135" y="2689855"/>
            <a:ext cx="6891893" cy="19065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282" name="TextBox 41"/>
          <p:cNvSpPr txBox="1"/>
          <p:nvPr/>
        </p:nvSpPr>
        <p:spPr>
          <a:xfrm>
            <a:off x="330897" y="2797867"/>
            <a:ext cx="3460847" cy="27203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</a:p>
        </p:txBody>
      </p:sp>
      <p:sp>
        <p:nvSpPr>
          <p:cNvPr id="283" name="TextBox 45"/>
          <p:cNvSpPr txBox="1"/>
          <p:nvPr/>
        </p:nvSpPr>
        <p:spPr>
          <a:xfrm>
            <a:off x="3935760" y="2797868"/>
            <a:ext cx="3240360" cy="27203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총합                                  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2,999,000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   </a:t>
            </a:r>
          </a:p>
        </p:txBody>
      </p:sp>
      <p:sp>
        <p:nvSpPr>
          <p:cNvPr id="284" name="TextBox 46"/>
          <p:cNvSpPr txBox="1"/>
          <p:nvPr/>
        </p:nvSpPr>
        <p:spPr>
          <a:xfrm>
            <a:off x="325818" y="3166529"/>
            <a:ext cx="649505" cy="224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제조사▼</a:t>
            </a:r>
          </a:p>
        </p:txBody>
      </p:sp>
      <p:sp>
        <p:nvSpPr>
          <p:cNvPr id="285" name="TextBox 47"/>
          <p:cNvSpPr txBox="1"/>
          <p:nvPr/>
        </p:nvSpPr>
        <p:spPr>
          <a:xfrm>
            <a:off x="1021444" y="3169543"/>
            <a:ext cx="2357302" cy="224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</a:t>
            </a:r>
            <a:endParaRPr kumimoji="0" lang="ko-KR" altLang="en-US" sz="9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6" name="TextBox 48"/>
          <p:cNvSpPr txBox="1"/>
          <p:nvPr/>
        </p:nvSpPr>
        <p:spPr>
          <a:xfrm>
            <a:off x="3442807" y="3166529"/>
            <a:ext cx="420945" cy="224748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검색</a:t>
            </a:r>
          </a:p>
        </p:txBody>
      </p:sp>
      <p:sp>
        <p:nvSpPr>
          <p:cNvPr id="287" name="TextBox 49"/>
          <p:cNvSpPr txBox="1"/>
          <p:nvPr/>
        </p:nvSpPr>
        <p:spPr>
          <a:xfrm>
            <a:off x="316053" y="3445939"/>
            <a:ext cx="794562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 형태▼</a:t>
            </a:r>
          </a:p>
        </p:txBody>
      </p:sp>
      <p:sp>
        <p:nvSpPr>
          <p:cNvPr id="288" name="TextBox 52"/>
          <p:cNvSpPr txBox="1"/>
          <p:nvPr/>
        </p:nvSpPr>
        <p:spPr>
          <a:xfrm>
            <a:off x="1732661" y="3664963"/>
            <a:ext cx="754158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⊙신상품순</a:t>
            </a:r>
          </a:p>
        </p:txBody>
      </p:sp>
      <p:sp>
        <p:nvSpPr>
          <p:cNvPr id="289" name="TextBox 50"/>
          <p:cNvSpPr txBox="1"/>
          <p:nvPr/>
        </p:nvSpPr>
        <p:spPr>
          <a:xfrm>
            <a:off x="1207840" y="3445939"/>
            <a:ext cx="915736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브랜드 종류▼</a:t>
            </a:r>
          </a:p>
        </p:txBody>
      </p:sp>
      <p:sp>
        <p:nvSpPr>
          <p:cNvPr id="290" name="TextBox 51"/>
          <p:cNvSpPr txBox="1"/>
          <p:nvPr/>
        </p:nvSpPr>
        <p:spPr>
          <a:xfrm>
            <a:off x="2201943" y="3445939"/>
            <a:ext cx="797713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패캐 형태▼</a:t>
            </a:r>
          </a:p>
        </p:txBody>
      </p:sp>
      <p:sp>
        <p:nvSpPr>
          <p:cNvPr id="291" name="TextBox 53"/>
          <p:cNvSpPr txBox="1"/>
          <p:nvPr/>
        </p:nvSpPr>
        <p:spPr>
          <a:xfrm>
            <a:off x="2310225" y="3664963"/>
            <a:ext cx="868495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⊙낮은가격순</a:t>
            </a:r>
          </a:p>
        </p:txBody>
      </p:sp>
      <p:sp>
        <p:nvSpPr>
          <p:cNvPr id="292" name="TextBox 54"/>
          <p:cNvSpPr txBox="1"/>
          <p:nvPr/>
        </p:nvSpPr>
        <p:spPr>
          <a:xfrm>
            <a:off x="2995427" y="3664963"/>
            <a:ext cx="868325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⊙높은가격순</a:t>
            </a:r>
          </a:p>
        </p:txBody>
      </p:sp>
      <p:sp>
        <p:nvSpPr>
          <p:cNvPr id="293" name="TextBox 55"/>
          <p:cNvSpPr txBox="1"/>
          <p:nvPr/>
        </p:nvSpPr>
        <p:spPr>
          <a:xfrm>
            <a:off x="316053" y="3877987"/>
            <a:ext cx="3475691" cy="224614"/>
          </a:xfrm>
          <a:prstGeom prst="rect">
            <a:avLst/>
          </a:prstGeom>
          <a:solidFill>
            <a:srgbClr val="DDEBF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상품리스트 총 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(2)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 상품          </a:t>
            </a:r>
          </a:p>
        </p:txBody>
      </p:sp>
      <p:sp>
        <p:nvSpPr>
          <p:cNvPr id="294" name="직사각형 56"/>
          <p:cNvSpPr/>
          <p:nvPr/>
        </p:nvSpPr>
        <p:spPr>
          <a:xfrm>
            <a:off x="295200" y="4154400"/>
            <a:ext cx="3495600" cy="237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800" b="0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5" name="직사각형 57"/>
          <p:cNvSpPr/>
          <p:nvPr/>
        </p:nvSpPr>
        <p:spPr>
          <a:xfrm>
            <a:off x="3974555" y="3161041"/>
            <a:ext cx="3201565" cy="33643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800" b="0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96" name="그림 58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78089" y="4233880"/>
            <a:ext cx="243840" cy="243840"/>
          </a:xfrm>
          <a:prstGeom prst="rect">
            <a:avLst/>
          </a:prstGeom>
        </p:spPr>
      </p:pic>
      <p:sp>
        <p:nvSpPr>
          <p:cNvPr id="297" name="TextBox 59"/>
          <p:cNvSpPr txBox="1"/>
          <p:nvPr/>
        </p:nvSpPr>
        <p:spPr>
          <a:xfrm>
            <a:off x="658162" y="4204842"/>
            <a:ext cx="2557518" cy="33896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AMD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라이젠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7 1700 …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FF0000"/>
                </a:solidFill>
                <a:latin typeface="맑은 고딕"/>
                <a:ea typeface="맑은 고딕"/>
              </a:rPr>
              <a:t>421,830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298" name="TextBox 60"/>
          <p:cNvSpPr txBox="1"/>
          <p:nvPr/>
        </p:nvSpPr>
        <p:spPr>
          <a:xfrm>
            <a:off x="3287688" y="4222090"/>
            <a:ext cx="449534" cy="243230"/>
          </a:xfrm>
          <a:prstGeom prst="rect">
            <a:avLst/>
          </a:prstGeom>
          <a:solidFill>
            <a:srgbClr val="D0CECE">
              <a:alpha val="100000"/>
            </a:srgbClr>
          </a:solidFill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</a:t>
            </a:r>
          </a:p>
        </p:txBody>
      </p:sp>
      <p:pic>
        <p:nvPicPr>
          <p:cNvPr id="299" name="그림 6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78089" y="4645861"/>
            <a:ext cx="243840" cy="243840"/>
          </a:xfrm>
          <a:prstGeom prst="rect">
            <a:avLst/>
          </a:prstGeom>
        </p:spPr>
      </p:pic>
      <p:sp>
        <p:nvSpPr>
          <p:cNvPr id="300" name="TextBox 62"/>
          <p:cNvSpPr txBox="1"/>
          <p:nvPr/>
        </p:nvSpPr>
        <p:spPr>
          <a:xfrm>
            <a:off x="658162" y="4616823"/>
            <a:ext cx="2557518" cy="33903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AMD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라이젠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7 1700 …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FF0000"/>
                </a:solidFill>
                <a:latin typeface="맑은 고딕"/>
                <a:ea typeface="맑은 고딕"/>
              </a:rPr>
              <a:t>421,830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301" name="TextBox 63"/>
          <p:cNvSpPr txBox="1"/>
          <p:nvPr/>
        </p:nvSpPr>
        <p:spPr>
          <a:xfrm>
            <a:off x="3287688" y="4634071"/>
            <a:ext cx="449534" cy="243106"/>
          </a:xfrm>
          <a:prstGeom prst="rect">
            <a:avLst/>
          </a:prstGeom>
          <a:solidFill>
            <a:srgbClr val="D0CECE">
              <a:alpha val="100000"/>
            </a:srgbClr>
          </a:solidFill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</a:t>
            </a:r>
          </a:p>
        </p:txBody>
      </p:sp>
      <p:sp>
        <p:nvSpPr>
          <p:cNvPr id="302" name="TextBox 64"/>
          <p:cNvSpPr txBox="1"/>
          <p:nvPr/>
        </p:nvSpPr>
        <p:spPr>
          <a:xfrm>
            <a:off x="4036344" y="3234112"/>
            <a:ext cx="392384" cy="21544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303" name="TextBox 65"/>
          <p:cNvSpPr txBox="1"/>
          <p:nvPr/>
        </p:nvSpPr>
        <p:spPr>
          <a:xfrm>
            <a:off x="4459766" y="3234112"/>
            <a:ext cx="2672921" cy="21203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AMD 라이젠 7 1700 …                 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  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387,000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304" name="TextBox 66"/>
          <p:cNvSpPr txBox="1"/>
          <p:nvPr/>
        </p:nvSpPr>
        <p:spPr>
          <a:xfrm>
            <a:off x="4036344" y="3510518"/>
            <a:ext cx="601934" cy="21413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메인보드</a:t>
            </a: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5" name="TextBox 67"/>
          <p:cNvSpPr txBox="1"/>
          <p:nvPr/>
        </p:nvSpPr>
        <p:spPr>
          <a:xfrm>
            <a:off x="4684612" y="3510518"/>
            <a:ext cx="2448075" cy="21185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AMD 라이젠 7 1700 …            1개   387,000원</a:t>
            </a:r>
          </a:p>
        </p:txBody>
      </p:sp>
      <p:sp>
        <p:nvSpPr>
          <p:cNvPr id="306" name="TextBox 68"/>
          <p:cNvSpPr txBox="1"/>
          <p:nvPr/>
        </p:nvSpPr>
        <p:spPr>
          <a:xfrm>
            <a:off x="4036344" y="3798550"/>
            <a:ext cx="497159" cy="21490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</a:t>
            </a: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7" name="TextBox 69"/>
          <p:cNvSpPr txBox="1"/>
          <p:nvPr/>
        </p:nvSpPr>
        <p:spPr>
          <a:xfrm>
            <a:off x="4571904" y="3798550"/>
            <a:ext cx="2560783" cy="20957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AMD 라이젠 7 1700 …               1개   387,000원</a:t>
            </a:r>
          </a:p>
        </p:txBody>
      </p:sp>
      <p:sp>
        <p:nvSpPr>
          <p:cNvPr id="308" name="TextBox 51"/>
          <p:cNvSpPr txBox="1"/>
          <p:nvPr/>
        </p:nvSpPr>
        <p:spPr>
          <a:xfrm>
            <a:off x="3062631" y="3445939"/>
            <a:ext cx="801121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패캐 형태▼</a:t>
            </a:r>
          </a:p>
        </p:txBody>
      </p:sp>
      <p:sp>
        <p:nvSpPr>
          <p:cNvPr id="312" name="직사각형 32"/>
          <p:cNvSpPr/>
          <p:nvPr/>
        </p:nvSpPr>
        <p:spPr>
          <a:xfrm>
            <a:off x="6544456" y="1826848"/>
            <a:ext cx="631664" cy="234000"/>
          </a:xfrm>
          <a:prstGeom prst="rect">
            <a:avLst/>
          </a:prstGeom>
          <a:solidFill>
            <a:srgbClr val="FF6600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313" name="직사각형 33"/>
          <p:cNvSpPr/>
          <p:nvPr/>
        </p:nvSpPr>
        <p:spPr>
          <a:xfrm>
            <a:off x="5843070" y="1826848"/>
            <a:ext cx="631664" cy="234000"/>
          </a:xfrm>
          <a:prstGeom prst="rect">
            <a:avLst/>
          </a:prstGeom>
          <a:solidFill>
            <a:srgbClr val="FF6600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수정</a:t>
            </a:r>
          </a:p>
        </p:txBody>
      </p:sp>
      <p:sp>
        <p:nvSpPr>
          <p:cNvPr id="314" name="직사각형 37"/>
          <p:cNvSpPr/>
          <p:nvPr/>
        </p:nvSpPr>
        <p:spPr>
          <a:xfrm>
            <a:off x="5117888" y="1826848"/>
            <a:ext cx="631664" cy="234000"/>
          </a:xfrm>
          <a:prstGeom prst="rect">
            <a:avLst/>
          </a:prstGeom>
          <a:solidFill>
            <a:srgbClr val="FF6600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공유</a:t>
            </a:r>
          </a:p>
        </p:txBody>
      </p:sp>
      <p:sp>
        <p:nvSpPr>
          <p:cNvPr id="315" name="타원 314"/>
          <p:cNvSpPr/>
          <p:nvPr/>
        </p:nvSpPr>
        <p:spPr>
          <a:xfrm>
            <a:off x="5447384" y="407707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16" name="타원 315"/>
          <p:cNvSpPr/>
          <p:nvPr/>
        </p:nvSpPr>
        <p:spPr>
          <a:xfrm>
            <a:off x="5807424" y="206084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317" name="타원 316"/>
          <p:cNvSpPr/>
          <p:nvPr/>
        </p:nvSpPr>
        <p:spPr>
          <a:xfrm>
            <a:off x="6527504" y="206030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318" name="타원 317"/>
          <p:cNvSpPr/>
          <p:nvPr/>
        </p:nvSpPr>
        <p:spPr>
          <a:xfrm>
            <a:off x="4943872" y="206084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319" name="TextBox 117"/>
          <p:cNvSpPr txBox="1"/>
          <p:nvPr/>
        </p:nvSpPr>
        <p:spPr>
          <a:xfrm>
            <a:off x="6456040" y="6228699"/>
            <a:ext cx="648072" cy="22463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320" name="TextBox 117"/>
          <p:cNvSpPr txBox="1"/>
          <p:nvPr/>
        </p:nvSpPr>
        <p:spPr>
          <a:xfrm>
            <a:off x="5722614" y="6228699"/>
            <a:ext cx="648072" cy="22463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321" name="타원 320"/>
          <p:cNvSpPr/>
          <p:nvPr/>
        </p:nvSpPr>
        <p:spPr>
          <a:xfrm>
            <a:off x="6239472" y="587727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grpSp>
        <p:nvGrpSpPr>
          <p:cNvPr id="322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23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4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5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6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28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29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30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1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2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3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4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5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6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7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8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9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0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1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2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3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공유견적서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1734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공유견적서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- 모든 회원이 공유한 견적서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목록이 조회 됩니다. 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1. 공유견적서 내역노출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</a:t>
            </a:r>
            <a:r>
              <a:rPr lang="ko-KR" altLang="en-US" sz="800"/>
              <a:t>. 번호를 클릭하면 견적서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상세 화면으로 이동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-&gt;</a:t>
            </a:r>
            <a:r>
              <a:rPr lang="ko-KR" altLang="en-US" sz="800"/>
              <a:t> 조회수가 증가됨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pic>
        <p:nvPicPr>
          <p:cNvPr id="24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11760" y="5803269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0" name="TextBox 24"/>
          <p:cNvSpPr txBox="1"/>
          <p:nvPr/>
        </p:nvSpPr>
        <p:spPr>
          <a:xfrm>
            <a:off x="1991544" y="2242964"/>
            <a:ext cx="392370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261" name="TextBox 25"/>
          <p:cNvSpPr txBox="1"/>
          <p:nvPr/>
        </p:nvSpPr>
        <p:spPr>
          <a:xfrm>
            <a:off x="2495600" y="2242964"/>
            <a:ext cx="2232248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제목</a:t>
            </a:r>
          </a:p>
        </p:txBody>
      </p:sp>
      <p:sp>
        <p:nvSpPr>
          <p:cNvPr id="262" name="TextBox 26"/>
          <p:cNvSpPr txBox="1"/>
          <p:nvPr/>
        </p:nvSpPr>
        <p:spPr>
          <a:xfrm>
            <a:off x="4804048" y="2242964"/>
            <a:ext cx="496932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글쓴이</a:t>
            </a:r>
          </a:p>
        </p:txBody>
      </p:sp>
      <p:sp>
        <p:nvSpPr>
          <p:cNvPr id="263" name="TextBox 33"/>
          <p:cNvSpPr txBox="1"/>
          <p:nvPr/>
        </p:nvSpPr>
        <p:spPr>
          <a:xfrm>
            <a:off x="5382771" y="2242964"/>
            <a:ext cx="573405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날 짜  </a:t>
            </a:r>
          </a:p>
        </p:txBody>
      </p:sp>
      <p:sp>
        <p:nvSpPr>
          <p:cNvPr id="264" name="TextBox 34"/>
          <p:cNvSpPr txBox="1"/>
          <p:nvPr/>
        </p:nvSpPr>
        <p:spPr>
          <a:xfrm>
            <a:off x="5985256" y="2242964"/>
            <a:ext cx="392411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추천</a:t>
            </a:r>
          </a:p>
        </p:txBody>
      </p:sp>
      <p:sp>
        <p:nvSpPr>
          <p:cNvPr id="265" name="TextBox 36"/>
          <p:cNvSpPr txBox="1"/>
          <p:nvPr/>
        </p:nvSpPr>
        <p:spPr>
          <a:xfrm>
            <a:off x="6413885" y="2242964"/>
            <a:ext cx="392406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조회</a:t>
            </a:r>
          </a:p>
        </p:txBody>
      </p:sp>
      <p:sp>
        <p:nvSpPr>
          <p:cNvPr id="266" name="TextBox 39"/>
          <p:cNvSpPr txBox="1"/>
          <p:nvPr/>
        </p:nvSpPr>
        <p:spPr>
          <a:xfrm>
            <a:off x="6842514" y="2242964"/>
            <a:ext cx="392403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</a:t>
            </a:r>
          </a:p>
        </p:txBody>
      </p:sp>
      <p:sp>
        <p:nvSpPr>
          <p:cNvPr id="267" name="TextBox 40"/>
          <p:cNvSpPr txBox="1"/>
          <p:nvPr/>
        </p:nvSpPr>
        <p:spPr>
          <a:xfrm>
            <a:off x="2044502" y="254498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8" name="TextBox 41"/>
          <p:cNvSpPr txBox="1"/>
          <p:nvPr/>
        </p:nvSpPr>
        <p:spPr>
          <a:xfrm>
            <a:off x="2495600" y="2544980"/>
            <a:ext cx="2232248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269" name="TextBox 42"/>
          <p:cNvSpPr txBox="1"/>
          <p:nvPr/>
        </p:nvSpPr>
        <p:spPr>
          <a:xfrm>
            <a:off x="4823098" y="2544980"/>
            <a:ext cx="4588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0" name="TextBox 43"/>
          <p:cNvSpPr txBox="1"/>
          <p:nvPr/>
        </p:nvSpPr>
        <p:spPr>
          <a:xfrm>
            <a:off x="5365254" y="254498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271" name="TextBox 44"/>
          <p:cNvSpPr txBox="1"/>
          <p:nvPr/>
        </p:nvSpPr>
        <p:spPr>
          <a:xfrm>
            <a:off x="6073118" y="2544980"/>
            <a:ext cx="239794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2" name="TextBox 45"/>
          <p:cNvSpPr txBox="1"/>
          <p:nvPr/>
        </p:nvSpPr>
        <p:spPr>
          <a:xfrm>
            <a:off x="6461422" y="2544980"/>
            <a:ext cx="29687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3" name="TextBox 46"/>
          <p:cNvSpPr txBox="1"/>
          <p:nvPr/>
        </p:nvSpPr>
        <p:spPr>
          <a:xfrm>
            <a:off x="6896307" y="2544980"/>
            <a:ext cx="26848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6" name="TextBox 42"/>
          <p:cNvSpPr txBox="1"/>
          <p:nvPr/>
        </p:nvSpPr>
        <p:spPr>
          <a:xfrm>
            <a:off x="4823098" y="2840255"/>
            <a:ext cx="4588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7" name="TextBox 43"/>
          <p:cNvSpPr txBox="1"/>
          <p:nvPr/>
        </p:nvSpPr>
        <p:spPr>
          <a:xfrm>
            <a:off x="5365254" y="284025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278" name="TextBox 44"/>
          <p:cNvSpPr txBox="1"/>
          <p:nvPr/>
        </p:nvSpPr>
        <p:spPr>
          <a:xfrm>
            <a:off x="6073118" y="2840255"/>
            <a:ext cx="239794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9" name="TextBox 45"/>
          <p:cNvSpPr txBox="1"/>
          <p:nvPr/>
        </p:nvSpPr>
        <p:spPr>
          <a:xfrm>
            <a:off x="6461422" y="2840255"/>
            <a:ext cx="29687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0" name="TextBox 46"/>
          <p:cNvSpPr txBox="1"/>
          <p:nvPr/>
        </p:nvSpPr>
        <p:spPr>
          <a:xfrm>
            <a:off x="6896307" y="2840255"/>
            <a:ext cx="26848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3" name="TextBox 42"/>
          <p:cNvSpPr txBox="1"/>
          <p:nvPr/>
        </p:nvSpPr>
        <p:spPr>
          <a:xfrm>
            <a:off x="4823098" y="3106955"/>
            <a:ext cx="4588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4" name="TextBox 43"/>
          <p:cNvSpPr txBox="1"/>
          <p:nvPr/>
        </p:nvSpPr>
        <p:spPr>
          <a:xfrm>
            <a:off x="5365254" y="310695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285" name="TextBox 44"/>
          <p:cNvSpPr txBox="1"/>
          <p:nvPr/>
        </p:nvSpPr>
        <p:spPr>
          <a:xfrm>
            <a:off x="6073118" y="3106955"/>
            <a:ext cx="239794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6" name="TextBox 45"/>
          <p:cNvSpPr txBox="1"/>
          <p:nvPr/>
        </p:nvSpPr>
        <p:spPr>
          <a:xfrm>
            <a:off x="6461422" y="3106955"/>
            <a:ext cx="29687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7" name="TextBox 46"/>
          <p:cNvSpPr txBox="1"/>
          <p:nvPr/>
        </p:nvSpPr>
        <p:spPr>
          <a:xfrm>
            <a:off x="6896307" y="3106955"/>
            <a:ext cx="26848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0" name="TextBox 42"/>
          <p:cNvSpPr txBox="1"/>
          <p:nvPr/>
        </p:nvSpPr>
        <p:spPr>
          <a:xfrm>
            <a:off x="4823098" y="3402230"/>
            <a:ext cx="4588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1" name="TextBox 43"/>
          <p:cNvSpPr txBox="1"/>
          <p:nvPr/>
        </p:nvSpPr>
        <p:spPr>
          <a:xfrm>
            <a:off x="5365254" y="340223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292" name="TextBox 44"/>
          <p:cNvSpPr txBox="1"/>
          <p:nvPr/>
        </p:nvSpPr>
        <p:spPr>
          <a:xfrm>
            <a:off x="6073118" y="3402230"/>
            <a:ext cx="239794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3" name="TextBox 45"/>
          <p:cNvSpPr txBox="1"/>
          <p:nvPr/>
        </p:nvSpPr>
        <p:spPr>
          <a:xfrm>
            <a:off x="6461422" y="3402230"/>
            <a:ext cx="29687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4" name="TextBox 46"/>
          <p:cNvSpPr txBox="1"/>
          <p:nvPr/>
        </p:nvSpPr>
        <p:spPr>
          <a:xfrm>
            <a:off x="6896307" y="3402230"/>
            <a:ext cx="26848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7" name="TextBox 42"/>
          <p:cNvSpPr txBox="1"/>
          <p:nvPr/>
        </p:nvSpPr>
        <p:spPr>
          <a:xfrm>
            <a:off x="4823098" y="3687979"/>
            <a:ext cx="4588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8" name="TextBox 43"/>
          <p:cNvSpPr txBox="1"/>
          <p:nvPr/>
        </p:nvSpPr>
        <p:spPr>
          <a:xfrm>
            <a:off x="5365254" y="3687979"/>
            <a:ext cx="6305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299" name="TextBox 44"/>
          <p:cNvSpPr txBox="1"/>
          <p:nvPr/>
        </p:nvSpPr>
        <p:spPr>
          <a:xfrm>
            <a:off x="6073118" y="3687979"/>
            <a:ext cx="239794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0" name="TextBox 45"/>
          <p:cNvSpPr txBox="1"/>
          <p:nvPr/>
        </p:nvSpPr>
        <p:spPr>
          <a:xfrm>
            <a:off x="6461422" y="3687979"/>
            <a:ext cx="29687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1" name="TextBox 46"/>
          <p:cNvSpPr txBox="1"/>
          <p:nvPr/>
        </p:nvSpPr>
        <p:spPr>
          <a:xfrm>
            <a:off x="6896307" y="3687979"/>
            <a:ext cx="26848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4" name="TextBox 42"/>
          <p:cNvSpPr txBox="1"/>
          <p:nvPr/>
        </p:nvSpPr>
        <p:spPr>
          <a:xfrm>
            <a:off x="4823098" y="3983254"/>
            <a:ext cx="4588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TextBox 43"/>
          <p:cNvSpPr txBox="1"/>
          <p:nvPr/>
        </p:nvSpPr>
        <p:spPr>
          <a:xfrm>
            <a:off x="5365254" y="3983254"/>
            <a:ext cx="6305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06" name="TextBox 44"/>
          <p:cNvSpPr txBox="1"/>
          <p:nvPr/>
        </p:nvSpPr>
        <p:spPr>
          <a:xfrm>
            <a:off x="6073118" y="3983254"/>
            <a:ext cx="239794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" name="TextBox 45"/>
          <p:cNvSpPr txBox="1"/>
          <p:nvPr/>
        </p:nvSpPr>
        <p:spPr>
          <a:xfrm>
            <a:off x="6461422" y="3983254"/>
            <a:ext cx="29687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" name="TextBox 46"/>
          <p:cNvSpPr txBox="1"/>
          <p:nvPr/>
        </p:nvSpPr>
        <p:spPr>
          <a:xfrm>
            <a:off x="6896307" y="3983254"/>
            <a:ext cx="26848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TextBox 42"/>
          <p:cNvSpPr txBox="1"/>
          <p:nvPr/>
        </p:nvSpPr>
        <p:spPr>
          <a:xfrm>
            <a:off x="4823098" y="4269005"/>
            <a:ext cx="4588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2" name="TextBox 43"/>
          <p:cNvSpPr txBox="1"/>
          <p:nvPr/>
        </p:nvSpPr>
        <p:spPr>
          <a:xfrm>
            <a:off x="5365254" y="426900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13" name="TextBox 44"/>
          <p:cNvSpPr txBox="1"/>
          <p:nvPr/>
        </p:nvSpPr>
        <p:spPr>
          <a:xfrm>
            <a:off x="6073118" y="4269005"/>
            <a:ext cx="239794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4" name="TextBox 45"/>
          <p:cNvSpPr txBox="1"/>
          <p:nvPr/>
        </p:nvSpPr>
        <p:spPr>
          <a:xfrm>
            <a:off x="6461422" y="4269005"/>
            <a:ext cx="29687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5" name="TextBox 46"/>
          <p:cNvSpPr txBox="1"/>
          <p:nvPr/>
        </p:nvSpPr>
        <p:spPr>
          <a:xfrm>
            <a:off x="6896307" y="4269005"/>
            <a:ext cx="26848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8" name="TextBox 42"/>
          <p:cNvSpPr txBox="1"/>
          <p:nvPr/>
        </p:nvSpPr>
        <p:spPr>
          <a:xfrm>
            <a:off x="4823098" y="4564280"/>
            <a:ext cx="4588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9" name="TextBox 43"/>
          <p:cNvSpPr txBox="1"/>
          <p:nvPr/>
        </p:nvSpPr>
        <p:spPr>
          <a:xfrm>
            <a:off x="5365254" y="456428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20" name="TextBox 44"/>
          <p:cNvSpPr txBox="1"/>
          <p:nvPr/>
        </p:nvSpPr>
        <p:spPr>
          <a:xfrm>
            <a:off x="6073118" y="4564280"/>
            <a:ext cx="239794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1" name="TextBox 45"/>
          <p:cNvSpPr txBox="1"/>
          <p:nvPr/>
        </p:nvSpPr>
        <p:spPr>
          <a:xfrm>
            <a:off x="6461422" y="4564280"/>
            <a:ext cx="29687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2" name="TextBox 46"/>
          <p:cNvSpPr txBox="1"/>
          <p:nvPr/>
        </p:nvSpPr>
        <p:spPr>
          <a:xfrm>
            <a:off x="6896307" y="4564280"/>
            <a:ext cx="26848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3" name="타원 322"/>
          <p:cNvSpPr/>
          <p:nvPr/>
        </p:nvSpPr>
        <p:spPr>
          <a:xfrm>
            <a:off x="6311480" y="321297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2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공유견적서 리스트</a:t>
            </a:r>
          </a:p>
        </p:txBody>
      </p:sp>
      <p:cxnSp>
        <p:nvCxnSpPr>
          <p:cNvPr id="326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27" name="TextBox 40"/>
          <p:cNvSpPr txBox="1"/>
          <p:nvPr/>
        </p:nvSpPr>
        <p:spPr>
          <a:xfrm>
            <a:off x="2044502" y="2840255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8" name="TextBox 41"/>
          <p:cNvSpPr txBox="1"/>
          <p:nvPr/>
        </p:nvSpPr>
        <p:spPr>
          <a:xfrm>
            <a:off x="2495600" y="2840255"/>
            <a:ext cx="2232248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29" name="TextBox 40"/>
          <p:cNvSpPr txBox="1"/>
          <p:nvPr/>
        </p:nvSpPr>
        <p:spPr>
          <a:xfrm>
            <a:off x="2044502" y="311648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0" name="TextBox 41"/>
          <p:cNvSpPr txBox="1"/>
          <p:nvPr/>
        </p:nvSpPr>
        <p:spPr>
          <a:xfrm>
            <a:off x="2495600" y="3116480"/>
            <a:ext cx="2232248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31" name="TextBox 40"/>
          <p:cNvSpPr txBox="1"/>
          <p:nvPr/>
        </p:nvSpPr>
        <p:spPr>
          <a:xfrm>
            <a:off x="2044502" y="3411755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2" name="TextBox 41"/>
          <p:cNvSpPr txBox="1"/>
          <p:nvPr/>
        </p:nvSpPr>
        <p:spPr>
          <a:xfrm>
            <a:off x="2495600" y="3411755"/>
            <a:ext cx="2232248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33" name="TextBox 40"/>
          <p:cNvSpPr txBox="1"/>
          <p:nvPr/>
        </p:nvSpPr>
        <p:spPr>
          <a:xfrm>
            <a:off x="2044502" y="3697504"/>
            <a:ext cx="29711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4" name="TextBox 41"/>
          <p:cNvSpPr txBox="1"/>
          <p:nvPr/>
        </p:nvSpPr>
        <p:spPr>
          <a:xfrm>
            <a:off x="2495600" y="3697504"/>
            <a:ext cx="2232248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35" name="TextBox 40"/>
          <p:cNvSpPr txBox="1"/>
          <p:nvPr/>
        </p:nvSpPr>
        <p:spPr>
          <a:xfrm>
            <a:off x="2044502" y="3992779"/>
            <a:ext cx="29711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6" name="TextBox 41"/>
          <p:cNvSpPr txBox="1"/>
          <p:nvPr/>
        </p:nvSpPr>
        <p:spPr>
          <a:xfrm>
            <a:off x="2495600" y="3992779"/>
            <a:ext cx="2232248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37" name="TextBox 40"/>
          <p:cNvSpPr txBox="1"/>
          <p:nvPr/>
        </p:nvSpPr>
        <p:spPr>
          <a:xfrm>
            <a:off x="2044502" y="4269005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8" name="TextBox 41"/>
          <p:cNvSpPr txBox="1"/>
          <p:nvPr/>
        </p:nvSpPr>
        <p:spPr>
          <a:xfrm>
            <a:off x="2495600" y="4269005"/>
            <a:ext cx="2232248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39" name="TextBox 40"/>
          <p:cNvSpPr txBox="1"/>
          <p:nvPr/>
        </p:nvSpPr>
        <p:spPr>
          <a:xfrm>
            <a:off x="2044502" y="456428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0" name="TextBox 41"/>
          <p:cNvSpPr txBox="1"/>
          <p:nvPr/>
        </p:nvSpPr>
        <p:spPr>
          <a:xfrm>
            <a:off x="2495600" y="4564280"/>
            <a:ext cx="2232248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24" name="타원 323"/>
          <p:cNvSpPr/>
          <p:nvPr/>
        </p:nvSpPr>
        <p:spPr>
          <a:xfrm>
            <a:off x="2351040" y="263691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341" name="TextBox 11"/>
          <p:cNvSpPr txBox="1"/>
          <p:nvPr/>
        </p:nvSpPr>
        <p:spPr>
          <a:xfrm>
            <a:off x="251520" y="1700808"/>
            <a:ext cx="1582995" cy="1621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견적서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가상견적서 리스트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공유견적서 리스트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베틀견적서 리스트</a:t>
            </a:r>
          </a:p>
        </p:txBody>
      </p:sp>
      <p:cxnSp>
        <p:nvCxnSpPr>
          <p:cNvPr id="342" name="직선 연결선 44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44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45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49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50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51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2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3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4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5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6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7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8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9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0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1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2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3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4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공유견적서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465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견적서 상세내역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견적서 기본정보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해당 견적서를 추천하면,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추천수가 증가합니다.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댓글을 이용하여 질문이나,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견적서에 대한 의견을 작성할수 있습니다.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내 가상견적서에 담기 </a:t>
            </a:r>
            <a:r>
              <a:rPr lang="en-US" altLang="ko-KR" sz="800"/>
              <a:t>-&gt;</a:t>
            </a:r>
            <a:r>
              <a:rPr lang="ko-KR" altLang="en-US" sz="80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해당 공유견적서를 회원별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가상견적서에 복사할수 있음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6</a:t>
            </a:r>
            <a:r>
              <a:rPr lang="ko-KR" altLang="en-US" sz="800"/>
              <a:t>. 견적서 상세내역을 확인하고,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장바구니에 담겨나, 구해하기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를 진행할수 있습니다.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#</a:t>
            </a:r>
            <a:r>
              <a:rPr lang="ko-KR" altLang="en-US" sz="800"/>
              <a:t> 공유견적서에 등록된 이후에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등록한 회원이 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원하는 베틀견적서에 참여가능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베틀참여는 1회만 가능함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261607" y="1780395"/>
            <a:ext cx="1401458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공유견적서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24" name="직사각형 32"/>
          <p:cNvSpPr/>
          <p:nvPr/>
        </p:nvSpPr>
        <p:spPr>
          <a:xfrm>
            <a:off x="6588224" y="1826848"/>
            <a:ext cx="631664" cy="234000"/>
          </a:xfrm>
          <a:prstGeom prst="rect">
            <a:avLst/>
          </a:prstGeom>
          <a:solidFill>
            <a:srgbClr val="FF6600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추천</a:t>
            </a:r>
          </a:p>
        </p:txBody>
      </p:sp>
      <p:sp>
        <p:nvSpPr>
          <p:cNvPr id="353" name="TextBox 24"/>
          <p:cNvSpPr txBox="1"/>
          <p:nvPr/>
        </p:nvSpPr>
        <p:spPr>
          <a:xfrm>
            <a:off x="390912" y="2204864"/>
            <a:ext cx="3638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354" name="TextBox 26"/>
          <p:cNvSpPr txBox="1"/>
          <p:nvPr/>
        </p:nvSpPr>
        <p:spPr>
          <a:xfrm>
            <a:off x="885960" y="2204864"/>
            <a:ext cx="106007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글쓴이</a:t>
            </a:r>
          </a:p>
        </p:txBody>
      </p:sp>
      <p:sp>
        <p:nvSpPr>
          <p:cNvPr id="355" name="TextBox 33"/>
          <p:cNvSpPr txBox="1"/>
          <p:nvPr/>
        </p:nvSpPr>
        <p:spPr>
          <a:xfrm>
            <a:off x="2077230" y="2204864"/>
            <a:ext cx="7200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날짜</a:t>
            </a:r>
          </a:p>
        </p:txBody>
      </p:sp>
      <p:sp>
        <p:nvSpPr>
          <p:cNvPr id="356" name="TextBox 34"/>
          <p:cNvSpPr txBox="1"/>
          <p:nvPr/>
        </p:nvSpPr>
        <p:spPr>
          <a:xfrm>
            <a:off x="2928503" y="2204864"/>
            <a:ext cx="70448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추천</a:t>
            </a:r>
          </a:p>
        </p:txBody>
      </p:sp>
      <p:sp>
        <p:nvSpPr>
          <p:cNvPr id="357" name="TextBox 36"/>
          <p:cNvSpPr txBox="1"/>
          <p:nvPr/>
        </p:nvSpPr>
        <p:spPr>
          <a:xfrm>
            <a:off x="3764180" y="2204864"/>
            <a:ext cx="67662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조회</a:t>
            </a:r>
          </a:p>
        </p:txBody>
      </p:sp>
      <p:sp>
        <p:nvSpPr>
          <p:cNvPr id="358" name="TextBox 39"/>
          <p:cNvSpPr txBox="1"/>
          <p:nvPr/>
        </p:nvSpPr>
        <p:spPr>
          <a:xfrm>
            <a:off x="4572000" y="2204864"/>
            <a:ext cx="602739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</a:t>
            </a:r>
          </a:p>
        </p:txBody>
      </p:sp>
      <p:sp>
        <p:nvSpPr>
          <p:cNvPr id="359" name="TextBox 40"/>
          <p:cNvSpPr txBox="1"/>
          <p:nvPr/>
        </p:nvSpPr>
        <p:spPr>
          <a:xfrm>
            <a:off x="427305" y="2506015"/>
            <a:ext cx="29702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0" name="TextBox 42"/>
          <p:cNvSpPr txBox="1"/>
          <p:nvPr/>
        </p:nvSpPr>
        <p:spPr>
          <a:xfrm>
            <a:off x="975573" y="2506015"/>
            <a:ext cx="101004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1" name="TextBox 43"/>
          <p:cNvSpPr txBox="1"/>
          <p:nvPr/>
        </p:nvSpPr>
        <p:spPr>
          <a:xfrm>
            <a:off x="2123728" y="2506015"/>
            <a:ext cx="723571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62" name="TextBox 44"/>
          <p:cNvSpPr txBox="1"/>
          <p:nvPr/>
        </p:nvSpPr>
        <p:spPr>
          <a:xfrm>
            <a:off x="3059832" y="2506015"/>
            <a:ext cx="4415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3" name="TextBox 45"/>
          <p:cNvSpPr txBox="1"/>
          <p:nvPr/>
        </p:nvSpPr>
        <p:spPr>
          <a:xfrm>
            <a:off x="3851920" y="2506015"/>
            <a:ext cx="50791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4" name="TextBox 46"/>
          <p:cNvSpPr txBox="1"/>
          <p:nvPr/>
        </p:nvSpPr>
        <p:spPr>
          <a:xfrm>
            <a:off x="4663657" y="2506015"/>
            <a:ext cx="412399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5" name="TextBox 24"/>
          <p:cNvSpPr txBox="1"/>
          <p:nvPr/>
        </p:nvSpPr>
        <p:spPr>
          <a:xfrm>
            <a:off x="381387" y="2812733"/>
            <a:ext cx="392430" cy="21431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제목</a:t>
            </a:r>
          </a:p>
        </p:txBody>
      </p:sp>
      <p:sp>
        <p:nvSpPr>
          <p:cNvPr id="366" name="TextBox 41"/>
          <p:cNvSpPr txBox="1"/>
          <p:nvPr/>
        </p:nvSpPr>
        <p:spPr>
          <a:xfrm>
            <a:off x="819897" y="2819028"/>
            <a:ext cx="6440782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67" name="TextBox 96"/>
          <p:cNvSpPr txBox="1"/>
          <p:nvPr/>
        </p:nvSpPr>
        <p:spPr>
          <a:xfrm>
            <a:off x="1439129" y="3476651"/>
            <a:ext cx="1980743" cy="33814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AMD 라이젠 7 1700 (서밋 릿지)(정품)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  <a:cs typeface="맑은 고딕"/>
              </a:rPr>
              <a:t>등록일 </a:t>
            </a:r>
            <a:r>
              <a:rPr kumimoji="0" lang="en-US" altLang="ko-KR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</a:rPr>
              <a:t>2017.03.31</a:t>
            </a:r>
          </a:p>
        </p:txBody>
      </p:sp>
      <p:sp>
        <p:nvSpPr>
          <p:cNvPr id="368" name="TextBox 98"/>
          <p:cNvSpPr txBox="1"/>
          <p:nvPr/>
        </p:nvSpPr>
        <p:spPr>
          <a:xfrm>
            <a:off x="6084168" y="3543326"/>
            <a:ext cx="35414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</a:t>
            </a:r>
          </a:p>
        </p:txBody>
      </p:sp>
      <p:sp>
        <p:nvSpPr>
          <p:cNvPr id="369" name="TextBox 99"/>
          <p:cNvSpPr txBox="1"/>
          <p:nvPr/>
        </p:nvSpPr>
        <p:spPr>
          <a:xfrm>
            <a:off x="6476600" y="3543326"/>
            <a:ext cx="68768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en-US" sz="800" b="0" i="0" u="none" strike="noStrike" kern="1200" cap="none" normalizeH="0" baseline="0">
                <a:solidFill>
                  <a:srgbClr val="EB6C17"/>
                </a:solidFill>
                <a:latin typeface="맑은 고딕"/>
              </a:rPr>
              <a:t>421</a:t>
            </a:r>
            <a:r>
              <a:rPr kumimoji="0" lang="en-US" altLang="ko-KR" sz="800" b="0" i="0" u="none" strike="noStrike" kern="1200" cap="none" normalizeH="0" baseline="0">
                <a:solidFill>
                  <a:srgbClr val="EB6C17"/>
                </a:solidFill>
                <a:latin typeface="맑은 고딕"/>
                <a:ea typeface="맑은 고딕"/>
              </a:rPr>
              <a:t>,</a:t>
            </a:r>
            <a:r>
              <a:rPr kumimoji="0" lang="en-US" altLang="en-US" sz="800" b="0" i="0" u="none" strike="noStrike" kern="1200" cap="none" normalizeH="0" baseline="0">
                <a:solidFill>
                  <a:srgbClr val="EB6C17"/>
                </a:solidFill>
                <a:latin typeface="맑은 고딕"/>
              </a:rPr>
              <a:t>830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</a:t>
            </a:r>
          </a:p>
        </p:txBody>
      </p:sp>
      <p:cxnSp>
        <p:nvCxnSpPr>
          <p:cNvPr id="370" name="직선 연결선 100"/>
          <p:cNvCxnSpPr/>
          <p:nvPr/>
        </p:nvCxnSpPr>
        <p:spPr>
          <a:xfrm flipV="1">
            <a:off x="373084" y="3789040"/>
            <a:ext cx="6863212" cy="4814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71" name="직사각형 37"/>
          <p:cNvSpPr/>
          <p:nvPr/>
        </p:nvSpPr>
        <p:spPr>
          <a:xfrm>
            <a:off x="388800" y="3171600"/>
            <a:ext cx="1263600" cy="234000"/>
          </a:xfrm>
          <a:prstGeom prst="rect">
            <a:avLst/>
          </a:prstGeom>
          <a:solidFill>
            <a:schemeClr val="accent4">
              <a:lumMod val="80000"/>
              <a:lumOff val="20000"/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견적서 상품 목록 </a:t>
            </a:r>
          </a:p>
        </p:txBody>
      </p:sp>
      <p:pic>
        <p:nvPicPr>
          <p:cNvPr id="372" name="그림 57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100841" y="3517141"/>
            <a:ext cx="243840" cy="243840"/>
          </a:xfrm>
          <a:prstGeom prst="rect">
            <a:avLst/>
          </a:prstGeom>
        </p:spPr>
      </p:pic>
      <p:sp>
        <p:nvSpPr>
          <p:cNvPr id="373" name="TextBox 98"/>
          <p:cNvSpPr txBox="1"/>
          <p:nvPr/>
        </p:nvSpPr>
        <p:spPr>
          <a:xfrm>
            <a:off x="374394" y="3543326"/>
            <a:ext cx="392226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374" name="TextBox 96"/>
          <p:cNvSpPr txBox="1"/>
          <p:nvPr/>
        </p:nvSpPr>
        <p:spPr>
          <a:xfrm>
            <a:off x="1439129" y="3874969"/>
            <a:ext cx="1980743" cy="33839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AMD 라이젠 7 1700 (서밋 릿지)(정품)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  <a:cs typeface="맑은 고딕"/>
              </a:rPr>
              <a:t>등록일 </a:t>
            </a:r>
            <a:r>
              <a:rPr kumimoji="0" lang="en-US" altLang="ko-KR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</a:rPr>
              <a:t>2017.03.31</a:t>
            </a:r>
          </a:p>
        </p:txBody>
      </p:sp>
      <p:sp>
        <p:nvSpPr>
          <p:cNvPr id="375" name="TextBox 98"/>
          <p:cNvSpPr txBox="1"/>
          <p:nvPr/>
        </p:nvSpPr>
        <p:spPr>
          <a:xfrm>
            <a:off x="6084168" y="3941644"/>
            <a:ext cx="35414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</a:t>
            </a:r>
          </a:p>
        </p:txBody>
      </p:sp>
      <p:sp>
        <p:nvSpPr>
          <p:cNvPr id="376" name="TextBox 99"/>
          <p:cNvSpPr txBox="1"/>
          <p:nvPr/>
        </p:nvSpPr>
        <p:spPr>
          <a:xfrm>
            <a:off x="6476600" y="3941644"/>
            <a:ext cx="68768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en-US" sz="800" b="0" i="0" u="none" strike="noStrike" kern="1200" cap="none" normalizeH="0" baseline="0">
                <a:solidFill>
                  <a:srgbClr val="EB6C17"/>
                </a:solidFill>
                <a:latin typeface="맑은 고딕"/>
              </a:rPr>
              <a:t>116</a:t>
            </a:r>
            <a:r>
              <a:rPr kumimoji="0" lang="en-US" altLang="ko-KR" sz="800" b="0" i="0" u="none" strike="noStrike" kern="1200" cap="none" normalizeH="0" baseline="0">
                <a:solidFill>
                  <a:srgbClr val="EB6C17"/>
                </a:solidFill>
                <a:latin typeface="맑은 고딕"/>
                <a:ea typeface="맑은 고딕"/>
              </a:rPr>
              <a:t>,</a:t>
            </a:r>
            <a:r>
              <a:rPr kumimoji="0" lang="en-US" altLang="en-US" sz="800" b="0" i="0" u="none" strike="noStrike" kern="1200" cap="none" normalizeH="0" baseline="0">
                <a:solidFill>
                  <a:srgbClr val="EB6C17"/>
                </a:solidFill>
                <a:latin typeface="맑은 고딕"/>
              </a:rPr>
              <a:t>500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</a:t>
            </a:r>
          </a:p>
        </p:txBody>
      </p:sp>
      <p:sp>
        <p:nvSpPr>
          <p:cNvPr id="378" name="TextBox 98"/>
          <p:cNvSpPr txBox="1"/>
          <p:nvPr/>
        </p:nvSpPr>
        <p:spPr>
          <a:xfrm>
            <a:off x="373152" y="3940558"/>
            <a:ext cx="601877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메인보드</a:t>
            </a:r>
          </a:p>
        </p:txBody>
      </p:sp>
      <p:pic>
        <p:nvPicPr>
          <p:cNvPr id="379" name="그림 75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1117425" y="3905788"/>
            <a:ext cx="243840" cy="243840"/>
          </a:xfrm>
          <a:prstGeom prst="rect">
            <a:avLst/>
          </a:prstGeom>
        </p:spPr>
      </p:pic>
      <p:cxnSp>
        <p:nvCxnSpPr>
          <p:cNvPr id="381" name="직선 연결선 100"/>
          <p:cNvCxnSpPr/>
          <p:nvPr/>
        </p:nvCxnSpPr>
        <p:spPr>
          <a:xfrm flipV="1">
            <a:off x="373084" y="4189089"/>
            <a:ext cx="6863212" cy="4814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82" name="직사각형 37"/>
          <p:cNvSpPr/>
          <p:nvPr/>
        </p:nvSpPr>
        <p:spPr>
          <a:xfrm>
            <a:off x="388800" y="4390800"/>
            <a:ext cx="1263600" cy="234000"/>
          </a:xfrm>
          <a:prstGeom prst="rect">
            <a:avLst/>
          </a:prstGeom>
          <a:solidFill>
            <a:schemeClr val="accent4">
              <a:lumMod val="80000"/>
              <a:lumOff val="20000"/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견적서 댓글 </a:t>
            </a:r>
          </a:p>
        </p:txBody>
      </p:sp>
      <p:sp>
        <p:nvSpPr>
          <p:cNvPr id="383" name="TextBox 24"/>
          <p:cNvSpPr txBox="1"/>
          <p:nvPr/>
        </p:nvSpPr>
        <p:spPr>
          <a:xfrm>
            <a:off x="390912" y="4681364"/>
            <a:ext cx="364664" cy="45070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endParaRPr kumimoji="0" lang="ko-KR" altLang="en-US" sz="800" b="0" i="0" u="none" strike="noStrike" kern="1200" cap="none" spc="-10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</a:t>
            </a:r>
          </a:p>
          <a:p>
            <a:pPr marL="0" algn="ctr" defTabSz="914400" rtl="0" eaLnBrk="1" latinLnBrk="1" hangingPunct="1">
              <a:defRPr/>
            </a:pPr>
            <a:endParaRPr kumimoji="0" lang="ko-KR" altLang="en-US" sz="800" b="0" i="0" u="none" strike="noStrike" kern="1200" cap="none" spc="-10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4" name="TextBox 42"/>
          <p:cNvSpPr txBox="1"/>
          <p:nvPr/>
        </p:nvSpPr>
        <p:spPr>
          <a:xfrm>
            <a:off x="827583" y="4687240"/>
            <a:ext cx="5760641" cy="44483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</a:p>
          <a:p>
            <a:pPr marL="0" defTabSz="914400" rtl="0" eaLnBrk="1" latinLnBrk="1" hangingPunct="1">
              <a:defRPr/>
            </a:pP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defTabSz="914400" rtl="0" eaLnBrk="1" latinLnBrk="1" hangingPunct="1">
              <a:defRPr/>
            </a:pP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7" name="TextBox 24"/>
          <p:cNvSpPr txBox="1"/>
          <p:nvPr/>
        </p:nvSpPr>
        <p:spPr>
          <a:xfrm>
            <a:off x="6732240" y="4681364"/>
            <a:ext cx="504056" cy="241156"/>
          </a:xfrm>
          <a:prstGeom prst="rect">
            <a:avLst/>
          </a:prstGeom>
          <a:solidFill>
            <a:schemeClr val="accent6">
              <a:lumMod val="80000"/>
              <a:lumOff val="20000"/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1" i="0" u="none" strike="noStrike" kern="1200" cap="none" spc="-100" normalizeH="0" baseline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등록</a:t>
            </a:r>
            <a:endParaRPr lang="ko-KR" altLang="en-US" sz="800" b="1" i="0" u="none" strike="noStrike" kern="1200" cap="none" spc="-100" normalizeH="0" baseline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8" name="TextBox 24"/>
          <p:cNvSpPr txBox="1"/>
          <p:nvPr/>
        </p:nvSpPr>
        <p:spPr>
          <a:xfrm>
            <a:off x="390912" y="5262389"/>
            <a:ext cx="3638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389" name="TextBox 26"/>
          <p:cNvSpPr txBox="1"/>
          <p:nvPr/>
        </p:nvSpPr>
        <p:spPr>
          <a:xfrm>
            <a:off x="876435" y="5263107"/>
            <a:ext cx="476616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</a:t>
            </a:r>
          </a:p>
        </p:txBody>
      </p:sp>
      <p:sp>
        <p:nvSpPr>
          <p:cNvPr id="390" name="TextBox 33"/>
          <p:cNvSpPr txBox="1"/>
          <p:nvPr/>
        </p:nvSpPr>
        <p:spPr>
          <a:xfrm>
            <a:off x="5724128" y="5262389"/>
            <a:ext cx="7200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글쓴이</a:t>
            </a:r>
          </a:p>
        </p:txBody>
      </p:sp>
      <p:sp>
        <p:nvSpPr>
          <p:cNvPr id="391" name="TextBox 33"/>
          <p:cNvSpPr txBox="1"/>
          <p:nvPr/>
        </p:nvSpPr>
        <p:spPr>
          <a:xfrm>
            <a:off x="6524228" y="5262389"/>
            <a:ext cx="7200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날짜</a:t>
            </a:r>
          </a:p>
        </p:txBody>
      </p:sp>
      <p:sp>
        <p:nvSpPr>
          <p:cNvPr id="392" name="TextBox 96"/>
          <p:cNvSpPr txBox="1"/>
          <p:nvPr/>
        </p:nvSpPr>
        <p:spPr>
          <a:xfrm>
            <a:off x="899592" y="5595913"/>
            <a:ext cx="1980743" cy="21243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견적서 구경 잘 했습니다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393" name="TextBox 98"/>
          <p:cNvSpPr txBox="1"/>
          <p:nvPr/>
        </p:nvSpPr>
        <p:spPr>
          <a:xfrm>
            <a:off x="5876122" y="5618044"/>
            <a:ext cx="49607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홍길동</a:t>
            </a:r>
          </a:p>
        </p:txBody>
      </p:sp>
      <p:sp>
        <p:nvSpPr>
          <p:cNvPr id="394" name="TextBox 99"/>
          <p:cNvSpPr txBox="1"/>
          <p:nvPr/>
        </p:nvSpPr>
        <p:spPr>
          <a:xfrm>
            <a:off x="6476600" y="5618044"/>
            <a:ext cx="67286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en-US" sz="800" b="0" i="0" u="none" strike="noStrike" kern="1200" cap="none" normalizeH="0" baseline="0">
                <a:solidFill>
                  <a:srgbClr val="EB6C17"/>
                </a:solidFill>
                <a:latin typeface="맑은 고딕"/>
              </a:rPr>
              <a:t>2017.03.31</a:t>
            </a:r>
          </a:p>
        </p:txBody>
      </p:sp>
      <p:sp>
        <p:nvSpPr>
          <p:cNvPr id="395" name="TextBox 98"/>
          <p:cNvSpPr txBox="1"/>
          <p:nvPr/>
        </p:nvSpPr>
        <p:spPr>
          <a:xfrm>
            <a:off x="467544" y="5616958"/>
            <a:ext cx="244777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cxnSp>
        <p:nvCxnSpPr>
          <p:cNvPr id="397" name="직선 연결선 100"/>
          <p:cNvCxnSpPr/>
          <p:nvPr/>
        </p:nvCxnSpPr>
        <p:spPr>
          <a:xfrm flipV="1">
            <a:off x="373084" y="5865489"/>
            <a:ext cx="6863212" cy="4814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98" name="TextBox 96"/>
          <p:cNvSpPr txBox="1"/>
          <p:nvPr/>
        </p:nvSpPr>
        <p:spPr>
          <a:xfrm>
            <a:off x="899592" y="5986438"/>
            <a:ext cx="1980743" cy="21243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견적서 구경 잘 했습니다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399" name="TextBox 98"/>
          <p:cNvSpPr txBox="1"/>
          <p:nvPr/>
        </p:nvSpPr>
        <p:spPr>
          <a:xfrm>
            <a:off x="5876122" y="6008569"/>
            <a:ext cx="49607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홍길동</a:t>
            </a:r>
          </a:p>
        </p:txBody>
      </p:sp>
      <p:sp>
        <p:nvSpPr>
          <p:cNvPr id="400" name="TextBox 99"/>
          <p:cNvSpPr txBox="1"/>
          <p:nvPr/>
        </p:nvSpPr>
        <p:spPr>
          <a:xfrm>
            <a:off x="6476600" y="6008569"/>
            <a:ext cx="67286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en-US" sz="800" b="0" i="0" u="none" strike="noStrike" kern="1200" cap="none" normalizeH="0" baseline="0">
                <a:solidFill>
                  <a:srgbClr val="EB6C17"/>
                </a:solidFill>
                <a:latin typeface="맑은 고딕"/>
              </a:rPr>
              <a:t>2017.03.31</a:t>
            </a:r>
          </a:p>
        </p:txBody>
      </p:sp>
      <p:sp>
        <p:nvSpPr>
          <p:cNvPr id="401" name="TextBox 98"/>
          <p:cNvSpPr txBox="1"/>
          <p:nvPr/>
        </p:nvSpPr>
        <p:spPr>
          <a:xfrm>
            <a:off x="467544" y="6007483"/>
            <a:ext cx="244777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cxnSp>
        <p:nvCxnSpPr>
          <p:cNvPr id="402" name="직선 연결선 100"/>
          <p:cNvCxnSpPr/>
          <p:nvPr/>
        </p:nvCxnSpPr>
        <p:spPr>
          <a:xfrm flipV="1">
            <a:off x="373084" y="6256014"/>
            <a:ext cx="6863212" cy="4814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404" name="TextBox 117"/>
          <p:cNvSpPr txBox="1"/>
          <p:nvPr/>
        </p:nvSpPr>
        <p:spPr>
          <a:xfrm>
            <a:off x="6588224" y="2239719"/>
            <a:ext cx="648072" cy="22460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405" name="TextBox 115"/>
          <p:cNvSpPr txBox="1"/>
          <p:nvPr/>
        </p:nvSpPr>
        <p:spPr>
          <a:xfrm>
            <a:off x="5862811" y="2528337"/>
            <a:ext cx="1373485" cy="222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내 가상견적서에 담기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406" name="TextBox 117"/>
          <p:cNvSpPr txBox="1"/>
          <p:nvPr/>
        </p:nvSpPr>
        <p:spPr>
          <a:xfrm>
            <a:off x="5854798" y="2239719"/>
            <a:ext cx="648072" cy="22460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407" name="타원 406"/>
          <p:cNvSpPr/>
          <p:nvPr/>
        </p:nvSpPr>
        <p:spPr>
          <a:xfrm>
            <a:off x="4295256" y="357301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408" name="타원 407"/>
          <p:cNvSpPr/>
          <p:nvPr/>
        </p:nvSpPr>
        <p:spPr>
          <a:xfrm>
            <a:off x="3503712" y="256436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409" name="타원 408"/>
          <p:cNvSpPr/>
          <p:nvPr/>
        </p:nvSpPr>
        <p:spPr>
          <a:xfrm>
            <a:off x="6311480" y="162880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410" name="타원 409"/>
          <p:cNvSpPr/>
          <p:nvPr/>
        </p:nvSpPr>
        <p:spPr>
          <a:xfrm>
            <a:off x="6384032" y="436456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411" name="타원 410"/>
          <p:cNvSpPr/>
          <p:nvPr/>
        </p:nvSpPr>
        <p:spPr>
          <a:xfrm>
            <a:off x="6239472" y="278038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412" name="타원 411"/>
          <p:cNvSpPr/>
          <p:nvPr/>
        </p:nvSpPr>
        <p:spPr>
          <a:xfrm>
            <a:off x="5519936" y="19888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</a:t>
            </a:r>
          </a:p>
        </p:txBody>
      </p:sp>
      <p:grpSp>
        <p:nvGrpSpPr>
          <p:cNvPr id="413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414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15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419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420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421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2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3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4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5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6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7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8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9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0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1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2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3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4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베틀견적서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1734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베틀견적서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- 관리가 매월 등록한 베틀이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조회됩니다.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1. 베틀 내역노출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2. 번호를 클릭하면 베틀상세 화면으로 이동하여 해당베틀에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참여 할수 있습니다.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  <p:pic>
        <p:nvPicPr>
          <p:cNvPr id="24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11760" y="5803269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0" name="TextBox 24"/>
          <p:cNvSpPr txBox="1"/>
          <p:nvPr/>
        </p:nvSpPr>
        <p:spPr>
          <a:xfrm>
            <a:off x="1991544" y="2233439"/>
            <a:ext cx="392370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261" name="TextBox 25"/>
          <p:cNvSpPr txBox="1"/>
          <p:nvPr/>
        </p:nvSpPr>
        <p:spPr>
          <a:xfrm>
            <a:off x="2423592" y="2238772"/>
            <a:ext cx="3410644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베틀명</a:t>
            </a:r>
          </a:p>
        </p:txBody>
      </p:sp>
      <p:sp>
        <p:nvSpPr>
          <p:cNvPr id="262" name="TextBox 26"/>
          <p:cNvSpPr txBox="1"/>
          <p:nvPr/>
        </p:nvSpPr>
        <p:spPr>
          <a:xfrm>
            <a:off x="5868144" y="2242964"/>
            <a:ext cx="640080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시작일  </a:t>
            </a:r>
          </a:p>
        </p:txBody>
      </p:sp>
      <p:sp>
        <p:nvSpPr>
          <p:cNvPr id="263" name="TextBox 33"/>
          <p:cNvSpPr txBox="1"/>
          <p:nvPr/>
        </p:nvSpPr>
        <p:spPr>
          <a:xfrm>
            <a:off x="6537960" y="2242964"/>
            <a:ext cx="678180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마감일   </a:t>
            </a:r>
          </a:p>
        </p:txBody>
      </p:sp>
      <p:sp>
        <p:nvSpPr>
          <p:cNvPr id="267" name="TextBox 40"/>
          <p:cNvSpPr txBox="1"/>
          <p:nvPr/>
        </p:nvSpPr>
        <p:spPr>
          <a:xfrm>
            <a:off x="2044942" y="254498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8" name="TextBox 41"/>
          <p:cNvSpPr txBox="1"/>
          <p:nvPr/>
        </p:nvSpPr>
        <p:spPr>
          <a:xfrm>
            <a:off x="2433117" y="2530996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270" name="TextBox 43"/>
          <p:cNvSpPr txBox="1"/>
          <p:nvPr/>
        </p:nvSpPr>
        <p:spPr>
          <a:xfrm>
            <a:off x="6577568" y="254498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23" name="TextBox 43"/>
          <p:cNvSpPr txBox="1"/>
          <p:nvPr/>
        </p:nvSpPr>
        <p:spPr>
          <a:xfrm>
            <a:off x="5900519" y="254498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24" name="TextBox 40"/>
          <p:cNvSpPr txBox="1"/>
          <p:nvPr/>
        </p:nvSpPr>
        <p:spPr>
          <a:xfrm>
            <a:off x="2054467" y="283073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6" name="TextBox 43"/>
          <p:cNvSpPr txBox="1"/>
          <p:nvPr/>
        </p:nvSpPr>
        <p:spPr>
          <a:xfrm>
            <a:off x="6577568" y="283073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27" name="TextBox 43"/>
          <p:cNvSpPr txBox="1"/>
          <p:nvPr/>
        </p:nvSpPr>
        <p:spPr>
          <a:xfrm>
            <a:off x="5900519" y="283073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28" name="TextBox 40"/>
          <p:cNvSpPr txBox="1"/>
          <p:nvPr/>
        </p:nvSpPr>
        <p:spPr>
          <a:xfrm>
            <a:off x="2054467" y="3126005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0" name="TextBox 43"/>
          <p:cNvSpPr txBox="1"/>
          <p:nvPr/>
        </p:nvSpPr>
        <p:spPr>
          <a:xfrm>
            <a:off x="6577568" y="312600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31" name="TextBox 43"/>
          <p:cNvSpPr txBox="1"/>
          <p:nvPr/>
        </p:nvSpPr>
        <p:spPr>
          <a:xfrm>
            <a:off x="5900519" y="312600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32" name="TextBox 40"/>
          <p:cNvSpPr txBox="1"/>
          <p:nvPr/>
        </p:nvSpPr>
        <p:spPr>
          <a:xfrm>
            <a:off x="2054467" y="3411755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4" name="TextBox 43"/>
          <p:cNvSpPr txBox="1"/>
          <p:nvPr/>
        </p:nvSpPr>
        <p:spPr>
          <a:xfrm>
            <a:off x="6577568" y="341175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35" name="TextBox 43"/>
          <p:cNvSpPr txBox="1"/>
          <p:nvPr/>
        </p:nvSpPr>
        <p:spPr>
          <a:xfrm>
            <a:off x="5900519" y="341175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36" name="TextBox 40"/>
          <p:cNvSpPr txBox="1"/>
          <p:nvPr/>
        </p:nvSpPr>
        <p:spPr>
          <a:xfrm>
            <a:off x="2054467" y="3697504"/>
            <a:ext cx="29711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8" name="TextBox 43"/>
          <p:cNvSpPr txBox="1"/>
          <p:nvPr/>
        </p:nvSpPr>
        <p:spPr>
          <a:xfrm>
            <a:off x="6577568" y="3697504"/>
            <a:ext cx="6305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39" name="TextBox 43"/>
          <p:cNvSpPr txBox="1"/>
          <p:nvPr/>
        </p:nvSpPr>
        <p:spPr>
          <a:xfrm>
            <a:off x="5900519" y="3697504"/>
            <a:ext cx="6305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40" name="TextBox 40"/>
          <p:cNvSpPr txBox="1"/>
          <p:nvPr/>
        </p:nvSpPr>
        <p:spPr>
          <a:xfrm>
            <a:off x="2054467" y="3983254"/>
            <a:ext cx="29711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2" name="TextBox 43"/>
          <p:cNvSpPr txBox="1"/>
          <p:nvPr/>
        </p:nvSpPr>
        <p:spPr>
          <a:xfrm>
            <a:off x="6577568" y="3983254"/>
            <a:ext cx="6305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43" name="TextBox 43"/>
          <p:cNvSpPr txBox="1"/>
          <p:nvPr/>
        </p:nvSpPr>
        <p:spPr>
          <a:xfrm>
            <a:off x="5900519" y="3983254"/>
            <a:ext cx="6305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44" name="TextBox 40"/>
          <p:cNvSpPr txBox="1"/>
          <p:nvPr/>
        </p:nvSpPr>
        <p:spPr>
          <a:xfrm>
            <a:off x="2054467" y="427853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6" name="TextBox 43"/>
          <p:cNvSpPr txBox="1"/>
          <p:nvPr/>
        </p:nvSpPr>
        <p:spPr>
          <a:xfrm>
            <a:off x="6577568" y="427853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47" name="TextBox 43"/>
          <p:cNvSpPr txBox="1"/>
          <p:nvPr/>
        </p:nvSpPr>
        <p:spPr>
          <a:xfrm>
            <a:off x="5900519" y="427853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48" name="TextBox 40"/>
          <p:cNvSpPr txBox="1"/>
          <p:nvPr/>
        </p:nvSpPr>
        <p:spPr>
          <a:xfrm>
            <a:off x="2054467" y="456428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0" name="TextBox 43"/>
          <p:cNvSpPr txBox="1"/>
          <p:nvPr/>
        </p:nvSpPr>
        <p:spPr>
          <a:xfrm>
            <a:off x="6577568" y="456428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51" name="TextBox 43"/>
          <p:cNvSpPr txBox="1"/>
          <p:nvPr/>
        </p:nvSpPr>
        <p:spPr>
          <a:xfrm>
            <a:off x="5900519" y="456428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52" name="타원 351"/>
          <p:cNvSpPr/>
          <p:nvPr/>
        </p:nvSpPr>
        <p:spPr>
          <a:xfrm>
            <a:off x="6455496" y="321297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54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베틀견적서 리스트</a:t>
            </a:r>
          </a:p>
        </p:txBody>
      </p:sp>
      <p:cxnSp>
        <p:nvCxnSpPr>
          <p:cNvPr id="355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56" name="TextBox 41"/>
          <p:cNvSpPr txBox="1"/>
          <p:nvPr/>
        </p:nvSpPr>
        <p:spPr>
          <a:xfrm>
            <a:off x="2433117" y="2826271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57" name="TextBox 41"/>
          <p:cNvSpPr txBox="1"/>
          <p:nvPr/>
        </p:nvSpPr>
        <p:spPr>
          <a:xfrm>
            <a:off x="2433117" y="3112021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58" name="TextBox 41"/>
          <p:cNvSpPr txBox="1"/>
          <p:nvPr/>
        </p:nvSpPr>
        <p:spPr>
          <a:xfrm>
            <a:off x="2433117" y="3407296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59" name="TextBox 41"/>
          <p:cNvSpPr txBox="1"/>
          <p:nvPr/>
        </p:nvSpPr>
        <p:spPr>
          <a:xfrm>
            <a:off x="2433117" y="3673995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60" name="TextBox 41"/>
          <p:cNvSpPr txBox="1"/>
          <p:nvPr/>
        </p:nvSpPr>
        <p:spPr>
          <a:xfrm>
            <a:off x="2433117" y="3969270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61" name="TextBox 41"/>
          <p:cNvSpPr txBox="1"/>
          <p:nvPr/>
        </p:nvSpPr>
        <p:spPr>
          <a:xfrm>
            <a:off x="2433117" y="4255021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62" name="TextBox 41"/>
          <p:cNvSpPr txBox="1"/>
          <p:nvPr/>
        </p:nvSpPr>
        <p:spPr>
          <a:xfrm>
            <a:off x="2433117" y="4550296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53" name="타원 352"/>
          <p:cNvSpPr/>
          <p:nvPr/>
        </p:nvSpPr>
        <p:spPr>
          <a:xfrm>
            <a:off x="2351040" y="263636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363" name="TextBox 11"/>
          <p:cNvSpPr txBox="1"/>
          <p:nvPr/>
        </p:nvSpPr>
        <p:spPr>
          <a:xfrm>
            <a:off x="251520" y="1700808"/>
            <a:ext cx="1582995" cy="1621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견적서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가상견적서 리스트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공유견적서 리스트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베틀견적서 리스트</a:t>
            </a:r>
          </a:p>
        </p:txBody>
      </p:sp>
      <p:cxnSp>
        <p:nvCxnSpPr>
          <p:cNvPr id="364" name="직선 연결선 44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66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7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71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72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73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4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5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6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7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8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9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0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1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2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3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4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5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6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☆ 벤치마킹 사이트</a:t>
            </a:r>
            <a:endParaRPr lang="ko-KR" altLang="en-US" sz="4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407368" y="908720"/>
            <a:ext cx="8413104" cy="53847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lvl="0" indent="-342900" algn="l" defTabSz="232257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</a:rPr>
              <a:t>참고 사이트 </a:t>
            </a: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: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</a:rPr>
              <a:t>다나와 온라인 견적서 </a:t>
            </a: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ko-KR" altLang="en-US" sz="2400" b="1" i="0" u="none" strike="noStrike" kern="0" cap="none" normalizeH="0" baseline="0">
                <a:solidFill>
                  <a:srgbClr val="404040"/>
                </a:solidFill>
                <a:latin typeface="Lucida Sans Unicode"/>
                <a:ea typeface="맑은 고딕"/>
                <a:cs typeface="맑은 고딕"/>
              </a:rPr>
              <a:t> </a:t>
            </a:r>
            <a:r>
              <a:rPr kumimoji="0" lang="en-US" altLang="ko-KR" sz="2400" b="1" i="0" u="none" strike="noStrike" kern="0" cap="none" normalizeH="0" baseline="0">
                <a:solidFill>
                  <a:schemeClr val="accent1">
                    <a:lumMod val="90000"/>
                  </a:schemeClr>
                </a:solidFill>
                <a:latin typeface="맑은 고딕"/>
              </a:rPr>
              <a:t>- </a:t>
            </a:r>
            <a:r>
              <a:rPr kumimoji="0" lang="ko-KR" altLang="en-US" sz="2400" b="1" i="0" u="none" strike="noStrike" kern="0" cap="none" normalizeH="0" baseline="0">
                <a:solidFill>
                  <a:schemeClr val="accent1">
                    <a:lumMod val="90000"/>
                  </a:schemeClr>
                </a:solidFill>
                <a:latin typeface="Lucida Sans Unicode"/>
                <a:ea typeface="맑은 고딕"/>
                <a:cs typeface="맑은 고딕"/>
              </a:rPr>
              <a:t>http://shop.danawa.com/virtualestimate/</a:t>
            </a: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buFontTx/>
              <a:buChar char="-"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11560" y="1828953"/>
            <a:ext cx="8123402" cy="432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그림 36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45468" y="5291683"/>
            <a:ext cx="6624736" cy="1296144"/>
          </a:xfrm>
          <a:prstGeom prst="rect">
            <a:avLst/>
          </a:prstGeom>
        </p:spPr>
      </p:pic>
      <p:pic>
        <p:nvPicPr>
          <p:cNvPr id="362" name="그림 36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07367" y="3620616"/>
            <a:ext cx="6768752" cy="160858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베틀견적서 상세 - 추천/비추천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3934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베틀 기본정보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베틀에 참여한 공유견적서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로그인 회원이 공유한 견적서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목록이 하단에 노출되면,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선택하여 베틀에 참여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공유견적서 상세 팝업 호출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베틀 등록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베틀견적서 상세 팝업 호출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추천</a:t>
            </a:r>
            <a:r>
              <a:rPr lang="en-US" altLang="ko-KR" sz="800"/>
              <a:t>/</a:t>
            </a:r>
            <a:r>
              <a:rPr lang="ko-KR" altLang="en-US" sz="800"/>
              <a:t>비추천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▶ 해당 베틀에서 우승한 견적서 이벤트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1. 추천한 회원에게 포인트 1,000점 부여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2. 구매한 회원에게 포인트 구매액의 10% 부여 (최대 50,000점)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261607" y="1780395"/>
            <a:ext cx="1849133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베틀견적서 관리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59" name="타원 358"/>
          <p:cNvSpPr/>
          <p:nvPr/>
        </p:nvSpPr>
        <p:spPr>
          <a:xfrm>
            <a:off x="6743528" y="364448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360" name="타원 359"/>
          <p:cNvSpPr/>
          <p:nvPr/>
        </p:nvSpPr>
        <p:spPr>
          <a:xfrm>
            <a:off x="6743528" y="527685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pic>
        <p:nvPicPr>
          <p:cNvPr id="361" name="그림 360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82116" y="2300858"/>
            <a:ext cx="6794004" cy="1200150"/>
          </a:xfrm>
          <a:prstGeom prst="rect">
            <a:avLst/>
          </a:prstGeom>
        </p:spPr>
      </p:pic>
      <p:sp>
        <p:nvSpPr>
          <p:cNvPr id="358" name="타원 357"/>
          <p:cNvSpPr/>
          <p:nvPr/>
        </p:nvSpPr>
        <p:spPr>
          <a:xfrm>
            <a:off x="6672064" y="234888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64" name="타원 363"/>
          <p:cNvSpPr/>
          <p:nvPr/>
        </p:nvSpPr>
        <p:spPr>
          <a:xfrm>
            <a:off x="2063008" y="573325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365" name="타원 364"/>
          <p:cNvSpPr/>
          <p:nvPr/>
        </p:nvSpPr>
        <p:spPr>
          <a:xfrm>
            <a:off x="2279576" y="422054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grpSp>
        <p:nvGrpSpPr>
          <p:cNvPr id="366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67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8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72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73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74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5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6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7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8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9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0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1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2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3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4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5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6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7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그림 36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45468" y="5291683"/>
            <a:ext cx="6624736" cy="1296144"/>
          </a:xfrm>
          <a:prstGeom prst="rect">
            <a:avLst/>
          </a:prstGeom>
        </p:spPr>
      </p:pic>
      <p:pic>
        <p:nvPicPr>
          <p:cNvPr id="362" name="그림 36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07367" y="3620616"/>
            <a:ext cx="6768752" cy="160858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베틀견적서 상세 - 추천/비추천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1372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제목 클릭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공유한 견적서 상세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등록 </a:t>
            </a:r>
            <a:r>
              <a:rPr lang="en-US" altLang="ko-KR" sz="800"/>
              <a:t>:</a:t>
            </a:r>
            <a:r>
              <a:rPr lang="ko-KR" altLang="en-US" sz="800"/>
              <a:t> 베틀 참여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261606" y="1780395"/>
            <a:ext cx="1849134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베틀견적서 관리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pic>
        <p:nvPicPr>
          <p:cNvPr id="361" name="그림 360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82116" y="2300858"/>
            <a:ext cx="6794004" cy="1200150"/>
          </a:xfrm>
          <a:prstGeom prst="rect">
            <a:avLst/>
          </a:prstGeom>
        </p:spPr>
      </p:pic>
      <p:pic>
        <p:nvPicPr>
          <p:cNvPr id="364" name="그림 363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2279576" y="1765449"/>
            <a:ext cx="5040560" cy="418383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358" name="타원 357"/>
          <p:cNvSpPr/>
          <p:nvPr/>
        </p:nvSpPr>
        <p:spPr>
          <a:xfrm>
            <a:off x="5951712" y="537321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366" name="오른쪽 화살표 365"/>
          <p:cNvSpPr/>
          <p:nvPr/>
        </p:nvSpPr>
        <p:spPr>
          <a:xfrm rot="19765840">
            <a:off x="1318044" y="5344050"/>
            <a:ext cx="1514575" cy="3139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accent1">
                <a:lumMod val="9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367" name="타원 366"/>
          <p:cNvSpPr/>
          <p:nvPr/>
        </p:nvSpPr>
        <p:spPr>
          <a:xfrm>
            <a:off x="1198912" y="558869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grpSp>
        <p:nvGrpSpPr>
          <p:cNvPr id="368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69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0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3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74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75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76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7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8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9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0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1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2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3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4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5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6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7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8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9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그림 36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45468" y="5291683"/>
            <a:ext cx="6624736" cy="1296144"/>
          </a:xfrm>
          <a:prstGeom prst="rect">
            <a:avLst/>
          </a:prstGeom>
        </p:spPr>
      </p:pic>
      <p:pic>
        <p:nvPicPr>
          <p:cNvPr id="362" name="그림 36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07367" y="3620616"/>
            <a:ext cx="6768752" cy="160858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베틀견적서 상세 - 추천/비추천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1372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제목 클릭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베틀 참여 견적서 상세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추천</a:t>
            </a:r>
            <a:r>
              <a:rPr lang="en-US" altLang="ko-KR" sz="800"/>
              <a:t>/</a:t>
            </a:r>
            <a:r>
              <a:rPr lang="ko-KR" altLang="en-US" sz="800"/>
              <a:t> 비추천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261606" y="1780395"/>
            <a:ext cx="1849134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베틀견적서 관리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pic>
        <p:nvPicPr>
          <p:cNvPr id="361" name="그림 360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82116" y="2300858"/>
            <a:ext cx="6794004" cy="1200150"/>
          </a:xfrm>
          <a:prstGeom prst="rect">
            <a:avLst/>
          </a:prstGeom>
        </p:spPr>
      </p:pic>
      <p:sp>
        <p:nvSpPr>
          <p:cNvPr id="358" name="타원 357"/>
          <p:cNvSpPr/>
          <p:nvPr/>
        </p:nvSpPr>
        <p:spPr>
          <a:xfrm>
            <a:off x="5951712" y="537321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pic>
        <p:nvPicPr>
          <p:cNvPr id="368" name="그림 367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2327389" y="1844824"/>
            <a:ext cx="4992746" cy="4392488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366" name="오른쪽 화살표 365"/>
          <p:cNvSpPr/>
          <p:nvPr/>
        </p:nvSpPr>
        <p:spPr>
          <a:xfrm rot="1209049">
            <a:off x="1477364" y="4592008"/>
            <a:ext cx="1514575" cy="3139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accent1">
                <a:lumMod val="9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367" name="타원 366"/>
          <p:cNvSpPr/>
          <p:nvPr/>
        </p:nvSpPr>
        <p:spPr>
          <a:xfrm>
            <a:off x="1342928" y="450857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69" name="타원 368"/>
          <p:cNvSpPr/>
          <p:nvPr/>
        </p:nvSpPr>
        <p:spPr>
          <a:xfrm>
            <a:off x="6527504" y="55892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grpSp>
        <p:nvGrpSpPr>
          <p:cNvPr id="370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71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2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3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76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77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78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9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0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1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2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3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4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5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6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7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8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9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0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1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회원가입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1553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주소검색 팝업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</a:t>
            </a:r>
            <a:r>
              <a:rPr lang="en-US" altLang="ko-KR" sz="800"/>
              <a:t>DAUM API</a:t>
            </a:r>
            <a:r>
              <a:rPr lang="ko-KR" altLang="en-US" sz="800"/>
              <a:t> 사용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 </a:t>
            </a:r>
            <a:r>
              <a:rPr lang="ko-KR" altLang="en-US" sz="800"/>
              <a:t>회원가입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  <p:pic>
        <p:nvPicPr>
          <p:cNvPr id="370" name="그림 369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63352" y="1700808"/>
            <a:ext cx="7074369" cy="4392488"/>
          </a:xfrm>
          <a:prstGeom prst="rect">
            <a:avLst/>
          </a:prstGeom>
        </p:spPr>
      </p:pic>
      <p:grpSp>
        <p:nvGrpSpPr>
          <p:cNvPr id="371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72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3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77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78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79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0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1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2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3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4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5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6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7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8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9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0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1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2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  <p:sp>
        <p:nvSpPr>
          <p:cNvPr id="1040" name="Rectangle 15"/>
          <p:cNvSpPr>
            <a:spLocks noChangeArrowheads="1"/>
          </p:cNvSpPr>
          <p:nvPr/>
        </p:nvSpPr>
        <p:spPr>
          <a:xfrm>
            <a:off x="514800" y="1983600"/>
            <a:ext cx="8172000" cy="723600"/>
          </a:xfrm>
          <a:prstGeom prst="rect">
            <a:avLst/>
          </a:prstGeom>
          <a:solidFill>
            <a:schemeClr val="accent1">
              <a:lumMod val="80000"/>
              <a:lumOff val="20000"/>
              <a:alpha val="100000"/>
            </a:schemeClr>
          </a:solidFill>
          <a:ln w="12700" cap="flat" cmpd="sng" algn="ctr">
            <a:solidFill>
              <a:schemeClr val="accent1">
                <a:lumMod val="50000"/>
                <a:alpha val="100000"/>
              </a:schemeClr>
            </a:solidFill>
            <a:prstDash val="solid"/>
            <a:miter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endParaRPr kumimoji="1" lang="ko-KR" altLang="en-US" sz="1800" b="1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1" name="TextBox 67"/>
          <p:cNvSpPr txBox="1">
            <a:spLocks noChangeArrowheads="1"/>
          </p:cNvSpPr>
          <p:nvPr/>
        </p:nvSpPr>
        <p:spPr>
          <a:xfrm>
            <a:off x="827310" y="2036764"/>
            <a:ext cx="7500938" cy="1095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3200" b="1" i="0" u="none" strike="noStrike" kern="1200" cap="none" normalizeH="0" baseline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고딕 760"/>
                <a:ea typeface="한컴 윤고딕 760"/>
              </a:rPr>
              <a:t>관리자 화면</a:t>
            </a:r>
          </a:p>
          <a:p>
            <a:pPr marL="0" algn="ctr" defTabSz="914400" rtl="0" eaLnBrk="1" latinLnBrk="1" hangingPunct="1">
              <a:defRPr/>
            </a:pPr>
            <a:endParaRPr kumimoji="0" lang="en-US" altLang="ko-KR" sz="1600" b="1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algn="ctr" defTabSz="914400" rtl="0" eaLnBrk="1" latinLnBrk="1" hangingPunct="1">
              <a:defRPr/>
            </a:pPr>
            <a:endParaRPr kumimoji="0" lang="en-US" altLang="ko-KR" sz="1800" b="0" i="0" u="none" strike="noStrike" kern="1200" cap="none" normalizeH="0" baseline="0">
              <a:solidFill>
                <a:srgbClr val="AC00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상풍분류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  <p:sp>
        <p:nvSpPr>
          <p:cNvPr id="19" name="직사각형 7"/>
          <p:cNvSpPr/>
          <p:nvPr/>
        </p:nvSpPr>
        <p:spPr>
          <a:xfrm>
            <a:off x="2604794" y="404664"/>
            <a:ext cx="18681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28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DanaCom</a:t>
            </a:r>
            <a:endParaRPr lang="en-US" altLang="ko-KR" sz="28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18"/>
          <p:cNvSpPr txBox="1"/>
          <p:nvPr/>
        </p:nvSpPr>
        <p:spPr>
          <a:xfrm>
            <a:off x="251520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가상견적서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1005148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공유견적서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1759507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베틀견적서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3950279" y="852681"/>
            <a:ext cx="2143751" cy="226689"/>
            <a:chOff x="3950279" y="852681"/>
            <a:chExt cx="2143751" cy="226689"/>
          </a:xfrm>
        </p:grpSpPr>
        <p:sp>
          <p:nvSpPr>
            <p:cNvPr id="27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</p:grpSp>
      <p:sp>
        <p:nvSpPr>
          <p:cNvPr id="29" name="TextBox 24"/>
          <p:cNvSpPr txBox="1"/>
          <p:nvPr/>
        </p:nvSpPr>
        <p:spPr>
          <a:xfrm>
            <a:off x="6044196" y="872804"/>
            <a:ext cx="13814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0" spc="-150">
                <a:latin typeface="+mn-ea"/>
              </a:rPr>
              <a:t>회원가입 </a:t>
            </a:r>
            <a:r>
              <a:rPr lang="en-US" altLang="ko-KR" sz="800" b="0" spc="-150">
                <a:latin typeface="+mn-ea"/>
              </a:rPr>
              <a:t>/ </a:t>
            </a:r>
            <a:r>
              <a:rPr lang="ko-KR" altLang="en-US" sz="800" b="0" spc="-150">
                <a:latin typeface="+mn-ea"/>
              </a:rPr>
              <a:t>장바구니 </a:t>
            </a:r>
            <a:r>
              <a:rPr lang="en-US" altLang="ko-KR" sz="800" b="0" spc="-150">
                <a:latin typeface="+mn-ea"/>
              </a:rPr>
              <a:t>/ </a:t>
            </a:r>
            <a:r>
              <a:rPr lang="ko-KR" altLang="en-US" sz="800" b="0" spc="-150">
                <a:latin typeface="+mn-ea"/>
              </a:rPr>
              <a:t>마이페이지</a:t>
            </a:r>
          </a:p>
        </p:txBody>
      </p:sp>
      <p:sp>
        <p:nvSpPr>
          <p:cNvPr id="30" name="직사각형 26"/>
          <p:cNvSpPr/>
          <p:nvPr/>
        </p:nvSpPr>
        <p:spPr>
          <a:xfrm>
            <a:off x="251520" y="1124744"/>
            <a:ext cx="3528392" cy="234000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주요 부품</a:t>
            </a:r>
            <a:endParaRPr kumimoji="0" lang="ko-KR" altLang="en-US" sz="1100" b="1" i="0" u="none" strike="noStrike" kern="0" cap="none" spc="0" normalizeH="0" baseline="0"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직사각형 29"/>
          <p:cNvSpPr/>
          <p:nvPr/>
        </p:nvSpPr>
        <p:spPr>
          <a:xfrm>
            <a:off x="3797668" y="1124744"/>
            <a:ext cx="3528392" cy="234000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주변 기기</a:t>
            </a:r>
            <a:endParaRPr kumimoji="0" lang="ko-KR" altLang="en-US" sz="1100" b="1" i="0" u="none" strike="noStrike" kern="0" cap="none" spc="0" normalizeH="0" baseline="0"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1386142"/>
            <a:ext cx="432048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CPU</a:t>
            </a:r>
            <a:endParaRPr kumimoji="0" lang="ko-KR" altLang="en-US" sz="1000" b="0" i="0" u="none" strike="noStrike" kern="0" cap="none" spc="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직사각형 33"/>
          <p:cNvSpPr/>
          <p:nvPr/>
        </p:nvSpPr>
        <p:spPr>
          <a:xfrm>
            <a:off x="707828" y="1386142"/>
            <a:ext cx="627360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메인보드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직사각형 34"/>
          <p:cNvSpPr/>
          <p:nvPr/>
        </p:nvSpPr>
        <p:spPr>
          <a:xfrm>
            <a:off x="1359448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메모리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5"/>
          <p:cNvSpPr/>
          <p:nvPr/>
        </p:nvSpPr>
        <p:spPr>
          <a:xfrm>
            <a:off x="1947940" y="1386142"/>
            <a:ext cx="77927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그래픽카드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직사각형 36"/>
          <p:cNvSpPr/>
          <p:nvPr/>
        </p:nvSpPr>
        <p:spPr>
          <a:xfrm>
            <a:off x="2751472" y="1386142"/>
            <a:ext cx="432048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kern="0">
                <a:latin typeface="맑은 고딕"/>
                <a:ea typeface="맑은 고딕"/>
              </a:rPr>
              <a:t>SSD</a:t>
            </a:r>
            <a:endParaRPr kumimoji="0" lang="ko-KR" altLang="en-US" sz="1000" b="0" i="0" u="none" strike="noStrike" kern="0" cap="none" spc="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직사각형 37"/>
          <p:cNvSpPr/>
          <p:nvPr/>
        </p:nvSpPr>
        <p:spPr>
          <a:xfrm>
            <a:off x="3207782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 b="0" kern="0" spc="-150">
                <a:latin typeface="맑은 고딕"/>
                <a:ea typeface="맑은 고딕"/>
              </a:rPr>
              <a:t>케이스</a:t>
            </a:r>
            <a:endParaRPr kumimoji="0" lang="ko-KR" altLang="en-US" sz="1000" b="0" i="0" u="none" strike="noStrike" kern="0" cap="none" spc="-15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직사각형 40"/>
          <p:cNvSpPr/>
          <p:nvPr/>
        </p:nvSpPr>
        <p:spPr>
          <a:xfrm>
            <a:off x="4989830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스피커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직사각형 43"/>
          <p:cNvSpPr/>
          <p:nvPr/>
        </p:nvSpPr>
        <p:spPr>
          <a:xfrm>
            <a:off x="6758849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복합기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직사각형 44"/>
          <p:cNvSpPr/>
          <p:nvPr/>
        </p:nvSpPr>
        <p:spPr>
          <a:xfrm>
            <a:off x="3810484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키보드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직사각형 45"/>
          <p:cNvSpPr/>
          <p:nvPr/>
        </p:nvSpPr>
        <p:spPr>
          <a:xfrm>
            <a:off x="4400157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마우스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46"/>
          <p:cNvSpPr/>
          <p:nvPr/>
        </p:nvSpPr>
        <p:spPr>
          <a:xfrm>
            <a:off x="5579503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모니터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직사각형 47"/>
          <p:cNvSpPr/>
          <p:nvPr/>
        </p:nvSpPr>
        <p:spPr>
          <a:xfrm>
            <a:off x="6169176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공유기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251520" y="465817"/>
            <a:ext cx="497145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관리자</a:t>
            </a:r>
            <a:endParaRPr kumimoji="0" lang="ko-KR" altLang="en-US" sz="800" b="0" i="0" u="none" strike="noStrike" kern="0" cap="none" spc="0" normalizeH="0" baseline="0">
              <a:solidFill>
                <a:sysClr val="windowText" lastClr="000000"/>
              </a:solidFill>
            </a:endParaRPr>
          </a:p>
        </p:txBody>
      </p:sp>
      <p:sp>
        <p:nvSpPr>
          <p:cNvPr id="104" name="TextBox 13"/>
          <p:cNvSpPr txBox="1"/>
          <p:nvPr/>
        </p:nvSpPr>
        <p:spPr>
          <a:xfrm>
            <a:off x="2063617" y="2277911"/>
            <a:ext cx="800218" cy="27211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105" name="TextBox 14"/>
          <p:cNvSpPr txBox="1"/>
          <p:nvPr/>
        </p:nvSpPr>
        <p:spPr>
          <a:xfrm>
            <a:off x="2963284" y="2277911"/>
            <a:ext cx="1032646" cy="272115"/>
          </a:xfrm>
          <a:prstGeom prst="rect">
            <a:avLst/>
          </a:prstGeom>
          <a:solidFill>
            <a:schemeClr val="tx1">
              <a:lumMod val="20000"/>
              <a:lumOff val="80000"/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TextBox 15"/>
          <p:cNvSpPr txBox="1"/>
          <p:nvPr/>
        </p:nvSpPr>
        <p:spPr>
          <a:xfrm>
            <a:off x="4072656" y="2277911"/>
            <a:ext cx="800334" cy="272115"/>
          </a:xfrm>
          <a:prstGeom prst="rect">
            <a:avLst/>
          </a:prstGeom>
          <a:solidFill>
            <a:srgbClr val="FFCC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코드생성</a:t>
            </a:r>
          </a:p>
        </p:txBody>
      </p:sp>
      <p:sp>
        <p:nvSpPr>
          <p:cNvPr id="107" name="TextBox 16"/>
          <p:cNvSpPr txBox="1"/>
          <p:nvPr/>
        </p:nvSpPr>
        <p:spPr>
          <a:xfrm>
            <a:off x="6596314" y="2277911"/>
            <a:ext cx="497142" cy="272115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등록</a:t>
            </a:r>
          </a:p>
        </p:txBody>
      </p:sp>
      <p:sp>
        <p:nvSpPr>
          <p:cNvPr id="108" name="TextBox 19"/>
          <p:cNvSpPr txBox="1"/>
          <p:nvPr/>
        </p:nvSpPr>
        <p:spPr>
          <a:xfrm>
            <a:off x="2063617" y="2663734"/>
            <a:ext cx="809837" cy="27148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분류명   </a:t>
            </a:r>
          </a:p>
        </p:txBody>
      </p:sp>
      <p:sp>
        <p:nvSpPr>
          <p:cNvPr id="109" name="TextBox 20"/>
          <p:cNvSpPr txBox="1"/>
          <p:nvPr/>
        </p:nvSpPr>
        <p:spPr>
          <a:xfrm>
            <a:off x="2963284" y="2663734"/>
            <a:ext cx="4140828" cy="27148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TextBox 22"/>
          <p:cNvSpPr txBox="1"/>
          <p:nvPr/>
        </p:nvSpPr>
        <p:spPr>
          <a:xfrm>
            <a:off x="2063617" y="3023774"/>
            <a:ext cx="800219" cy="27225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기본여부</a:t>
            </a:r>
          </a:p>
        </p:txBody>
      </p:sp>
      <p:sp>
        <p:nvSpPr>
          <p:cNvPr id="111" name="TextBox 23"/>
          <p:cNvSpPr txBox="1"/>
          <p:nvPr/>
        </p:nvSpPr>
        <p:spPr>
          <a:xfrm>
            <a:off x="2961784" y="3023774"/>
            <a:ext cx="534273" cy="27225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112" name="TextBox 24"/>
          <p:cNvSpPr txBox="1"/>
          <p:nvPr/>
        </p:nvSpPr>
        <p:spPr>
          <a:xfrm>
            <a:off x="4871864" y="3023774"/>
            <a:ext cx="963929" cy="27225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분류단계   </a:t>
            </a:r>
          </a:p>
        </p:txBody>
      </p:sp>
      <p:sp>
        <p:nvSpPr>
          <p:cNvPr id="113" name="TextBox 25"/>
          <p:cNvSpPr txBox="1"/>
          <p:nvPr/>
        </p:nvSpPr>
        <p:spPr>
          <a:xfrm>
            <a:off x="5916673" y="3023774"/>
            <a:ext cx="278018" cy="27225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TextBox 27"/>
          <p:cNvSpPr txBox="1"/>
          <p:nvPr/>
        </p:nvSpPr>
        <p:spPr>
          <a:xfrm>
            <a:off x="2063617" y="3383814"/>
            <a:ext cx="800218" cy="2718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상위코드</a:t>
            </a:r>
          </a:p>
        </p:txBody>
      </p:sp>
      <p:sp>
        <p:nvSpPr>
          <p:cNvPr id="115" name="TextBox 28"/>
          <p:cNvSpPr txBox="1"/>
          <p:nvPr/>
        </p:nvSpPr>
        <p:spPr>
          <a:xfrm>
            <a:off x="2961784" y="3383814"/>
            <a:ext cx="1766064" cy="2718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TextBox 29"/>
          <p:cNvSpPr txBox="1"/>
          <p:nvPr/>
        </p:nvSpPr>
        <p:spPr>
          <a:xfrm>
            <a:off x="4873797" y="3383814"/>
            <a:ext cx="954107" cy="2718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상위분류명</a:t>
            </a:r>
          </a:p>
        </p:txBody>
      </p:sp>
      <p:sp>
        <p:nvSpPr>
          <p:cNvPr id="117" name="TextBox 30"/>
          <p:cNvSpPr txBox="1"/>
          <p:nvPr/>
        </p:nvSpPr>
        <p:spPr>
          <a:xfrm>
            <a:off x="5898563" y="3383814"/>
            <a:ext cx="1205549" cy="2718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118" name="직선 연결선 38"/>
          <p:cNvCxnSpPr/>
          <p:nvPr/>
        </p:nvCxnSpPr>
        <p:spPr>
          <a:xfrm>
            <a:off x="2003228" y="3804786"/>
            <a:ext cx="5192943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119" name="TextBox 40"/>
          <p:cNvSpPr txBox="1"/>
          <p:nvPr/>
        </p:nvSpPr>
        <p:spPr>
          <a:xfrm>
            <a:off x="2814334" y="3887870"/>
            <a:ext cx="982723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PC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주요부품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120" name="TextBox 41"/>
          <p:cNvSpPr txBox="1"/>
          <p:nvPr/>
        </p:nvSpPr>
        <p:spPr>
          <a:xfrm>
            <a:off x="3823946" y="3887870"/>
            <a:ext cx="601761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121" name="TextBox 42"/>
          <p:cNvSpPr txBox="1"/>
          <p:nvPr/>
        </p:nvSpPr>
        <p:spPr>
          <a:xfrm>
            <a:off x="4452892" y="3887870"/>
            <a:ext cx="839957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기본사양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122" name="TextBox 43"/>
          <p:cNvSpPr txBox="1"/>
          <p:nvPr/>
        </p:nvSpPr>
        <p:spPr>
          <a:xfrm>
            <a:off x="5328614" y="3887870"/>
            <a:ext cx="839776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123" name="TextBox 46"/>
          <p:cNvSpPr txBox="1"/>
          <p:nvPr/>
        </p:nvSpPr>
        <p:spPr>
          <a:xfrm>
            <a:off x="2063617" y="4289540"/>
            <a:ext cx="5995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124" name="TextBox 49"/>
          <p:cNvSpPr txBox="1"/>
          <p:nvPr/>
        </p:nvSpPr>
        <p:spPr>
          <a:xfrm>
            <a:off x="2707932" y="4293096"/>
            <a:ext cx="245196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분류명</a:t>
            </a:r>
          </a:p>
        </p:txBody>
      </p:sp>
      <p:sp>
        <p:nvSpPr>
          <p:cNvPr id="125" name="TextBox 52"/>
          <p:cNvSpPr txBox="1"/>
          <p:nvPr/>
        </p:nvSpPr>
        <p:spPr>
          <a:xfrm>
            <a:off x="5231904" y="4289540"/>
            <a:ext cx="60172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분류단계</a:t>
            </a:r>
          </a:p>
        </p:txBody>
      </p:sp>
      <p:sp>
        <p:nvSpPr>
          <p:cNvPr id="126" name="TextBox 53"/>
          <p:cNvSpPr txBox="1"/>
          <p:nvPr/>
        </p:nvSpPr>
        <p:spPr>
          <a:xfrm>
            <a:off x="5876220" y="4289540"/>
            <a:ext cx="60165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기본여부</a:t>
            </a:r>
          </a:p>
        </p:txBody>
      </p:sp>
      <p:sp>
        <p:nvSpPr>
          <p:cNvPr id="127" name="TextBox 54"/>
          <p:cNvSpPr txBox="1"/>
          <p:nvPr/>
        </p:nvSpPr>
        <p:spPr>
          <a:xfrm>
            <a:off x="6520535" y="4289540"/>
            <a:ext cx="697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상위분류명</a:t>
            </a:r>
          </a:p>
        </p:txBody>
      </p:sp>
      <p:sp>
        <p:nvSpPr>
          <p:cNvPr id="128" name="TextBox 58"/>
          <p:cNvSpPr txBox="1"/>
          <p:nvPr/>
        </p:nvSpPr>
        <p:spPr>
          <a:xfrm>
            <a:off x="2063617" y="4577572"/>
            <a:ext cx="74244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9" name="TextBox 59"/>
          <p:cNvSpPr txBox="1"/>
          <p:nvPr/>
        </p:nvSpPr>
        <p:spPr>
          <a:xfrm>
            <a:off x="2805848" y="4577572"/>
            <a:ext cx="10109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옥타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(8)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130" name="TextBox 60"/>
          <p:cNvSpPr txBox="1"/>
          <p:nvPr/>
        </p:nvSpPr>
        <p:spPr>
          <a:xfrm>
            <a:off x="5375920" y="4577572"/>
            <a:ext cx="24954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1" name="TextBox 61"/>
          <p:cNvSpPr txBox="1"/>
          <p:nvPr/>
        </p:nvSpPr>
        <p:spPr>
          <a:xfrm>
            <a:off x="5967469" y="4577572"/>
            <a:ext cx="2494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TextBox 62"/>
          <p:cNvSpPr txBox="1"/>
          <p:nvPr/>
        </p:nvSpPr>
        <p:spPr>
          <a:xfrm>
            <a:off x="6559017" y="4577572"/>
            <a:ext cx="60089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133" name="직선 연결선 63"/>
          <p:cNvCxnSpPr/>
          <p:nvPr/>
        </p:nvCxnSpPr>
        <p:spPr>
          <a:xfrm>
            <a:off x="2003228" y="4828100"/>
            <a:ext cx="5192969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134" name="TextBox 64"/>
          <p:cNvSpPr txBox="1"/>
          <p:nvPr/>
        </p:nvSpPr>
        <p:spPr>
          <a:xfrm>
            <a:off x="2063617" y="4939112"/>
            <a:ext cx="742448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0101010102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5" name="TextBox 65"/>
          <p:cNvSpPr txBox="1"/>
          <p:nvPr/>
        </p:nvSpPr>
        <p:spPr>
          <a:xfrm>
            <a:off x="2805848" y="4939112"/>
            <a:ext cx="1010927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쿼드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136" name="TextBox 66"/>
          <p:cNvSpPr txBox="1"/>
          <p:nvPr/>
        </p:nvSpPr>
        <p:spPr>
          <a:xfrm>
            <a:off x="5375920" y="4939112"/>
            <a:ext cx="249545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7" name="TextBox 67"/>
          <p:cNvSpPr txBox="1"/>
          <p:nvPr/>
        </p:nvSpPr>
        <p:spPr>
          <a:xfrm>
            <a:off x="5967469" y="4939112"/>
            <a:ext cx="249468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8" name="TextBox 68"/>
          <p:cNvSpPr txBox="1"/>
          <p:nvPr/>
        </p:nvSpPr>
        <p:spPr>
          <a:xfrm>
            <a:off x="6559017" y="4939112"/>
            <a:ext cx="600896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139" name="직선 연결선 69"/>
          <p:cNvCxnSpPr/>
          <p:nvPr/>
        </p:nvCxnSpPr>
        <p:spPr>
          <a:xfrm>
            <a:off x="2003227" y="5189640"/>
            <a:ext cx="5136013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140" name="TextBox 70"/>
          <p:cNvSpPr txBox="1"/>
          <p:nvPr/>
        </p:nvSpPr>
        <p:spPr>
          <a:xfrm>
            <a:off x="2063617" y="5297652"/>
            <a:ext cx="742448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1" name="TextBox 71"/>
          <p:cNvSpPr txBox="1"/>
          <p:nvPr/>
        </p:nvSpPr>
        <p:spPr>
          <a:xfrm>
            <a:off x="2805848" y="5297652"/>
            <a:ext cx="1010927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듀얼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142" name="TextBox 72"/>
          <p:cNvSpPr txBox="1"/>
          <p:nvPr/>
        </p:nvSpPr>
        <p:spPr>
          <a:xfrm>
            <a:off x="5375920" y="5297652"/>
            <a:ext cx="249545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3" name="TextBox 73"/>
          <p:cNvSpPr txBox="1"/>
          <p:nvPr/>
        </p:nvSpPr>
        <p:spPr>
          <a:xfrm>
            <a:off x="5967469" y="5297652"/>
            <a:ext cx="249468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4" name="TextBox 74"/>
          <p:cNvSpPr txBox="1"/>
          <p:nvPr/>
        </p:nvSpPr>
        <p:spPr>
          <a:xfrm>
            <a:off x="6559017" y="5297652"/>
            <a:ext cx="600896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145" name="직선 연결선 75"/>
          <p:cNvCxnSpPr/>
          <p:nvPr/>
        </p:nvCxnSpPr>
        <p:spPr>
          <a:xfrm>
            <a:off x="2003228" y="5548180"/>
            <a:ext cx="5221519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146" name="TextBox 76"/>
          <p:cNvSpPr txBox="1"/>
          <p:nvPr/>
        </p:nvSpPr>
        <p:spPr>
          <a:xfrm>
            <a:off x="2063617" y="5659192"/>
            <a:ext cx="74244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7" name="TextBox 77"/>
          <p:cNvSpPr txBox="1"/>
          <p:nvPr/>
        </p:nvSpPr>
        <p:spPr>
          <a:xfrm>
            <a:off x="2805848" y="5659192"/>
            <a:ext cx="10109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148" name="TextBox 78"/>
          <p:cNvSpPr txBox="1"/>
          <p:nvPr/>
        </p:nvSpPr>
        <p:spPr>
          <a:xfrm>
            <a:off x="5375920" y="5659192"/>
            <a:ext cx="24954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9" name="TextBox 79"/>
          <p:cNvSpPr txBox="1"/>
          <p:nvPr/>
        </p:nvSpPr>
        <p:spPr>
          <a:xfrm>
            <a:off x="5967469" y="5659192"/>
            <a:ext cx="2494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0" name="TextBox 80"/>
          <p:cNvSpPr txBox="1"/>
          <p:nvPr/>
        </p:nvSpPr>
        <p:spPr>
          <a:xfrm>
            <a:off x="6559017" y="5659192"/>
            <a:ext cx="60089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151" name="직선 연결선 81"/>
          <p:cNvCxnSpPr/>
          <p:nvPr/>
        </p:nvCxnSpPr>
        <p:spPr>
          <a:xfrm>
            <a:off x="2003224" y="5909720"/>
            <a:ext cx="5250206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4"/>
            <a:ext cx="1691680" cy="4848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관리자 화면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관리자로 로그인 하면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왼편 상단에 관리자 버튼이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노출됩니다</a:t>
            </a:r>
            <a:r>
              <a:rPr lang="en-US" altLang="ko-KR" sz="80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관리자 버튼을 클릭하면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관리자 화면이 노출됩니다</a:t>
            </a:r>
            <a:r>
              <a:rPr lang="en-US" altLang="ko-KR" sz="800"/>
              <a:t>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상품분류 등록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상품분류 단계 선택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-&gt;</a:t>
            </a:r>
            <a:r>
              <a:rPr lang="ko-KR" altLang="en-US" sz="800"/>
              <a:t> </a:t>
            </a:r>
            <a:r>
              <a:rPr lang="en-US" altLang="ko-KR" sz="800"/>
              <a:t>5</a:t>
            </a:r>
            <a:r>
              <a:rPr lang="ko-KR" altLang="en-US" sz="800"/>
              <a:t>단계로 구성되어 있음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분류코드는 코드생성 클릭하면 자동생성됨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선택한 단계의 기존내역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기본정보 선택 및 입력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상품분류 등록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--&gt;</a:t>
            </a:r>
            <a:r>
              <a:rPr lang="ko-KR" altLang="en-US" sz="800"/>
              <a:t> 요약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하단에서 원하는 상품분류의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단계에 맞게 설정하고,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코드생성을 클릭하고,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정보입력후 상품분류를 등록</a:t>
            </a:r>
          </a:p>
        </p:txBody>
      </p:sp>
      <p:sp>
        <p:nvSpPr>
          <p:cNvPr id="164" name="타원 163"/>
          <p:cNvSpPr/>
          <p:nvPr/>
        </p:nvSpPr>
        <p:spPr>
          <a:xfrm>
            <a:off x="4871320" y="220432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165" name="타원 164"/>
          <p:cNvSpPr/>
          <p:nvPr/>
        </p:nvSpPr>
        <p:spPr>
          <a:xfrm>
            <a:off x="6095456" y="364502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66" name="타원 165"/>
          <p:cNvSpPr/>
          <p:nvPr/>
        </p:nvSpPr>
        <p:spPr>
          <a:xfrm>
            <a:off x="7031560" y="486861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167" name="타원 166"/>
          <p:cNvSpPr/>
          <p:nvPr/>
        </p:nvSpPr>
        <p:spPr>
          <a:xfrm>
            <a:off x="6421904" y="299695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168" name="타원 167"/>
          <p:cNvSpPr/>
          <p:nvPr/>
        </p:nvSpPr>
        <p:spPr>
          <a:xfrm>
            <a:off x="7103568" y="220432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169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상품분류 관리</a:t>
            </a:r>
          </a:p>
        </p:txBody>
      </p:sp>
      <p:cxnSp>
        <p:nvCxnSpPr>
          <p:cNvPr id="170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170"/>
          <p:cNvSpPr txBox="1"/>
          <p:nvPr/>
        </p:nvSpPr>
        <p:spPr>
          <a:xfrm>
            <a:off x="1945060" y="3851523"/>
            <a:ext cx="946730" cy="270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/>
              <a:t>최상위분류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상풍분류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9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4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29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0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1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4"/>
            <a:ext cx="1691680" cy="41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- 상품분류 관리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1. 상품분류 단계 선택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-&gt; 5단계로 구성되어 있음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</a:t>
            </a:r>
            <a:r>
              <a:rPr lang="ko-KR" altLang="en-US" sz="800"/>
              <a:t>. 선택한 단계의 내역노출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분류코드 클릭 하면</a:t>
            </a:r>
            <a:r>
              <a:rPr lang="en-US" altLang="ko-KR" sz="800"/>
              <a:t>,</a:t>
            </a:r>
            <a:r>
              <a:rPr lang="ko-KR" altLang="en-US" sz="800"/>
              <a:t> 해당 코드의 하위단계 내역으로 이동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4. 분류명 클릭하면</a:t>
            </a:r>
            <a:r>
              <a:rPr lang="en-US" altLang="ko-KR" sz="800"/>
              <a:t>,</a:t>
            </a:r>
            <a:r>
              <a:rPr lang="ko-KR" altLang="en-US" sz="800"/>
              <a:t> 해당 상품분류 기본정보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5. 해당 상품분류 정보 확인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6.</a:t>
            </a:r>
            <a:r>
              <a:rPr lang="ko-KR" altLang="en-US" sz="800"/>
              <a:t> 변경된 정보 수정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7.</a:t>
            </a:r>
            <a:r>
              <a:rPr lang="ko-KR" altLang="en-US" sz="800"/>
              <a:t> 해당 상품분류 삭제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#</a:t>
            </a:r>
            <a:r>
              <a:rPr lang="ko-KR" altLang="en-US" sz="800"/>
              <a:t> 해당 상품분류 의 제조사</a:t>
            </a:r>
            <a:r>
              <a:rPr lang="en-US" altLang="ko-KR" sz="800"/>
              <a:t>,</a:t>
            </a:r>
            <a:r>
              <a:rPr lang="ko-KR" altLang="en-US" sz="800"/>
              <a:t> 상품이 등록되어 있으면 수정</a:t>
            </a:r>
            <a:r>
              <a:rPr lang="en-US" altLang="ko-KR" sz="800"/>
              <a:t>/</a:t>
            </a:r>
            <a:r>
              <a:rPr lang="ko-KR" altLang="en-US" sz="800"/>
              <a:t>삭제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불가</a:t>
            </a:r>
          </a:p>
        </p:txBody>
      </p:sp>
      <p:sp>
        <p:nvSpPr>
          <p:cNvPr id="298" name="TextBox 13"/>
          <p:cNvSpPr txBox="1"/>
          <p:nvPr/>
        </p:nvSpPr>
        <p:spPr>
          <a:xfrm>
            <a:off x="2098404" y="2245463"/>
            <a:ext cx="801782" cy="27179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299" name="TextBox 14"/>
          <p:cNvSpPr txBox="1"/>
          <p:nvPr/>
        </p:nvSpPr>
        <p:spPr>
          <a:xfrm>
            <a:off x="2998071" y="2245463"/>
            <a:ext cx="1032646" cy="271796"/>
          </a:xfrm>
          <a:prstGeom prst="rect">
            <a:avLst/>
          </a:prstGeom>
          <a:solidFill>
            <a:schemeClr val="tx1">
              <a:lumMod val="20000"/>
              <a:lumOff val="80000"/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0101010101</a:t>
            </a:r>
            <a:endParaRPr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0" name="TextBox 19"/>
          <p:cNvSpPr txBox="1"/>
          <p:nvPr/>
        </p:nvSpPr>
        <p:spPr>
          <a:xfrm>
            <a:off x="2098404" y="2631286"/>
            <a:ext cx="811307" cy="27193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분류명   </a:t>
            </a:r>
          </a:p>
        </p:txBody>
      </p:sp>
      <p:sp>
        <p:nvSpPr>
          <p:cNvPr id="301" name="TextBox 20"/>
          <p:cNvSpPr txBox="1"/>
          <p:nvPr/>
        </p:nvSpPr>
        <p:spPr>
          <a:xfrm>
            <a:off x="2998071" y="2631286"/>
            <a:ext cx="4106041" cy="27193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옥타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(8)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302" name="TextBox 22"/>
          <p:cNvSpPr txBox="1"/>
          <p:nvPr/>
        </p:nvSpPr>
        <p:spPr>
          <a:xfrm>
            <a:off x="2098404" y="2991326"/>
            <a:ext cx="801782" cy="27193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기본여부</a:t>
            </a:r>
          </a:p>
        </p:txBody>
      </p:sp>
      <p:sp>
        <p:nvSpPr>
          <p:cNvPr id="303" name="TextBox 23"/>
          <p:cNvSpPr txBox="1"/>
          <p:nvPr/>
        </p:nvSpPr>
        <p:spPr>
          <a:xfrm>
            <a:off x="2996571" y="2991326"/>
            <a:ext cx="534547" cy="27193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304" name="TextBox 24"/>
          <p:cNvSpPr txBox="1"/>
          <p:nvPr/>
        </p:nvSpPr>
        <p:spPr>
          <a:xfrm>
            <a:off x="4952619" y="2991326"/>
            <a:ext cx="963929" cy="27193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분류단계   </a:t>
            </a:r>
          </a:p>
        </p:txBody>
      </p:sp>
      <p:sp>
        <p:nvSpPr>
          <p:cNvPr id="305" name="TextBox 25"/>
          <p:cNvSpPr txBox="1"/>
          <p:nvPr/>
        </p:nvSpPr>
        <p:spPr>
          <a:xfrm>
            <a:off x="5997428" y="2991326"/>
            <a:ext cx="278018" cy="27193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6" name="TextBox 27"/>
          <p:cNvSpPr txBox="1"/>
          <p:nvPr/>
        </p:nvSpPr>
        <p:spPr>
          <a:xfrm>
            <a:off x="2098404" y="3351366"/>
            <a:ext cx="801782" cy="27156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상위코드</a:t>
            </a:r>
          </a:p>
        </p:txBody>
      </p:sp>
      <p:sp>
        <p:nvSpPr>
          <p:cNvPr id="307" name="TextBox 28"/>
          <p:cNvSpPr txBox="1"/>
          <p:nvPr/>
        </p:nvSpPr>
        <p:spPr>
          <a:xfrm>
            <a:off x="2996571" y="3351366"/>
            <a:ext cx="1803285" cy="27156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" name="TextBox 29"/>
          <p:cNvSpPr txBox="1"/>
          <p:nvPr/>
        </p:nvSpPr>
        <p:spPr>
          <a:xfrm>
            <a:off x="4954552" y="3351366"/>
            <a:ext cx="954107" cy="27156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상위분류명</a:t>
            </a:r>
          </a:p>
        </p:txBody>
      </p:sp>
      <p:sp>
        <p:nvSpPr>
          <p:cNvPr id="309" name="TextBox 30"/>
          <p:cNvSpPr txBox="1"/>
          <p:nvPr/>
        </p:nvSpPr>
        <p:spPr>
          <a:xfrm>
            <a:off x="5979318" y="3351366"/>
            <a:ext cx="1124794" cy="27156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sp>
        <p:nvSpPr>
          <p:cNvPr id="310" name="TextBox 83"/>
          <p:cNvSpPr txBox="1"/>
          <p:nvPr/>
        </p:nvSpPr>
        <p:spPr>
          <a:xfrm>
            <a:off x="6603618" y="2245463"/>
            <a:ext cx="497019" cy="2717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311" name="TextBox 84"/>
          <p:cNvSpPr txBox="1"/>
          <p:nvPr/>
        </p:nvSpPr>
        <p:spPr>
          <a:xfrm>
            <a:off x="6029428" y="2245463"/>
            <a:ext cx="497092" cy="2717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수정</a:t>
            </a:r>
          </a:p>
        </p:txBody>
      </p:sp>
      <p:sp>
        <p:nvSpPr>
          <p:cNvPr id="347" name="타원 346"/>
          <p:cNvSpPr/>
          <p:nvPr/>
        </p:nvSpPr>
        <p:spPr>
          <a:xfrm>
            <a:off x="6239472" y="386050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51" name="타원 350"/>
          <p:cNvSpPr/>
          <p:nvPr/>
        </p:nvSpPr>
        <p:spPr>
          <a:xfrm>
            <a:off x="6429277" y="2967211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354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상품분류 관리</a:t>
            </a:r>
          </a:p>
        </p:txBody>
      </p:sp>
      <p:cxnSp>
        <p:nvCxnSpPr>
          <p:cNvPr id="355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52" name="타원 351"/>
          <p:cNvSpPr/>
          <p:nvPr/>
        </p:nvSpPr>
        <p:spPr>
          <a:xfrm>
            <a:off x="5802835" y="19888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</a:t>
            </a:r>
          </a:p>
        </p:txBody>
      </p:sp>
      <p:sp>
        <p:nvSpPr>
          <p:cNvPr id="353" name="타원 352"/>
          <p:cNvSpPr/>
          <p:nvPr/>
        </p:nvSpPr>
        <p:spPr>
          <a:xfrm>
            <a:off x="7031560" y="1995661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7</a:t>
            </a:r>
          </a:p>
        </p:txBody>
      </p:sp>
      <p:cxnSp>
        <p:nvCxnSpPr>
          <p:cNvPr id="356" name="직선 연결선 38"/>
          <p:cNvCxnSpPr/>
          <p:nvPr/>
        </p:nvCxnSpPr>
        <p:spPr>
          <a:xfrm>
            <a:off x="2003228" y="3804786"/>
            <a:ext cx="5192943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57" name="TextBox 40"/>
          <p:cNvSpPr txBox="1"/>
          <p:nvPr/>
        </p:nvSpPr>
        <p:spPr>
          <a:xfrm>
            <a:off x="2814334" y="3887870"/>
            <a:ext cx="982723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PC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주요부품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358" name="TextBox 41"/>
          <p:cNvSpPr txBox="1"/>
          <p:nvPr/>
        </p:nvSpPr>
        <p:spPr>
          <a:xfrm>
            <a:off x="3823946" y="3887870"/>
            <a:ext cx="601761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359" name="TextBox 42"/>
          <p:cNvSpPr txBox="1"/>
          <p:nvPr/>
        </p:nvSpPr>
        <p:spPr>
          <a:xfrm>
            <a:off x="4452892" y="3887870"/>
            <a:ext cx="839957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기본사양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360" name="TextBox 43"/>
          <p:cNvSpPr txBox="1"/>
          <p:nvPr/>
        </p:nvSpPr>
        <p:spPr>
          <a:xfrm>
            <a:off x="5328614" y="3887870"/>
            <a:ext cx="839776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361" name="TextBox 46"/>
          <p:cNvSpPr txBox="1"/>
          <p:nvPr/>
        </p:nvSpPr>
        <p:spPr>
          <a:xfrm>
            <a:off x="2063617" y="4289540"/>
            <a:ext cx="5995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362" name="TextBox 49"/>
          <p:cNvSpPr txBox="1"/>
          <p:nvPr/>
        </p:nvSpPr>
        <p:spPr>
          <a:xfrm>
            <a:off x="2707932" y="4293096"/>
            <a:ext cx="245196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분류명</a:t>
            </a:r>
          </a:p>
        </p:txBody>
      </p:sp>
      <p:sp>
        <p:nvSpPr>
          <p:cNvPr id="363" name="TextBox 52"/>
          <p:cNvSpPr txBox="1"/>
          <p:nvPr/>
        </p:nvSpPr>
        <p:spPr>
          <a:xfrm>
            <a:off x="5231904" y="4289540"/>
            <a:ext cx="60172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분류단계</a:t>
            </a:r>
          </a:p>
        </p:txBody>
      </p:sp>
      <p:sp>
        <p:nvSpPr>
          <p:cNvPr id="364" name="TextBox 53"/>
          <p:cNvSpPr txBox="1"/>
          <p:nvPr/>
        </p:nvSpPr>
        <p:spPr>
          <a:xfrm>
            <a:off x="5876220" y="4289540"/>
            <a:ext cx="60165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기본여부</a:t>
            </a:r>
          </a:p>
        </p:txBody>
      </p:sp>
      <p:sp>
        <p:nvSpPr>
          <p:cNvPr id="365" name="TextBox 54"/>
          <p:cNvSpPr txBox="1"/>
          <p:nvPr/>
        </p:nvSpPr>
        <p:spPr>
          <a:xfrm>
            <a:off x="6520535" y="4289540"/>
            <a:ext cx="697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상위분류명</a:t>
            </a:r>
          </a:p>
        </p:txBody>
      </p:sp>
      <p:sp>
        <p:nvSpPr>
          <p:cNvPr id="366" name="TextBox 58"/>
          <p:cNvSpPr txBox="1"/>
          <p:nvPr/>
        </p:nvSpPr>
        <p:spPr>
          <a:xfrm>
            <a:off x="2063617" y="4577572"/>
            <a:ext cx="74244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7" name="TextBox 59"/>
          <p:cNvSpPr txBox="1"/>
          <p:nvPr/>
        </p:nvSpPr>
        <p:spPr>
          <a:xfrm>
            <a:off x="2805848" y="4577572"/>
            <a:ext cx="10109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옥타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(8)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368" name="TextBox 60"/>
          <p:cNvSpPr txBox="1"/>
          <p:nvPr/>
        </p:nvSpPr>
        <p:spPr>
          <a:xfrm>
            <a:off x="5375920" y="4577572"/>
            <a:ext cx="24954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9" name="TextBox 61"/>
          <p:cNvSpPr txBox="1"/>
          <p:nvPr/>
        </p:nvSpPr>
        <p:spPr>
          <a:xfrm>
            <a:off x="5967469" y="4577572"/>
            <a:ext cx="2494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0" name="TextBox 62"/>
          <p:cNvSpPr txBox="1"/>
          <p:nvPr/>
        </p:nvSpPr>
        <p:spPr>
          <a:xfrm>
            <a:off x="6559017" y="4577572"/>
            <a:ext cx="60089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371" name="직선 연결선 63"/>
          <p:cNvCxnSpPr/>
          <p:nvPr/>
        </p:nvCxnSpPr>
        <p:spPr>
          <a:xfrm>
            <a:off x="2003228" y="4828100"/>
            <a:ext cx="5192969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72" name="TextBox 64"/>
          <p:cNvSpPr txBox="1"/>
          <p:nvPr/>
        </p:nvSpPr>
        <p:spPr>
          <a:xfrm>
            <a:off x="2063617" y="4939112"/>
            <a:ext cx="742448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0101010102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3" name="TextBox 65"/>
          <p:cNvSpPr txBox="1"/>
          <p:nvPr/>
        </p:nvSpPr>
        <p:spPr>
          <a:xfrm>
            <a:off x="2805848" y="4939112"/>
            <a:ext cx="1010927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쿼드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374" name="TextBox 66"/>
          <p:cNvSpPr txBox="1"/>
          <p:nvPr/>
        </p:nvSpPr>
        <p:spPr>
          <a:xfrm>
            <a:off x="5375920" y="4939112"/>
            <a:ext cx="249545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5" name="TextBox 67"/>
          <p:cNvSpPr txBox="1"/>
          <p:nvPr/>
        </p:nvSpPr>
        <p:spPr>
          <a:xfrm>
            <a:off x="5967469" y="4939112"/>
            <a:ext cx="249468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6" name="TextBox 68"/>
          <p:cNvSpPr txBox="1"/>
          <p:nvPr/>
        </p:nvSpPr>
        <p:spPr>
          <a:xfrm>
            <a:off x="6559017" y="4939112"/>
            <a:ext cx="600896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377" name="직선 연결선 69"/>
          <p:cNvCxnSpPr/>
          <p:nvPr/>
        </p:nvCxnSpPr>
        <p:spPr>
          <a:xfrm>
            <a:off x="2003227" y="5189640"/>
            <a:ext cx="5136013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78" name="TextBox 70"/>
          <p:cNvSpPr txBox="1"/>
          <p:nvPr/>
        </p:nvSpPr>
        <p:spPr>
          <a:xfrm>
            <a:off x="2063617" y="5297652"/>
            <a:ext cx="742448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9" name="TextBox 71"/>
          <p:cNvSpPr txBox="1"/>
          <p:nvPr/>
        </p:nvSpPr>
        <p:spPr>
          <a:xfrm>
            <a:off x="2805848" y="5297652"/>
            <a:ext cx="1010927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듀얼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380" name="TextBox 72"/>
          <p:cNvSpPr txBox="1"/>
          <p:nvPr/>
        </p:nvSpPr>
        <p:spPr>
          <a:xfrm>
            <a:off x="5375920" y="5297652"/>
            <a:ext cx="249545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1" name="TextBox 73"/>
          <p:cNvSpPr txBox="1"/>
          <p:nvPr/>
        </p:nvSpPr>
        <p:spPr>
          <a:xfrm>
            <a:off x="5967469" y="5297652"/>
            <a:ext cx="249468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2" name="TextBox 74"/>
          <p:cNvSpPr txBox="1"/>
          <p:nvPr/>
        </p:nvSpPr>
        <p:spPr>
          <a:xfrm>
            <a:off x="6559017" y="5297652"/>
            <a:ext cx="600896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383" name="직선 연결선 75"/>
          <p:cNvCxnSpPr/>
          <p:nvPr/>
        </p:nvCxnSpPr>
        <p:spPr>
          <a:xfrm>
            <a:off x="2003228" y="5548180"/>
            <a:ext cx="5221519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84" name="TextBox 76"/>
          <p:cNvSpPr txBox="1"/>
          <p:nvPr/>
        </p:nvSpPr>
        <p:spPr>
          <a:xfrm>
            <a:off x="2063617" y="5659192"/>
            <a:ext cx="74244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5" name="TextBox 77"/>
          <p:cNvSpPr txBox="1"/>
          <p:nvPr/>
        </p:nvSpPr>
        <p:spPr>
          <a:xfrm>
            <a:off x="2805848" y="5659192"/>
            <a:ext cx="10109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386" name="TextBox 78"/>
          <p:cNvSpPr txBox="1"/>
          <p:nvPr/>
        </p:nvSpPr>
        <p:spPr>
          <a:xfrm>
            <a:off x="5375920" y="5659192"/>
            <a:ext cx="24954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7" name="TextBox 79"/>
          <p:cNvSpPr txBox="1"/>
          <p:nvPr/>
        </p:nvSpPr>
        <p:spPr>
          <a:xfrm>
            <a:off x="5967469" y="5659192"/>
            <a:ext cx="2494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8" name="TextBox 80"/>
          <p:cNvSpPr txBox="1"/>
          <p:nvPr/>
        </p:nvSpPr>
        <p:spPr>
          <a:xfrm>
            <a:off x="6559017" y="5659192"/>
            <a:ext cx="60089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389" name="직선 연결선 81"/>
          <p:cNvCxnSpPr/>
          <p:nvPr/>
        </p:nvCxnSpPr>
        <p:spPr>
          <a:xfrm>
            <a:off x="2003224" y="5909720"/>
            <a:ext cx="5250206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91" name="TextBox 390"/>
          <p:cNvSpPr txBox="1"/>
          <p:nvPr/>
        </p:nvSpPr>
        <p:spPr>
          <a:xfrm>
            <a:off x="1945060" y="3851523"/>
            <a:ext cx="946730" cy="270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/>
              <a:t>최상위분류</a:t>
            </a:r>
          </a:p>
        </p:txBody>
      </p:sp>
      <p:sp>
        <p:nvSpPr>
          <p:cNvPr id="350" name="타원 349"/>
          <p:cNvSpPr/>
          <p:nvPr/>
        </p:nvSpPr>
        <p:spPr>
          <a:xfrm>
            <a:off x="3503712" y="458112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349" name="타원 348"/>
          <p:cNvSpPr/>
          <p:nvPr/>
        </p:nvSpPr>
        <p:spPr>
          <a:xfrm>
            <a:off x="1919536" y="472460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348" name="타원 347"/>
          <p:cNvSpPr/>
          <p:nvPr/>
        </p:nvSpPr>
        <p:spPr>
          <a:xfrm>
            <a:off x="7103568" y="50846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제조사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1553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상품분류 선택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제조사명 입력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기존 제조사 내역노출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제조사 등록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370" name="TextBox 13"/>
          <p:cNvSpPr txBox="1"/>
          <p:nvPr/>
        </p:nvSpPr>
        <p:spPr>
          <a:xfrm>
            <a:off x="2186414" y="2304723"/>
            <a:ext cx="800626" cy="27159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제조사명</a:t>
            </a:r>
          </a:p>
        </p:txBody>
      </p:sp>
      <p:sp>
        <p:nvSpPr>
          <p:cNvPr id="371" name="TextBox 14"/>
          <p:cNvSpPr txBox="1"/>
          <p:nvPr/>
        </p:nvSpPr>
        <p:spPr>
          <a:xfrm>
            <a:off x="3086081" y="2304723"/>
            <a:ext cx="1722760" cy="27159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2" name="TextBox 16"/>
          <p:cNvSpPr txBox="1"/>
          <p:nvPr/>
        </p:nvSpPr>
        <p:spPr>
          <a:xfrm>
            <a:off x="6430535" y="2304723"/>
            <a:ext cx="497175" cy="2715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등록</a:t>
            </a:r>
          </a:p>
        </p:txBody>
      </p:sp>
      <p:sp>
        <p:nvSpPr>
          <p:cNvPr id="373" name="TextBox 22"/>
          <p:cNvSpPr txBox="1"/>
          <p:nvPr/>
        </p:nvSpPr>
        <p:spPr>
          <a:xfrm>
            <a:off x="2186414" y="2671042"/>
            <a:ext cx="800626" cy="27141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374" name="TextBox 23"/>
          <p:cNvSpPr txBox="1"/>
          <p:nvPr/>
        </p:nvSpPr>
        <p:spPr>
          <a:xfrm>
            <a:off x="4896138" y="2671042"/>
            <a:ext cx="947871" cy="27141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   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cxnSp>
        <p:nvCxnSpPr>
          <p:cNvPr id="375" name="직선 연결선 38"/>
          <p:cNvCxnSpPr/>
          <p:nvPr/>
        </p:nvCxnSpPr>
        <p:spPr>
          <a:xfrm>
            <a:off x="2126020" y="3124266"/>
            <a:ext cx="5041598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76" name="TextBox 40"/>
          <p:cNvSpPr txBox="1"/>
          <p:nvPr/>
        </p:nvSpPr>
        <p:spPr>
          <a:xfrm>
            <a:off x="2197981" y="3207350"/>
            <a:ext cx="912884" cy="22430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상품분류 선택</a:t>
            </a:r>
          </a:p>
        </p:txBody>
      </p:sp>
      <p:sp>
        <p:nvSpPr>
          <p:cNvPr id="377" name="TextBox 46"/>
          <p:cNvSpPr txBox="1"/>
          <p:nvPr/>
        </p:nvSpPr>
        <p:spPr>
          <a:xfrm>
            <a:off x="2186414" y="3609020"/>
            <a:ext cx="73449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제조사코드</a:t>
            </a:r>
          </a:p>
        </p:txBody>
      </p:sp>
      <p:sp>
        <p:nvSpPr>
          <p:cNvPr id="378" name="TextBox 49"/>
          <p:cNvSpPr txBox="1"/>
          <p:nvPr/>
        </p:nvSpPr>
        <p:spPr>
          <a:xfrm>
            <a:off x="2990525" y="3609020"/>
            <a:ext cx="339350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제조사명</a:t>
            </a:r>
          </a:p>
        </p:txBody>
      </p:sp>
      <p:sp>
        <p:nvSpPr>
          <p:cNvPr id="379" name="TextBox 52"/>
          <p:cNvSpPr txBox="1"/>
          <p:nvPr/>
        </p:nvSpPr>
        <p:spPr>
          <a:xfrm>
            <a:off x="6441015" y="3609020"/>
            <a:ext cx="7351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 분류명</a:t>
            </a:r>
          </a:p>
        </p:txBody>
      </p:sp>
      <p:sp>
        <p:nvSpPr>
          <p:cNvPr id="380" name="TextBox 58"/>
          <p:cNvSpPr txBox="1"/>
          <p:nvPr/>
        </p:nvSpPr>
        <p:spPr>
          <a:xfrm>
            <a:off x="2186414" y="3897052"/>
            <a:ext cx="24817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1" name="TextBox 59"/>
          <p:cNvSpPr txBox="1"/>
          <p:nvPr/>
        </p:nvSpPr>
        <p:spPr>
          <a:xfrm>
            <a:off x="2928645" y="3897052"/>
            <a:ext cx="10109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인텔</a:t>
            </a:r>
          </a:p>
        </p:txBody>
      </p:sp>
      <p:sp>
        <p:nvSpPr>
          <p:cNvPr id="382" name="TextBox 62"/>
          <p:cNvSpPr txBox="1"/>
          <p:nvPr/>
        </p:nvSpPr>
        <p:spPr>
          <a:xfrm>
            <a:off x="6639730" y="3897052"/>
            <a:ext cx="39237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83" name="직선 연결선 63"/>
          <p:cNvCxnSpPr/>
          <p:nvPr/>
        </p:nvCxnSpPr>
        <p:spPr>
          <a:xfrm>
            <a:off x="2126024" y="4147580"/>
            <a:ext cx="5060596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84" name="TextBox 64"/>
          <p:cNvSpPr txBox="1"/>
          <p:nvPr/>
        </p:nvSpPr>
        <p:spPr>
          <a:xfrm>
            <a:off x="2186414" y="4258592"/>
            <a:ext cx="248176" cy="2123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5" name="TextBox 65"/>
          <p:cNvSpPr txBox="1"/>
          <p:nvPr/>
        </p:nvSpPr>
        <p:spPr>
          <a:xfrm>
            <a:off x="2928645" y="4258592"/>
            <a:ext cx="1010927" cy="2123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AMD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6" name="TextBox 68"/>
          <p:cNvSpPr txBox="1"/>
          <p:nvPr/>
        </p:nvSpPr>
        <p:spPr>
          <a:xfrm>
            <a:off x="6639730" y="4258592"/>
            <a:ext cx="392374" cy="2123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87" name="직선 연결선 69"/>
          <p:cNvCxnSpPr/>
          <p:nvPr/>
        </p:nvCxnSpPr>
        <p:spPr>
          <a:xfrm>
            <a:off x="2126025" y="4509120"/>
            <a:ext cx="5089169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89" name="TextBox 83"/>
          <p:cNvSpPr txBox="1"/>
          <p:nvPr/>
        </p:nvSpPr>
        <p:spPr>
          <a:xfrm>
            <a:off x="3086081" y="2671794"/>
            <a:ext cx="1740012" cy="27180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0" name="TextBox 84"/>
          <p:cNvSpPr txBox="1"/>
          <p:nvPr/>
        </p:nvSpPr>
        <p:spPr>
          <a:xfrm>
            <a:off x="3092081" y="3207350"/>
            <a:ext cx="601447" cy="22430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391" name="타원 390"/>
          <p:cNvSpPr/>
          <p:nvPr/>
        </p:nvSpPr>
        <p:spPr>
          <a:xfrm>
            <a:off x="5807424" y="256490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93" name="타원 392"/>
          <p:cNvSpPr/>
          <p:nvPr/>
        </p:nvSpPr>
        <p:spPr>
          <a:xfrm>
            <a:off x="7103568" y="400506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39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제조사 관리</a:t>
            </a:r>
          </a:p>
        </p:txBody>
      </p:sp>
      <p:cxnSp>
        <p:nvCxnSpPr>
          <p:cNvPr id="396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94" name="타원 393"/>
          <p:cNvSpPr/>
          <p:nvPr/>
        </p:nvSpPr>
        <p:spPr>
          <a:xfrm>
            <a:off x="6887544" y="203172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392" name="타원 391"/>
          <p:cNvSpPr/>
          <p:nvPr/>
        </p:nvSpPr>
        <p:spPr>
          <a:xfrm>
            <a:off x="4727848" y="206084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grpSp>
        <p:nvGrpSpPr>
          <p:cNvPr id="397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98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99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1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403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404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405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6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7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8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9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0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1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2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3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4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5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6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7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8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9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제조사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264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상품분류 별 제조사 검색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제조사코드 클릭하면 상단에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제조사 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제조사명 입력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제조사 정보 수정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제조사 삭제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# 해당 제조의 상품이 등록되어 있으면 수정/삭제 불가</a:t>
            </a:r>
          </a:p>
        </p:txBody>
      </p:sp>
      <p:sp>
        <p:nvSpPr>
          <p:cNvPr id="413" name="TextBox 13"/>
          <p:cNvSpPr txBox="1"/>
          <p:nvPr/>
        </p:nvSpPr>
        <p:spPr>
          <a:xfrm>
            <a:off x="2184117" y="2304723"/>
            <a:ext cx="801782" cy="27159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제조사명</a:t>
            </a:r>
          </a:p>
        </p:txBody>
      </p:sp>
      <p:sp>
        <p:nvSpPr>
          <p:cNvPr id="414" name="TextBox 14"/>
          <p:cNvSpPr txBox="1"/>
          <p:nvPr/>
        </p:nvSpPr>
        <p:spPr>
          <a:xfrm>
            <a:off x="3083784" y="2304723"/>
            <a:ext cx="1722760" cy="27159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인텔</a:t>
            </a:r>
          </a:p>
        </p:txBody>
      </p:sp>
      <p:sp>
        <p:nvSpPr>
          <p:cNvPr id="415" name="TextBox 22"/>
          <p:cNvSpPr txBox="1"/>
          <p:nvPr/>
        </p:nvSpPr>
        <p:spPr>
          <a:xfrm>
            <a:off x="2184117" y="2671042"/>
            <a:ext cx="801782" cy="27141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431" name="TextBox 83"/>
          <p:cNvSpPr txBox="1"/>
          <p:nvPr/>
        </p:nvSpPr>
        <p:spPr>
          <a:xfrm>
            <a:off x="3083784" y="2671794"/>
            <a:ext cx="1740012" cy="27180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3" name="TextBox 39"/>
          <p:cNvSpPr txBox="1"/>
          <p:nvPr/>
        </p:nvSpPr>
        <p:spPr>
          <a:xfrm>
            <a:off x="6572254" y="2304723"/>
            <a:ext cx="497191" cy="2715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434" name="TextBox 41"/>
          <p:cNvSpPr txBox="1"/>
          <p:nvPr/>
        </p:nvSpPr>
        <p:spPr>
          <a:xfrm>
            <a:off x="6058446" y="2304723"/>
            <a:ext cx="496648" cy="2715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수정</a:t>
            </a:r>
          </a:p>
        </p:txBody>
      </p:sp>
      <p:sp>
        <p:nvSpPr>
          <p:cNvPr id="440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제조사 관리</a:t>
            </a:r>
          </a:p>
        </p:txBody>
      </p:sp>
      <p:cxnSp>
        <p:nvCxnSpPr>
          <p:cNvPr id="441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439" name="타원 438"/>
          <p:cNvSpPr/>
          <p:nvPr/>
        </p:nvSpPr>
        <p:spPr>
          <a:xfrm>
            <a:off x="6374335" y="203172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437" name="타원 436"/>
          <p:cNvSpPr/>
          <p:nvPr/>
        </p:nvSpPr>
        <p:spPr>
          <a:xfrm>
            <a:off x="7031560" y="203172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438" name="타원 437"/>
          <p:cNvSpPr/>
          <p:nvPr/>
        </p:nvSpPr>
        <p:spPr>
          <a:xfrm>
            <a:off x="4347641" y="21513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cxnSp>
        <p:nvCxnSpPr>
          <p:cNvPr id="442" name="직선 연결선 38"/>
          <p:cNvCxnSpPr/>
          <p:nvPr/>
        </p:nvCxnSpPr>
        <p:spPr>
          <a:xfrm>
            <a:off x="2126020" y="3124266"/>
            <a:ext cx="5041598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443" name="TextBox 40"/>
          <p:cNvSpPr txBox="1"/>
          <p:nvPr/>
        </p:nvSpPr>
        <p:spPr>
          <a:xfrm>
            <a:off x="2197981" y="3207350"/>
            <a:ext cx="912884" cy="22430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상품분류 선택</a:t>
            </a:r>
          </a:p>
        </p:txBody>
      </p:sp>
      <p:sp>
        <p:nvSpPr>
          <p:cNvPr id="444" name="TextBox 46"/>
          <p:cNvSpPr txBox="1"/>
          <p:nvPr/>
        </p:nvSpPr>
        <p:spPr>
          <a:xfrm>
            <a:off x="2186414" y="3609020"/>
            <a:ext cx="73449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제조사코드</a:t>
            </a:r>
          </a:p>
        </p:txBody>
      </p:sp>
      <p:sp>
        <p:nvSpPr>
          <p:cNvPr id="445" name="TextBox 49"/>
          <p:cNvSpPr txBox="1"/>
          <p:nvPr/>
        </p:nvSpPr>
        <p:spPr>
          <a:xfrm>
            <a:off x="2990525" y="3609020"/>
            <a:ext cx="339350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제조사명</a:t>
            </a:r>
          </a:p>
        </p:txBody>
      </p:sp>
      <p:sp>
        <p:nvSpPr>
          <p:cNvPr id="446" name="TextBox 52"/>
          <p:cNvSpPr txBox="1"/>
          <p:nvPr/>
        </p:nvSpPr>
        <p:spPr>
          <a:xfrm>
            <a:off x="6441015" y="3609020"/>
            <a:ext cx="7351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 분류명</a:t>
            </a:r>
          </a:p>
        </p:txBody>
      </p:sp>
      <p:sp>
        <p:nvSpPr>
          <p:cNvPr id="447" name="TextBox 58"/>
          <p:cNvSpPr txBox="1"/>
          <p:nvPr/>
        </p:nvSpPr>
        <p:spPr>
          <a:xfrm>
            <a:off x="2186414" y="3897052"/>
            <a:ext cx="24817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8" name="TextBox 59"/>
          <p:cNvSpPr txBox="1"/>
          <p:nvPr/>
        </p:nvSpPr>
        <p:spPr>
          <a:xfrm>
            <a:off x="2928645" y="3897052"/>
            <a:ext cx="10109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인텔</a:t>
            </a:r>
          </a:p>
        </p:txBody>
      </p:sp>
      <p:sp>
        <p:nvSpPr>
          <p:cNvPr id="449" name="TextBox 62"/>
          <p:cNvSpPr txBox="1"/>
          <p:nvPr/>
        </p:nvSpPr>
        <p:spPr>
          <a:xfrm>
            <a:off x="6639730" y="3897052"/>
            <a:ext cx="39237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0" name="직선 연결선 63"/>
          <p:cNvCxnSpPr/>
          <p:nvPr/>
        </p:nvCxnSpPr>
        <p:spPr>
          <a:xfrm>
            <a:off x="2126024" y="4147580"/>
            <a:ext cx="5060596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451" name="TextBox 64"/>
          <p:cNvSpPr txBox="1"/>
          <p:nvPr/>
        </p:nvSpPr>
        <p:spPr>
          <a:xfrm>
            <a:off x="2186414" y="4258592"/>
            <a:ext cx="248176" cy="2123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2" name="TextBox 65"/>
          <p:cNvSpPr txBox="1"/>
          <p:nvPr/>
        </p:nvSpPr>
        <p:spPr>
          <a:xfrm>
            <a:off x="2928645" y="4258592"/>
            <a:ext cx="1010927" cy="2123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AMD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3" name="TextBox 68"/>
          <p:cNvSpPr txBox="1"/>
          <p:nvPr/>
        </p:nvSpPr>
        <p:spPr>
          <a:xfrm>
            <a:off x="6639730" y="4258592"/>
            <a:ext cx="392374" cy="2123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4" name="직선 연결선 69"/>
          <p:cNvCxnSpPr/>
          <p:nvPr/>
        </p:nvCxnSpPr>
        <p:spPr>
          <a:xfrm>
            <a:off x="2126025" y="4509120"/>
            <a:ext cx="5089169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455" name="TextBox 84"/>
          <p:cNvSpPr txBox="1"/>
          <p:nvPr/>
        </p:nvSpPr>
        <p:spPr>
          <a:xfrm>
            <a:off x="3092081" y="3207350"/>
            <a:ext cx="601447" cy="22430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436" name="타원 435"/>
          <p:cNvSpPr/>
          <p:nvPr/>
        </p:nvSpPr>
        <p:spPr>
          <a:xfrm>
            <a:off x="3287688" y="3932511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435" name="타원 434"/>
          <p:cNvSpPr/>
          <p:nvPr/>
        </p:nvSpPr>
        <p:spPr>
          <a:xfrm>
            <a:off x="3719736" y="299695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grpSp>
        <p:nvGrpSpPr>
          <p:cNvPr id="456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457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8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462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463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464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5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6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7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8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9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0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1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2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3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4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5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6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7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8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상품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1181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등록한 상품내역을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상품코드 클릭하면</a:t>
            </a:r>
            <a:r>
              <a:rPr lang="en-US" altLang="ko-KR" sz="800"/>
              <a:t>,</a:t>
            </a:r>
            <a:r>
              <a:rPr lang="ko-KR" altLang="en-US" sz="800"/>
              <a:t> 상품상세 화면으로 이동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상품등록 화면으로 이동</a:t>
            </a:r>
          </a:p>
        </p:txBody>
      </p:sp>
      <p:sp>
        <p:nvSpPr>
          <p:cNvPr id="453" name="직사각형 21"/>
          <p:cNvSpPr/>
          <p:nvPr/>
        </p:nvSpPr>
        <p:spPr>
          <a:xfrm>
            <a:off x="6230229" y="2208639"/>
            <a:ext cx="856800" cy="234000"/>
          </a:xfrm>
          <a:prstGeom prst="rect">
            <a:avLst/>
          </a:prstGeom>
          <a:solidFill>
            <a:schemeClr val="bg2">
              <a:lumMod val="70000"/>
              <a:alpha val="100000"/>
            </a:scheme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상품등록</a:t>
            </a:r>
          </a:p>
        </p:txBody>
      </p:sp>
      <p:sp>
        <p:nvSpPr>
          <p:cNvPr id="454" name="TextBox 24"/>
          <p:cNvSpPr txBox="1"/>
          <p:nvPr/>
        </p:nvSpPr>
        <p:spPr>
          <a:xfrm>
            <a:off x="2002776" y="2561688"/>
            <a:ext cx="5924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상품코드</a:t>
            </a:r>
          </a:p>
        </p:txBody>
      </p:sp>
      <p:sp>
        <p:nvSpPr>
          <p:cNvPr id="455" name="TextBox 25"/>
          <p:cNvSpPr txBox="1"/>
          <p:nvPr/>
        </p:nvSpPr>
        <p:spPr>
          <a:xfrm>
            <a:off x="2697536" y="2561688"/>
            <a:ext cx="2750392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상품명</a:t>
            </a:r>
          </a:p>
        </p:txBody>
      </p:sp>
      <p:sp>
        <p:nvSpPr>
          <p:cNvPr id="456" name="TextBox 26"/>
          <p:cNvSpPr txBox="1"/>
          <p:nvPr/>
        </p:nvSpPr>
        <p:spPr>
          <a:xfrm>
            <a:off x="5547143" y="2561688"/>
            <a:ext cx="5924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판매가격</a:t>
            </a:r>
          </a:p>
        </p:txBody>
      </p:sp>
      <p:sp>
        <p:nvSpPr>
          <p:cNvPr id="457" name="TextBox 34"/>
          <p:cNvSpPr txBox="1"/>
          <p:nvPr/>
        </p:nvSpPr>
        <p:spPr>
          <a:xfrm>
            <a:off x="6213893" y="2561688"/>
            <a:ext cx="4972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분류명</a:t>
            </a:r>
          </a:p>
        </p:txBody>
      </p:sp>
      <p:sp>
        <p:nvSpPr>
          <p:cNvPr id="458" name="TextBox 36"/>
          <p:cNvSpPr txBox="1"/>
          <p:nvPr/>
        </p:nvSpPr>
        <p:spPr>
          <a:xfrm>
            <a:off x="6785393" y="2561688"/>
            <a:ext cx="39243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재고</a:t>
            </a:r>
          </a:p>
        </p:txBody>
      </p:sp>
      <p:sp>
        <p:nvSpPr>
          <p:cNvPr id="459" name="TextBox 40"/>
          <p:cNvSpPr txBox="1"/>
          <p:nvPr/>
        </p:nvSpPr>
        <p:spPr>
          <a:xfrm>
            <a:off x="1991544" y="2863704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0" name="TextBox 41"/>
          <p:cNvSpPr txBox="1"/>
          <p:nvPr/>
        </p:nvSpPr>
        <p:spPr>
          <a:xfrm>
            <a:off x="2645503" y="2863704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461" name="TextBox 43"/>
          <p:cNvSpPr txBox="1"/>
          <p:nvPr/>
        </p:nvSpPr>
        <p:spPr>
          <a:xfrm>
            <a:off x="5519936" y="2863704"/>
            <a:ext cx="645638" cy="21515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62" name="TextBox 45"/>
          <p:cNvSpPr txBox="1"/>
          <p:nvPr/>
        </p:nvSpPr>
        <p:spPr>
          <a:xfrm>
            <a:off x="6243694" y="2863704"/>
            <a:ext cx="47871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463" name="TextBox 46"/>
          <p:cNvSpPr txBox="1"/>
          <p:nvPr/>
        </p:nvSpPr>
        <p:spPr>
          <a:xfrm>
            <a:off x="6829247" y="2863704"/>
            <a:ext cx="341146" cy="21515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64" name="TextBox 40"/>
          <p:cNvSpPr txBox="1"/>
          <p:nvPr/>
        </p:nvSpPr>
        <p:spPr>
          <a:xfrm>
            <a:off x="1991544" y="3175431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22</a:t>
            </a:r>
          </a:p>
        </p:txBody>
      </p:sp>
      <p:sp>
        <p:nvSpPr>
          <p:cNvPr id="465" name="TextBox 41"/>
          <p:cNvSpPr txBox="1"/>
          <p:nvPr/>
        </p:nvSpPr>
        <p:spPr>
          <a:xfrm>
            <a:off x="2645503" y="3175431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메모리</a:t>
            </a:r>
          </a:p>
        </p:txBody>
      </p:sp>
      <p:sp>
        <p:nvSpPr>
          <p:cNvPr id="466" name="TextBox 43"/>
          <p:cNvSpPr txBox="1"/>
          <p:nvPr/>
        </p:nvSpPr>
        <p:spPr>
          <a:xfrm>
            <a:off x="5519936" y="3175431"/>
            <a:ext cx="645638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67" name="TextBox 45"/>
          <p:cNvSpPr txBox="1"/>
          <p:nvPr/>
        </p:nvSpPr>
        <p:spPr>
          <a:xfrm>
            <a:off x="6243694" y="3175431"/>
            <a:ext cx="539331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</a:t>
            </a:r>
          </a:p>
        </p:txBody>
      </p:sp>
      <p:sp>
        <p:nvSpPr>
          <p:cNvPr id="468" name="TextBox 46"/>
          <p:cNvSpPr txBox="1"/>
          <p:nvPr/>
        </p:nvSpPr>
        <p:spPr>
          <a:xfrm>
            <a:off x="6829247" y="3175431"/>
            <a:ext cx="341146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69" name="TextBox 40"/>
          <p:cNvSpPr txBox="1"/>
          <p:nvPr/>
        </p:nvSpPr>
        <p:spPr>
          <a:xfrm>
            <a:off x="1991544" y="3473304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1" name="TextBox 43"/>
          <p:cNvSpPr txBox="1"/>
          <p:nvPr/>
        </p:nvSpPr>
        <p:spPr>
          <a:xfrm>
            <a:off x="5519936" y="3473304"/>
            <a:ext cx="645638" cy="21515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72" name="TextBox 45"/>
          <p:cNvSpPr txBox="1"/>
          <p:nvPr/>
        </p:nvSpPr>
        <p:spPr>
          <a:xfrm>
            <a:off x="6243694" y="3473304"/>
            <a:ext cx="47871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473" name="TextBox 46"/>
          <p:cNvSpPr txBox="1"/>
          <p:nvPr/>
        </p:nvSpPr>
        <p:spPr>
          <a:xfrm>
            <a:off x="6829247" y="3473304"/>
            <a:ext cx="341146" cy="21515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74" name="TextBox 40"/>
          <p:cNvSpPr txBox="1"/>
          <p:nvPr/>
        </p:nvSpPr>
        <p:spPr>
          <a:xfrm>
            <a:off x="1991544" y="3785031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22</a:t>
            </a:r>
          </a:p>
        </p:txBody>
      </p:sp>
      <p:sp>
        <p:nvSpPr>
          <p:cNvPr id="476" name="TextBox 43"/>
          <p:cNvSpPr txBox="1"/>
          <p:nvPr/>
        </p:nvSpPr>
        <p:spPr>
          <a:xfrm>
            <a:off x="5519936" y="3785031"/>
            <a:ext cx="645638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77" name="TextBox 45"/>
          <p:cNvSpPr txBox="1"/>
          <p:nvPr/>
        </p:nvSpPr>
        <p:spPr>
          <a:xfrm>
            <a:off x="6243694" y="3785031"/>
            <a:ext cx="539331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</a:t>
            </a:r>
          </a:p>
        </p:txBody>
      </p:sp>
      <p:sp>
        <p:nvSpPr>
          <p:cNvPr id="478" name="TextBox 46"/>
          <p:cNvSpPr txBox="1"/>
          <p:nvPr/>
        </p:nvSpPr>
        <p:spPr>
          <a:xfrm>
            <a:off x="6829247" y="3785031"/>
            <a:ext cx="341146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79" name="TextBox 40"/>
          <p:cNvSpPr txBox="1"/>
          <p:nvPr/>
        </p:nvSpPr>
        <p:spPr>
          <a:xfrm>
            <a:off x="1991544" y="4092428"/>
            <a:ext cx="582627" cy="21544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1" name="TextBox 43"/>
          <p:cNvSpPr txBox="1"/>
          <p:nvPr/>
        </p:nvSpPr>
        <p:spPr>
          <a:xfrm>
            <a:off x="5519936" y="4092428"/>
            <a:ext cx="645638" cy="21515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82" name="TextBox 45"/>
          <p:cNvSpPr txBox="1"/>
          <p:nvPr/>
        </p:nvSpPr>
        <p:spPr>
          <a:xfrm>
            <a:off x="6243694" y="4092428"/>
            <a:ext cx="478717" cy="21544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483" name="TextBox 46"/>
          <p:cNvSpPr txBox="1"/>
          <p:nvPr/>
        </p:nvSpPr>
        <p:spPr>
          <a:xfrm>
            <a:off x="6829247" y="4092428"/>
            <a:ext cx="341146" cy="21515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84" name="TextBox 40"/>
          <p:cNvSpPr txBox="1"/>
          <p:nvPr/>
        </p:nvSpPr>
        <p:spPr>
          <a:xfrm>
            <a:off x="1991544" y="4404156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22</a:t>
            </a:r>
          </a:p>
        </p:txBody>
      </p:sp>
      <p:sp>
        <p:nvSpPr>
          <p:cNvPr id="486" name="TextBox 43"/>
          <p:cNvSpPr txBox="1"/>
          <p:nvPr/>
        </p:nvSpPr>
        <p:spPr>
          <a:xfrm>
            <a:off x="5519936" y="4404156"/>
            <a:ext cx="645638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87" name="TextBox 45"/>
          <p:cNvSpPr txBox="1"/>
          <p:nvPr/>
        </p:nvSpPr>
        <p:spPr>
          <a:xfrm>
            <a:off x="6243694" y="4404156"/>
            <a:ext cx="539331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</a:t>
            </a:r>
          </a:p>
        </p:txBody>
      </p:sp>
      <p:sp>
        <p:nvSpPr>
          <p:cNvPr id="488" name="TextBox 46"/>
          <p:cNvSpPr txBox="1"/>
          <p:nvPr/>
        </p:nvSpPr>
        <p:spPr>
          <a:xfrm>
            <a:off x="6829247" y="4404156"/>
            <a:ext cx="341146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89" name="TextBox 40"/>
          <p:cNvSpPr txBox="1"/>
          <p:nvPr/>
        </p:nvSpPr>
        <p:spPr>
          <a:xfrm>
            <a:off x="1991544" y="4702029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1" name="TextBox 43"/>
          <p:cNvSpPr txBox="1"/>
          <p:nvPr/>
        </p:nvSpPr>
        <p:spPr>
          <a:xfrm>
            <a:off x="5519936" y="4702029"/>
            <a:ext cx="645638" cy="21515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92" name="TextBox 45"/>
          <p:cNvSpPr txBox="1"/>
          <p:nvPr/>
        </p:nvSpPr>
        <p:spPr>
          <a:xfrm>
            <a:off x="6243694" y="4702029"/>
            <a:ext cx="47871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493" name="TextBox 46"/>
          <p:cNvSpPr txBox="1"/>
          <p:nvPr/>
        </p:nvSpPr>
        <p:spPr>
          <a:xfrm>
            <a:off x="6829247" y="4702029"/>
            <a:ext cx="341146" cy="21515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94" name="TextBox 40"/>
          <p:cNvSpPr txBox="1"/>
          <p:nvPr/>
        </p:nvSpPr>
        <p:spPr>
          <a:xfrm>
            <a:off x="1991544" y="5013756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22</a:t>
            </a:r>
          </a:p>
        </p:txBody>
      </p:sp>
      <p:sp>
        <p:nvSpPr>
          <p:cNvPr id="496" name="TextBox 43"/>
          <p:cNvSpPr txBox="1"/>
          <p:nvPr/>
        </p:nvSpPr>
        <p:spPr>
          <a:xfrm>
            <a:off x="5519936" y="5013756"/>
            <a:ext cx="645638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97" name="TextBox 45"/>
          <p:cNvSpPr txBox="1"/>
          <p:nvPr/>
        </p:nvSpPr>
        <p:spPr>
          <a:xfrm>
            <a:off x="6243694" y="5013756"/>
            <a:ext cx="539331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</a:t>
            </a:r>
          </a:p>
        </p:txBody>
      </p:sp>
      <p:sp>
        <p:nvSpPr>
          <p:cNvPr id="498" name="TextBox 46"/>
          <p:cNvSpPr txBox="1"/>
          <p:nvPr/>
        </p:nvSpPr>
        <p:spPr>
          <a:xfrm>
            <a:off x="6829247" y="5013756"/>
            <a:ext cx="341146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99" name="타원 498"/>
          <p:cNvSpPr/>
          <p:nvPr/>
        </p:nvSpPr>
        <p:spPr>
          <a:xfrm>
            <a:off x="7153314" y="371703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500" name="타원 499"/>
          <p:cNvSpPr/>
          <p:nvPr/>
        </p:nvSpPr>
        <p:spPr>
          <a:xfrm>
            <a:off x="2446897" y="299313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502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상품 리스트</a:t>
            </a:r>
          </a:p>
        </p:txBody>
      </p:sp>
      <p:cxnSp>
        <p:nvCxnSpPr>
          <p:cNvPr id="503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501" name="타원 500"/>
          <p:cNvSpPr/>
          <p:nvPr/>
        </p:nvSpPr>
        <p:spPr>
          <a:xfrm>
            <a:off x="7031560" y="2070373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504" name="TextBox 41"/>
          <p:cNvSpPr txBox="1"/>
          <p:nvPr/>
        </p:nvSpPr>
        <p:spPr>
          <a:xfrm>
            <a:off x="2645503" y="3473304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505" name="TextBox 41"/>
          <p:cNvSpPr txBox="1"/>
          <p:nvPr/>
        </p:nvSpPr>
        <p:spPr>
          <a:xfrm>
            <a:off x="2645503" y="3785031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메모리</a:t>
            </a:r>
          </a:p>
        </p:txBody>
      </p:sp>
      <p:sp>
        <p:nvSpPr>
          <p:cNvPr id="506" name="TextBox 41"/>
          <p:cNvSpPr txBox="1"/>
          <p:nvPr/>
        </p:nvSpPr>
        <p:spPr>
          <a:xfrm>
            <a:off x="2645503" y="4092428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507" name="TextBox 41"/>
          <p:cNvSpPr txBox="1"/>
          <p:nvPr/>
        </p:nvSpPr>
        <p:spPr>
          <a:xfrm>
            <a:off x="2645503" y="4413681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메모리</a:t>
            </a:r>
          </a:p>
        </p:txBody>
      </p:sp>
      <p:sp>
        <p:nvSpPr>
          <p:cNvPr id="508" name="TextBox 41"/>
          <p:cNvSpPr txBox="1"/>
          <p:nvPr/>
        </p:nvSpPr>
        <p:spPr>
          <a:xfrm>
            <a:off x="2645503" y="4711554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509" name="TextBox 41"/>
          <p:cNvSpPr txBox="1"/>
          <p:nvPr/>
        </p:nvSpPr>
        <p:spPr>
          <a:xfrm>
            <a:off x="2645503" y="5013756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메모리</a:t>
            </a:r>
          </a:p>
        </p:txBody>
      </p:sp>
      <p:grpSp>
        <p:nvGrpSpPr>
          <p:cNvPr id="510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511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12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516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517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518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19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0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1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2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3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4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5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6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7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8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9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0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1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2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23528" y="548680"/>
            <a:ext cx="8568952" cy="5616624"/>
          </a:xfrm>
          <a:prstGeom prst="rect">
            <a:avLst/>
          </a:prstGeom>
          <a:ln w="9525" cap="flat" cmpd="sng">
            <a:solidFill>
              <a:srgbClr val="ED7D31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상품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246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1. 상품분류 선택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2. 제조사 선택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상품 기본정보 입력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상품 이미지 선택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상품에 해당하는 상품상세 분류</a:t>
            </a:r>
            <a:r>
              <a:rPr lang="en-US" altLang="ko-KR" sz="800"/>
              <a:t>(5</a:t>
            </a:r>
            <a:r>
              <a:rPr lang="ko-KR" altLang="en-US" sz="800"/>
              <a:t>단계</a:t>
            </a:r>
            <a:r>
              <a:rPr lang="en-US" altLang="ko-KR" sz="800"/>
              <a:t>)</a:t>
            </a:r>
            <a:r>
              <a:rPr lang="ko-KR" altLang="en-US" sz="800"/>
              <a:t> 선택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6.</a:t>
            </a:r>
            <a:r>
              <a:rPr lang="ko-KR" altLang="en-US" sz="800"/>
              <a:t> 상품입력 내역 확인후 등록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529" name="TextBox 13"/>
          <p:cNvSpPr txBox="1"/>
          <p:nvPr/>
        </p:nvSpPr>
        <p:spPr>
          <a:xfrm>
            <a:off x="2051557" y="2299144"/>
            <a:ext cx="800992" cy="2723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530" name="TextBox 14"/>
          <p:cNvSpPr txBox="1"/>
          <p:nvPr/>
        </p:nvSpPr>
        <p:spPr>
          <a:xfrm>
            <a:off x="2951224" y="2299144"/>
            <a:ext cx="772873" cy="272380"/>
          </a:xfrm>
          <a:prstGeom prst="rect">
            <a:avLst/>
          </a:prstGeom>
          <a:solidFill>
            <a:schemeClr val="tx1">
              <a:lumMod val="20000"/>
              <a:lumOff val="80000"/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0101                 </a:t>
            </a:r>
          </a:p>
        </p:txBody>
      </p:sp>
      <p:sp>
        <p:nvSpPr>
          <p:cNvPr id="531" name="TextBox 19"/>
          <p:cNvSpPr txBox="1"/>
          <p:nvPr/>
        </p:nvSpPr>
        <p:spPr>
          <a:xfrm>
            <a:off x="2051557" y="2684967"/>
            <a:ext cx="810517" cy="27007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상품명   </a:t>
            </a:r>
          </a:p>
        </p:txBody>
      </p:sp>
      <p:sp>
        <p:nvSpPr>
          <p:cNvPr id="532" name="TextBox 20"/>
          <p:cNvSpPr txBox="1"/>
          <p:nvPr/>
        </p:nvSpPr>
        <p:spPr>
          <a:xfrm>
            <a:off x="2951224" y="2684967"/>
            <a:ext cx="4224896" cy="27007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3" name="TextBox 23"/>
          <p:cNvSpPr txBox="1"/>
          <p:nvPr/>
        </p:nvSpPr>
        <p:spPr>
          <a:xfrm>
            <a:off x="3778399" y="2292532"/>
            <a:ext cx="744851" cy="271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534" name="TextBox 13"/>
          <p:cNvSpPr txBox="1"/>
          <p:nvPr/>
        </p:nvSpPr>
        <p:spPr>
          <a:xfrm>
            <a:off x="2051557" y="3068071"/>
            <a:ext cx="809667" cy="27189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</a:t>
            </a:r>
          </a:p>
        </p:txBody>
      </p:sp>
      <p:sp>
        <p:nvSpPr>
          <p:cNvPr id="535" name="TextBox 14"/>
          <p:cNvSpPr txBox="1"/>
          <p:nvPr/>
        </p:nvSpPr>
        <p:spPr>
          <a:xfrm>
            <a:off x="2951224" y="3068071"/>
            <a:ext cx="840520" cy="27189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6" name="TextBox 23"/>
          <p:cNvSpPr txBox="1"/>
          <p:nvPr/>
        </p:nvSpPr>
        <p:spPr>
          <a:xfrm>
            <a:off x="3864124" y="3090900"/>
            <a:ext cx="1085066" cy="24094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 선택</a:t>
            </a:r>
            <a:r>
              <a:rPr kumimoji="0" lang="en-US" altLang="ko-KR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537" name="TextBox 19"/>
          <p:cNvSpPr txBox="1"/>
          <p:nvPr/>
        </p:nvSpPr>
        <p:spPr>
          <a:xfrm>
            <a:off x="5074171" y="3068960"/>
            <a:ext cx="962917" cy="2724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판매가격</a:t>
            </a:r>
          </a:p>
        </p:txBody>
      </p:sp>
      <p:sp>
        <p:nvSpPr>
          <p:cNvPr id="538" name="TextBox 14"/>
          <p:cNvSpPr txBox="1"/>
          <p:nvPr/>
        </p:nvSpPr>
        <p:spPr>
          <a:xfrm>
            <a:off x="6154291" y="3070274"/>
            <a:ext cx="1032647" cy="27186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9" name="TextBox 19"/>
          <p:cNvSpPr txBox="1"/>
          <p:nvPr/>
        </p:nvSpPr>
        <p:spPr>
          <a:xfrm>
            <a:off x="2051557" y="3429000"/>
            <a:ext cx="959469" cy="45301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요약정보 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</a:p>
        </p:txBody>
      </p:sp>
      <p:sp>
        <p:nvSpPr>
          <p:cNvPr id="540" name="TextBox 14"/>
          <p:cNvSpPr txBox="1"/>
          <p:nvPr/>
        </p:nvSpPr>
        <p:spPr>
          <a:xfrm>
            <a:off x="3106221" y="3429000"/>
            <a:ext cx="4069899" cy="4533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41" name="TextBox 19"/>
          <p:cNvSpPr txBox="1"/>
          <p:nvPr/>
        </p:nvSpPr>
        <p:spPr>
          <a:xfrm>
            <a:off x="2051557" y="4373489"/>
            <a:ext cx="1011683" cy="2722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큰 이미지   </a:t>
            </a:r>
          </a:p>
        </p:txBody>
      </p:sp>
      <p:sp>
        <p:nvSpPr>
          <p:cNvPr id="542" name="TextBox 20"/>
          <p:cNvSpPr txBox="1"/>
          <p:nvPr/>
        </p:nvSpPr>
        <p:spPr>
          <a:xfrm>
            <a:off x="3300845" y="4373489"/>
            <a:ext cx="1840001" cy="2722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3" name="TextBox 16"/>
          <p:cNvSpPr txBox="1"/>
          <p:nvPr/>
        </p:nvSpPr>
        <p:spPr>
          <a:xfrm>
            <a:off x="5231904" y="4371264"/>
            <a:ext cx="801994" cy="269698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찾아보기</a:t>
            </a:r>
          </a:p>
        </p:txBody>
      </p:sp>
      <p:sp>
        <p:nvSpPr>
          <p:cNvPr id="544" name="TextBox 16"/>
          <p:cNvSpPr txBox="1"/>
          <p:nvPr/>
        </p:nvSpPr>
        <p:spPr>
          <a:xfrm>
            <a:off x="2063236" y="4826338"/>
            <a:ext cx="801701" cy="270136"/>
          </a:xfrm>
          <a:prstGeom prst="rect">
            <a:avLst/>
          </a:prstGeom>
          <a:solidFill>
            <a:srgbClr val="EB6C17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기본사양</a:t>
            </a:r>
          </a:p>
        </p:txBody>
      </p:sp>
      <p:sp>
        <p:nvSpPr>
          <p:cNvPr id="545" name="TextBox 13"/>
          <p:cNvSpPr txBox="1"/>
          <p:nvPr/>
        </p:nvSpPr>
        <p:spPr>
          <a:xfrm>
            <a:off x="2051557" y="5254954"/>
            <a:ext cx="948212" cy="26969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sp>
        <p:nvSpPr>
          <p:cNvPr id="546" name="TextBox 14"/>
          <p:cNvSpPr txBox="1"/>
          <p:nvPr/>
        </p:nvSpPr>
        <p:spPr>
          <a:xfrm>
            <a:off x="3113149" y="5254954"/>
            <a:ext cx="1032646" cy="26969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7" name="TextBox 23"/>
          <p:cNvSpPr txBox="1"/>
          <p:nvPr/>
        </p:nvSpPr>
        <p:spPr>
          <a:xfrm>
            <a:off x="4245124" y="5249208"/>
            <a:ext cx="1059176" cy="2712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선택안함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548" name="TextBox 13"/>
          <p:cNvSpPr txBox="1"/>
          <p:nvPr/>
        </p:nvSpPr>
        <p:spPr>
          <a:xfrm>
            <a:off x="2051557" y="5601317"/>
            <a:ext cx="974189" cy="27156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브랜드분류</a:t>
            </a:r>
          </a:p>
        </p:txBody>
      </p:sp>
      <p:sp>
        <p:nvSpPr>
          <p:cNvPr id="549" name="TextBox 14"/>
          <p:cNvSpPr txBox="1"/>
          <p:nvPr/>
        </p:nvSpPr>
        <p:spPr>
          <a:xfrm>
            <a:off x="3113149" y="5601317"/>
            <a:ext cx="1032646" cy="27156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0" name="TextBox 23"/>
          <p:cNvSpPr txBox="1"/>
          <p:nvPr/>
        </p:nvSpPr>
        <p:spPr>
          <a:xfrm>
            <a:off x="4245124" y="5595571"/>
            <a:ext cx="1059176" cy="271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선택안함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551" name="TextBox 13"/>
          <p:cNvSpPr txBox="1"/>
          <p:nvPr/>
        </p:nvSpPr>
        <p:spPr>
          <a:xfrm>
            <a:off x="2051557" y="5964999"/>
            <a:ext cx="948212" cy="27231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패키지형태</a:t>
            </a:r>
          </a:p>
        </p:txBody>
      </p:sp>
      <p:sp>
        <p:nvSpPr>
          <p:cNvPr id="552" name="TextBox 14"/>
          <p:cNvSpPr txBox="1"/>
          <p:nvPr/>
        </p:nvSpPr>
        <p:spPr>
          <a:xfrm>
            <a:off x="3113149" y="5964999"/>
            <a:ext cx="1032646" cy="27231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3" name="TextBox 23"/>
          <p:cNvSpPr txBox="1"/>
          <p:nvPr/>
        </p:nvSpPr>
        <p:spPr>
          <a:xfrm>
            <a:off x="4245124" y="5959253"/>
            <a:ext cx="1059176" cy="270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선택안함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555" name="TextBox 13"/>
          <p:cNvSpPr txBox="1"/>
          <p:nvPr/>
        </p:nvSpPr>
        <p:spPr>
          <a:xfrm>
            <a:off x="5301249" y="2299144"/>
            <a:ext cx="495950" cy="27070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재고</a:t>
            </a:r>
          </a:p>
        </p:txBody>
      </p:sp>
      <p:sp>
        <p:nvSpPr>
          <p:cNvPr id="556" name="TextBox 14"/>
          <p:cNvSpPr txBox="1"/>
          <p:nvPr/>
        </p:nvSpPr>
        <p:spPr>
          <a:xfrm>
            <a:off x="5822167" y="2299144"/>
            <a:ext cx="417849" cy="27070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10                   </a:t>
            </a:r>
          </a:p>
        </p:txBody>
      </p:sp>
      <p:sp>
        <p:nvSpPr>
          <p:cNvPr id="558" name="타원 557"/>
          <p:cNvSpPr/>
          <p:nvPr/>
        </p:nvSpPr>
        <p:spPr>
          <a:xfrm>
            <a:off x="4727848" y="28529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559" name="타원 558"/>
          <p:cNvSpPr/>
          <p:nvPr/>
        </p:nvSpPr>
        <p:spPr>
          <a:xfrm>
            <a:off x="7031560" y="328498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560" name="타원 559"/>
          <p:cNvSpPr/>
          <p:nvPr/>
        </p:nvSpPr>
        <p:spPr>
          <a:xfrm>
            <a:off x="6096000" y="414908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562" name="타원 561"/>
          <p:cNvSpPr/>
          <p:nvPr/>
        </p:nvSpPr>
        <p:spPr>
          <a:xfrm>
            <a:off x="5376914" y="557763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564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상품 등록</a:t>
            </a:r>
          </a:p>
        </p:txBody>
      </p:sp>
      <p:cxnSp>
        <p:nvCxnSpPr>
          <p:cNvPr id="565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566" name="TextBox 16"/>
          <p:cNvSpPr txBox="1"/>
          <p:nvPr/>
        </p:nvSpPr>
        <p:spPr>
          <a:xfrm>
            <a:off x="6678945" y="2293308"/>
            <a:ext cx="497175" cy="2715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등록</a:t>
            </a:r>
          </a:p>
        </p:txBody>
      </p:sp>
      <p:sp>
        <p:nvSpPr>
          <p:cNvPr id="563" name="타원 562"/>
          <p:cNvSpPr/>
          <p:nvPr/>
        </p:nvSpPr>
        <p:spPr>
          <a:xfrm>
            <a:off x="7057065" y="2121441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</a:t>
            </a:r>
          </a:p>
        </p:txBody>
      </p:sp>
      <p:sp>
        <p:nvSpPr>
          <p:cNvPr id="557" name="타원 556"/>
          <p:cNvSpPr/>
          <p:nvPr/>
        </p:nvSpPr>
        <p:spPr>
          <a:xfrm>
            <a:off x="4439816" y="206030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567" name="TextBox 19"/>
          <p:cNvSpPr txBox="1"/>
          <p:nvPr/>
        </p:nvSpPr>
        <p:spPr>
          <a:xfrm>
            <a:off x="2051557" y="3992489"/>
            <a:ext cx="1106933" cy="2722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작은이미지   </a:t>
            </a:r>
          </a:p>
        </p:txBody>
      </p:sp>
      <p:sp>
        <p:nvSpPr>
          <p:cNvPr id="568" name="TextBox 20"/>
          <p:cNvSpPr txBox="1"/>
          <p:nvPr/>
        </p:nvSpPr>
        <p:spPr>
          <a:xfrm>
            <a:off x="3287688" y="3992489"/>
            <a:ext cx="1840001" cy="2722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9" name="TextBox 16"/>
          <p:cNvSpPr txBox="1"/>
          <p:nvPr/>
        </p:nvSpPr>
        <p:spPr>
          <a:xfrm>
            <a:off x="5231904" y="3990264"/>
            <a:ext cx="801994" cy="269698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찾아보기</a:t>
            </a:r>
          </a:p>
        </p:txBody>
      </p:sp>
      <p:cxnSp>
        <p:nvCxnSpPr>
          <p:cNvPr id="570" name="직선 연결선 44"/>
          <p:cNvCxnSpPr/>
          <p:nvPr/>
        </p:nvCxnSpPr>
        <p:spPr>
          <a:xfrm>
            <a:off x="1955328" y="4731105"/>
            <a:ext cx="5288558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grpSp>
        <p:nvGrpSpPr>
          <p:cNvPr id="571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572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73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4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577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578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579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0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1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2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3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4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5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6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7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8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9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0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1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2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3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상품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2096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1. 상품기본정보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2. 상품별 상품상세분류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3. 상품정보 수정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해당 상품 삭제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# 해당 상품의 주문내역이 존재하면 삭제 불가</a:t>
            </a:r>
          </a:p>
        </p:txBody>
      </p:sp>
      <p:sp>
        <p:nvSpPr>
          <p:cNvPr id="587" name="TextBox 13"/>
          <p:cNvSpPr txBox="1"/>
          <p:nvPr/>
        </p:nvSpPr>
        <p:spPr>
          <a:xfrm>
            <a:off x="1993095" y="2282190"/>
            <a:ext cx="800992" cy="27119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588" name="TextBox 14"/>
          <p:cNvSpPr txBox="1"/>
          <p:nvPr/>
        </p:nvSpPr>
        <p:spPr>
          <a:xfrm>
            <a:off x="2892762" y="2282190"/>
            <a:ext cx="1032646" cy="271199"/>
          </a:xfrm>
          <a:prstGeom prst="rect">
            <a:avLst/>
          </a:prstGeom>
          <a:solidFill>
            <a:schemeClr val="tx1">
              <a:lumMod val="20000"/>
              <a:lumOff val="80000"/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0101               </a:t>
            </a:r>
          </a:p>
        </p:txBody>
      </p:sp>
      <p:sp>
        <p:nvSpPr>
          <p:cNvPr id="589" name="TextBox 19"/>
          <p:cNvSpPr txBox="1"/>
          <p:nvPr/>
        </p:nvSpPr>
        <p:spPr>
          <a:xfrm>
            <a:off x="1993095" y="2668013"/>
            <a:ext cx="810517" cy="2709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상품명   </a:t>
            </a:r>
          </a:p>
        </p:txBody>
      </p:sp>
      <p:sp>
        <p:nvSpPr>
          <p:cNvPr id="590" name="TextBox 20"/>
          <p:cNvSpPr txBox="1"/>
          <p:nvPr/>
        </p:nvSpPr>
        <p:spPr>
          <a:xfrm>
            <a:off x="2892762" y="2677538"/>
            <a:ext cx="4283358" cy="26378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</a:t>
            </a:r>
            <a:r>
              <a:rPr kumimoji="0" lang="ko-KR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텔 코어i5-7세대 7600 (카비레이크)(정품)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</a:t>
            </a:r>
          </a:p>
        </p:txBody>
      </p:sp>
      <p:sp>
        <p:nvSpPr>
          <p:cNvPr id="596" name="TextBox 19"/>
          <p:cNvSpPr txBox="1"/>
          <p:nvPr/>
        </p:nvSpPr>
        <p:spPr>
          <a:xfrm>
            <a:off x="1993095" y="3479809"/>
            <a:ext cx="959469" cy="45324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요약정보 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</a:p>
        </p:txBody>
      </p:sp>
      <p:sp>
        <p:nvSpPr>
          <p:cNvPr id="597" name="TextBox 14"/>
          <p:cNvSpPr txBox="1"/>
          <p:nvPr/>
        </p:nvSpPr>
        <p:spPr>
          <a:xfrm>
            <a:off x="3047759" y="3475851"/>
            <a:ext cx="4128361" cy="4465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</a:t>
            </a:r>
            <a:r>
              <a:rPr kumimoji="0" lang="ko-KR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텔 코어i5-7세대 7600 (카비레이크)(정품)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</a:t>
            </a:r>
          </a:p>
        </p:txBody>
      </p:sp>
      <p:sp>
        <p:nvSpPr>
          <p:cNvPr id="599" name="TextBox 20"/>
          <p:cNvSpPr txBox="1"/>
          <p:nvPr/>
        </p:nvSpPr>
        <p:spPr>
          <a:xfrm>
            <a:off x="3324787" y="4020903"/>
            <a:ext cx="1840001" cy="2721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0101_01_80.jpg         </a:t>
            </a:r>
          </a:p>
        </p:txBody>
      </p:sp>
      <p:sp>
        <p:nvSpPr>
          <p:cNvPr id="600" name="TextBox 16"/>
          <p:cNvSpPr txBox="1"/>
          <p:nvPr/>
        </p:nvSpPr>
        <p:spPr>
          <a:xfrm>
            <a:off x="5294390" y="4018678"/>
            <a:ext cx="801610" cy="270538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찾아보기</a:t>
            </a:r>
          </a:p>
        </p:txBody>
      </p:sp>
      <p:sp>
        <p:nvSpPr>
          <p:cNvPr id="601" name="TextBox 16"/>
          <p:cNvSpPr txBox="1"/>
          <p:nvPr/>
        </p:nvSpPr>
        <p:spPr>
          <a:xfrm>
            <a:off x="2004774" y="4826377"/>
            <a:ext cx="801701" cy="270529"/>
          </a:xfrm>
          <a:prstGeom prst="rect">
            <a:avLst/>
          </a:prstGeom>
          <a:solidFill>
            <a:srgbClr val="EB6C17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기본사양</a:t>
            </a:r>
          </a:p>
        </p:txBody>
      </p:sp>
      <p:sp>
        <p:nvSpPr>
          <p:cNvPr id="602" name="TextBox 13"/>
          <p:cNvSpPr txBox="1"/>
          <p:nvPr/>
        </p:nvSpPr>
        <p:spPr>
          <a:xfrm>
            <a:off x="1993095" y="5254993"/>
            <a:ext cx="948212" cy="27053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sp>
        <p:nvSpPr>
          <p:cNvPr id="603" name="TextBox 14"/>
          <p:cNvSpPr txBox="1"/>
          <p:nvPr/>
        </p:nvSpPr>
        <p:spPr>
          <a:xfrm>
            <a:off x="3054687" y="5254993"/>
            <a:ext cx="1136554" cy="24196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01010101      </a:t>
            </a:r>
          </a:p>
        </p:txBody>
      </p:sp>
      <p:sp>
        <p:nvSpPr>
          <p:cNvPr id="604" name="TextBox 23"/>
          <p:cNvSpPr txBox="1"/>
          <p:nvPr/>
        </p:nvSpPr>
        <p:spPr>
          <a:xfrm>
            <a:off x="4281912" y="5249247"/>
            <a:ext cx="1058213" cy="27175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쿼드코어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605" name="TextBox 13"/>
          <p:cNvSpPr txBox="1"/>
          <p:nvPr/>
        </p:nvSpPr>
        <p:spPr>
          <a:xfrm>
            <a:off x="1993095" y="5601356"/>
            <a:ext cx="974189" cy="27206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브랜드분류</a:t>
            </a:r>
          </a:p>
        </p:txBody>
      </p:sp>
      <p:sp>
        <p:nvSpPr>
          <p:cNvPr id="606" name="TextBox 23"/>
          <p:cNvSpPr txBox="1"/>
          <p:nvPr/>
        </p:nvSpPr>
        <p:spPr>
          <a:xfrm>
            <a:off x="4281912" y="5595610"/>
            <a:ext cx="1382063" cy="27136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인텔 코어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i5-7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607" name="TextBox 13"/>
          <p:cNvSpPr txBox="1"/>
          <p:nvPr/>
        </p:nvSpPr>
        <p:spPr>
          <a:xfrm>
            <a:off x="1993095" y="5965038"/>
            <a:ext cx="948212" cy="27227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패키지형태</a:t>
            </a:r>
          </a:p>
        </p:txBody>
      </p:sp>
      <p:sp>
        <p:nvSpPr>
          <p:cNvPr id="608" name="TextBox 23"/>
          <p:cNvSpPr txBox="1"/>
          <p:nvPr/>
        </p:nvSpPr>
        <p:spPr>
          <a:xfrm>
            <a:off x="4281912" y="5959292"/>
            <a:ext cx="1058213" cy="27108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정품박스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609" name="TextBox 13"/>
          <p:cNvSpPr txBox="1"/>
          <p:nvPr/>
        </p:nvSpPr>
        <p:spPr>
          <a:xfrm>
            <a:off x="5087888" y="2282190"/>
            <a:ext cx="497114" cy="27119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재고</a:t>
            </a:r>
          </a:p>
        </p:txBody>
      </p:sp>
      <p:sp>
        <p:nvSpPr>
          <p:cNvPr id="610" name="TextBox 14"/>
          <p:cNvSpPr txBox="1"/>
          <p:nvPr/>
        </p:nvSpPr>
        <p:spPr>
          <a:xfrm>
            <a:off x="5662840" y="2282190"/>
            <a:ext cx="417849" cy="27119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                 </a:t>
            </a:r>
          </a:p>
        </p:txBody>
      </p:sp>
      <p:sp>
        <p:nvSpPr>
          <p:cNvPr id="611" name="TextBox 14"/>
          <p:cNvSpPr txBox="1"/>
          <p:nvPr/>
        </p:nvSpPr>
        <p:spPr>
          <a:xfrm>
            <a:off x="3054687" y="5610015"/>
            <a:ext cx="1136554" cy="24324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01010101      </a:t>
            </a:r>
          </a:p>
        </p:txBody>
      </p:sp>
      <p:sp>
        <p:nvSpPr>
          <p:cNvPr id="612" name="TextBox 14"/>
          <p:cNvSpPr txBox="1"/>
          <p:nvPr/>
        </p:nvSpPr>
        <p:spPr>
          <a:xfrm>
            <a:off x="3054687" y="5982357"/>
            <a:ext cx="1136554" cy="2434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01010101      </a:t>
            </a:r>
          </a:p>
        </p:txBody>
      </p:sp>
      <p:sp>
        <p:nvSpPr>
          <p:cNvPr id="614" name="타원 613"/>
          <p:cNvSpPr/>
          <p:nvPr/>
        </p:nvSpPr>
        <p:spPr>
          <a:xfrm>
            <a:off x="5591400" y="520457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617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상품 변경</a:t>
            </a:r>
          </a:p>
        </p:txBody>
      </p:sp>
      <p:cxnSp>
        <p:nvCxnSpPr>
          <p:cNvPr id="618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619" name="TextBox 16"/>
          <p:cNvSpPr txBox="1"/>
          <p:nvPr/>
        </p:nvSpPr>
        <p:spPr>
          <a:xfrm>
            <a:off x="6678945" y="2293308"/>
            <a:ext cx="489569" cy="2715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620" name="TextBox 16"/>
          <p:cNvSpPr txBox="1"/>
          <p:nvPr/>
        </p:nvSpPr>
        <p:spPr>
          <a:xfrm>
            <a:off x="6145545" y="2293308"/>
            <a:ext cx="489569" cy="2715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수정</a:t>
            </a:r>
          </a:p>
        </p:txBody>
      </p:sp>
      <p:sp>
        <p:nvSpPr>
          <p:cNvPr id="615" name="타원 614"/>
          <p:cNvSpPr/>
          <p:nvPr/>
        </p:nvSpPr>
        <p:spPr>
          <a:xfrm>
            <a:off x="6096000" y="198829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616" name="타원 615"/>
          <p:cNvSpPr/>
          <p:nvPr/>
        </p:nvSpPr>
        <p:spPr>
          <a:xfrm>
            <a:off x="6959552" y="19888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621" name="TextBox 13"/>
          <p:cNvSpPr txBox="1"/>
          <p:nvPr/>
        </p:nvSpPr>
        <p:spPr>
          <a:xfrm>
            <a:off x="1991544" y="3087121"/>
            <a:ext cx="809667" cy="27189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</a:t>
            </a:r>
          </a:p>
        </p:txBody>
      </p:sp>
      <p:sp>
        <p:nvSpPr>
          <p:cNvPr id="622" name="TextBox 14"/>
          <p:cNvSpPr txBox="1"/>
          <p:nvPr/>
        </p:nvSpPr>
        <p:spPr>
          <a:xfrm>
            <a:off x="2913124" y="3087121"/>
            <a:ext cx="840520" cy="27189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116            </a:t>
            </a:r>
          </a:p>
        </p:txBody>
      </p:sp>
      <p:sp>
        <p:nvSpPr>
          <p:cNvPr id="623" name="TextBox 23"/>
          <p:cNvSpPr txBox="1"/>
          <p:nvPr/>
        </p:nvSpPr>
        <p:spPr>
          <a:xfrm>
            <a:off x="3864124" y="3109950"/>
            <a:ext cx="656441" cy="24094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인텔</a:t>
            </a:r>
            <a:r>
              <a:rPr kumimoji="0" lang="en-US" altLang="ko-KR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624" name="TextBox 19"/>
          <p:cNvSpPr txBox="1"/>
          <p:nvPr/>
        </p:nvSpPr>
        <p:spPr>
          <a:xfrm>
            <a:off x="5074171" y="3068960"/>
            <a:ext cx="962917" cy="2724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판매가격</a:t>
            </a:r>
          </a:p>
        </p:txBody>
      </p:sp>
      <p:sp>
        <p:nvSpPr>
          <p:cNvPr id="625" name="TextBox 14"/>
          <p:cNvSpPr txBox="1"/>
          <p:nvPr/>
        </p:nvSpPr>
        <p:spPr>
          <a:xfrm>
            <a:off x="6154291" y="3070274"/>
            <a:ext cx="1032647" cy="27109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100,000           </a:t>
            </a:r>
          </a:p>
        </p:txBody>
      </p:sp>
      <p:sp>
        <p:nvSpPr>
          <p:cNvPr id="626" name="TextBox 19"/>
          <p:cNvSpPr txBox="1"/>
          <p:nvPr/>
        </p:nvSpPr>
        <p:spPr>
          <a:xfrm>
            <a:off x="2013457" y="4363964"/>
            <a:ext cx="1011683" cy="2722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큰 이미지   </a:t>
            </a:r>
          </a:p>
        </p:txBody>
      </p:sp>
      <p:sp>
        <p:nvSpPr>
          <p:cNvPr id="627" name="TextBox 19"/>
          <p:cNvSpPr txBox="1"/>
          <p:nvPr/>
        </p:nvSpPr>
        <p:spPr>
          <a:xfrm>
            <a:off x="2010594" y="4011539"/>
            <a:ext cx="1109796" cy="2722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작은이미지   </a:t>
            </a:r>
          </a:p>
        </p:txBody>
      </p:sp>
      <p:sp>
        <p:nvSpPr>
          <p:cNvPr id="628" name="TextBox 20"/>
          <p:cNvSpPr txBox="1"/>
          <p:nvPr/>
        </p:nvSpPr>
        <p:spPr>
          <a:xfrm>
            <a:off x="3324787" y="4373328"/>
            <a:ext cx="1840001" cy="2721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0101_01_80.jpg         </a:t>
            </a:r>
          </a:p>
        </p:txBody>
      </p:sp>
      <p:sp>
        <p:nvSpPr>
          <p:cNvPr id="629" name="TextBox 16"/>
          <p:cNvSpPr txBox="1"/>
          <p:nvPr/>
        </p:nvSpPr>
        <p:spPr>
          <a:xfrm>
            <a:off x="5294390" y="4371103"/>
            <a:ext cx="801610" cy="270538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찾아보기</a:t>
            </a:r>
          </a:p>
        </p:txBody>
      </p:sp>
      <p:sp>
        <p:nvSpPr>
          <p:cNvPr id="613" name="타원 612"/>
          <p:cNvSpPr/>
          <p:nvPr/>
        </p:nvSpPr>
        <p:spPr>
          <a:xfrm>
            <a:off x="4871864" y="328471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cxnSp>
        <p:nvCxnSpPr>
          <p:cNvPr id="630" name="직선 연결선 44"/>
          <p:cNvCxnSpPr/>
          <p:nvPr/>
        </p:nvCxnSpPr>
        <p:spPr>
          <a:xfrm>
            <a:off x="1955328" y="4731105"/>
            <a:ext cx="5288558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grpSp>
        <p:nvGrpSpPr>
          <p:cNvPr id="631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632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33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4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5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6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637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638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639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0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1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2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3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4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5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6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7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8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9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50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51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52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53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주문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1372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주문관리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모든 회원의 주문내역 노출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최근 주문일 순으로 조회됩니다</a:t>
            </a:r>
            <a:r>
              <a:rPr lang="en-US" altLang="ko-KR" sz="800"/>
              <a:t>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주문번호를 클릭하면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주문상세 내역으로 이동</a:t>
            </a:r>
          </a:p>
        </p:txBody>
      </p:sp>
      <p:cxnSp>
        <p:nvCxnSpPr>
          <p:cNvPr id="68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69" name="TextBox 24"/>
          <p:cNvSpPr txBox="1"/>
          <p:nvPr/>
        </p:nvSpPr>
        <p:spPr>
          <a:xfrm>
            <a:off x="1956849" y="2242964"/>
            <a:ext cx="59503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주문번호</a:t>
            </a:r>
          </a:p>
        </p:txBody>
      </p:sp>
      <p:sp>
        <p:nvSpPr>
          <p:cNvPr id="70" name="TextBox 24"/>
          <p:cNvSpPr txBox="1"/>
          <p:nvPr/>
        </p:nvSpPr>
        <p:spPr>
          <a:xfrm>
            <a:off x="2660846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결제금액 </a:t>
            </a:r>
          </a:p>
        </p:txBody>
      </p:sp>
      <p:sp>
        <p:nvSpPr>
          <p:cNvPr id="71" name="TextBox 24"/>
          <p:cNvSpPr txBox="1"/>
          <p:nvPr/>
        </p:nvSpPr>
        <p:spPr>
          <a:xfrm>
            <a:off x="3438581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결제방법 </a:t>
            </a:r>
          </a:p>
        </p:txBody>
      </p:sp>
      <p:sp>
        <p:nvSpPr>
          <p:cNvPr id="72" name="TextBox 24"/>
          <p:cNvSpPr txBox="1"/>
          <p:nvPr/>
        </p:nvSpPr>
        <p:spPr>
          <a:xfrm>
            <a:off x="4216316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주문날짜 </a:t>
            </a:r>
          </a:p>
        </p:txBody>
      </p:sp>
      <p:sp>
        <p:nvSpPr>
          <p:cNvPr id="73" name="TextBox 24"/>
          <p:cNvSpPr txBox="1"/>
          <p:nvPr/>
        </p:nvSpPr>
        <p:spPr>
          <a:xfrm>
            <a:off x="4994051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결제날짜 </a:t>
            </a:r>
          </a:p>
        </p:txBody>
      </p:sp>
      <p:sp>
        <p:nvSpPr>
          <p:cNvPr id="74" name="TextBox 24"/>
          <p:cNvSpPr txBox="1"/>
          <p:nvPr/>
        </p:nvSpPr>
        <p:spPr>
          <a:xfrm>
            <a:off x="5771786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주문현황 </a:t>
            </a:r>
          </a:p>
        </p:txBody>
      </p:sp>
      <p:cxnSp>
        <p:nvCxnSpPr>
          <p:cNvPr id="75" name="직선 연결선 110"/>
          <p:cNvCxnSpPr/>
          <p:nvPr/>
        </p:nvCxnSpPr>
        <p:spPr>
          <a:xfrm>
            <a:off x="1979712" y="27809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14"/>
          <p:cNvSpPr txBox="1"/>
          <p:nvPr/>
        </p:nvSpPr>
        <p:spPr>
          <a:xfrm>
            <a:off x="1972432" y="2538442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sp>
        <p:nvSpPr>
          <p:cNvPr id="83" name="TextBox 24"/>
          <p:cNvSpPr txBox="1"/>
          <p:nvPr/>
        </p:nvSpPr>
        <p:spPr>
          <a:xfrm>
            <a:off x="6549522" y="2242964"/>
            <a:ext cx="56457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회원</a:t>
            </a:r>
            <a:r>
              <a:rPr lang="en-US" altLang="ko-KR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ID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cxnSp>
        <p:nvCxnSpPr>
          <p:cNvPr id="84" name="직선 연결선 110"/>
          <p:cNvCxnSpPr/>
          <p:nvPr/>
        </p:nvCxnSpPr>
        <p:spPr>
          <a:xfrm>
            <a:off x="1979712" y="30857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14"/>
          <p:cNvSpPr txBox="1"/>
          <p:nvPr/>
        </p:nvSpPr>
        <p:spPr>
          <a:xfrm>
            <a:off x="1972432" y="2843242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cxnSp>
        <p:nvCxnSpPr>
          <p:cNvPr id="86" name="직선 연결선 110"/>
          <p:cNvCxnSpPr/>
          <p:nvPr/>
        </p:nvCxnSpPr>
        <p:spPr>
          <a:xfrm>
            <a:off x="1979712" y="338100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14"/>
          <p:cNvSpPr txBox="1"/>
          <p:nvPr/>
        </p:nvSpPr>
        <p:spPr>
          <a:xfrm>
            <a:off x="1972432" y="3138517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cxnSp>
        <p:nvCxnSpPr>
          <p:cNvPr id="88" name="직선 연결선 110"/>
          <p:cNvCxnSpPr/>
          <p:nvPr/>
        </p:nvCxnSpPr>
        <p:spPr>
          <a:xfrm>
            <a:off x="1979712" y="368580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14"/>
          <p:cNvSpPr txBox="1"/>
          <p:nvPr/>
        </p:nvSpPr>
        <p:spPr>
          <a:xfrm>
            <a:off x="1972432" y="3443317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cxnSp>
        <p:nvCxnSpPr>
          <p:cNvPr id="90" name="직선 연결선 110"/>
          <p:cNvCxnSpPr/>
          <p:nvPr/>
        </p:nvCxnSpPr>
        <p:spPr>
          <a:xfrm>
            <a:off x="1979712" y="400965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14"/>
          <p:cNvSpPr txBox="1"/>
          <p:nvPr/>
        </p:nvSpPr>
        <p:spPr>
          <a:xfrm>
            <a:off x="1972432" y="3767167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cxnSp>
        <p:nvCxnSpPr>
          <p:cNvPr id="92" name="직선 연결선 110"/>
          <p:cNvCxnSpPr/>
          <p:nvPr/>
        </p:nvCxnSpPr>
        <p:spPr>
          <a:xfrm>
            <a:off x="1979712" y="431445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4"/>
          <p:cNvSpPr txBox="1"/>
          <p:nvPr/>
        </p:nvSpPr>
        <p:spPr>
          <a:xfrm>
            <a:off x="1972432" y="4071967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cxnSp>
        <p:nvCxnSpPr>
          <p:cNvPr id="94" name="직선 연결선 110"/>
          <p:cNvCxnSpPr/>
          <p:nvPr/>
        </p:nvCxnSpPr>
        <p:spPr>
          <a:xfrm>
            <a:off x="1979712" y="46097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14"/>
          <p:cNvSpPr txBox="1"/>
          <p:nvPr/>
        </p:nvSpPr>
        <p:spPr>
          <a:xfrm>
            <a:off x="1972432" y="4367242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cxnSp>
        <p:nvCxnSpPr>
          <p:cNvPr id="96" name="직선 연결선 110"/>
          <p:cNvCxnSpPr/>
          <p:nvPr/>
        </p:nvCxnSpPr>
        <p:spPr>
          <a:xfrm>
            <a:off x="1979712" y="49145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14"/>
          <p:cNvSpPr txBox="1"/>
          <p:nvPr/>
        </p:nvSpPr>
        <p:spPr>
          <a:xfrm>
            <a:off x="1972432" y="4672042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203849" y="5661248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53" name="타원 452"/>
          <p:cNvSpPr/>
          <p:nvPr/>
        </p:nvSpPr>
        <p:spPr>
          <a:xfrm>
            <a:off x="7103568" y="328471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454" name="타원 453"/>
          <p:cNvSpPr/>
          <p:nvPr/>
        </p:nvSpPr>
        <p:spPr>
          <a:xfrm>
            <a:off x="2283918" y="2646537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45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주문내역 리스트</a:t>
            </a:r>
          </a:p>
        </p:txBody>
      </p:sp>
      <p:grpSp>
        <p:nvGrpSpPr>
          <p:cNvPr id="456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457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8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462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463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464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5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6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7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8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9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0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1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2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3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4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5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6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7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8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주문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cxnSp>
        <p:nvCxnSpPr>
          <p:cNvPr id="65" name="직선 연결선 110"/>
          <p:cNvCxnSpPr/>
          <p:nvPr/>
        </p:nvCxnSpPr>
        <p:spPr>
          <a:xfrm>
            <a:off x="1960662" y="4791422"/>
            <a:ext cx="5275634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32670" y="4262983"/>
            <a:ext cx="504056" cy="504056"/>
          </a:xfrm>
          <a:prstGeom prst="rect">
            <a:avLst/>
          </a:prstGeom>
        </p:spPr>
      </p:pic>
      <p:sp>
        <p:nvSpPr>
          <p:cNvPr id="67" name="TextBox 112"/>
          <p:cNvSpPr txBox="1"/>
          <p:nvPr/>
        </p:nvSpPr>
        <p:spPr>
          <a:xfrm>
            <a:off x="2555776" y="4479826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77" name="TextBox 118"/>
          <p:cNvSpPr txBox="1"/>
          <p:nvPr/>
        </p:nvSpPr>
        <p:spPr>
          <a:xfrm>
            <a:off x="5008231" y="4451670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78" name="TextBox 114"/>
          <p:cNvSpPr txBox="1"/>
          <p:nvPr/>
        </p:nvSpPr>
        <p:spPr>
          <a:xfrm>
            <a:off x="2573852" y="4219550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79" name="TextBox 47"/>
          <p:cNvSpPr txBox="1"/>
          <p:nvPr/>
        </p:nvSpPr>
        <p:spPr>
          <a:xfrm>
            <a:off x="5876536" y="4416524"/>
            <a:ext cx="402675" cy="2616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  <a:endParaRPr kumimoji="0" lang="en-US" altLang="ko-KR" sz="11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0" name="TextBox 118"/>
          <p:cNvSpPr txBox="1"/>
          <p:nvPr/>
        </p:nvSpPr>
        <p:spPr>
          <a:xfrm>
            <a:off x="6456030" y="4451670"/>
            <a:ext cx="78026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81" name="직사각형 33"/>
          <p:cNvSpPr/>
          <p:nvPr/>
        </p:nvSpPr>
        <p:spPr>
          <a:xfrm>
            <a:off x="1979712" y="3981358"/>
            <a:ext cx="5212779" cy="234000"/>
          </a:xfrm>
          <a:prstGeom prst="rect">
            <a:avLst/>
          </a:prstGeom>
          <a:solidFill>
            <a:schemeClr val="accent3">
              <a:lumMod val="20000"/>
              <a:lumOff val="80000"/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          상품                                                 가격            수량          소계</a:t>
            </a:r>
          </a:p>
        </p:txBody>
      </p:sp>
      <p:cxnSp>
        <p:nvCxnSpPr>
          <p:cNvPr id="82" name="직선 연결선 110"/>
          <p:cNvCxnSpPr/>
          <p:nvPr/>
        </p:nvCxnSpPr>
        <p:spPr>
          <a:xfrm>
            <a:off x="1960662" y="5429597"/>
            <a:ext cx="534764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32670" y="4901158"/>
            <a:ext cx="504056" cy="504056"/>
          </a:xfrm>
          <a:prstGeom prst="rect">
            <a:avLst/>
          </a:prstGeom>
        </p:spPr>
      </p:pic>
      <p:sp>
        <p:nvSpPr>
          <p:cNvPr id="100" name="TextBox 112"/>
          <p:cNvSpPr txBox="1"/>
          <p:nvPr/>
        </p:nvSpPr>
        <p:spPr>
          <a:xfrm>
            <a:off x="2555776" y="5118001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01" name="TextBox 118"/>
          <p:cNvSpPr txBox="1"/>
          <p:nvPr/>
        </p:nvSpPr>
        <p:spPr>
          <a:xfrm>
            <a:off x="5008231" y="5089845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102" name="TextBox 114"/>
          <p:cNvSpPr txBox="1"/>
          <p:nvPr/>
        </p:nvSpPr>
        <p:spPr>
          <a:xfrm>
            <a:off x="2573852" y="4857725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103" name="TextBox 47"/>
          <p:cNvSpPr txBox="1"/>
          <p:nvPr/>
        </p:nvSpPr>
        <p:spPr>
          <a:xfrm>
            <a:off x="5876536" y="5054699"/>
            <a:ext cx="402675" cy="2616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  <a:endParaRPr kumimoji="0" lang="en-US" altLang="ko-KR" sz="11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4" name="TextBox 118"/>
          <p:cNvSpPr txBox="1"/>
          <p:nvPr/>
        </p:nvSpPr>
        <p:spPr>
          <a:xfrm>
            <a:off x="6456030" y="5089845"/>
            <a:ext cx="78026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105" name="직사각형 33"/>
          <p:cNvSpPr/>
          <p:nvPr/>
        </p:nvSpPr>
        <p:spPr>
          <a:xfrm>
            <a:off x="5210136" y="5511502"/>
            <a:ext cx="1228278" cy="246923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총 주문 금액</a:t>
            </a:r>
          </a:p>
        </p:txBody>
      </p:sp>
      <p:sp>
        <p:nvSpPr>
          <p:cNvPr id="106" name="TextBox 118"/>
          <p:cNvSpPr txBox="1"/>
          <p:nvPr/>
        </p:nvSpPr>
        <p:spPr>
          <a:xfrm>
            <a:off x="6526892" y="5527995"/>
            <a:ext cx="781412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241,880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cxnSp>
        <p:nvCxnSpPr>
          <p:cNvPr id="107" name="직선 연결선 110"/>
          <p:cNvCxnSpPr/>
          <p:nvPr/>
        </p:nvCxnSpPr>
        <p:spPr>
          <a:xfrm>
            <a:off x="1960662" y="5877272"/>
            <a:ext cx="5347642" cy="0"/>
          </a:xfrm>
          <a:prstGeom prst="line">
            <a:avLst/>
          </a:prstGeom>
          <a:ln w="25400" algn="ctr">
            <a:solidFill>
              <a:schemeClr val="accent5">
                <a:lumMod val="80000"/>
                <a:lumOff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33"/>
          <p:cNvSpPr/>
          <p:nvPr/>
        </p:nvSpPr>
        <p:spPr>
          <a:xfrm>
            <a:off x="1979712" y="2276872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주문번호</a:t>
            </a:r>
          </a:p>
        </p:txBody>
      </p:sp>
      <p:sp>
        <p:nvSpPr>
          <p:cNvPr id="109" name="직사각형 33"/>
          <p:cNvSpPr/>
          <p:nvPr/>
        </p:nvSpPr>
        <p:spPr>
          <a:xfrm>
            <a:off x="2921174" y="2276872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2017061500001</a:t>
            </a:r>
          </a:p>
        </p:txBody>
      </p:sp>
      <p:sp>
        <p:nvSpPr>
          <p:cNvPr id="110" name="직사각형 33"/>
          <p:cNvSpPr/>
          <p:nvPr/>
        </p:nvSpPr>
        <p:spPr>
          <a:xfrm>
            <a:off x="4644008" y="2276872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회원</a:t>
            </a: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ID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직사각형 33"/>
          <p:cNvSpPr/>
          <p:nvPr/>
        </p:nvSpPr>
        <p:spPr>
          <a:xfrm>
            <a:off x="5585470" y="2276872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danacom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직사각형 33"/>
          <p:cNvSpPr/>
          <p:nvPr/>
        </p:nvSpPr>
        <p:spPr>
          <a:xfrm>
            <a:off x="1979712" y="25911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이름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직사각형 33"/>
          <p:cNvSpPr/>
          <p:nvPr/>
        </p:nvSpPr>
        <p:spPr>
          <a:xfrm>
            <a:off x="2921174" y="2591197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다나컴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직사각형 33"/>
          <p:cNvSpPr/>
          <p:nvPr/>
        </p:nvSpPr>
        <p:spPr>
          <a:xfrm>
            <a:off x="4644008" y="25911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이메일</a:t>
            </a:r>
          </a:p>
        </p:txBody>
      </p:sp>
      <p:sp>
        <p:nvSpPr>
          <p:cNvPr id="115" name="직사각형 33"/>
          <p:cNvSpPr/>
          <p:nvPr/>
        </p:nvSpPr>
        <p:spPr>
          <a:xfrm>
            <a:off x="5585470" y="2591197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danacom@naver.com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직사각형 33"/>
          <p:cNvSpPr/>
          <p:nvPr/>
        </p:nvSpPr>
        <p:spPr>
          <a:xfrm>
            <a:off x="1979712" y="28959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연락처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직사각형 33"/>
          <p:cNvSpPr/>
          <p:nvPr/>
        </p:nvSpPr>
        <p:spPr>
          <a:xfrm>
            <a:off x="2921174" y="2895997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01077779999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직사각형 33"/>
          <p:cNvSpPr/>
          <p:nvPr/>
        </p:nvSpPr>
        <p:spPr>
          <a:xfrm>
            <a:off x="4644008" y="28959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주문일</a:t>
            </a:r>
          </a:p>
        </p:txBody>
      </p:sp>
      <p:sp>
        <p:nvSpPr>
          <p:cNvPr id="119" name="직사각형 33"/>
          <p:cNvSpPr/>
          <p:nvPr/>
        </p:nvSpPr>
        <p:spPr>
          <a:xfrm>
            <a:off x="5585470" y="2895997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2017/05/01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0" name="직사각형 33"/>
          <p:cNvSpPr/>
          <p:nvPr/>
        </p:nvSpPr>
        <p:spPr>
          <a:xfrm>
            <a:off x="1979712" y="3200796"/>
            <a:ext cx="864096" cy="300211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주문상태</a:t>
            </a:r>
          </a:p>
        </p:txBody>
      </p:sp>
      <p:sp>
        <p:nvSpPr>
          <p:cNvPr id="121" name="직사각형 33"/>
          <p:cNvSpPr/>
          <p:nvPr/>
        </p:nvSpPr>
        <p:spPr>
          <a:xfrm>
            <a:off x="2921174" y="3200797"/>
            <a:ext cx="4171106" cy="300211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주문신청</a:t>
            </a:r>
          </a:p>
        </p:txBody>
      </p:sp>
      <p:sp>
        <p:nvSpPr>
          <p:cNvPr id="122" name="직사각형 33"/>
          <p:cNvSpPr/>
          <p:nvPr/>
        </p:nvSpPr>
        <p:spPr>
          <a:xfrm>
            <a:off x="1979712" y="3552758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결제방법</a:t>
            </a:r>
          </a:p>
        </p:txBody>
      </p:sp>
      <p:sp>
        <p:nvSpPr>
          <p:cNvPr id="124" name="TextBox 23"/>
          <p:cNvSpPr txBox="1"/>
          <p:nvPr/>
        </p:nvSpPr>
        <p:spPr>
          <a:xfrm>
            <a:off x="3804827" y="3247464"/>
            <a:ext cx="77288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</a:rPr>
              <a:t>주문신청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125" name="직사각형 33"/>
          <p:cNvSpPr/>
          <p:nvPr/>
        </p:nvSpPr>
        <p:spPr>
          <a:xfrm>
            <a:off x="2921174" y="3550104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무통장입금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6" name="TextBox 48"/>
          <p:cNvSpPr txBox="1"/>
          <p:nvPr/>
        </p:nvSpPr>
        <p:spPr>
          <a:xfrm>
            <a:off x="4716016" y="3247685"/>
            <a:ext cx="500458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변 경 </a:t>
            </a:r>
          </a:p>
        </p:txBody>
      </p:sp>
      <p:sp>
        <p:nvSpPr>
          <p:cNvPr id="453" name="직사각형 16"/>
          <p:cNvSpPr/>
          <p:nvPr/>
        </p:nvSpPr>
        <p:spPr>
          <a:xfrm>
            <a:off x="7452320" y="692694"/>
            <a:ext cx="1691680" cy="1372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주문관리 </a:t>
            </a:r>
            <a:r>
              <a:rPr lang="en-US" altLang="ko-KR" sz="800"/>
              <a:t>-</a:t>
            </a:r>
            <a:r>
              <a:rPr lang="ko-KR" altLang="en-US" sz="800"/>
              <a:t> 주문상세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주문기본 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주문의 상세내역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주문상태 변경</a:t>
            </a:r>
          </a:p>
        </p:txBody>
      </p:sp>
      <p:sp>
        <p:nvSpPr>
          <p:cNvPr id="454" name="타원 453"/>
          <p:cNvSpPr/>
          <p:nvPr/>
        </p:nvSpPr>
        <p:spPr>
          <a:xfrm>
            <a:off x="4439816" y="198829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455" name="타원 454"/>
          <p:cNvSpPr/>
          <p:nvPr/>
        </p:nvSpPr>
        <p:spPr>
          <a:xfrm>
            <a:off x="4677941" y="470292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456" name="타원 455"/>
          <p:cNvSpPr/>
          <p:nvPr/>
        </p:nvSpPr>
        <p:spPr>
          <a:xfrm>
            <a:off x="5182766" y="336942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457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주문</a:t>
            </a:r>
            <a:r>
              <a:rPr lang="en-US" altLang="ko-KR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배송 상세정보</a:t>
            </a:r>
          </a:p>
        </p:txBody>
      </p:sp>
      <p:grpSp>
        <p:nvGrpSpPr>
          <p:cNvPr id="458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459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60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464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465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466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7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8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9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0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1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2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3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4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5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6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7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8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9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80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회원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81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회원내역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비번 초기화 클릭하면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-&gt;</a:t>
            </a:r>
            <a:r>
              <a:rPr lang="ko-KR" altLang="en-US" sz="800"/>
              <a:t> </a:t>
            </a:r>
            <a:r>
              <a:rPr lang="en-US" altLang="ko-KR" sz="800"/>
              <a:t>00000 </a:t>
            </a:r>
            <a:r>
              <a:rPr lang="ko-KR" altLang="en-US" sz="800"/>
              <a:t>으로 초기화됨</a:t>
            </a:r>
          </a:p>
        </p:txBody>
      </p:sp>
      <p:cxnSp>
        <p:nvCxnSpPr>
          <p:cNvPr id="46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47" name="TextBox 24"/>
          <p:cNvSpPr txBox="1"/>
          <p:nvPr/>
        </p:nvSpPr>
        <p:spPr>
          <a:xfrm>
            <a:off x="1956849" y="2233439"/>
            <a:ext cx="59503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회원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48" name="TextBox 24"/>
          <p:cNvSpPr txBox="1"/>
          <p:nvPr/>
        </p:nvSpPr>
        <p:spPr>
          <a:xfrm>
            <a:off x="2635165" y="2233439"/>
            <a:ext cx="60144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회원 </a:t>
            </a:r>
            <a:r>
              <a:rPr lang="en-US" altLang="ko-KR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ID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" name="TextBox 24"/>
          <p:cNvSpPr txBox="1"/>
          <p:nvPr/>
        </p:nvSpPr>
        <p:spPr>
          <a:xfrm>
            <a:off x="3319893" y="2233439"/>
            <a:ext cx="5373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름 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3940501" y="2233439"/>
            <a:ext cx="9772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이메일 </a:t>
            </a:r>
          </a:p>
        </p:txBody>
      </p:sp>
      <p:sp>
        <p:nvSpPr>
          <p:cNvPr id="51" name="TextBox 24"/>
          <p:cNvSpPr txBox="1"/>
          <p:nvPr/>
        </p:nvSpPr>
        <p:spPr>
          <a:xfrm>
            <a:off x="5001037" y="2233439"/>
            <a:ext cx="66105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연락처</a:t>
            </a:r>
          </a:p>
        </p:txBody>
      </p:sp>
      <p:sp>
        <p:nvSpPr>
          <p:cNvPr id="52" name="TextBox 24"/>
          <p:cNvSpPr txBox="1"/>
          <p:nvPr/>
        </p:nvSpPr>
        <p:spPr>
          <a:xfrm>
            <a:off x="5745372" y="2233439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마일리지 </a:t>
            </a:r>
          </a:p>
        </p:txBody>
      </p:sp>
      <p:cxnSp>
        <p:nvCxnSpPr>
          <p:cNvPr id="53" name="직선 연결선 110"/>
          <p:cNvCxnSpPr/>
          <p:nvPr/>
        </p:nvCxnSpPr>
        <p:spPr>
          <a:xfrm>
            <a:off x="1979712" y="27809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14"/>
          <p:cNvSpPr txBox="1"/>
          <p:nvPr/>
        </p:nvSpPr>
        <p:spPr>
          <a:xfrm>
            <a:off x="1972432" y="2538442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55" name="TextBox 24"/>
          <p:cNvSpPr txBox="1"/>
          <p:nvPr/>
        </p:nvSpPr>
        <p:spPr>
          <a:xfrm>
            <a:off x="6497425" y="2233439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비번초기 </a:t>
            </a:r>
          </a:p>
        </p:txBody>
      </p:sp>
      <p:sp>
        <p:nvSpPr>
          <p:cNvPr id="56" name="TextBox 48"/>
          <p:cNvSpPr txBox="1"/>
          <p:nvPr/>
        </p:nvSpPr>
        <p:spPr>
          <a:xfrm>
            <a:off x="6588224" y="2511946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연결선 110"/>
          <p:cNvCxnSpPr/>
          <p:nvPr/>
        </p:nvCxnSpPr>
        <p:spPr>
          <a:xfrm>
            <a:off x="1979712" y="311430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14"/>
          <p:cNvSpPr txBox="1"/>
          <p:nvPr/>
        </p:nvSpPr>
        <p:spPr>
          <a:xfrm>
            <a:off x="1972432" y="2871817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59" name="TextBox 48"/>
          <p:cNvSpPr txBox="1"/>
          <p:nvPr/>
        </p:nvSpPr>
        <p:spPr>
          <a:xfrm>
            <a:off x="6588224" y="2845321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0" name="직선 연결선 110"/>
          <p:cNvCxnSpPr/>
          <p:nvPr/>
        </p:nvCxnSpPr>
        <p:spPr>
          <a:xfrm>
            <a:off x="1979712" y="343815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14"/>
          <p:cNvSpPr txBox="1"/>
          <p:nvPr/>
        </p:nvSpPr>
        <p:spPr>
          <a:xfrm>
            <a:off x="1972432" y="3195667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62" name="TextBox 48"/>
          <p:cNvSpPr txBox="1"/>
          <p:nvPr/>
        </p:nvSpPr>
        <p:spPr>
          <a:xfrm>
            <a:off x="6588224" y="3169171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3" name="직선 연결선 110"/>
          <p:cNvCxnSpPr/>
          <p:nvPr/>
        </p:nvCxnSpPr>
        <p:spPr>
          <a:xfrm>
            <a:off x="1979712" y="37715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14"/>
          <p:cNvSpPr txBox="1"/>
          <p:nvPr/>
        </p:nvSpPr>
        <p:spPr>
          <a:xfrm>
            <a:off x="1972432" y="3529042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65" name="TextBox 48"/>
          <p:cNvSpPr txBox="1"/>
          <p:nvPr/>
        </p:nvSpPr>
        <p:spPr>
          <a:xfrm>
            <a:off x="6588224" y="3502546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6" name="직선 연결선 110"/>
          <p:cNvCxnSpPr/>
          <p:nvPr/>
        </p:nvCxnSpPr>
        <p:spPr>
          <a:xfrm>
            <a:off x="1979712" y="409537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14"/>
          <p:cNvSpPr txBox="1"/>
          <p:nvPr/>
        </p:nvSpPr>
        <p:spPr>
          <a:xfrm>
            <a:off x="1972432" y="3852892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68" name="TextBox 48"/>
          <p:cNvSpPr txBox="1"/>
          <p:nvPr/>
        </p:nvSpPr>
        <p:spPr>
          <a:xfrm>
            <a:off x="6588224" y="3826396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9" name="직선 연결선 110"/>
          <p:cNvCxnSpPr/>
          <p:nvPr/>
        </p:nvCxnSpPr>
        <p:spPr>
          <a:xfrm>
            <a:off x="1979712" y="442875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14"/>
          <p:cNvSpPr txBox="1"/>
          <p:nvPr/>
        </p:nvSpPr>
        <p:spPr>
          <a:xfrm>
            <a:off x="1972432" y="4186267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71" name="TextBox 48"/>
          <p:cNvSpPr txBox="1"/>
          <p:nvPr/>
        </p:nvSpPr>
        <p:spPr>
          <a:xfrm>
            <a:off x="6588224" y="4159771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" name="직선 연결선 110"/>
          <p:cNvCxnSpPr/>
          <p:nvPr/>
        </p:nvCxnSpPr>
        <p:spPr>
          <a:xfrm>
            <a:off x="1979712" y="475260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14"/>
          <p:cNvSpPr txBox="1"/>
          <p:nvPr/>
        </p:nvSpPr>
        <p:spPr>
          <a:xfrm>
            <a:off x="1972432" y="4510117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74" name="TextBox 48"/>
          <p:cNvSpPr txBox="1"/>
          <p:nvPr/>
        </p:nvSpPr>
        <p:spPr>
          <a:xfrm>
            <a:off x="6588224" y="4483621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5" name="직선 연결선 110"/>
          <p:cNvCxnSpPr/>
          <p:nvPr/>
        </p:nvCxnSpPr>
        <p:spPr>
          <a:xfrm>
            <a:off x="1979712" y="508597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14"/>
          <p:cNvSpPr txBox="1"/>
          <p:nvPr/>
        </p:nvSpPr>
        <p:spPr>
          <a:xfrm>
            <a:off x="1972432" y="4843492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77" name="TextBox 48"/>
          <p:cNvSpPr txBox="1"/>
          <p:nvPr/>
        </p:nvSpPr>
        <p:spPr>
          <a:xfrm>
            <a:off x="6588224" y="4816996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203849" y="5661248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53" name="타원 452"/>
          <p:cNvSpPr/>
          <p:nvPr/>
        </p:nvSpPr>
        <p:spPr>
          <a:xfrm>
            <a:off x="4799856" y="364502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454" name="타원 453"/>
          <p:cNvSpPr/>
          <p:nvPr/>
        </p:nvSpPr>
        <p:spPr>
          <a:xfrm>
            <a:off x="7038231" y="253059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45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회원 리스트</a:t>
            </a:r>
          </a:p>
        </p:txBody>
      </p:sp>
      <p:grpSp>
        <p:nvGrpSpPr>
          <p:cNvPr id="456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457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8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462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463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464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5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6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7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8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9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0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1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2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3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4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5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6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7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8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1181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베틀내역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베틀등록 화면으로 이동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번호를 클릭하면</a:t>
            </a:r>
            <a:r>
              <a:rPr lang="en-US" altLang="ko-KR" sz="800"/>
              <a:t>,</a:t>
            </a:r>
            <a:r>
              <a:rPr lang="ko-KR" altLang="en-US" sz="800"/>
              <a:t> 베틀상세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화면으로 이동</a:t>
            </a:r>
          </a:p>
        </p:txBody>
      </p:sp>
      <p:sp>
        <p:nvSpPr>
          <p:cNvPr id="626" name="직사각형 38"/>
          <p:cNvSpPr/>
          <p:nvPr/>
        </p:nvSpPr>
        <p:spPr>
          <a:xfrm>
            <a:off x="6228038" y="2224243"/>
            <a:ext cx="856800" cy="234000"/>
          </a:xfrm>
          <a:prstGeom prst="rect">
            <a:avLst/>
          </a:prstGeom>
          <a:solidFill>
            <a:schemeClr val="bg2">
              <a:lumMod val="60000"/>
              <a:alpha val="100000"/>
            </a:scheme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베틀등록</a:t>
            </a:r>
          </a:p>
        </p:txBody>
      </p:sp>
      <p:sp>
        <p:nvSpPr>
          <p:cNvPr id="627" name="TextBox 39"/>
          <p:cNvSpPr txBox="1"/>
          <p:nvPr/>
        </p:nvSpPr>
        <p:spPr>
          <a:xfrm>
            <a:off x="2057871" y="2573673"/>
            <a:ext cx="39043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628" name="TextBox 40"/>
          <p:cNvSpPr txBox="1"/>
          <p:nvPr/>
        </p:nvSpPr>
        <p:spPr>
          <a:xfrm>
            <a:off x="2510261" y="2573673"/>
            <a:ext cx="344172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베틀명</a:t>
            </a:r>
          </a:p>
        </p:txBody>
      </p:sp>
      <p:sp>
        <p:nvSpPr>
          <p:cNvPr id="629" name="TextBox 41"/>
          <p:cNvSpPr txBox="1"/>
          <p:nvPr/>
        </p:nvSpPr>
        <p:spPr>
          <a:xfrm>
            <a:off x="6043464" y="2573673"/>
            <a:ext cx="4972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시작일</a:t>
            </a:r>
          </a:p>
        </p:txBody>
      </p:sp>
      <p:sp>
        <p:nvSpPr>
          <p:cNvPr id="630" name="TextBox 42"/>
          <p:cNvSpPr txBox="1"/>
          <p:nvPr/>
        </p:nvSpPr>
        <p:spPr>
          <a:xfrm>
            <a:off x="6595914" y="2573673"/>
            <a:ext cx="4972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마감일</a:t>
            </a:r>
          </a:p>
        </p:txBody>
      </p:sp>
      <p:sp>
        <p:nvSpPr>
          <p:cNvPr id="631" name="TextBox 47"/>
          <p:cNvSpPr txBox="1"/>
          <p:nvPr/>
        </p:nvSpPr>
        <p:spPr>
          <a:xfrm>
            <a:off x="2096540" y="2875689"/>
            <a:ext cx="2971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33</a:t>
            </a:r>
          </a:p>
        </p:txBody>
      </p:sp>
      <p:sp>
        <p:nvSpPr>
          <p:cNvPr id="632" name="TextBox 48"/>
          <p:cNvSpPr txBox="1"/>
          <p:nvPr/>
        </p:nvSpPr>
        <p:spPr>
          <a:xfrm>
            <a:off x="2463042" y="2875689"/>
            <a:ext cx="3488942" cy="21497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633" name="TextBox 49"/>
          <p:cNvSpPr txBox="1"/>
          <p:nvPr/>
        </p:nvSpPr>
        <p:spPr>
          <a:xfrm>
            <a:off x="6014889" y="2875689"/>
            <a:ext cx="5257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170401</a:t>
            </a:r>
          </a:p>
        </p:txBody>
      </p:sp>
      <p:sp>
        <p:nvSpPr>
          <p:cNvPr id="634" name="TextBox 50"/>
          <p:cNvSpPr txBox="1"/>
          <p:nvPr/>
        </p:nvSpPr>
        <p:spPr>
          <a:xfrm>
            <a:off x="6595914" y="2875689"/>
            <a:ext cx="5257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170430</a:t>
            </a:r>
          </a:p>
        </p:txBody>
      </p:sp>
      <p:sp>
        <p:nvSpPr>
          <p:cNvPr id="635" name="TextBox 47"/>
          <p:cNvSpPr txBox="1"/>
          <p:nvPr/>
        </p:nvSpPr>
        <p:spPr>
          <a:xfrm>
            <a:off x="2096540" y="3170098"/>
            <a:ext cx="2971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32</a:t>
            </a:r>
          </a:p>
        </p:txBody>
      </p:sp>
      <p:sp>
        <p:nvSpPr>
          <p:cNvPr id="636" name="TextBox 48"/>
          <p:cNvSpPr txBox="1"/>
          <p:nvPr/>
        </p:nvSpPr>
        <p:spPr>
          <a:xfrm>
            <a:off x="2463042" y="3170098"/>
            <a:ext cx="3488942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개학기 새내기 견적서 모집</a:t>
            </a:r>
          </a:p>
        </p:txBody>
      </p:sp>
      <p:sp>
        <p:nvSpPr>
          <p:cNvPr id="637" name="TextBox 49"/>
          <p:cNvSpPr txBox="1"/>
          <p:nvPr/>
        </p:nvSpPr>
        <p:spPr>
          <a:xfrm>
            <a:off x="6014889" y="3170098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170301</a:t>
            </a:r>
          </a:p>
        </p:txBody>
      </p:sp>
      <p:sp>
        <p:nvSpPr>
          <p:cNvPr id="638" name="TextBox 50"/>
          <p:cNvSpPr txBox="1"/>
          <p:nvPr/>
        </p:nvSpPr>
        <p:spPr>
          <a:xfrm>
            <a:off x="6595914" y="3170098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170330</a:t>
            </a:r>
          </a:p>
        </p:txBody>
      </p:sp>
      <p:sp>
        <p:nvSpPr>
          <p:cNvPr id="639" name="TextBox 47"/>
          <p:cNvSpPr txBox="1"/>
          <p:nvPr/>
        </p:nvSpPr>
        <p:spPr>
          <a:xfrm>
            <a:off x="2096540" y="3466239"/>
            <a:ext cx="2971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33</a:t>
            </a:r>
          </a:p>
        </p:txBody>
      </p:sp>
      <p:sp>
        <p:nvSpPr>
          <p:cNvPr id="641" name="TextBox 49"/>
          <p:cNvSpPr txBox="1"/>
          <p:nvPr/>
        </p:nvSpPr>
        <p:spPr>
          <a:xfrm>
            <a:off x="6014889" y="3466239"/>
            <a:ext cx="5257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170401</a:t>
            </a:r>
          </a:p>
        </p:txBody>
      </p:sp>
      <p:sp>
        <p:nvSpPr>
          <p:cNvPr id="642" name="TextBox 50"/>
          <p:cNvSpPr txBox="1"/>
          <p:nvPr/>
        </p:nvSpPr>
        <p:spPr>
          <a:xfrm>
            <a:off x="6595914" y="3466239"/>
            <a:ext cx="5257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170430</a:t>
            </a:r>
          </a:p>
        </p:txBody>
      </p:sp>
      <p:sp>
        <p:nvSpPr>
          <p:cNvPr id="643" name="TextBox 47"/>
          <p:cNvSpPr txBox="1"/>
          <p:nvPr/>
        </p:nvSpPr>
        <p:spPr>
          <a:xfrm>
            <a:off x="2096540" y="3760648"/>
            <a:ext cx="2971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32</a:t>
            </a:r>
          </a:p>
        </p:txBody>
      </p:sp>
      <p:sp>
        <p:nvSpPr>
          <p:cNvPr id="645" name="TextBox 49"/>
          <p:cNvSpPr txBox="1"/>
          <p:nvPr/>
        </p:nvSpPr>
        <p:spPr>
          <a:xfrm>
            <a:off x="6014889" y="3760648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170301</a:t>
            </a:r>
          </a:p>
        </p:txBody>
      </p:sp>
      <p:sp>
        <p:nvSpPr>
          <p:cNvPr id="646" name="TextBox 50"/>
          <p:cNvSpPr txBox="1"/>
          <p:nvPr/>
        </p:nvSpPr>
        <p:spPr>
          <a:xfrm>
            <a:off x="6595914" y="3760648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170330</a:t>
            </a:r>
          </a:p>
        </p:txBody>
      </p:sp>
      <p:sp>
        <p:nvSpPr>
          <p:cNvPr id="647" name="TextBox 47"/>
          <p:cNvSpPr txBox="1"/>
          <p:nvPr/>
        </p:nvSpPr>
        <p:spPr>
          <a:xfrm>
            <a:off x="2096540" y="4056788"/>
            <a:ext cx="297180" cy="2149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33</a:t>
            </a:r>
          </a:p>
        </p:txBody>
      </p:sp>
      <p:sp>
        <p:nvSpPr>
          <p:cNvPr id="649" name="TextBox 49"/>
          <p:cNvSpPr txBox="1"/>
          <p:nvPr/>
        </p:nvSpPr>
        <p:spPr>
          <a:xfrm>
            <a:off x="6014889" y="4056788"/>
            <a:ext cx="525780" cy="2149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170401</a:t>
            </a:r>
          </a:p>
        </p:txBody>
      </p:sp>
      <p:sp>
        <p:nvSpPr>
          <p:cNvPr id="650" name="TextBox 50"/>
          <p:cNvSpPr txBox="1"/>
          <p:nvPr/>
        </p:nvSpPr>
        <p:spPr>
          <a:xfrm>
            <a:off x="6595914" y="4056788"/>
            <a:ext cx="525780" cy="2149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170430</a:t>
            </a:r>
          </a:p>
        </p:txBody>
      </p:sp>
      <p:sp>
        <p:nvSpPr>
          <p:cNvPr id="651" name="TextBox 47"/>
          <p:cNvSpPr txBox="1"/>
          <p:nvPr/>
        </p:nvSpPr>
        <p:spPr>
          <a:xfrm>
            <a:off x="2096540" y="4351197"/>
            <a:ext cx="2971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32</a:t>
            </a:r>
          </a:p>
        </p:txBody>
      </p:sp>
      <p:sp>
        <p:nvSpPr>
          <p:cNvPr id="653" name="TextBox 49"/>
          <p:cNvSpPr txBox="1"/>
          <p:nvPr/>
        </p:nvSpPr>
        <p:spPr>
          <a:xfrm>
            <a:off x="6014889" y="4351197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170301</a:t>
            </a:r>
          </a:p>
        </p:txBody>
      </p:sp>
      <p:sp>
        <p:nvSpPr>
          <p:cNvPr id="654" name="TextBox 50"/>
          <p:cNvSpPr txBox="1"/>
          <p:nvPr/>
        </p:nvSpPr>
        <p:spPr>
          <a:xfrm>
            <a:off x="6595914" y="4351197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170330</a:t>
            </a:r>
          </a:p>
        </p:txBody>
      </p:sp>
      <p:sp>
        <p:nvSpPr>
          <p:cNvPr id="655" name="TextBox 47"/>
          <p:cNvSpPr txBox="1"/>
          <p:nvPr/>
        </p:nvSpPr>
        <p:spPr>
          <a:xfrm>
            <a:off x="2096540" y="4647339"/>
            <a:ext cx="2971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33</a:t>
            </a:r>
          </a:p>
        </p:txBody>
      </p:sp>
      <p:sp>
        <p:nvSpPr>
          <p:cNvPr id="657" name="TextBox 49"/>
          <p:cNvSpPr txBox="1"/>
          <p:nvPr/>
        </p:nvSpPr>
        <p:spPr>
          <a:xfrm>
            <a:off x="6014889" y="4647339"/>
            <a:ext cx="5257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170401</a:t>
            </a:r>
          </a:p>
        </p:txBody>
      </p:sp>
      <p:sp>
        <p:nvSpPr>
          <p:cNvPr id="658" name="TextBox 50"/>
          <p:cNvSpPr txBox="1"/>
          <p:nvPr/>
        </p:nvSpPr>
        <p:spPr>
          <a:xfrm>
            <a:off x="6595914" y="4647339"/>
            <a:ext cx="5257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170430</a:t>
            </a:r>
          </a:p>
        </p:txBody>
      </p:sp>
      <p:sp>
        <p:nvSpPr>
          <p:cNvPr id="659" name="TextBox 47"/>
          <p:cNvSpPr txBox="1"/>
          <p:nvPr/>
        </p:nvSpPr>
        <p:spPr>
          <a:xfrm>
            <a:off x="2096540" y="4941748"/>
            <a:ext cx="2971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32</a:t>
            </a:r>
          </a:p>
        </p:txBody>
      </p:sp>
      <p:sp>
        <p:nvSpPr>
          <p:cNvPr id="661" name="TextBox 49"/>
          <p:cNvSpPr txBox="1"/>
          <p:nvPr/>
        </p:nvSpPr>
        <p:spPr>
          <a:xfrm>
            <a:off x="6014889" y="4941748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170301</a:t>
            </a:r>
          </a:p>
        </p:txBody>
      </p:sp>
      <p:sp>
        <p:nvSpPr>
          <p:cNvPr id="662" name="TextBox 50"/>
          <p:cNvSpPr txBox="1"/>
          <p:nvPr/>
        </p:nvSpPr>
        <p:spPr>
          <a:xfrm>
            <a:off x="6595914" y="4941748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170330</a:t>
            </a:r>
          </a:p>
        </p:txBody>
      </p:sp>
      <p:sp>
        <p:nvSpPr>
          <p:cNvPr id="663" name="타원 662"/>
          <p:cNvSpPr/>
          <p:nvPr/>
        </p:nvSpPr>
        <p:spPr>
          <a:xfrm>
            <a:off x="7175576" y="388905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665" name="타원 664"/>
          <p:cNvSpPr/>
          <p:nvPr/>
        </p:nvSpPr>
        <p:spPr>
          <a:xfrm>
            <a:off x="1847528" y="326040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666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베틀 리스트</a:t>
            </a:r>
          </a:p>
        </p:txBody>
      </p:sp>
      <p:cxnSp>
        <p:nvCxnSpPr>
          <p:cNvPr id="667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664" name="타원 663"/>
          <p:cNvSpPr/>
          <p:nvPr/>
        </p:nvSpPr>
        <p:spPr>
          <a:xfrm>
            <a:off x="7031560" y="1998365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668" name="TextBox 48"/>
          <p:cNvSpPr txBox="1"/>
          <p:nvPr/>
        </p:nvSpPr>
        <p:spPr>
          <a:xfrm>
            <a:off x="2463042" y="3466239"/>
            <a:ext cx="3488942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669" name="TextBox 48"/>
          <p:cNvSpPr txBox="1"/>
          <p:nvPr/>
        </p:nvSpPr>
        <p:spPr>
          <a:xfrm>
            <a:off x="2463042" y="3760648"/>
            <a:ext cx="3488942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개학기 새내기 견적서 모집</a:t>
            </a:r>
          </a:p>
        </p:txBody>
      </p:sp>
      <p:sp>
        <p:nvSpPr>
          <p:cNvPr id="670" name="TextBox 48"/>
          <p:cNvSpPr txBox="1"/>
          <p:nvPr/>
        </p:nvSpPr>
        <p:spPr>
          <a:xfrm>
            <a:off x="2463042" y="4056788"/>
            <a:ext cx="3488942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671" name="TextBox 48"/>
          <p:cNvSpPr txBox="1"/>
          <p:nvPr/>
        </p:nvSpPr>
        <p:spPr>
          <a:xfrm>
            <a:off x="2463042" y="4351198"/>
            <a:ext cx="3488942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개학기 새내기 견적서 모집</a:t>
            </a:r>
          </a:p>
        </p:txBody>
      </p:sp>
      <p:sp>
        <p:nvSpPr>
          <p:cNvPr id="672" name="TextBox 48"/>
          <p:cNvSpPr txBox="1"/>
          <p:nvPr/>
        </p:nvSpPr>
        <p:spPr>
          <a:xfrm>
            <a:off x="2463042" y="4647339"/>
            <a:ext cx="3488942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673" name="TextBox 48"/>
          <p:cNvSpPr txBox="1"/>
          <p:nvPr/>
        </p:nvSpPr>
        <p:spPr>
          <a:xfrm>
            <a:off x="2463042" y="4941748"/>
            <a:ext cx="3488942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개학기 새내기 견적서 모집</a:t>
            </a:r>
          </a:p>
        </p:txBody>
      </p:sp>
      <p:pic>
        <p:nvPicPr>
          <p:cNvPr id="67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203849" y="5661248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675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676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77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8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9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0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681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682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683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4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5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6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7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8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9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0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1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2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3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4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5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6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7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81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매월 시행할 베틀을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시작일 / 마감일 을 설정하고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등록합니다.</a:t>
            </a:r>
          </a:p>
        </p:txBody>
      </p:sp>
      <p:sp>
        <p:nvSpPr>
          <p:cNvPr id="674" name="직사각형 37"/>
          <p:cNvSpPr/>
          <p:nvPr/>
        </p:nvSpPr>
        <p:spPr>
          <a:xfrm>
            <a:off x="4511824" y="4779176"/>
            <a:ext cx="631664" cy="234000"/>
          </a:xfrm>
          <a:prstGeom prst="rect">
            <a:avLst/>
          </a:prstGeom>
          <a:solidFill>
            <a:schemeClr val="tx1">
              <a:lumMod val="20000"/>
              <a:lumOff val="80000"/>
              <a:alpha val="100000"/>
            </a:scheme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등록</a:t>
            </a:r>
          </a:p>
        </p:txBody>
      </p:sp>
      <p:sp>
        <p:nvSpPr>
          <p:cNvPr id="675" name="TextBox 19"/>
          <p:cNvSpPr txBox="1"/>
          <p:nvPr/>
        </p:nvSpPr>
        <p:spPr>
          <a:xfrm>
            <a:off x="2042126" y="2280725"/>
            <a:ext cx="810151" cy="27106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베틀명   </a:t>
            </a:r>
          </a:p>
        </p:txBody>
      </p:sp>
      <p:sp>
        <p:nvSpPr>
          <p:cNvPr id="676" name="TextBox 20"/>
          <p:cNvSpPr txBox="1"/>
          <p:nvPr/>
        </p:nvSpPr>
        <p:spPr>
          <a:xfrm>
            <a:off x="2941793" y="2280725"/>
            <a:ext cx="4162319" cy="27106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7" name="TextBox 13"/>
          <p:cNvSpPr txBox="1"/>
          <p:nvPr/>
        </p:nvSpPr>
        <p:spPr>
          <a:xfrm>
            <a:off x="2042126" y="2682879"/>
            <a:ext cx="80966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시작일</a:t>
            </a:r>
          </a:p>
        </p:txBody>
      </p:sp>
      <p:sp>
        <p:nvSpPr>
          <p:cNvPr id="678" name="TextBox 14"/>
          <p:cNvSpPr txBox="1"/>
          <p:nvPr/>
        </p:nvSpPr>
        <p:spPr>
          <a:xfrm>
            <a:off x="2941793" y="2682879"/>
            <a:ext cx="171404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20170401              </a:t>
            </a:r>
          </a:p>
        </p:txBody>
      </p:sp>
      <p:sp>
        <p:nvSpPr>
          <p:cNvPr id="679" name="TextBox 13"/>
          <p:cNvSpPr txBox="1"/>
          <p:nvPr/>
        </p:nvSpPr>
        <p:spPr>
          <a:xfrm>
            <a:off x="4727848" y="2682879"/>
            <a:ext cx="80966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마감일</a:t>
            </a:r>
          </a:p>
        </p:txBody>
      </p:sp>
      <p:sp>
        <p:nvSpPr>
          <p:cNvPr id="680" name="TextBox 14"/>
          <p:cNvSpPr txBox="1"/>
          <p:nvPr/>
        </p:nvSpPr>
        <p:spPr>
          <a:xfrm>
            <a:off x="5627515" y="2682879"/>
            <a:ext cx="147659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20170430              </a:t>
            </a:r>
          </a:p>
        </p:txBody>
      </p:sp>
      <p:sp>
        <p:nvSpPr>
          <p:cNvPr id="681" name="TextBox 19"/>
          <p:cNvSpPr txBox="1"/>
          <p:nvPr/>
        </p:nvSpPr>
        <p:spPr>
          <a:xfrm>
            <a:off x="2042126" y="3060043"/>
            <a:ext cx="762526" cy="155767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     </a:t>
            </a: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2" name="TextBox 20"/>
          <p:cNvSpPr txBox="1"/>
          <p:nvPr/>
        </p:nvSpPr>
        <p:spPr>
          <a:xfrm>
            <a:off x="2941793" y="3060043"/>
            <a:ext cx="4162319" cy="155767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</a:t>
            </a: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83" name="타원 682"/>
          <p:cNvSpPr/>
          <p:nvPr/>
        </p:nvSpPr>
        <p:spPr>
          <a:xfrm>
            <a:off x="6960096" y="242088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684" name="타원 683"/>
          <p:cNvSpPr/>
          <p:nvPr/>
        </p:nvSpPr>
        <p:spPr>
          <a:xfrm>
            <a:off x="5231904" y="494062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68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베틀 등록</a:t>
            </a:r>
          </a:p>
        </p:txBody>
      </p:sp>
      <p:cxnSp>
        <p:nvCxnSpPr>
          <p:cNvPr id="686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grpSp>
        <p:nvGrpSpPr>
          <p:cNvPr id="687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688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89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0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1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2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693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694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695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6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7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8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9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0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1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2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3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4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5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6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7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8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9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47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4"/>
            <a:ext cx="1691680" cy="3201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베틀 기본정보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베틀에 참여한 견적서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내역 노출 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마감일 이후에 관리자가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마감 버튼을 클릭하면 아래의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이벤트가 실행 됩니다.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▶ 해당 베틀에서 우승한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    견적서 이벤트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&gt;</a:t>
            </a:r>
            <a:r>
              <a:rPr lang="ko-KR" altLang="en-US" sz="800"/>
              <a:t> 구매한 회원에게 마일리지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   </a:t>
            </a:r>
            <a:r>
              <a:rPr lang="en-US" altLang="ko-KR" sz="800"/>
              <a:t>-</a:t>
            </a:r>
            <a:r>
              <a:rPr lang="ko-KR" altLang="en-US" sz="800"/>
              <a:t> 구매액의 </a:t>
            </a:r>
            <a:r>
              <a:rPr lang="en-US" altLang="ko-KR" sz="800"/>
              <a:t>5%</a:t>
            </a:r>
            <a:r>
              <a:rPr lang="ko-KR" altLang="en-US" sz="800"/>
              <a:t> 부여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      </a:t>
            </a:r>
            <a:r>
              <a:rPr lang="en-US" altLang="ko-KR" sz="800"/>
              <a:t>(</a:t>
            </a:r>
            <a:r>
              <a:rPr lang="ko-KR" altLang="en-US" sz="800"/>
              <a:t>최소 </a:t>
            </a:r>
            <a:r>
              <a:rPr lang="en-US" altLang="ko-KR" sz="800"/>
              <a:t>5,000</a:t>
            </a:r>
            <a:r>
              <a:rPr lang="ko-KR" altLang="en-US" sz="800"/>
              <a:t>점</a:t>
            </a:r>
            <a:r>
              <a:rPr lang="en-US" altLang="ko-KR" sz="800"/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</p:txBody>
      </p:sp>
      <p:sp>
        <p:nvSpPr>
          <p:cNvPr id="710" name="직사각형 39"/>
          <p:cNvSpPr/>
          <p:nvPr/>
        </p:nvSpPr>
        <p:spPr>
          <a:xfrm>
            <a:off x="6544456" y="1844523"/>
            <a:ext cx="631664" cy="234000"/>
          </a:xfrm>
          <a:prstGeom prst="rect">
            <a:avLst/>
          </a:prstGeom>
          <a:solidFill>
            <a:srgbClr val="FF6600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마감</a:t>
            </a:r>
          </a:p>
        </p:txBody>
      </p:sp>
      <p:sp>
        <p:nvSpPr>
          <p:cNvPr id="723" name="TextBox 19"/>
          <p:cNvSpPr txBox="1"/>
          <p:nvPr/>
        </p:nvSpPr>
        <p:spPr>
          <a:xfrm>
            <a:off x="1991544" y="2292894"/>
            <a:ext cx="809188" cy="27198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베틀명   </a:t>
            </a:r>
          </a:p>
        </p:txBody>
      </p:sp>
      <p:sp>
        <p:nvSpPr>
          <p:cNvPr id="724" name="TextBox 20"/>
          <p:cNvSpPr txBox="1"/>
          <p:nvPr/>
        </p:nvSpPr>
        <p:spPr>
          <a:xfrm>
            <a:off x="2891211" y="2292894"/>
            <a:ext cx="4284909" cy="26246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</a:p>
        </p:txBody>
      </p:sp>
      <p:sp>
        <p:nvSpPr>
          <p:cNvPr id="729" name="TextBox 19"/>
          <p:cNvSpPr txBox="1"/>
          <p:nvPr/>
        </p:nvSpPr>
        <p:spPr>
          <a:xfrm>
            <a:off x="1991544" y="3072212"/>
            <a:ext cx="761563" cy="100486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     </a:t>
            </a: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0" name="TextBox 20"/>
          <p:cNvSpPr txBox="1"/>
          <p:nvPr/>
        </p:nvSpPr>
        <p:spPr>
          <a:xfrm>
            <a:off x="2891211" y="3072212"/>
            <a:ext cx="4356917" cy="100258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</a:t>
            </a:r>
          </a:p>
          <a:p>
            <a:pPr marL="0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견적서 모집</a:t>
            </a:r>
          </a:p>
          <a:p>
            <a:pPr marL="0" lvl="0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</a:p>
        </p:txBody>
      </p:sp>
      <p:sp>
        <p:nvSpPr>
          <p:cNvPr id="739" name="타원 738"/>
          <p:cNvSpPr/>
          <p:nvPr/>
        </p:nvSpPr>
        <p:spPr>
          <a:xfrm>
            <a:off x="7032104" y="299695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74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베틀 견적서 관리</a:t>
            </a:r>
          </a:p>
        </p:txBody>
      </p:sp>
      <p:cxnSp>
        <p:nvCxnSpPr>
          <p:cNvPr id="746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747" name="TextBox 13"/>
          <p:cNvSpPr txBox="1"/>
          <p:nvPr/>
        </p:nvSpPr>
        <p:spPr>
          <a:xfrm>
            <a:off x="1994501" y="2682879"/>
            <a:ext cx="80966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시작일</a:t>
            </a:r>
          </a:p>
        </p:txBody>
      </p:sp>
      <p:sp>
        <p:nvSpPr>
          <p:cNvPr id="748" name="TextBox 14"/>
          <p:cNvSpPr txBox="1"/>
          <p:nvPr/>
        </p:nvSpPr>
        <p:spPr>
          <a:xfrm>
            <a:off x="2894168" y="2682879"/>
            <a:ext cx="171404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20170401              </a:t>
            </a:r>
          </a:p>
        </p:txBody>
      </p:sp>
      <p:sp>
        <p:nvSpPr>
          <p:cNvPr id="749" name="TextBox 13"/>
          <p:cNvSpPr txBox="1"/>
          <p:nvPr/>
        </p:nvSpPr>
        <p:spPr>
          <a:xfrm>
            <a:off x="4680223" y="2682879"/>
            <a:ext cx="80966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마감일</a:t>
            </a:r>
          </a:p>
        </p:txBody>
      </p:sp>
      <p:sp>
        <p:nvSpPr>
          <p:cNvPr id="750" name="TextBox 14"/>
          <p:cNvSpPr txBox="1"/>
          <p:nvPr/>
        </p:nvSpPr>
        <p:spPr>
          <a:xfrm>
            <a:off x="5579890" y="2682879"/>
            <a:ext cx="147659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20170430              </a:t>
            </a:r>
          </a:p>
        </p:txBody>
      </p:sp>
      <p:pic>
        <p:nvPicPr>
          <p:cNvPr id="751" name="그림 750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19250" y="4221088"/>
            <a:ext cx="5228878" cy="1656184"/>
          </a:xfrm>
          <a:prstGeom prst="rect">
            <a:avLst/>
          </a:prstGeom>
        </p:spPr>
      </p:pic>
      <p:sp>
        <p:nvSpPr>
          <p:cNvPr id="740" name="타원 739"/>
          <p:cNvSpPr/>
          <p:nvPr/>
        </p:nvSpPr>
        <p:spPr>
          <a:xfrm>
            <a:off x="7104112" y="422108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742" name="타원 741"/>
          <p:cNvSpPr/>
          <p:nvPr/>
        </p:nvSpPr>
        <p:spPr>
          <a:xfrm>
            <a:off x="6311480" y="170026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grpSp>
        <p:nvGrpSpPr>
          <p:cNvPr id="752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753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54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5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6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7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758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759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760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1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2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3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4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5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6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7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8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9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0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1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2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3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4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72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3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77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78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79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0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1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2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3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4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5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6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7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8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9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0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1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2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3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63" name="그림 36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45468" y="5291683"/>
            <a:ext cx="6624736" cy="1296144"/>
          </a:xfrm>
          <a:prstGeom prst="rect">
            <a:avLst/>
          </a:prstGeom>
        </p:spPr>
      </p:pic>
      <p:pic>
        <p:nvPicPr>
          <p:cNvPr id="362" name="그림 36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07367" y="3620616"/>
            <a:ext cx="6768752" cy="160858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베틀견적서 이벤트 해당 구매하기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100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베틀 참가 견적서 상세에서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구매시만</a:t>
            </a:r>
            <a:r>
              <a:rPr lang="en-US" altLang="ko-KR" sz="800"/>
              <a:t>,</a:t>
            </a:r>
            <a:r>
              <a:rPr lang="ko-KR" altLang="en-US" sz="800"/>
              <a:t> 이벤트에 해당됨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48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261606" y="1780395"/>
            <a:ext cx="1849134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베틀견적서 관리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pic>
        <p:nvPicPr>
          <p:cNvPr id="361" name="그림 360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82116" y="2300858"/>
            <a:ext cx="6794004" cy="1200150"/>
          </a:xfrm>
          <a:prstGeom prst="rect">
            <a:avLst/>
          </a:prstGeom>
        </p:spPr>
      </p:pic>
      <p:pic>
        <p:nvPicPr>
          <p:cNvPr id="370" name="그림 369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2711624" y="1374452"/>
            <a:ext cx="4724498" cy="3926755"/>
          </a:xfrm>
          <a:prstGeom prst="rect">
            <a:avLst/>
          </a:prstGeom>
        </p:spPr>
      </p:pic>
      <p:sp>
        <p:nvSpPr>
          <p:cNvPr id="367" name="타원 366"/>
          <p:cNvSpPr/>
          <p:nvPr/>
        </p:nvSpPr>
        <p:spPr>
          <a:xfrm>
            <a:off x="5735416" y="220486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66" name="오른쪽 화살표 365"/>
          <p:cNvSpPr/>
          <p:nvPr/>
        </p:nvSpPr>
        <p:spPr>
          <a:xfrm rot="20208306">
            <a:off x="1539963" y="3280010"/>
            <a:ext cx="4536689" cy="2979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accent1">
                <a:lumMod val="9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lIns="91440" tIns="45720" rIns="91440" bIns="45720" anchor="ctr">
            <a:normAutofit fontScale="90000"/>
          </a:bodyPr>
          <a:lstStyle/>
          <a:p>
            <a:pPr lv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kumimoji="0" lang="ko-KR" altLang="en-US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☆ </a:t>
            </a:r>
            <a:r>
              <a:rPr kumimoji="0" lang="ko-KR" altLang="ko-KR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DB 모델링</a:t>
            </a:r>
            <a:endParaRPr kumimoji="0" lang="ko-KR" altLang="ko-KR" sz="4000" b="1" i="0" u="none" strike="noStrike" kern="1200" cap="none" normalizeH="0" baseline="0">
              <a:solidFill>
                <a:srgbClr val="262626"/>
              </a:solidFill>
              <a:latin typeface="맑은 고딕"/>
              <a:ea typeface="맑은 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89917" y="764704"/>
            <a:ext cx="8958411" cy="56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lvl="0" defTabSz="914400">
              <a:lnSpc>
                <a:spcPct val="90000"/>
              </a:lnSpc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☆ </a:t>
            </a:r>
            <a:r>
              <a:rPr xmlns:mc="http://schemas.openxmlformats.org/markup-compatibility/2006" xmlns:hp="http://schemas.haansoft.com/office/presentation/8.0" kumimoji="0" lang="ko-KR" altLang="ko-KR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DB 모델링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상품관리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(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상품분류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제조사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상품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)</a:t>
            </a:r>
            <a:endParaRPr xmlns:mc="http://schemas.openxmlformats.org/markup-compatibility/2006" xmlns:hp="http://schemas.haansoft.com/office/presentation/8.0" lang="en-US" altLang="ko-KR" sz="2222" mc:Ignorable="hp" hp:hslEmbossed="0">
              <a:solidFill>
                <a:srgbClr val="262626"/>
              </a:solidFill>
              <a:latin typeface="맑은 고딕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400" y="721593"/>
            <a:ext cx="7715250" cy="4219575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565799" y="4941168"/>
            <a:ext cx="8122489" cy="1461918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50000"/>
              </a:lnSpc>
              <a:defRPr/>
            </a:pPr>
            <a:r>
              <a:rPr sz="1500" b="1">
                <a:solidFill>
                  <a:schemeClr val="tx1"/>
                </a:solidFill>
              </a:rPr>
              <a:t>상품관리의 시작은 상품분류입니다.</a:t>
            </a:r>
            <a:endParaRPr sz="15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sz="1500" b="1">
                <a:solidFill>
                  <a:schemeClr val="tx1"/>
                </a:solidFill>
              </a:rPr>
              <a:t>상품분류를 DB모델링 단계에서 하나의 테이블</a:t>
            </a:r>
            <a:r>
              <a:rPr lang="ko-KR" altLang="en-US" sz="1500" b="1">
                <a:solidFill>
                  <a:schemeClr val="tx1"/>
                </a:solidFill>
              </a:rPr>
              <a:t>로</a:t>
            </a:r>
            <a:r>
              <a:rPr sz="1500" b="1">
                <a:solidFill>
                  <a:schemeClr val="tx1"/>
                </a:solidFill>
              </a:rPr>
              <a:t> 구성하였습니다.</a:t>
            </a:r>
            <a:endParaRPr sz="15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sz="1500" b="1">
                <a:solidFill>
                  <a:schemeClr val="tx1"/>
                </a:solidFill>
              </a:rPr>
              <a:t>상품분류 2단계인(CPU,메인보드…)를 상품 테이블과 연결하고 4,5단계는 상품정보 테이블과 </a:t>
            </a:r>
            <a:endParaRPr sz="15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sz="1500" b="1">
                <a:solidFill>
                  <a:schemeClr val="tx1"/>
                </a:solidFill>
              </a:rPr>
              <a:t>연결 이러한 부분들을 기반으로 상품의 세부정보 와 검색부분을 구현 하였습니다.</a:t>
            </a:r>
            <a:endParaRPr sz="1500" b="1">
              <a:solidFill>
                <a:schemeClr val="tx1"/>
              </a:solidFill>
            </a:endParaRPr>
          </a:p>
        </p:txBody>
      </p:sp>
      <p:cxnSp>
        <p:nvCxnSpPr>
          <p:cNvPr id="24" name=""/>
          <p:cNvCxnSpPr>
            <a:stCxn id="29" idx="7"/>
          </p:cNvCxnSpPr>
          <p:nvPr/>
        </p:nvCxnSpPr>
        <p:spPr>
          <a:xfrm flipV="1">
            <a:off x="4405582" y="3573015"/>
            <a:ext cx="3634634" cy="18282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28" idx="0"/>
          </p:cNvCxnSpPr>
          <p:nvPr/>
        </p:nvCxnSpPr>
        <p:spPr>
          <a:xfrm rot="16200000" flipV="1">
            <a:off x="4330502" y="3754337"/>
            <a:ext cx="3240360" cy="717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27" idx="0"/>
          </p:cNvCxnSpPr>
          <p:nvPr/>
        </p:nvCxnSpPr>
        <p:spPr>
          <a:xfrm flipV="1">
            <a:off x="1775520" y="4437112"/>
            <a:ext cx="2448272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1415480" y="5733256"/>
            <a:ext cx="720080" cy="288032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txBody>
          <a:bodyPr wrap="square" anchor="ctr">
            <a:noAutofit/>
          </a:bodyPr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5949380" y="5733256"/>
            <a:ext cx="720080" cy="288032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txBody>
          <a:bodyPr wrap="square" anchor="ctr">
            <a:noAutofit/>
          </a:bodyPr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3422179" y="5348833"/>
            <a:ext cx="1152128" cy="358242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txBody>
          <a:bodyPr wrap="square" anchor="ctr">
            <a:noAutofit/>
          </a:bodyPr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lvl="0" defTabSz="914400">
              <a:lnSpc>
                <a:spcPct val="90000"/>
              </a:lnSpc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☆ </a:t>
            </a:r>
            <a:r>
              <a:rPr xmlns:mc="http://schemas.openxmlformats.org/markup-compatibility/2006" xmlns:hp="http://schemas.haansoft.com/office/presentation/8.0" kumimoji="0" lang="ko-KR" altLang="ko-KR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DB 모델링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주문관리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(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장바구니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주문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)</a:t>
            </a:r>
            <a:endParaRPr xmlns:mc="http://schemas.openxmlformats.org/markup-compatibility/2006" xmlns:hp="http://schemas.haansoft.com/office/presentation/8.0" lang="en-US" altLang="ko-KR" sz="2222" mc:Ignorable="hp" hp:hslEmbossed="0">
              <a:solidFill>
                <a:srgbClr val="262626"/>
              </a:solidFill>
              <a:latin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410" y="836712"/>
            <a:ext cx="7143750" cy="5648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0504" y="3081531"/>
            <a:ext cx="2369141" cy="45033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베틀 마감시 </a:t>
            </a:r>
            <a:endParaRPr lang="ko-KR" altLang="en-US" sz="1200" b="1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마일리지 지급을 위한  </a:t>
            </a:r>
            <a:r>
              <a:rPr lang="en-US" altLang="ko-KR" sz="1200" b="1">
                <a:solidFill>
                  <a:schemeClr val="tx1"/>
                </a:solidFill>
              </a:rPr>
              <a:t>FK</a:t>
            </a:r>
            <a:endParaRPr lang="en-US" altLang="ko-KR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lvl="0" defTabSz="914400">
              <a:lnSpc>
                <a:spcPct val="90000"/>
              </a:lnSpc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☆ </a:t>
            </a:r>
            <a:r>
              <a:rPr xmlns:mc="http://schemas.openxmlformats.org/markup-compatibility/2006" xmlns:hp="http://schemas.haansoft.com/office/presentation/8.0" kumimoji="0" lang="ko-KR" altLang="ko-KR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DB 모델링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베틀시스템 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 견적서관리</a:t>
            </a:r>
            <a:endParaRPr xmlns:mc="http://schemas.openxmlformats.org/markup-compatibility/2006" xmlns:hp="http://schemas.haansoft.com/office/presentation/8.0" lang="ko-KR" altLang="en-US" sz="2222" mc:Ignorable="hp" hp:hslEmbossed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08" y="692696"/>
            <a:ext cx="8976320" cy="5027846"/>
          </a:xfrm>
          <a:prstGeom prst="rect">
            <a:avLst/>
          </a:prstGeom>
        </p:spPr>
      </p:pic>
      <p:sp>
        <p:nvSpPr>
          <p:cNvPr id="24" name="TextBox 4"/>
          <p:cNvSpPr txBox="1"/>
          <p:nvPr/>
        </p:nvSpPr>
        <p:spPr>
          <a:xfrm>
            <a:off x="4086897" y="5661248"/>
            <a:ext cx="4961431" cy="105197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☞ 베틀시스템</a:t>
            </a:r>
            <a:endParaRPr lang="ko-KR" altLang="en-US" sz="1400" b="1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베틀 마감시 최고점수의 베틀견적서를 주문한 회원들에게</a:t>
            </a:r>
            <a:endParaRPr lang="ko-KR" altLang="en-US" sz="1400" b="1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주문금액의 </a:t>
            </a:r>
            <a:r>
              <a:rPr lang="en-US" altLang="ko-KR" sz="1400" b="1">
                <a:solidFill>
                  <a:schemeClr val="tx1"/>
                </a:solidFill>
              </a:rPr>
              <a:t>5%</a:t>
            </a:r>
            <a:r>
              <a:rPr lang="ko-KR" altLang="en-US" sz="1400" b="1">
                <a:solidFill>
                  <a:schemeClr val="tx1"/>
                </a:solidFill>
              </a:rPr>
              <a:t> 를 마일리지로 지급 </a:t>
            </a:r>
            <a:r>
              <a:rPr lang="en-US" altLang="ko-KR" sz="1400" b="1">
                <a:solidFill>
                  <a:schemeClr val="tx1"/>
                </a:solidFill>
              </a:rPr>
              <a:t>(*</a:t>
            </a:r>
            <a:r>
              <a:rPr lang="ko-KR" altLang="en-US" sz="1400" b="1">
                <a:solidFill>
                  <a:schemeClr val="tx1"/>
                </a:solidFill>
              </a:rPr>
              <a:t>최소 지급액 </a:t>
            </a:r>
            <a:r>
              <a:rPr lang="en-US" altLang="ko-KR" sz="1400" b="1">
                <a:solidFill>
                  <a:schemeClr val="tx1"/>
                </a:solidFill>
              </a:rPr>
              <a:t>5,000</a:t>
            </a:r>
            <a:r>
              <a:rPr lang="ko-KR" altLang="en-US" sz="1400" b="1">
                <a:solidFill>
                  <a:schemeClr val="tx1"/>
                </a:solidFill>
              </a:rPr>
              <a:t>점</a:t>
            </a:r>
            <a:r>
              <a:rPr lang="en-US" altLang="ko-KR" sz="1400" b="1">
                <a:solidFill>
                  <a:schemeClr val="tx1"/>
                </a:solidFill>
              </a:rPr>
              <a:t>)</a:t>
            </a:r>
            <a:endParaRPr lang="en-US" altLang="ko-KR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lvl="0" defTabSz="914400">
              <a:lnSpc>
                <a:spcPct val="90000"/>
              </a:lnSpc>
              <a:buNone/>
              <a:defRPr/>
            </a:pPr>
            <a:r>
              <a:rPr kumimoji="0" lang="ko-KR" altLang="en-US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☆ 다이어그램 </a:t>
            </a:r>
            <a:r>
              <a:rPr kumimoji="0" lang="en-US" altLang="ko-KR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kumimoji="0" lang="ko-KR" altLang="en-US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sz="2222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유스케이스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/>
          <a:srcRect r="10690" b="18830"/>
          <a:stretch>
            <a:fillRect/>
          </a:stretch>
        </p:blipFill>
        <p:spPr>
          <a:xfrm>
            <a:off x="216024" y="855262"/>
            <a:ext cx="8760296" cy="5238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MS PGothic"/>
        <a:font script="Hang" typeface="맑은 고딕"/>
        <a:font script="Hans" typeface="SimHei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MS PGothic"/>
        <a:font script="Hang" typeface="맑은 고딕"/>
        <a:font script="Hans" typeface="SimHei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 rotWithShape="1">
          <a:blip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solidFill>
          <a:srgbClr val="ffff00">
            <a:alpha val="20000"/>
          </a:srgbClr>
        </a:solidFill>
        <a:ln>
          <a:solidFill>
            <a:srgbClr val="ff0000"/>
          </a:solidFill>
          <a:prstDash val="dash"/>
        </a:ln>
      </a:spPr>
      <a:bodyPr wrap="square" rtlCol="0" anchor="ctr">
        <a:noAutofit/>
      </a:bodyPr>
      <a:lstStyle>
        <a:defPPr algn="ctr">
          <a:defRPr sz="900" dirty="0" smtClean="0">
            <a:solidFill>
              <a:srgbClr val="ff0000"/>
            </a:solidFill>
          </a:defRPr>
        </a:defPPr>
      </a:lst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5913</ep:Words>
  <ep:PresentationFormat>화면 슬라이드 쇼(4:3)</ep:PresentationFormat>
  <ep:Paragraphs>2741</ep:Paragraphs>
  <ep:Slides>48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ep:HeadingPairs>
  <ep:TitlesOfParts>
    <vt:vector size="49" baseType="lpstr">
      <vt:lpstr>광장</vt:lpstr>
      <vt:lpstr>슬라이드 1</vt:lpstr>
      <vt:lpstr>☆ 기획의도 및 주요기능</vt:lpstr>
      <vt:lpstr>☆ 벤치마킹 사이트</vt:lpstr>
      <vt:lpstr>슬라이드 4</vt:lpstr>
      <vt:lpstr>☆ DB 모델링</vt:lpstr>
      <vt:lpstr>☆ DB 모델링 - 상품관리(상품분류/제조사/상품)</vt:lpstr>
      <vt:lpstr>☆ DB 모델링 - 주문관리(장바구니/주문)</vt:lpstr>
      <vt:lpstr>☆ DB 모델링 - 베틀시스템 - 견적서관리</vt:lpstr>
      <vt:lpstr>☆ 다이어그램 - 유스케이스</vt:lpstr>
      <vt:lpstr>☆ 다이어그램 - 시퀀스(상품검색)</vt:lpstr>
      <vt:lpstr>☆ 개선된 항목, 개선할 항목</vt:lpstr>
      <vt:lpstr xml:space="preserve">☆ cafe24 - www.cafe24.com  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2014-05-22T06:26:06.000</dcterms:created>
  <dc:creator>sjkim</dc:creator>
  <cp:lastModifiedBy>HB04-11</cp:lastModifiedBy>
  <dcterms:modified xsi:type="dcterms:W3CDTF">2017-07-19T00:18:11.154</dcterms:modified>
  <cp:revision>739</cp:revision>
  <dc:title>슬라이드 1</dc:title>
  <cp:version>0906.0100.01</cp:version>
</cp:coreProperties>
</file>