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 Standard Tag Library - </a:t>
            </a:r>
            <a:r>
              <a:rPr lang="ko-KR" altLang="en-US" dirty="0" smtClean="0"/>
              <a:t>널리 사용되는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표준으로 만든 태그 라이브러리</a:t>
            </a:r>
            <a:endParaRPr lang="en-US" altLang="ko-KR" dirty="0" smtClean="0"/>
          </a:p>
          <a:p>
            <a:r>
              <a:rPr lang="en-US" altLang="ko-KR" dirty="0" smtClean="0"/>
              <a:t>JSTL </a:t>
            </a:r>
            <a:r>
              <a:rPr lang="ko-KR" altLang="en-US" dirty="0" smtClean="0"/>
              <a:t>태그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8662" y="2357430"/>
          <a:ext cx="7715304" cy="371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13"/>
                <a:gridCol w="1835852"/>
                <a:gridCol w="873431"/>
                <a:gridCol w="3566508"/>
              </a:tblGrid>
              <a:tr h="2857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라이브러리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하위 기능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접두어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관련</a:t>
                      </a:r>
                      <a:r>
                        <a:rPr lang="en-US" sz="1600" kern="100"/>
                        <a:t>URI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코어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변수지원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흐름 제어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URL </a:t>
                      </a:r>
                      <a:r>
                        <a:rPr lang="ko-KR" sz="1600" kern="100"/>
                        <a:t>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c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http://java.sun.com/jsp/jstl/core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 </a:t>
                      </a:r>
                      <a:r>
                        <a:rPr lang="ko-KR" sz="1600" kern="100"/>
                        <a:t>코어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흐름 제어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 </a:t>
                      </a:r>
                      <a:r>
                        <a:rPr lang="ko-KR" sz="1600" kern="100"/>
                        <a:t>변환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http://java.sun.com/jsp/jstl/xml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국제화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지역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메시지 형식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숫자 및 날짜 형식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fmt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http://java.sun.com/jsp/jstl/fmt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데이터베이스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15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함수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콜렉션 처리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 </a:t>
                      </a:r>
                      <a:r>
                        <a:rPr lang="ko-KR" sz="1600" kern="100"/>
                        <a:t>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fn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http://java.sun.com/jsp/jstl/functions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로케일 지정 및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fmt:setLocale</a:t>
            </a:r>
            <a:r>
              <a:rPr lang="en-US" dirty="0" smtClean="0"/>
              <a:t> value="</a:t>
            </a:r>
            <a:r>
              <a:rPr lang="ko-KR" altLang="en-US" dirty="0" smtClean="0"/>
              <a:t>언어코드</a:t>
            </a:r>
            <a:r>
              <a:rPr lang="en-US" dirty="0" smtClean="0"/>
              <a:t>" scope="</a:t>
            </a:r>
            <a:r>
              <a:rPr lang="ko-KR" altLang="en-US" dirty="0" smtClean="0"/>
              <a:t>범위</a:t>
            </a:r>
            <a:r>
              <a:rPr lang="en-US" dirty="0" smtClean="0"/>
              <a:t>" /&gt;</a:t>
            </a:r>
          </a:p>
          <a:p>
            <a:pPr lvl="1"/>
            <a:r>
              <a:rPr lang="ko-KR" altLang="en-US" dirty="0" smtClean="0"/>
              <a:t>국제화 태그가</a:t>
            </a:r>
            <a:r>
              <a:rPr lang="en-US" dirty="0" smtClean="0"/>
              <a:t> Accept-Language </a:t>
            </a:r>
            <a:r>
              <a:rPr lang="ko-KR" altLang="en-US" dirty="0" smtClean="0"/>
              <a:t>헤더에서 지정한 언어가 아닌 다른 언어를 사용하도록 지정하는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fmt:requestEncoding</a:t>
            </a:r>
            <a:r>
              <a:rPr lang="en-US" dirty="0" smtClean="0"/>
              <a:t> value="</a:t>
            </a:r>
            <a:r>
              <a:rPr lang="ko-KR" altLang="en-US" dirty="0" err="1" smtClean="0"/>
              <a:t>캐릭터셋</a:t>
            </a:r>
            <a:r>
              <a:rPr lang="en-US" dirty="0" smtClean="0"/>
              <a:t>" /&gt;</a:t>
            </a:r>
          </a:p>
          <a:p>
            <a:pPr lvl="1"/>
            <a:r>
              <a:rPr lang="ko-KR" altLang="en-US" dirty="0" smtClean="0"/>
              <a:t>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캐릭터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dirty="0" err="1" smtClean="0"/>
              <a:t>request.setCharacterEncoding</a:t>
            </a:r>
            <a:r>
              <a:rPr lang="en-US" dirty="0" smtClean="0"/>
              <a:t>("</a:t>
            </a:r>
            <a:r>
              <a:rPr lang="ko-KR" altLang="en-US" dirty="0" err="1" smtClean="0"/>
              <a:t>캐릭터셋</a:t>
            </a:r>
            <a:r>
              <a:rPr lang="en-US" dirty="0" smtClean="0"/>
              <a:t>")</a:t>
            </a:r>
            <a:r>
              <a:rPr lang="ko-KR" altLang="en-US" dirty="0" smtClean="0"/>
              <a:t>과 동일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fmt:message</a:t>
            </a:r>
            <a:r>
              <a:rPr lang="en-US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리소스 번들 범위에서 메시지 읽기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지정한 번들에서 메시지 읽기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fmt:message</a:t>
            </a:r>
            <a:r>
              <a:rPr lang="en-US" dirty="0" smtClean="0"/>
              <a:t>&gt; </a:t>
            </a:r>
            <a:r>
              <a:rPr lang="ko-KR" altLang="en-US" dirty="0" smtClean="0"/>
              <a:t>태그의 메시지 읽는 순서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bundle </a:t>
            </a:r>
            <a:r>
              <a:rPr lang="ko-KR" altLang="en-US" dirty="0" smtClean="0"/>
              <a:t>속성에 지정한 리소스 번들을 사용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 중첩된 경우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태그에서 설정한 리소스 번들 사용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아닐 경우 기본 리소스 번들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리소스 번들은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javax.servlet.jsp.jstl.fmt.localizationContext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콘텍스트</a:t>
            </a:r>
            <a:r>
              <a:rPr lang="ko-KR" altLang="en-US" dirty="0" smtClean="0"/>
              <a:t> 속성을 통해서 설정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143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fmt:bundle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dirty="0" err="1" smtClean="0">
                <a:latin typeface="+mn-ea"/>
              </a:rPr>
              <a:t>basename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resource.message</a:t>
            </a:r>
            <a:r>
              <a:rPr lang="en-US" sz="1600" dirty="0" smtClean="0">
                <a:latin typeface="+mn-ea"/>
              </a:rPr>
              <a:t>" [prefix="</a:t>
            </a:r>
            <a:r>
              <a:rPr lang="ko-KR" altLang="en-US" sz="1600" dirty="0" err="1" smtClean="0">
                <a:latin typeface="+mn-ea"/>
              </a:rPr>
              <a:t>접두어</a:t>
            </a:r>
            <a:r>
              <a:rPr lang="en-US" altLang="ko-KR" sz="1600" dirty="0" smtClean="0">
                <a:latin typeface="+mn-ea"/>
              </a:rPr>
              <a:t>"</a:t>
            </a:r>
            <a:r>
              <a:rPr lang="en-US" sz="1600" dirty="0" smtClean="0">
                <a:latin typeface="+mn-ea"/>
              </a:rPr>
              <a:t>]&gt;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</a:t>
            </a:r>
            <a:r>
              <a:rPr lang="en-US" sz="1600" dirty="0" err="1" smtClean="0">
                <a:latin typeface="+mn-ea"/>
              </a:rPr>
              <a:t>fmt:message</a:t>
            </a:r>
            <a:r>
              <a:rPr lang="en-US" sz="1600" dirty="0" smtClean="0">
                <a:latin typeface="+mn-ea"/>
              </a:rPr>
              <a:t> key="GREETING"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fmt:bundle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2786058"/>
            <a:ext cx="7143800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fmt:setBundle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="message" </a:t>
            </a:r>
            <a:r>
              <a:rPr lang="en-US" sz="1600" dirty="0" err="1" smtClean="0">
                <a:latin typeface="+mn-ea"/>
              </a:rPr>
              <a:t>basename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resource.message</a:t>
            </a:r>
            <a:r>
              <a:rPr lang="en-US" sz="1600" dirty="0" smtClean="0">
                <a:latin typeface="+mn-ea"/>
              </a:rPr>
              <a:t>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fmt:message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b="1" dirty="0" smtClean="0">
                <a:latin typeface="+mn-ea"/>
              </a:rPr>
              <a:t>bundle="${message}"</a:t>
            </a:r>
            <a:r>
              <a:rPr lang="en-US" sz="1600" dirty="0" smtClean="0">
                <a:latin typeface="+mn-ea"/>
              </a:rPr>
              <a:t> key="GREETING" /&gt;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formatNumber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50099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fmt:formatNumber</a:t>
            </a:r>
            <a:r>
              <a:rPr lang="en-US" dirty="0" smtClean="0"/>
              <a:t> value="</a:t>
            </a:r>
            <a:r>
              <a:rPr lang="ko-KR" altLang="en-US" dirty="0" err="1" smtClean="0"/>
              <a:t>숫자값</a:t>
            </a:r>
            <a:r>
              <a:rPr lang="en-US" dirty="0" smtClean="0"/>
              <a:t>" [type="</a:t>
            </a:r>
            <a:r>
              <a:rPr lang="ko-KR" altLang="en-US" dirty="0" err="1" smtClean="0"/>
              <a:t>값타입</a:t>
            </a:r>
            <a:r>
              <a:rPr lang="en-US" dirty="0" smtClean="0"/>
              <a:t>"] [pattern="</a:t>
            </a:r>
            <a:r>
              <a:rPr lang="ko-KR" altLang="en-US" dirty="0" smtClean="0"/>
              <a:t>패턴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currentCode</a:t>
            </a:r>
            <a:r>
              <a:rPr lang="en-US" dirty="0" smtClean="0"/>
              <a:t>="</a:t>
            </a:r>
            <a:r>
              <a:rPr lang="ko-KR" altLang="en-US" dirty="0" smtClean="0"/>
              <a:t>통화코드</a:t>
            </a:r>
            <a:r>
              <a:rPr lang="en-US" dirty="0" smtClean="0"/>
              <a:t>"] [</a:t>
            </a:r>
            <a:r>
              <a:rPr lang="en-US" dirty="0" err="1" smtClean="0"/>
              <a:t>currencySymbol</a:t>
            </a:r>
            <a:r>
              <a:rPr lang="en-US" dirty="0" smtClean="0"/>
              <a:t>="</a:t>
            </a:r>
            <a:r>
              <a:rPr lang="ko-KR" altLang="en-US" dirty="0" smtClean="0"/>
              <a:t>통화심볼</a:t>
            </a:r>
            <a:r>
              <a:rPr lang="en-US" dirty="0" smtClean="0"/>
              <a:t>"] 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groupingUsed</a:t>
            </a:r>
            <a:r>
              <a:rPr lang="en-US" dirty="0" smtClean="0"/>
              <a:t>="(</a:t>
            </a:r>
            <a:r>
              <a:rPr lang="en-US" dirty="0" err="1" smtClean="0"/>
              <a:t>true|false</a:t>
            </a:r>
            <a:r>
              <a:rPr lang="en-US" dirty="0" smtClean="0"/>
              <a:t>)"]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3286124"/>
          <a:ext cx="7429553" cy="304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1214446"/>
                <a:gridCol w="1214446"/>
                <a:gridCol w="4143405"/>
              </a:tblGrid>
              <a:tr h="150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3010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또는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양식에 맞춰 출력할 숫자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6020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어떤 양식으로 출력할지를 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숫자형식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, percent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%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, currency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통화형식으로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4515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숫자가 출력되는 양식을 지정한다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</a:rPr>
                        <a:t>DecimalFormat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클래스에서 정의되어 있는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패턴 사용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6020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한 결과를 저장할 변수 명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</a:rPr>
                        <a:t>var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속성을 사용하지 않으면 결과가 곧바로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150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page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parseNumber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문자열을 숫자 데이터 타입으로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5724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fmt:parseNumber</a:t>
            </a:r>
            <a:r>
              <a:rPr lang="en-US" dirty="0" smtClean="0"/>
              <a:t> value="</a:t>
            </a:r>
            <a:r>
              <a:rPr lang="ko-KR" altLang="en-US" dirty="0" smtClean="0"/>
              <a:t>값</a:t>
            </a:r>
            <a:r>
              <a:rPr lang="en-US" dirty="0" smtClean="0"/>
              <a:t>" [type="</a:t>
            </a:r>
            <a:r>
              <a:rPr lang="ko-KR" altLang="en-US" dirty="0" err="1" smtClean="0"/>
              <a:t>값타입</a:t>
            </a:r>
            <a:r>
              <a:rPr lang="en-US" dirty="0" smtClean="0"/>
              <a:t>"] [pattern="</a:t>
            </a:r>
            <a:r>
              <a:rPr lang="ko-KR" altLang="en-US" dirty="0" smtClean="0"/>
              <a:t>패턴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parseLocale</a:t>
            </a:r>
            <a:r>
              <a:rPr lang="en-US" dirty="0" smtClean="0"/>
              <a:t>="</a:t>
            </a:r>
            <a:r>
              <a:rPr lang="ko-KR" altLang="en-US" dirty="0" smtClean="0"/>
              <a:t>통화코드</a:t>
            </a:r>
            <a:r>
              <a:rPr lang="en-US" dirty="0" smtClean="0"/>
              <a:t>"] [</a:t>
            </a:r>
            <a:r>
              <a:rPr lang="en-US" dirty="0" err="1" smtClean="0"/>
              <a:t>integerOnly</a:t>
            </a:r>
            <a:r>
              <a:rPr lang="en-US" dirty="0" smtClean="0"/>
              <a:t>="</a:t>
            </a:r>
            <a:r>
              <a:rPr lang="en-US" dirty="0" err="1" smtClean="0"/>
              <a:t>true|false</a:t>
            </a:r>
            <a:r>
              <a:rPr lang="en-US" dirty="0" smtClean="0"/>
              <a:t>"] 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5" y="3234704"/>
          <a:ext cx="7537463" cy="259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3"/>
                <a:gridCol w="1143008"/>
                <a:gridCol w="857256"/>
                <a:gridCol w="4608506"/>
              </a:tblGrid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파싱할 문자열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5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value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속성의 문자열 타입을 지정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number, currency, percentage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가 올 수 있다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23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page.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formatDate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날짜 정보를 담은 객체</a:t>
            </a:r>
            <a:r>
              <a:rPr lang="en-US" altLang="ko-KR" dirty="0" smtClean="0"/>
              <a:t>(Date)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50099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fmt:formatDate</a:t>
            </a:r>
            <a:r>
              <a:rPr lang="en-US" dirty="0" smtClean="0"/>
              <a:t> value="</a:t>
            </a:r>
            <a:r>
              <a:rPr lang="ko-KR" altLang="en-US" dirty="0" err="1" smtClean="0"/>
              <a:t>날짜값</a:t>
            </a:r>
            <a:r>
              <a:rPr lang="en-US" dirty="0" smtClean="0"/>
              <a:t>"</a:t>
            </a:r>
            <a:endParaRPr lang="ko-KR" altLang="en-US" dirty="0" smtClean="0"/>
          </a:p>
          <a:p>
            <a:r>
              <a:rPr lang="en-US" dirty="0" smtClean="0"/>
              <a:t>    [type="</a:t>
            </a:r>
            <a:r>
              <a:rPr lang="ko-KR" altLang="en-US" dirty="0" smtClean="0"/>
              <a:t>타입</a:t>
            </a:r>
            <a:r>
              <a:rPr lang="en-US" dirty="0" smtClean="0"/>
              <a:t>"] [</a:t>
            </a:r>
            <a:r>
              <a:rPr lang="en-US" dirty="0" err="1" smtClean="0"/>
              <a:t>dateStyle</a:t>
            </a:r>
            <a:r>
              <a:rPr lang="en-US" dirty="0" smtClean="0"/>
              <a:t>="</a:t>
            </a:r>
            <a:r>
              <a:rPr lang="ko-KR" altLang="en-US" dirty="0" smtClean="0"/>
              <a:t>날짜스타일</a:t>
            </a:r>
            <a:r>
              <a:rPr lang="en-US" dirty="0" smtClean="0"/>
              <a:t>"] [</a:t>
            </a:r>
            <a:r>
              <a:rPr lang="en-US" dirty="0" err="1" smtClean="0"/>
              <a:t>timeStyle</a:t>
            </a:r>
            <a:r>
              <a:rPr lang="en-US" dirty="0" smtClean="0"/>
              <a:t>="</a:t>
            </a:r>
            <a:r>
              <a:rPr lang="ko-KR" altLang="en-US" dirty="0" smtClean="0"/>
              <a:t>시간스타일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[pattern="</a:t>
            </a:r>
            <a:r>
              <a:rPr lang="ko-KR" altLang="en-US" dirty="0" smtClean="0"/>
              <a:t>패턴</a:t>
            </a:r>
            <a:r>
              <a:rPr lang="en-US" dirty="0" smtClean="0"/>
              <a:t>"] [</a:t>
            </a:r>
            <a:r>
              <a:rPr lang="en-US" dirty="0" err="1" smtClean="0"/>
              <a:t>timeZone</a:t>
            </a:r>
            <a:r>
              <a:rPr lang="en-US" dirty="0" smtClean="0"/>
              <a:t>="</a:t>
            </a:r>
            <a:r>
              <a:rPr lang="ko-KR" altLang="en-US" dirty="0" err="1" smtClean="0"/>
              <a:t>타임존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3286124"/>
          <a:ext cx="7500990" cy="278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36"/>
                <a:gridCol w="1140356"/>
                <a:gridCol w="1465560"/>
                <a:gridCol w="3643338"/>
              </a:tblGrid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포맷팅할 날짜 및 시간 값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91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 또는 둘 다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할 지의 여부를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dateStyle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이 제공하는 주요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/>
                <a:gridCol w="5829312"/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함수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length(obj)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obj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List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와 같은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Collection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인 경우 저장된 항목의 개수를 리턴하고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obj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문자열일 경우 문자열의 길이를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toUpperCase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대문자로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toLowerCase(str)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소문자로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substring(str, idx1, idx2)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str.substring(idx1, idx2)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의 결과를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 idx2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-1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일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str.substring(idx1)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과 동일하다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trim(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좌우의 공백문자를 제거한다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replace(str, src, dest)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에 있는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src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dest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indexOf(str1,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위치한 인덱스를 구한다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startsWith(str1,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시작할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그렇지 않을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false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endsWith(str1,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끝나는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그렇지 않을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false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contains(str1,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포함하고 있을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escapeXml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의 객체 참조에 해당하는 특수 문자를 처리한다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예를 들어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'&amp;'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'&amp;amp;'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로 변환한다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 1.2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필요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사이트에서 </a:t>
            </a:r>
            <a:r>
              <a:rPr lang="en-US" altLang="ko-KR" dirty="0" smtClean="0"/>
              <a:t>jstl-1.2.jar </a:t>
            </a:r>
            <a:r>
              <a:rPr lang="ko-KR" altLang="en-US" dirty="0" smtClean="0"/>
              <a:t>파일 다운로드</a:t>
            </a:r>
            <a:endParaRPr lang="en-US" altLang="ko-KR" dirty="0" smtClean="0"/>
          </a:p>
          <a:p>
            <a:pPr lvl="1"/>
            <a:r>
              <a:rPr lang="en-US" dirty="0" smtClean="0"/>
              <a:t>https://maven-repository.dev.java.net/repository/jstl/jars/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jstl-1.2.jar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WEB-INF/lib</a:t>
            </a:r>
            <a:r>
              <a:rPr lang="ko-KR" altLang="en-US" dirty="0" smtClean="0"/>
              <a:t>에 복사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코어 태그 라이브러리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000108"/>
          <a:ext cx="8215370" cy="500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134"/>
                <a:gridCol w="1562576"/>
                <a:gridCol w="5000660"/>
              </a:tblGrid>
              <a:tr h="2941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기능분류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태그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변수 지원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set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JSP</a:t>
                      </a:r>
                      <a:r>
                        <a:rPr lang="ko-KR" sz="1800" kern="100"/>
                        <a:t>에서 사용될 변수를 설정한다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remove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설정한 변수를 제거한다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row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흐름 제어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if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조건에 따라 내부 코드를 수행한다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choose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다중 조건을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forEach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콜렉션이나</a:t>
                      </a:r>
                      <a:r>
                        <a:rPr lang="en-US" sz="1800" kern="100"/>
                        <a:t> Map</a:t>
                      </a:r>
                      <a:r>
                        <a:rPr lang="ko-KR" sz="1800" kern="100"/>
                        <a:t>의 각 항목을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forTokens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구분자로 분리된 각각의 토큰을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 </a:t>
                      </a:r>
                      <a:r>
                        <a:rPr lang="ko-KR" sz="1800" kern="100"/>
                        <a:t>처리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import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r>
                        <a:rPr lang="ko-KR" sz="1800" kern="100"/>
                        <a:t>을 사용하여 다른 자원의 결과를 삽입한다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redirect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지정한 경로로 리다이렉트 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r>
                        <a:rPr lang="ko-KR" sz="1800" kern="100"/>
                        <a:t>을 재작성 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기타 태그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catch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예외 처리에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out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JspWriter</a:t>
                      </a:r>
                      <a:r>
                        <a:rPr lang="ko-KR" sz="1800" kern="100" dirty="0"/>
                        <a:t>에 내용을 알맞게 처리한 후 출력한다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지원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 </a:t>
            </a:r>
            <a:r>
              <a:rPr lang="ko-KR" altLang="en-US" dirty="0" smtClean="0"/>
              <a:t>변수 값 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 또는 변경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&lt;c:set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[scope="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"] /&gt;</a:t>
            </a:r>
          </a:p>
          <a:p>
            <a:pPr lvl="2"/>
            <a:r>
              <a:rPr lang="en-US" altLang="ko-KR" dirty="0" smtClean="0"/>
              <a:t>&lt;c:set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[scope="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"]&gt;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&lt;/c:set&gt; </a:t>
            </a:r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변수의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&lt;c:set target="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프로퍼티이름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/&gt;</a:t>
            </a:r>
          </a:p>
          <a:p>
            <a:pPr lvl="2"/>
            <a:r>
              <a:rPr lang="en-US" altLang="ko-KR" dirty="0" smtClean="0"/>
              <a:t>&lt;c:set target="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프로퍼티이름</a:t>
            </a:r>
            <a:r>
              <a:rPr lang="en-US" altLang="ko-KR" dirty="0" smtClean="0"/>
              <a:t>"&gt;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&lt;/c:set&gt;</a:t>
            </a:r>
          </a:p>
          <a:p>
            <a:r>
              <a:rPr lang="ko-KR" altLang="en-US" dirty="0" smtClean="0"/>
              <a:t>변수 삭제</a:t>
            </a:r>
            <a:endParaRPr lang="en-US" altLang="ko-KR" dirty="0" smtClean="0"/>
          </a:p>
          <a:p>
            <a:pPr lvl="1"/>
            <a:r>
              <a:rPr lang="en-US" dirty="0" smtClean="0"/>
              <a:t>&lt;c:remove 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en-US" dirty="0" err="1" smtClean="0"/>
              <a:t>varName</a:t>
            </a:r>
            <a:r>
              <a:rPr lang="en-US" dirty="0" smtClean="0"/>
              <a:t>"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</a:p>
          <a:p>
            <a:pPr lvl="2"/>
            <a:r>
              <a:rPr lang="en-US" altLang="ko-KR" dirty="0" smtClean="0"/>
              <a:t>scope </a:t>
            </a:r>
            <a:r>
              <a:rPr lang="ko-KR" altLang="en-US" dirty="0" smtClean="0"/>
              <a:t>미지정시 모든 영역의 변수 삭제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-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 몸체 내용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choose - when - otherwise</a:t>
            </a:r>
          </a:p>
          <a:p>
            <a:pPr lvl="1"/>
            <a:r>
              <a:rPr lang="en-US" altLang="ko-KR" dirty="0" err="1" smtClean="0"/>
              <a:t>swich</a:t>
            </a:r>
            <a:r>
              <a:rPr lang="en-US" altLang="ko-KR" dirty="0" smtClean="0"/>
              <a:t> - case - default</a:t>
            </a:r>
            <a:r>
              <a:rPr lang="ko-KR" altLang="en-US" dirty="0" smtClean="0"/>
              <a:t>와 동일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500174"/>
            <a:ext cx="206787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&lt;c:if test="</a:t>
            </a:r>
            <a:r>
              <a:rPr lang="ko-KR" altLang="en-US" dirty="0" smtClean="0"/>
              <a:t>조건</a:t>
            </a:r>
            <a:r>
              <a:rPr lang="en-US" dirty="0" smtClean="0"/>
              <a:t>"&gt;</a:t>
            </a:r>
            <a:endParaRPr lang="ko-KR" altLang="en-US" dirty="0" smtClean="0"/>
          </a:p>
          <a:p>
            <a:r>
              <a:rPr lang="en-US" dirty="0" smtClean="0"/>
              <a:t>...</a:t>
            </a:r>
            <a:endParaRPr lang="ko-KR" altLang="en-US" dirty="0" smtClean="0"/>
          </a:p>
          <a:p>
            <a:r>
              <a:rPr lang="en-US" dirty="0" smtClean="0"/>
              <a:t>&lt;/c:if&gt;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3700067"/>
            <a:ext cx="6000776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&lt;c:choose&gt; </a:t>
            </a:r>
            <a:endParaRPr lang="ko-KR" altLang="en-US" sz="1600" dirty="0" smtClean="0"/>
          </a:p>
          <a:p>
            <a:r>
              <a:rPr lang="en-US" sz="1600" dirty="0" smtClean="0"/>
              <a:t>  &lt;c:when test="${</a:t>
            </a:r>
            <a:r>
              <a:rPr lang="en-US" sz="1600" dirty="0" err="1" smtClean="0"/>
              <a:t>member.level</a:t>
            </a:r>
            <a:r>
              <a:rPr lang="en-US" sz="1600" dirty="0" smtClean="0"/>
              <a:t> == 'trial'}" 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&lt;/c:when&gt; </a:t>
            </a:r>
            <a:endParaRPr lang="ko-KR" altLang="en-US" sz="1600" dirty="0" smtClean="0"/>
          </a:p>
          <a:p>
            <a:r>
              <a:rPr lang="en-US" sz="1600" dirty="0" smtClean="0"/>
              <a:t>  &lt;c:when test="${</a:t>
            </a:r>
            <a:r>
              <a:rPr lang="en-US" sz="1600" dirty="0" err="1" smtClean="0"/>
              <a:t>member.level</a:t>
            </a:r>
            <a:r>
              <a:rPr lang="en-US" sz="1600" dirty="0" smtClean="0"/>
              <a:t> == 'regular'}" 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&lt;/c:when&gt; </a:t>
            </a:r>
            <a:endParaRPr lang="ko-KR" altLang="en-US" sz="1600" dirty="0" smtClean="0"/>
          </a:p>
          <a:p>
            <a:r>
              <a:rPr lang="en-US" sz="1600" dirty="0" smtClean="0"/>
              <a:t>  &lt;c:otherwise&gt;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&lt;/c:otherwise&gt; </a:t>
            </a:r>
            <a:endParaRPr lang="ko-KR" altLang="en-US" sz="1600" dirty="0" smtClean="0"/>
          </a:p>
          <a:p>
            <a:r>
              <a:rPr lang="en-US" sz="1600" dirty="0" smtClean="0"/>
              <a:t>&lt;/c:choose&gt;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forEach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집합이나 </a:t>
            </a:r>
            <a:r>
              <a:rPr lang="ko-KR" altLang="en-US" dirty="0" err="1" smtClean="0"/>
              <a:t>콜렉션</a:t>
            </a:r>
            <a:r>
              <a:rPr lang="ko-KR" altLang="en-US" dirty="0" smtClean="0"/>
              <a:t> 데이터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회수 반복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1785926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</a:t>
            </a:r>
            <a:r>
              <a:rPr lang="ko-KR" altLang="en-US" sz="1400" dirty="0" smtClean="0">
                <a:latin typeface="+mn-ea"/>
              </a:rPr>
              <a:t>변수</a:t>
            </a:r>
            <a:r>
              <a:rPr lang="en-US" sz="1400" dirty="0" smtClean="0">
                <a:latin typeface="+mn-ea"/>
              </a:rPr>
              <a:t>" items="</a:t>
            </a:r>
            <a:r>
              <a:rPr lang="ko-KR" altLang="en-US" sz="1400" dirty="0" smtClean="0">
                <a:latin typeface="+mn-ea"/>
              </a:rPr>
              <a:t>아이템</a:t>
            </a:r>
            <a:r>
              <a:rPr lang="en-US" sz="1400" dirty="0" smtClean="0">
                <a:latin typeface="+mn-ea"/>
              </a:rPr>
              <a:t>"&gt;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… ${</a:t>
            </a:r>
            <a:r>
              <a:rPr lang="ko-KR" altLang="en-US" sz="1400" dirty="0" smtClean="0">
                <a:latin typeface="+mn-ea"/>
              </a:rPr>
              <a:t>변수사용</a:t>
            </a:r>
            <a:r>
              <a:rPr lang="en-US" sz="1400" dirty="0" smtClean="0">
                <a:latin typeface="+mn-ea"/>
              </a:rPr>
              <a:t>} ...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00" y="2904650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</a:t>
            </a:r>
            <a:r>
              <a:rPr lang="en-US" sz="1400" dirty="0" err="1" smtClean="0">
                <a:latin typeface="+mn-ea"/>
              </a:rPr>
              <a:t>i</a:t>
            </a:r>
            <a:r>
              <a:rPr lang="en-US" sz="1400" dirty="0" smtClean="0">
                <a:latin typeface="+mn-ea"/>
              </a:rPr>
              <a:t>" begin="1" end="10" [step="</a:t>
            </a:r>
            <a:r>
              <a:rPr lang="ko-KR" altLang="en-US" sz="1400" dirty="0" smtClean="0">
                <a:latin typeface="+mn-ea"/>
              </a:rPr>
              <a:t>값</a:t>
            </a:r>
            <a:r>
              <a:rPr lang="en-US" sz="1400" dirty="0" smtClean="0">
                <a:latin typeface="+mn-ea"/>
              </a:rPr>
              <a:t>"]&gt;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${</a:t>
            </a:r>
            <a:r>
              <a:rPr lang="en-US" sz="1400" dirty="0" err="1" smtClean="0">
                <a:latin typeface="+mn-ea"/>
              </a:rPr>
              <a:t>i</a:t>
            </a:r>
            <a:r>
              <a:rPr lang="en-US" sz="1400" dirty="0" smtClean="0">
                <a:latin typeface="+mn-ea"/>
              </a:rPr>
              <a:t>} </a:t>
            </a:r>
            <a:r>
              <a:rPr lang="ko-KR" altLang="en-US" sz="1400" dirty="0" smtClean="0">
                <a:latin typeface="+mn-ea"/>
              </a:rPr>
              <a:t>사용</a:t>
            </a: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0100" y="4000504"/>
            <a:ext cx="71438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="item" items="&lt;%= </a:t>
            </a:r>
            <a:r>
              <a:rPr lang="en-US" sz="1400" dirty="0" err="1" smtClean="0">
                <a:latin typeface="+mn-ea"/>
              </a:rPr>
              <a:t>someItemList</a:t>
            </a:r>
            <a:r>
              <a:rPr lang="en-US" sz="1400" dirty="0" smtClean="0">
                <a:latin typeface="+mn-ea"/>
              </a:rPr>
              <a:t> %&gt;" </a:t>
            </a:r>
            <a:r>
              <a:rPr lang="en-US" sz="1400" b="1" dirty="0" err="1" smtClean="0">
                <a:latin typeface="+mn-ea"/>
              </a:rPr>
              <a:t>varStatus</a:t>
            </a:r>
            <a:r>
              <a:rPr lang="en-US" sz="1400" b="1" dirty="0" smtClean="0">
                <a:latin typeface="+mn-ea"/>
              </a:rPr>
              <a:t>="status"</a:t>
            </a:r>
            <a:r>
              <a:rPr lang="en-US" sz="1400" dirty="0" smtClean="0">
                <a:latin typeface="+mn-ea"/>
              </a:rPr>
              <a:t>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${</a:t>
            </a:r>
            <a:r>
              <a:rPr lang="en-US" sz="1400" b="1" dirty="0" err="1" smtClean="0">
                <a:latin typeface="+mn-ea"/>
              </a:rPr>
              <a:t>status.index</a:t>
            </a:r>
            <a:r>
              <a:rPr lang="en-US" sz="1400" dirty="0" smtClean="0">
                <a:latin typeface="+mn-ea"/>
              </a:rPr>
              <a:t> + 1} </a:t>
            </a:r>
            <a:r>
              <a:rPr lang="ko-KR" altLang="en-US" sz="1400" dirty="0" smtClean="0">
                <a:latin typeface="+mn-ea"/>
              </a:rPr>
              <a:t>번째 항목</a:t>
            </a:r>
            <a:r>
              <a:rPr lang="en-US" sz="1400" dirty="0" smtClean="0">
                <a:latin typeface="+mn-ea"/>
              </a:rPr>
              <a:t> : ${item.name}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0100" y="4857760"/>
            <a:ext cx="65008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latin typeface="+mn-ea"/>
              </a:rPr>
              <a:t>index - </a:t>
            </a:r>
            <a:r>
              <a:rPr lang="ko-KR" altLang="en-US" sz="1400" dirty="0" smtClean="0">
                <a:latin typeface="+mn-ea"/>
              </a:rPr>
              <a:t>루프 실행에서 현재 인덱스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count - </a:t>
            </a:r>
            <a:r>
              <a:rPr lang="ko-KR" altLang="en-US" sz="1400" dirty="0" smtClean="0">
                <a:latin typeface="+mn-ea"/>
              </a:rPr>
              <a:t>루프 실행 회수</a:t>
            </a:r>
          </a:p>
          <a:p>
            <a:pPr lvl="0"/>
            <a:r>
              <a:rPr lang="en-US" sz="1400" dirty="0" smtClean="0">
                <a:latin typeface="+mn-ea"/>
              </a:rPr>
              <a:t>begin - begin </a:t>
            </a:r>
            <a:r>
              <a:rPr lang="ko-KR" altLang="en-US" sz="1400" dirty="0" smtClean="0">
                <a:latin typeface="+mn-ea"/>
              </a:rPr>
              <a:t>속성 값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end - end </a:t>
            </a:r>
            <a:r>
              <a:rPr lang="ko-KR" altLang="en-US" sz="1400" dirty="0" smtClean="0">
                <a:latin typeface="+mn-ea"/>
              </a:rPr>
              <a:t>속성 값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step - step </a:t>
            </a:r>
            <a:r>
              <a:rPr lang="ko-KR" altLang="en-US" sz="1400" dirty="0" smtClean="0">
                <a:latin typeface="+mn-ea"/>
              </a:rPr>
              <a:t>속성 값</a:t>
            </a:r>
          </a:p>
          <a:p>
            <a:pPr lvl="0"/>
            <a:r>
              <a:rPr lang="en-US" sz="1400" dirty="0" smtClean="0">
                <a:latin typeface="+mn-ea"/>
              </a:rPr>
              <a:t>first - </a:t>
            </a:r>
            <a:r>
              <a:rPr lang="ko-KR" altLang="en-US" sz="1400" dirty="0" smtClean="0">
                <a:latin typeface="+mn-ea"/>
              </a:rPr>
              <a:t>현재 실행이 첫 번째 실행인 경우</a:t>
            </a:r>
            <a:r>
              <a:rPr lang="en-US" sz="1400" dirty="0" smtClean="0">
                <a:latin typeface="+mn-ea"/>
              </a:rPr>
              <a:t> true</a:t>
            </a:r>
            <a:endParaRPr lang="ko-KR" altLang="en-US" sz="1400" dirty="0" smtClean="0">
              <a:latin typeface="+mn-ea"/>
            </a:endParaRPr>
          </a:p>
          <a:p>
            <a:pPr lvl="0"/>
            <a:r>
              <a:rPr lang="en-US" sz="1400" dirty="0" smtClean="0">
                <a:latin typeface="+mn-ea"/>
              </a:rPr>
              <a:t>last - </a:t>
            </a:r>
            <a:r>
              <a:rPr lang="ko-KR" altLang="en-US" sz="1400" dirty="0" smtClean="0">
                <a:latin typeface="+mn-ea"/>
              </a:rPr>
              <a:t>현재 실행이 루프의 마지막 실행인 경우</a:t>
            </a:r>
            <a:r>
              <a:rPr lang="en-US" sz="1400" dirty="0" smtClean="0">
                <a:latin typeface="+mn-ea"/>
              </a:rPr>
              <a:t> true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current - </a:t>
            </a:r>
            <a:r>
              <a:rPr lang="ko-KR" altLang="en-US" sz="1400" dirty="0" err="1" smtClean="0">
                <a:latin typeface="+mn-ea"/>
              </a:rPr>
              <a:t>콜렉션</a:t>
            </a:r>
            <a:r>
              <a:rPr lang="ko-KR" altLang="en-US" sz="1400" dirty="0" smtClean="0">
                <a:latin typeface="+mn-ea"/>
              </a:rPr>
              <a:t> 중 현재 루프에서 사용할 객체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관련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- 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내부 페이지를 현재 위치에 삽입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</a:t>
            </a:r>
            <a:r>
              <a:rPr lang="en-US" altLang="ko-KR" dirty="0" smtClean="0"/>
              <a:t>URL import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동일하게 동작</a:t>
            </a:r>
            <a:endParaRPr lang="en-US" altLang="ko-KR" dirty="0" smtClean="0"/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절대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상대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알맞게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내에서 절대 경로 사용시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 자동 추가</a:t>
            </a:r>
            <a:endParaRPr lang="en-US" altLang="ko-KR" dirty="0" smtClean="0"/>
          </a:p>
          <a:p>
            <a:r>
              <a:rPr lang="en-US" altLang="ko-KR" dirty="0" smtClean="0"/>
              <a:t>redirect - </a:t>
            </a:r>
            <a:r>
              <a:rPr lang="ko-KR" altLang="en-US" dirty="0" smtClean="0"/>
              <a:t>지정한 페이지로 </a:t>
            </a:r>
            <a:r>
              <a:rPr lang="ko-KR" altLang="en-US" dirty="0" err="1" smtClean="0"/>
              <a:t>리다이렉트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643866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&lt;c:import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="URL" [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="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"] [scope="</a:t>
            </a:r>
            <a:r>
              <a:rPr lang="ko-KR" altLang="en-US" sz="1600" dirty="0" smtClean="0"/>
              <a:t>영역</a:t>
            </a:r>
            <a:r>
              <a:rPr lang="en-US" altLang="ko-KR" sz="1600" dirty="0" smtClean="0"/>
              <a:t>"] [</a:t>
            </a:r>
            <a:r>
              <a:rPr lang="en-US" altLang="ko-KR" sz="1600" dirty="0" err="1" smtClean="0"/>
              <a:t>charEncoding</a:t>
            </a:r>
            <a:r>
              <a:rPr lang="en-US" altLang="ko-KR" sz="1600" dirty="0" smtClean="0"/>
              <a:t>="</a:t>
            </a:r>
            <a:r>
              <a:rPr lang="ko-KR" altLang="en-US" sz="1600" dirty="0" err="1" smtClean="0"/>
              <a:t>캐릭터셋</a:t>
            </a:r>
            <a:r>
              <a:rPr lang="en-US" altLang="ko-KR" sz="1600" dirty="0" smtClean="0"/>
              <a:t>"]&gt;</a:t>
            </a:r>
          </a:p>
          <a:p>
            <a:r>
              <a:rPr lang="en-US" altLang="ko-KR" sz="1600" dirty="0" smtClean="0"/>
              <a:t>    &lt;c:param name="</a:t>
            </a:r>
            <a:r>
              <a:rPr lang="ko-KR" altLang="en-US" sz="1600" dirty="0" err="1" smtClean="0"/>
              <a:t>파라미터이름</a:t>
            </a:r>
            <a:r>
              <a:rPr lang="en-US" altLang="ko-KR" sz="1600" dirty="0" smtClean="0"/>
              <a:t>" value="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" /&gt;</a:t>
            </a:r>
          </a:p>
          <a:p>
            <a:r>
              <a:rPr lang="en-US" altLang="ko-KR" sz="1600" dirty="0" smtClean="0"/>
              <a:t>    ...</a:t>
            </a:r>
          </a:p>
          <a:p>
            <a:r>
              <a:rPr lang="en-US" altLang="ko-KR" sz="1600" dirty="0" smtClean="0"/>
              <a:t>&lt;/c:import&gt;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571876"/>
            <a:ext cx="764386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&lt;c:url value="URL" [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varName</a:t>
            </a:r>
            <a:r>
              <a:rPr lang="en-US" sz="1600" dirty="0" smtClean="0">
                <a:latin typeface="+mn-ea"/>
              </a:rPr>
              <a:t>"] [scope="</a:t>
            </a:r>
            <a:r>
              <a:rPr lang="ko-KR" altLang="en-US" sz="1600" dirty="0" smtClean="0">
                <a:latin typeface="+mn-ea"/>
              </a:rPr>
              <a:t>영역</a:t>
            </a:r>
            <a:r>
              <a:rPr lang="en-US" sz="1600" dirty="0" smtClean="0">
                <a:latin typeface="+mn-ea"/>
              </a:rPr>
              <a:t>"]&gt;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&lt;c:param name="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sz="1600" dirty="0" smtClean="0">
                <a:latin typeface="+mn-ea"/>
              </a:rPr>
              <a:t>" value="</a:t>
            </a:r>
            <a:r>
              <a:rPr lang="ko-KR" altLang="en-US" sz="1600" dirty="0" smtClean="0">
                <a:latin typeface="+mn-ea"/>
              </a:rPr>
              <a:t>값</a:t>
            </a:r>
            <a:r>
              <a:rPr lang="en-US" sz="1600" dirty="0" smtClean="0">
                <a:latin typeface="+mn-ea"/>
              </a:rPr>
              <a:t>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&lt;/c:url&gt;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8662" y="5424746"/>
            <a:ext cx="764386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&lt;c:redirect </a:t>
            </a:r>
            <a:r>
              <a:rPr lang="en-US" altLang="ko-KR" sz="1600" dirty="0" err="1" smtClean="0">
                <a:latin typeface="+mn-ea"/>
              </a:rPr>
              <a:t>url</a:t>
            </a:r>
            <a:r>
              <a:rPr lang="en-US" altLang="ko-KR" sz="1600" dirty="0" smtClean="0">
                <a:latin typeface="+mn-ea"/>
              </a:rPr>
              <a:t>="URL" [context="</a:t>
            </a:r>
            <a:r>
              <a:rPr lang="ko-KR" altLang="en-US" sz="1600" dirty="0" err="1" smtClean="0">
                <a:latin typeface="+mn-ea"/>
              </a:rPr>
              <a:t>콘텍스트경로</a:t>
            </a:r>
            <a:r>
              <a:rPr lang="en-US" altLang="ko-KR" sz="1600" dirty="0" smtClean="0">
                <a:latin typeface="+mn-ea"/>
              </a:rPr>
              <a:t>"]&gt;</a:t>
            </a:r>
          </a:p>
          <a:p>
            <a:r>
              <a:rPr lang="en-US" altLang="ko-KR" sz="1600" dirty="0" smtClean="0">
                <a:latin typeface="+mn-ea"/>
              </a:rPr>
              <a:t>    &lt;c:param name="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" value="</a:t>
            </a:r>
            <a:r>
              <a:rPr lang="ko-KR" altLang="en-US" sz="1600" dirty="0" smtClean="0">
                <a:latin typeface="+mn-ea"/>
              </a:rPr>
              <a:t>값</a:t>
            </a:r>
            <a:r>
              <a:rPr lang="en-US" altLang="ko-KR" sz="1600" dirty="0" smtClean="0">
                <a:latin typeface="+mn-ea"/>
              </a:rPr>
              <a:t>" /&gt;</a:t>
            </a:r>
          </a:p>
          <a:p>
            <a:r>
              <a:rPr lang="en-US" altLang="ko-KR" sz="1600" dirty="0" smtClean="0">
                <a:latin typeface="+mn-ea"/>
              </a:rPr>
              <a:t>&lt;/c:redirect&gt;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코어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 - </a:t>
            </a:r>
            <a:r>
              <a:rPr lang="ko-KR" altLang="en-US" dirty="0" smtClean="0"/>
              <a:t>데이터를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escapeXml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 다음과 같이 특수 문자 처리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 → 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  ,  &gt; → 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smtClean="0"/>
              <a:t>&amp; → &amp;amp;  ,  ' → &amp;#039;  ,  " → &amp;#034;</a:t>
            </a:r>
          </a:p>
          <a:p>
            <a:r>
              <a:rPr lang="en-US" altLang="ko-KR" dirty="0" smtClean="0"/>
              <a:t>catch - </a:t>
            </a:r>
            <a:r>
              <a:rPr lang="ko-KR" altLang="en-US" dirty="0" smtClean="0"/>
              <a:t>몸체에서 발생한 예외를 변수에 저장</a:t>
            </a:r>
            <a:endParaRPr lang="ko-KR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85786" y="1500174"/>
            <a:ext cx="7572428" cy="1169551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&lt;c:out value="value" [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escapeXml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true|false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)"] [default="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defaultValue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"] /&gt;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&lt;c:out value="value" [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escapeXml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true|false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)"]&gt;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default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&lt;/c:out&gt;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4286256"/>
            <a:ext cx="7572428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&lt;c:catch 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exName</a:t>
            </a:r>
            <a:r>
              <a:rPr lang="en-US" sz="1600" dirty="0" smtClean="0">
                <a:latin typeface="+mn-ea"/>
              </a:rPr>
              <a:t>"&gt;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예외가 발생할 수 있는 코드</a:t>
            </a: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&lt;/c:catch&gt;</a:t>
            </a:r>
          </a:p>
          <a:p>
            <a:r>
              <a:rPr lang="en-US" sz="1600" dirty="0" smtClean="0"/>
              <a:t>${</a:t>
            </a:r>
            <a:r>
              <a:rPr lang="en-US" sz="1600" dirty="0" err="1" smtClean="0"/>
              <a:t>exName</a:t>
            </a:r>
            <a:r>
              <a:rPr lang="en-US" sz="1600" dirty="0" smtClean="0"/>
              <a:t>} </a:t>
            </a:r>
            <a:r>
              <a:rPr lang="ko-KR" altLang="en-US" sz="1600" dirty="0" smtClean="0"/>
              <a:t>사용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국제화 태그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142984"/>
          <a:ext cx="8215370" cy="46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143140"/>
                <a:gridCol w="4000528"/>
              </a:tblGrid>
              <a:tr h="2902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기능분류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태그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로케일 지정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setLocale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Locale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을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requestEncoding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캐릭터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인코딩을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메시지 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bundle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사용할 번들을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message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지역에 알맞은 메시지를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setBundle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리소스 번들을 읽어와 특정 변수에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row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숫자 및 날짜 포맷팅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formatNumber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숫자를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formatDate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객체를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parseDate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parseNumber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 숫자로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setTimeZone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 정보를 특정 변수에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timeZone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1558</Words>
  <Application>Microsoft Office PowerPoint</Application>
  <PresentationFormat>화면 슬라이드 쇼(4:3)</PresentationFormat>
  <Paragraphs>353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JSTL</vt:lpstr>
      <vt:lpstr>JSTL 1.2 관련 jar 파일 필요</vt:lpstr>
      <vt:lpstr>코어 태그 라이브러리 종류</vt:lpstr>
      <vt:lpstr>변수 지원 태그</vt:lpstr>
      <vt:lpstr>흐름 제어</vt:lpstr>
      <vt:lpstr>반복 처리</vt:lpstr>
      <vt:lpstr>URL 관련 태그</vt:lpstr>
      <vt:lpstr>기타 코어 태그</vt:lpstr>
      <vt:lpstr>국제화 태그</vt:lpstr>
      <vt:lpstr>로케일 지정 및 요청 파라미터 인코딩 지정</vt:lpstr>
      <vt:lpstr>&lt;fmt:message&gt; 태그</vt:lpstr>
      <vt:lpstr>formatNumber 태그</vt:lpstr>
      <vt:lpstr>parseNumber 태그</vt:lpstr>
      <vt:lpstr>formatDate 태그</vt:lpstr>
      <vt:lpstr>JSTL이 제공하는 주요 EL 함수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lenobo</cp:lastModifiedBy>
  <cp:revision>17</cp:revision>
  <dcterms:created xsi:type="dcterms:W3CDTF">2006-10-05T04:04:58Z</dcterms:created>
  <dcterms:modified xsi:type="dcterms:W3CDTF">2016-02-16T10:55:39Z</dcterms:modified>
</cp:coreProperties>
</file>