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25" r:id="rId2"/>
    <p:sldId id="657" r:id="rId3"/>
    <p:sldId id="6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318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197E42-C749-8D7A-E2D2-825E0BD86589}"/>
              </a:ext>
            </a:extLst>
          </p:cNvPr>
          <p:cNvSpPr/>
          <p:nvPr userDrawn="1"/>
        </p:nvSpPr>
        <p:spPr>
          <a:xfrm>
            <a:off x="18663" y="554600"/>
            <a:ext cx="9657182" cy="593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F64B3-1600-67E5-F10D-ACE363290C36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5A5874-3F93-FB42-6787-AACC4835308D}"/>
              </a:ext>
            </a:extLst>
          </p:cNvPr>
          <p:cNvSpPr/>
          <p:nvPr userDrawn="1"/>
        </p:nvSpPr>
        <p:spPr>
          <a:xfrm>
            <a:off x="18663" y="554600"/>
            <a:ext cx="9657182" cy="593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 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FA3F45-8195-DCF8-D9F8-457B87797BD4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2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BDA25FE-9519-858D-1FDC-3BED4AA086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770DFE-D912-27B1-5245-50CD3F92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7882"/>
            <a:ext cx="12192000" cy="20511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B2141-5E34-E7A8-B235-AB41BA30DE66}"/>
              </a:ext>
            </a:extLst>
          </p:cNvPr>
          <p:cNvCxnSpPr/>
          <p:nvPr userDrawn="1"/>
        </p:nvCxnSpPr>
        <p:spPr>
          <a:xfrm>
            <a:off x="0" y="148531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A45D5F-9032-19A5-B495-8293E53D5F23}"/>
              </a:ext>
            </a:extLst>
          </p:cNvPr>
          <p:cNvCxnSpPr/>
          <p:nvPr userDrawn="1"/>
        </p:nvCxnSpPr>
        <p:spPr>
          <a:xfrm>
            <a:off x="0" y="362163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0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70D2E-735D-0E26-3005-95E272A8697E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607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70D2E-735D-0E26-3005-95E272A8697E}"/>
              </a:ext>
            </a:extLst>
          </p:cNvPr>
          <p:cNvSpPr/>
          <p:nvPr userDrawn="1"/>
        </p:nvSpPr>
        <p:spPr>
          <a:xfrm>
            <a:off x="18663" y="1632857"/>
            <a:ext cx="9657182" cy="4861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237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6B4222-2F0D-0997-F9FA-255DCD1260B0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0" y="6382140"/>
            <a:ext cx="9669600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0" y="513185"/>
            <a:ext cx="9669600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79D683-ED75-B08B-19F4-CE308E792281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91471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D8F936-5DF9-3307-1624-E5BC836D3A08}"/>
              </a:ext>
            </a:extLst>
          </p:cNvPr>
          <p:cNvSpPr/>
          <p:nvPr userDrawn="1"/>
        </p:nvSpPr>
        <p:spPr>
          <a:xfrm>
            <a:off x="18663" y="522514"/>
            <a:ext cx="9657182" cy="597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</p:spTree>
    <p:extLst>
      <p:ext uri="{BB962C8B-B14F-4D97-AF65-F5344CB8AC3E}">
        <p14:creationId xmlns:p14="http://schemas.microsoft.com/office/powerpoint/2010/main" val="255959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A34E05-7A76-E579-8009-414911E88962}"/>
              </a:ext>
            </a:extLst>
          </p:cNvPr>
          <p:cNvSpPr/>
          <p:nvPr userDrawn="1"/>
        </p:nvSpPr>
        <p:spPr>
          <a:xfrm>
            <a:off x="18663" y="513184"/>
            <a:ext cx="9657182" cy="5980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 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이전 슬라이드 계속</a:t>
            </a:r>
          </a:p>
        </p:txBody>
      </p:sp>
    </p:spTree>
    <p:extLst>
      <p:ext uri="{BB962C8B-B14F-4D97-AF65-F5344CB8AC3E}">
        <p14:creationId xmlns:p14="http://schemas.microsoft.com/office/powerpoint/2010/main" val="463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540820-B205-2109-9CB5-158F4F258685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82140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Footer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D2D140-B710-2E18-5BF5-7BBEBC8EBDE2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224A97-1A3D-1A0C-9E7D-8B93189CDB75}"/>
              </a:ext>
            </a:extLst>
          </p:cNvPr>
          <p:cNvSpPr/>
          <p:nvPr userDrawn="1"/>
        </p:nvSpPr>
        <p:spPr>
          <a:xfrm>
            <a:off x="18663" y="1091683"/>
            <a:ext cx="9657182" cy="5402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2DDA9B-DA54-8E1A-3643-B7080B9D7DAA}"/>
              </a:ext>
            </a:extLst>
          </p:cNvPr>
          <p:cNvSpPr/>
          <p:nvPr userDrawn="1"/>
        </p:nvSpPr>
        <p:spPr>
          <a:xfrm>
            <a:off x="9331" y="6391471"/>
            <a:ext cx="9675845" cy="111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다음슬라이드 계속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2BA69-4622-5F7E-B129-109F35376C1C}"/>
              </a:ext>
            </a:extLst>
          </p:cNvPr>
          <p:cNvSpPr/>
          <p:nvPr userDrawn="1"/>
        </p:nvSpPr>
        <p:spPr>
          <a:xfrm>
            <a:off x="9331" y="513185"/>
            <a:ext cx="9675845" cy="1119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Header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C16613-E65A-FF2C-D5C0-688A85240677}"/>
              </a:ext>
            </a:extLst>
          </p:cNvPr>
          <p:cNvSpPr/>
          <p:nvPr userDrawn="1"/>
        </p:nvSpPr>
        <p:spPr>
          <a:xfrm rot="16200000">
            <a:off x="-2871226" y="3494318"/>
            <a:ext cx="5891742" cy="13062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LNB</a:t>
            </a:r>
            <a:endParaRPr lang="ko-KR" altLang="en-US" sz="70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B1C1-DD33-FBA8-FA0F-B50E6D6D80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87" y="6604438"/>
            <a:ext cx="796677" cy="16912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81042DF-07E4-E936-4C5B-241A436DA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0575" y="9525"/>
            <a:ext cx="758190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E8C6BFE-FD27-1FBA-9127-F18391E02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E113420-114B-FF80-DA9C-DAD223DAAC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97964B0-0318-9317-D178-11C618825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91050" y="241300"/>
            <a:ext cx="4333875" cy="212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05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0628291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6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3" y="1174148"/>
            <a:ext cx="9390785" cy="47963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86" name="텍스트 개체 틀 285">
            <a:extLst>
              <a:ext uri="{FF2B5EF4-FFF2-40B4-BE49-F238E27FC236}">
                <a16:creationId xmlns:a16="http://schemas.microsoft.com/office/drawing/2014/main" id="{36C45666-378B-EE0C-8DD0-1BA03D499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RQ-MENU-2600, RQ-MENU-2700, RQ-MENU-2804</a:t>
            </a:r>
          </a:p>
          <a:p>
            <a:endParaRPr lang="ko-KR" altLang="en-US" dirty="0"/>
          </a:p>
        </p:txBody>
      </p:sp>
      <p:sp>
        <p:nvSpPr>
          <p:cNvPr id="289" name="텍스트 개체 틀 288">
            <a:extLst>
              <a:ext uri="{FF2B5EF4-FFF2-40B4-BE49-F238E27FC236}">
                <a16:creationId xmlns:a16="http://schemas.microsoft.com/office/drawing/2014/main" id="{F55D6E47-7B4D-0BE7-105D-C7072BE2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장례현황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회원정산</a:t>
            </a:r>
          </a:p>
        </p:txBody>
      </p:sp>
      <p:sp>
        <p:nvSpPr>
          <p:cNvPr id="146" name="텍스트 개체 틀 23">
            <a:extLst>
              <a:ext uri="{FF2B5EF4-FFF2-40B4-BE49-F238E27FC236}">
                <a16:creationId xmlns:a16="http://schemas.microsoft.com/office/drawing/2014/main" id="{5AB178EC-E879-51C4-11BF-8465144E68CF}"/>
              </a:ext>
            </a:extLst>
          </p:cNvPr>
          <p:cNvSpPr txBox="1">
            <a:spLocks/>
          </p:cNvSpPr>
          <p:nvPr/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AG05020301000, AG05020302000, AG05020303000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retendard" panose="02000503000000020004" pitchFamily="50" charset="-127"/>
            </a:endParaRPr>
          </a:p>
        </p:txBody>
      </p:sp>
      <p:sp>
        <p:nvSpPr>
          <p:cNvPr id="147" name="텍스트 개체 틀 24">
            <a:extLst>
              <a:ext uri="{FF2B5EF4-FFF2-40B4-BE49-F238E27FC236}">
                <a16:creationId xmlns:a16="http://schemas.microsoft.com/office/drawing/2014/main" id="{B8D3FCB1-0F96-2317-314B-7674A275E3E2}"/>
              </a:ext>
            </a:extLst>
          </p:cNvPr>
          <p:cNvSpPr txBox="1">
            <a:spLocks/>
          </p:cNvSpPr>
          <p:nvPr/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장례현황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–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회원정산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No.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2022101100023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1-1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상품정보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행사정보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2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당사정산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cs"/>
              </a:rPr>
              <a:t>의전팀장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rPr>
              <a:t> 임영웅</a:t>
            </a:r>
          </a:p>
        </p:txBody>
      </p:sp>
      <p:sp>
        <p:nvSpPr>
          <p:cNvPr id="28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3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사각형: 둥근 모서리 13">
            <a:extLst>
              <a:ext uri="{FF2B5EF4-FFF2-40B4-BE49-F238E27FC236}">
                <a16:creationId xmlns:a16="http://schemas.microsoft.com/office/drawing/2014/main" id="{BA59AD2F-E854-B20D-21E3-C2937BCA7451}"/>
              </a:ext>
            </a:extLst>
          </p:cNvPr>
          <p:cNvSpPr/>
          <p:nvPr/>
        </p:nvSpPr>
        <p:spPr>
          <a:xfrm>
            <a:off x="153993" y="1699845"/>
            <a:ext cx="9390786" cy="256735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회원정산정보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99130" y="2261144"/>
            <a:ext cx="2147293" cy="389947"/>
            <a:chOff x="399130" y="2261144"/>
            <a:chExt cx="2147293" cy="389947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E07120D-900F-E376-80E9-7067FC3791D7}"/>
                </a:ext>
              </a:extLst>
            </p:cNvPr>
            <p:cNvSpPr/>
            <p:nvPr/>
          </p:nvSpPr>
          <p:spPr>
            <a:xfrm>
              <a:off x="399130" y="2334291"/>
              <a:ext cx="2147293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F7BE9B7-0EC9-9462-561B-D8BD38A0AE78}"/>
                </a:ext>
              </a:extLst>
            </p:cNvPr>
            <p:cNvSpPr txBox="1"/>
            <p:nvPr/>
          </p:nvSpPr>
          <p:spPr>
            <a:xfrm>
              <a:off x="440864" y="2261144"/>
              <a:ext cx="45318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휴대폰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2DACA96-47AA-C814-56F5-E80117E03E0C}"/>
              </a:ext>
            </a:extLst>
          </p:cNvPr>
          <p:cNvSpPr/>
          <p:nvPr/>
        </p:nvSpPr>
        <p:spPr>
          <a:xfrm>
            <a:off x="2675799" y="233429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A21F0C-91CA-4EA6-5489-D89E9BD037F5}"/>
              </a:ext>
            </a:extLst>
          </p:cNvPr>
          <p:cNvSpPr txBox="1"/>
          <p:nvPr/>
        </p:nvSpPr>
        <p:spPr>
          <a:xfrm>
            <a:off x="2717533" y="2261144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4525539" y="224012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5338959-808B-18C3-1540-AC31C4379720}"/>
              </a:ext>
            </a:extLst>
          </p:cNvPr>
          <p:cNvSpPr/>
          <p:nvPr/>
        </p:nvSpPr>
        <p:spPr>
          <a:xfrm>
            <a:off x="4973212" y="2330940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6476E39-BA40-2B6D-F77A-642CBBF3E1E3}"/>
              </a:ext>
            </a:extLst>
          </p:cNvPr>
          <p:cNvSpPr txBox="1"/>
          <p:nvPr/>
        </p:nvSpPr>
        <p:spPr>
          <a:xfrm>
            <a:off x="5014946" y="2257793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과세방법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38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E7C7A-2AC5-ABF2-B3BA-60533DC3208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01173" y="244875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91D346A-9CCF-ACC6-62C7-4C103CC4012F}"/>
              </a:ext>
            </a:extLst>
          </p:cNvPr>
          <p:cNvSpPr/>
          <p:nvPr/>
        </p:nvSpPr>
        <p:spPr>
          <a:xfrm>
            <a:off x="7259967" y="2330940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2CDA8B-3080-24AD-083D-EE11F81A9B65}"/>
              </a:ext>
            </a:extLst>
          </p:cNvPr>
          <p:cNvSpPr txBox="1"/>
          <p:nvPr/>
        </p:nvSpPr>
        <p:spPr>
          <a:xfrm>
            <a:off x="7301701" y="2257793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카드구분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4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7238EA5-8651-3131-459F-A093E6024AB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187928" y="244875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7DC306B-A9A0-A42B-4A71-59C5DF9860D3}"/>
              </a:ext>
            </a:extLst>
          </p:cNvPr>
          <p:cNvSpPr/>
          <p:nvPr/>
        </p:nvSpPr>
        <p:spPr>
          <a:xfrm>
            <a:off x="6736255" y="22367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2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2A77ABD-1005-B528-5F56-55A37A5453FE}"/>
              </a:ext>
            </a:extLst>
          </p:cNvPr>
          <p:cNvSpPr/>
          <p:nvPr/>
        </p:nvSpPr>
        <p:spPr>
          <a:xfrm>
            <a:off x="9072190" y="2236769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3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0CFE614-C2A0-A9DE-4355-A20D68078F48}"/>
              </a:ext>
            </a:extLst>
          </p:cNvPr>
          <p:cNvGrpSpPr/>
          <p:nvPr/>
        </p:nvGrpSpPr>
        <p:grpSpPr>
          <a:xfrm>
            <a:off x="399130" y="2849907"/>
            <a:ext cx="975764" cy="389947"/>
            <a:chOff x="317327" y="2691657"/>
            <a:chExt cx="975764" cy="389947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E612420-F17F-1A18-D89A-9360A07F66BF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849ABE4C-94B5-E51C-7F5A-E3EEBCECA347}"/>
                </a:ext>
              </a:extLst>
            </p:cNvPr>
            <p:cNvSpPr txBox="1"/>
            <p:nvPr/>
          </p:nvSpPr>
          <p:spPr>
            <a:xfrm>
              <a:off x="359061" y="2691657"/>
              <a:ext cx="57020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1</a:t>
              </a: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8030142-FA95-A00E-E966-D07B49D5926C}"/>
              </a:ext>
            </a:extLst>
          </p:cNvPr>
          <p:cNvGrpSpPr/>
          <p:nvPr/>
        </p:nvGrpSpPr>
        <p:grpSpPr>
          <a:xfrm>
            <a:off x="1553675" y="2849907"/>
            <a:ext cx="975764" cy="389947"/>
            <a:chOff x="317327" y="2691657"/>
            <a:chExt cx="975764" cy="389947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47B9C2A5-DBA9-4D45-7243-90661E75D62C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69F8CB5-5731-9FDE-F2BB-282B886CA1CE}"/>
                </a:ext>
              </a:extLst>
            </p:cNvPr>
            <p:cNvSpPr txBox="1"/>
            <p:nvPr/>
          </p:nvSpPr>
          <p:spPr>
            <a:xfrm>
              <a:off x="359061" y="2691657"/>
              <a:ext cx="58462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2</a:t>
              </a: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1188E900-B7CF-0A42-EAA7-C5817B3AEC3C}"/>
              </a:ext>
            </a:extLst>
          </p:cNvPr>
          <p:cNvGrpSpPr/>
          <p:nvPr/>
        </p:nvGrpSpPr>
        <p:grpSpPr>
          <a:xfrm>
            <a:off x="2662039" y="2849907"/>
            <a:ext cx="975764" cy="389947"/>
            <a:chOff x="317327" y="2691657"/>
            <a:chExt cx="975764" cy="389947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5647446A-11FC-8580-E80C-0B41591EB105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1178B97-9BC0-3F4A-40FE-DAB7930A4B86}"/>
                </a:ext>
              </a:extLst>
            </p:cNvPr>
            <p:cNvSpPr txBox="1"/>
            <p:nvPr/>
          </p:nvSpPr>
          <p:spPr>
            <a:xfrm>
              <a:off x="359061" y="2691657"/>
              <a:ext cx="58783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3</a:t>
              </a: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4E9DDFC9-EAA9-0CE6-C317-B3894E8F875B}"/>
              </a:ext>
            </a:extLst>
          </p:cNvPr>
          <p:cNvGrpSpPr/>
          <p:nvPr/>
        </p:nvGrpSpPr>
        <p:grpSpPr>
          <a:xfrm>
            <a:off x="3825821" y="2849907"/>
            <a:ext cx="975764" cy="389947"/>
            <a:chOff x="317327" y="2691657"/>
            <a:chExt cx="975764" cy="389947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777095A3-ED16-1E8D-587E-182CFE081BA5}"/>
                </a:ext>
              </a:extLst>
            </p:cNvPr>
            <p:cNvSpPr/>
            <p:nvPr/>
          </p:nvSpPr>
          <p:spPr>
            <a:xfrm>
              <a:off x="317327" y="2764804"/>
              <a:ext cx="975764" cy="316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Segoe UI" panose="020B0502040204020203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9B39931-F1ED-4575-BD10-1D43BC46E236}"/>
                </a:ext>
              </a:extLst>
            </p:cNvPr>
            <p:cNvSpPr txBox="1"/>
            <p:nvPr/>
          </p:nvSpPr>
          <p:spPr>
            <a:xfrm>
              <a:off x="359061" y="2691657"/>
              <a:ext cx="589439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카드번호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Medium"/>
                  <a:cs typeface="+mn-cs"/>
                </a:rPr>
                <a:t>4</a:t>
              </a: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0BC0EDE7-E1A6-590E-2616-DBBB66487D2B}"/>
              </a:ext>
            </a:extLst>
          </p:cNvPr>
          <p:cNvSpPr/>
          <p:nvPr/>
        </p:nvSpPr>
        <p:spPr>
          <a:xfrm>
            <a:off x="4976884" y="2924055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4CA9BF-605A-EE39-1087-9BBDA6F48C26}"/>
              </a:ext>
            </a:extLst>
          </p:cNvPr>
          <p:cNvSpPr txBox="1"/>
          <p:nvPr/>
        </p:nvSpPr>
        <p:spPr>
          <a:xfrm>
            <a:off x="5018617" y="2850908"/>
            <a:ext cx="35059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할부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58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5528C6-0DCD-F17B-BECA-B317FC3C500D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182863" y="3041874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65B8A48-C4A8-C406-C9A6-41E1F7E9462D}"/>
              </a:ext>
            </a:extLst>
          </p:cNvPr>
          <p:cNvSpPr/>
          <p:nvPr/>
        </p:nvSpPr>
        <p:spPr>
          <a:xfrm>
            <a:off x="6433980" y="2934778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0D7B710-9AEA-D34D-0336-5C1DBEC58058}"/>
              </a:ext>
            </a:extLst>
          </p:cNvPr>
          <p:cNvSpPr txBox="1"/>
          <p:nvPr/>
        </p:nvSpPr>
        <p:spPr>
          <a:xfrm>
            <a:off x="6475713" y="2861631"/>
            <a:ext cx="73531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유효기간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6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71A3C5D-D977-5347-A2CF-56E03653EE7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39959" y="3052597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434A015A-B310-7993-B7AB-A73ACF8130A5}"/>
              </a:ext>
            </a:extLst>
          </p:cNvPr>
          <p:cNvSpPr/>
          <p:nvPr/>
        </p:nvSpPr>
        <p:spPr>
          <a:xfrm>
            <a:off x="7982862" y="2934778"/>
            <a:ext cx="1406676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702FCA2-31F8-B69A-3187-B25867488B59}"/>
              </a:ext>
            </a:extLst>
          </p:cNvPr>
          <p:cNvSpPr txBox="1"/>
          <p:nvPr/>
        </p:nvSpPr>
        <p:spPr>
          <a:xfrm>
            <a:off x="8024595" y="2861631"/>
            <a:ext cx="73531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유효기간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월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64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57820BAF-DB13-5EB8-01D3-3D97B4018F4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188841" y="3052597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2989075-9BA6-D682-26C6-0D8DE0B534B0}"/>
              </a:ext>
            </a:extLst>
          </p:cNvPr>
          <p:cNvSpPr/>
          <p:nvPr/>
        </p:nvSpPr>
        <p:spPr>
          <a:xfrm>
            <a:off x="6188448" y="2829884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4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2123F42-AC7E-D2CF-F203-516BE198E302}"/>
              </a:ext>
            </a:extLst>
          </p:cNvPr>
          <p:cNvSpPr/>
          <p:nvPr/>
        </p:nvSpPr>
        <p:spPr>
          <a:xfrm>
            <a:off x="7648265" y="28691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5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05C51C4D-9D50-EB49-0230-DC922772FA04}"/>
              </a:ext>
            </a:extLst>
          </p:cNvPr>
          <p:cNvSpPr/>
          <p:nvPr/>
        </p:nvSpPr>
        <p:spPr>
          <a:xfrm>
            <a:off x="9257990" y="286918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6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61A5F03-84B9-EB06-E380-1BDBD9745A0E}"/>
              </a:ext>
            </a:extLst>
          </p:cNvPr>
          <p:cNvSpPr/>
          <p:nvPr/>
        </p:nvSpPr>
        <p:spPr>
          <a:xfrm>
            <a:off x="398707" y="3570508"/>
            <a:ext cx="2105919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22DE8A6-42C9-E135-FD26-D61D3EDFEB62}"/>
              </a:ext>
            </a:extLst>
          </p:cNvPr>
          <p:cNvSpPr txBox="1"/>
          <p:nvPr/>
        </p:nvSpPr>
        <p:spPr>
          <a:xfrm>
            <a:off x="399067" y="3497361"/>
            <a:ext cx="1453457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소유주확인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(</a:t>
            </a: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주민번호앞자리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)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3709FE25-4389-4D57-BB61-3A234468ED7B}"/>
              </a:ext>
            </a:extLst>
          </p:cNvPr>
          <p:cNvSpPr/>
          <p:nvPr/>
        </p:nvSpPr>
        <p:spPr>
          <a:xfrm>
            <a:off x="2652825" y="3561177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6650B76-D2F5-076B-7DB7-E2C63F41D036}"/>
              </a:ext>
            </a:extLst>
          </p:cNvPr>
          <p:cNvSpPr txBox="1"/>
          <p:nvPr/>
        </p:nvSpPr>
        <p:spPr>
          <a:xfrm>
            <a:off x="2694559" y="3488030"/>
            <a:ext cx="498067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+mn-cs"/>
              </a:rPr>
              <a:t>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C7A256F4-3149-3AA2-AE9F-BF1A111548EF}"/>
              </a:ext>
            </a:extLst>
          </p:cNvPr>
          <p:cNvSpPr/>
          <p:nvPr/>
        </p:nvSpPr>
        <p:spPr>
          <a:xfrm>
            <a:off x="2331092" y="3476725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7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FF7BD7C6-CA58-B4D1-84D2-7EE1D2C48BB5}"/>
              </a:ext>
            </a:extLst>
          </p:cNvPr>
          <p:cNvSpPr/>
          <p:nvPr/>
        </p:nvSpPr>
        <p:spPr>
          <a:xfrm>
            <a:off x="4987972" y="3561177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DFBCBC0-321F-31BD-A87C-CF1B982DBB68}"/>
              </a:ext>
            </a:extLst>
          </p:cNvPr>
          <p:cNvSpPr txBox="1"/>
          <p:nvPr/>
        </p:nvSpPr>
        <p:spPr>
          <a:xfrm>
            <a:off x="5029706" y="3488030"/>
            <a:ext cx="586233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Medium"/>
                <a:cs typeface="+mn-cs"/>
              </a:rPr>
              <a:t>비과세금액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15CF953A-0245-F85C-3452-DFC6FD23E2FA}"/>
              </a:ext>
            </a:extLst>
          </p:cNvPr>
          <p:cNvSpPr/>
          <p:nvPr/>
        </p:nvSpPr>
        <p:spPr>
          <a:xfrm>
            <a:off x="7235974" y="3561177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7520E3A-70E7-0BE4-DD5E-12B4BAC5404F}"/>
              </a:ext>
            </a:extLst>
          </p:cNvPr>
          <p:cNvSpPr txBox="1"/>
          <p:nvPr/>
        </p:nvSpPr>
        <p:spPr>
          <a:xfrm>
            <a:off x="7277708" y="3488030"/>
            <a:ext cx="55577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결제금액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7658493" y="4454958"/>
            <a:ext cx="811764" cy="340368"/>
            <a:chOff x="7459478" y="5988238"/>
            <a:chExt cx="811764" cy="340368"/>
          </a:xfrm>
        </p:grpSpPr>
        <p:sp>
          <p:nvSpPr>
            <p:cNvPr id="313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반영</a:t>
              </a:r>
            </a:p>
          </p:txBody>
        </p:sp>
        <p:sp>
          <p:nvSpPr>
            <p:cNvPr id="316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8" name="그룹 327"/>
          <p:cNvGrpSpPr/>
          <p:nvPr/>
        </p:nvGrpSpPr>
        <p:grpSpPr>
          <a:xfrm>
            <a:off x="8573884" y="4453679"/>
            <a:ext cx="982234" cy="340368"/>
            <a:chOff x="3765029" y="5135180"/>
            <a:chExt cx="982234" cy="340368"/>
          </a:xfrm>
        </p:grpSpPr>
        <p:sp>
          <p:nvSpPr>
            <p:cNvPr id="329" name="사각형: 둥근 모서리 35">
              <a:extLst>
                <a:ext uri="{FF2B5EF4-FFF2-40B4-BE49-F238E27FC236}">
                  <a16:creationId xmlns:a16="http://schemas.microsoft.com/office/drawing/2014/main" id="{327488EB-0C8D-7176-DDE6-E7A02EF7AB99}"/>
                </a:ext>
              </a:extLst>
            </p:cNvPr>
            <p:cNvSpPr/>
            <p:nvPr/>
          </p:nvSpPr>
          <p:spPr>
            <a:xfrm>
              <a:off x="3765029" y="5135180"/>
              <a:ext cx="98223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3637D538-D9B5-8C88-18DD-2A133C8F80D3}"/>
                </a:ext>
              </a:extLst>
            </p:cNvPr>
            <p:cNvSpPr/>
            <p:nvPr/>
          </p:nvSpPr>
          <p:spPr>
            <a:xfrm>
              <a:off x="3872405" y="5183564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817B375-8F86-0253-89C8-74A2198A65A5}"/>
                </a:ext>
              </a:extLst>
            </p:cNvPr>
            <p:cNvSpPr txBox="1"/>
            <p:nvPr/>
          </p:nvSpPr>
          <p:spPr>
            <a:xfrm>
              <a:off x="4078173" y="5184342"/>
              <a:ext cx="6559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결제요청</a:t>
              </a:r>
            </a:p>
          </p:txBody>
        </p:sp>
        <p:sp>
          <p:nvSpPr>
            <p:cNvPr id="332" name="Accept">
              <a:extLst>
                <a:ext uri="{FF2B5EF4-FFF2-40B4-BE49-F238E27FC236}">
                  <a16:creationId xmlns:a16="http://schemas.microsoft.com/office/drawing/2014/main" id="{B4C26B16-72E4-0ADF-1FA3-F79B465B1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25239" y="5224538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0D6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1" cy="3375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행사매출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용품매출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화환매출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비과세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-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단독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개인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일시불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2~12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개월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현재년도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+ 10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년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현재월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기본값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, 01~12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월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법인선택 시 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주민번호앞자리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&gt;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사업자번호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미리보기 화면으로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3147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송부 후 결제 취소 및 재결제가 있을 경우 버튼이 빨간색으로 변경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 재송부 해야 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 슬라이드 참고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6" y="2136553"/>
            <a:ext cx="8987247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1" name="그림 340">
            <a:extLst>
              <a:ext uri="{FF2B5EF4-FFF2-40B4-BE49-F238E27FC236}">
                <a16:creationId xmlns:a16="http://schemas.microsoft.com/office/drawing/2014/main" id="{155DE4F8-2539-9501-6F4A-61128E777D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145" r="88181"/>
          <a:stretch/>
        </p:blipFill>
        <p:spPr>
          <a:xfrm>
            <a:off x="7674251" y="1793667"/>
            <a:ext cx="219523" cy="239256"/>
          </a:xfrm>
          <a:prstGeom prst="rect">
            <a:avLst/>
          </a:prstGeom>
        </p:spPr>
      </p:pic>
      <p:sp>
        <p:nvSpPr>
          <p:cNvPr id="342" name="TextBox 341">
            <a:extLst>
              <a:ext uri="{FF2B5EF4-FFF2-40B4-BE49-F238E27FC236}">
                <a16:creationId xmlns:a16="http://schemas.microsoft.com/office/drawing/2014/main" id="{F4E35A61-3B88-F290-2F76-6482C3A88659}"/>
              </a:ext>
            </a:extLst>
          </p:cNvPr>
          <p:cNvSpPr txBox="1"/>
          <p:nvPr/>
        </p:nvSpPr>
        <p:spPr>
          <a:xfrm>
            <a:off x="7821336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정산정보</a:t>
            </a:r>
          </a:p>
        </p:txBody>
      </p:sp>
      <p:pic>
        <p:nvPicPr>
          <p:cNvPr id="343" name="그림 342">
            <a:extLst>
              <a:ext uri="{FF2B5EF4-FFF2-40B4-BE49-F238E27FC236}">
                <a16:creationId xmlns:a16="http://schemas.microsoft.com/office/drawing/2014/main" id="{11F71CF7-2E0F-3DB1-D980-5E3F916ECD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59" r="88181" b="48986"/>
          <a:stretch/>
        </p:blipFill>
        <p:spPr>
          <a:xfrm>
            <a:off x="8430025" y="1775005"/>
            <a:ext cx="219523" cy="239256"/>
          </a:xfrm>
          <a:prstGeom prst="rect">
            <a:avLst/>
          </a:prstGeom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09FAC57C-548F-AFC5-6EA4-0060850B6F5B}"/>
              </a:ext>
            </a:extLst>
          </p:cNvPr>
          <p:cNvSpPr txBox="1"/>
          <p:nvPr/>
        </p:nvSpPr>
        <p:spPr>
          <a:xfrm>
            <a:off x="8577110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결제내역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3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현금영수증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19" y="1232973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카드결제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7" y="1564647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1723407" y="1561611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가상계좌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5" y="1230458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정산서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53B4C-EA06-9C6E-8D0B-D7A65DB12FE8}"/>
              </a:ext>
            </a:extLst>
          </p:cNvPr>
          <p:cNvSpPr/>
          <p:nvPr/>
        </p:nvSpPr>
        <p:spPr>
          <a:xfrm>
            <a:off x="2694879" y="2161609"/>
            <a:ext cx="587835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4D119C-1133-F59A-CA96-584BA1FB46CE}"/>
              </a:ext>
            </a:extLst>
          </p:cNvPr>
          <p:cNvCxnSpPr/>
          <p:nvPr/>
        </p:nvCxnSpPr>
        <p:spPr>
          <a:xfrm flipV="1">
            <a:off x="2802462" y="1924114"/>
            <a:ext cx="186334" cy="2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E18A81-F9D6-95FA-8DF4-4210E833D45D}"/>
              </a:ext>
            </a:extLst>
          </p:cNvPr>
          <p:cNvSpPr txBox="1"/>
          <p:nvPr/>
        </p:nvSpPr>
        <p:spPr>
          <a:xfrm>
            <a:off x="2892931" y="173077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용어변경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매출구분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결제구분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DDFCFA-323E-3DB8-9F97-C6E9FCB2C9B4}"/>
              </a:ext>
            </a:extLst>
          </p:cNvPr>
          <p:cNvSpPr/>
          <p:nvPr/>
        </p:nvSpPr>
        <p:spPr>
          <a:xfrm>
            <a:off x="9994663" y="1415703"/>
            <a:ext cx="1851716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7EAFD-625E-4629-6DE2-51D9311208E5}"/>
              </a:ext>
            </a:extLst>
          </p:cNvPr>
          <p:cNvSpPr txBox="1"/>
          <p:nvPr/>
        </p:nvSpPr>
        <p:spPr>
          <a:xfrm>
            <a:off x="6767214" y="833941"/>
            <a:ext cx="555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용어변경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793C84-95A2-715F-D011-190ED8B5B3CD}"/>
              </a:ext>
            </a:extLst>
          </p:cNvPr>
          <p:cNvSpPr/>
          <p:nvPr/>
        </p:nvSpPr>
        <p:spPr>
          <a:xfrm>
            <a:off x="4945141" y="2198607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19B705-7486-B904-D66A-BA250548C4C6}"/>
              </a:ext>
            </a:extLst>
          </p:cNvPr>
          <p:cNvCxnSpPr/>
          <p:nvPr/>
        </p:nvCxnSpPr>
        <p:spPr>
          <a:xfrm flipV="1">
            <a:off x="6318869" y="1874247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70E15C-0DED-8663-DF65-8E4CD501599E}"/>
              </a:ext>
            </a:extLst>
          </p:cNvPr>
          <p:cNvSpPr txBox="1"/>
          <p:nvPr/>
        </p:nvSpPr>
        <p:spPr>
          <a:xfrm>
            <a:off x="6590236" y="16954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B8C195-C322-FBAC-FEB5-E09FDDDCBDEF}"/>
              </a:ext>
            </a:extLst>
          </p:cNvPr>
          <p:cNvSpPr/>
          <p:nvPr/>
        </p:nvSpPr>
        <p:spPr>
          <a:xfrm>
            <a:off x="2584614" y="3303330"/>
            <a:ext cx="4626410" cy="8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CC5E7F-C350-9DBC-C20F-849CD68E5A72}"/>
              </a:ext>
            </a:extLst>
          </p:cNvPr>
          <p:cNvCxnSpPr/>
          <p:nvPr/>
        </p:nvCxnSpPr>
        <p:spPr>
          <a:xfrm flipH="1">
            <a:off x="3534705" y="4115768"/>
            <a:ext cx="25673" cy="84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9AE518-F3E6-BE1E-E60D-A5462AADE261}"/>
              </a:ext>
            </a:extLst>
          </p:cNvPr>
          <p:cNvSpPr txBox="1"/>
          <p:nvPr/>
        </p:nvSpPr>
        <p:spPr>
          <a:xfrm>
            <a:off x="3121796" y="49734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913BFB-B094-A70A-0663-2C38B332ECB9}"/>
              </a:ext>
            </a:extLst>
          </p:cNvPr>
          <p:cNvSpPr/>
          <p:nvPr/>
        </p:nvSpPr>
        <p:spPr>
          <a:xfrm>
            <a:off x="9961987" y="1707518"/>
            <a:ext cx="1851716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A9291CF-3A13-27AA-3454-D063CDBF5456}"/>
              </a:ext>
            </a:extLst>
          </p:cNvPr>
          <p:cNvCxnSpPr/>
          <p:nvPr/>
        </p:nvCxnSpPr>
        <p:spPr>
          <a:xfrm flipV="1">
            <a:off x="11168743" y="1042700"/>
            <a:ext cx="0" cy="33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24B27D-76B5-9365-96C8-45BB4C7F119E}"/>
              </a:ext>
            </a:extLst>
          </p:cNvPr>
          <p:cNvCxnSpPr>
            <a:cxnSpLocks/>
          </p:cNvCxnSpPr>
          <p:nvPr/>
        </p:nvCxnSpPr>
        <p:spPr>
          <a:xfrm>
            <a:off x="10295164" y="1999333"/>
            <a:ext cx="0" cy="29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1CB9EB-D44C-DC86-EA82-3B02859460C5}"/>
              </a:ext>
            </a:extLst>
          </p:cNvPr>
          <p:cNvSpPr txBox="1"/>
          <p:nvPr/>
        </p:nvSpPr>
        <p:spPr>
          <a:xfrm>
            <a:off x="6047105" y="4989789"/>
            <a:ext cx="616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텍스트 개체 틀 285">
            <a:extLst>
              <a:ext uri="{FF2B5EF4-FFF2-40B4-BE49-F238E27FC236}">
                <a16:creationId xmlns:a16="http://schemas.microsoft.com/office/drawing/2014/main" id="{36C45666-378B-EE0C-8DD0-1BA03D499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RQ-MENU-2600, RQ-MENU-2700, RQ-MENU-2804</a:t>
            </a:r>
          </a:p>
        </p:txBody>
      </p:sp>
      <p:sp>
        <p:nvSpPr>
          <p:cNvPr id="289" name="텍스트 개체 틀 288">
            <a:extLst>
              <a:ext uri="{FF2B5EF4-FFF2-40B4-BE49-F238E27FC236}">
                <a16:creationId xmlns:a16="http://schemas.microsoft.com/office/drawing/2014/main" id="{F55D6E47-7B4D-0BE7-105D-C7072BE2C4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장례현황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회원정산</a:t>
            </a:r>
          </a:p>
        </p:txBody>
      </p:sp>
      <p:sp>
        <p:nvSpPr>
          <p:cNvPr id="146" name="텍스트 개체 틀 23">
            <a:extLst>
              <a:ext uri="{FF2B5EF4-FFF2-40B4-BE49-F238E27FC236}">
                <a16:creationId xmlns:a16="http://schemas.microsoft.com/office/drawing/2014/main" id="{5AB178EC-E879-51C4-11BF-8465144E68CF}"/>
              </a:ext>
            </a:extLst>
          </p:cNvPr>
          <p:cNvSpPr txBox="1">
            <a:spLocks/>
          </p:cNvSpPr>
          <p:nvPr/>
        </p:nvSpPr>
        <p:spPr>
          <a:xfrm>
            <a:off x="609600" y="9525"/>
            <a:ext cx="3105150" cy="2127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AG05020301000, AG05020302000, AG05020303000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retendard" panose="02000503000000020004" pitchFamily="50" charset="-127"/>
            </a:endParaRPr>
          </a:p>
        </p:txBody>
      </p:sp>
      <p:sp>
        <p:nvSpPr>
          <p:cNvPr id="147" name="텍스트 개체 틀 24">
            <a:extLst>
              <a:ext uri="{FF2B5EF4-FFF2-40B4-BE49-F238E27FC236}">
                <a16:creationId xmlns:a16="http://schemas.microsoft.com/office/drawing/2014/main" id="{B8D3FCB1-0F96-2317-314B-7674A275E3E2}"/>
              </a:ext>
            </a:extLst>
          </p:cNvPr>
          <p:cNvSpPr txBox="1">
            <a:spLocks/>
          </p:cNvSpPr>
          <p:nvPr/>
        </p:nvSpPr>
        <p:spPr>
          <a:xfrm>
            <a:off x="609600" y="251730"/>
            <a:ext cx="3086100" cy="185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장례현황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–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retendard" panose="02000503000000020004" pitchFamily="50" charset="-127"/>
              </a:rPr>
              <a:t>회원정산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E1AA25-C3C8-67DC-9ABC-9E73B77282AB}"/>
              </a:ext>
            </a:extLst>
          </p:cNvPr>
          <p:cNvSpPr txBox="1"/>
          <p:nvPr/>
        </p:nvSpPr>
        <p:spPr>
          <a:xfrm>
            <a:off x="46325" y="758601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No.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 Korean"/>
                <a:cs typeface="+mn-cs"/>
              </a:rPr>
              <a:t>2022101100023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1-1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CC577D-800E-1F46-3567-621DC18DB960}"/>
              </a:ext>
            </a:extLst>
          </p:cNvPr>
          <p:cNvSpPr txBox="1"/>
          <p:nvPr/>
        </p:nvSpPr>
        <p:spPr>
          <a:xfrm>
            <a:off x="2780697" y="782736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상품정보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BA95EC-53E5-DA8A-1A2A-006F0293E287}"/>
              </a:ext>
            </a:extLst>
          </p:cNvPr>
          <p:cNvSpPr txBox="1"/>
          <p:nvPr/>
        </p:nvSpPr>
        <p:spPr>
          <a:xfrm>
            <a:off x="3882066" y="782337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행사정보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FDA4F7B-4776-90DC-1439-9768BA0CDBEB}"/>
              </a:ext>
            </a:extLst>
          </p:cNvPr>
          <p:cNvSpPr txBox="1"/>
          <p:nvPr/>
        </p:nvSpPr>
        <p:spPr>
          <a:xfrm>
            <a:off x="4936943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</a:t>
            </a: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1341EF9-EE8A-0809-07C2-5DB644139A7A}"/>
              </a:ext>
            </a:extLst>
          </p:cNvPr>
          <p:cNvSpPr txBox="1"/>
          <p:nvPr/>
        </p:nvSpPr>
        <p:spPr>
          <a:xfrm>
            <a:off x="6000595" y="7823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당사정산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4BEEC1F-6E59-8511-575A-B43BEA5A9F34}"/>
              </a:ext>
            </a:extLst>
          </p:cNvPr>
          <p:cNvSpPr txBox="1"/>
          <p:nvPr/>
        </p:nvSpPr>
        <p:spPr>
          <a:xfrm>
            <a:off x="8170467" y="882838"/>
            <a:ext cx="1492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접수일시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: 2022.10.11 14:33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86C09A0-6FBE-3786-A312-AAE8EAA5A38E}"/>
              </a:ext>
            </a:extLst>
          </p:cNvPr>
          <p:cNvSpPr txBox="1"/>
          <p:nvPr/>
        </p:nvSpPr>
        <p:spPr>
          <a:xfrm>
            <a:off x="8177154" y="670786"/>
            <a:ext cx="134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cs"/>
              </a:rPr>
              <a:t>의전팀장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cs"/>
              </a:rPr>
              <a:t> 임영웅</a:t>
            </a:r>
          </a:p>
        </p:txBody>
      </p:sp>
      <p:sp>
        <p:nvSpPr>
          <p:cNvPr id="281" name="Edit User">
            <a:extLst>
              <a:ext uri="{FF2B5EF4-FFF2-40B4-BE49-F238E27FC236}">
                <a16:creationId xmlns:a16="http://schemas.microsoft.com/office/drawing/2014/main" id="{ECAE1709-0C6D-F6DB-A355-34647FDEAF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256941" y="719247"/>
            <a:ext cx="179864" cy="178118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10834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4AF561-B4D7-7DFB-5844-050A58A66ADC}"/>
              </a:ext>
            </a:extLst>
          </p:cNvPr>
          <p:cNvGrpSpPr/>
          <p:nvPr/>
        </p:nvGrpSpPr>
        <p:grpSpPr>
          <a:xfrm>
            <a:off x="8012585" y="701790"/>
            <a:ext cx="213859" cy="213859"/>
            <a:chOff x="8157682" y="6501270"/>
            <a:chExt cx="235245" cy="23524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3D9545-AEF0-F5C9-C4D5-71ADE1374435}"/>
                </a:ext>
              </a:extLst>
            </p:cNvPr>
            <p:cNvSpPr/>
            <p:nvPr/>
          </p:nvSpPr>
          <p:spPr>
            <a:xfrm>
              <a:off x="8157682" y="6501270"/>
              <a:ext cx="235245" cy="235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43" name="Phone">
              <a:extLst>
                <a:ext uri="{FF2B5EF4-FFF2-40B4-BE49-F238E27FC236}">
                  <a16:creationId xmlns:a16="http://schemas.microsoft.com/office/drawing/2014/main" id="{C7C98E4A-E3ED-366C-F9F8-CDF35BC342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2974" y="6553632"/>
              <a:ext cx="118078" cy="124042"/>
            </a:xfrm>
            <a:custGeom>
              <a:avLst/>
              <a:gdLst>
                <a:gd name="T0" fmla="*/ 1175 w 1361"/>
                <a:gd name="T1" fmla="*/ 1009 h 1433"/>
                <a:gd name="T2" fmla="*/ 923 w 1361"/>
                <a:gd name="T3" fmla="*/ 965 h 1433"/>
                <a:gd name="T4" fmla="*/ 873 w 1361"/>
                <a:gd name="T5" fmla="*/ 1008 h 1433"/>
                <a:gd name="T6" fmla="*/ 509 w 1361"/>
                <a:gd name="T7" fmla="*/ 887 h 1433"/>
                <a:gd name="T8" fmla="*/ 440 w 1361"/>
                <a:gd name="T9" fmla="*/ 510 h 1433"/>
                <a:gd name="T10" fmla="*/ 490 w 1361"/>
                <a:gd name="T11" fmla="*/ 466 h 1433"/>
                <a:gd name="T12" fmla="*/ 481 w 1361"/>
                <a:gd name="T13" fmla="*/ 211 h 1433"/>
                <a:gd name="T14" fmla="*/ 446 w 1361"/>
                <a:gd name="T15" fmla="*/ 154 h 1433"/>
                <a:gd name="T16" fmla="*/ 238 w 1361"/>
                <a:gd name="T17" fmla="*/ 72 h 1433"/>
                <a:gd name="T18" fmla="*/ 193 w 1361"/>
                <a:gd name="T19" fmla="*/ 111 h 1433"/>
                <a:gd name="T20" fmla="*/ 29 w 1361"/>
                <a:gd name="T21" fmla="*/ 389 h 1433"/>
                <a:gd name="T22" fmla="*/ 310 w 1361"/>
                <a:gd name="T23" fmla="*/ 1061 h 1433"/>
                <a:gd name="T24" fmla="*/ 936 w 1361"/>
                <a:gd name="T25" fmla="*/ 1431 h 1433"/>
                <a:gd name="T26" fmla="*/ 1234 w 1361"/>
                <a:gd name="T27" fmla="*/ 1308 h 1433"/>
                <a:gd name="T28" fmla="*/ 1278 w 1361"/>
                <a:gd name="T29" fmla="*/ 1269 h 1433"/>
                <a:gd name="T30" fmla="*/ 1226 w 1361"/>
                <a:gd name="T31" fmla="*/ 1052 h 1433"/>
                <a:gd name="T32" fmla="*/ 1175 w 1361"/>
                <a:gd name="T33" fmla="*/ 1009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1" h="1433">
                  <a:moveTo>
                    <a:pt x="1175" y="1009"/>
                  </a:moveTo>
                  <a:cubicBezTo>
                    <a:pt x="1091" y="937"/>
                    <a:pt x="1006" y="893"/>
                    <a:pt x="923" y="965"/>
                  </a:cubicBezTo>
                  <a:lnTo>
                    <a:pt x="873" y="1008"/>
                  </a:lnTo>
                  <a:cubicBezTo>
                    <a:pt x="837" y="1040"/>
                    <a:pt x="770" y="1187"/>
                    <a:pt x="509" y="887"/>
                  </a:cubicBezTo>
                  <a:cubicBezTo>
                    <a:pt x="248" y="588"/>
                    <a:pt x="403" y="541"/>
                    <a:pt x="440" y="510"/>
                  </a:cubicBezTo>
                  <a:lnTo>
                    <a:pt x="490" y="466"/>
                  </a:lnTo>
                  <a:cubicBezTo>
                    <a:pt x="572" y="394"/>
                    <a:pt x="541" y="304"/>
                    <a:pt x="481" y="211"/>
                  </a:cubicBezTo>
                  <a:lnTo>
                    <a:pt x="446" y="154"/>
                  </a:lnTo>
                  <a:cubicBezTo>
                    <a:pt x="386" y="61"/>
                    <a:pt x="321" y="0"/>
                    <a:pt x="238" y="72"/>
                  </a:cubicBezTo>
                  <a:lnTo>
                    <a:pt x="193" y="111"/>
                  </a:lnTo>
                  <a:cubicBezTo>
                    <a:pt x="157" y="138"/>
                    <a:pt x="54" y="224"/>
                    <a:pt x="29" y="389"/>
                  </a:cubicBezTo>
                  <a:cubicBezTo>
                    <a:pt x="0" y="586"/>
                    <a:pt x="94" y="812"/>
                    <a:pt x="310" y="1061"/>
                  </a:cubicBezTo>
                  <a:cubicBezTo>
                    <a:pt x="525" y="1309"/>
                    <a:pt x="736" y="1433"/>
                    <a:pt x="936" y="1431"/>
                  </a:cubicBezTo>
                  <a:cubicBezTo>
                    <a:pt x="1102" y="1429"/>
                    <a:pt x="1202" y="1340"/>
                    <a:pt x="1234" y="1308"/>
                  </a:cubicBezTo>
                  <a:lnTo>
                    <a:pt x="1278" y="1269"/>
                  </a:lnTo>
                  <a:cubicBezTo>
                    <a:pt x="1361" y="1197"/>
                    <a:pt x="1310" y="1124"/>
                    <a:pt x="1226" y="1052"/>
                  </a:cubicBezTo>
                  <a:lnTo>
                    <a:pt x="1175" y="1009"/>
                  </a:lnTo>
                  <a:close/>
                </a:path>
              </a:pathLst>
            </a:custGeom>
            <a:solidFill>
              <a:srgbClr val="0D6E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57" name="그림 456">
            <a:extLst>
              <a:ext uri="{FF2B5EF4-FFF2-40B4-BE49-F238E27FC236}">
                <a16:creationId xmlns:a16="http://schemas.microsoft.com/office/drawing/2014/main" id="{19684B4A-BFA2-9387-D06D-DF374F7BD1A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59" r="88181" b="48986"/>
          <a:stretch/>
        </p:blipFill>
        <p:spPr>
          <a:xfrm>
            <a:off x="8371032" y="-1189650"/>
            <a:ext cx="219523" cy="239256"/>
          </a:xfrm>
          <a:prstGeom prst="rect">
            <a:avLst/>
          </a:prstGeom>
        </p:spPr>
      </p:pic>
      <p:sp>
        <p:nvSpPr>
          <p:cNvPr id="458" name="TextBox 457">
            <a:extLst>
              <a:ext uri="{FF2B5EF4-FFF2-40B4-BE49-F238E27FC236}">
                <a16:creationId xmlns:a16="http://schemas.microsoft.com/office/drawing/2014/main" id="{ED054FFD-312E-098C-CD2A-49A9D0B8C9BF}"/>
              </a:ext>
            </a:extLst>
          </p:cNvPr>
          <p:cNvSpPr txBox="1"/>
          <p:nvPr/>
        </p:nvSpPr>
        <p:spPr>
          <a:xfrm>
            <a:off x="8518117" y="-1203837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현금영수증</a:t>
            </a:r>
          </a:p>
        </p:txBody>
      </p:sp>
      <p:graphicFrame>
        <p:nvGraphicFramePr>
          <p:cNvPr id="334" name="표 33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/>
        </p:nvGraphicFramePr>
        <p:xfrm>
          <a:off x="9697979" y="526664"/>
          <a:ext cx="2486401" cy="2252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 송부 후 결제 취소 및 재결제가 있을 경우 버튼이 빨간색으로 변경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정산서를 재송부 해야 함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</a:tbl>
          </a:graphicData>
        </a:graphic>
      </p:graphicFrame>
      <p:sp>
        <p:nvSpPr>
          <p:cNvPr id="129" name="사각형: 둥근 모서리 450">
            <a:extLst>
              <a:ext uri="{FF2B5EF4-FFF2-40B4-BE49-F238E27FC236}">
                <a16:creationId xmlns:a16="http://schemas.microsoft.com/office/drawing/2014/main" id="{19959777-55CC-B008-2B03-DE043279F4E6}"/>
              </a:ext>
            </a:extLst>
          </p:cNvPr>
          <p:cNvSpPr/>
          <p:nvPr/>
        </p:nvSpPr>
        <p:spPr>
          <a:xfrm>
            <a:off x="153994" y="1699846"/>
            <a:ext cx="9390784" cy="3071446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729E40-8143-AA5B-9AD7-84ED6EBE069B}"/>
              </a:ext>
            </a:extLst>
          </p:cNvPr>
          <p:cNvSpPr/>
          <p:nvPr/>
        </p:nvSpPr>
        <p:spPr>
          <a:xfrm>
            <a:off x="359626" y="23268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31C4F6-0D9F-CC59-ADD2-0DA4F413EA31}"/>
              </a:ext>
            </a:extLst>
          </p:cNvPr>
          <p:cNvSpPr txBox="1"/>
          <p:nvPr/>
        </p:nvSpPr>
        <p:spPr>
          <a:xfrm>
            <a:off x="401360" y="22536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수신번호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F363694-5D20-8669-7610-17D9D37CA940}"/>
              </a:ext>
            </a:extLst>
          </p:cNvPr>
          <p:cNvSpPr/>
          <p:nvPr/>
        </p:nvSpPr>
        <p:spPr>
          <a:xfrm>
            <a:off x="2636295" y="23268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20AB32-57A5-3114-2A6C-531EF56371EF}"/>
              </a:ext>
            </a:extLst>
          </p:cNvPr>
          <p:cNvSpPr txBox="1"/>
          <p:nvPr/>
        </p:nvSpPr>
        <p:spPr>
          <a:xfrm>
            <a:off x="2678029" y="22536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06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03B7CD3-F1D9-9722-B6A4-1775A9F0F17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564256" y="2444620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78A53F-C140-0A43-F86D-FAA23A328544}"/>
              </a:ext>
            </a:extLst>
          </p:cNvPr>
          <p:cNvSpPr txBox="1"/>
          <p:nvPr/>
        </p:nvSpPr>
        <p:spPr>
          <a:xfrm>
            <a:off x="297524" y="180409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회원정산정보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2A22D11-B4BE-814C-14B1-D490D2FEC285}"/>
              </a:ext>
            </a:extLst>
          </p:cNvPr>
          <p:cNvCxnSpPr>
            <a:cxnSpLocks/>
          </p:cNvCxnSpPr>
          <p:nvPr/>
        </p:nvCxnSpPr>
        <p:spPr>
          <a:xfrm>
            <a:off x="359626" y="2136553"/>
            <a:ext cx="8987247" cy="0"/>
          </a:xfrm>
          <a:prstGeom prst="line">
            <a:avLst/>
          </a:prstGeom>
          <a:ln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4A18EC8-B148-8B87-655E-FFA11A9C3BC4}"/>
              </a:ext>
            </a:extLst>
          </p:cNvPr>
          <p:cNvSpPr/>
          <p:nvPr/>
        </p:nvSpPr>
        <p:spPr>
          <a:xfrm>
            <a:off x="4943467" y="2338501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FC4EAD-B374-FF0D-05F6-7E3977B778BD}"/>
              </a:ext>
            </a:extLst>
          </p:cNvPr>
          <p:cNvSpPr txBox="1"/>
          <p:nvPr/>
        </p:nvSpPr>
        <p:spPr>
          <a:xfrm>
            <a:off x="4985201" y="22653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발급구분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21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4168206-0E2D-3859-2894-AA40C93C9C5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871428" y="2456320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EB97EE2-4E59-58A4-19A1-1B86FF48F26E}"/>
              </a:ext>
            </a:extLst>
          </p:cNvPr>
          <p:cNvSpPr/>
          <p:nvPr/>
        </p:nvSpPr>
        <p:spPr>
          <a:xfrm>
            <a:off x="7202215" y="2333075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9EA8AC-A0F9-F364-0645-60931C75427A}"/>
              </a:ext>
            </a:extLst>
          </p:cNvPr>
          <p:cNvSpPr txBox="1"/>
          <p:nvPr/>
        </p:nvSpPr>
        <p:spPr>
          <a:xfrm>
            <a:off x="7221166" y="2265354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24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E3D2EB0-628F-4A40-F384-0DF4DC4252D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9130176" y="2450894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사각형: 둥근 모서리 16">
            <a:extLst>
              <a:ext uri="{FF2B5EF4-FFF2-40B4-BE49-F238E27FC236}">
                <a16:creationId xmlns:a16="http://schemas.microsoft.com/office/drawing/2014/main" id="{B5A319B2-9DB9-8886-16BA-F1ED14BD4345}"/>
              </a:ext>
            </a:extLst>
          </p:cNvPr>
          <p:cNvSpPr/>
          <p:nvPr/>
        </p:nvSpPr>
        <p:spPr>
          <a:xfrm>
            <a:off x="153993" y="1174148"/>
            <a:ext cx="9390785" cy="479635"/>
          </a:xfrm>
          <a:prstGeom prst="roundRect">
            <a:avLst>
              <a:gd name="adj" fmla="val 214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42E92B-4A56-387C-B7C7-994096FE49D9}"/>
              </a:ext>
            </a:extLst>
          </p:cNvPr>
          <p:cNvCxnSpPr>
            <a:cxnSpLocks/>
          </p:cNvCxnSpPr>
          <p:nvPr/>
        </p:nvCxnSpPr>
        <p:spPr>
          <a:xfrm>
            <a:off x="2689282" y="1091572"/>
            <a:ext cx="84698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B44583-35FE-BAF6-3954-C6C92822E5AA}"/>
              </a:ext>
            </a:extLst>
          </p:cNvPr>
          <p:cNvCxnSpPr>
            <a:cxnSpLocks/>
          </p:cNvCxnSpPr>
          <p:nvPr/>
        </p:nvCxnSpPr>
        <p:spPr>
          <a:xfrm>
            <a:off x="3534705" y="1091173"/>
            <a:ext cx="8887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554E66A-054F-9E40-CBC1-8721DC66FC37}"/>
              </a:ext>
            </a:extLst>
          </p:cNvPr>
          <p:cNvCxnSpPr>
            <a:cxnSpLocks/>
          </p:cNvCxnSpPr>
          <p:nvPr/>
        </p:nvCxnSpPr>
        <p:spPr>
          <a:xfrm>
            <a:off x="4423437" y="1091173"/>
            <a:ext cx="8887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53BEFF-7549-8D03-6CB8-90D825490556}"/>
              </a:ext>
            </a:extLst>
          </p:cNvPr>
          <p:cNvCxnSpPr>
            <a:cxnSpLocks/>
          </p:cNvCxnSpPr>
          <p:nvPr/>
        </p:nvCxnSpPr>
        <p:spPr>
          <a:xfrm>
            <a:off x="4867037" y="1091173"/>
            <a:ext cx="888732" cy="0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37F3324-DB3F-7C84-AF38-2455C7B2D44C}"/>
              </a:ext>
            </a:extLst>
          </p:cNvPr>
          <p:cNvCxnSpPr>
            <a:cxnSpLocks/>
          </p:cNvCxnSpPr>
          <p:nvPr/>
        </p:nvCxnSpPr>
        <p:spPr>
          <a:xfrm>
            <a:off x="5624945" y="1091173"/>
            <a:ext cx="14535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9470FC4-F9EB-E625-CEC9-65231FAB147A}"/>
              </a:ext>
            </a:extLst>
          </p:cNvPr>
          <p:cNvSpPr/>
          <p:nvPr/>
        </p:nvSpPr>
        <p:spPr>
          <a:xfrm>
            <a:off x="365401" y="291124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282531F-16E2-31D4-449E-C86425497072}"/>
              </a:ext>
            </a:extLst>
          </p:cNvPr>
          <p:cNvSpPr txBox="1"/>
          <p:nvPr/>
        </p:nvSpPr>
        <p:spPr>
          <a:xfrm>
            <a:off x="407135" y="283809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과세방법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199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04F0BA4-3D6B-7E10-1C43-3A8AD87A44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330795" y="302906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15A6E4D-2860-85D5-4634-AFB2D915A39D}"/>
              </a:ext>
            </a:extLst>
          </p:cNvPr>
          <p:cNvSpPr/>
          <p:nvPr/>
        </p:nvSpPr>
        <p:spPr>
          <a:xfrm>
            <a:off x="2642070" y="291124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9B74CB-25F5-3262-1716-49DCEB94251D}"/>
              </a:ext>
            </a:extLst>
          </p:cNvPr>
          <p:cNvSpPr txBox="1"/>
          <p:nvPr/>
        </p:nvSpPr>
        <p:spPr>
          <a:xfrm>
            <a:off x="2683804" y="283809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발행용도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2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17BCC93-ADDA-D6E8-C326-D4F6424FBDC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607464" y="302906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506CB5C-3C1A-ECA1-0885-8AD0F610D8D1}"/>
              </a:ext>
            </a:extLst>
          </p:cNvPr>
          <p:cNvSpPr/>
          <p:nvPr/>
        </p:nvSpPr>
        <p:spPr>
          <a:xfrm>
            <a:off x="4943286" y="2912532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7C81A33-4C6B-81BB-A6CC-DE7466743126}"/>
              </a:ext>
            </a:extLst>
          </p:cNvPr>
          <p:cNvSpPr txBox="1"/>
          <p:nvPr/>
        </p:nvSpPr>
        <p:spPr>
          <a:xfrm>
            <a:off x="4985020" y="2839385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5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32CE93B-3326-29BD-0A48-919B0FC382A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908680" y="3030351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0FCEBFD5-F5BA-7D2E-55B3-B635812DAE4A}"/>
              </a:ext>
            </a:extLst>
          </p:cNvPr>
          <p:cNvSpPr/>
          <p:nvPr/>
        </p:nvSpPr>
        <p:spPr>
          <a:xfrm>
            <a:off x="7211271" y="2907106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BAE26A-F796-6A67-F4AA-0C8CD4C95104}"/>
              </a:ext>
            </a:extLst>
          </p:cNvPr>
          <p:cNvSpPr txBox="1"/>
          <p:nvPr/>
        </p:nvSpPr>
        <p:spPr>
          <a:xfrm>
            <a:off x="7253005" y="2833959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367331" y="3478070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409065" y="340492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E0ACF7F-0FBA-36C4-ACC9-F7F634D1842B}"/>
              </a:ext>
            </a:extLst>
          </p:cNvPr>
          <p:cNvSpPr/>
          <p:nvPr/>
        </p:nvSpPr>
        <p:spPr>
          <a:xfrm>
            <a:off x="2620021" y="3478069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F24300F-6F2A-8A88-50AC-73AECFF7CEFB}"/>
              </a:ext>
            </a:extLst>
          </p:cNvPr>
          <p:cNvSpPr txBox="1"/>
          <p:nvPr/>
        </p:nvSpPr>
        <p:spPr>
          <a:xfrm>
            <a:off x="2661755" y="3404922"/>
            <a:ext cx="658367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비과세금액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465DB-64A3-C18A-1190-D6335076FB0E}"/>
              </a:ext>
            </a:extLst>
          </p:cNvPr>
          <p:cNvSpPr/>
          <p:nvPr/>
        </p:nvSpPr>
        <p:spPr>
          <a:xfrm>
            <a:off x="7221385" y="3465830"/>
            <a:ext cx="21363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822DB5D-1FCF-9A0A-1EDB-578276BE460A}"/>
              </a:ext>
            </a:extLst>
          </p:cNvPr>
          <p:cNvSpPr txBox="1"/>
          <p:nvPr/>
        </p:nvSpPr>
        <p:spPr>
          <a:xfrm>
            <a:off x="7263117" y="3392683"/>
            <a:ext cx="578711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결제금액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27" name="사각형: 둥근 모서리 35">
            <a:extLst>
              <a:ext uri="{FF2B5EF4-FFF2-40B4-BE49-F238E27FC236}">
                <a16:creationId xmlns:a16="http://schemas.microsoft.com/office/drawing/2014/main" id="{327488EB-0C8D-7176-DDE6-E7A02EF7AB99}"/>
              </a:ext>
            </a:extLst>
          </p:cNvPr>
          <p:cNvSpPr/>
          <p:nvPr/>
        </p:nvSpPr>
        <p:spPr>
          <a:xfrm>
            <a:off x="8367274" y="4266329"/>
            <a:ext cx="982234" cy="340368"/>
          </a:xfrm>
          <a:prstGeom prst="roundRect">
            <a:avLst>
              <a:gd name="adj" fmla="val 50000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637D538-D9B5-8C88-18DD-2A133C8F80D3}"/>
              </a:ext>
            </a:extLst>
          </p:cNvPr>
          <p:cNvSpPr/>
          <p:nvPr/>
        </p:nvSpPr>
        <p:spPr>
          <a:xfrm>
            <a:off x="8474650" y="4314713"/>
            <a:ext cx="246158" cy="246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817B375-8F86-0253-89C8-74A2198A65A5}"/>
              </a:ext>
            </a:extLst>
          </p:cNvPr>
          <p:cNvSpPr txBox="1"/>
          <p:nvPr/>
        </p:nvSpPr>
        <p:spPr>
          <a:xfrm>
            <a:off x="8680418" y="4315491"/>
            <a:ext cx="65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발행하기</a:t>
            </a:r>
          </a:p>
        </p:txBody>
      </p:sp>
      <p:sp>
        <p:nvSpPr>
          <p:cNvPr id="230" name="Accept">
            <a:extLst>
              <a:ext uri="{FF2B5EF4-FFF2-40B4-BE49-F238E27FC236}">
                <a16:creationId xmlns:a16="http://schemas.microsoft.com/office/drawing/2014/main" id="{B4C26B16-72E4-0ADF-1FA3-F79B465B1914}"/>
              </a:ext>
            </a:extLst>
          </p:cNvPr>
          <p:cNvSpPr>
            <a:spLocks noChangeAspect="1"/>
          </p:cNvSpPr>
          <p:nvPr/>
        </p:nvSpPr>
        <p:spPr bwMode="auto">
          <a:xfrm>
            <a:off x="8527484" y="4355687"/>
            <a:ext cx="127000" cy="122237"/>
          </a:xfrm>
          <a:custGeom>
            <a:avLst/>
            <a:gdLst>
              <a:gd name="T0" fmla="*/ 1065 w 1098"/>
              <a:gd name="T1" fmla="*/ 84 h 1055"/>
              <a:gd name="T2" fmla="*/ 967 w 1098"/>
              <a:gd name="T3" fmla="*/ 18 h 1055"/>
              <a:gd name="T4" fmla="*/ 885 w 1098"/>
              <a:gd name="T5" fmla="*/ 33 h 1055"/>
              <a:gd name="T6" fmla="*/ 408 w 1098"/>
              <a:gd name="T7" fmla="*/ 737 h 1055"/>
              <a:gd name="T8" fmla="*/ 189 w 1098"/>
              <a:gd name="T9" fmla="*/ 518 h 1055"/>
              <a:gd name="T10" fmla="*/ 106 w 1098"/>
              <a:gd name="T11" fmla="*/ 518 h 1055"/>
              <a:gd name="T12" fmla="*/ 23 w 1098"/>
              <a:gd name="T13" fmla="*/ 601 h 1055"/>
              <a:gd name="T14" fmla="*/ 23 w 1098"/>
              <a:gd name="T15" fmla="*/ 684 h 1055"/>
              <a:gd name="T16" fmla="*/ 360 w 1098"/>
              <a:gd name="T17" fmla="*/ 1021 h 1055"/>
              <a:gd name="T18" fmla="*/ 435 w 1098"/>
              <a:gd name="T19" fmla="*/ 1055 h 1055"/>
              <a:gd name="T20" fmla="*/ 506 w 1098"/>
              <a:gd name="T21" fmla="*/ 1013 h 1055"/>
              <a:gd name="T22" fmla="*/ 1080 w 1098"/>
              <a:gd name="T23" fmla="*/ 166 h 1055"/>
              <a:gd name="T24" fmla="*/ 1065 w 1098"/>
              <a:gd name="T25" fmla="*/ 84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8" h="1055">
                <a:moveTo>
                  <a:pt x="1065" y="84"/>
                </a:moveTo>
                <a:lnTo>
                  <a:pt x="967" y="18"/>
                </a:lnTo>
                <a:cubicBezTo>
                  <a:pt x="940" y="0"/>
                  <a:pt x="904" y="7"/>
                  <a:pt x="885" y="33"/>
                </a:cubicBezTo>
                <a:lnTo>
                  <a:pt x="408" y="737"/>
                </a:lnTo>
                <a:lnTo>
                  <a:pt x="189" y="518"/>
                </a:lnTo>
                <a:cubicBezTo>
                  <a:pt x="166" y="495"/>
                  <a:pt x="129" y="495"/>
                  <a:pt x="106" y="518"/>
                </a:cubicBezTo>
                <a:lnTo>
                  <a:pt x="23" y="601"/>
                </a:lnTo>
                <a:cubicBezTo>
                  <a:pt x="0" y="624"/>
                  <a:pt x="0" y="661"/>
                  <a:pt x="23" y="684"/>
                </a:cubicBezTo>
                <a:lnTo>
                  <a:pt x="360" y="1021"/>
                </a:lnTo>
                <a:cubicBezTo>
                  <a:pt x="379" y="1040"/>
                  <a:pt x="408" y="1055"/>
                  <a:pt x="435" y="1055"/>
                </a:cubicBezTo>
                <a:cubicBezTo>
                  <a:pt x="462" y="1055"/>
                  <a:pt x="489" y="1038"/>
                  <a:pt x="506" y="1013"/>
                </a:cubicBezTo>
                <a:lnTo>
                  <a:pt x="1080" y="166"/>
                </a:lnTo>
                <a:cubicBezTo>
                  <a:pt x="1098" y="139"/>
                  <a:pt x="1091" y="102"/>
                  <a:pt x="1065" y="84"/>
                </a:cubicBezTo>
                <a:close/>
              </a:path>
            </a:pathLst>
          </a:custGeom>
          <a:solidFill>
            <a:srgbClr val="0D6EF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B8F5523-4596-4508-9DDF-1605190B9E11}"/>
              </a:ext>
            </a:extLst>
          </p:cNvPr>
          <p:cNvGrpSpPr/>
          <p:nvPr/>
        </p:nvGrpSpPr>
        <p:grpSpPr>
          <a:xfrm>
            <a:off x="327288" y="4207000"/>
            <a:ext cx="811764" cy="340368"/>
            <a:chOff x="7459478" y="5988238"/>
            <a:chExt cx="811764" cy="340368"/>
          </a:xfrm>
        </p:grpSpPr>
        <p:sp>
          <p:nvSpPr>
            <p:cNvPr id="238" name="사각형: 둥근 모서리 344">
              <a:extLst>
                <a:ext uri="{FF2B5EF4-FFF2-40B4-BE49-F238E27FC236}">
                  <a16:creationId xmlns:a16="http://schemas.microsoft.com/office/drawing/2014/main" id="{0C7232B1-9992-F311-EC48-38B9FC6375D3}"/>
                </a:ext>
              </a:extLst>
            </p:cNvPr>
            <p:cNvSpPr/>
            <p:nvPr/>
          </p:nvSpPr>
          <p:spPr>
            <a:xfrm>
              <a:off x="7459478" y="5988238"/>
              <a:ext cx="811764" cy="340368"/>
            </a:xfrm>
            <a:prstGeom prst="roundRect">
              <a:avLst>
                <a:gd name="adj" fmla="val 50000"/>
              </a:avLst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9DC9E8C8-C219-BB69-C2AE-EBA9E2F0DB80}"/>
                </a:ext>
              </a:extLst>
            </p:cNvPr>
            <p:cNvSpPr/>
            <p:nvPr/>
          </p:nvSpPr>
          <p:spPr>
            <a:xfrm>
              <a:off x="7518943" y="6036622"/>
              <a:ext cx="246158" cy="2461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1E44058-7026-BDDF-CAD5-4D05E1EF46B5}"/>
                </a:ext>
              </a:extLst>
            </p:cNvPr>
            <p:cNvSpPr txBox="1"/>
            <p:nvPr/>
          </p:nvSpPr>
          <p:spPr>
            <a:xfrm>
              <a:off x="7771365" y="6037400"/>
              <a:ext cx="4868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cs"/>
                </a:rPr>
                <a:t>반영</a:t>
              </a:r>
            </a:p>
          </p:txBody>
        </p:sp>
        <p:sp>
          <p:nvSpPr>
            <p:cNvPr id="241" name="Save">
              <a:extLst>
                <a:ext uri="{FF2B5EF4-FFF2-40B4-BE49-F238E27FC236}">
                  <a16:creationId xmlns:a16="http://schemas.microsoft.com/office/drawing/2014/main" id="{1F26CC28-E796-922A-5076-9B32F3EB989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2070" y="6100552"/>
              <a:ext cx="121657" cy="121657"/>
            </a:xfrm>
            <a:custGeom>
              <a:avLst/>
              <a:gdLst>
                <a:gd name="T0" fmla="*/ 40 w 667"/>
                <a:gd name="T1" fmla="*/ 1 h 667"/>
                <a:gd name="T2" fmla="*/ 0 w 667"/>
                <a:gd name="T3" fmla="*/ 41 h 667"/>
                <a:gd name="T4" fmla="*/ 0 w 667"/>
                <a:gd name="T5" fmla="*/ 627 h 667"/>
                <a:gd name="T6" fmla="*/ 40 w 667"/>
                <a:gd name="T7" fmla="*/ 667 h 667"/>
                <a:gd name="T8" fmla="*/ 627 w 667"/>
                <a:gd name="T9" fmla="*/ 667 h 667"/>
                <a:gd name="T10" fmla="*/ 667 w 667"/>
                <a:gd name="T11" fmla="*/ 627 h 667"/>
                <a:gd name="T12" fmla="*/ 667 w 667"/>
                <a:gd name="T13" fmla="*/ 161 h 667"/>
                <a:gd name="T14" fmla="*/ 663 w 667"/>
                <a:gd name="T15" fmla="*/ 151 h 667"/>
                <a:gd name="T16" fmla="*/ 517 w 667"/>
                <a:gd name="T17" fmla="*/ 4 h 667"/>
                <a:gd name="T18" fmla="*/ 507 w 667"/>
                <a:gd name="T19" fmla="*/ 1 h 667"/>
                <a:gd name="T20" fmla="*/ 40 w 667"/>
                <a:gd name="T21" fmla="*/ 1 h 667"/>
                <a:gd name="T22" fmla="*/ 40 w 667"/>
                <a:gd name="T23" fmla="*/ 27 h 667"/>
                <a:gd name="T24" fmla="*/ 147 w 667"/>
                <a:gd name="T25" fmla="*/ 27 h 667"/>
                <a:gd name="T26" fmla="*/ 147 w 667"/>
                <a:gd name="T27" fmla="*/ 227 h 667"/>
                <a:gd name="T28" fmla="*/ 155 w 667"/>
                <a:gd name="T29" fmla="*/ 246 h 667"/>
                <a:gd name="T30" fmla="*/ 174 w 667"/>
                <a:gd name="T31" fmla="*/ 254 h 667"/>
                <a:gd name="T32" fmla="*/ 494 w 667"/>
                <a:gd name="T33" fmla="*/ 254 h 667"/>
                <a:gd name="T34" fmla="*/ 513 w 667"/>
                <a:gd name="T35" fmla="*/ 246 h 667"/>
                <a:gd name="T36" fmla="*/ 520 w 667"/>
                <a:gd name="T37" fmla="*/ 227 h 667"/>
                <a:gd name="T38" fmla="*/ 520 w 667"/>
                <a:gd name="T39" fmla="*/ 46 h 667"/>
                <a:gd name="T40" fmla="*/ 640 w 667"/>
                <a:gd name="T41" fmla="*/ 166 h 667"/>
                <a:gd name="T42" fmla="*/ 640 w 667"/>
                <a:gd name="T43" fmla="*/ 627 h 667"/>
                <a:gd name="T44" fmla="*/ 627 w 667"/>
                <a:gd name="T45" fmla="*/ 641 h 667"/>
                <a:gd name="T46" fmla="*/ 560 w 667"/>
                <a:gd name="T47" fmla="*/ 641 h 667"/>
                <a:gd name="T48" fmla="*/ 560 w 667"/>
                <a:gd name="T49" fmla="*/ 384 h 667"/>
                <a:gd name="T50" fmla="*/ 523 w 667"/>
                <a:gd name="T51" fmla="*/ 347 h 667"/>
                <a:gd name="T52" fmla="*/ 144 w 667"/>
                <a:gd name="T53" fmla="*/ 347 h 667"/>
                <a:gd name="T54" fmla="*/ 108 w 667"/>
                <a:gd name="T55" fmla="*/ 384 h 667"/>
                <a:gd name="T56" fmla="*/ 108 w 667"/>
                <a:gd name="T57" fmla="*/ 641 h 667"/>
                <a:gd name="T58" fmla="*/ 40 w 667"/>
                <a:gd name="T59" fmla="*/ 641 h 667"/>
                <a:gd name="T60" fmla="*/ 27 w 667"/>
                <a:gd name="T61" fmla="*/ 627 h 667"/>
                <a:gd name="T62" fmla="*/ 27 w 667"/>
                <a:gd name="T63" fmla="*/ 41 h 667"/>
                <a:gd name="T64" fmla="*/ 40 w 667"/>
                <a:gd name="T65" fmla="*/ 27 h 667"/>
                <a:gd name="T66" fmla="*/ 174 w 667"/>
                <a:gd name="T67" fmla="*/ 27 h 667"/>
                <a:gd name="T68" fmla="*/ 494 w 667"/>
                <a:gd name="T69" fmla="*/ 27 h 667"/>
                <a:gd name="T70" fmla="*/ 494 w 667"/>
                <a:gd name="T71" fmla="*/ 227 h 667"/>
                <a:gd name="T72" fmla="*/ 174 w 667"/>
                <a:gd name="T73" fmla="*/ 227 h 667"/>
                <a:gd name="T74" fmla="*/ 174 w 667"/>
                <a:gd name="T75" fmla="*/ 27 h 667"/>
                <a:gd name="T76" fmla="*/ 410 w 667"/>
                <a:gd name="T77" fmla="*/ 54 h 667"/>
                <a:gd name="T78" fmla="*/ 400 w 667"/>
                <a:gd name="T79" fmla="*/ 67 h 667"/>
                <a:gd name="T80" fmla="*/ 400 w 667"/>
                <a:gd name="T81" fmla="*/ 187 h 667"/>
                <a:gd name="T82" fmla="*/ 414 w 667"/>
                <a:gd name="T83" fmla="*/ 201 h 667"/>
                <a:gd name="T84" fmla="*/ 454 w 667"/>
                <a:gd name="T85" fmla="*/ 201 h 667"/>
                <a:gd name="T86" fmla="*/ 467 w 667"/>
                <a:gd name="T87" fmla="*/ 187 h 667"/>
                <a:gd name="T88" fmla="*/ 467 w 667"/>
                <a:gd name="T89" fmla="*/ 67 h 667"/>
                <a:gd name="T90" fmla="*/ 454 w 667"/>
                <a:gd name="T91" fmla="*/ 54 h 667"/>
                <a:gd name="T92" fmla="*/ 410 w 667"/>
                <a:gd name="T93" fmla="*/ 54 h 667"/>
                <a:gd name="T94" fmla="*/ 427 w 667"/>
                <a:gd name="T95" fmla="*/ 81 h 667"/>
                <a:gd name="T96" fmla="*/ 440 w 667"/>
                <a:gd name="T97" fmla="*/ 81 h 667"/>
                <a:gd name="T98" fmla="*/ 440 w 667"/>
                <a:gd name="T99" fmla="*/ 174 h 667"/>
                <a:gd name="T100" fmla="*/ 427 w 667"/>
                <a:gd name="T101" fmla="*/ 174 h 667"/>
                <a:gd name="T102" fmla="*/ 427 w 667"/>
                <a:gd name="T103" fmla="*/ 81 h 667"/>
                <a:gd name="T104" fmla="*/ 144 w 667"/>
                <a:gd name="T105" fmla="*/ 373 h 667"/>
                <a:gd name="T106" fmla="*/ 523 w 667"/>
                <a:gd name="T107" fmla="*/ 373 h 667"/>
                <a:gd name="T108" fmla="*/ 534 w 667"/>
                <a:gd name="T109" fmla="*/ 384 h 667"/>
                <a:gd name="T110" fmla="*/ 534 w 667"/>
                <a:gd name="T111" fmla="*/ 641 h 667"/>
                <a:gd name="T112" fmla="*/ 133 w 667"/>
                <a:gd name="T113" fmla="*/ 641 h 667"/>
                <a:gd name="T114" fmla="*/ 133 w 667"/>
                <a:gd name="T115" fmla="*/ 384 h 667"/>
                <a:gd name="T116" fmla="*/ 144 w 667"/>
                <a:gd name="T117" fmla="*/ 37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7" h="667">
                  <a:moveTo>
                    <a:pt x="40" y="1"/>
                  </a:moveTo>
                  <a:cubicBezTo>
                    <a:pt x="19" y="1"/>
                    <a:pt x="0" y="19"/>
                    <a:pt x="0" y="41"/>
                  </a:cubicBezTo>
                  <a:lnTo>
                    <a:pt x="0" y="627"/>
                  </a:lnTo>
                  <a:cubicBezTo>
                    <a:pt x="0" y="649"/>
                    <a:pt x="19" y="667"/>
                    <a:pt x="40" y="667"/>
                  </a:cubicBezTo>
                  <a:lnTo>
                    <a:pt x="627" y="667"/>
                  </a:lnTo>
                  <a:cubicBezTo>
                    <a:pt x="649" y="667"/>
                    <a:pt x="667" y="649"/>
                    <a:pt x="667" y="627"/>
                  </a:cubicBezTo>
                  <a:lnTo>
                    <a:pt x="667" y="161"/>
                  </a:lnTo>
                  <a:cubicBezTo>
                    <a:pt x="667" y="157"/>
                    <a:pt x="666" y="154"/>
                    <a:pt x="663" y="151"/>
                  </a:cubicBezTo>
                  <a:lnTo>
                    <a:pt x="517" y="4"/>
                  </a:lnTo>
                  <a:cubicBezTo>
                    <a:pt x="514" y="2"/>
                    <a:pt x="511" y="0"/>
                    <a:pt x="507" y="1"/>
                  </a:cubicBezTo>
                  <a:lnTo>
                    <a:pt x="40" y="1"/>
                  </a:lnTo>
                  <a:close/>
                  <a:moveTo>
                    <a:pt x="40" y="27"/>
                  </a:moveTo>
                  <a:lnTo>
                    <a:pt x="147" y="27"/>
                  </a:lnTo>
                  <a:lnTo>
                    <a:pt x="147" y="227"/>
                  </a:lnTo>
                  <a:cubicBezTo>
                    <a:pt x="147" y="234"/>
                    <a:pt x="150" y="241"/>
                    <a:pt x="155" y="246"/>
                  </a:cubicBezTo>
                  <a:cubicBezTo>
                    <a:pt x="160" y="251"/>
                    <a:pt x="167" y="254"/>
                    <a:pt x="174" y="254"/>
                  </a:cubicBezTo>
                  <a:lnTo>
                    <a:pt x="494" y="254"/>
                  </a:lnTo>
                  <a:cubicBezTo>
                    <a:pt x="501" y="254"/>
                    <a:pt x="508" y="251"/>
                    <a:pt x="513" y="246"/>
                  </a:cubicBezTo>
                  <a:cubicBezTo>
                    <a:pt x="518" y="241"/>
                    <a:pt x="520" y="234"/>
                    <a:pt x="520" y="227"/>
                  </a:cubicBezTo>
                  <a:lnTo>
                    <a:pt x="520" y="46"/>
                  </a:lnTo>
                  <a:lnTo>
                    <a:pt x="640" y="166"/>
                  </a:lnTo>
                  <a:lnTo>
                    <a:pt x="640" y="627"/>
                  </a:lnTo>
                  <a:cubicBezTo>
                    <a:pt x="640" y="635"/>
                    <a:pt x="635" y="641"/>
                    <a:pt x="627" y="641"/>
                  </a:cubicBezTo>
                  <a:lnTo>
                    <a:pt x="560" y="641"/>
                  </a:lnTo>
                  <a:lnTo>
                    <a:pt x="560" y="384"/>
                  </a:lnTo>
                  <a:cubicBezTo>
                    <a:pt x="560" y="364"/>
                    <a:pt x="543" y="347"/>
                    <a:pt x="523" y="347"/>
                  </a:cubicBezTo>
                  <a:lnTo>
                    <a:pt x="144" y="347"/>
                  </a:lnTo>
                  <a:cubicBezTo>
                    <a:pt x="124" y="347"/>
                    <a:pt x="108" y="364"/>
                    <a:pt x="108" y="384"/>
                  </a:cubicBezTo>
                  <a:lnTo>
                    <a:pt x="108" y="641"/>
                  </a:lnTo>
                  <a:lnTo>
                    <a:pt x="40" y="641"/>
                  </a:lnTo>
                  <a:cubicBezTo>
                    <a:pt x="33" y="641"/>
                    <a:pt x="27" y="635"/>
                    <a:pt x="27" y="627"/>
                  </a:cubicBezTo>
                  <a:lnTo>
                    <a:pt x="27" y="41"/>
                  </a:lnTo>
                  <a:cubicBezTo>
                    <a:pt x="27" y="33"/>
                    <a:pt x="33" y="27"/>
                    <a:pt x="40" y="27"/>
                  </a:cubicBezTo>
                  <a:close/>
                  <a:moveTo>
                    <a:pt x="174" y="27"/>
                  </a:moveTo>
                  <a:lnTo>
                    <a:pt x="494" y="27"/>
                  </a:lnTo>
                  <a:lnTo>
                    <a:pt x="494" y="227"/>
                  </a:lnTo>
                  <a:lnTo>
                    <a:pt x="174" y="227"/>
                  </a:lnTo>
                  <a:lnTo>
                    <a:pt x="174" y="27"/>
                  </a:lnTo>
                  <a:close/>
                  <a:moveTo>
                    <a:pt x="410" y="54"/>
                  </a:moveTo>
                  <a:cubicBezTo>
                    <a:pt x="406" y="54"/>
                    <a:pt x="400" y="61"/>
                    <a:pt x="400" y="67"/>
                  </a:cubicBezTo>
                  <a:lnTo>
                    <a:pt x="400" y="187"/>
                  </a:lnTo>
                  <a:cubicBezTo>
                    <a:pt x="400" y="194"/>
                    <a:pt x="407" y="201"/>
                    <a:pt x="414" y="201"/>
                  </a:cubicBezTo>
                  <a:lnTo>
                    <a:pt x="454" y="201"/>
                  </a:lnTo>
                  <a:cubicBezTo>
                    <a:pt x="461" y="201"/>
                    <a:pt x="467" y="194"/>
                    <a:pt x="467" y="187"/>
                  </a:cubicBezTo>
                  <a:lnTo>
                    <a:pt x="467" y="67"/>
                  </a:lnTo>
                  <a:cubicBezTo>
                    <a:pt x="467" y="60"/>
                    <a:pt x="461" y="54"/>
                    <a:pt x="454" y="54"/>
                  </a:cubicBezTo>
                  <a:cubicBezTo>
                    <a:pt x="439" y="54"/>
                    <a:pt x="424" y="54"/>
                    <a:pt x="410" y="54"/>
                  </a:cubicBezTo>
                  <a:close/>
                  <a:moveTo>
                    <a:pt x="427" y="81"/>
                  </a:moveTo>
                  <a:lnTo>
                    <a:pt x="440" y="81"/>
                  </a:lnTo>
                  <a:lnTo>
                    <a:pt x="440" y="174"/>
                  </a:lnTo>
                  <a:lnTo>
                    <a:pt x="427" y="174"/>
                  </a:lnTo>
                  <a:lnTo>
                    <a:pt x="427" y="81"/>
                  </a:lnTo>
                  <a:close/>
                  <a:moveTo>
                    <a:pt x="144" y="373"/>
                  </a:moveTo>
                  <a:lnTo>
                    <a:pt x="523" y="373"/>
                  </a:lnTo>
                  <a:cubicBezTo>
                    <a:pt x="529" y="373"/>
                    <a:pt x="534" y="378"/>
                    <a:pt x="534" y="384"/>
                  </a:cubicBezTo>
                  <a:lnTo>
                    <a:pt x="534" y="641"/>
                  </a:lnTo>
                  <a:lnTo>
                    <a:pt x="133" y="641"/>
                  </a:lnTo>
                  <a:lnTo>
                    <a:pt x="133" y="384"/>
                  </a:lnTo>
                  <a:cubicBezTo>
                    <a:pt x="133" y="378"/>
                    <a:pt x="138" y="373"/>
                    <a:pt x="144" y="37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46" name="그림 245">
            <a:extLst>
              <a:ext uri="{FF2B5EF4-FFF2-40B4-BE49-F238E27FC236}">
                <a16:creationId xmlns:a16="http://schemas.microsoft.com/office/drawing/2014/main" id="{155DE4F8-2539-9501-6F4A-61128E777D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45" r="88181"/>
          <a:stretch/>
        </p:blipFill>
        <p:spPr>
          <a:xfrm>
            <a:off x="7674251" y="1793667"/>
            <a:ext cx="219523" cy="239256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F4E35A61-3B88-F290-2F76-6482C3A88659}"/>
              </a:ext>
            </a:extLst>
          </p:cNvPr>
          <p:cNvSpPr txBox="1"/>
          <p:nvPr/>
        </p:nvSpPr>
        <p:spPr>
          <a:xfrm>
            <a:off x="7821336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정산정보</a:t>
            </a:r>
          </a:p>
        </p:txBody>
      </p:sp>
      <p:pic>
        <p:nvPicPr>
          <p:cNvPr id="248" name="그림 247">
            <a:extLst>
              <a:ext uri="{FF2B5EF4-FFF2-40B4-BE49-F238E27FC236}">
                <a16:creationId xmlns:a16="http://schemas.microsoft.com/office/drawing/2014/main" id="{11F71CF7-2E0F-3DB1-D980-5E3F916ECD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159" r="88181" b="48986"/>
          <a:stretch/>
        </p:blipFill>
        <p:spPr>
          <a:xfrm>
            <a:off x="8430025" y="1775005"/>
            <a:ext cx="219523" cy="239256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09FAC57C-548F-AFC5-6EA4-0060850B6F5B}"/>
              </a:ext>
            </a:extLst>
          </p:cNvPr>
          <p:cNvSpPr txBox="1"/>
          <p:nvPr/>
        </p:nvSpPr>
        <p:spPr>
          <a:xfrm>
            <a:off x="8577110" y="17608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결제내역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3167013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D6EFD"/>
                </a:solidFill>
                <a:effectLst/>
                <a:uLnTx/>
                <a:uFillTx/>
                <a:cs typeface="+mn-cs"/>
              </a:rPr>
              <a:t>현금영수증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D3EE38A-0871-7A68-6A10-C4A122FA2683}"/>
              </a:ext>
            </a:extLst>
          </p:cNvPr>
          <p:cNvSpPr txBox="1"/>
          <p:nvPr/>
        </p:nvSpPr>
        <p:spPr>
          <a:xfrm>
            <a:off x="1903419" y="1232973"/>
            <a:ext cx="86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카드결제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6190622-11D5-6E69-9257-A97B632C1AEA}"/>
              </a:ext>
            </a:extLst>
          </p:cNvPr>
          <p:cNvCxnSpPr>
            <a:cxnSpLocks/>
          </p:cNvCxnSpPr>
          <p:nvPr/>
        </p:nvCxnSpPr>
        <p:spPr>
          <a:xfrm>
            <a:off x="1723407" y="1564647"/>
            <a:ext cx="603062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5308393-1684-D8E4-8CDE-060B5A75B843}"/>
              </a:ext>
            </a:extLst>
          </p:cNvPr>
          <p:cNvCxnSpPr>
            <a:cxnSpLocks/>
          </p:cNvCxnSpPr>
          <p:nvPr/>
        </p:nvCxnSpPr>
        <p:spPr>
          <a:xfrm flipV="1">
            <a:off x="3204590" y="1560285"/>
            <a:ext cx="1354951" cy="1326"/>
          </a:xfrm>
          <a:prstGeom prst="line">
            <a:avLst/>
          </a:prstGeom>
          <a:ln w="19050">
            <a:solidFill>
              <a:srgbClr val="0D6EF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4795404" y="1232974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가상계좌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DA8914-A4BF-FCA6-4C82-EA3C1838E7F4}"/>
              </a:ext>
            </a:extLst>
          </p:cNvPr>
          <p:cNvSpPr txBox="1"/>
          <p:nvPr/>
        </p:nvSpPr>
        <p:spPr>
          <a:xfrm>
            <a:off x="6376735" y="1230458"/>
            <a:ext cx="137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cs"/>
              </a:rPr>
              <a:t>정산서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4965446" y="3478070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5007180" y="340492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본부결제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3FA785-7672-68E6-D75B-F2CC70539CB0}"/>
              </a:ext>
            </a:extLst>
          </p:cNvPr>
          <p:cNvSpPr/>
          <p:nvPr/>
        </p:nvSpPr>
        <p:spPr>
          <a:xfrm>
            <a:off x="2694879" y="2161609"/>
            <a:ext cx="587835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9E18F7-1EC4-DC99-EB96-A6CBEE528E97}"/>
              </a:ext>
            </a:extLst>
          </p:cNvPr>
          <p:cNvCxnSpPr/>
          <p:nvPr/>
        </p:nvCxnSpPr>
        <p:spPr>
          <a:xfrm flipV="1">
            <a:off x="2802462" y="1924114"/>
            <a:ext cx="186334" cy="2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88BDC9-02B0-F4C2-A9F3-AAD9C2DF292B}"/>
              </a:ext>
            </a:extLst>
          </p:cNvPr>
          <p:cNvSpPr txBox="1"/>
          <p:nvPr/>
        </p:nvSpPr>
        <p:spPr>
          <a:xfrm>
            <a:off x="2892931" y="173077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용어변경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매출구분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결제구분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05A35-373B-5ABA-2902-89C119A0923A}"/>
              </a:ext>
            </a:extLst>
          </p:cNvPr>
          <p:cNvSpPr/>
          <p:nvPr/>
        </p:nvSpPr>
        <p:spPr>
          <a:xfrm>
            <a:off x="324788" y="2794343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453AA4-4111-48C6-871D-B4A95C5E2D1C}"/>
              </a:ext>
            </a:extLst>
          </p:cNvPr>
          <p:cNvCxnSpPr/>
          <p:nvPr/>
        </p:nvCxnSpPr>
        <p:spPr>
          <a:xfrm flipV="1">
            <a:off x="1698516" y="2469983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58DDD3-1C94-8FF9-7996-1E1A1A35EC50}"/>
              </a:ext>
            </a:extLst>
          </p:cNvPr>
          <p:cNvSpPr txBox="1"/>
          <p:nvPr/>
        </p:nvSpPr>
        <p:spPr>
          <a:xfrm>
            <a:off x="1969883" y="22912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D5CBE-CEEA-93A6-2100-FFF00BECA0FD}"/>
              </a:ext>
            </a:extLst>
          </p:cNvPr>
          <p:cNvSpPr/>
          <p:nvPr/>
        </p:nvSpPr>
        <p:spPr>
          <a:xfrm>
            <a:off x="285348" y="3368991"/>
            <a:ext cx="4626410" cy="821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DD1CAE-8180-5B20-754A-EE9B67D28466}"/>
              </a:ext>
            </a:extLst>
          </p:cNvPr>
          <p:cNvCxnSpPr/>
          <p:nvPr/>
        </p:nvCxnSpPr>
        <p:spPr>
          <a:xfrm flipH="1">
            <a:off x="1235439" y="4181429"/>
            <a:ext cx="25673" cy="84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BB2FC-00F8-69DD-45D0-549BC4E5923F}"/>
              </a:ext>
            </a:extLst>
          </p:cNvPr>
          <p:cNvSpPr txBox="1"/>
          <p:nvPr/>
        </p:nvSpPr>
        <p:spPr>
          <a:xfrm>
            <a:off x="822530" y="5039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B8B34-A080-1211-B818-285C0090A6DE}"/>
              </a:ext>
            </a:extLst>
          </p:cNvPr>
          <p:cNvSpPr/>
          <p:nvPr/>
        </p:nvSpPr>
        <p:spPr>
          <a:xfrm>
            <a:off x="7173356" y="2203009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89492D-A034-EE6C-083B-F8107E679DFA}"/>
              </a:ext>
            </a:extLst>
          </p:cNvPr>
          <p:cNvCxnSpPr/>
          <p:nvPr/>
        </p:nvCxnSpPr>
        <p:spPr>
          <a:xfrm flipV="1">
            <a:off x="8547084" y="1878649"/>
            <a:ext cx="353861" cy="3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4C8BF3-3049-ACDF-861B-8D1D9246C0DE}"/>
              </a:ext>
            </a:extLst>
          </p:cNvPr>
          <p:cNvSpPr txBox="1"/>
          <p:nvPr/>
        </p:nvSpPr>
        <p:spPr>
          <a:xfrm>
            <a:off x="8818451" y="169988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중복인것</a:t>
            </a:r>
            <a:r>
              <a:rPr lang="ko-KR" altLang="en-US" dirty="0">
                <a:solidFill>
                  <a:srgbClr val="FF0000"/>
                </a:solidFill>
              </a:rPr>
              <a:t>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28D6D6-2976-A83B-9977-1B2285BF89ED}"/>
              </a:ext>
            </a:extLst>
          </p:cNvPr>
          <p:cNvSpPr/>
          <p:nvPr/>
        </p:nvSpPr>
        <p:spPr>
          <a:xfrm>
            <a:off x="4949114" y="3351063"/>
            <a:ext cx="2211533" cy="534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A7718F-6CC4-AF95-608A-6281399D929D}"/>
              </a:ext>
            </a:extLst>
          </p:cNvPr>
          <p:cNvCxnSpPr/>
          <p:nvPr/>
        </p:nvCxnSpPr>
        <p:spPr>
          <a:xfrm>
            <a:off x="5837464" y="3879644"/>
            <a:ext cx="0" cy="12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7FC951-03E2-9BD9-79AF-C678C1114E3C}"/>
              </a:ext>
            </a:extLst>
          </p:cNvPr>
          <p:cNvSpPr txBox="1"/>
          <p:nvPr/>
        </p:nvSpPr>
        <p:spPr>
          <a:xfrm>
            <a:off x="4945231" y="5099926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다른 곳에서 입력하는 것이 </a:t>
            </a:r>
            <a:r>
              <a:rPr lang="ko-KR" altLang="en-US" dirty="0" err="1">
                <a:solidFill>
                  <a:srgbClr val="FF0000"/>
                </a:solidFill>
              </a:rPr>
              <a:t>좋을것</a:t>
            </a:r>
            <a:r>
              <a:rPr lang="ko-KR" altLang="en-US" dirty="0">
                <a:solidFill>
                  <a:srgbClr val="FF0000"/>
                </a:solidFill>
              </a:rPr>
              <a:t>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C7A622-4EAC-2AE7-FEDB-AD7120CCE8C1}"/>
              </a:ext>
            </a:extLst>
          </p:cNvPr>
          <p:cNvCxnSpPr>
            <a:cxnSpLocks/>
          </p:cNvCxnSpPr>
          <p:nvPr/>
        </p:nvCxnSpPr>
        <p:spPr>
          <a:xfrm flipH="1">
            <a:off x="3014765" y="2526631"/>
            <a:ext cx="585685" cy="303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1DB0D5-64A1-2DFD-B104-A2F8727E7032}"/>
              </a:ext>
            </a:extLst>
          </p:cNvPr>
          <p:cNvSpPr txBox="1"/>
          <p:nvPr/>
        </p:nvSpPr>
        <p:spPr>
          <a:xfrm>
            <a:off x="1139052" y="5549632"/>
            <a:ext cx="623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 err="1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항목값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용어 변경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BEED7C-EEA6-1AB3-7D85-C74BC355E4C7}"/>
              </a:ext>
            </a:extLst>
          </p:cNvPr>
          <p:cNvCxnSpPr/>
          <p:nvPr/>
        </p:nvCxnSpPr>
        <p:spPr>
          <a:xfrm>
            <a:off x="632911" y="3099372"/>
            <a:ext cx="0" cy="293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9E619E-7895-4C2A-0884-F9E891024DB4}"/>
              </a:ext>
            </a:extLst>
          </p:cNvPr>
          <p:cNvSpPr txBox="1"/>
          <p:nvPr/>
        </p:nvSpPr>
        <p:spPr>
          <a:xfrm>
            <a:off x="449880" y="6009138"/>
            <a:ext cx="845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결제구분에 따른 자동 지정 값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행사매출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장례서비스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용품구매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과세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화환매출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화환구매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면세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현금영수증 발행 모달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장례현황 </a:t>
            </a:r>
            <a:r>
              <a:rPr lang="en-US" altLang="ko-KR" dirty="0"/>
              <a:t>&gt; </a:t>
            </a:r>
            <a:r>
              <a:rPr lang="ko-KR" altLang="en-US" dirty="0"/>
              <a:t>행사 상세보기 </a:t>
            </a:r>
            <a:r>
              <a:rPr lang="en-US" altLang="ko-KR" dirty="0"/>
              <a:t>&gt; </a:t>
            </a:r>
            <a:r>
              <a:rPr lang="ko-KR" altLang="en-US" dirty="0"/>
              <a:t>당사정산</a:t>
            </a: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2974E026-62E0-8EB9-05C8-FAB641E50BF5}"/>
              </a:ext>
            </a:extLst>
          </p:cNvPr>
          <p:cNvSpPr/>
          <p:nvPr/>
        </p:nvSpPr>
        <p:spPr>
          <a:xfrm>
            <a:off x="2487236" y="1074116"/>
            <a:ext cx="4768895" cy="4758919"/>
          </a:xfrm>
          <a:prstGeom prst="roundRect">
            <a:avLst>
              <a:gd name="adj" fmla="val 2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13716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현금영수증 발행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eparator">
            <a:extLst>
              <a:ext uri="{FF2B5EF4-FFF2-40B4-BE49-F238E27FC236}">
                <a16:creationId xmlns:a16="http://schemas.microsoft.com/office/drawing/2014/main" id="{B3C4CC26-7E4B-7B46-B2E5-67CE61040631}"/>
              </a:ext>
            </a:extLst>
          </p:cNvPr>
          <p:cNvCxnSpPr/>
          <p:nvPr/>
        </p:nvCxnSpPr>
        <p:spPr>
          <a:xfrm>
            <a:off x="2490035" y="5202372"/>
            <a:ext cx="476609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se Icon">
            <a:extLst>
              <a:ext uri="{FF2B5EF4-FFF2-40B4-BE49-F238E27FC236}">
                <a16:creationId xmlns:a16="http://schemas.microsoft.com/office/drawing/2014/main" id="{678F25A7-0D53-CA2D-FACD-4BA9185F73C1}"/>
              </a:ext>
            </a:extLst>
          </p:cNvPr>
          <p:cNvSpPr>
            <a:spLocks noChangeAspect="1"/>
          </p:cNvSpPr>
          <p:nvPr/>
        </p:nvSpPr>
        <p:spPr bwMode="auto">
          <a:xfrm>
            <a:off x="6946963" y="1316785"/>
            <a:ext cx="103182" cy="122781"/>
          </a:xfrm>
          <a:custGeom>
            <a:avLst/>
            <a:gdLst>
              <a:gd name="T0" fmla="*/ 10 w 55"/>
              <a:gd name="T1" fmla="*/ 0 h 59"/>
              <a:gd name="T2" fmla="*/ 0 w 55"/>
              <a:gd name="T3" fmla="*/ 11 h 59"/>
              <a:gd name="T4" fmla="*/ 18 w 55"/>
              <a:gd name="T5" fmla="*/ 30 h 59"/>
              <a:gd name="T6" fmla="*/ 0 w 55"/>
              <a:gd name="T7" fmla="*/ 48 h 59"/>
              <a:gd name="T8" fmla="*/ 10 w 55"/>
              <a:gd name="T9" fmla="*/ 59 h 59"/>
              <a:gd name="T10" fmla="*/ 28 w 55"/>
              <a:gd name="T11" fmla="*/ 40 h 59"/>
              <a:gd name="T12" fmla="*/ 45 w 55"/>
              <a:gd name="T13" fmla="*/ 59 h 59"/>
              <a:gd name="T14" fmla="*/ 55 w 55"/>
              <a:gd name="T15" fmla="*/ 48 h 59"/>
              <a:gd name="T16" fmla="*/ 37 w 55"/>
              <a:gd name="T17" fmla="*/ 30 h 59"/>
              <a:gd name="T18" fmla="*/ 55 w 55"/>
              <a:gd name="T19" fmla="*/ 11 h 59"/>
              <a:gd name="T20" fmla="*/ 45 w 55"/>
              <a:gd name="T21" fmla="*/ 0 h 59"/>
              <a:gd name="T22" fmla="*/ 28 w 55"/>
              <a:gd name="T23" fmla="*/ 19 h 59"/>
              <a:gd name="T24" fmla="*/ 10 w 55"/>
              <a:gd name="T2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9">
                <a:moveTo>
                  <a:pt x="10" y="0"/>
                </a:moveTo>
                <a:lnTo>
                  <a:pt x="0" y="11"/>
                </a:lnTo>
                <a:lnTo>
                  <a:pt x="18" y="30"/>
                </a:lnTo>
                <a:lnTo>
                  <a:pt x="0" y="48"/>
                </a:lnTo>
                <a:lnTo>
                  <a:pt x="10" y="59"/>
                </a:lnTo>
                <a:lnTo>
                  <a:pt x="28" y="40"/>
                </a:lnTo>
                <a:lnTo>
                  <a:pt x="45" y="59"/>
                </a:lnTo>
                <a:lnTo>
                  <a:pt x="55" y="48"/>
                </a:lnTo>
                <a:lnTo>
                  <a:pt x="37" y="30"/>
                </a:lnTo>
                <a:lnTo>
                  <a:pt x="55" y="11"/>
                </a:lnTo>
                <a:lnTo>
                  <a:pt x="45" y="0"/>
                </a:lnTo>
                <a:lnTo>
                  <a:pt x="28" y="19"/>
                </a:lnTo>
                <a:lnTo>
                  <a:pt x="1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/>
        </p:nvGraphicFramePr>
        <p:xfrm>
          <a:off x="9686549" y="526664"/>
          <a:ext cx="2505451" cy="370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협력업체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추가 모달창 팝업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29" name="Button">
            <a:extLst>
              <a:ext uri="{FF2B5EF4-FFF2-40B4-BE49-F238E27FC236}">
                <a16:creationId xmlns:a16="http://schemas.microsoft.com/office/drawing/2014/main" id="{44A2273B-E28B-6EAE-C673-4F4CD8FEF39A}"/>
              </a:ext>
            </a:extLst>
          </p:cNvPr>
          <p:cNvSpPr/>
          <p:nvPr/>
        </p:nvSpPr>
        <p:spPr>
          <a:xfrm>
            <a:off x="5957692" y="5378099"/>
            <a:ext cx="434902" cy="310539"/>
          </a:xfrm>
          <a:prstGeom prst="roundRect">
            <a:avLst>
              <a:gd name="adj" fmla="val 11182"/>
            </a:avLst>
          </a:prstGeom>
          <a:solidFill>
            <a:srgbClr val="6C757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eparator">
            <a:extLst>
              <a:ext uri="{FF2B5EF4-FFF2-40B4-BE49-F238E27FC236}">
                <a16:creationId xmlns:a16="http://schemas.microsoft.com/office/drawing/2014/main" id="{9BC15299-4C47-1F76-4362-D69FEA51F7BB}"/>
              </a:ext>
            </a:extLst>
          </p:cNvPr>
          <p:cNvCxnSpPr/>
          <p:nvPr/>
        </p:nvCxnSpPr>
        <p:spPr>
          <a:xfrm>
            <a:off x="2487235" y="1653097"/>
            <a:ext cx="4768896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729E40-8143-AA5B-9AD7-84ED6EBE069B}"/>
              </a:ext>
            </a:extLst>
          </p:cNvPr>
          <p:cNvSpPr/>
          <p:nvPr/>
        </p:nvSpPr>
        <p:spPr>
          <a:xfrm>
            <a:off x="2655287" y="1891459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31C4F6-0D9F-CC59-ADD2-0DA4F413EA31}"/>
              </a:ext>
            </a:extLst>
          </p:cNvPr>
          <p:cNvSpPr txBox="1"/>
          <p:nvPr/>
        </p:nvSpPr>
        <p:spPr>
          <a:xfrm>
            <a:off x="2697021" y="1818312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수신번호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363694-5D20-8669-7610-17D9D37CA940}"/>
              </a:ext>
            </a:extLst>
          </p:cNvPr>
          <p:cNvSpPr/>
          <p:nvPr/>
        </p:nvSpPr>
        <p:spPr>
          <a:xfrm>
            <a:off x="4931956" y="1891459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0AB32-57A5-3114-2A6C-531EF56371EF}"/>
              </a:ext>
            </a:extLst>
          </p:cNvPr>
          <p:cNvSpPr txBox="1"/>
          <p:nvPr/>
        </p:nvSpPr>
        <p:spPr>
          <a:xfrm>
            <a:off x="4973690" y="1818312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3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03B7CD3-F1D9-9722-B6A4-1775A9F0F17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859917" y="2009278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A18EC8-B148-8B87-655E-FFA11A9C3BC4}"/>
              </a:ext>
            </a:extLst>
          </p:cNvPr>
          <p:cNvSpPr/>
          <p:nvPr/>
        </p:nvSpPr>
        <p:spPr>
          <a:xfrm>
            <a:off x="2669406" y="3571164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FC4EAD-B374-FF0D-05F6-7E3977B778BD}"/>
              </a:ext>
            </a:extLst>
          </p:cNvPr>
          <p:cNvSpPr txBox="1"/>
          <p:nvPr/>
        </p:nvSpPr>
        <p:spPr>
          <a:xfrm>
            <a:off x="2702977" y="3498986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발급구분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26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4168206-0E2D-3859-2894-AA40C93C9C5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589204" y="3689952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B97EE2-4E59-58A4-19A1-1B86FF48F26E}"/>
              </a:ext>
            </a:extLst>
          </p:cNvPr>
          <p:cNvSpPr/>
          <p:nvPr/>
        </p:nvSpPr>
        <p:spPr>
          <a:xfrm>
            <a:off x="4919991" y="3566707"/>
            <a:ext cx="21472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EA8AC-A0F9-F364-0645-60931C75427A}"/>
              </a:ext>
            </a:extLst>
          </p:cNvPr>
          <p:cNvSpPr txBox="1"/>
          <p:nvPr/>
        </p:nvSpPr>
        <p:spPr>
          <a:xfrm>
            <a:off x="4938942" y="3498986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매출구분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32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E3D2EB0-628F-4A40-F384-0DF4DC4252D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847952" y="3684526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470FC4-F9EB-E625-CEC9-65231FAB147A}"/>
              </a:ext>
            </a:extLst>
          </p:cNvPr>
          <p:cNvSpPr/>
          <p:nvPr/>
        </p:nvSpPr>
        <p:spPr>
          <a:xfrm>
            <a:off x="2661062" y="2475900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82531F-16E2-31D4-449E-C86425497072}"/>
              </a:ext>
            </a:extLst>
          </p:cNvPr>
          <p:cNvSpPr txBox="1"/>
          <p:nvPr/>
        </p:nvSpPr>
        <p:spPr>
          <a:xfrm>
            <a:off x="2702796" y="240275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과세방법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36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04F0BA4-3D6B-7E10-1C43-3A8AD87A44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626456" y="259371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5A6E4D-2860-85D5-4634-AFB2D915A39D}"/>
              </a:ext>
            </a:extLst>
          </p:cNvPr>
          <p:cNvSpPr/>
          <p:nvPr/>
        </p:nvSpPr>
        <p:spPr>
          <a:xfrm>
            <a:off x="4937731" y="2475900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B74CB-25F5-3262-1716-49DCEB94251D}"/>
              </a:ext>
            </a:extLst>
          </p:cNvPr>
          <p:cNvSpPr txBox="1"/>
          <p:nvPr/>
        </p:nvSpPr>
        <p:spPr>
          <a:xfrm>
            <a:off x="4979465" y="2402753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발행용도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42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17BCC93-ADDA-D6E8-C326-D4F6424FBDC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03125" y="2593719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06CB5C-3C1A-ECA1-0885-8AD0F610D8D1}"/>
              </a:ext>
            </a:extLst>
          </p:cNvPr>
          <p:cNvSpPr/>
          <p:nvPr/>
        </p:nvSpPr>
        <p:spPr>
          <a:xfrm>
            <a:off x="2661062" y="4146164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C81A33-4C6B-81BB-A6CC-DE7466743126}"/>
              </a:ext>
            </a:extLst>
          </p:cNvPr>
          <p:cNvSpPr txBox="1"/>
          <p:nvPr/>
        </p:nvSpPr>
        <p:spPr>
          <a:xfrm>
            <a:off x="2702796" y="4073017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인증구분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47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32CE93B-3326-29BD-0A48-919B0FC382A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626456" y="4263983"/>
            <a:ext cx="116040" cy="70311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6350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CEBFD5-F5BA-7D2E-55B3-B635812DAE4A}"/>
              </a:ext>
            </a:extLst>
          </p:cNvPr>
          <p:cNvSpPr/>
          <p:nvPr/>
        </p:nvSpPr>
        <p:spPr>
          <a:xfrm>
            <a:off x="4929047" y="4140738"/>
            <a:ext cx="215662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BAE26A-F796-6A67-F4AA-0C8CD4C95104}"/>
              </a:ext>
            </a:extLst>
          </p:cNvPr>
          <p:cNvSpPr txBox="1"/>
          <p:nvPr/>
        </p:nvSpPr>
        <p:spPr>
          <a:xfrm>
            <a:off x="4970781" y="4067591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인증번호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2662992" y="3042728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2704726" y="2969581"/>
            <a:ext cx="555775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0ACF7F-0FBA-36C4-ACC9-F7F634D1842B}"/>
              </a:ext>
            </a:extLst>
          </p:cNvPr>
          <p:cNvSpPr/>
          <p:nvPr/>
        </p:nvSpPr>
        <p:spPr>
          <a:xfrm>
            <a:off x="4915682" y="3042727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24300F-6F2A-8A88-50AC-73AECFF7CEFB}"/>
              </a:ext>
            </a:extLst>
          </p:cNvPr>
          <p:cNvSpPr txBox="1"/>
          <p:nvPr/>
        </p:nvSpPr>
        <p:spPr>
          <a:xfrm>
            <a:off x="4957416" y="2969580"/>
            <a:ext cx="658367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비과세금액</a:t>
            </a:r>
            <a:endParaRPr kumimoji="0" lang="en-US" altLang="ko-K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4D465DB-64A3-C18A-1190-D6335076FB0E}"/>
              </a:ext>
            </a:extLst>
          </p:cNvPr>
          <p:cNvSpPr/>
          <p:nvPr/>
        </p:nvSpPr>
        <p:spPr>
          <a:xfrm>
            <a:off x="4939161" y="4699462"/>
            <a:ext cx="213639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22DB5D-1FCF-9A0A-1EDB-578276BE460A}"/>
              </a:ext>
            </a:extLst>
          </p:cNvPr>
          <p:cNvSpPr txBox="1"/>
          <p:nvPr/>
        </p:nvSpPr>
        <p:spPr>
          <a:xfrm>
            <a:off x="4980893" y="4626315"/>
            <a:ext cx="578711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squar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결제금액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8D4848-4F22-FE7B-1D01-1285C118A637}"/>
              </a:ext>
            </a:extLst>
          </p:cNvPr>
          <p:cNvSpPr/>
          <p:nvPr/>
        </p:nvSpPr>
        <p:spPr>
          <a:xfrm>
            <a:off x="2683222" y="4711702"/>
            <a:ext cx="2134463" cy="3168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Pretendard Medium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E1D84C-324D-E06D-7BB6-9A8B570E259A}"/>
              </a:ext>
            </a:extLst>
          </p:cNvPr>
          <p:cNvSpPr txBox="1"/>
          <p:nvPr/>
        </p:nvSpPr>
        <p:spPr>
          <a:xfrm>
            <a:off x="2724956" y="4638555"/>
            <a:ext cx="589439" cy="1231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wrap="none" lIns="72000" tIns="0" rIns="7200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Medium"/>
                <a:cs typeface="+mn-cs"/>
              </a:rPr>
              <a:t>협력업체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Medium"/>
              <a:cs typeface="+mn-cs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B5F6A2C3-ED1B-9F1B-1DAC-DC7151C06131}"/>
              </a:ext>
            </a:extLst>
          </p:cNvPr>
          <p:cNvSpPr/>
          <p:nvPr/>
        </p:nvSpPr>
        <p:spPr>
          <a:xfrm>
            <a:off x="6602590" y="5382664"/>
            <a:ext cx="466863" cy="301406"/>
          </a:xfrm>
          <a:prstGeom prst="roundRect">
            <a:avLst>
              <a:gd name="adj" fmla="val 11182"/>
            </a:avLst>
          </a:prstGeom>
          <a:solidFill>
            <a:srgbClr val="0D6EFD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발행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/>
          <p:cNvSpPr>
            <a:spLocks noChangeAspect="1" noEditPoints="1"/>
          </p:cNvSpPr>
          <p:nvPr/>
        </p:nvSpPr>
        <p:spPr bwMode="auto">
          <a:xfrm>
            <a:off x="4580571" y="4789139"/>
            <a:ext cx="161925" cy="16192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43E379-BDD8-A483-036C-3497B97858D0}"/>
              </a:ext>
            </a:extLst>
          </p:cNvPr>
          <p:cNvSpPr/>
          <p:nvPr/>
        </p:nvSpPr>
        <p:spPr>
          <a:xfrm>
            <a:off x="4667711" y="4708862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rPr>
              <a:t>1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64C94A-BE6F-55F4-2C5F-2A54669ADE12}"/>
              </a:ext>
            </a:extLst>
          </p:cNvPr>
          <p:cNvSpPr/>
          <p:nvPr/>
        </p:nvSpPr>
        <p:spPr>
          <a:xfrm>
            <a:off x="4957416" y="1745551"/>
            <a:ext cx="587835" cy="291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9F52DF-9BEC-181C-76E4-C9E80E70EE06}"/>
              </a:ext>
            </a:extLst>
          </p:cNvPr>
          <p:cNvCxnSpPr/>
          <p:nvPr/>
        </p:nvCxnSpPr>
        <p:spPr>
          <a:xfrm flipV="1">
            <a:off x="5064999" y="1508056"/>
            <a:ext cx="186334" cy="2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427AA-45A6-69EF-8481-FE9B9E6EBFE3}"/>
              </a:ext>
            </a:extLst>
          </p:cNvPr>
          <p:cNvSpPr txBox="1"/>
          <p:nvPr/>
        </p:nvSpPr>
        <p:spPr>
          <a:xfrm>
            <a:off x="5155468" y="1314718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용어변경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매출구분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결제구분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2C3F7-7798-9B85-3E97-4A72A1CA25F9}"/>
              </a:ext>
            </a:extLst>
          </p:cNvPr>
          <p:cNvSpPr/>
          <p:nvPr/>
        </p:nvSpPr>
        <p:spPr>
          <a:xfrm>
            <a:off x="2633210" y="2339006"/>
            <a:ext cx="2211533" cy="1161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3A629F-1A2B-FBD7-7E54-BCEDB4BB1EE8}"/>
              </a:ext>
            </a:extLst>
          </p:cNvPr>
          <p:cNvCxnSpPr>
            <a:cxnSpLocks/>
          </p:cNvCxnSpPr>
          <p:nvPr/>
        </p:nvCxnSpPr>
        <p:spPr>
          <a:xfrm flipH="1" flipV="1">
            <a:off x="2233860" y="2243343"/>
            <a:ext cx="378483" cy="40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5B1AFE-8B22-6977-74D5-EA8ECAC9496D}"/>
              </a:ext>
            </a:extLst>
          </p:cNvPr>
          <p:cNvSpPr txBox="1"/>
          <p:nvPr/>
        </p:nvSpPr>
        <p:spPr>
          <a:xfrm>
            <a:off x="1589206" y="1941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C5FEC5-1604-D0A9-1AD2-44BD8EEBAE9B}"/>
              </a:ext>
            </a:extLst>
          </p:cNvPr>
          <p:cNvSpPr/>
          <p:nvPr/>
        </p:nvSpPr>
        <p:spPr>
          <a:xfrm>
            <a:off x="4837566" y="2932304"/>
            <a:ext cx="2390307" cy="52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8A62FB-1075-CF5C-B475-6E2451AA9518}"/>
              </a:ext>
            </a:extLst>
          </p:cNvPr>
          <p:cNvCxnSpPr>
            <a:cxnSpLocks/>
          </p:cNvCxnSpPr>
          <p:nvPr/>
        </p:nvCxnSpPr>
        <p:spPr>
          <a:xfrm flipV="1">
            <a:off x="7226435" y="3042727"/>
            <a:ext cx="608931" cy="1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D0B04-19AD-A0F6-B86C-3A960C6F77FF}"/>
              </a:ext>
            </a:extLst>
          </p:cNvPr>
          <p:cNvSpPr txBox="1"/>
          <p:nvPr/>
        </p:nvSpPr>
        <p:spPr>
          <a:xfrm>
            <a:off x="7743141" y="2858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감추기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FE4075-4855-0D29-39BA-B5DA5C81EF32}"/>
              </a:ext>
            </a:extLst>
          </p:cNvPr>
          <p:cNvSpPr/>
          <p:nvPr/>
        </p:nvSpPr>
        <p:spPr>
          <a:xfrm>
            <a:off x="4897044" y="3460157"/>
            <a:ext cx="2390307" cy="52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807D35-3B1A-9588-9FD3-62D07707AD6C}"/>
              </a:ext>
            </a:extLst>
          </p:cNvPr>
          <p:cNvCxnSpPr>
            <a:cxnSpLocks/>
          </p:cNvCxnSpPr>
          <p:nvPr/>
        </p:nvCxnSpPr>
        <p:spPr>
          <a:xfrm flipV="1">
            <a:off x="7285913" y="3356203"/>
            <a:ext cx="608931" cy="40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7CC73C-F805-F331-BCE7-8EDCF587CA97}"/>
              </a:ext>
            </a:extLst>
          </p:cNvPr>
          <p:cNvSpPr txBox="1"/>
          <p:nvPr/>
        </p:nvSpPr>
        <p:spPr>
          <a:xfrm>
            <a:off x="7894844" y="31770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중복인것</a:t>
            </a:r>
            <a:r>
              <a:rPr lang="ko-KR" altLang="en-US" dirty="0">
                <a:solidFill>
                  <a:srgbClr val="FF0000"/>
                </a:solidFill>
              </a:rPr>
              <a:t> 같음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ED9313C-9C1C-5310-81F0-87B30BE92645}"/>
              </a:ext>
            </a:extLst>
          </p:cNvPr>
          <p:cNvCxnSpPr/>
          <p:nvPr/>
        </p:nvCxnSpPr>
        <p:spPr>
          <a:xfrm>
            <a:off x="6392594" y="2037366"/>
            <a:ext cx="106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808211-FF8E-E517-6AD6-900E8F9877C1}"/>
              </a:ext>
            </a:extLst>
          </p:cNvPr>
          <p:cNvSpPr txBox="1"/>
          <p:nvPr/>
        </p:nvSpPr>
        <p:spPr>
          <a:xfrm>
            <a:off x="7424182" y="1863215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기본값 </a:t>
            </a:r>
            <a:r>
              <a:rPr lang="en-US" altLang="ko-KR" dirty="0">
                <a:solidFill>
                  <a:srgbClr val="FF0000"/>
                </a:solidFill>
              </a:rPr>
              <a:t>:  </a:t>
            </a:r>
            <a:r>
              <a:rPr lang="ko-KR" altLang="en-US" dirty="0">
                <a:solidFill>
                  <a:srgbClr val="FF0000"/>
                </a:solidFill>
              </a:rPr>
              <a:t>추가매출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4D9ADA0-DA86-C87A-B4E5-EAC68FC3C3E6}"/>
              </a:ext>
            </a:extLst>
          </p:cNvPr>
          <p:cNvCxnSpPr/>
          <p:nvPr/>
        </p:nvCxnSpPr>
        <p:spPr>
          <a:xfrm>
            <a:off x="6387752" y="2595456"/>
            <a:ext cx="106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55C3F03-70C9-9630-F9F2-443D214749D4}"/>
              </a:ext>
            </a:extLst>
          </p:cNvPr>
          <p:cNvSpPr txBox="1"/>
          <p:nvPr/>
        </p:nvSpPr>
        <p:spPr>
          <a:xfrm>
            <a:off x="7421449" y="242494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기본값 </a:t>
            </a:r>
            <a:r>
              <a:rPr lang="en-US" altLang="ko-KR" dirty="0">
                <a:solidFill>
                  <a:srgbClr val="FF0000"/>
                </a:solidFill>
              </a:rPr>
              <a:t>:  </a:t>
            </a:r>
            <a:r>
              <a:rPr lang="ko-KR" altLang="en-US" dirty="0" err="1">
                <a:solidFill>
                  <a:srgbClr val="FF0000"/>
                </a:solidFill>
              </a:rPr>
              <a:t>지출증빙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670F059-4BB6-3537-EE44-AFBD46F7332A}"/>
              </a:ext>
            </a:extLst>
          </p:cNvPr>
          <p:cNvCxnSpPr>
            <a:cxnSpLocks/>
          </p:cNvCxnSpPr>
          <p:nvPr/>
        </p:nvCxnSpPr>
        <p:spPr>
          <a:xfrm flipH="1" flipV="1">
            <a:off x="2027787" y="3719681"/>
            <a:ext cx="1421462" cy="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488EB2-E33E-E50D-2D80-B770E00C46CA}"/>
              </a:ext>
            </a:extLst>
          </p:cNvPr>
          <p:cNvSpPr txBox="1"/>
          <p:nvPr/>
        </p:nvSpPr>
        <p:spPr>
          <a:xfrm>
            <a:off x="-40654" y="3598759"/>
            <a:ext cx="2143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기본값 </a:t>
            </a:r>
            <a:r>
              <a:rPr lang="en-US" altLang="ko-KR" sz="1100" dirty="0">
                <a:solidFill>
                  <a:srgbClr val="FF0000"/>
                </a:solidFill>
              </a:rPr>
              <a:t>:  </a:t>
            </a:r>
            <a:r>
              <a:rPr lang="ko-KR" altLang="en-US" sz="1100" dirty="0">
                <a:solidFill>
                  <a:srgbClr val="FF0000"/>
                </a:solidFill>
              </a:rPr>
              <a:t>고객요청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현금영수증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86180C-65D6-6BFD-12F4-FF709F3E8DC8}"/>
              </a:ext>
            </a:extLst>
          </p:cNvPr>
          <p:cNvCxnSpPr>
            <a:cxnSpLocks/>
          </p:cNvCxnSpPr>
          <p:nvPr/>
        </p:nvCxnSpPr>
        <p:spPr>
          <a:xfrm flipH="1" flipV="1">
            <a:off x="2057862" y="4304900"/>
            <a:ext cx="1421462" cy="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7405F88-2A13-D051-254C-9B1C998EB7F7}"/>
              </a:ext>
            </a:extLst>
          </p:cNvPr>
          <p:cNvSpPr txBox="1"/>
          <p:nvPr/>
        </p:nvSpPr>
        <p:spPr>
          <a:xfrm>
            <a:off x="-15596" y="4168333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기본값 </a:t>
            </a:r>
            <a:r>
              <a:rPr lang="en-US" altLang="ko-KR" sz="1100" dirty="0">
                <a:solidFill>
                  <a:srgbClr val="FF0000"/>
                </a:solidFill>
              </a:rPr>
              <a:t>:  </a:t>
            </a:r>
            <a:r>
              <a:rPr lang="ko-KR" altLang="en-US" sz="1100" dirty="0">
                <a:solidFill>
                  <a:srgbClr val="FF0000"/>
                </a:solidFill>
              </a:rPr>
              <a:t>사업자 번호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062108-4174-60A4-37A4-98B12A3DC66D}"/>
              </a:ext>
            </a:extLst>
          </p:cNvPr>
          <p:cNvCxnSpPr>
            <a:cxnSpLocks/>
          </p:cNvCxnSpPr>
          <p:nvPr/>
        </p:nvCxnSpPr>
        <p:spPr>
          <a:xfrm flipH="1" flipV="1">
            <a:off x="2056170" y="4874053"/>
            <a:ext cx="1421462" cy="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ACBCC85-3B65-D20F-2959-9888BF9DC1B4}"/>
              </a:ext>
            </a:extLst>
          </p:cNvPr>
          <p:cNvSpPr txBox="1"/>
          <p:nvPr/>
        </p:nvSpPr>
        <p:spPr>
          <a:xfrm>
            <a:off x="-18556" y="4754652"/>
            <a:ext cx="2046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협력업체 선택하면 인증번호에 사업자번호 자동 생성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02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SemiBold"/>
        <a:cs typeface=""/>
      </a:majorFont>
      <a:minorFont>
        <a:latin typeface="Pretendard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403</Words>
  <Application>Microsoft Office PowerPoint</Application>
  <PresentationFormat>와이드스크린</PresentationFormat>
  <Paragraphs>150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Noto Sans Korean</vt:lpstr>
      <vt:lpstr>Pretendard</vt:lpstr>
      <vt:lpstr>Pretendard Black</vt:lpstr>
      <vt:lpstr>Pretendard Light</vt:lpstr>
      <vt:lpstr>Pretendard Medium</vt:lpstr>
      <vt:lpstr>Pretendard SemiBold</vt:lpstr>
      <vt:lpstr>Pretendard Thin</vt:lpstr>
      <vt:lpstr>굴림체</vt:lpstr>
      <vt:lpstr>Arial</vt:lpstr>
      <vt:lpstr>Segoe UI</vt:lpstr>
      <vt:lpstr>Wingdings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에이플러스라이프 008</dc:creator>
  <cp:lastModifiedBy>에이플러스라이프 008</cp:lastModifiedBy>
  <cp:revision>2</cp:revision>
  <dcterms:created xsi:type="dcterms:W3CDTF">2023-01-11T01:16:24Z</dcterms:created>
  <dcterms:modified xsi:type="dcterms:W3CDTF">2023-01-11T04:17:01Z</dcterms:modified>
</cp:coreProperties>
</file>