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5"/>
  </p:notesMasterIdLst>
  <p:handoutMasterIdLst>
    <p:handoutMasterId r:id="rId16"/>
  </p:handoutMasterIdLst>
  <p:sldIdLst>
    <p:sldId id="371" r:id="rId3"/>
    <p:sldId id="390" r:id="rId4"/>
    <p:sldId id="265" r:id="rId5"/>
    <p:sldId id="271" r:id="rId6"/>
    <p:sldId id="374" r:id="rId7"/>
    <p:sldId id="375" r:id="rId8"/>
    <p:sldId id="388" r:id="rId9"/>
    <p:sldId id="389" r:id="rId10"/>
    <p:sldId id="380" r:id="rId11"/>
    <p:sldId id="381" r:id="rId12"/>
    <p:sldId id="382" r:id="rId13"/>
    <p:sldId id="383" r:id="rId14"/>
  </p:sldIdLst>
  <p:sldSz cx="12190413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A21D91D-719C-4BB3-8ECD-5D7BC64B2931}">
          <p14:sldIdLst>
            <p14:sldId id="371"/>
            <p14:sldId id="390"/>
          </p14:sldIdLst>
        </p14:section>
        <p14:section name="로그인" id="{5326E4B6-8C17-4FFF-AFBA-2802B4834658}">
          <p14:sldIdLst>
            <p14:sldId id="265"/>
            <p14:sldId id="271"/>
            <p14:sldId id="374"/>
          </p14:sldIdLst>
        </p14:section>
        <p14:section name="관리자" id="{4F8F87DE-F741-428B-AF0C-4AEEC4CE1750}">
          <p14:sldIdLst>
            <p14:sldId id="375"/>
          </p14:sldIdLst>
        </p14:section>
        <p14:section name="공지사항" id="{4F1817EA-50FD-454D-BD28-0494DA8ED400}">
          <p14:sldIdLst>
            <p14:sldId id="388"/>
            <p14:sldId id="389"/>
          </p14:sldIdLst>
        </p14:section>
        <p14:section name="접수현황" id="{236D166B-B4AB-4087-8348-40B3283AD6A3}">
          <p14:sldIdLst>
            <p14:sldId id="380"/>
            <p14:sldId id="381"/>
            <p14:sldId id="382"/>
            <p14:sldId id="3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72" autoAdjust="0"/>
    <p:restoredTop sz="96087" autoAdjust="0"/>
  </p:normalViewPr>
  <p:slideViewPr>
    <p:cSldViewPr>
      <p:cViewPr>
        <p:scale>
          <a:sx n="150" d="100"/>
          <a:sy n="150" d="100"/>
        </p:scale>
        <p:origin x="-738" y="-22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2" d="100"/>
          <a:sy n="122" d="100"/>
        </p:scale>
        <p:origin x="-439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6F65F-3677-4863-B6BC-38CC8F707857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6B26A-5BDC-4AE1-804E-CDC982604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802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9F3F1-B972-4652-9C26-686E14D7AF70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FD032-90FA-413E-8C69-3ECF9C7EA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45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FD032-90FA-413E-8C69-3ECF9C7EA71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132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FD032-90FA-413E-8C69-3ECF9C7EA71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132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FD032-90FA-413E-8C69-3ECF9C7EA71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132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FD032-90FA-413E-8C69-3ECF9C7EA71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132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FD032-90FA-413E-8C69-3ECF9C7EA71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132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FD032-90FA-413E-8C69-3ECF9C7EA71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132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FD032-90FA-413E-8C69-3ECF9C7EA71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132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FD032-90FA-413E-8C69-3ECF9C7EA71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132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FD032-90FA-413E-8C69-3ECF9C7EA71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132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290A-2188-4E0C-B97D-DE221A160F94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4B91-0628-439C-BC2E-368888AA3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375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290A-2188-4E0C-B97D-DE221A160F94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4B91-0628-439C-BC2E-368888AA3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75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290A-2188-4E0C-B97D-DE221A160F94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4B91-0628-439C-BC2E-368888AA3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241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290A-2188-4E0C-B97D-DE221A160F94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4B91-0628-439C-BC2E-368888AA3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573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290A-2188-4E0C-B97D-DE221A160F94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4B91-0628-439C-BC2E-368888AA3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788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1784067" y="274639"/>
            <a:ext cx="365500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2694" y="274639"/>
            <a:ext cx="10768198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290A-2188-4E0C-B97D-DE221A160F94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4B91-0628-439C-BC2E-368888AA3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820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1613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2813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3C62-A315-4D3C-A953-CA58CE407C41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CAD6-2FF3-4CAB-A37C-298E04B1E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205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1213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3C62-A315-4D3C-A953-CA58CE407C41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CAD6-2FF3-4CAB-A37C-298E04B1E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511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161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1612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3C62-A315-4D3C-A953-CA58CE407C41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CAD6-2FF3-4CAB-A37C-298E04B1E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0857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0861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0613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3C62-A315-4D3C-A953-CA58CE407C41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CAD6-2FF3-4CAB-A37C-298E04B1E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7902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79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79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3C62-A315-4D3C-A953-CA58CE407C41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CAD6-2FF3-4CAB-A37C-298E04B1E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56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290A-2188-4E0C-B97D-DE221A160F94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4B91-0628-439C-BC2E-368888AA3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982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3C62-A315-4D3C-A953-CA58CE407C41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CAD6-2FF3-4CAB-A37C-298E04B1E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970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3C62-A315-4D3C-A953-CA58CE407C41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CAD6-2FF3-4CAB-A37C-298E04B1E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8447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002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5675" y="273050"/>
            <a:ext cx="6815138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0025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3C62-A315-4D3C-A953-CA58CE407C41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CAD6-2FF3-4CAB-A37C-298E04B1E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635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3C62-A315-4D3C-A953-CA58CE407C41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CAD6-2FF3-4CAB-A37C-298E04B1E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090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121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3C62-A315-4D3C-A953-CA58CE407C41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CAD6-2FF3-4CAB-A37C-298E04B1E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6653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1613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3C62-A315-4D3C-A953-CA58CE407C41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CAD6-2FF3-4CAB-A37C-298E04B1E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31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Cover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1E9E8E1-B4A7-4483-91BC-1F0424FD3EE7}"/>
              </a:ext>
            </a:extLst>
          </p:cNvPr>
          <p:cNvSpPr txBox="1"/>
          <p:nvPr userDrawn="1"/>
        </p:nvSpPr>
        <p:spPr>
          <a:xfrm>
            <a:off x="408825" y="3458915"/>
            <a:ext cx="1138893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1200"/>
              </a:spcBef>
            </a:pPr>
            <a:r>
              <a:rPr lang="ko-KR" altLang="en-US" sz="1800" b="0" i="0" spc="0" baseline="0" dirty="0" smtClean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기업담당자 계정</a:t>
            </a:r>
            <a:endParaRPr lang="en-US" altLang="ko-KR" sz="1800" b="0" i="0" spc="0" baseline="0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5ABD4FA-2302-49D3-BE77-235F84703973}"/>
              </a:ext>
            </a:extLst>
          </p:cNvPr>
          <p:cNvSpPr txBox="1"/>
          <p:nvPr userDrawn="1"/>
        </p:nvSpPr>
        <p:spPr>
          <a:xfrm>
            <a:off x="412595" y="2495033"/>
            <a:ext cx="1138893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4000" b="1" i="0" spc="-100" baseline="0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 Narrow" panose="020B0604020202020204" pitchFamily="34" charset="0"/>
              </a:rPr>
              <a:t>A+</a:t>
            </a:r>
            <a:r>
              <a:rPr lang="ko-KR" altLang="en-US" sz="4000" b="1" i="0" spc="-100" baseline="0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 Narrow" panose="020B0604020202020204" pitchFamily="34" charset="0"/>
              </a:rPr>
              <a:t>라이프 의전관리 시스템</a:t>
            </a:r>
            <a:endParaRPr lang="ko-KR" altLang="en-US" sz="4000" b="1" i="0" spc="-100" baseline="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 Narrow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CE8A3143-8421-BF4C-88AC-72185D418073}"/>
              </a:ext>
            </a:extLst>
          </p:cNvPr>
          <p:cNvSpPr txBox="1"/>
          <p:nvPr userDrawn="1"/>
        </p:nvSpPr>
        <p:spPr>
          <a:xfrm>
            <a:off x="427218" y="490528"/>
            <a:ext cx="808450" cy="153888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fld id="{EBA4184B-525D-4FB2-B4E1-13BAE8C124DA}" type="datetime1">
              <a:rPr kumimoji="1" lang="ko-KR" altLang="en-US" sz="1000" spc="123" smtClean="0">
                <a:solidFill>
                  <a:schemeClr val="bg2">
                    <a:lumMod val="90000"/>
                    <a:alpha val="90000"/>
                  </a:schemeClr>
                </a:solidFill>
                <a:latin typeface="Arial" panose="020B0604020202020204" pitchFamily="34" charset="0"/>
              </a:rPr>
              <a:t>2022-09-02</a:t>
            </a:fld>
            <a:endParaRPr kumimoji="1" lang="ko-KR" altLang="en-US" sz="1000" spc="123" dirty="0">
              <a:solidFill>
                <a:schemeClr val="bg2">
                  <a:lumMod val="90000"/>
                  <a:alpha val="90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9045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7435">
          <p15:clr>
            <a:srgbClr val="5ACBF0"/>
          </p15:clr>
        </p15:guide>
        <p15:guide id="3" orient="horz" pos="202">
          <p15:clr>
            <a:srgbClr val="5ACBF0"/>
          </p15:clr>
        </p15:guide>
        <p15:guide id="4" orient="horz" pos="4133">
          <p15:clr>
            <a:srgbClr val="5ACBF0"/>
          </p15:clr>
        </p15:guide>
        <p15:guide id="5" pos="257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290A-2188-4E0C-B97D-DE221A160F94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4B91-0628-439C-BC2E-368888AA30A5}" type="slidenum">
              <a:rPr lang="ko-KR" altLang="en-US" smtClean="0"/>
              <a:t>‹#›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87116823-B0BE-4AFE-AEB8-9C2A4F49564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98805668"/>
              </p:ext>
            </p:extLst>
          </p:nvPr>
        </p:nvGraphicFramePr>
        <p:xfrm>
          <a:off x="147753" y="44624"/>
          <a:ext cx="11844522" cy="200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5832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004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 명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A6835930-58E2-4828-9D3D-CB096547428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06242855"/>
              </p:ext>
            </p:extLst>
          </p:nvPr>
        </p:nvGraphicFramePr>
        <p:xfrm>
          <a:off x="10055646" y="476672"/>
          <a:ext cx="2018265" cy="188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6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855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8858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ko-KR" altLang="en-US" sz="7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ko-KR" altLang="en-US" sz="7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8" name="직선 연결선 11">
            <a:extLst>
              <a:ext uri="{FF2B5EF4-FFF2-40B4-BE49-F238E27FC236}">
                <a16:creationId xmlns="" xmlns:a16="http://schemas.microsoft.com/office/drawing/2014/main" id="{E5E17C2C-170C-F946-BFF2-85925CEC78EB}"/>
              </a:ext>
            </a:extLst>
          </p:cNvPr>
          <p:cNvCxnSpPr>
            <a:cxnSpLocks/>
          </p:cNvCxnSpPr>
          <p:nvPr userDrawn="1"/>
        </p:nvCxnSpPr>
        <p:spPr>
          <a:xfrm>
            <a:off x="256420" y="428328"/>
            <a:ext cx="95832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700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290A-2188-4E0C-B97D-DE221A160F94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4B91-0628-439C-BC2E-368888AA3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645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290A-2188-4E0C-B97D-DE221A160F94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4B91-0628-439C-BC2E-368888AA3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18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2695" y="1600201"/>
            <a:ext cx="721054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26413" y="1600201"/>
            <a:ext cx="72126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290A-2188-4E0C-B97D-DE221A160F94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4B91-0628-439C-BC2E-368888AA3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476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290A-2188-4E0C-B97D-DE221A160F94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4B91-0628-439C-BC2E-368888AA3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47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290A-2188-4E0C-B97D-DE221A160F94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4B91-0628-439C-BC2E-368888AA3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10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C290A-2188-4E0C-B97D-DE221A160F94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A4B91-0628-439C-BC2E-368888AA3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3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74" r:id="rId3"/>
    <p:sldLayoutId id="2147483660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93C62-A315-4D3C-A953-CA58CE407C41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4CAD6-2FF3-4CAB-A37C-298E04B1E410}" type="slidenum">
              <a:rPr lang="ko-KR" altLang="en-US" smtClean="0"/>
              <a:t>‹#›</a:t>
            </a:fld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87116823-B0BE-4AFE-AEB8-9C2A4F49564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36046083"/>
              </p:ext>
            </p:extLst>
          </p:nvPr>
        </p:nvGraphicFramePr>
        <p:xfrm>
          <a:off x="167869" y="116632"/>
          <a:ext cx="11844522" cy="200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5832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004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 명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A6835930-58E2-4828-9D3D-CB096547428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88952377"/>
              </p:ext>
            </p:extLst>
          </p:nvPr>
        </p:nvGraphicFramePr>
        <p:xfrm>
          <a:off x="10055646" y="476672"/>
          <a:ext cx="2018265" cy="188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6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855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8858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ko-KR" altLang="en-US" sz="7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ko-KR" altLang="en-US" sz="7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" name="Table 42">
            <a:extLst>
              <a:ext uri="{FF2B5EF4-FFF2-40B4-BE49-F238E27FC236}">
                <a16:creationId xmlns="" xmlns:a16="http://schemas.microsoft.com/office/drawing/2014/main" id="{486D386C-1BD7-4906-8EA3-0E8ED182752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1206527"/>
              </p:ext>
            </p:extLst>
          </p:nvPr>
        </p:nvGraphicFramePr>
        <p:xfrm>
          <a:off x="10057687" y="666836"/>
          <a:ext cx="2015767" cy="135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8335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8858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968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0259218"/>
                  </a:ext>
                </a:extLst>
              </a:tr>
              <a:tr h="1454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90060642"/>
                  </a:ext>
                </a:extLst>
              </a:tr>
              <a:tr h="1212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15871379"/>
                  </a:ext>
                </a:extLst>
              </a:tr>
              <a:tr h="188588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참고사항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8588">
                <a:tc gridSpan="2"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ü"/>
                      </a:pP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D8CA0E72-2A8F-4C89-9B7D-54AA3DDEC5BF}"/>
              </a:ext>
            </a:extLst>
          </p:cNvPr>
          <p:cNvSpPr/>
          <p:nvPr userDrawn="1"/>
        </p:nvSpPr>
        <p:spPr>
          <a:xfrm>
            <a:off x="147753" y="476672"/>
            <a:ext cx="9815398" cy="583264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38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54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42">
            <a:extLst>
              <a:ext uri="{FF2B5EF4-FFF2-40B4-BE49-F238E27FC236}">
                <a16:creationId xmlns:a16="http://schemas.microsoft.com/office/drawing/2014/main" xmlns="" id="{486D386C-1BD7-4906-8EA3-0E8ED1827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542689"/>
              </p:ext>
            </p:extLst>
          </p:nvPr>
        </p:nvGraphicFramePr>
        <p:xfrm>
          <a:off x="10057687" y="666836"/>
          <a:ext cx="2015767" cy="135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833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8858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968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0259218"/>
                  </a:ext>
                </a:extLst>
              </a:tr>
              <a:tr h="1454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90060642"/>
                  </a:ext>
                </a:extLst>
              </a:tr>
              <a:tr h="1212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5871379"/>
                  </a:ext>
                </a:extLst>
              </a:tr>
              <a:tr h="188588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참고사항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8588">
                <a:tc gridSpan="2"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ü"/>
                      </a:pP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6858000"/>
            <a:ext cx="12190413" cy="1179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58" y="620688"/>
            <a:ext cx="4233688" cy="7041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77962" y="548680"/>
            <a:ext cx="4320480" cy="7113314"/>
          </a:xfrm>
          <a:prstGeom prst="rect">
            <a:avLst/>
          </a:prstGeom>
          <a:noFill/>
          <a:ln w="63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141144" y="3310384"/>
            <a:ext cx="2474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접수</a:t>
            </a:r>
            <a:r>
              <a:rPr lang="en-US" altLang="ko-KR" sz="1400" dirty="0" smtClean="0">
                <a:solidFill>
                  <a:srgbClr val="FF0000"/>
                </a:solidFill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</a:rPr>
              <a:t>상세화면 </a:t>
            </a:r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</a:rPr>
              <a:t>배송</a:t>
            </a:r>
            <a:r>
              <a:rPr lang="en-US" altLang="ko-KR" sz="1400" dirty="0">
                <a:solidFill>
                  <a:srgbClr val="FF0000"/>
                </a:solidFill>
              </a:rPr>
              <a:t>_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진행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73586" y="44624"/>
            <a:ext cx="2884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메인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관리자 화면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접수현황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상세화면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진행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7823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42">
            <a:extLst>
              <a:ext uri="{FF2B5EF4-FFF2-40B4-BE49-F238E27FC236}">
                <a16:creationId xmlns:a16="http://schemas.microsoft.com/office/drawing/2014/main" xmlns="" id="{486D386C-1BD7-4906-8EA3-0E8ED1827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542689"/>
              </p:ext>
            </p:extLst>
          </p:nvPr>
        </p:nvGraphicFramePr>
        <p:xfrm>
          <a:off x="10057687" y="666836"/>
          <a:ext cx="2015767" cy="135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833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8858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968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0259218"/>
                  </a:ext>
                </a:extLst>
              </a:tr>
              <a:tr h="1454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90060642"/>
                  </a:ext>
                </a:extLst>
              </a:tr>
              <a:tr h="1212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5871379"/>
                  </a:ext>
                </a:extLst>
              </a:tr>
              <a:tr h="188588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참고사항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8588">
                <a:tc gridSpan="2"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ü"/>
                      </a:pP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6858000"/>
            <a:ext cx="12190413" cy="21156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74" y="620688"/>
            <a:ext cx="4248472" cy="7672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77962" y="548679"/>
            <a:ext cx="4320480" cy="7744773"/>
          </a:xfrm>
          <a:prstGeom prst="rect">
            <a:avLst/>
          </a:prstGeom>
          <a:noFill/>
          <a:ln w="63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41144" y="3310384"/>
            <a:ext cx="2474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접수</a:t>
            </a:r>
            <a:r>
              <a:rPr lang="en-US" altLang="ko-KR" sz="1400" dirty="0" smtClean="0">
                <a:solidFill>
                  <a:srgbClr val="FF0000"/>
                </a:solidFill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</a:rPr>
              <a:t>상세화면 </a:t>
            </a:r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</a:rPr>
              <a:t>배송</a:t>
            </a:r>
            <a:r>
              <a:rPr lang="en-US" altLang="ko-KR" sz="1400" dirty="0">
                <a:solidFill>
                  <a:srgbClr val="FF0000"/>
                </a:solidFill>
              </a:rPr>
              <a:t>_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완료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73586" y="44624"/>
            <a:ext cx="2884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메인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관리자 화면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접수현황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상세화면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완료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7823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42">
            <a:extLst>
              <a:ext uri="{FF2B5EF4-FFF2-40B4-BE49-F238E27FC236}">
                <a16:creationId xmlns:a16="http://schemas.microsoft.com/office/drawing/2014/main" xmlns="" id="{486D386C-1BD7-4906-8EA3-0E8ED1827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542689"/>
              </p:ext>
            </p:extLst>
          </p:nvPr>
        </p:nvGraphicFramePr>
        <p:xfrm>
          <a:off x="10057687" y="666836"/>
          <a:ext cx="2015767" cy="135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833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8858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968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0259218"/>
                  </a:ext>
                </a:extLst>
              </a:tr>
              <a:tr h="1454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90060642"/>
                  </a:ext>
                </a:extLst>
              </a:tr>
              <a:tr h="1212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5871379"/>
                  </a:ext>
                </a:extLst>
              </a:tr>
              <a:tr h="188588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참고사항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8588">
                <a:tc gridSpan="2"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ü"/>
                      </a:pP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77962" y="548680"/>
            <a:ext cx="4320480" cy="5544616"/>
          </a:xfrm>
          <a:prstGeom prst="rect">
            <a:avLst/>
          </a:prstGeom>
          <a:noFill/>
          <a:ln w="63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76" y="620688"/>
            <a:ext cx="4202802" cy="5400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41144" y="3310384"/>
            <a:ext cx="2834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접수</a:t>
            </a:r>
            <a:r>
              <a:rPr lang="en-US" altLang="ko-KR" sz="1400" dirty="0" smtClean="0">
                <a:solidFill>
                  <a:srgbClr val="FF0000"/>
                </a:solidFill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</a:rPr>
              <a:t>상세화면 </a:t>
            </a:r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</a:rPr>
              <a:t>배송</a:t>
            </a:r>
            <a:r>
              <a:rPr lang="en-US" altLang="ko-KR" sz="1400" dirty="0">
                <a:solidFill>
                  <a:srgbClr val="FF0000"/>
                </a:solidFill>
              </a:rPr>
              <a:t>_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접수취</a:t>
            </a:r>
            <a:r>
              <a:rPr lang="ko-KR" altLang="en-US" sz="1400" dirty="0">
                <a:solidFill>
                  <a:srgbClr val="FF0000"/>
                </a:solidFill>
              </a:rPr>
              <a:t>소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73586" y="44624"/>
            <a:ext cx="30893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메인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관리자 화면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접수현황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상세화면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접수취</a:t>
            </a:r>
            <a:r>
              <a:rPr lang="ko-KR" altLang="en-US" sz="800" dirty="0"/>
              <a:t>소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7823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/>
          <p:cNvGrpSpPr/>
          <p:nvPr/>
        </p:nvGrpSpPr>
        <p:grpSpPr>
          <a:xfrm>
            <a:off x="5306966" y="1625155"/>
            <a:ext cx="864096" cy="360040"/>
            <a:chOff x="4619042" y="1029353"/>
            <a:chExt cx="864096" cy="36004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" name="직사각형 1"/>
            <p:cNvSpPr/>
            <p:nvPr/>
          </p:nvSpPr>
          <p:spPr>
            <a:xfrm>
              <a:off x="4619042" y="1029353"/>
              <a:ext cx="864096" cy="360040"/>
            </a:xfrm>
            <a:prstGeom prst="rect">
              <a:avLst/>
            </a:prstGeom>
            <a:grp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727054" y="1079280"/>
              <a:ext cx="64807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로그인</a:t>
              </a:r>
              <a:endParaRPr lang="ko-KR" altLang="en-US" sz="1200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4442870" y="2612175"/>
            <a:ext cx="864096" cy="360040"/>
            <a:chOff x="694606" y="2060848"/>
            <a:chExt cx="864096" cy="36004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" name="직사각형 3"/>
            <p:cNvSpPr/>
            <p:nvPr/>
          </p:nvSpPr>
          <p:spPr>
            <a:xfrm>
              <a:off x="694606" y="2060848"/>
              <a:ext cx="864096" cy="360040"/>
            </a:xfrm>
            <a:prstGeom prst="rect">
              <a:avLst/>
            </a:prstGeom>
            <a:grp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72152" y="2110775"/>
              <a:ext cx="560536" cy="276999"/>
            </a:xfrm>
            <a:prstGeom prst="rect">
              <a:avLst/>
            </a:pr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접수</a:t>
              </a:r>
              <a:endParaRPr lang="ko-KR" altLang="en-US" sz="1200" dirty="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143082" y="2629622"/>
            <a:ext cx="915628" cy="360040"/>
            <a:chOff x="8975526" y="2706541"/>
            <a:chExt cx="936104" cy="36004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2" name="직사각형 31"/>
            <p:cNvSpPr/>
            <p:nvPr/>
          </p:nvSpPr>
          <p:spPr>
            <a:xfrm>
              <a:off x="8975526" y="2706541"/>
              <a:ext cx="936104" cy="3600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043777" y="2740984"/>
              <a:ext cx="867853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공지사</a:t>
              </a:r>
              <a:r>
                <a:rPr lang="ko-KR" altLang="en-US" sz="1200" dirty="0"/>
                <a:t>항</a:t>
              </a: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488112" y="260648"/>
            <a:ext cx="40717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</a:rPr>
              <a:t>A+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라이프 의전관리시스템</a:t>
            </a:r>
            <a:r>
              <a:rPr lang="en-US" altLang="ko-KR" sz="1600" b="1" dirty="0">
                <a:solidFill>
                  <a:srgbClr val="0070C0"/>
                </a:solidFill>
              </a:rPr>
              <a:t>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IA</a:t>
            </a:r>
          </a:p>
          <a:p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기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업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담당자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계정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3" name="직선 연결선 22"/>
          <p:cNvCxnSpPr>
            <a:stCxn id="2" idx="2"/>
          </p:cNvCxnSpPr>
          <p:nvPr/>
        </p:nvCxnSpPr>
        <p:spPr>
          <a:xfrm>
            <a:off x="5739014" y="1985195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4" idx="0"/>
          </p:cNvCxnSpPr>
          <p:nvPr/>
        </p:nvCxnSpPr>
        <p:spPr>
          <a:xfrm flipV="1">
            <a:off x="4874918" y="2491804"/>
            <a:ext cx="0" cy="120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4874918" y="2489252"/>
            <a:ext cx="864096" cy="2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5739014" y="2489251"/>
            <a:ext cx="861882" cy="2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32" idx="0"/>
          </p:cNvCxnSpPr>
          <p:nvPr/>
        </p:nvCxnSpPr>
        <p:spPr>
          <a:xfrm flipV="1">
            <a:off x="6600896" y="2491804"/>
            <a:ext cx="0" cy="137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951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8" y="604464"/>
            <a:ext cx="5376159" cy="55892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73587" y="4462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메인화면</a:t>
            </a:r>
            <a:endParaRPr lang="ko-KR" altLang="en-US" sz="800" dirty="0"/>
          </a:p>
        </p:txBody>
      </p:sp>
      <p:graphicFrame>
        <p:nvGraphicFramePr>
          <p:cNvPr id="8" name="Table 42">
            <a:extLst>
              <a:ext uri="{FF2B5EF4-FFF2-40B4-BE49-F238E27FC236}">
                <a16:creationId xmlns="" xmlns:a16="http://schemas.microsoft.com/office/drawing/2014/main" id="{486D386C-1BD7-4906-8EA3-0E8ED1827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482750"/>
              </p:ext>
            </p:extLst>
          </p:nvPr>
        </p:nvGraphicFramePr>
        <p:xfrm>
          <a:off x="10057687" y="666836"/>
          <a:ext cx="2015767" cy="191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8335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8858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에어플러스 홈페이지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새창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):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http://www.apluslife.co.kr/newPage2/main/main.jsp?null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A+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효담라이프케어 홈페이지 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새창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):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http://www.hyodamlifecare.co.kr/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968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별도 기능없음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0259218"/>
                  </a:ext>
                </a:extLst>
              </a:tr>
              <a:tr h="1454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별도 기능없음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90060642"/>
                  </a:ext>
                </a:extLst>
              </a:tr>
              <a:tr h="1212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온라인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장례접수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 화면으로 이동 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15871379"/>
                  </a:ext>
                </a:extLst>
              </a:tr>
              <a:tr h="1212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로그인 화면으로 이동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8588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참고사항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8588">
                <a:tc gridSpan="2"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ü"/>
                      </a:pP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87E24AC-9270-4803-9D68-E1A371216D10}"/>
              </a:ext>
            </a:extLst>
          </p:cNvPr>
          <p:cNvSpPr/>
          <p:nvPr/>
        </p:nvSpPr>
        <p:spPr>
          <a:xfrm>
            <a:off x="3718942" y="623390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87E24AC-9270-4803-9D68-E1A371216D10}"/>
              </a:ext>
            </a:extLst>
          </p:cNvPr>
          <p:cNvSpPr/>
          <p:nvPr/>
        </p:nvSpPr>
        <p:spPr>
          <a:xfrm>
            <a:off x="3723196" y="917104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87E24AC-9270-4803-9D68-E1A371216D10}"/>
              </a:ext>
            </a:extLst>
          </p:cNvPr>
          <p:cNvSpPr/>
          <p:nvPr/>
        </p:nvSpPr>
        <p:spPr>
          <a:xfrm>
            <a:off x="847006" y="3942619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F87E24AC-9270-4803-9D68-E1A371216D10}"/>
              </a:ext>
            </a:extLst>
          </p:cNvPr>
          <p:cNvSpPr/>
          <p:nvPr/>
        </p:nvSpPr>
        <p:spPr>
          <a:xfrm>
            <a:off x="847006" y="4437112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87E24AC-9270-4803-9D68-E1A371216D10}"/>
              </a:ext>
            </a:extLst>
          </p:cNvPr>
          <p:cNvSpPr/>
          <p:nvPr/>
        </p:nvSpPr>
        <p:spPr>
          <a:xfrm>
            <a:off x="847006" y="4941168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5</a:t>
            </a:r>
            <a:endParaRPr lang="ko-KR" altLang="en-US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F87E24AC-9270-4803-9D68-E1A371216D10}"/>
              </a:ext>
            </a:extLst>
          </p:cNvPr>
          <p:cNvSpPr/>
          <p:nvPr/>
        </p:nvSpPr>
        <p:spPr>
          <a:xfrm>
            <a:off x="817960" y="5445224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6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622598" y="604464"/>
            <a:ext cx="5376159" cy="5589240"/>
          </a:xfrm>
          <a:prstGeom prst="rect">
            <a:avLst/>
          </a:prstGeom>
          <a:noFill/>
          <a:ln w="952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02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73588" y="44624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메인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온라인 장례접수</a:t>
            </a:r>
            <a:r>
              <a:rPr lang="en-US" altLang="ko-KR" sz="800" dirty="0" smtClean="0"/>
              <a:t>/ </a:t>
            </a:r>
            <a:r>
              <a:rPr lang="ko-KR" altLang="en-US" sz="800" dirty="0" smtClean="0"/>
              <a:t>상담</a:t>
            </a:r>
            <a:endParaRPr lang="ko-KR" altLang="en-US" sz="800" dirty="0"/>
          </a:p>
        </p:txBody>
      </p:sp>
      <p:graphicFrame>
        <p:nvGraphicFramePr>
          <p:cNvPr id="8" name="Table 42">
            <a:extLst>
              <a:ext uri="{FF2B5EF4-FFF2-40B4-BE49-F238E27FC236}">
                <a16:creationId xmlns="" xmlns:a16="http://schemas.microsoft.com/office/drawing/2014/main" id="{486D386C-1BD7-4906-8EA3-0E8ED1827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956566"/>
              </p:ext>
            </p:extLst>
          </p:nvPr>
        </p:nvGraphicFramePr>
        <p:xfrm>
          <a:off x="10057687" y="666836"/>
          <a:ext cx="2015767" cy="155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8335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8858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클릭 시 뒤로가기 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메인으로 이동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장례접수 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968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사전 장례 상담 화면 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양식 동일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0259218"/>
                  </a:ext>
                </a:extLst>
              </a:tr>
              <a:tr h="1454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 입력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90060642"/>
                  </a:ext>
                </a:extLst>
              </a:tr>
              <a:tr h="1212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연락처 입력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15871379"/>
                  </a:ext>
                </a:extLst>
              </a:tr>
              <a:tr h="1212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신청하기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8588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참고사항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8588">
                <a:tc gridSpan="2"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ü"/>
                      </a:pP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8" y="548680"/>
            <a:ext cx="5436604" cy="558924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87E24AC-9270-4803-9D68-E1A371216D10}"/>
              </a:ext>
            </a:extLst>
          </p:cNvPr>
          <p:cNvSpPr/>
          <p:nvPr/>
        </p:nvSpPr>
        <p:spPr>
          <a:xfrm>
            <a:off x="550590" y="1484784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87E24AC-9270-4803-9D68-E1A371216D10}"/>
              </a:ext>
            </a:extLst>
          </p:cNvPr>
          <p:cNvSpPr/>
          <p:nvPr/>
        </p:nvSpPr>
        <p:spPr>
          <a:xfrm>
            <a:off x="3365738" y="1484784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87E24AC-9270-4803-9D68-E1A371216D10}"/>
              </a:ext>
            </a:extLst>
          </p:cNvPr>
          <p:cNvSpPr/>
          <p:nvPr/>
        </p:nvSpPr>
        <p:spPr>
          <a:xfrm>
            <a:off x="5554364" y="602532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 flipH="1" flipV="1">
            <a:off x="5719390" y="707841"/>
            <a:ext cx="144017" cy="720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F87E24AC-9270-4803-9D68-E1A371216D10}"/>
              </a:ext>
            </a:extLst>
          </p:cNvPr>
          <p:cNvSpPr/>
          <p:nvPr/>
        </p:nvSpPr>
        <p:spPr>
          <a:xfrm>
            <a:off x="550590" y="1919473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F87E24AC-9270-4803-9D68-E1A371216D10}"/>
              </a:ext>
            </a:extLst>
          </p:cNvPr>
          <p:cNvSpPr/>
          <p:nvPr/>
        </p:nvSpPr>
        <p:spPr>
          <a:xfrm>
            <a:off x="550590" y="2348880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5</a:t>
            </a:r>
            <a:endParaRPr lang="ko-KR" altLang="en-US" sz="1000" dirty="0"/>
          </a:p>
        </p:txBody>
      </p:sp>
      <p:pic>
        <p:nvPicPr>
          <p:cNvPr id="2050" name="Picture 2" descr="C:\Users\glen\Documents\oCam\캡처_2022_09_01_12_21_06_89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872" y="2490194"/>
            <a:ext cx="3418316" cy="348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꺾인 연결선 18"/>
          <p:cNvCxnSpPr>
            <a:endCxn id="2050" idx="0"/>
          </p:cNvCxnSpPr>
          <p:nvPr/>
        </p:nvCxnSpPr>
        <p:spPr>
          <a:xfrm>
            <a:off x="5951190" y="1700804"/>
            <a:ext cx="2156840" cy="789390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02" y="4797152"/>
            <a:ext cx="5400600" cy="336341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872" y="5373216"/>
            <a:ext cx="3418316" cy="216024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6398872" y="2490194"/>
            <a:ext cx="3418316" cy="348246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F87E24AC-9270-4803-9D68-E1A371216D10}"/>
              </a:ext>
            </a:extLst>
          </p:cNvPr>
          <p:cNvSpPr/>
          <p:nvPr/>
        </p:nvSpPr>
        <p:spPr>
          <a:xfrm>
            <a:off x="580604" y="4797152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6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406574" y="548680"/>
            <a:ext cx="5652628" cy="5688632"/>
          </a:xfrm>
          <a:prstGeom prst="rect">
            <a:avLst/>
          </a:prstGeom>
          <a:noFill/>
          <a:ln w="63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64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73586" y="44624"/>
            <a:ext cx="8066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메인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로그인</a:t>
            </a:r>
            <a:endParaRPr lang="ko-KR" altLang="en-US" sz="800" dirty="0"/>
          </a:p>
        </p:txBody>
      </p:sp>
      <p:graphicFrame>
        <p:nvGraphicFramePr>
          <p:cNvPr id="8" name="Table 42">
            <a:extLst>
              <a:ext uri="{FF2B5EF4-FFF2-40B4-BE49-F238E27FC236}">
                <a16:creationId xmlns:a16="http://schemas.microsoft.com/office/drawing/2014/main" xmlns="" id="{486D386C-1BD7-4906-8EA3-0E8ED1827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74234"/>
              </p:ext>
            </p:extLst>
          </p:nvPr>
        </p:nvGraphicFramePr>
        <p:xfrm>
          <a:off x="10057687" y="666836"/>
          <a:ext cx="2015767" cy="135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833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8858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968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0259218"/>
                  </a:ext>
                </a:extLst>
              </a:tr>
              <a:tr h="1454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90060642"/>
                  </a:ext>
                </a:extLst>
              </a:tr>
              <a:tr h="1212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5871379"/>
                  </a:ext>
                </a:extLst>
              </a:tr>
              <a:tr h="188588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참고사항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8588">
                <a:tc gridSpan="2"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ü"/>
                      </a:pP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41144" y="3310384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계정 선택 후 로그인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68213" y="732597"/>
            <a:ext cx="4405314" cy="5360116"/>
          </a:xfrm>
          <a:prstGeom prst="rect">
            <a:avLst/>
          </a:prstGeom>
          <a:noFill/>
          <a:ln w="63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60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38" y="742627"/>
            <a:ext cx="4176464" cy="534005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10630" y="692696"/>
            <a:ext cx="4320480" cy="5439918"/>
          </a:xfrm>
          <a:prstGeom prst="rect">
            <a:avLst/>
          </a:prstGeom>
          <a:noFill/>
          <a:ln w="63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87E24AC-9270-4803-9D68-E1A371216D10}"/>
              </a:ext>
            </a:extLst>
          </p:cNvPr>
          <p:cNvSpPr/>
          <p:nvPr/>
        </p:nvSpPr>
        <p:spPr>
          <a:xfrm>
            <a:off x="1054646" y="2060848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F87E24AC-9270-4803-9D68-E1A371216D10}"/>
              </a:ext>
            </a:extLst>
          </p:cNvPr>
          <p:cNvSpPr/>
          <p:nvPr/>
        </p:nvSpPr>
        <p:spPr>
          <a:xfrm>
            <a:off x="4566704" y="767142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cxnSp>
        <p:nvCxnSpPr>
          <p:cNvPr id="7" name="직선 연결선 6"/>
          <p:cNvCxnSpPr/>
          <p:nvPr/>
        </p:nvCxnSpPr>
        <p:spPr>
          <a:xfrm flipH="1" flipV="1">
            <a:off x="4692718" y="879678"/>
            <a:ext cx="180020" cy="614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800730" y="809021"/>
            <a:ext cx="358372" cy="315724"/>
          </a:xfrm>
          <a:prstGeom prst="rect">
            <a:avLst/>
          </a:prstGeom>
          <a:noFill/>
          <a:ln w="63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Table 42">
            <a:extLst>
              <a:ext uri="{FF2B5EF4-FFF2-40B4-BE49-F238E27FC236}">
                <a16:creationId xmlns:a16="http://schemas.microsoft.com/office/drawing/2014/main" xmlns="" id="{486D386C-1BD7-4906-8EA3-0E8ED1827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807745"/>
              </p:ext>
            </p:extLst>
          </p:nvPr>
        </p:nvGraphicFramePr>
        <p:xfrm>
          <a:off x="10057687" y="666836"/>
          <a:ext cx="2015767" cy="18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833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8858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전체메뉴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858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1-1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슬라이드 메뉴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전체메뉴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858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1-2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로그아웃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접수현황 메뉴로 이동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968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웹에서 클릭불가 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앱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태블릿에서는 통화창 팝업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0259218"/>
                  </a:ext>
                </a:extLst>
              </a:tr>
              <a:tr h="16968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3-1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앱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태블릿에서 통화창 팝업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54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클릭 시공지사항 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메뉴로 이동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90060642"/>
                  </a:ext>
                </a:extLst>
              </a:tr>
              <a:tr h="188588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참고사항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8588">
                <a:tc gridSpan="2"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ü"/>
                      </a:pP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87E24AC-9270-4803-9D68-E1A371216D10}"/>
              </a:ext>
            </a:extLst>
          </p:cNvPr>
          <p:cNvSpPr/>
          <p:nvPr/>
        </p:nvSpPr>
        <p:spPr>
          <a:xfrm>
            <a:off x="1099034" y="2636912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F87E24AC-9270-4803-9D68-E1A371216D10}"/>
              </a:ext>
            </a:extLst>
          </p:cNvPr>
          <p:cNvSpPr/>
          <p:nvPr/>
        </p:nvSpPr>
        <p:spPr>
          <a:xfrm>
            <a:off x="3070870" y="2636912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58" y="914603"/>
            <a:ext cx="2636664" cy="373853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456" y="2564904"/>
            <a:ext cx="1872208" cy="389803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596458" y="896074"/>
            <a:ext cx="2636664" cy="3757063"/>
          </a:xfrm>
          <a:prstGeom prst="rect">
            <a:avLst/>
          </a:prstGeom>
          <a:noFill/>
          <a:ln w="63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594456" y="2564904"/>
            <a:ext cx="1872208" cy="3898033"/>
          </a:xfrm>
          <a:prstGeom prst="rect">
            <a:avLst/>
          </a:prstGeom>
          <a:noFill/>
          <a:ln w="63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F87E24AC-9270-4803-9D68-E1A371216D10}"/>
              </a:ext>
            </a:extLst>
          </p:cNvPr>
          <p:cNvSpPr/>
          <p:nvPr/>
        </p:nvSpPr>
        <p:spPr>
          <a:xfrm>
            <a:off x="5538130" y="837799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1-1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F87E24AC-9270-4803-9D68-E1A371216D10}"/>
              </a:ext>
            </a:extLst>
          </p:cNvPr>
          <p:cNvSpPr/>
          <p:nvPr/>
        </p:nvSpPr>
        <p:spPr>
          <a:xfrm>
            <a:off x="8486444" y="2495598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3-1</a:t>
            </a:r>
            <a:endParaRPr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F87E24AC-9270-4803-9D68-E1A371216D10}"/>
              </a:ext>
            </a:extLst>
          </p:cNvPr>
          <p:cNvSpPr/>
          <p:nvPr/>
        </p:nvSpPr>
        <p:spPr>
          <a:xfrm>
            <a:off x="7751390" y="1131513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1-2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2473586" y="44624"/>
            <a:ext cx="15023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메인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관리자 화면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6044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42">
            <a:extLst>
              <a:ext uri="{FF2B5EF4-FFF2-40B4-BE49-F238E27FC236}">
                <a16:creationId xmlns:a16="http://schemas.microsoft.com/office/drawing/2014/main" xmlns="" id="{486D386C-1BD7-4906-8EA3-0E8ED1827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136270"/>
              </p:ext>
            </p:extLst>
          </p:nvPr>
        </p:nvGraphicFramePr>
        <p:xfrm>
          <a:off x="10057687" y="666836"/>
          <a:ext cx="2015767" cy="135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833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8858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968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0259218"/>
                  </a:ext>
                </a:extLst>
              </a:tr>
              <a:tr h="1454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90060642"/>
                  </a:ext>
                </a:extLst>
              </a:tr>
              <a:tr h="1212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5871379"/>
                  </a:ext>
                </a:extLst>
              </a:tr>
              <a:tr h="188588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참고사항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8588">
                <a:tc gridSpan="2"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ü"/>
                      </a:pP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5" name="Table 42">
            <a:extLst>
              <a:ext uri="{FF2B5EF4-FFF2-40B4-BE49-F238E27FC236}">
                <a16:creationId xmlns:a16="http://schemas.microsoft.com/office/drawing/2014/main" xmlns="" id="{486D386C-1BD7-4906-8EA3-0E8ED1827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627724"/>
              </p:ext>
            </p:extLst>
          </p:nvPr>
        </p:nvGraphicFramePr>
        <p:xfrm>
          <a:off x="10057687" y="666836"/>
          <a:ext cx="2015767" cy="17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833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8858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뒤로가기 공지사항 리스트로 이동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전체메뉴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968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공지사항 리스트 클릭 시 상세화면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0259218"/>
                  </a:ext>
                </a:extLst>
              </a:tr>
              <a:tr h="1454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클릭 시 첨부파일 다운로드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90060642"/>
                  </a:ext>
                </a:extLst>
              </a:tr>
              <a:tr h="1212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수정 화면으로 이동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5871379"/>
                  </a:ext>
                </a:extLst>
              </a:tr>
              <a:tr h="1212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12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등록 화면으로 이동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8588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참고사항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8588">
                <a:tc gridSpan="2"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ü"/>
                      </a:pP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13" y="5535613"/>
            <a:ext cx="3871028" cy="52863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046" y="1700241"/>
            <a:ext cx="4014478" cy="237626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3" name="꺾인 연결선 22"/>
          <p:cNvCxnSpPr/>
          <p:nvPr/>
        </p:nvCxnSpPr>
        <p:spPr>
          <a:xfrm>
            <a:off x="4078982" y="1356103"/>
            <a:ext cx="2583303" cy="344138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F87E24AC-9270-4803-9D68-E1A371216D10}"/>
              </a:ext>
            </a:extLst>
          </p:cNvPr>
          <p:cNvSpPr/>
          <p:nvPr/>
        </p:nvSpPr>
        <p:spPr>
          <a:xfrm>
            <a:off x="4655046" y="3774965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F87E24AC-9270-4803-9D68-E1A371216D10}"/>
              </a:ext>
            </a:extLst>
          </p:cNvPr>
          <p:cNvSpPr/>
          <p:nvPr/>
        </p:nvSpPr>
        <p:spPr>
          <a:xfrm>
            <a:off x="7103318" y="3781622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5</a:t>
            </a:r>
            <a:endParaRPr lang="ko-KR" altLang="en-US" sz="1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F87E24AC-9270-4803-9D68-E1A371216D10}"/>
              </a:ext>
            </a:extLst>
          </p:cNvPr>
          <p:cNvSpPr/>
          <p:nvPr/>
        </p:nvSpPr>
        <p:spPr>
          <a:xfrm>
            <a:off x="8453500" y="3781622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6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400398" y="543817"/>
            <a:ext cx="3838143" cy="547260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74" y="548681"/>
            <a:ext cx="3792906" cy="496855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87E24AC-9270-4803-9D68-E1A371216D10}"/>
              </a:ext>
            </a:extLst>
          </p:cNvPr>
          <p:cNvSpPr/>
          <p:nvPr/>
        </p:nvSpPr>
        <p:spPr>
          <a:xfrm>
            <a:off x="298562" y="478023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F87E24AC-9270-4803-9D68-E1A371216D10}"/>
              </a:ext>
            </a:extLst>
          </p:cNvPr>
          <p:cNvSpPr/>
          <p:nvPr/>
        </p:nvSpPr>
        <p:spPr>
          <a:xfrm>
            <a:off x="4078982" y="548681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 smtClean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F87E24AC-9270-4803-9D68-E1A371216D10}"/>
              </a:ext>
            </a:extLst>
          </p:cNvPr>
          <p:cNvSpPr/>
          <p:nvPr/>
        </p:nvSpPr>
        <p:spPr>
          <a:xfrm>
            <a:off x="292386" y="1052736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F87E24AC-9270-4803-9D68-E1A371216D10}"/>
              </a:ext>
            </a:extLst>
          </p:cNvPr>
          <p:cNvSpPr/>
          <p:nvPr/>
        </p:nvSpPr>
        <p:spPr>
          <a:xfrm>
            <a:off x="442578" y="5647480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7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442578" y="1123393"/>
            <a:ext cx="3756902" cy="4432612"/>
          </a:xfrm>
          <a:prstGeom prst="rect">
            <a:avLst/>
          </a:prstGeom>
          <a:noFill/>
          <a:ln w="63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473586" y="44624"/>
            <a:ext cx="20217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메인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로그인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관리자 화면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공지사항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57706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42">
            <a:extLst>
              <a:ext uri="{FF2B5EF4-FFF2-40B4-BE49-F238E27FC236}">
                <a16:creationId xmlns:a16="http://schemas.microsoft.com/office/drawing/2014/main" xmlns="" id="{486D386C-1BD7-4906-8EA3-0E8ED1827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087699"/>
              </p:ext>
            </p:extLst>
          </p:nvPr>
        </p:nvGraphicFramePr>
        <p:xfrm>
          <a:off x="10057687" y="666836"/>
          <a:ext cx="2015767" cy="147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833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8858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상단고정 여부 선택 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게시분류 선택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의전팀장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협력업체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기업담당자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968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공지사항 리스트 화면으로 이동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0259218"/>
                  </a:ext>
                </a:extLst>
              </a:tr>
              <a:tr h="1454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등록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90060642"/>
                  </a:ext>
                </a:extLst>
              </a:tr>
              <a:tr h="1212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5871379"/>
                  </a:ext>
                </a:extLst>
              </a:tr>
              <a:tr h="188588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참고사항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8588">
                <a:tc gridSpan="2"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ü"/>
                      </a:pP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8" y="548680"/>
            <a:ext cx="4968552" cy="573836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87E24AC-9270-4803-9D68-E1A371216D10}"/>
              </a:ext>
            </a:extLst>
          </p:cNvPr>
          <p:cNvSpPr/>
          <p:nvPr/>
        </p:nvSpPr>
        <p:spPr>
          <a:xfrm>
            <a:off x="595462" y="1189845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87E24AC-9270-4803-9D68-E1A371216D10}"/>
              </a:ext>
            </a:extLst>
          </p:cNvPr>
          <p:cNvSpPr/>
          <p:nvPr/>
        </p:nvSpPr>
        <p:spPr>
          <a:xfrm>
            <a:off x="550590" y="1545196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730610" y="1256559"/>
            <a:ext cx="4788532" cy="218727"/>
          </a:xfrm>
          <a:prstGeom prst="rect">
            <a:avLst/>
          </a:prstGeom>
          <a:noFill/>
          <a:ln w="63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30610" y="1525042"/>
            <a:ext cx="4788532" cy="216024"/>
          </a:xfrm>
          <a:prstGeom prst="rect">
            <a:avLst/>
          </a:prstGeom>
          <a:noFill/>
          <a:ln w="63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F87E24AC-9270-4803-9D68-E1A371216D10}"/>
              </a:ext>
            </a:extLst>
          </p:cNvPr>
          <p:cNvSpPr/>
          <p:nvPr/>
        </p:nvSpPr>
        <p:spPr>
          <a:xfrm>
            <a:off x="593304" y="4149080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87E24AC-9270-4803-9D68-E1A371216D10}"/>
              </a:ext>
            </a:extLst>
          </p:cNvPr>
          <p:cNvSpPr/>
          <p:nvPr/>
        </p:nvSpPr>
        <p:spPr>
          <a:xfrm>
            <a:off x="5375126" y="4149080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197" y="1020986"/>
            <a:ext cx="3791743" cy="1008112"/>
          </a:xfrm>
          <a:prstGeom prst="rect">
            <a:avLst/>
          </a:prstGeom>
        </p:spPr>
      </p:pic>
      <p:pic>
        <p:nvPicPr>
          <p:cNvPr id="3074" name="Picture 2" descr="C:\Users\glen\Documents\oCam\캡처_2022_09_01_12_55_06_76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799" y="2204864"/>
            <a:ext cx="3814540" cy="93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5971387" y="971230"/>
            <a:ext cx="3900830" cy="2304256"/>
          </a:xfrm>
          <a:prstGeom prst="rect">
            <a:avLst/>
          </a:prstGeom>
          <a:noFill/>
          <a:ln w="63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473586" y="44624"/>
            <a:ext cx="29225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메인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로그인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관리자 화면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공지사항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공지사항 등록</a:t>
            </a:r>
            <a:endParaRPr lang="ko-KR" altLang="en-US" sz="800" dirty="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198" y="3651881"/>
            <a:ext cx="3697257" cy="994398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676" y="5013176"/>
            <a:ext cx="3662779" cy="953451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5971387" y="3573016"/>
            <a:ext cx="3925624" cy="2520280"/>
          </a:xfrm>
          <a:prstGeom prst="rect">
            <a:avLst/>
          </a:prstGeom>
          <a:noFill/>
          <a:ln w="63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011799" y="1020986"/>
            <a:ext cx="3860418" cy="10081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991593" y="2167644"/>
            <a:ext cx="3860418" cy="10081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002898" y="3638167"/>
            <a:ext cx="3860418" cy="10081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013677" y="5013176"/>
            <a:ext cx="3860418" cy="10081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58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42">
            <a:extLst>
              <a:ext uri="{FF2B5EF4-FFF2-40B4-BE49-F238E27FC236}">
                <a16:creationId xmlns:a16="http://schemas.microsoft.com/office/drawing/2014/main" xmlns="" id="{486D386C-1BD7-4906-8EA3-0E8ED1827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972293"/>
              </p:ext>
            </p:extLst>
          </p:nvPr>
        </p:nvGraphicFramePr>
        <p:xfrm>
          <a:off x="10057687" y="666836"/>
          <a:ext cx="2015767" cy="135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833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987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직원명 클릭 시 상세화면으로 이동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상태 클릭시 상세화면으로 이동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968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0259218"/>
                  </a:ext>
                </a:extLst>
              </a:tr>
              <a:tr h="1454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90060642"/>
                  </a:ext>
                </a:extLst>
              </a:tr>
              <a:tr h="1212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5871379"/>
                  </a:ext>
                </a:extLst>
              </a:tr>
              <a:tr h="188588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참고사항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8588">
                <a:tc gridSpan="2"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ü"/>
                      </a:pP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406574" y="548680"/>
            <a:ext cx="5544616" cy="5688632"/>
          </a:xfrm>
          <a:prstGeom prst="rect">
            <a:avLst/>
          </a:prstGeom>
          <a:noFill/>
          <a:ln w="63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88" y="584684"/>
            <a:ext cx="5400600" cy="561662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97310" y="2348880"/>
            <a:ext cx="673360" cy="3096344"/>
          </a:xfrm>
          <a:prstGeom prst="rect">
            <a:avLst/>
          </a:prstGeom>
          <a:noFill/>
          <a:ln w="63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088626" y="2377440"/>
            <a:ext cx="669027" cy="3090644"/>
          </a:xfrm>
          <a:prstGeom prst="rect">
            <a:avLst/>
          </a:prstGeom>
          <a:noFill/>
          <a:ln w="63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87E24AC-9270-4803-9D68-E1A371216D10}"/>
              </a:ext>
            </a:extLst>
          </p:cNvPr>
          <p:cNvSpPr/>
          <p:nvPr/>
        </p:nvSpPr>
        <p:spPr>
          <a:xfrm>
            <a:off x="4980614" y="2347352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87E24AC-9270-4803-9D68-E1A371216D10}"/>
              </a:ext>
            </a:extLst>
          </p:cNvPr>
          <p:cNvSpPr/>
          <p:nvPr/>
        </p:nvSpPr>
        <p:spPr>
          <a:xfrm>
            <a:off x="489298" y="2278223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6311230" y="3310384"/>
            <a:ext cx="2906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상태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접수</a:t>
            </a:r>
            <a:r>
              <a:rPr lang="en-US" altLang="ko-KR" sz="1400" dirty="0" smtClean="0">
                <a:solidFill>
                  <a:srgbClr val="FF0000"/>
                </a:solidFill>
              </a:rPr>
              <a:t>,</a:t>
            </a:r>
            <a:r>
              <a:rPr lang="ko-KR" altLang="en-US" sz="1400" dirty="0" smtClean="0">
                <a:solidFill>
                  <a:srgbClr val="FF0000"/>
                </a:solidFill>
              </a:rPr>
              <a:t>진행</a:t>
            </a:r>
            <a:r>
              <a:rPr lang="en-US" altLang="ko-KR" sz="1400" dirty="0" smtClean="0">
                <a:solidFill>
                  <a:srgbClr val="FF0000"/>
                </a:solidFill>
              </a:rPr>
              <a:t>,</a:t>
            </a:r>
            <a:r>
              <a:rPr lang="ko-KR" altLang="en-US" sz="1400" dirty="0" smtClean="0">
                <a:solidFill>
                  <a:srgbClr val="FF0000"/>
                </a:solidFill>
              </a:rPr>
              <a:t>완료</a:t>
            </a:r>
            <a:r>
              <a:rPr lang="en-US" altLang="ko-KR" sz="1400" dirty="0" smtClean="0">
                <a:solidFill>
                  <a:srgbClr val="FF0000"/>
                </a:solidFill>
              </a:rPr>
              <a:t>,</a:t>
            </a:r>
            <a:r>
              <a:rPr lang="ko-KR" altLang="en-US" sz="1400" dirty="0" smtClean="0">
                <a:solidFill>
                  <a:srgbClr val="FF0000"/>
                </a:solidFill>
              </a:rPr>
              <a:t>접수취소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73586" y="44624"/>
            <a:ext cx="20585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메인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관리자 화면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접수현황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7823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373</Words>
  <Application>Microsoft Office PowerPoint</Application>
  <PresentationFormat>사용자 지정</PresentationFormat>
  <Paragraphs>167</Paragraphs>
  <Slides>12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4" baseType="lpstr"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glen</dc:creator>
  <cp:lastModifiedBy>glen</cp:lastModifiedBy>
  <cp:revision>69</cp:revision>
  <dcterms:created xsi:type="dcterms:W3CDTF">2022-09-01T02:03:48Z</dcterms:created>
  <dcterms:modified xsi:type="dcterms:W3CDTF">2022-09-02T08:02:07Z</dcterms:modified>
</cp:coreProperties>
</file>