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514" r:id="rId3"/>
    <p:sldId id="590" r:id="rId4"/>
    <p:sldId id="638" r:id="rId5"/>
    <p:sldId id="646" r:id="rId6"/>
    <p:sldId id="515" r:id="rId7"/>
    <p:sldId id="687" r:id="rId8"/>
    <p:sldId id="663" r:id="rId9"/>
    <p:sldId id="639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547" r:id="rId18"/>
    <p:sldId id="688" r:id="rId19"/>
    <p:sldId id="587" r:id="rId20"/>
    <p:sldId id="679" r:id="rId21"/>
    <p:sldId id="680" r:id="rId22"/>
    <p:sldId id="693" r:id="rId2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6068">
          <p15:clr>
            <a:srgbClr val="A4A3A4"/>
          </p15:clr>
        </p15:guide>
        <p15:guide id="4" pos="3800">
          <p15:clr>
            <a:srgbClr val="A4A3A4"/>
          </p15:clr>
        </p15:guide>
        <p15:guide id="5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3F3"/>
    <a:srgbClr val="7F7F7F"/>
    <a:srgbClr val="1A81C7"/>
    <a:srgbClr val="0067B4"/>
    <a:srgbClr val="E2EFD9"/>
    <a:srgbClr val="4E71A5"/>
    <a:srgbClr val="FF3300"/>
    <a:srgbClr val="4F81BD"/>
    <a:srgbClr val="DB005C"/>
    <a:srgbClr val="412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9863" autoAdjust="0"/>
  </p:normalViewPr>
  <p:slideViewPr>
    <p:cSldViewPr showGuides="1">
      <p:cViewPr varScale="1">
        <p:scale>
          <a:sx n="115" d="100"/>
          <a:sy n="115" d="100"/>
        </p:scale>
        <p:origin x="786" y="84"/>
      </p:cViewPr>
      <p:guideLst>
        <p:guide orient="horz" pos="2296"/>
        <p:guide orient="horz" pos="799"/>
        <p:guide pos="6068"/>
        <p:guide pos="3800"/>
        <p:guide pos="172"/>
      </p:guideLst>
    </p:cSldViewPr>
  </p:slideViewPr>
  <p:outlineViewPr>
    <p:cViewPr>
      <p:scale>
        <a:sx n="33" d="100"/>
        <a:sy n="33" d="100"/>
      </p:scale>
      <p:origin x="0" y="19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-3540" y="-12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88E91-F420-4D25-8832-74DD9482B03E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6961E-2030-49C0-95BA-D0D9470D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51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03A6C7-0932-45B6-9C4C-8FD9F9300410}" type="datetimeFigureOut">
              <a:rPr lang="ko-KR" altLang="en-US"/>
              <a:pPr>
                <a:defRPr/>
              </a:pPr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B0E44C-8368-4E2D-85D1-1DED9E8B59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B18B6B-C646-41D7-AD3E-693CA43DAD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06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5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1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08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89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2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445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en-US" altLang="en-US"/>
              <a:pPr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0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B18B6B-C646-41D7-AD3E-693CA43DAD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1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5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9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B18B6B-C646-41D7-AD3E-693CA43DAD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55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B18B6B-C646-41D7-AD3E-693CA43DAD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1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2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1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0AD9BC-4D10-4C60-A545-821714F6818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8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B18B6B-C646-41D7-AD3E-693CA43DADA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41432" cy="587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7"/>
          <p:cNvSpPr>
            <a:spLocks noChangeArrowheads="1"/>
          </p:cNvSpPr>
          <p:nvPr userDrawn="1"/>
        </p:nvSpPr>
        <p:spPr bwMode="auto">
          <a:xfrm>
            <a:off x="0" y="2428873"/>
            <a:ext cx="7096125" cy="1357313"/>
          </a:xfrm>
          <a:prstGeom prst="rect">
            <a:avLst/>
          </a:prstGeom>
          <a:solidFill>
            <a:srgbClr val="4E71A5"/>
          </a:solidFill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36710" y="2446374"/>
            <a:ext cx="27142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i="0" dirty="0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A+</a:t>
            </a:r>
            <a:r>
              <a:rPr lang="ko-KR" altLang="en-US" sz="1200" b="1" i="0" dirty="0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라이프 </a:t>
            </a:r>
            <a:r>
              <a:rPr lang="ko-KR" altLang="en-US" sz="1200" b="1" i="0" dirty="0" err="1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의전관리</a:t>
            </a:r>
            <a:r>
              <a:rPr lang="ko-KR" altLang="en-US" sz="1200" b="1" i="0" dirty="0" smtClean="0">
                <a:solidFill>
                  <a:schemeClr val="bg1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 통합 시스템 구축</a:t>
            </a:r>
            <a:endParaRPr lang="ko-KR" altLang="en-US" sz="1200" b="1" i="0" dirty="0">
              <a:solidFill>
                <a:schemeClr val="bg1">
                  <a:lumMod val="7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3" t="16131" r="4360" b="18966"/>
          <a:stretch/>
        </p:blipFill>
        <p:spPr>
          <a:xfrm>
            <a:off x="101242" y="6458765"/>
            <a:ext cx="1064658" cy="477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4366" y="414689"/>
            <a:ext cx="9789000" cy="0"/>
          </a:xfrm>
          <a:prstGeom prst="line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8129409" y="105804"/>
            <a:ext cx="1716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3" t="16131" r="4360" b="18966"/>
          <a:stretch/>
        </p:blipFill>
        <p:spPr>
          <a:xfrm>
            <a:off x="101242" y="6458765"/>
            <a:ext cx="1064658" cy="477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BDDE6-D8F7-475D-BD97-8D3EC339690C}"/>
              </a:ext>
            </a:extLst>
          </p:cNvPr>
          <p:cNvSpPr txBox="1"/>
          <p:nvPr userDrawn="1"/>
        </p:nvSpPr>
        <p:spPr>
          <a:xfrm>
            <a:off x="7409339" y="6589942"/>
            <a:ext cx="2162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</a:t>
            </a:r>
            <a:r>
              <a:rPr kumimoji="1" lang="en-US" altLang="ko-KR" sz="800" kern="12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굴림" pitchFamily="50" charset="-127"/>
                <a:cs typeface="+mn-cs"/>
              </a:rPr>
              <a:t>Finelab</a:t>
            </a:r>
            <a:r>
              <a:rPr kumimoji="1" lang="en-US" altLang="ko-KR" sz="800" kern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굴림" pitchFamily="50" charset="-127"/>
                <a:cs typeface="+mn-cs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Corp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All right Reserved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 userDrawn="1"/>
        </p:nvSpPr>
        <p:spPr bwMode="auto">
          <a:xfrm>
            <a:off x="254000" y="34925"/>
            <a:ext cx="571341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algn="ctr" eaLnBrk="0" hangingPunct="0">
              <a:defRPr/>
            </a:pPr>
            <a:endParaRPr kumimoji="0" lang="ko-KR" altLang="en-US" dirty="0">
              <a:latin typeface="+mn-ea"/>
              <a:ea typeface="+mn-ea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3" t="16131" r="4360" b="18966"/>
          <a:stretch/>
        </p:blipFill>
        <p:spPr>
          <a:xfrm>
            <a:off x="101242" y="6458765"/>
            <a:ext cx="1064658" cy="477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BDDE6-D8F7-475D-BD97-8D3EC339690C}"/>
              </a:ext>
            </a:extLst>
          </p:cNvPr>
          <p:cNvSpPr txBox="1"/>
          <p:nvPr userDrawn="1"/>
        </p:nvSpPr>
        <p:spPr>
          <a:xfrm>
            <a:off x="7409339" y="6589942"/>
            <a:ext cx="2185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</a:t>
            </a:r>
            <a:r>
              <a:rPr lang="en-US" altLang="ko-KR" sz="8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Finelab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Corp. All right Reserved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ACFA024F-C567-489D-875B-3F042B0A625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83" t="16131" r="4360" b="18966"/>
          <a:stretch/>
        </p:blipFill>
        <p:spPr>
          <a:xfrm>
            <a:off x="101242" y="6458765"/>
            <a:ext cx="1064658" cy="4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5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1570004-0963-42B9-85D6-6FC2E72354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269410"/>
            <a:ext cx="2755900" cy="325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AFED73-B06E-4DB7-9FF8-39EED5214FCD}"/>
              </a:ext>
            </a:extLst>
          </p:cNvPr>
          <p:cNvSpPr txBox="1"/>
          <p:nvPr userDrawn="1"/>
        </p:nvSpPr>
        <p:spPr>
          <a:xfrm>
            <a:off x="3342655" y="2692028"/>
            <a:ext cx="3569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spc="-150" dirty="0">
                <a:solidFill>
                  <a:srgbClr val="0033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You!</a:t>
            </a:r>
            <a:endParaRPr lang="ko-KR" altLang="en-US" sz="4400" b="1" spc="-150" dirty="0">
              <a:solidFill>
                <a:srgbClr val="0033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8C42B9-C925-410E-B025-E47550C1F5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9" y="6681968"/>
            <a:ext cx="9433875" cy="1767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D675F0-27F2-47B0-A384-8CC8A40F29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84" y="5972144"/>
            <a:ext cx="1638643" cy="371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CEA98-74E3-4F90-A453-1C91D8369D7C}"/>
              </a:ext>
            </a:extLst>
          </p:cNvPr>
          <p:cNvSpPr txBox="1"/>
          <p:nvPr userDrawn="1"/>
        </p:nvSpPr>
        <p:spPr>
          <a:xfrm>
            <a:off x="233999" y="5971282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06173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서울시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강남구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테헤란로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623,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삼성빌딩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층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l"/>
            <a:endParaRPr lang="en-US" altLang="ko-KR" sz="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TEL.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02-3453-3865,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https://finelab.kr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12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ABCE7C-A98B-4A8F-A7BD-810169611C64}" type="datetimeFigureOut">
              <a:rPr lang="ko-KR" altLang="en-US"/>
              <a:pPr>
                <a:defRPr/>
              </a:pPr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D3AD15-D12A-4BD3-AAF7-12B24EB8C5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9" r:id="rId2"/>
    <p:sldLayoutId id="2147483783" r:id="rId3"/>
    <p:sldLayoutId id="2147483790" r:id="rId4"/>
    <p:sldLayoutId id="2147483791" r:id="rId5"/>
    <p:sldLayoutId id="2147483792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446"/>
          <p:cNvSpPr>
            <a:spLocks noChangeShapeType="1"/>
          </p:cNvSpPr>
          <p:nvPr/>
        </p:nvSpPr>
        <p:spPr bwMode="auto">
          <a:xfrm>
            <a:off x="152400" y="2447925"/>
            <a:ext cx="9682480" cy="0"/>
          </a:xfrm>
          <a:prstGeom prst="line">
            <a:avLst/>
          </a:prstGeom>
          <a:ln w="38100" cmpd="thickThin">
            <a:solidFill>
              <a:schemeClr val="bg1"/>
            </a:solidFill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 algn="ctr" latinLnBrk="0">
              <a:defRPr/>
            </a:pPr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F3FF221-61CB-415D-8CD2-6D7B5AAE5EED}"/>
              </a:ext>
            </a:extLst>
          </p:cNvPr>
          <p:cNvSpPr txBox="1">
            <a:spLocks/>
          </p:cNvSpPr>
          <p:nvPr/>
        </p:nvSpPr>
        <p:spPr>
          <a:xfrm>
            <a:off x="1568624" y="1160710"/>
            <a:ext cx="5971672" cy="10696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kumimoji="0" lang="en-US" altLang="ko-KR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</a:t>
            </a:r>
            <a:r>
              <a:rPr kumimoji="0" lang="ko-KR" altLang="en-US" sz="2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리얼티</a:t>
            </a:r>
            <a:r>
              <a:rPr kumimoji="0"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0" lang="ko-KR" altLang="en-US" sz="2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의전관리</a:t>
            </a:r>
            <a:r>
              <a:rPr kumimoji="0" lang="ko-KR" altLang="en-US" sz="2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통합시스템 구축</a:t>
            </a:r>
            <a:endParaRPr kumimoji="0" lang="en-US" altLang="ko-KR" sz="28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919B00FC-4324-4FF9-91EA-E03003F2C7CF}"/>
              </a:ext>
            </a:extLst>
          </p:cNvPr>
          <p:cNvSpPr txBox="1">
            <a:spLocks/>
          </p:cNvSpPr>
          <p:nvPr/>
        </p:nvSpPr>
        <p:spPr>
          <a:xfrm>
            <a:off x="2864768" y="2721793"/>
            <a:ext cx="2910551" cy="412750"/>
          </a:xfrm>
          <a:prstGeom prst="round2DiagRect">
            <a:avLst/>
          </a:pr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</p:spPr>
        <p:txBody>
          <a:bodyPr anchor="ctr"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ko-KR" altLang="en-US" sz="1400" b="1" dirty="0">
                <a:solidFill>
                  <a:srgbClr val="FFC000">
                    <a:lumMod val="40000"/>
                    <a:lumOff val="60000"/>
                  </a:srgb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프로젝트 착수보고서 </a:t>
            </a:r>
            <a:endParaRPr kumimoji="0" lang="en-US" altLang="ko-KR" sz="1400" b="1" dirty="0">
              <a:solidFill>
                <a:srgbClr val="FFC000">
                  <a:lumMod val="40000"/>
                  <a:lumOff val="60000"/>
                </a:srgb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막힌 원호 21">
            <a:extLst>
              <a:ext uri="{FF2B5EF4-FFF2-40B4-BE49-F238E27FC236}">
                <a16:creationId xmlns:a16="http://schemas.microsoft.com/office/drawing/2014/main" id="{334DAF06-0EA0-4DAC-A40D-CE375AEDE04D}"/>
              </a:ext>
            </a:extLst>
          </p:cNvPr>
          <p:cNvSpPr/>
          <p:nvPr/>
        </p:nvSpPr>
        <p:spPr>
          <a:xfrm rot="4500000">
            <a:off x="7188154" y="1885754"/>
            <a:ext cx="353124" cy="449344"/>
          </a:xfrm>
          <a:prstGeom prst="blockArc">
            <a:avLst>
              <a:gd name="adj1" fmla="val 16068241"/>
              <a:gd name="adj2" fmla="val 0"/>
              <a:gd name="adj3" fmla="val 25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619871EA-4FED-4450-8EEB-B1C63F96D96F}"/>
              </a:ext>
            </a:extLst>
          </p:cNvPr>
          <p:cNvSpPr/>
          <p:nvPr/>
        </p:nvSpPr>
        <p:spPr>
          <a:xfrm rot="900000" flipH="1">
            <a:off x="1304926" y="1273921"/>
            <a:ext cx="353124" cy="449344"/>
          </a:xfrm>
          <a:prstGeom prst="blockArc">
            <a:avLst>
              <a:gd name="adj1" fmla="val 16068241"/>
              <a:gd name="adj2" fmla="val 0"/>
              <a:gd name="adj3" fmla="val 25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pic>
        <p:nvPicPr>
          <p:cNvPr id="25" name="Picture 2" descr="finelab logo">
            <a:extLst>
              <a:ext uri="{FF2B5EF4-FFF2-40B4-BE49-F238E27FC236}">
                <a16:creationId xmlns:a16="http://schemas.microsoft.com/office/drawing/2014/main" id="{0641E971-B808-4244-97EB-14ADFBAD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4" y="6635652"/>
            <a:ext cx="792088" cy="1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0FE651-577A-42F1-932C-CFF681D4F60D}"/>
              </a:ext>
            </a:extLst>
          </p:cNvPr>
          <p:cNvSpPr txBox="1"/>
          <p:nvPr/>
        </p:nvSpPr>
        <p:spPr>
          <a:xfrm>
            <a:off x="7364716" y="6125296"/>
            <a:ext cx="206226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1428A0"/>
                </a:solidFill>
                <a:effectLst>
                  <a:outerShdw blurRad="50800" dist="38100" dir="2700000" algn="tl" rotWithShape="0">
                    <a:prstClr val="black">
                      <a:alpha val="13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2022. 11</a:t>
            </a:r>
            <a:endParaRPr lang="en-US" altLang="ko-KR" b="1" dirty="0">
              <a:solidFill>
                <a:srgbClr val="1428A0"/>
              </a:solidFill>
              <a:effectLst>
                <a:outerShdw blurRad="50800" dist="38100" dir="2700000" algn="tl" rotWithShape="0">
                  <a:prstClr val="black">
                    <a:alpha val="13000"/>
                  </a:prst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" y="120261"/>
            <a:ext cx="1905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개발 메뉴 및 메뉴 기능 개요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PC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1 (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개 메뉴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6496" y="6381328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4792" y="1052735"/>
          <a:ext cx="8889391" cy="4947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37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1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2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3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0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sz="800" kern="0">
                          <a:effectLst/>
                        </a:rPr>
                        <a:t>업무메인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sz="800" kern="0">
                          <a:effectLst/>
                        </a:rPr>
                        <a:t>　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sz="800" kern="0">
                          <a:effectLst/>
                        </a:rPr>
                        <a:t>　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35">
                <a:tc rowSpan="1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장례현황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장례상담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고인정보</a:t>
                      </a:r>
                      <a:r>
                        <a:rPr lang="en-US" altLang="ko-KR" sz="900" kern="0">
                          <a:effectLst/>
                        </a:rPr>
                        <a:t>,</a:t>
                      </a:r>
                      <a:r>
                        <a:rPr lang="ko-KR" altLang="en-US" sz="900" kern="0">
                          <a:effectLst/>
                        </a:rPr>
                        <a:t> 장례일정 작성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회사 지원입력</a:t>
                      </a:r>
                      <a:r>
                        <a:rPr lang="en-US" altLang="ko-KR" sz="900" kern="0">
                          <a:effectLst/>
                        </a:rPr>
                        <a:t>,</a:t>
                      </a:r>
                      <a:r>
                        <a:rPr lang="ko-KR" altLang="en-US" sz="900" kern="0">
                          <a:effectLst/>
                        </a:rPr>
                        <a:t> 회사 지원 서명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상품상담 및 상품 비교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품목조정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내용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비용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r>
                        <a:rPr lang="ko-KR" altLang="en-US" sz="900" kern="0">
                          <a:effectLst/>
                        </a:rPr>
                        <a:t> 입력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100">
                          <a:effectLst/>
                          <a:latin typeface="돋움"/>
                          <a:cs typeface="Times New Roman"/>
                        </a:rPr>
                        <a:t>상품확정 및 상담 완료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chemeClr val="dk1"/>
                          </a:solidFill>
                          <a:effectLst/>
                        </a:rPr>
                        <a:t>장례 진행</a:t>
                      </a:r>
                      <a:endParaRPr kumimoji="0" lang="ko-KR" sz="900" b="0" i="0" u="none" strike="noStrike" kern="0" cap="none" spc="0" normalizeH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제공 내용 입력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제공 물품 사진 첨부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어뷰징 방지 </a:t>
                      </a:r>
                      <a:r>
                        <a:rPr lang="en-US" altLang="ko-KR" sz="900" kern="0">
                          <a:effectLst/>
                        </a:rPr>
                        <a:t>-</a:t>
                      </a:r>
                      <a:r>
                        <a:rPr lang="ko-KR" altLang="en-US" sz="900" kern="0">
                          <a:effectLst/>
                        </a:rPr>
                        <a:t> 사진업로드 시 촬영 날짜 저장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도우미 근무 일시 입력 및 사진 첨부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비용 입력 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의전팀장과 금액 비교 후 맞지 않으면 </a:t>
                      </a:r>
                      <a:r>
                        <a:rPr lang="en-US" altLang="ko-KR" sz="900" kern="0">
                          <a:effectLst/>
                        </a:rPr>
                        <a:t>Comment)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 정산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정산서 작성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결제하기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카드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현금 분리 되어 있던것 통합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결제 목록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카드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현금 분리 되어 있던것 통합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endParaRPr lang="ko-KR" altLang="en-US" sz="900" kern="0">
                        <a:effectLst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정산서 서명 및 송부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추가 정산 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 공제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기본 사항에 더불에 가혹 일어나는 추가 사항에 대한 대응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완료승인 요청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발인일 기준 </a:t>
                      </a:r>
                      <a:r>
                        <a:rPr lang="en-US" altLang="ko-KR" sz="900" kern="0">
                          <a:effectLst/>
                        </a:rPr>
                        <a:t>7</a:t>
                      </a:r>
                      <a:r>
                        <a:rPr lang="ko-KR" altLang="en-US" sz="900" kern="0">
                          <a:effectLst/>
                        </a:rPr>
                        <a:t>일 후 자동 완료승인 요청 됨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3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신규 접수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상황실 기준 입력 항목 수령 후 접수 폼 구성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3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900" b="1" i="0" u="none" strike="noStrike" kern="1200" cap="none" spc="0" normalizeH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수수료</a:t>
                      </a: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sz="800" kern="0">
                          <a:effectLst/>
                        </a:rPr>
                        <a:t>조서상선지급조회</a:t>
                      </a:r>
                      <a:r>
                        <a:rPr lang="ko-KR" altLang="en-US" sz="800" kern="0">
                          <a:effectLst/>
                        </a:rPr>
                        <a:t>본부장</a:t>
                      </a:r>
                      <a:r>
                        <a:rPr lang="en-US" altLang="ko-KR" sz="800" kern="0">
                          <a:effectLst/>
                        </a:rPr>
                        <a:t>,</a:t>
                      </a:r>
                      <a:r>
                        <a:rPr lang="ko-KR" altLang="en-US" sz="800" kern="0">
                          <a:effectLst/>
                        </a:rPr>
                        <a:t> 임직원 전용 </a:t>
                      </a:r>
                      <a:r>
                        <a:rPr lang="en-US" altLang="ko-KR" sz="800" kern="0">
                          <a:effectLst/>
                        </a:rPr>
                        <a:t>(</a:t>
                      </a:r>
                      <a:r>
                        <a:rPr lang="ko-KR" altLang="en-US" sz="800" kern="0">
                          <a:effectLst/>
                        </a:rPr>
                        <a:t>리스트만 출력 </a:t>
                      </a:r>
                      <a:r>
                        <a:rPr lang="en-US" altLang="ko-KR" sz="800" kern="0">
                          <a:effectLst/>
                        </a:rPr>
                        <a:t>-</a:t>
                      </a:r>
                      <a:r>
                        <a:rPr lang="ko-KR" altLang="en-US" sz="800" kern="0">
                          <a:effectLst/>
                        </a:rPr>
                        <a:t> 상세 화면 없음</a:t>
                      </a:r>
                      <a:r>
                        <a:rPr lang="en-US" altLang="ko-KR" sz="800" kern="0">
                          <a:effectLst/>
                        </a:rPr>
                        <a:t>)</a:t>
                      </a: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09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상품 리스트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상조 상품 목록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상조 상품 목록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임직원만 보임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11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장례식장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장례식장 목록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 식장 목록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4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개발 메뉴 및 메뉴 기능 개요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PC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2 (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개 메뉴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6496" y="6309320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7768" y="983677"/>
          <a:ext cx="9004773" cy="4526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1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2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3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69">
                <a:tc rowSpan="1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재고관리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endParaRPr lang="ko-KR" altLang="en-US" sz="900" kern="0">
                        <a:effectLst/>
                      </a:endParaRPr>
                    </a:p>
                  </a:txBody>
                  <a:tcPr marL="62865" marR="62865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입고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물류 입고 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본부 입고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9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출고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회수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출고 내역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품목별 출고 내역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9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행사출고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출고 일시 </a:t>
                      </a:r>
                      <a:r>
                        <a:rPr lang="en-US" altLang="ko-KR" sz="900" kern="0">
                          <a:effectLst/>
                        </a:rPr>
                        <a:t>-&gt;</a:t>
                      </a:r>
                      <a:r>
                        <a:rPr lang="ko-KR" altLang="en-US" sz="900" kern="0">
                          <a:effectLst/>
                        </a:rPr>
                        <a:t>접수일시와</a:t>
                      </a:r>
                      <a:r>
                        <a:rPr lang="en-US" altLang="ko-KR" sz="900" kern="0">
                          <a:effectLst/>
                        </a:rPr>
                        <a:t> </a:t>
                      </a:r>
                      <a:r>
                        <a:rPr lang="ko-KR" altLang="en-US" sz="900" kern="0">
                          <a:effectLst/>
                        </a:rPr>
                        <a:t>동일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3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비품 회수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소속 본부에 있는 것만 노출 되도록 구성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3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본부별이동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본부 발주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출고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송장번호 입력란 추가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endParaRPr lang="ko-KR" altLang="en-US" sz="900" kern="0">
                        <a:effectLst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관리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재고현황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재고 내역서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입출고 이력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27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용품 출고 현황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569"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공지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푸시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공지사항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리스트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상세화면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추가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수정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삭제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5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푸시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푸시리스트 </a:t>
                      </a:r>
                      <a:r>
                        <a:rPr lang="en-US" altLang="ko-KR" sz="900" kern="0">
                          <a:effectLst/>
                        </a:rPr>
                        <a:t>-</a:t>
                      </a:r>
                      <a:r>
                        <a:rPr lang="ko-KR" altLang="en-US" sz="900" kern="0">
                          <a:effectLst/>
                        </a:rPr>
                        <a:t> 개인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단체</a:t>
                      </a:r>
                      <a:r>
                        <a:rPr lang="en-US" altLang="ko-KR" sz="900" kern="0">
                          <a:effectLst/>
                        </a:rPr>
                        <a:t>(2</a:t>
                      </a:r>
                      <a:r>
                        <a:rPr lang="ko-KR" altLang="en-US" sz="900" kern="0">
                          <a:effectLst/>
                        </a:rPr>
                        <a:t>인이상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r>
                        <a:rPr lang="ko-KR" altLang="en-US" sz="900" kern="0">
                          <a:effectLst/>
                        </a:rPr>
                        <a:t> 푸시 구분 탭 추가 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9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푸시 작성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814">
                <a:tc rowSpan="7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서류양식</a:t>
                      </a:r>
                    </a:p>
                  </a:txBody>
                  <a:tcPr marL="54272" marR="54272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거래내역서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리스트 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(</a:t>
                      </a: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의전 팀장 볼 수 있어야 함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)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상세화면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재고명세서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리스트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상세화면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출력용문서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리스트 </a:t>
                      </a:r>
                      <a:r>
                        <a:rPr lang="en-US" altLang="ko-KR" sz="800" kern="0">
                          <a:effectLst/>
                        </a:rPr>
                        <a:t>-</a:t>
                      </a:r>
                      <a:r>
                        <a:rPr lang="ko-KR" altLang="en-US" sz="800" kern="0">
                          <a:effectLst/>
                        </a:rPr>
                        <a:t> 문서 양식 </a:t>
                      </a:r>
                      <a:r>
                        <a:rPr lang="en-US" altLang="ko-KR" sz="800" kern="0">
                          <a:effectLst/>
                        </a:rPr>
                        <a:t>(</a:t>
                      </a:r>
                      <a:r>
                        <a:rPr lang="ko-KR" altLang="en-US" sz="800" kern="0">
                          <a:effectLst/>
                        </a:rPr>
                        <a:t>종교별</a:t>
                      </a:r>
                      <a:r>
                        <a:rPr lang="en-US" altLang="ko-KR" sz="800" kern="0">
                          <a:effectLst/>
                        </a:rPr>
                        <a:t>)</a:t>
                      </a:r>
                      <a:r>
                        <a:rPr lang="ko-KR" altLang="en-US" sz="800" kern="0">
                          <a:effectLst/>
                        </a:rPr>
                        <a:t> 목록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항목로드 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-</a:t>
                      </a: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 행사 검새기 및 정보 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load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8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출력폼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 - </a:t>
                      </a: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지정된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 </a:t>
                      </a: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항목 로드된 상태의 출력폼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44888" y="195956"/>
            <a:ext cx="18726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b="1" spc="-50">
                <a:solidFill>
                  <a:srgbClr val="0154A4"/>
                </a:solidFill>
                <a:latin typeface="맑은 고딕"/>
              </a:rPr>
              <a:t>박우철 프로 작성</a:t>
            </a:r>
            <a:endParaRPr lang="en-US" altLang="ko-KR" sz="1400" spc="-50">
              <a:solidFill>
                <a:srgbClr val="0154A4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406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개발 메뉴 및 메뉴 기능 개요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PC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3 (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개 메뉴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6496" y="6309320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7768" y="983677"/>
          <a:ext cx="8969727" cy="1995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8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1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2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800" kern="0">
                          <a:effectLst/>
                        </a:rPr>
                        <a:t>3 Depth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51">
                <a:tc rowSpan="7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기준정보관리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공통코드 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기본 코드 </a:t>
                      </a:r>
                      <a:r>
                        <a:rPr lang="en-US" altLang="ko-KR" sz="800" kern="0">
                          <a:effectLst/>
                        </a:rPr>
                        <a:t>-</a:t>
                      </a:r>
                      <a:r>
                        <a:rPr lang="ko-KR" altLang="en-US" sz="800" kern="0">
                          <a:effectLst/>
                        </a:rPr>
                        <a:t> 공통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5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계정관리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비밀번호 변경 가능하게 </a:t>
                      </a:r>
                      <a:r>
                        <a:rPr lang="en-US" altLang="ko-KR" sz="800" kern="0">
                          <a:effectLst/>
                        </a:rPr>
                        <a:t>-</a:t>
                      </a:r>
                      <a:r>
                        <a:rPr lang="ko-KR" altLang="en-US" sz="800" kern="0">
                          <a:effectLst/>
                        </a:rPr>
                        <a:t> 변경시 기간계 연동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6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본부관리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39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상품</a:t>
                      </a:r>
                      <a:r>
                        <a:rPr lang="en-US" altLang="ko-KR" sz="800" kern="100">
                          <a:effectLst/>
                          <a:latin typeface="돋움"/>
                          <a:cs typeface="Times New Roman"/>
                        </a:rPr>
                        <a:t>SPEC</a:t>
                      </a: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관련 상품 지정 기능 포함 </a:t>
                      </a:r>
                      <a:endParaRPr lang="ko-KR" altLang="en-US" sz="800" ker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6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품목코드관리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항목만 관리 </a:t>
                      </a:r>
                      <a:r>
                        <a:rPr lang="en-US" altLang="ko-KR" sz="800" kern="0">
                          <a:effectLst/>
                        </a:rPr>
                        <a:t>(</a:t>
                      </a:r>
                      <a:r>
                        <a:rPr lang="ko-KR" altLang="en-US" sz="800" kern="0">
                          <a:effectLst/>
                        </a:rPr>
                        <a:t>금액 없음</a:t>
                      </a:r>
                      <a:r>
                        <a:rPr lang="en-US" altLang="ko-KR" sz="800" kern="0">
                          <a:effectLst/>
                        </a:rPr>
                        <a:t>)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34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협력업체단가 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sz="800" kern="0">
                          <a:effectLst/>
                        </a:rPr>
                        <a:t>금융사고예방지침</a:t>
                      </a:r>
                      <a:endParaRPr lang="ko-KR" sz="8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65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100">
                          <a:effectLst/>
                          <a:latin typeface="돋움"/>
                          <a:cs typeface="Times New Roman"/>
                        </a:rPr>
                        <a:t>실비정산관리</a:t>
                      </a:r>
                    </a:p>
                  </a:txBody>
                  <a:tcPr marL="54272" marR="54272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800" kern="0">
                          <a:effectLst/>
                        </a:rPr>
                        <a:t>버전</a:t>
                      </a:r>
                      <a:r>
                        <a:rPr lang="en-US" altLang="ko-KR" sz="800" kern="0">
                          <a:effectLst/>
                        </a:rPr>
                        <a:t>(?)</a:t>
                      </a:r>
                      <a:r>
                        <a:rPr lang="ko-KR" altLang="en-US" sz="800" kern="0">
                          <a:effectLst/>
                        </a:rPr>
                        <a:t> 지정 필요</a:t>
                      </a:r>
                      <a:r>
                        <a:rPr lang="en-US" altLang="ko-KR" sz="800" kern="0">
                          <a:effectLst/>
                        </a:rPr>
                        <a:t>.</a:t>
                      </a:r>
                      <a:r>
                        <a:rPr lang="ko-KR" altLang="en-US" sz="800" kern="0">
                          <a:effectLst/>
                        </a:rPr>
                        <a:t> 실비 변경이 전체 </a:t>
                      </a:r>
                      <a:r>
                        <a:rPr lang="en-US" altLang="ko-KR" sz="800" kern="0">
                          <a:effectLst/>
                        </a:rPr>
                        <a:t>or </a:t>
                      </a:r>
                      <a:r>
                        <a:rPr lang="ko-KR" altLang="en-US" sz="800" kern="0">
                          <a:effectLst/>
                        </a:rPr>
                        <a:t>일부 일 수 있음 </a:t>
                      </a:r>
                    </a:p>
                  </a:txBody>
                  <a:tcPr marL="54272" marR="5427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44888" y="195956"/>
            <a:ext cx="18726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b="1" spc="-50">
                <a:solidFill>
                  <a:srgbClr val="0154A4"/>
                </a:solidFill>
                <a:latin typeface="맑은 고딕"/>
              </a:rPr>
              <a:t>박우철 프로 작성</a:t>
            </a:r>
            <a:endParaRPr lang="en-US" altLang="ko-KR" sz="1400" spc="-50">
              <a:solidFill>
                <a:srgbClr val="0154A4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개발 메뉴 및 메뉴 기능 개요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태블릿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1 (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개 메뉴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2024" y="6642556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7887" y="1124744"/>
          <a:ext cx="8987857" cy="4968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5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1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2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3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sz="900" kern="0">
                          <a:effectLst/>
                        </a:rPr>
                        <a:t>업무메인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sz="900" kern="0">
                          <a:effectLst/>
                        </a:rPr>
                        <a:t>　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sz="900" kern="0">
                          <a:effectLst/>
                        </a:rPr>
                        <a:t>　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11">
                <a:tc rowSpan="1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장례현황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장례상담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고인정보</a:t>
                      </a:r>
                      <a:r>
                        <a:rPr lang="en-US" altLang="ko-KR" sz="900" kern="0">
                          <a:effectLst/>
                        </a:rPr>
                        <a:t>,</a:t>
                      </a:r>
                      <a:r>
                        <a:rPr lang="ko-KR" altLang="en-US" sz="900" kern="0">
                          <a:effectLst/>
                        </a:rPr>
                        <a:t> 장례일정 작성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회사 지원입력</a:t>
                      </a:r>
                      <a:r>
                        <a:rPr lang="en-US" altLang="ko-KR" sz="900" kern="0">
                          <a:effectLst/>
                        </a:rPr>
                        <a:t>,</a:t>
                      </a:r>
                      <a:r>
                        <a:rPr lang="ko-KR" altLang="en-US" sz="900" kern="0">
                          <a:effectLst/>
                        </a:rPr>
                        <a:t> 회사 지원 서명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상품상담 및 상품 비교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품목조정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내용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비용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r>
                        <a:rPr lang="ko-KR" altLang="en-US" sz="900" kern="0">
                          <a:effectLst/>
                        </a:rPr>
                        <a:t> 입력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100">
                          <a:effectLst/>
                          <a:latin typeface="돋움"/>
                          <a:cs typeface="Times New Roman"/>
                        </a:rPr>
                        <a:t>상품확정 및 상담 완료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chemeClr val="dk1"/>
                          </a:solidFill>
                          <a:effectLst/>
                        </a:rPr>
                        <a:t>장례 진행</a:t>
                      </a:r>
                      <a:endParaRPr kumimoji="0" lang="ko-KR" sz="900" b="0" i="0" u="none" strike="noStrike" kern="0" cap="none" spc="0" normalizeH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제공 내용 입력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제공 물품 사진 첨부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어뷰징 방지 </a:t>
                      </a:r>
                      <a:r>
                        <a:rPr lang="en-US" altLang="ko-KR" sz="900" kern="0">
                          <a:effectLst/>
                        </a:rPr>
                        <a:t>-</a:t>
                      </a:r>
                      <a:r>
                        <a:rPr lang="ko-KR" altLang="en-US" sz="900" kern="0">
                          <a:effectLst/>
                        </a:rPr>
                        <a:t> 사진업로드 시 촬영 날짜 저장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도우미 근무 일시 입력 및 사진 첨부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협력업체 비용 입력 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의전팀장과 금액 비교 후 맞지 않으면 </a:t>
                      </a:r>
                      <a:r>
                        <a:rPr lang="en-US" altLang="ko-KR" sz="900" kern="0">
                          <a:effectLst/>
                        </a:rPr>
                        <a:t>Comment)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 정산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정산서 작성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결제하기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카드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현금 분리 되어 있던것 통합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결제 목록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카드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현금 분리 되어 있던것 통합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  <a:endParaRPr lang="ko-KR" altLang="en-US" sz="900" kern="0">
                        <a:effectLst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정산서 서명 및 송부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227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추가 정산 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 공제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기본 사항에 더불에 가혹 일어나는 추가 사항에 대한 대응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완료승인 요청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발인일 기준 </a:t>
                      </a:r>
                      <a:r>
                        <a:rPr lang="en-US" altLang="ko-KR" sz="900" kern="0">
                          <a:effectLst/>
                        </a:rPr>
                        <a:t>7</a:t>
                      </a:r>
                      <a:r>
                        <a:rPr lang="ko-KR" altLang="en-US" sz="900" kern="0">
                          <a:effectLst/>
                        </a:rPr>
                        <a:t>일 후 자동 완료승인 요청 됨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51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신규 접수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상황실 기준 입력 항목 수령 후 접수 폼 구성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102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상품 리스트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상조 상품 목록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상조 상품 목록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임직원만 보임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3102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장례식장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장례식장 목록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장례 식장 목록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44888" y="163899"/>
            <a:ext cx="18726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b="1" spc="-50">
                <a:solidFill>
                  <a:srgbClr val="0154A4"/>
                </a:solidFill>
                <a:latin typeface="맑은 고딕"/>
              </a:rPr>
              <a:t>박우철 프로 작성</a:t>
            </a:r>
            <a:endParaRPr lang="en-US" altLang="ko-KR" sz="1400" spc="-50">
              <a:solidFill>
                <a:srgbClr val="0154A4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8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개발 메뉴 및 메뉴 기능 개요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태블릿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- 2(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pc="-100">
                <a:solidFill>
                  <a:schemeClr val="bg1"/>
                </a:solidFill>
                <a:latin typeface="+mn-ea"/>
              </a:rPr>
              <a:t>개 메뉴</a:t>
            </a:r>
            <a:r>
              <a:rPr lang="en-US" altLang="ko-KR" spc="-10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22024" y="6642556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9150" y="1124744"/>
          <a:ext cx="8927364" cy="212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9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1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2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en-US" sz="900" kern="0">
                          <a:effectLst/>
                        </a:rPr>
                        <a:t>3 Depth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9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재고관리</a:t>
                      </a:r>
                    </a:p>
                  </a:txBody>
                  <a:tcPr marL="62865" marR="62865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출고 회수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행사출고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출고일시 </a:t>
                      </a:r>
                      <a:r>
                        <a:rPr lang="en-US" altLang="ko-KR" sz="900" kern="0">
                          <a:effectLst/>
                        </a:rPr>
                        <a:t>-&gt;</a:t>
                      </a:r>
                      <a:r>
                        <a:rPr lang="ko-KR" altLang="en-US" sz="900" kern="0">
                          <a:effectLst/>
                        </a:rPr>
                        <a:t>접수</a:t>
                      </a:r>
                      <a:r>
                        <a:rPr lang="en-US" altLang="ko-KR" sz="900" kern="0">
                          <a:effectLst/>
                        </a:rPr>
                        <a:t> </a:t>
                      </a:r>
                      <a:r>
                        <a:rPr lang="ko-KR" altLang="en-US" sz="900" kern="0">
                          <a:effectLst/>
                        </a:rPr>
                        <a:t>일시와 동일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9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비품회수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본부별 이동</a:t>
                      </a: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본부 발주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출고 </a:t>
                      </a:r>
                      <a:r>
                        <a:rPr lang="en-US" altLang="ko-KR" sz="900" kern="0">
                          <a:effectLst/>
                        </a:rPr>
                        <a:t>(</a:t>
                      </a:r>
                      <a:r>
                        <a:rPr lang="ko-KR" altLang="en-US" sz="900" kern="0">
                          <a:effectLst/>
                        </a:rPr>
                        <a:t>송장번호 입력란 추가</a:t>
                      </a:r>
                      <a:r>
                        <a:rPr lang="en-US" altLang="ko-KR" sz="900" kern="0">
                          <a:effectLst/>
                        </a:rPr>
                        <a:t>)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공지</a:t>
                      </a:r>
                      <a:r>
                        <a:rPr lang="en-US" altLang="ko-KR" sz="900" kern="0">
                          <a:effectLst/>
                        </a:rPr>
                        <a:t>/</a:t>
                      </a:r>
                      <a:r>
                        <a:rPr lang="ko-KR" altLang="en-US" sz="900" kern="0">
                          <a:effectLst/>
                        </a:rPr>
                        <a:t>푸시</a:t>
                      </a:r>
                    </a:p>
                  </a:txBody>
                  <a:tcPr marL="62865" marR="62865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공지사항</a:t>
                      </a:r>
                      <a:endParaRPr lang="ko-KR" sz="900" kern="100">
                        <a:effectLst/>
                        <a:latin typeface="돋움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리스트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>
                          <a:effectLst/>
                        </a:rPr>
                        <a:t>상세화면</a:t>
                      </a: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44888" y="163899"/>
            <a:ext cx="187262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b="1" spc="-50">
                <a:solidFill>
                  <a:srgbClr val="0154A4"/>
                </a:solidFill>
                <a:latin typeface="맑은 고딕"/>
              </a:rPr>
              <a:t>박우철 프로 작성</a:t>
            </a:r>
            <a:endParaRPr lang="en-US" altLang="ko-KR" sz="1400" spc="-50">
              <a:solidFill>
                <a:srgbClr val="0154A4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59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1. </a:t>
            </a:r>
            <a:r>
              <a:rPr lang="ko-KR" altLang="en-US" b="1">
                <a:latin typeface="+mn-ea"/>
                <a:ea typeface="+mn-ea"/>
              </a:rPr>
              <a:t>주요구축내용</a:t>
            </a:r>
          </a:p>
        </p:txBody>
      </p:sp>
      <p:sp>
        <p:nvSpPr>
          <p:cNvPr id="56" name="사각형: 둥근 위쪽 모서리 55"/>
          <p:cNvSpPr/>
          <p:nvPr/>
        </p:nvSpPr>
        <p:spPr>
          <a:xfrm>
            <a:off x="457887" y="50227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추가 요구사항 기능 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6496" y="5904067"/>
            <a:ext cx="8712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800">
                <a:solidFill>
                  <a:srgbClr val="FF0000"/>
                </a:solidFill>
                <a:latin typeface="+mn-ea"/>
                <a:ea typeface="+mn-ea"/>
              </a:rPr>
              <a:t>위 사항은 프로젝트 수행 시 상황에 따라 협의하여 변경될 수 있습니다</a:t>
            </a:r>
            <a:r>
              <a:rPr kumimoji="0" lang="en-US" altLang="ko-KR" sz="80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8504" y="1124744"/>
          <a:ext cx="8928991" cy="453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2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기능명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기능 설명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066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푸시 기능의 강화로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에서 푸시 알림 설정이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여도 목록에서 확인 가능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가입 상조 상품 이외의 상조 상품 비교 및 비교 상품의 옵션 교체 가능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장례 완료 승인요청 자동화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발인일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일후면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카드 결제 및 현금 결제 페이지 단일화</a:t>
                      </a: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0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푸시 기능의 강화로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에서 푸시 알림 설정이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여도 목록에서 확인 가능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가입 상조 상품 이외의 상조 상품 비교 및 비교 상품의 옵션 교체 가능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장례 완료 승인요청 자동화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발인일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일후면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카드 결제 및 현금 결제 페이지 단일화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26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본사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사업단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VPN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환경 뿐만 아니라 집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카페 등 외부 인터넷망을 사용하여 자유롭게 접속 가능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9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Android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전용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(APK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배포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).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구버전의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Native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Hybrid App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으로 유연성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브라우저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한 브라우저 접속 가능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크롬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엣지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사파리 등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6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본부장 및 임원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 실적확인</a:t>
                      </a: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본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부장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및 임원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 레벨의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장례 진행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 실적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 컨텐츠 추가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물품 도착시간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의전 팀장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들 업적</a:t>
                      </a: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본부 단위의 업적 확인</a:t>
                      </a: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426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로그인 정보 및 입력 정보 저장</a:t>
                      </a: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로그인 정보 및 입력 및 수정 정보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(LOG)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저장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20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로그인 정보 및 입력 및 수정 정보 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(LOG)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저장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2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통합 검색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게시물과 문서 및 구성원 이름 통합 검색 기능 검토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2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858" marR="7858" marT="7858" marB="0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장례 상담</a:t>
                      </a: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ko-KR" sz="900" kern="100">
                          <a:effectLst/>
                          <a:latin typeface="+mn-ea"/>
                          <a:ea typeface="+mn-ea"/>
                        </a:rPr>
                        <a:t>태블릿</a:t>
                      </a:r>
                      <a:endParaRPr lang="ko-KR" sz="9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5433" marR="75433" marT="37716" marB="37716" anchor="ctr">
                    <a:solidFill>
                      <a:srgbClr val="D9E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defRPr/>
                      </a:pPr>
                      <a:r>
                        <a:rPr lang="en-US" sz="900" kern="1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상품 비교 및 비교 상품의 옵션 선택 및 견적 확인 가능</a:t>
                      </a: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 상품 내 품목정보 확인 가능 </a:t>
                      </a:r>
                    </a:p>
                  </a:txBody>
                  <a:tcPr marL="0" marR="0" marT="0" marB="0" anchor="ctr">
                    <a:solidFill>
                      <a:srgbClr val="D9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8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23813" y="58738"/>
            <a:ext cx="442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  <a:ea typeface="+mn-ea"/>
              </a:rPr>
              <a:t>2. </a:t>
            </a:r>
            <a:r>
              <a:rPr lang="ko-KR" altLang="en-US" b="1">
                <a:latin typeface="+mn-ea"/>
                <a:ea typeface="+mn-ea"/>
              </a:rPr>
              <a:t>목표시스템구성도</a:t>
            </a:r>
          </a:p>
        </p:txBody>
      </p:sp>
      <p:sp>
        <p:nvSpPr>
          <p:cNvPr id="81" name="사각형: 둥근 위쪽 모서리 67"/>
          <p:cNvSpPr/>
          <p:nvPr/>
        </p:nvSpPr>
        <p:spPr>
          <a:xfrm>
            <a:off x="457887" y="100838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A</a:t>
            </a:r>
            <a:r>
              <a:rPr lang="en-US" altLang="ko-KR" b="1" spc="-100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라이프 </a:t>
            </a:r>
            <a:r>
              <a:rPr lang="ko-KR" altLang="en-US" b="1" spc="-100" dirty="0" err="1" smtClean="0">
                <a:solidFill>
                  <a:schemeClr val="bg1"/>
                </a:solidFill>
                <a:latin typeface="+mn-ea"/>
              </a:rPr>
              <a:t>의전관리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 통합시스템 </a:t>
            </a:r>
            <a:r>
              <a:rPr lang="ko-KR" altLang="en-US" b="1" spc="-100" dirty="0" err="1" smtClean="0">
                <a:solidFill>
                  <a:schemeClr val="bg1"/>
                </a:solidFill>
                <a:latin typeface="+mn-ea"/>
              </a:rPr>
              <a:t>목표시스템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구성도</a:t>
            </a:r>
          </a:p>
        </p:txBody>
      </p:sp>
      <p:pic>
        <p:nvPicPr>
          <p:cNvPr id="84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84443" y="4839934"/>
            <a:ext cx="2751327" cy="4467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Rectangle 134"/>
          <p:cNvSpPr>
            <a:spLocks noChangeArrowheads="1"/>
          </p:cNvSpPr>
          <p:nvPr/>
        </p:nvSpPr>
        <p:spPr>
          <a:xfrm>
            <a:off x="3953076" y="4646384"/>
            <a:ext cx="4816347" cy="649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4000" rIns="54000"/>
          <a:lstStyle/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  <a:cs typeface="Times New Roman"/>
            </a:endParaRPr>
          </a:p>
        </p:txBody>
      </p:sp>
      <p:sp>
        <p:nvSpPr>
          <p:cNvPr id="86" name="Oval 17"/>
          <p:cNvSpPr>
            <a:spLocks noChangeArrowheads="1"/>
          </p:cNvSpPr>
          <p:nvPr/>
        </p:nvSpPr>
        <p:spPr>
          <a:xfrm>
            <a:off x="3603876" y="2260581"/>
            <a:ext cx="163769" cy="143055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</a:ln>
        </p:spPr>
        <p:txBody>
          <a:bodyPr wrap="none" anchor="ctr"/>
          <a:lstStyle>
            <a:lvl1pPr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atinLnBrk="0">
              <a:spcBef>
                <a:spcPct val="50000"/>
              </a:spcBef>
              <a:defRPr/>
            </a:pPr>
            <a:r>
              <a:rPr kumimoji="0" lang="en-US" altLang="ko-KR" sz="1000">
                <a:solidFill>
                  <a:srgbClr val="FFFFFF"/>
                </a:solidFill>
                <a:latin typeface="+mn-ea"/>
                <a:ea typeface="+mn-ea"/>
              </a:rPr>
              <a:t>1</a:t>
            </a:r>
          </a:p>
        </p:txBody>
      </p:sp>
      <p:pic>
        <p:nvPicPr>
          <p:cNvPr id="87" name="Picture 24" descr="j0431601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5337" y="2789718"/>
            <a:ext cx="507685" cy="4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TextBox 64"/>
          <p:cNvSpPr txBox="1">
            <a:spLocks noChangeArrowheads="1"/>
          </p:cNvSpPr>
          <p:nvPr/>
        </p:nvSpPr>
        <p:spPr>
          <a:xfrm>
            <a:off x="128464" y="3146806"/>
            <a:ext cx="715451" cy="2308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l" latinLnBrk="1">
              <a:spcBef>
                <a:spcPct val="20000"/>
              </a:spcBef>
              <a:buClr>
                <a:srgbClr val="666633"/>
              </a:buClr>
              <a:buSzPct val="60000"/>
              <a:buFont typeface="Wingdings"/>
              <a:buNone/>
              <a:defRPr/>
            </a:pPr>
            <a:r>
              <a:rPr lang="en-US" altLang="ko-KR" sz="900" b="1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900" b="1">
                <a:solidFill>
                  <a:srgbClr val="4D4D4D"/>
                </a:solidFill>
                <a:latin typeface="+mn-ea"/>
                <a:ea typeface="+mn-ea"/>
              </a:rPr>
              <a:t>의전팀장</a:t>
            </a:r>
          </a:p>
        </p:txBody>
      </p:sp>
      <p:sp>
        <p:nvSpPr>
          <p:cNvPr id="89" name="Rectangle 120"/>
          <p:cNvSpPr>
            <a:spLocks noChangeArrowheads="1"/>
          </p:cNvSpPr>
          <p:nvPr/>
        </p:nvSpPr>
        <p:spPr>
          <a:xfrm>
            <a:off x="2180661" y="1799665"/>
            <a:ext cx="1066139" cy="3535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4000" rIns="54000"/>
          <a:lstStyle>
            <a:lvl1pPr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latinLnBrk="1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0">
              <a:defRPr/>
            </a:pPr>
            <a:endParaRPr kumimoji="0" lang="en-US" altLang="ko-KR" sz="1000" b="1">
              <a:latin typeface="+mn-ea"/>
              <a:ea typeface="+mn-ea"/>
            </a:endParaRPr>
          </a:p>
          <a:p>
            <a:pPr algn="ctr" latinLnBrk="0">
              <a:defRPr/>
            </a:pPr>
            <a:r>
              <a:rPr kumimoji="0" lang="ko-KR" altLang="en-US" sz="1000" b="1">
                <a:latin typeface="+mn-ea"/>
                <a:ea typeface="+mn-ea"/>
              </a:rPr>
              <a:t>서비스</a:t>
            </a:r>
            <a:endParaRPr kumimoji="0" lang="en-US" altLang="ko-KR" sz="1000" b="1">
              <a:latin typeface="+mn-ea"/>
              <a:ea typeface="+mn-ea"/>
            </a:endParaRPr>
          </a:p>
        </p:txBody>
      </p:sp>
      <p:sp>
        <p:nvSpPr>
          <p:cNvPr id="90" name="AutoShape 126"/>
          <p:cNvSpPr>
            <a:spLocks noChangeArrowheads="1"/>
          </p:cNvSpPr>
          <p:nvPr/>
        </p:nvSpPr>
        <p:spPr>
          <a:xfrm>
            <a:off x="2278923" y="2258872"/>
            <a:ext cx="859791" cy="370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b="1">
                <a:solidFill>
                  <a:srgbClr val="000000"/>
                </a:solidFill>
                <a:latin typeface="+mn-ea"/>
                <a:ea typeface="+mn-ea"/>
              </a:rPr>
              <a:t>테블릿</a:t>
            </a:r>
          </a:p>
        </p:txBody>
      </p:sp>
      <p:sp>
        <p:nvSpPr>
          <p:cNvPr id="91" name="AutoShape 119"/>
          <p:cNvSpPr>
            <a:spLocks noChangeArrowheads="1"/>
          </p:cNvSpPr>
          <p:nvPr/>
        </p:nvSpPr>
        <p:spPr>
          <a:xfrm rot="5400000">
            <a:off x="3265187" y="3311013"/>
            <a:ext cx="261790" cy="175234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969696"/>
          </a:solidFill>
          <a:ln w="3175" algn="ctr">
            <a:noFill/>
            <a:miter/>
          </a:ln>
        </p:spPr>
        <p:txBody>
          <a:bodyPr rot="10800000" vert="eaVert" wrap="none" anchor="ctr"/>
          <a:lstStyle/>
          <a:p>
            <a:pPr algn="l" latinLnBrk="1">
              <a:defRPr/>
            </a:pPr>
            <a:endParaRPr kumimoji="1" lang="ko-KR" altLang="en-US" sz="1000">
              <a:solidFill>
                <a:srgbClr val="4D4D4D"/>
              </a:solidFill>
              <a:latin typeface="+mn-ea"/>
              <a:ea typeface="+mn-ea"/>
            </a:endParaRPr>
          </a:p>
        </p:txBody>
      </p:sp>
      <p:cxnSp>
        <p:nvCxnSpPr>
          <p:cNvPr id="92" name="AutoShape 48"/>
          <p:cNvCxnSpPr>
            <a:cxnSpLocks noChangeShapeType="1"/>
          </p:cNvCxnSpPr>
          <p:nvPr/>
        </p:nvCxnSpPr>
        <p:spPr>
          <a:xfrm flipV="1">
            <a:off x="602794" y="2427426"/>
            <a:ext cx="1641179" cy="695268"/>
          </a:xfrm>
          <a:prstGeom prst="bentConnector3">
            <a:avLst>
              <a:gd name="adj1" fmla="val 51161"/>
            </a:avLst>
          </a:prstGeom>
          <a:noFill/>
          <a:ln w="6350">
            <a:solidFill>
              <a:srgbClr val="000000"/>
            </a:solidFill>
            <a:miter/>
            <a:tailEnd type="triangle" w="med" len="med"/>
          </a:ln>
        </p:spPr>
      </p:cxnSp>
      <p:cxnSp>
        <p:nvCxnSpPr>
          <p:cNvPr id="93" name="AutoShape 52"/>
          <p:cNvCxnSpPr>
            <a:cxnSpLocks noChangeShapeType="1"/>
          </p:cNvCxnSpPr>
          <p:nvPr/>
        </p:nvCxnSpPr>
        <p:spPr>
          <a:xfrm>
            <a:off x="647327" y="3122694"/>
            <a:ext cx="1573708" cy="135396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/>
            <a:tailEnd type="triangle" w="med" len="med"/>
          </a:ln>
        </p:spPr>
      </p:cxnSp>
      <p:sp>
        <p:nvSpPr>
          <p:cNvPr id="94" name="Rectangle 134"/>
          <p:cNvSpPr>
            <a:spLocks noChangeArrowheads="1"/>
          </p:cNvSpPr>
          <p:nvPr/>
        </p:nvSpPr>
        <p:spPr>
          <a:xfrm>
            <a:off x="3944888" y="1797755"/>
            <a:ext cx="2738226" cy="1888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4000" rIns="54000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/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+mn-ea"/>
                <a:cs typeface="Times New Roman"/>
              </a:rPr>
              <a:t>장례의전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  <a:cs typeface="Times New Roman"/>
              </a:rPr>
              <a:t> 및 재고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cs typeface="Times New Roman"/>
              </a:rPr>
              <a:t>시스템</a:t>
            </a:r>
          </a:p>
        </p:txBody>
      </p:sp>
      <p:sp>
        <p:nvSpPr>
          <p:cNvPr id="95" name="Rectangle 178"/>
          <p:cNvSpPr>
            <a:spLocks noChangeArrowheads="1"/>
          </p:cNvSpPr>
          <p:nvPr/>
        </p:nvSpPr>
        <p:spPr>
          <a:xfrm>
            <a:off x="4033324" y="2314963"/>
            <a:ext cx="1233184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상품검색</a:t>
            </a:r>
            <a:endParaRPr lang="en-US" altLang="ko-KR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96" name="Rectangle 178"/>
          <p:cNvSpPr>
            <a:spLocks noChangeArrowheads="1"/>
          </p:cNvSpPr>
          <p:nvPr/>
        </p:nvSpPr>
        <p:spPr>
          <a:xfrm>
            <a:off x="5371321" y="2007795"/>
            <a:ext cx="1231545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실 적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97" name="Rectangle 178"/>
          <p:cNvSpPr>
            <a:spLocks noChangeArrowheads="1"/>
          </p:cNvSpPr>
          <p:nvPr/>
        </p:nvSpPr>
        <p:spPr>
          <a:xfrm>
            <a:off x="5351883" y="2955624"/>
            <a:ext cx="1231200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공지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/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푸시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기능</a:t>
            </a:r>
            <a:endParaRPr lang="en-US" altLang="ko-KR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98" name="Rectangle 178"/>
          <p:cNvSpPr>
            <a:spLocks noChangeArrowheads="1"/>
          </p:cNvSpPr>
          <p:nvPr/>
        </p:nvSpPr>
        <p:spPr>
          <a:xfrm>
            <a:off x="4034316" y="2635992"/>
            <a:ext cx="1231200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재고관리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99" name="Rectangle 178"/>
          <p:cNvSpPr>
            <a:spLocks noChangeArrowheads="1"/>
          </p:cNvSpPr>
          <p:nvPr/>
        </p:nvSpPr>
        <p:spPr>
          <a:xfrm>
            <a:off x="4036600" y="2009224"/>
            <a:ext cx="1229908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장례현황</a:t>
            </a:r>
            <a:endParaRPr lang="en-US" altLang="ko-KR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100" name="Rectangle 178"/>
          <p:cNvSpPr>
            <a:spLocks noChangeArrowheads="1"/>
          </p:cNvSpPr>
          <p:nvPr/>
        </p:nvSpPr>
        <p:spPr>
          <a:xfrm>
            <a:off x="5353348" y="2634416"/>
            <a:ext cx="1231545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장례식장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101" name="Rectangle 178"/>
          <p:cNvSpPr>
            <a:spLocks noChangeArrowheads="1"/>
          </p:cNvSpPr>
          <p:nvPr/>
        </p:nvSpPr>
        <p:spPr>
          <a:xfrm>
            <a:off x="4452752" y="5002777"/>
            <a:ext cx="1185871" cy="21407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장례 의전</a:t>
            </a:r>
            <a:endParaRPr lang="en-US" altLang="ko-KR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102" name="Rectangle 178"/>
          <p:cNvSpPr>
            <a:spLocks noChangeArrowheads="1"/>
          </p:cNvSpPr>
          <p:nvPr/>
        </p:nvSpPr>
        <p:spPr>
          <a:xfrm>
            <a:off x="4452934" y="4731751"/>
            <a:ext cx="1185690" cy="201997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재고</a:t>
            </a:r>
            <a:endParaRPr lang="en-US" altLang="ko-KR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pic>
        <p:nvPicPr>
          <p:cNvPr id="103" name="Picture 10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17078" y="1893820"/>
            <a:ext cx="301336" cy="344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AutoShape 137"/>
          <p:cNvSpPr>
            <a:spLocks noChangeArrowheads="1"/>
          </p:cNvSpPr>
          <p:nvPr/>
        </p:nvSpPr>
        <p:spPr>
          <a:xfrm>
            <a:off x="3587499" y="1945860"/>
            <a:ext cx="158857" cy="3240192"/>
          </a:xfrm>
          <a:prstGeom prst="roundRect">
            <a:avLst>
              <a:gd name="adj" fmla="val 16667"/>
            </a:avLst>
          </a:prstGeom>
          <a:noFill/>
          <a:ln w="3175" algn="ctr">
            <a:solidFill>
              <a:srgbClr val="5F5F5F"/>
            </a:solidFill>
            <a:round/>
          </a:ln>
        </p:spPr>
        <p:txBody>
          <a:bodyPr vert="eaVert" wrap="none" anchor="ctr"/>
          <a:lstStyle/>
          <a:p>
            <a:pPr algn="ctr">
              <a:defRPr/>
            </a:pPr>
            <a:r>
              <a:rPr lang="en-US" altLang="ko-KR" sz="1000">
                <a:solidFill>
                  <a:srgbClr val="000000"/>
                </a:solidFill>
                <a:latin typeface="+mn-ea"/>
                <a:ea typeface="+mn-ea"/>
              </a:rPr>
              <a:t>Front / Authentication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8714041" y="2310475"/>
            <a:ext cx="901601" cy="1237174"/>
            <a:chOff x="8320543" y="2622015"/>
            <a:chExt cx="874514" cy="1406375"/>
          </a:xfrm>
        </p:grpSpPr>
        <p:grpSp>
          <p:nvGrpSpPr>
            <p:cNvPr id="106" name="Group 37"/>
            <p:cNvGrpSpPr/>
            <p:nvPr/>
          </p:nvGrpSpPr>
          <p:grpSpPr>
            <a:xfrm>
              <a:off x="8546063" y="3349817"/>
              <a:ext cx="478900" cy="678573"/>
              <a:chOff x="774" y="3506"/>
              <a:chExt cx="276" cy="412"/>
            </a:xfrm>
          </p:grpSpPr>
          <p:sp>
            <p:nvSpPr>
              <p:cNvPr id="110" name="모서리가 둥근 직사각형 63"/>
              <p:cNvSpPr>
                <a:spLocks noChangeArrowheads="1"/>
              </p:cNvSpPr>
              <p:nvPr/>
            </p:nvSpPr>
            <p:spPr>
              <a:xfrm>
                <a:off x="774" y="3506"/>
                <a:ext cx="276" cy="2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algn="ctr">
                <a:solidFill>
                  <a:srgbClr val="7F7F7F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pPr marL="342900" indent="-342900" algn="l" latinLnBrk="1">
                  <a:spcBef>
                    <a:spcPct val="20000"/>
                  </a:spcBef>
                  <a:buClr>
                    <a:srgbClr val="666633"/>
                  </a:buClr>
                  <a:buSzPct val="60000"/>
                  <a:buFont typeface="Wingdings"/>
                  <a:buNone/>
                  <a:defRPr/>
                </a:pPr>
                <a:endParaRPr kumimoji="1" lang="ko-KR" altLang="en-US" sz="110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1" name="TextBox 64"/>
              <p:cNvSpPr txBox="1">
                <a:spLocks noChangeArrowheads="1"/>
              </p:cNvSpPr>
              <p:nvPr/>
            </p:nvSpPr>
            <p:spPr>
              <a:xfrm>
                <a:off x="781" y="3759"/>
                <a:ext cx="236" cy="1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1pPr>
                <a:lvl2pPr marL="742950" indent="-28575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2pPr>
                <a:lvl3pPr marL="11430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3pPr>
                <a:lvl4pPr marL="16002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4pPr>
                <a:lvl5pPr marL="20574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666633"/>
                  </a:buClr>
                  <a:buSzPct val="60000"/>
                  <a:buFont typeface="Wingdings"/>
                  <a:buNone/>
                  <a:defRPr/>
                </a:pPr>
                <a:r>
                  <a:rPr lang="en-US" altLang="ko-KR" sz="900">
                    <a:solidFill>
                      <a:srgbClr val="4D4D4D"/>
                    </a:solidFill>
                    <a:latin typeface="+mn-ea"/>
                    <a:ea typeface="+mn-ea"/>
                  </a:rPr>
                  <a:t>WEB</a:t>
                </a:r>
              </a:p>
            </p:txBody>
          </p:sp>
          <p:pic>
            <p:nvPicPr>
              <p:cNvPr id="112" name="Picture 6" descr="C:\Documents and Settings\김유진\Local Settings\Temporary Internet Files\Content.IE5\YI2RJ9GH\MCj04316040000[1]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grayscl/>
              </a:blip>
              <a:srcRect/>
              <a:stretch>
                <a:fillRect/>
              </a:stretch>
            </p:blipFill>
            <p:spPr>
              <a:xfrm>
                <a:off x="784" y="3518"/>
                <a:ext cx="253" cy="2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그룹 133"/>
            <p:cNvGrpSpPr/>
            <p:nvPr/>
          </p:nvGrpSpPr>
          <p:grpSpPr>
            <a:xfrm>
              <a:off x="8320543" y="2622015"/>
              <a:ext cx="874514" cy="936897"/>
              <a:chOff x="9856849" y="3517702"/>
              <a:chExt cx="800129" cy="903116"/>
            </a:xfrm>
          </p:grpSpPr>
          <p:pic>
            <p:nvPicPr>
              <p:cNvPr id="108" name="Picture 48" descr="XP icon user accounts"/>
              <p:cNvPicPr>
                <a:picLocks noChangeAspect="1" noChangeArrowheads="1"/>
              </p:cNvPicPr>
              <p:nvPr/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10063186" y="3517702"/>
                <a:ext cx="419531" cy="342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TextBox 135"/>
              <p:cNvSpPr txBox="1">
                <a:spLocks noChangeArrowheads="1"/>
              </p:cNvSpPr>
              <p:nvPr/>
            </p:nvSpPr>
            <p:spPr>
              <a:xfrm>
                <a:off x="9856849" y="3813759"/>
                <a:ext cx="800129" cy="60705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1pPr>
                <a:lvl2pPr marL="742950" indent="-28575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2pPr>
                <a:lvl3pPr marL="11430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3pPr>
                <a:lvl4pPr marL="16002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4pPr>
                <a:lvl5pPr marL="2057400" indent="-228600" algn="l" latinLnBrk="1"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/>
                    <a:ea typeface="굴림"/>
                  </a:defRPr>
                </a:lvl9pPr>
              </a:lstStyle>
              <a:p>
                <a:pPr algn="ctr" eaLnBrk="0" latinLnBrk="0" hangingPunct="0">
                  <a:defRPr/>
                </a:pPr>
                <a:r>
                  <a:rPr kumimoji="0" lang="ko-KR" altLang="en-US" sz="1000">
                    <a:solidFill>
                      <a:srgbClr val="000000"/>
                    </a:solidFill>
                    <a:latin typeface="+mn-ea"/>
                    <a:ea typeface="+mn-ea"/>
                  </a:rPr>
                  <a:t>시스템 관리자</a:t>
                </a:r>
              </a:p>
              <a:p>
                <a:pPr algn="ctr" eaLnBrk="0" latinLnBrk="0" hangingPunct="0">
                  <a:defRPr/>
                </a:pPr>
                <a:endParaRPr kumimoji="0" lang="en-US" altLang="ko-KR" sz="100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13" name="AutoShape 119"/>
          <p:cNvSpPr>
            <a:spLocks noChangeArrowheads="1"/>
          </p:cNvSpPr>
          <p:nvPr/>
        </p:nvSpPr>
        <p:spPr>
          <a:xfrm rot="10800000">
            <a:off x="5143933" y="3781101"/>
            <a:ext cx="288391" cy="720303"/>
          </a:xfrm>
          <a:prstGeom prst="upDownArrow">
            <a:avLst>
              <a:gd name="adj1" fmla="val 50000"/>
              <a:gd name="adj2" fmla="val 43825"/>
            </a:avLst>
          </a:prstGeom>
          <a:solidFill>
            <a:srgbClr val="969696"/>
          </a:solidFill>
          <a:ln w="3175" algn="ctr">
            <a:noFill/>
            <a:miter/>
          </a:ln>
        </p:spPr>
        <p:txBody>
          <a:bodyPr rot="10800000" vert="eaVert" wrap="none" anchor="ctr"/>
          <a:lstStyle/>
          <a:p>
            <a:pPr algn="ctr" latinLnBrk="1">
              <a:defRPr/>
            </a:pPr>
            <a:endParaRPr kumimoji="1" lang="ko-KR" altLang="en-US" sz="100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14" name="Rectangle 178"/>
          <p:cNvSpPr>
            <a:spLocks noChangeArrowheads="1"/>
          </p:cNvSpPr>
          <p:nvPr/>
        </p:nvSpPr>
        <p:spPr>
          <a:xfrm>
            <a:off x="4029854" y="3275076"/>
            <a:ext cx="2571374" cy="34557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기간계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115" name="AutoShape 126"/>
          <p:cNvSpPr>
            <a:spLocks noChangeArrowheads="1"/>
          </p:cNvSpPr>
          <p:nvPr/>
        </p:nvSpPr>
        <p:spPr>
          <a:xfrm>
            <a:off x="2278923" y="4267955"/>
            <a:ext cx="859791" cy="3705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b="1">
                <a:solidFill>
                  <a:srgbClr val="000000"/>
                </a:solidFill>
                <a:latin typeface="+mn-ea"/>
                <a:ea typeface="+mn-ea"/>
              </a:rPr>
              <a:t>PC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575583" y="2997582"/>
            <a:ext cx="461665" cy="96475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…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17" name="그룹 59"/>
          <p:cNvGrpSpPr/>
          <p:nvPr/>
        </p:nvGrpSpPr>
        <p:grpSpPr>
          <a:xfrm>
            <a:off x="5532214" y="3818135"/>
            <a:ext cx="960835" cy="674783"/>
            <a:chOff x="1151721" y="1857382"/>
            <a:chExt cx="1815402" cy="1184657"/>
          </a:xfrm>
        </p:grpSpPr>
        <p:sp>
          <p:nvSpPr>
            <p:cNvPr id="118" name="Oval 123"/>
            <p:cNvSpPr>
              <a:spLocks noChangeArrowheads="1"/>
            </p:cNvSpPr>
            <p:nvPr/>
          </p:nvSpPr>
          <p:spPr>
            <a:xfrm>
              <a:off x="1151721" y="2231543"/>
              <a:ext cx="1815402" cy="810496"/>
            </a:xfrm>
            <a:prstGeom prst="ellipse">
              <a:avLst/>
            </a:prstGeom>
            <a:solidFill>
              <a:srgbClr val="DDDDDD"/>
            </a:solidFill>
            <a:ln w="9525" algn="ctr">
              <a:noFill/>
              <a:round/>
            </a:ln>
          </p:spPr>
          <p:txBody>
            <a:bodyPr wrap="none" anchor="ctr"/>
            <a:lstStyle>
              <a:lvl1pPr algn="l" latinLnBrk="1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1pPr>
              <a:lvl2pPr marL="742950" indent="-285750" algn="l" latinLnBrk="1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2pPr>
              <a:lvl3pPr marL="1143000" indent="-228600" algn="l" latinLnBrk="1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3pPr>
              <a:lvl4pPr marL="1600200" indent="-228600" algn="l" latinLnBrk="1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4pPr>
              <a:lvl5pPr marL="2057400" indent="-228600" algn="l" latinLnBrk="1"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/>
                  <a:ea typeface="굴림"/>
                </a:defRPr>
              </a:lvl9pPr>
            </a:lstStyle>
            <a:p>
              <a:pPr algn="ctr" latinLnBrk="0">
                <a:defRPr/>
              </a:pPr>
              <a:endParaRPr kumimoji="0" lang="ko-KR" altLang="ko-KR" sz="1000">
                <a:latin typeface="+mn-ea"/>
                <a:ea typeface="+mn-ea"/>
              </a:endParaRPr>
            </a:p>
          </p:txBody>
        </p:sp>
        <p:grpSp>
          <p:nvGrpSpPr>
            <p:cNvPr id="119" name="Group 113"/>
            <p:cNvGrpSpPr/>
            <p:nvPr/>
          </p:nvGrpSpPr>
          <p:grpSpPr>
            <a:xfrm>
              <a:off x="1595425" y="1857382"/>
              <a:ext cx="733364" cy="934232"/>
              <a:chOff x="4711" y="2324"/>
              <a:chExt cx="247" cy="248"/>
            </a:xfrm>
          </p:grpSpPr>
          <p:pic>
            <p:nvPicPr>
              <p:cNvPr id="120" name="Picture 114"/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/>
              <a:stretch>
                <a:fillRect/>
              </a:stretch>
            </p:blipFill>
            <p:spPr>
              <a:xfrm>
                <a:off x="4711" y="2324"/>
                <a:ext cx="239" cy="2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Picture 115"/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/>
              <a:stretch>
                <a:fillRect/>
              </a:stretch>
            </p:blipFill>
            <p:spPr>
              <a:xfrm>
                <a:off x="4719" y="2328"/>
                <a:ext cx="239" cy="2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2" name="Rectangle 65"/>
          <p:cNvSpPr>
            <a:spLocks noChangeArrowheads="1"/>
          </p:cNvSpPr>
          <p:nvPr/>
        </p:nvSpPr>
        <p:spPr>
          <a:xfrm>
            <a:off x="5578163" y="4335588"/>
            <a:ext cx="814584" cy="172018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EAI Server</a:t>
            </a:r>
          </a:p>
        </p:txBody>
      </p:sp>
      <p:sp>
        <p:nvSpPr>
          <p:cNvPr id="123" name="Google Shape;907;p28"/>
          <p:cNvSpPr/>
          <p:nvPr/>
        </p:nvSpPr>
        <p:spPr>
          <a:xfrm>
            <a:off x="922907" y="1802045"/>
            <a:ext cx="321759" cy="3532988"/>
          </a:xfrm>
          <a:prstGeom prst="roundRect">
            <a:avLst>
              <a:gd name="adj" fmla="val 8826"/>
            </a:avLst>
          </a:prstGeom>
          <a:solidFill>
            <a:srgbClr val="BFBFBF"/>
          </a:solidFill>
          <a:ln>
            <a:noFill/>
          </a:ln>
        </p:spPr>
        <p:txBody>
          <a:bodyPr wrap="square" lIns="18000" tIns="18000" rIns="18000" bIns="180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맑은 고딕"/>
              <a:sym typeface="맑은 고딕"/>
            </a:endParaRPr>
          </a:p>
        </p:txBody>
      </p:sp>
      <p:sp>
        <p:nvSpPr>
          <p:cNvPr id="124" name="Google Shape;908;p28"/>
          <p:cNvSpPr txBox="1"/>
          <p:nvPr/>
        </p:nvSpPr>
        <p:spPr>
          <a:xfrm rot="5400000">
            <a:off x="-168444" y="3310417"/>
            <a:ext cx="2518052" cy="223368"/>
          </a:xfrm>
          <a:prstGeom prst="rect">
            <a:avLst/>
          </a:prstGeom>
          <a:noFill/>
          <a:ln>
            <a:noFill/>
          </a:ln>
        </p:spPr>
        <p:txBody>
          <a:bodyPr wrap="square" lIns="18000" tIns="18000" rIns="18000" bIns="18000" anchor="t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H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T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T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P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S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(S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S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L)  </a:t>
            </a:r>
            <a:endParaRPr kumimoji="1" sz="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5" name="Google Shape;973;p28"/>
          <p:cNvSpPr/>
          <p:nvPr/>
        </p:nvSpPr>
        <p:spPr>
          <a:xfrm>
            <a:off x="6896993" y="1919295"/>
            <a:ext cx="1755624" cy="254153"/>
          </a:xfrm>
          <a:prstGeom prst="roundRect">
            <a:avLst>
              <a:gd name="adj" fmla="val 15144"/>
            </a:avLst>
          </a:prstGeom>
          <a:solidFill>
            <a:srgbClr val="F2F2F2"/>
          </a:solidFill>
          <a:ln w="1587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18000" tIns="18000" rIns="18000" bIns="180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개인정보보호 가이드라인 준수</a:t>
            </a:r>
            <a:endParaRPr kumimoji="1" sz="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맑은 고딕"/>
              <a:sym typeface="맑은 고딕"/>
            </a:endParaRPr>
          </a:p>
        </p:txBody>
      </p:sp>
      <p:sp>
        <p:nvSpPr>
          <p:cNvPr id="126" name="Google Shape;913;p28"/>
          <p:cNvSpPr/>
          <p:nvPr/>
        </p:nvSpPr>
        <p:spPr>
          <a:xfrm>
            <a:off x="6796248" y="1797756"/>
            <a:ext cx="1973175" cy="1912186"/>
          </a:xfrm>
          <a:prstGeom prst="roundRect">
            <a:avLst>
              <a:gd name="adj" fmla="val 2593"/>
            </a:avLst>
          </a:prstGeom>
          <a:solidFill>
            <a:srgbClr val="D8D8D8"/>
          </a:solidFill>
          <a:ln>
            <a:noFill/>
          </a:ln>
        </p:spPr>
        <p:txBody>
          <a:bodyPr wrap="square" lIns="18000" tIns="18000" rIns="18000" bIns="18000" anchor="ctr" anchorCtr="0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sz="1050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맑은 고딕"/>
              <a:sym typeface="맑은 고딕"/>
            </a:endParaRPr>
          </a:p>
        </p:txBody>
      </p:sp>
      <p:sp>
        <p:nvSpPr>
          <p:cNvPr id="127" name="Google Shape;916;p28"/>
          <p:cNvSpPr/>
          <p:nvPr/>
        </p:nvSpPr>
        <p:spPr>
          <a:xfrm>
            <a:off x="6896992" y="3239851"/>
            <a:ext cx="1790593" cy="212359"/>
          </a:xfrm>
          <a:prstGeom prst="roundRect">
            <a:avLst>
              <a:gd name="adj" fmla="val 15144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prstDash val="solid"/>
            <a:miter/>
            <a:headEnd w="sm" len="sm"/>
            <a:tailEnd w="sm" len="sm"/>
          </a:ln>
        </p:spPr>
        <p:txBody>
          <a:bodyPr wrap="square" lIns="18000" tIns="18000" rIns="18000" bIns="18000" anchor="ctr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전자정부 </a:t>
            </a:r>
            <a:r>
              <a:rPr kumimoji="1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Spring</a:t>
            </a:r>
            <a:r>
              <a:rPr kumimoji="1" lang="ko-KR" altLang="en-US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Framework</a:t>
            </a:r>
            <a:endParaRPr kumimoji="1" lang="ko-KR" altLang="en-US" sz="9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8" name="Google Shape;973;p28"/>
          <p:cNvSpPr/>
          <p:nvPr/>
        </p:nvSpPr>
        <p:spPr>
          <a:xfrm>
            <a:off x="6896993" y="2136014"/>
            <a:ext cx="1797806" cy="254153"/>
          </a:xfrm>
          <a:prstGeom prst="roundRect">
            <a:avLst>
              <a:gd name="adj" fmla="val 15144"/>
            </a:avLst>
          </a:prstGeom>
          <a:solidFill>
            <a:srgbClr val="F2F2F2"/>
          </a:solidFill>
          <a:ln w="1587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18000" tIns="18000" rIns="18000" bIns="180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HTML5, </a:t>
            </a: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웹표준 준수</a:t>
            </a:r>
            <a:endParaRPr lang="ko-KR" altLang="en-US" sz="8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9" name="Google Shape;973;p28"/>
          <p:cNvSpPr/>
          <p:nvPr/>
        </p:nvSpPr>
        <p:spPr>
          <a:xfrm>
            <a:off x="6896993" y="2493457"/>
            <a:ext cx="1790592" cy="254153"/>
          </a:xfrm>
          <a:prstGeom prst="roundRect">
            <a:avLst>
              <a:gd name="adj" fmla="val 15144"/>
            </a:avLst>
          </a:prstGeom>
          <a:solidFill>
            <a:srgbClr val="F2F2F2"/>
          </a:solidFill>
          <a:ln w="1587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18000" tIns="18000" rIns="18000" bIns="180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개인정보보안 </a:t>
            </a:r>
            <a:r>
              <a:rPr lang="en-US" altLang="ko-KR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(</a:t>
            </a: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보안솔루션</a:t>
            </a:r>
            <a:r>
              <a:rPr lang="en-US" altLang="ko-KR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)</a:t>
            </a: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 준수</a:t>
            </a:r>
            <a:endParaRPr lang="ko-KR" altLang="en-US" sz="8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7" name="Google Shape;973;p28"/>
          <p:cNvSpPr/>
          <p:nvPr/>
        </p:nvSpPr>
        <p:spPr>
          <a:xfrm>
            <a:off x="6897185" y="2859799"/>
            <a:ext cx="1797614" cy="254153"/>
          </a:xfrm>
          <a:prstGeom prst="roundRect">
            <a:avLst>
              <a:gd name="adj" fmla="val 15144"/>
            </a:avLst>
          </a:prstGeom>
          <a:solidFill>
            <a:srgbClr val="F2F2F2"/>
          </a:solidFill>
          <a:ln w="1587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18000" tIns="18000" rIns="18000" bIns="18000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보안취약점 대응</a:t>
            </a:r>
            <a:r>
              <a:rPr lang="en-US" altLang="ko-KR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(</a:t>
            </a:r>
            <a:r>
              <a:rPr lang="ko-KR" altLang="en-US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개인식별정보 등</a:t>
            </a:r>
            <a:r>
              <a:rPr lang="en-US" altLang="ko-KR" sz="800" b="1">
                <a:solidFill>
                  <a:prstClr val="black"/>
                </a:solidFill>
                <a:latin typeface="+mn-ea"/>
                <a:ea typeface="+mn-ea"/>
                <a:cs typeface="맑은 고딕"/>
                <a:sym typeface="맑은 고딕"/>
              </a:rPr>
              <a:t>)</a:t>
            </a:r>
            <a:endParaRPr lang="ko-KR" altLang="en-US" sz="8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68" name="Google Shape;977;p28"/>
          <p:cNvSpPr txBox="1"/>
          <p:nvPr/>
        </p:nvSpPr>
        <p:spPr>
          <a:xfrm>
            <a:off x="7384793" y="1850178"/>
            <a:ext cx="675881" cy="193135"/>
          </a:xfrm>
          <a:prstGeom prst="rect">
            <a:avLst/>
          </a:prstGeom>
          <a:noFill/>
          <a:ln>
            <a:noFill/>
          </a:ln>
        </p:spPr>
        <p:txBody>
          <a:bodyPr wrap="square" lIns="18000" tIns="18000" rIns="18000" bIns="18000" anchor="t" anchorCtr="0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맑은 고딕"/>
                <a:sym typeface="맑은 고딕"/>
              </a:rPr>
              <a:t>준수사항</a:t>
            </a:r>
            <a:endParaRPr kumimoji="1" sz="1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맑은 고딕"/>
              <a:sym typeface="맑은 고딕"/>
            </a:endParaRPr>
          </a:p>
        </p:txBody>
      </p:sp>
      <p:sp>
        <p:nvSpPr>
          <p:cNvPr id="169" name="Rectangle 178"/>
          <p:cNvSpPr>
            <a:spLocks noChangeArrowheads="1"/>
          </p:cNvSpPr>
          <p:nvPr/>
        </p:nvSpPr>
        <p:spPr>
          <a:xfrm>
            <a:off x="6701361" y="4733876"/>
            <a:ext cx="1521718" cy="48297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기간계</a:t>
            </a:r>
            <a:endParaRPr lang="en-US" altLang="ko-KR" sz="900" dirty="0" smtClean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  <a:p>
            <a:pPr algn="ctr" latinLnBrk="1"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(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인트라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신규 </a:t>
            </a: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행사등록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) 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cxnSp>
        <p:nvCxnSpPr>
          <p:cNvPr id="4" name="꺾인 연결선 3"/>
          <p:cNvCxnSpPr>
            <a:stCxn id="101" idx="3"/>
            <a:endCxn id="169" idx="1"/>
          </p:cNvCxnSpPr>
          <p:nvPr/>
        </p:nvCxnSpPr>
        <p:spPr>
          <a:xfrm flipV="1">
            <a:off x="5638623" y="4975365"/>
            <a:ext cx="1062738" cy="134451"/>
          </a:xfrm>
          <a:prstGeom prst="bentConnector3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78"/>
          <p:cNvSpPr>
            <a:spLocks noChangeArrowheads="1"/>
          </p:cNvSpPr>
          <p:nvPr/>
        </p:nvSpPr>
        <p:spPr>
          <a:xfrm>
            <a:off x="4029854" y="2953287"/>
            <a:ext cx="1231200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적정수량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 경고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/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관리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  <p:sp>
        <p:nvSpPr>
          <p:cNvPr id="64" name="Rectangle 178"/>
          <p:cNvSpPr>
            <a:spLocks noChangeArrowheads="1"/>
          </p:cNvSpPr>
          <p:nvPr/>
        </p:nvSpPr>
        <p:spPr>
          <a:xfrm>
            <a:off x="5367253" y="2321590"/>
            <a:ext cx="1231200" cy="252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실비정산관리</a:t>
            </a:r>
            <a:endParaRPr lang="ko-KR" altLang="en-US" sz="90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9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809596" y="3071810"/>
            <a:ext cx="488156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+mn-ea"/>
              </a:rPr>
              <a:t>Ⅲ. </a:t>
            </a:r>
            <a:r>
              <a:rPr lang="ko-KR" altLang="en-US" sz="3000" b="1" dirty="0">
                <a:solidFill>
                  <a:srgbClr val="FFFFFF"/>
                </a:solidFill>
                <a:latin typeface="+mn-ea"/>
              </a:rPr>
              <a:t>관리방안</a:t>
            </a:r>
            <a:endParaRPr kumimoji="0" lang="en-US" altLang="ko-KR" sz="3000" b="1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3A067FFF-D81D-4B3C-9302-27F5A6E6E632}"/>
              </a:ext>
            </a:extLst>
          </p:cNvPr>
          <p:cNvSpPr/>
          <p:nvPr/>
        </p:nvSpPr>
        <p:spPr>
          <a:xfrm>
            <a:off x="457200" y="1556792"/>
            <a:ext cx="9012866" cy="381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1800" b="1" dirty="0">
                <a:latin typeface="+mn-ea"/>
                <a:ea typeface="+mn-ea"/>
              </a:rPr>
              <a:t>1. </a:t>
            </a:r>
            <a:r>
              <a:rPr lang="ko-KR" altLang="en-US" sz="1800" b="1" dirty="0">
                <a:latin typeface="+mn-ea"/>
                <a:ea typeface="+mn-ea"/>
              </a:rPr>
              <a:t>프로젝트 구축 일정표 </a:t>
            </a:r>
            <a:r>
              <a:rPr lang="en-US" altLang="ko-KR" sz="1800" b="1" dirty="0">
                <a:latin typeface="+mn-ea"/>
                <a:ea typeface="+mn-ea"/>
              </a:rPr>
              <a:t>(1/2)</a:t>
            </a:r>
            <a:endParaRPr kumimoji="1" lang="ko-KR" altLang="en-US" sz="1800" b="1" dirty="0">
              <a:latin typeface="+mn-ea"/>
              <a:ea typeface="+mn-ea"/>
              <a:cs typeface="+mn-cs"/>
            </a:endParaRPr>
          </a:p>
        </p:txBody>
      </p:sp>
      <p:sp>
        <p:nvSpPr>
          <p:cNvPr id="97" name="사각형: 둥근 위쪽 모서리 96">
            <a:extLst>
              <a:ext uri="{FF2B5EF4-FFF2-40B4-BE49-F238E27FC236}">
                <a16:creationId xmlns:a16="http://schemas.microsoft.com/office/drawing/2014/main" id="{517F193D-A92B-424C-A418-A529310158C3}"/>
              </a:ext>
            </a:extLst>
          </p:cNvPr>
          <p:cNvSpPr/>
          <p:nvPr/>
        </p:nvSpPr>
        <p:spPr>
          <a:xfrm>
            <a:off x="457887" y="1008385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『A</a:t>
            </a:r>
            <a:r>
              <a:rPr lang="en-US" altLang="ko-KR" b="1" spc="-100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라이프 통합의전관리 시스템 구축</a:t>
            </a: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』 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안정화 포함 총</a:t>
            </a: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6</a:t>
            </a:r>
            <a:r>
              <a:rPr lang="ko-KR" altLang="en-US" b="1" spc="-100" dirty="0" smtClean="0">
                <a:solidFill>
                  <a:schemeClr val="bg1"/>
                </a:solidFill>
                <a:latin typeface="+mn-ea"/>
              </a:rPr>
              <a:t>개월 </a:t>
            </a: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간 수행</a:t>
            </a:r>
          </a:p>
        </p:txBody>
      </p:sp>
      <p:sp>
        <p:nvSpPr>
          <p:cNvPr id="6" name="Rectangle 66"/>
          <p:cNvSpPr>
            <a:spLocks noChangeArrowheads="1"/>
          </p:cNvSpPr>
          <p:nvPr/>
        </p:nvSpPr>
        <p:spPr bwMode="gray">
          <a:xfrm>
            <a:off x="927420" y="2491125"/>
            <a:ext cx="720080" cy="4212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기획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1730257" y="1778004"/>
            <a:ext cx="2142622" cy="223480"/>
          </a:xfrm>
          <a:prstGeom prst="rect">
            <a:avLst/>
          </a:prstGeom>
          <a:solidFill>
            <a:srgbClr val="406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FY 2022</a:t>
            </a:r>
            <a:endParaRPr kumimoji="0"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3872880" y="1772816"/>
            <a:ext cx="4922512" cy="228668"/>
          </a:xfrm>
          <a:prstGeom prst="rect">
            <a:avLst/>
          </a:prstGeom>
          <a:solidFill>
            <a:srgbClr val="406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0"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FY 2023</a:t>
            </a:r>
            <a:endParaRPr kumimoji="0"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gray">
          <a:xfrm>
            <a:off x="1757233" y="2035032"/>
            <a:ext cx="1077638" cy="2605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gray">
          <a:xfrm>
            <a:off x="2816701" y="2032770"/>
            <a:ext cx="1068364" cy="2628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gray">
          <a:xfrm>
            <a:off x="3872879" y="2036826"/>
            <a:ext cx="1230628" cy="26577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gray">
          <a:xfrm>
            <a:off x="5103507" y="2036826"/>
            <a:ext cx="1230628" cy="26976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gray">
          <a:xfrm>
            <a:off x="6334135" y="2031304"/>
            <a:ext cx="1230628" cy="2778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gray">
          <a:xfrm>
            <a:off x="7564763" y="2031303"/>
            <a:ext cx="1230628" cy="27529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  <a:effectLst/>
        </p:spPr>
        <p:txBody>
          <a:bodyPr wrap="none" lIns="72000" tIns="36000" rIns="72000" bIns="36000" anchor="ctr"/>
          <a:lstStyle/>
          <a:p>
            <a:pPr algn="ctr">
              <a:lnSpc>
                <a:spcPct val="10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3872794" y="2044538"/>
            <a:ext cx="12271" cy="31575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med"/>
          </a:ln>
          <a:effectLst/>
        </p:spPr>
      </p:cxnSp>
      <p:sp>
        <p:nvSpPr>
          <p:cNvPr id="16" name="Rectangle 66"/>
          <p:cNvSpPr>
            <a:spLocks noChangeArrowheads="1"/>
          </p:cNvSpPr>
          <p:nvPr/>
        </p:nvSpPr>
        <p:spPr bwMode="gray">
          <a:xfrm>
            <a:off x="920146" y="4506694"/>
            <a:ext cx="720080" cy="56123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런칭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00000"/>
              </a:lnSpc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안정화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05"/>
          <p:cNvSpPr>
            <a:spLocks noChangeArrowheads="1"/>
          </p:cNvSpPr>
          <p:nvPr/>
        </p:nvSpPr>
        <p:spPr bwMode="gray">
          <a:xfrm>
            <a:off x="1740509" y="2424065"/>
            <a:ext cx="2132370" cy="4882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prstDash val="dash"/>
            <a:miter lim="800000"/>
            <a:headEnd/>
            <a:tailEnd type="none" w="sm" len="sm"/>
          </a:ln>
          <a:effectLst/>
        </p:spPr>
        <p:txBody>
          <a:bodyPr lIns="36000" tIns="72000" rIns="36000" bIns="36000" anchor="ctr"/>
          <a:lstStyle/>
          <a:p>
            <a:pPr algn="ctr">
              <a:lnSpc>
                <a:spcPct val="110000"/>
              </a:lnSpc>
              <a:spcBef>
                <a:spcPct val="40000"/>
              </a:spcBef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기획 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1726876" y="2059077"/>
            <a:ext cx="3381" cy="314300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1344289" y="2398256"/>
            <a:ext cx="7451102" cy="25809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med"/>
          </a:ln>
          <a:effectLst/>
        </p:spPr>
      </p:cxnSp>
      <p:sp>
        <p:nvSpPr>
          <p:cNvPr id="20" name="Rectangle 105"/>
          <p:cNvSpPr>
            <a:spLocks noChangeArrowheads="1"/>
          </p:cNvSpPr>
          <p:nvPr/>
        </p:nvSpPr>
        <p:spPr bwMode="gray">
          <a:xfrm>
            <a:off x="2834871" y="3494463"/>
            <a:ext cx="4788409" cy="4253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prstDash val="dash"/>
            <a:miter lim="800000"/>
            <a:headEnd/>
            <a:tailEnd type="none" w="sm" len="sm"/>
          </a:ln>
          <a:effectLst/>
        </p:spPr>
        <p:txBody>
          <a:bodyPr lIns="36000" tIns="72000" rIns="36000" bIns="36000" anchor="ctr"/>
          <a:lstStyle/>
          <a:p>
            <a:pPr algn="ctr">
              <a:lnSpc>
                <a:spcPct val="110000"/>
              </a:lnSpc>
              <a:spcBef>
                <a:spcPct val="40000"/>
              </a:spcBef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웹 개발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오각형 20"/>
          <p:cNvSpPr/>
          <p:nvPr/>
        </p:nvSpPr>
        <p:spPr bwMode="auto">
          <a:xfrm>
            <a:off x="7623280" y="4489118"/>
            <a:ext cx="1172111" cy="526914"/>
          </a:xfrm>
          <a:prstGeom prst="homePlate">
            <a:avLst>
              <a:gd name="adj" fmla="val 26598"/>
            </a:avLst>
          </a:prstGeom>
          <a:solidFill>
            <a:srgbClr val="4066A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marL="0" marR="0" indent="0" algn="ctr" defTabSz="914400" eaLnBrk="1" latinLnBrk="0" hangingPunct="1">
              <a:buClrTx/>
              <a:buSzTx/>
              <a:buFontTx/>
              <a:buNone/>
              <a:tabLst/>
            </a:pPr>
            <a:r>
              <a:rPr kumimoji="0"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런칭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안정화</a:t>
            </a:r>
          </a:p>
        </p:txBody>
      </p:sp>
      <p:sp>
        <p:nvSpPr>
          <p:cNvPr id="22" name="Rectangle 105"/>
          <p:cNvSpPr>
            <a:spLocks noChangeArrowheads="1"/>
          </p:cNvSpPr>
          <p:nvPr/>
        </p:nvSpPr>
        <p:spPr bwMode="gray">
          <a:xfrm>
            <a:off x="2816701" y="3007083"/>
            <a:ext cx="2961303" cy="4136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prstDash val="dash"/>
            <a:miter lim="800000"/>
            <a:headEnd/>
            <a:tailEnd type="none" w="sm" len="sm"/>
          </a:ln>
          <a:effectLst/>
        </p:spPr>
        <p:txBody>
          <a:bodyPr lIns="36000" tIns="72000" rIns="36000" bIns="36000" anchor="ctr"/>
          <a:lstStyle/>
          <a:p>
            <a:pPr algn="ctr">
              <a:lnSpc>
                <a:spcPct val="110000"/>
              </a:lnSpc>
              <a:spcBef>
                <a:spcPct val="40000"/>
              </a:spcBef>
            </a:pP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디자인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gray">
          <a:xfrm>
            <a:off x="923364" y="2999863"/>
            <a:ext cx="720080" cy="4212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66"/>
          <p:cNvSpPr>
            <a:spLocks noChangeArrowheads="1"/>
          </p:cNvSpPr>
          <p:nvPr/>
        </p:nvSpPr>
        <p:spPr bwMode="gray">
          <a:xfrm>
            <a:off x="919245" y="3498594"/>
            <a:ext cx="720080" cy="4212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웹 개발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gray">
          <a:xfrm>
            <a:off x="914943" y="4007321"/>
            <a:ext cx="720080" cy="4212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앱 개발</a:t>
            </a:r>
            <a:endParaRPr kumimoji="0"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/>
        </p:nvSpPr>
        <p:spPr bwMode="gray">
          <a:xfrm>
            <a:off x="5654437" y="3974674"/>
            <a:ext cx="1968843" cy="42536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prstDash val="dash"/>
            <a:miter lim="800000"/>
            <a:headEnd/>
            <a:tailEnd type="none" w="sm" len="sm"/>
          </a:ln>
          <a:effectLst/>
        </p:spPr>
        <p:txBody>
          <a:bodyPr lIns="36000" tIns="72000" rIns="36000" bIns="36000" anchor="ctr"/>
          <a:lstStyle/>
          <a:p>
            <a:pPr algn="ctr">
              <a:lnSpc>
                <a:spcPct val="110000"/>
              </a:lnSpc>
              <a:spcBef>
                <a:spcPct val="40000"/>
              </a:spcBef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개발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81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업무보고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85B800-AFDC-4CDC-BB31-978EF187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5411"/>
              </p:ext>
            </p:extLst>
          </p:nvPr>
        </p:nvGraphicFramePr>
        <p:xfrm>
          <a:off x="374554" y="1189011"/>
          <a:ext cx="9156891" cy="4876800"/>
        </p:xfrm>
        <a:graphic>
          <a:graphicData uri="http://schemas.openxmlformats.org/drawingml/2006/table">
            <a:tbl>
              <a:tblPr firstRow="1" bandRow="1">
                <a:solidFill>
                  <a:srgbClr val="E7E7E7"/>
                </a:solidFill>
              </a:tblPr>
              <a:tblGrid>
                <a:gridCol w="186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분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7B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7B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기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7B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u="none" strike="noStrike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활용방안 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7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사업착수 보고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-171450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주요 일정 및 수행 방법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계약 후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추후 계획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정기보고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kumimoji="0" lang="en-US" altLang="ko-KR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주간보고</a:t>
                      </a:r>
                      <a:r>
                        <a:rPr kumimoji="0" lang="en-US" altLang="ko-KR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공정률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주간 초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차주 계획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문제점 보고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이전 회의 조치사항 등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비정기 보고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긴급 토의 및 보고 현안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특이사항 발생 시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주요 리스크 요소 및 대안 도출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단계별 보고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 단계 보고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 말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설계 보고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테스트 결과 보고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중간 보고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 분석 및 프로세스 설계 완료 시 진행</a:t>
                      </a:r>
                      <a:endParaRPr kumimoji="0" lang="en-US" altLang="ko-KR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 중간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완료 보고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종료 시 전체 개발 단계의 사업 및 기술 수행 결과 보고</a:t>
                      </a:r>
                      <a:endParaRPr kumimoji="0" lang="en-US" altLang="ko-KR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단계별 산출물 첨부</a:t>
                      </a:r>
                      <a:endParaRPr kumimoji="0" lang="en-US" altLang="ko-KR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 종료 후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 </a:t>
                      </a: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오픈 교육</a:t>
                      </a:r>
                      <a:endParaRPr kumimoji="0" lang="en-US" altLang="ko-KR" sz="1000" b="1" kern="0" dirty="0" smtClean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 매뉴얼 교육 </a:t>
                      </a:r>
                      <a:r>
                        <a:rPr kumimoji="0" lang="en-US" altLang="ko-KR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본사</a:t>
                      </a:r>
                      <a:r>
                        <a:rPr kumimoji="0" lang="en-US" altLang="ko-KR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0" lang="en-US" altLang="ko-KR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종료 후</a:t>
                      </a:r>
                      <a:endParaRPr kumimoji="0" lang="ko-KR" altLang="en-US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문서</a:t>
                      </a:r>
                      <a:r>
                        <a:rPr kumimoji="0" lang="en-US" altLang="ko-KR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</a:t>
                      </a:r>
                      <a:endParaRPr kumimoji="0" lang="ko-KR" altLang="en-US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ko-KR" altLang="en-US" sz="1000" b="1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운영 커뮤니케이션</a:t>
                      </a:r>
                      <a:endParaRPr kumimoji="0" lang="ko-KR" altLang="en-US" sz="1000" b="1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운영 관련 추후 협의 </a:t>
                      </a:r>
                      <a:endParaRPr kumimoji="0" lang="en-US" altLang="ko-KR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종료 후</a:t>
                      </a:r>
                      <a:endParaRPr kumimoji="0" lang="ko-KR" altLang="en-US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kern="0" dirty="0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A+</a:t>
                      </a:r>
                      <a:r>
                        <a:rPr kumimoji="0" lang="ko-KR" altLang="en-US" sz="1000" b="0" kern="0" dirty="0" err="1" smtClean="0">
                          <a:ln w="3175">
                            <a:solidFill>
                              <a:prstClr val="black">
                                <a:alpha val="2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라이프파인랩</a:t>
                      </a:r>
                      <a:endParaRPr kumimoji="0" lang="ko-KR" altLang="en-US" sz="1000" b="0" kern="0" dirty="0">
                        <a:ln w="3175">
                          <a:solidFill>
                            <a:prstClr val="black">
                              <a:alpha val="200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0" marR="9000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1E8A7DD8-1EDF-4478-A874-331522A35591}"/>
              </a:ext>
            </a:extLst>
          </p:cNvPr>
          <p:cNvSpPr/>
          <p:nvPr/>
        </p:nvSpPr>
        <p:spPr>
          <a:xfrm>
            <a:off x="457887" y="620688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업무진행 사항과 일정 공유를 위한 정기보고와 비정기보고를 진행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380100" y="2509830"/>
            <a:ext cx="3776690" cy="220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사업안내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주요구축내용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b="1" dirty="0">
                <a:solidFill>
                  <a:schemeClr val="tx1"/>
                </a:solidFill>
                <a:latin typeface="+mn-ea"/>
              </a:rPr>
              <a:t>관리방안</a:t>
            </a:r>
            <a:endParaRPr kumimoji="0" lang="en-US" altLang="ko-KR" sz="2000" b="1" dirty="0">
              <a:solidFill>
                <a:schemeClr val="tx1"/>
              </a:solidFill>
              <a:latin typeface="+mn-ea"/>
            </a:endParaRPr>
          </a:p>
          <a:p>
            <a:pPr marL="514350" indent="-5143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kumimoji="0"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38224" y="1928802"/>
            <a:ext cx="341850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 b="1" dirty="0">
                <a:latin typeface="+mn-ea"/>
              </a:rPr>
              <a:t>Table of Contents</a:t>
            </a:r>
            <a:endParaRPr lang="ko-KR" altLang="en-US" sz="3000" b="1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단계별 산출물</a:t>
            </a:r>
          </a:p>
        </p:txBody>
      </p:sp>
      <p:graphicFrame>
        <p:nvGraphicFramePr>
          <p:cNvPr id="66" name="Group 83">
            <a:extLst>
              <a:ext uri="{FF2B5EF4-FFF2-40B4-BE49-F238E27FC236}">
                <a16:creationId xmlns:a16="http://schemas.microsoft.com/office/drawing/2014/main" id="{FAE775B2-36D0-4A90-A8AE-92FFE431B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22122"/>
              </p:ext>
            </p:extLst>
          </p:nvPr>
        </p:nvGraphicFramePr>
        <p:xfrm>
          <a:off x="454996" y="1710138"/>
          <a:ext cx="4425012" cy="3900556"/>
        </p:xfrm>
        <a:graphic>
          <a:graphicData uri="http://schemas.openxmlformats.org/drawingml/2006/table">
            <a:tbl>
              <a:tblPr/>
              <a:tblGrid>
                <a:gridCol w="1196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17">
                <a:tc>
                  <a:txBody>
                    <a:bodyPr/>
                    <a:lstStyle/>
                    <a:p>
                      <a:pPr marL="0" marR="0" lvl="0" indent="0" algn="ctr" defTabSz="8747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47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내용</a:t>
                      </a:r>
                      <a:endParaRPr kumimoji="1"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프로젝트수행계획서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착수보고서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사전질의서 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전자서식 질의 답변서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 정의서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0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화면 목록 정의서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화면설계서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스토리보드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ERD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테이블 정의서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기능정의서 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디렉토리 구조 및 파일 기능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인터페이스 정의서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30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디자인 원본소스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퍼블리싱 소스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프로그램 개발 가이드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73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단위테스트 결과서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7" name="Group 83">
            <a:extLst>
              <a:ext uri="{FF2B5EF4-FFF2-40B4-BE49-F238E27FC236}">
                <a16:creationId xmlns:a16="http://schemas.microsoft.com/office/drawing/2014/main" id="{7F90AE47-D8D3-4C97-945A-14DF796DF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82167"/>
              </p:ext>
            </p:extLst>
          </p:nvPr>
        </p:nvGraphicFramePr>
        <p:xfrm>
          <a:off x="5005489" y="1710433"/>
          <a:ext cx="4627460" cy="2704145"/>
        </p:xfrm>
        <a:graphic>
          <a:graphicData uri="http://schemas.openxmlformats.org/drawingml/2006/table">
            <a:tbl>
              <a:tblPr/>
              <a:tblGrid>
                <a:gridCol w="120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394">
                <a:tc>
                  <a:txBody>
                    <a:bodyPr/>
                    <a:lstStyle/>
                    <a:p>
                      <a:pPr marL="0" marR="0" lvl="0" indent="0" algn="ctr" defTabSz="8747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4713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</a:t>
                      </a:r>
                      <a:r>
                        <a:rPr kumimoji="1" lang="ko-KR" altLang="en-US" sz="1000" b="0" kern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내용</a:t>
                      </a:r>
                      <a:endParaRPr kumimoji="1"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5400000" scaled="0"/>
                        </a:gra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</a:t>
                      </a: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인수 테스트 시나리오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80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통합테스트 결함관리대장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803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이행계획서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01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</a:t>
                      </a: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매뉴얼</a:t>
                      </a:r>
                      <a:endParaRPr kumimoji="1" lang="en-US" altLang="ko-KR" sz="90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 매뉴얼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</a:t>
                      </a:r>
                      <a:r>
                        <a:rPr kumimoji="1" lang="ko-KR" altLang="en-US" sz="9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완료보고서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</a:t>
                      </a:r>
                      <a:r>
                        <a:rPr kumimoji="1" lang="ko-KR" altLang="en-US" sz="90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검수요청서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80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WBS</a:t>
                      </a:r>
                      <a:endParaRPr kumimoji="1" lang="ko-KR" altLang="en-US" sz="9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803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주간업무보고서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ED502056-40CF-40BF-B8F6-FE4CE66A3C90}"/>
              </a:ext>
            </a:extLst>
          </p:cNvPr>
          <p:cNvSpPr/>
          <p:nvPr/>
        </p:nvSpPr>
        <p:spPr>
          <a:xfrm>
            <a:off x="457887" y="1008385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수행 단계별 산출물은 다음과 같으며</a:t>
            </a: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고객사와 추가 협의를 거쳐 확정 진행</a:t>
            </a:r>
          </a:p>
        </p:txBody>
      </p:sp>
    </p:spTree>
    <p:extLst>
      <p:ext uri="{BB962C8B-B14F-4D97-AF65-F5344CB8AC3E}">
        <p14:creationId xmlns:p14="http://schemas.microsoft.com/office/powerpoint/2010/main" val="416849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4. </a:t>
            </a:r>
            <a:r>
              <a:rPr kumimoji="1" lang="ko-KR" altLang="en-US" sz="1800" b="1" dirty="0" err="1">
                <a:latin typeface="+mn-ea"/>
                <a:ea typeface="+mn-ea"/>
                <a:cs typeface="+mn-cs"/>
              </a:rPr>
              <a:t>리스크관리</a:t>
            </a:r>
            <a:endParaRPr kumimoji="1" lang="ko-KR" altLang="en-US" sz="1800" b="1" dirty="0">
              <a:latin typeface="+mn-ea"/>
              <a:ea typeface="+mn-ea"/>
              <a:cs typeface="+mn-cs"/>
            </a:endParaRPr>
          </a:p>
        </p:txBody>
      </p:sp>
      <p:sp>
        <p:nvSpPr>
          <p:cNvPr id="7" name="Rectangle 176" descr="강-5단">
            <a:extLst>
              <a:ext uri="{FF2B5EF4-FFF2-40B4-BE49-F238E27FC236}">
                <a16:creationId xmlns:a16="http://schemas.microsoft.com/office/drawing/2014/main" id="{DD93AC1D-DBC3-47A5-95E7-E2BCE006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71" y="4909168"/>
            <a:ext cx="2612099" cy="193076"/>
          </a:xfrm>
          <a:prstGeom prst="roundRect">
            <a:avLst>
              <a:gd name="adj" fmla="val 688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정상적 프로젝트 진행</a:t>
            </a:r>
          </a:p>
        </p:txBody>
      </p:sp>
      <p:sp>
        <p:nvSpPr>
          <p:cNvPr id="8" name="모서리가 둥근 직사각형 45">
            <a:extLst>
              <a:ext uri="{FF2B5EF4-FFF2-40B4-BE49-F238E27FC236}">
                <a16:creationId xmlns:a16="http://schemas.microsoft.com/office/drawing/2014/main" id="{04F6FE79-2183-45E1-A48A-D6A412350FFB}"/>
              </a:ext>
            </a:extLst>
          </p:cNvPr>
          <p:cNvSpPr/>
          <p:nvPr/>
        </p:nvSpPr>
        <p:spPr bwMode="auto">
          <a:xfrm>
            <a:off x="427181" y="2436607"/>
            <a:ext cx="4453811" cy="1135016"/>
          </a:xfrm>
          <a:prstGeom prst="roundRect">
            <a:avLst>
              <a:gd name="adj" fmla="val 3696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9" name="Rectangle 816">
            <a:extLst>
              <a:ext uri="{FF2B5EF4-FFF2-40B4-BE49-F238E27FC236}">
                <a16:creationId xmlns:a16="http://schemas.microsoft.com/office/drawing/2014/main" id="{676112AB-BFCA-4258-A0CA-ECDDA5FF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314" y="2541513"/>
            <a:ext cx="1449637" cy="567214"/>
          </a:xfrm>
          <a:prstGeom prst="roundRect">
            <a:avLst>
              <a:gd name="adj" fmla="val 8129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endParaRPr kumimoji="0" lang="ko-KR" altLang="en-US" sz="900" dirty="0">
              <a:solidFill>
                <a:srgbClr val="000000"/>
              </a:solidFill>
              <a:latin typeface="+mn-ea"/>
              <a:ea typeface="+mn-ea"/>
              <a:sym typeface="Monotype Sorts" pitchFamily="2" charset="2"/>
            </a:endParaRPr>
          </a:p>
        </p:txBody>
      </p:sp>
      <p:sp>
        <p:nvSpPr>
          <p:cNvPr id="10" name="모서리가 둥근 직사각형 43">
            <a:extLst>
              <a:ext uri="{FF2B5EF4-FFF2-40B4-BE49-F238E27FC236}">
                <a16:creationId xmlns:a16="http://schemas.microsoft.com/office/drawing/2014/main" id="{FF5557B1-F499-4089-80E7-433BFE099F37}"/>
              </a:ext>
            </a:extLst>
          </p:cNvPr>
          <p:cNvSpPr/>
          <p:nvPr/>
        </p:nvSpPr>
        <p:spPr bwMode="auto">
          <a:xfrm>
            <a:off x="427181" y="1211054"/>
            <a:ext cx="4453811" cy="1135016"/>
          </a:xfrm>
          <a:prstGeom prst="roundRect">
            <a:avLst>
              <a:gd name="adj" fmla="val 3696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sp>
        <p:nvSpPr>
          <p:cNvPr id="11" name="모서리가 둥근 직사각형 54">
            <a:extLst>
              <a:ext uri="{FF2B5EF4-FFF2-40B4-BE49-F238E27FC236}">
                <a16:creationId xmlns:a16="http://schemas.microsoft.com/office/drawing/2014/main" id="{54D2EBF1-77E0-45DC-9633-CF858E4D6B6D}"/>
              </a:ext>
            </a:extLst>
          </p:cNvPr>
          <p:cNvSpPr/>
          <p:nvPr/>
        </p:nvSpPr>
        <p:spPr bwMode="auto">
          <a:xfrm>
            <a:off x="427181" y="3662160"/>
            <a:ext cx="4453811" cy="1135016"/>
          </a:xfrm>
          <a:prstGeom prst="roundRect">
            <a:avLst>
              <a:gd name="adj" fmla="val 3696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</p:txBody>
      </p:sp>
      <p:cxnSp>
        <p:nvCxnSpPr>
          <p:cNvPr id="12" name="AutoShape 171">
            <a:extLst>
              <a:ext uri="{FF2B5EF4-FFF2-40B4-BE49-F238E27FC236}">
                <a16:creationId xmlns:a16="http://schemas.microsoft.com/office/drawing/2014/main" id="{2CCC0A79-053E-4F38-A6AC-D69A3463C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2807" y="1405376"/>
            <a:ext cx="1062857" cy="717665"/>
          </a:xfrm>
          <a:prstGeom prst="bentConnector3">
            <a:avLst>
              <a:gd name="adj1" fmla="val 113197"/>
            </a:avLst>
          </a:prstGeom>
          <a:noFill/>
          <a:ln w="19050" algn="ctr">
            <a:solidFill>
              <a:srgbClr val="1A6785"/>
            </a:solidFill>
            <a:round/>
            <a:headEnd/>
            <a:tailEnd type="triangle" w="med" len="med"/>
          </a:ln>
        </p:spPr>
      </p:cxnSp>
      <p:sp>
        <p:nvSpPr>
          <p:cNvPr id="13" name="Freeform 64">
            <a:extLst>
              <a:ext uri="{FF2B5EF4-FFF2-40B4-BE49-F238E27FC236}">
                <a16:creationId xmlns:a16="http://schemas.microsoft.com/office/drawing/2014/main" id="{18994954-EB87-4842-9D91-4D0039B954AF}"/>
              </a:ext>
            </a:extLst>
          </p:cNvPr>
          <p:cNvSpPr>
            <a:spLocks/>
          </p:cNvSpPr>
          <p:nvPr/>
        </p:nvSpPr>
        <p:spPr bwMode="auto">
          <a:xfrm>
            <a:off x="2447302" y="1586449"/>
            <a:ext cx="1623714" cy="412933"/>
          </a:xfrm>
          <a:custGeom>
            <a:avLst/>
            <a:gdLst>
              <a:gd name="T0" fmla="*/ 0 w 1754"/>
              <a:gd name="T1" fmla="*/ 2147483647 h 288"/>
              <a:gd name="T2" fmla="*/ 2147483647 w 1754"/>
              <a:gd name="T3" fmla="*/ 2147483647 h 288"/>
              <a:gd name="T4" fmla="*/ 2147483647 w 1754"/>
              <a:gd name="T5" fmla="*/ 2147483647 h 288"/>
              <a:gd name="T6" fmla="*/ 2147483647 w 1754"/>
              <a:gd name="T7" fmla="*/ 2147483647 h 288"/>
              <a:gd name="T8" fmla="*/ 2147483647 w 1754"/>
              <a:gd name="T9" fmla="*/ 2147483647 h 288"/>
              <a:gd name="T10" fmla="*/ 2147483647 w 1754"/>
              <a:gd name="T11" fmla="*/ 2147483647 h 288"/>
              <a:gd name="T12" fmla="*/ 2147483647 w 1754"/>
              <a:gd name="T13" fmla="*/ 0 h 288"/>
              <a:gd name="T14" fmla="*/ 0 w 1754"/>
              <a:gd name="T15" fmla="*/ 2147483647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54"/>
              <a:gd name="T25" fmla="*/ 0 h 288"/>
              <a:gd name="T26" fmla="*/ 1754 w 1754"/>
              <a:gd name="T27" fmla="*/ 288 h 2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54" h="288">
                <a:moveTo>
                  <a:pt x="0" y="234"/>
                </a:moveTo>
                <a:lnTo>
                  <a:pt x="439" y="234"/>
                </a:lnTo>
                <a:lnTo>
                  <a:pt x="439" y="288"/>
                </a:lnTo>
                <a:lnTo>
                  <a:pt x="1315" y="288"/>
                </a:lnTo>
                <a:lnTo>
                  <a:pt x="1315" y="234"/>
                </a:lnTo>
                <a:lnTo>
                  <a:pt x="1754" y="234"/>
                </a:lnTo>
                <a:lnTo>
                  <a:pt x="877" y="0"/>
                </a:lnTo>
                <a:lnTo>
                  <a:pt x="0" y="234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Rectangle 183">
            <a:extLst>
              <a:ext uri="{FF2B5EF4-FFF2-40B4-BE49-F238E27FC236}">
                <a16:creationId xmlns:a16="http://schemas.microsoft.com/office/drawing/2014/main" id="{99B2DCB1-EFD3-4ACB-9134-5AB8A9CB66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3567" y="2483357"/>
            <a:ext cx="880940" cy="1056840"/>
          </a:xfrm>
          <a:prstGeom prst="roundRect">
            <a:avLst>
              <a:gd name="adj" fmla="val 30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+mn-ea"/>
              <a:sym typeface="Monotype Sorts"/>
            </a:endParaRPr>
          </a:p>
        </p:txBody>
      </p:sp>
      <p:sp>
        <p:nvSpPr>
          <p:cNvPr id="15" name="Rectangle 176" descr="강-5단">
            <a:extLst>
              <a:ext uri="{FF2B5EF4-FFF2-40B4-BE49-F238E27FC236}">
                <a16:creationId xmlns:a16="http://schemas.microsoft.com/office/drawing/2014/main" id="{D2A90EBB-FB9D-4DA9-8384-1CBD18EE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0" y="2753877"/>
            <a:ext cx="965919" cy="303033"/>
          </a:xfrm>
          <a:prstGeom prst="roundRect">
            <a:avLst>
              <a:gd name="adj" fmla="val 688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프로젝트</a:t>
            </a:r>
          </a:p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진행차질</a:t>
            </a:r>
          </a:p>
        </p:txBody>
      </p:sp>
      <p:sp>
        <p:nvSpPr>
          <p:cNvPr id="18" name="Rectangle 183">
            <a:extLst>
              <a:ext uri="{FF2B5EF4-FFF2-40B4-BE49-F238E27FC236}">
                <a16:creationId xmlns:a16="http://schemas.microsoft.com/office/drawing/2014/main" id="{F39EEF71-85D5-43F8-AD5E-8257DD2A082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9187" y="1256817"/>
            <a:ext cx="846213" cy="1056840"/>
          </a:xfrm>
          <a:prstGeom prst="roundRect">
            <a:avLst>
              <a:gd name="adj" fmla="val 30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+mn-ea"/>
              <a:sym typeface="Monotype Sorts"/>
            </a:endParaRPr>
          </a:p>
        </p:txBody>
      </p:sp>
      <p:sp>
        <p:nvSpPr>
          <p:cNvPr id="19" name="Rectangle 176" descr="강-5단">
            <a:extLst>
              <a:ext uri="{FF2B5EF4-FFF2-40B4-BE49-F238E27FC236}">
                <a16:creationId xmlns:a16="http://schemas.microsoft.com/office/drawing/2014/main" id="{0B843361-ABD9-4719-B2D5-333F7EA20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00" y="1503938"/>
            <a:ext cx="965919" cy="303033"/>
          </a:xfrm>
          <a:prstGeom prst="roundRect">
            <a:avLst>
              <a:gd name="adj" fmla="val 688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정상적 </a:t>
            </a:r>
          </a:p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프로젝트 진행</a:t>
            </a:r>
          </a:p>
        </p:txBody>
      </p:sp>
      <p:sp>
        <p:nvSpPr>
          <p:cNvPr id="20" name="Rectangle 816">
            <a:extLst>
              <a:ext uri="{FF2B5EF4-FFF2-40B4-BE49-F238E27FC236}">
                <a16:creationId xmlns:a16="http://schemas.microsoft.com/office/drawing/2014/main" id="{C72D4A41-03F7-4599-9984-15CBFD54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" y="1921699"/>
            <a:ext cx="1056840" cy="289275"/>
          </a:xfrm>
          <a:prstGeom prst="round2SameRect">
            <a:avLst>
              <a:gd name="adj1" fmla="val 0"/>
              <a:gd name="adj2" fmla="val 10022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0" dirty="0">
                <a:solidFill>
                  <a:schemeClr val="bg1"/>
                </a:solidFill>
                <a:latin typeface="+mn-ea"/>
                <a:ea typeface="+mn-ea"/>
                <a:sym typeface="Monotype Sorts" pitchFamily="2" charset="2"/>
              </a:rPr>
              <a:t>진행보고</a:t>
            </a:r>
          </a:p>
        </p:txBody>
      </p:sp>
      <p:cxnSp>
        <p:nvCxnSpPr>
          <p:cNvPr id="21" name="AutoShape 171">
            <a:extLst>
              <a:ext uri="{FF2B5EF4-FFF2-40B4-BE49-F238E27FC236}">
                <a16:creationId xmlns:a16="http://schemas.microsoft.com/office/drawing/2014/main" id="{82CAA86A-6462-4D76-AC60-3B73274D3C54}"/>
              </a:ext>
            </a:extLst>
          </p:cNvPr>
          <p:cNvCxnSpPr>
            <a:cxnSpLocks noChangeShapeType="1"/>
            <a:stCxn id="41" idx="1"/>
            <a:endCxn id="22" idx="1"/>
          </p:cNvCxnSpPr>
          <p:nvPr/>
        </p:nvCxnSpPr>
        <p:spPr bwMode="auto">
          <a:xfrm rot="10800000" flipH="1" flipV="1">
            <a:off x="2247758" y="1411053"/>
            <a:ext cx="42018" cy="720014"/>
          </a:xfrm>
          <a:prstGeom prst="bentConnector3">
            <a:avLst>
              <a:gd name="adj1" fmla="val -222466"/>
            </a:avLst>
          </a:prstGeom>
          <a:noFill/>
          <a:ln w="19050" algn="ctr">
            <a:solidFill>
              <a:srgbClr val="1A6785"/>
            </a:solidFill>
            <a:round/>
            <a:headEnd/>
            <a:tailEnd type="triangle" w="med" len="med"/>
          </a:ln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13057B-BEBE-4B3C-B1A8-81E470D5426D}"/>
              </a:ext>
            </a:extLst>
          </p:cNvPr>
          <p:cNvSpPr/>
          <p:nvPr/>
        </p:nvSpPr>
        <p:spPr bwMode="auto">
          <a:xfrm>
            <a:off x="2289777" y="1977301"/>
            <a:ext cx="1975115" cy="30753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108000" rtlCol="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900" b="1" ker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사업 책임자</a:t>
            </a:r>
            <a:r>
              <a:rPr lang="en-US" altLang="ko-KR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(PM)</a:t>
            </a: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AB1C552B-809A-4553-BA20-66D68B3D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38" y="1446137"/>
            <a:ext cx="38240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Symbol" pitchFamily="18" charset="2"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반영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Monotype Sorts"/>
            </a:endParaRPr>
          </a:p>
          <a:p>
            <a:pPr marL="0" marR="0" lvl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 typeface="Symbol" pitchFamily="18" charset="2"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수정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요청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및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의견</a:t>
            </a: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id="{A00B4CAA-8A63-4788-9483-8737A689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871" y="1448343"/>
            <a:ext cx="424105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지시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사항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및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검토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의견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90C9A2-DE8F-4065-BD75-F2B7B9E8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4" y="1639125"/>
            <a:ext cx="646331" cy="23083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주간보고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EC2B6E-B019-4F2C-A6F0-77CE33A0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905" y="1625354"/>
            <a:ext cx="646331" cy="23083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월간보고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9FF348-CAA3-4C68-B66C-FC0F757EFF71}"/>
              </a:ext>
            </a:extLst>
          </p:cNvPr>
          <p:cNvSpPr/>
          <p:nvPr/>
        </p:nvSpPr>
        <p:spPr bwMode="auto">
          <a:xfrm>
            <a:off x="1573184" y="3199760"/>
            <a:ext cx="3248240" cy="289134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108000" rtlCol="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사업 책임자</a:t>
            </a:r>
            <a:r>
              <a:rPr lang="en-US" altLang="ko-KR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(PM)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F04B1F-2565-47F6-BD47-3F5AF3D1FC49}"/>
              </a:ext>
            </a:extLst>
          </p:cNvPr>
          <p:cNvSpPr/>
          <p:nvPr/>
        </p:nvSpPr>
        <p:spPr bwMode="auto">
          <a:xfrm>
            <a:off x="1641503" y="4431199"/>
            <a:ext cx="1775180" cy="27057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108000" rtlCol="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사업 책임자</a:t>
            </a:r>
            <a:r>
              <a:rPr lang="en-US" altLang="ko-KR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(PM)</a:t>
            </a:r>
          </a:p>
        </p:txBody>
      </p:sp>
      <p:sp>
        <p:nvSpPr>
          <p:cNvPr id="29" name="Rectangle 189">
            <a:extLst>
              <a:ext uri="{FF2B5EF4-FFF2-40B4-BE49-F238E27FC236}">
                <a16:creationId xmlns:a16="http://schemas.microsoft.com/office/drawing/2014/main" id="{36833EC8-2564-4667-9781-C22029E39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03" y="2547017"/>
            <a:ext cx="652493" cy="598424"/>
          </a:xfrm>
          <a:prstGeom prst="roundRect">
            <a:avLst>
              <a:gd name="adj" fmla="val 7563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진척 및 품질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모니터링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3723A3-9AFA-4C77-A14D-DB7F6D32783C}"/>
              </a:ext>
            </a:extLst>
          </p:cNvPr>
          <p:cNvGrpSpPr/>
          <p:nvPr/>
        </p:nvGrpSpPr>
        <p:grpSpPr>
          <a:xfrm>
            <a:off x="2350954" y="2730299"/>
            <a:ext cx="150601" cy="231861"/>
            <a:chOff x="4260723" y="3665568"/>
            <a:chExt cx="194942" cy="250168"/>
          </a:xfrm>
        </p:grpSpPr>
        <p:sp>
          <p:nvSpPr>
            <p:cNvPr id="31" name="갈매기형 수장 86">
              <a:extLst>
                <a:ext uri="{FF2B5EF4-FFF2-40B4-BE49-F238E27FC236}">
                  <a16:creationId xmlns:a16="http://schemas.microsoft.com/office/drawing/2014/main" id="{E43CAC55-7C0F-442F-8745-7A4D0D00DCF3}"/>
                </a:ext>
              </a:extLst>
            </p:cNvPr>
            <p:cNvSpPr/>
            <p:nvPr/>
          </p:nvSpPr>
          <p:spPr bwMode="auto">
            <a:xfrm>
              <a:off x="4260723" y="3665568"/>
              <a:ext cx="118758" cy="25016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2" name="갈매기형 수장 87">
              <a:extLst>
                <a:ext uri="{FF2B5EF4-FFF2-40B4-BE49-F238E27FC236}">
                  <a16:creationId xmlns:a16="http://schemas.microsoft.com/office/drawing/2014/main" id="{F3A1225D-0E06-4604-9D83-DD8023F4618A}"/>
                </a:ext>
              </a:extLst>
            </p:cNvPr>
            <p:cNvSpPr/>
            <p:nvPr/>
          </p:nvSpPr>
          <p:spPr bwMode="auto">
            <a:xfrm>
              <a:off x="4336907" y="3665568"/>
              <a:ext cx="118758" cy="25016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3" name="Freeform 86">
            <a:extLst>
              <a:ext uri="{FF2B5EF4-FFF2-40B4-BE49-F238E27FC236}">
                <a16:creationId xmlns:a16="http://schemas.microsoft.com/office/drawing/2014/main" id="{BA8A0ECB-DC20-4E37-B227-FAF723A53589}"/>
              </a:ext>
            </a:extLst>
          </p:cNvPr>
          <p:cNvSpPr>
            <a:spLocks/>
          </p:cNvSpPr>
          <p:nvPr/>
        </p:nvSpPr>
        <p:spPr bwMode="auto">
          <a:xfrm>
            <a:off x="2536675" y="2511042"/>
            <a:ext cx="799110" cy="610106"/>
          </a:xfrm>
          <a:custGeom>
            <a:avLst/>
            <a:gdLst>
              <a:gd name="T0" fmla="*/ 2147483647 w 638"/>
              <a:gd name="T1" fmla="*/ 0 h 336"/>
              <a:gd name="T2" fmla="*/ 0 w 638"/>
              <a:gd name="T3" fmla="*/ 2147483647 h 336"/>
              <a:gd name="T4" fmla="*/ 2147483647 w 638"/>
              <a:gd name="T5" fmla="*/ 2147483647 h 336"/>
              <a:gd name="T6" fmla="*/ 2147483647 w 638"/>
              <a:gd name="T7" fmla="*/ 2147483647 h 336"/>
              <a:gd name="T8" fmla="*/ 2147483647 w 638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336"/>
              <a:gd name="T17" fmla="*/ 638 w 638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336">
                <a:moveTo>
                  <a:pt x="319" y="0"/>
                </a:moveTo>
                <a:lnTo>
                  <a:pt x="0" y="168"/>
                </a:lnTo>
                <a:lnTo>
                  <a:pt x="319" y="336"/>
                </a:lnTo>
                <a:lnTo>
                  <a:pt x="638" y="168"/>
                </a:lnTo>
                <a:lnTo>
                  <a:pt x="319" y="0"/>
                </a:lnTo>
                <a:close/>
              </a:path>
            </a:pathLst>
          </a:custGeom>
          <a:solidFill>
            <a:srgbClr val="3829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계획대비</a:t>
            </a:r>
            <a:b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차질발생</a:t>
            </a:r>
          </a:p>
        </p:txBody>
      </p:sp>
      <p:sp>
        <p:nvSpPr>
          <p:cNvPr id="34" name="Rectangle 816">
            <a:extLst>
              <a:ext uri="{FF2B5EF4-FFF2-40B4-BE49-F238E27FC236}">
                <a16:creationId xmlns:a16="http://schemas.microsoft.com/office/drawing/2014/main" id="{2F717574-397E-4B60-98BF-095E1973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368" y="2541513"/>
            <a:ext cx="335568" cy="567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원인</a:t>
            </a:r>
          </a:p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분석</a:t>
            </a:r>
          </a:p>
        </p:txBody>
      </p:sp>
      <p:sp>
        <p:nvSpPr>
          <p:cNvPr id="35" name="Rectangle 816">
            <a:extLst>
              <a:ext uri="{FF2B5EF4-FFF2-40B4-BE49-F238E27FC236}">
                <a16:creationId xmlns:a16="http://schemas.microsoft.com/office/drawing/2014/main" id="{6F5D8CB3-23A5-43D2-949A-D0AAAB6A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065" y="2541513"/>
            <a:ext cx="305449" cy="567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결함</a:t>
            </a:r>
            <a:endParaRPr kumimoji="0" lang="en-US" altLang="ko-KR" sz="900" dirty="0">
              <a:solidFill>
                <a:srgbClr val="000000"/>
              </a:solidFill>
              <a:latin typeface="+mn-ea"/>
              <a:ea typeface="+mn-ea"/>
              <a:sym typeface="Monotype Sorts" pitchFamily="2" charset="2"/>
            </a:endParaRPr>
          </a:p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조치</a:t>
            </a:r>
          </a:p>
        </p:txBody>
      </p:sp>
      <p:sp>
        <p:nvSpPr>
          <p:cNvPr id="36" name="Rectangle 816">
            <a:extLst>
              <a:ext uri="{FF2B5EF4-FFF2-40B4-BE49-F238E27FC236}">
                <a16:creationId xmlns:a16="http://schemas.microsoft.com/office/drawing/2014/main" id="{50F63F63-74C5-41D5-B9B4-DAFD735B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143" y="2541513"/>
            <a:ext cx="305449" cy="5672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확인</a:t>
            </a:r>
          </a:p>
        </p:txBody>
      </p:sp>
      <p:sp>
        <p:nvSpPr>
          <p:cNvPr id="37" name="Rectangle 816">
            <a:extLst>
              <a:ext uri="{FF2B5EF4-FFF2-40B4-BE49-F238E27FC236}">
                <a16:creationId xmlns:a16="http://schemas.microsoft.com/office/drawing/2014/main" id="{F41C7686-F0E8-463C-AEDF-3DBF8EDB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343" y="3754904"/>
            <a:ext cx="943416" cy="1744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800" dirty="0">
                <a:solidFill>
                  <a:srgbClr val="000000"/>
                </a:solidFill>
                <a:latin typeface="+mn-ea"/>
                <a:sym typeface="Monotype Sorts" pitchFamily="2" charset="2"/>
              </a:rPr>
              <a:t>변경요청</a:t>
            </a:r>
          </a:p>
        </p:txBody>
      </p:sp>
      <p:sp>
        <p:nvSpPr>
          <p:cNvPr id="38" name="Rectangle 816">
            <a:extLst>
              <a:ext uri="{FF2B5EF4-FFF2-40B4-BE49-F238E27FC236}">
                <a16:creationId xmlns:a16="http://schemas.microsoft.com/office/drawing/2014/main" id="{21A566CB-BFF2-4775-9B74-84642D09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343" y="3977932"/>
            <a:ext cx="943416" cy="176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800" dirty="0">
                <a:solidFill>
                  <a:srgbClr val="000000"/>
                </a:solidFill>
                <a:latin typeface="+mn-ea"/>
                <a:sym typeface="Monotype Sorts" pitchFamily="2" charset="2"/>
              </a:rPr>
              <a:t>변경요청</a:t>
            </a:r>
          </a:p>
        </p:txBody>
      </p:sp>
      <p:sp>
        <p:nvSpPr>
          <p:cNvPr id="39" name="Rectangle 816">
            <a:extLst>
              <a:ext uri="{FF2B5EF4-FFF2-40B4-BE49-F238E27FC236}">
                <a16:creationId xmlns:a16="http://schemas.microsoft.com/office/drawing/2014/main" id="{92D22214-9836-4D8E-8AB6-A565286D0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343" y="4203169"/>
            <a:ext cx="943416" cy="1744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eaLnBrk="0" latinLnBrk="0" hangingPunct="0">
              <a:lnSpc>
                <a:spcPct val="110000"/>
              </a:lnSpc>
              <a:buClr>
                <a:srgbClr val="3271AA"/>
              </a:buClr>
              <a:buSzPct val="140000"/>
              <a:tabLst>
                <a:tab pos="5648325" algn="l"/>
              </a:tabLst>
            </a:pPr>
            <a:r>
              <a:rPr kumimoji="0" lang="ko-KR" altLang="en-US" sz="800" dirty="0">
                <a:solidFill>
                  <a:srgbClr val="000000"/>
                </a:solidFill>
                <a:latin typeface="+mn-ea"/>
                <a:sym typeface="Monotype Sorts" pitchFamily="2" charset="2"/>
              </a:rPr>
              <a:t>변경요청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1555C5-4D4A-4394-9884-CBA906B51AA7}"/>
              </a:ext>
            </a:extLst>
          </p:cNvPr>
          <p:cNvSpPr/>
          <p:nvPr/>
        </p:nvSpPr>
        <p:spPr bwMode="auto">
          <a:xfrm>
            <a:off x="3626138" y="4431199"/>
            <a:ext cx="1029968" cy="29148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108000" rtlCol="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900" b="1" ker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고객사</a:t>
            </a:r>
            <a:endParaRPr lang="en-US" altLang="ko-KR" sz="900" b="1" kern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Monotype Sorts"/>
            </a:endParaRPr>
          </a:p>
        </p:txBody>
      </p:sp>
      <p:sp>
        <p:nvSpPr>
          <p:cNvPr id="41" name="AutoShape 7517">
            <a:extLst>
              <a:ext uri="{FF2B5EF4-FFF2-40B4-BE49-F238E27FC236}">
                <a16:creationId xmlns:a16="http://schemas.microsoft.com/office/drawing/2014/main" id="{5AA7F328-1973-4BBC-AE02-C35FE55F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758" y="1265977"/>
            <a:ext cx="2039648" cy="290150"/>
          </a:xfrm>
          <a:prstGeom prst="roundRect">
            <a:avLst>
              <a:gd name="adj" fmla="val 634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bIns="108000" rtlCol="0" anchor="ctr"/>
          <a:lstStyle/>
          <a:p>
            <a:pPr algn="ctr" latinLnBrk="0">
              <a:lnSpc>
                <a:spcPct val="150000"/>
              </a:lnSpc>
            </a:pPr>
            <a:r>
              <a:rPr lang="ko-KR" altLang="en-US" sz="9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Monotype Sorts"/>
              </a:rPr>
              <a:t>고객사</a:t>
            </a:r>
          </a:p>
        </p:txBody>
      </p:sp>
      <p:sp>
        <p:nvSpPr>
          <p:cNvPr id="42" name="Rectangle 816">
            <a:extLst>
              <a:ext uri="{FF2B5EF4-FFF2-40B4-BE49-F238E27FC236}">
                <a16:creationId xmlns:a16="http://schemas.microsoft.com/office/drawing/2014/main" id="{638A8F0A-66D5-4166-9A4F-DCD99D16F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16" y="3199619"/>
            <a:ext cx="1056840" cy="289275"/>
          </a:xfrm>
          <a:prstGeom prst="round2SameRect">
            <a:avLst>
              <a:gd name="adj1" fmla="val 0"/>
              <a:gd name="adj2" fmla="val 2313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0" dirty="0">
                <a:solidFill>
                  <a:schemeClr val="bg1"/>
                </a:solidFill>
                <a:latin typeface="+mn-ea"/>
                <a:ea typeface="+mn-ea"/>
                <a:sym typeface="Monotype Sorts" pitchFamily="2" charset="2"/>
              </a:rPr>
              <a:t>통제</a:t>
            </a:r>
          </a:p>
        </p:txBody>
      </p:sp>
      <p:sp>
        <p:nvSpPr>
          <p:cNvPr id="44" name="Rectangle 183">
            <a:extLst>
              <a:ext uri="{FF2B5EF4-FFF2-40B4-BE49-F238E27FC236}">
                <a16:creationId xmlns:a16="http://schemas.microsoft.com/office/drawing/2014/main" id="{B883247C-6B1D-4553-9477-C40959B4F2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04634" y="3710338"/>
            <a:ext cx="878805" cy="1056840"/>
          </a:xfrm>
          <a:prstGeom prst="roundRect">
            <a:avLst>
              <a:gd name="adj" fmla="val 30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50" dirty="0">
              <a:solidFill>
                <a:schemeClr val="tx1"/>
              </a:solidFill>
              <a:latin typeface="+mn-ea"/>
              <a:sym typeface="Monotype Sorts"/>
            </a:endParaRPr>
          </a:p>
        </p:txBody>
      </p:sp>
      <p:sp>
        <p:nvSpPr>
          <p:cNvPr id="45" name="Rectangle 176" descr="강-5단">
            <a:extLst>
              <a:ext uri="{FF2B5EF4-FFF2-40B4-BE49-F238E27FC236}">
                <a16:creationId xmlns:a16="http://schemas.microsoft.com/office/drawing/2014/main" id="{0A0538AC-97E9-4E97-8D8F-86E31B9F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99" y="3955149"/>
            <a:ext cx="965919" cy="303033"/>
          </a:xfrm>
          <a:prstGeom prst="roundRect">
            <a:avLst>
              <a:gd name="adj" fmla="val 688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주요 돌발</a:t>
            </a:r>
          </a:p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itchFamily="34" charset="0"/>
              </a:rPr>
              <a:t>상황 발생</a:t>
            </a:r>
          </a:p>
        </p:txBody>
      </p:sp>
      <p:sp>
        <p:nvSpPr>
          <p:cNvPr id="46" name="Rectangle 816">
            <a:extLst>
              <a:ext uri="{FF2B5EF4-FFF2-40B4-BE49-F238E27FC236}">
                <a16:creationId xmlns:a16="http://schemas.microsoft.com/office/drawing/2014/main" id="{95651AA4-C27B-4B7B-9167-009D7568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16" y="4413974"/>
            <a:ext cx="1056840" cy="289275"/>
          </a:xfrm>
          <a:prstGeom prst="round2SameRect">
            <a:avLst>
              <a:gd name="adj1" fmla="val 0"/>
              <a:gd name="adj2" fmla="val 14648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 anchor="ctr">
            <a:no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900" b="1" kern="0" dirty="0" err="1">
                <a:solidFill>
                  <a:schemeClr val="bg1"/>
                </a:solidFill>
                <a:latin typeface="+mn-ea"/>
                <a:ea typeface="+mn-ea"/>
                <a:sym typeface="Monotype Sorts" pitchFamily="2" charset="2"/>
              </a:rPr>
              <a:t>문제관리</a:t>
            </a:r>
            <a:endParaRPr lang="ko-KR" altLang="en-US" sz="900" b="1" kern="0" dirty="0">
              <a:solidFill>
                <a:schemeClr val="bg1"/>
              </a:solidFill>
              <a:latin typeface="+mn-ea"/>
              <a:ea typeface="+mn-ea"/>
              <a:sym typeface="Monotype Sorts" pitchFamily="2" charset="2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14145DE-4814-43D6-8E83-B2F568C91F2E}"/>
              </a:ext>
            </a:extLst>
          </p:cNvPr>
          <p:cNvGrpSpPr/>
          <p:nvPr/>
        </p:nvGrpSpPr>
        <p:grpSpPr>
          <a:xfrm>
            <a:off x="3743598" y="2709189"/>
            <a:ext cx="150601" cy="231861"/>
            <a:chOff x="4260723" y="3665568"/>
            <a:chExt cx="194942" cy="250168"/>
          </a:xfrm>
        </p:grpSpPr>
        <p:sp>
          <p:nvSpPr>
            <p:cNvPr id="48" name="갈매기형 수장 86">
              <a:extLst>
                <a:ext uri="{FF2B5EF4-FFF2-40B4-BE49-F238E27FC236}">
                  <a16:creationId xmlns:a16="http://schemas.microsoft.com/office/drawing/2014/main" id="{05D8E012-0B02-402B-8D43-93D3B6945DBD}"/>
                </a:ext>
              </a:extLst>
            </p:cNvPr>
            <p:cNvSpPr/>
            <p:nvPr/>
          </p:nvSpPr>
          <p:spPr bwMode="auto">
            <a:xfrm>
              <a:off x="4260723" y="3665568"/>
              <a:ext cx="118758" cy="25016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9" name="갈매기형 수장 87">
              <a:extLst>
                <a:ext uri="{FF2B5EF4-FFF2-40B4-BE49-F238E27FC236}">
                  <a16:creationId xmlns:a16="http://schemas.microsoft.com/office/drawing/2014/main" id="{C096772F-9CE8-47C4-9AB2-1C0515ED24BA}"/>
                </a:ext>
              </a:extLst>
            </p:cNvPr>
            <p:cNvSpPr/>
            <p:nvPr/>
          </p:nvSpPr>
          <p:spPr bwMode="auto">
            <a:xfrm>
              <a:off x="4336907" y="3665568"/>
              <a:ext cx="118758" cy="25016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D5D264-6730-4204-8429-DE8248F76B16}"/>
              </a:ext>
            </a:extLst>
          </p:cNvPr>
          <p:cNvGrpSpPr/>
          <p:nvPr/>
        </p:nvGrpSpPr>
        <p:grpSpPr>
          <a:xfrm>
            <a:off x="4298637" y="2709189"/>
            <a:ext cx="150601" cy="231861"/>
            <a:chOff x="4260723" y="3665568"/>
            <a:chExt cx="194942" cy="250168"/>
          </a:xfrm>
        </p:grpSpPr>
        <p:sp>
          <p:nvSpPr>
            <p:cNvPr id="51" name="갈매기형 수장 86">
              <a:extLst>
                <a:ext uri="{FF2B5EF4-FFF2-40B4-BE49-F238E27FC236}">
                  <a16:creationId xmlns:a16="http://schemas.microsoft.com/office/drawing/2014/main" id="{C99112EE-004D-43A5-AB56-106F69AB11D2}"/>
                </a:ext>
              </a:extLst>
            </p:cNvPr>
            <p:cNvSpPr/>
            <p:nvPr/>
          </p:nvSpPr>
          <p:spPr bwMode="auto">
            <a:xfrm>
              <a:off x="4260723" y="3665568"/>
              <a:ext cx="118758" cy="25016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2" name="갈매기형 수장 87">
              <a:extLst>
                <a:ext uri="{FF2B5EF4-FFF2-40B4-BE49-F238E27FC236}">
                  <a16:creationId xmlns:a16="http://schemas.microsoft.com/office/drawing/2014/main" id="{DBC5A304-FFE9-4ACD-BB4B-92E2A754E873}"/>
                </a:ext>
              </a:extLst>
            </p:cNvPr>
            <p:cNvSpPr/>
            <p:nvPr/>
          </p:nvSpPr>
          <p:spPr bwMode="auto">
            <a:xfrm>
              <a:off x="4336907" y="3665568"/>
              <a:ext cx="118758" cy="25016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CA77471-37B9-4491-AE8A-7BF6FC68F396}"/>
              </a:ext>
            </a:extLst>
          </p:cNvPr>
          <p:cNvGrpSpPr/>
          <p:nvPr/>
        </p:nvGrpSpPr>
        <p:grpSpPr>
          <a:xfrm>
            <a:off x="2270221" y="3953096"/>
            <a:ext cx="150601" cy="231861"/>
            <a:chOff x="4260723" y="3665568"/>
            <a:chExt cx="194942" cy="250168"/>
          </a:xfrm>
        </p:grpSpPr>
        <p:sp>
          <p:nvSpPr>
            <p:cNvPr id="54" name="갈매기형 수장 86">
              <a:extLst>
                <a:ext uri="{FF2B5EF4-FFF2-40B4-BE49-F238E27FC236}">
                  <a16:creationId xmlns:a16="http://schemas.microsoft.com/office/drawing/2014/main" id="{1AF5A90B-CBAA-4F32-9A19-E7FD07B0E0AE}"/>
                </a:ext>
              </a:extLst>
            </p:cNvPr>
            <p:cNvSpPr/>
            <p:nvPr/>
          </p:nvSpPr>
          <p:spPr bwMode="auto">
            <a:xfrm>
              <a:off x="4260723" y="3665568"/>
              <a:ext cx="118758" cy="25016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5" name="갈매기형 수장 87">
              <a:extLst>
                <a:ext uri="{FF2B5EF4-FFF2-40B4-BE49-F238E27FC236}">
                  <a16:creationId xmlns:a16="http://schemas.microsoft.com/office/drawing/2014/main" id="{357B4054-DFDE-40B3-9B27-7E8ECA45716D}"/>
                </a:ext>
              </a:extLst>
            </p:cNvPr>
            <p:cNvSpPr/>
            <p:nvPr/>
          </p:nvSpPr>
          <p:spPr bwMode="auto">
            <a:xfrm>
              <a:off x="4336907" y="3665568"/>
              <a:ext cx="118758" cy="25016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56" name="Rectangle 189">
            <a:extLst>
              <a:ext uri="{FF2B5EF4-FFF2-40B4-BE49-F238E27FC236}">
                <a16:creationId xmlns:a16="http://schemas.microsoft.com/office/drawing/2014/main" id="{96060504-0CE5-42C0-971C-74AFFA76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503" y="3775868"/>
            <a:ext cx="556529" cy="598424"/>
          </a:xfrm>
          <a:prstGeom prst="roundRect">
            <a:avLst>
              <a:gd name="adj" fmla="val 7563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1042988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271AA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원인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/>
            </a:r>
            <a:b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</a:b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Monotype Sorts"/>
              </a:rPr>
              <a:t>분석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75B7EB-439B-48BE-8AC9-4555E772AD52}"/>
              </a:ext>
            </a:extLst>
          </p:cNvPr>
          <p:cNvGrpSpPr/>
          <p:nvPr/>
        </p:nvGrpSpPr>
        <p:grpSpPr>
          <a:xfrm>
            <a:off x="3445895" y="3959149"/>
            <a:ext cx="150601" cy="231861"/>
            <a:chOff x="4260723" y="3665568"/>
            <a:chExt cx="194942" cy="250168"/>
          </a:xfrm>
        </p:grpSpPr>
        <p:sp>
          <p:nvSpPr>
            <p:cNvPr id="58" name="갈매기형 수장 86">
              <a:extLst>
                <a:ext uri="{FF2B5EF4-FFF2-40B4-BE49-F238E27FC236}">
                  <a16:creationId xmlns:a16="http://schemas.microsoft.com/office/drawing/2014/main" id="{D0D27694-FDA1-485D-AF7B-E6C80779E1D5}"/>
                </a:ext>
              </a:extLst>
            </p:cNvPr>
            <p:cNvSpPr/>
            <p:nvPr/>
          </p:nvSpPr>
          <p:spPr bwMode="auto">
            <a:xfrm>
              <a:off x="4260723" y="3665568"/>
              <a:ext cx="118758" cy="250168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59" name="갈매기형 수장 87">
              <a:extLst>
                <a:ext uri="{FF2B5EF4-FFF2-40B4-BE49-F238E27FC236}">
                  <a16:creationId xmlns:a16="http://schemas.microsoft.com/office/drawing/2014/main" id="{ECCCBC46-C571-45C3-B5F6-EFBA5E03F61B}"/>
                </a:ext>
              </a:extLst>
            </p:cNvPr>
            <p:cNvSpPr/>
            <p:nvPr/>
          </p:nvSpPr>
          <p:spPr bwMode="auto">
            <a:xfrm>
              <a:off x="4336907" y="3665568"/>
              <a:ext cx="118758" cy="250168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96888" indent="-3968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95363" indent="-8096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492250" indent="-12065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990725" indent="-16192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60" name="Rectangle 189">
            <a:extLst>
              <a:ext uri="{FF2B5EF4-FFF2-40B4-BE49-F238E27FC236}">
                <a16:creationId xmlns:a16="http://schemas.microsoft.com/office/drawing/2014/main" id="{BA9FA682-BC99-468F-9EC3-F9D742B2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644" y="3775868"/>
            <a:ext cx="1028238" cy="598424"/>
          </a:xfrm>
          <a:prstGeom prst="roundRect">
            <a:avLst>
              <a:gd name="adj" fmla="val 7563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16000"/>
              </a:prstClr>
            </a:outerShdw>
          </a:effectLst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339725" lvl="0" indent="-339725" algn="ctr" defTabSz="1042988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+mn-ea"/>
                <a:ea typeface="+mn-ea"/>
                <a:sym typeface="Monotype Sorts" pitchFamily="2" charset="2"/>
              </a:rPr>
              <a:t>검토 협의 결정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05A533-0D9F-4354-981D-F20CEFEDB99A}"/>
              </a:ext>
            </a:extLst>
          </p:cNvPr>
          <p:cNvSpPr/>
          <p:nvPr/>
        </p:nvSpPr>
        <p:spPr>
          <a:xfrm>
            <a:off x="337668" y="1125438"/>
            <a:ext cx="4615332" cy="489585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62" name="Rectangle 183">
            <a:extLst>
              <a:ext uri="{FF2B5EF4-FFF2-40B4-BE49-F238E27FC236}">
                <a16:creationId xmlns:a16="http://schemas.microsoft.com/office/drawing/2014/main" id="{C85737A1-E7EE-48BB-A6DD-D88FAC1F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83" y="5310139"/>
            <a:ext cx="4430609" cy="639161"/>
          </a:xfrm>
          <a:prstGeom prst="roundRect">
            <a:avLst>
              <a:gd name="adj" fmla="val 9164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sym typeface="Monotype Sorts"/>
              </a:rPr>
              <a:t>대응계획에 따른 조치 활동 이행</a:t>
            </a: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sym typeface="Monotype Sorts"/>
              </a:rPr>
              <a:t>위험 발생 또는 발생 가시화 시 비상 조치 활동 수행</a:t>
            </a:r>
            <a:endParaRPr lang="en-US" altLang="ko-KR" sz="1100" dirty="0">
              <a:latin typeface="+mn-ea"/>
              <a:sym typeface="Monotype Sorts"/>
            </a:endParaRPr>
          </a:p>
          <a:p>
            <a:pPr marL="180975" lvl="1" indent="-952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sym typeface="Monotype Sorts"/>
              </a:rPr>
              <a:t>지속적인 확인 통제</a:t>
            </a:r>
          </a:p>
        </p:txBody>
      </p:sp>
      <p:sp>
        <p:nvSpPr>
          <p:cNvPr id="63" name="자유형 116">
            <a:extLst>
              <a:ext uri="{FF2B5EF4-FFF2-40B4-BE49-F238E27FC236}">
                <a16:creationId xmlns:a16="http://schemas.microsoft.com/office/drawing/2014/main" id="{9282D9AA-AA11-4729-BF3F-D1EDAC14ECE0}"/>
              </a:ext>
            </a:extLst>
          </p:cNvPr>
          <p:cNvSpPr/>
          <p:nvPr/>
        </p:nvSpPr>
        <p:spPr bwMode="auto">
          <a:xfrm rot="4040632" flipH="1" flipV="1">
            <a:off x="1463820" y="4859964"/>
            <a:ext cx="528837" cy="409579"/>
          </a:xfrm>
          <a:custGeom>
            <a:avLst/>
            <a:gdLst>
              <a:gd name="connsiteX0" fmla="*/ 0 w 1452540"/>
              <a:gd name="connsiteY0" fmla="*/ 200822 h 803286"/>
              <a:gd name="connsiteX1" fmla="*/ 1050897 w 1452540"/>
              <a:gd name="connsiteY1" fmla="*/ 200822 h 803286"/>
              <a:gd name="connsiteX2" fmla="*/ 1050897 w 1452540"/>
              <a:gd name="connsiteY2" fmla="*/ 0 h 803286"/>
              <a:gd name="connsiteX3" fmla="*/ 1452540 w 1452540"/>
              <a:gd name="connsiteY3" fmla="*/ 401643 h 803286"/>
              <a:gd name="connsiteX4" fmla="*/ 1050897 w 1452540"/>
              <a:gd name="connsiteY4" fmla="*/ 803286 h 803286"/>
              <a:gd name="connsiteX5" fmla="*/ 1050897 w 1452540"/>
              <a:gd name="connsiteY5" fmla="*/ 602465 h 803286"/>
              <a:gd name="connsiteX6" fmla="*/ 0 w 1452540"/>
              <a:gd name="connsiteY6" fmla="*/ 602465 h 803286"/>
              <a:gd name="connsiteX7" fmla="*/ 0 w 1452540"/>
              <a:gd name="connsiteY7" fmla="*/ 200822 h 803286"/>
              <a:gd name="connsiteX0" fmla="*/ 401643 w 1854183"/>
              <a:gd name="connsiteY0" fmla="*/ 200822 h 1058877"/>
              <a:gd name="connsiteX1" fmla="*/ 1452540 w 1854183"/>
              <a:gd name="connsiteY1" fmla="*/ 200822 h 1058877"/>
              <a:gd name="connsiteX2" fmla="*/ 1452540 w 1854183"/>
              <a:gd name="connsiteY2" fmla="*/ 0 h 1058877"/>
              <a:gd name="connsiteX3" fmla="*/ 1854183 w 1854183"/>
              <a:gd name="connsiteY3" fmla="*/ 401643 h 1058877"/>
              <a:gd name="connsiteX4" fmla="*/ 1452540 w 1854183"/>
              <a:gd name="connsiteY4" fmla="*/ 803286 h 1058877"/>
              <a:gd name="connsiteX5" fmla="*/ 1452540 w 1854183"/>
              <a:gd name="connsiteY5" fmla="*/ 602465 h 1058877"/>
              <a:gd name="connsiteX6" fmla="*/ 0 w 1854183"/>
              <a:gd name="connsiteY6" fmla="*/ 1058877 h 1058877"/>
              <a:gd name="connsiteX7" fmla="*/ 401643 w 1854183"/>
              <a:gd name="connsiteY7" fmla="*/ 200822 h 1058877"/>
              <a:gd name="connsiteX0" fmla="*/ 80683 w 1533223"/>
              <a:gd name="connsiteY0" fmla="*/ 200822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80683 w 1533223"/>
              <a:gd name="connsiteY7" fmla="*/ 200822 h 803286"/>
              <a:gd name="connsiteX0" fmla="*/ 611707 w 1533223"/>
              <a:gd name="connsiteY0" fmla="*/ 5377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611707 w 1533223"/>
              <a:gd name="connsiteY7" fmla="*/ 53775 h 803286"/>
              <a:gd name="connsiteX0" fmla="*/ 611707 w 1533223"/>
              <a:gd name="connsiteY0" fmla="*/ 5377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611707 w 1533223"/>
              <a:gd name="connsiteY7" fmla="*/ 53775 h 803286"/>
              <a:gd name="connsiteX0" fmla="*/ 0 w 1533223"/>
              <a:gd name="connsiteY0" fmla="*/ 15264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0" fmla="*/ 0 w 1674223"/>
              <a:gd name="connsiteY0" fmla="*/ 152645 h 803286"/>
              <a:gd name="connsiteX1" fmla="*/ 1131580 w 1674223"/>
              <a:gd name="connsiteY1" fmla="*/ 200822 h 803286"/>
              <a:gd name="connsiteX2" fmla="*/ 1131580 w 1674223"/>
              <a:gd name="connsiteY2" fmla="*/ 0 h 803286"/>
              <a:gd name="connsiteX3" fmla="*/ 1674223 w 1674223"/>
              <a:gd name="connsiteY3" fmla="*/ 640498 h 803286"/>
              <a:gd name="connsiteX4" fmla="*/ 1131580 w 1674223"/>
              <a:gd name="connsiteY4" fmla="*/ 803286 h 803286"/>
              <a:gd name="connsiteX5" fmla="*/ 1131580 w 1674223"/>
              <a:gd name="connsiteY5" fmla="*/ 602465 h 803286"/>
              <a:gd name="connsiteX6" fmla="*/ 0 w 1674223"/>
              <a:gd name="connsiteY6" fmla="*/ 152645 h 803286"/>
              <a:gd name="connsiteX0" fmla="*/ 0 w 1674223"/>
              <a:gd name="connsiteY0" fmla="*/ 152645 h 874276"/>
              <a:gd name="connsiteX1" fmla="*/ 1131580 w 1674223"/>
              <a:gd name="connsiteY1" fmla="*/ 200822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69357 w 1674223"/>
              <a:gd name="connsiteY5" fmla="*/ 591331 h 874276"/>
              <a:gd name="connsiteX6" fmla="*/ 0 w 1674223"/>
              <a:gd name="connsiteY6" fmla="*/ 152645 h 874276"/>
              <a:gd name="connsiteX0" fmla="*/ 0 w 1674223"/>
              <a:gd name="connsiteY0" fmla="*/ 152645 h 742717"/>
              <a:gd name="connsiteX1" fmla="*/ 1238352 w 1674223"/>
              <a:gd name="connsiteY1" fmla="*/ 370950 h 742717"/>
              <a:gd name="connsiteX2" fmla="*/ 1131580 w 1674223"/>
              <a:gd name="connsiteY2" fmla="*/ 0 h 742717"/>
              <a:gd name="connsiteX3" fmla="*/ 1674223 w 1674223"/>
              <a:gd name="connsiteY3" fmla="*/ 640498 h 742717"/>
              <a:gd name="connsiteX4" fmla="*/ 879982 w 1674223"/>
              <a:gd name="connsiteY4" fmla="*/ 742717 h 742717"/>
              <a:gd name="connsiteX5" fmla="*/ 1169357 w 1674223"/>
              <a:gd name="connsiteY5" fmla="*/ 591331 h 742717"/>
              <a:gd name="connsiteX6" fmla="*/ 0 w 1674223"/>
              <a:gd name="connsiteY6" fmla="*/ 152645 h 742717"/>
              <a:gd name="connsiteX0" fmla="*/ 0 w 1674223"/>
              <a:gd name="connsiteY0" fmla="*/ 11855 h 601927"/>
              <a:gd name="connsiteX1" fmla="*/ 1238352 w 1674223"/>
              <a:gd name="connsiteY1" fmla="*/ 230160 h 601927"/>
              <a:gd name="connsiteX2" fmla="*/ 1044230 w 1674223"/>
              <a:gd name="connsiteY2" fmla="*/ 0 h 601927"/>
              <a:gd name="connsiteX3" fmla="*/ 1674223 w 1674223"/>
              <a:gd name="connsiteY3" fmla="*/ 499708 h 601927"/>
              <a:gd name="connsiteX4" fmla="*/ 879982 w 1674223"/>
              <a:gd name="connsiteY4" fmla="*/ 601927 h 601927"/>
              <a:gd name="connsiteX5" fmla="*/ 1169357 w 1674223"/>
              <a:gd name="connsiteY5" fmla="*/ 450541 h 601927"/>
              <a:gd name="connsiteX6" fmla="*/ 0 w 1674223"/>
              <a:gd name="connsiteY6" fmla="*/ 11855 h 601927"/>
              <a:gd name="connsiteX0" fmla="*/ 0 w 1674223"/>
              <a:gd name="connsiteY0" fmla="*/ 11855 h 542713"/>
              <a:gd name="connsiteX1" fmla="*/ 1238352 w 1674223"/>
              <a:gd name="connsiteY1" fmla="*/ 230160 h 542713"/>
              <a:gd name="connsiteX2" fmla="*/ 1044230 w 1674223"/>
              <a:gd name="connsiteY2" fmla="*/ 0 h 542713"/>
              <a:gd name="connsiteX3" fmla="*/ 1674223 w 1674223"/>
              <a:gd name="connsiteY3" fmla="*/ 499708 h 542713"/>
              <a:gd name="connsiteX4" fmla="*/ 922718 w 1674223"/>
              <a:gd name="connsiteY4" fmla="*/ 542713 h 542713"/>
              <a:gd name="connsiteX5" fmla="*/ 1169357 w 1674223"/>
              <a:gd name="connsiteY5" fmla="*/ 450541 h 542713"/>
              <a:gd name="connsiteX6" fmla="*/ 0 w 1674223"/>
              <a:gd name="connsiteY6" fmla="*/ 11855 h 542713"/>
              <a:gd name="connsiteX0" fmla="*/ 83552 w 1757775"/>
              <a:gd name="connsiteY0" fmla="*/ 47895 h 578753"/>
              <a:gd name="connsiteX1" fmla="*/ 751597 w 1757775"/>
              <a:gd name="connsiteY1" fmla="*/ 199212 h 578753"/>
              <a:gd name="connsiteX2" fmla="*/ 1321904 w 1757775"/>
              <a:gd name="connsiteY2" fmla="*/ 266200 h 578753"/>
              <a:gd name="connsiteX3" fmla="*/ 1127782 w 1757775"/>
              <a:gd name="connsiteY3" fmla="*/ 36040 h 578753"/>
              <a:gd name="connsiteX4" fmla="*/ 1757775 w 1757775"/>
              <a:gd name="connsiteY4" fmla="*/ 535748 h 578753"/>
              <a:gd name="connsiteX5" fmla="*/ 1006270 w 1757775"/>
              <a:gd name="connsiteY5" fmla="*/ 578753 h 578753"/>
              <a:gd name="connsiteX6" fmla="*/ 1252909 w 1757775"/>
              <a:gd name="connsiteY6" fmla="*/ 486581 h 578753"/>
              <a:gd name="connsiteX7" fmla="*/ 83552 w 1757775"/>
              <a:gd name="connsiteY7" fmla="*/ 47895 h 578753"/>
              <a:gd name="connsiteX0" fmla="*/ 83552 w 1644235"/>
              <a:gd name="connsiteY0" fmla="*/ 228887 h 544087"/>
              <a:gd name="connsiteX1" fmla="*/ 638057 w 1644235"/>
              <a:gd name="connsiteY1" fmla="*/ 163172 h 544087"/>
              <a:gd name="connsiteX2" fmla="*/ 1208364 w 1644235"/>
              <a:gd name="connsiteY2" fmla="*/ 230160 h 544087"/>
              <a:gd name="connsiteX3" fmla="*/ 1014242 w 1644235"/>
              <a:gd name="connsiteY3" fmla="*/ 0 h 544087"/>
              <a:gd name="connsiteX4" fmla="*/ 1644235 w 1644235"/>
              <a:gd name="connsiteY4" fmla="*/ 499708 h 544087"/>
              <a:gd name="connsiteX5" fmla="*/ 892730 w 1644235"/>
              <a:gd name="connsiteY5" fmla="*/ 542713 h 544087"/>
              <a:gd name="connsiteX6" fmla="*/ 1139369 w 1644235"/>
              <a:gd name="connsiteY6" fmla="*/ 450541 h 544087"/>
              <a:gd name="connsiteX7" fmla="*/ 83552 w 1644235"/>
              <a:gd name="connsiteY7" fmla="*/ 228887 h 544087"/>
              <a:gd name="connsiteX0" fmla="*/ 83552 w 1644235"/>
              <a:gd name="connsiteY0" fmla="*/ 228887 h 542713"/>
              <a:gd name="connsiteX1" fmla="*/ 638057 w 1644235"/>
              <a:gd name="connsiteY1" fmla="*/ 163172 h 542713"/>
              <a:gd name="connsiteX2" fmla="*/ 1208364 w 1644235"/>
              <a:gd name="connsiteY2" fmla="*/ 230160 h 542713"/>
              <a:gd name="connsiteX3" fmla="*/ 1014242 w 1644235"/>
              <a:gd name="connsiteY3" fmla="*/ 0 h 542713"/>
              <a:gd name="connsiteX4" fmla="*/ 1644235 w 1644235"/>
              <a:gd name="connsiteY4" fmla="*/ 499708 h 542713"/>
              <a:gd name="connsiteX5" fmla="*/ 892730 w 1644235"/>
              <a:gd name="connsiteY5" fmla="*/ 542713 h 542713"/>
              <a:gd name="connsiteX6" fmla="*/ 1139369 w 1644235"/>
              <a:gd name="connsiteY6" fmla="*/ 450541 h 542713"/>
              <a:gd name="connsiteX7" fmla="*/ 83552 w 1644235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55817 w 1560683"/>
              <a:gd name="connsiteY6" fmla="*/ 450541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55817 w 1560683"/>
              <a:gd name="connsiteY6" fmla="*/ 450541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458733"/>
              <a:gd name="connsiteY0" fmla="*/ 228887 h 542713"/>
              <a:gd name="connsiteX1" fmla="*/ 619947 w 1458733"/>
              <a:gd name="connsiteY1" fmla="*/ 180993 h 542713"/>
              <a:gd name="connsiteX2" fmla="*/ 1073837 w 1458733"/>
              <a:gd name="connsiteY2" fmla="*/ 238400 h 542713"/>
              <a:gd name="connsiteX3" fmla="*/ 930690 w 1458733"/>
              <a:gd name="connsiteY3" fmla="*/ 0 h 542713"/>
              <a:gd name="connsiteX4" fmla="*/ 1458733 w 1458733"/>
              <a:gd name="connsiteY4" fmla="*/ 516187 h 542713"/>
              <a:gd name="connsiteX5" fmla="*/ 809178 w 1458733"/>
              <a:gd name="connsiteY5" fmla="*/ 542713 h 542713"/>
              <a:gd name="connsiteX6" fmla="*/ 996603 w 1458733"/>
              <a:gd name="connsiteY6" fmla="*/ 407806 h 542713"/>
              <a:gd name="connsiteX7" fmla="*/ 0 w 1458733"/>
              <a:gd name="connsiteY7" fmla="*/ 228887 h 542713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690750 w 1458733"/>
              <a:gd name="connsiteY5" fmla="*/ 457239 h 516187"/>
              <a:gd name="connsiteX6" fmla="*/ 996603 w 1458733"/>
              <a:gd name="connsiteY6" fmla="*/ 407806 h 516187"/>
              <a:gd name="connsiteX7" fmla="*/ 0 w 1458733"/>
              <a:gd name="connsiteY7" fmla="*/ 228887 h 516187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690750 w 1458733"/>
              <a:gd name="connsiteY5" fmla="*/ 457239 h 516187"/>
              <a:gd name="connsiteX6" fmla="*/ 1017972 w 1458733"/>
              <a:gd name="connsiteY6" fmla="*/ 378197 h 516187"/>
              <a:gd name="connsiteX7" fmla="*/ 0 w 1458733"/>
              <a:gd name="connsiteY7" fmla="*/ 228887 h 516187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792701 w 1458733"/>
              <a:gd name="connsiteY5" fmla="*/ 440761 h 516187"/>
              <a:gd name="connsiteX6" fmla="*/ 1017972 w 1458733"/>
              <a:gd name="connsiteY6" fmla="*/ 378197 h 516187"/>
              <a:gd name="connsiteX7" fmla="*/ 0 w 1458733"/>
              <a:gd name="connsiteY7" fmla="*/ 228887 h 516187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073837 w 1458733"/>
              <a:gd name="connsiteY2" fmla="*/ 166056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017972 w 1458733"/>
              <a:gd name="connsiteY6" fmla="*/ 305853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073837 w 1458733"/>
              <a:gd name="connsiteY2" fmla="*/ 166056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174632 w 1458733"/>
              <a:gd name="connsiteY2" fmla="*/ 235908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0618 w 1458733"/>
              <a:gd name="connsiteY1" fmla="*/ 138614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1033533 w 1458733"/>
              <a:gd name="connsiteY5" fmla="*/ 407429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58369 h 345669"/>
              <a:gd name="connsiteX1" fmla="*/ 649992 w 1458733"/>
              <a:gd name="connsiteY1" fmla="*/ 32142 h 345669"/>
              <a:gd name="connsiteX2" fmla="*/ 1206259 w 1458733"/>
              <a:gd name="connsiteY2" fmla="*/ 155980 h 345669"/>
              <a:gd name="connsiteX3" fmla="*/ 1129622 w 1458733"/>
              <a:gd name="connsiteY3" fmla="*/ 69615 h 345669"/>
              <a:gd name="connsiteX4" fmla="*/ 1458733 w 1458733"/>
              <a:gd name="connsiteY4" fmla="*/ 345669 h 345669"/>
              <a:gd name="connsiteX5" fmla="*/ 1033533 w 1458733"/>
              <a:gd name="connsiteY5" fmla="*/ 309255 h 345669"/>
              <a:gd name="connsiteX6" fmla="*/ 1151524 w 1458733"/>
              <a:gd name="connsiteY6" fmla="*/ 250863 h 345669"/>
              <a:gd name="connsiteX7" fmla="*/ 0 w 1458733"/>
              <a:gd name="connsiteY7" fmla="*/ 58369 h 345669"/>
              <a:gd name="connsiteX0" fmla="*/ 0 w 1458733"/>
              <a:gd name="connsiteY0" fmla="*/ 58369 h 345669"/>
              <a:gd name="connsiteX1" fmla="*/ 649992 w 1458733"/>
              <a:gd name="connsiteY1" fmla="*/ 32142 h 345669"/>
              <a:gd name="connsiteX2" fmla="*/ 1206260 w 1458733"/>
              <a:gd name="connsiteY2" fmla="*/ 155980 h 345669"/>
              <a:gd name="connsiteX3" fmla="*/ 1129622 w 1458733"/>
              <a:gd name="connsiteY3" fmla="*/ 69615 h 345669"/>
              <a:gd name="connsiteX4" fmla="*/ 1458733 w 1458733"/>
              <a:gd name="connsiteY4" fmla="*/ 345669 h 345669"/>
              <a:gd name="connsiteX5" fmla="*/ 1033533 w 1458733"/>
              <a:gd name="connsiteY5" fmla="*/ 309255 h 345669"/>
              <a:gd name="connsiteX6" fmla="*/ 1151524 w 1458733"/>
              <a:gd name="connsiteY6" fmla="*/ 250863 h 345669"/>
              <a:gd name="connsiteX7" fmla="*/ 0 w 1458733"/>
              <a:gd name="connsiteY7" fmla="*/ 58369 h 345669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6260 w 1458733"/>
              <a:gd name="connsiteY2" fmla="*/ 134051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6260 w 1458733"/>
              <a:gd name="connsiteY2" fmla="*/ 134051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0555 w 1458733"/>
              <a:gd name="connsiteY2" fmla="*/ 151879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187544 w 1458733"/>
              <a:gd name="connsiteY2" fmla="*/ 155370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87544 w 1458733"/>
              <a:gd name="connsiteY2" fmla="*/ 155370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50959 w 1458733"/>
              <a:gd name="connsiteY1" fmla="*/ 31599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43896 h 331196"/>
              <a:gd name="connsiteX1" fmla="*/ 616226 w 1458733"/>
              <a:gd name="connsiteY1" fmla="*/ 15078 h 331196"/>
              <a:gd name="connsiteX2" fmla="*/ 1201397 w 1458733"/>
              <a:gd name="connsiteY2" fmla="*/ 169412 h 331196"/>
              <a:gd name="connsiteX3" fmla="*/ 1129622 w 1458733"/>
              <a:gd name="connsiteY3" fmla="*/ 55142 h 331196"/>
              <a:gd name="connsiteX4" fmla="*/ 1458733 w 1458733"/>
              <a:gd name="connsiteY4" fmla="*/ 331196 h 331196"/>
              <a:gd name="connsiteX5" fmla="*/ 1010425 w 1458733"/>
              <a:gd name="connsiteY5" fmla="*/ 308339 h 331196"/>
              <a:gd name="connsiteX6" fmla="*/ 1183151 w 1458733"/>
              <a:gd name="connsiteY6" fmla="*/ 254636 h 331196"/>
              <a:gd name="connsiteX7" fmla="*/ 0 w 1458733"/>
              <a:gd name="connsiteY7" fmla="*/ 43896 h 331196"/>
              <a:gd name="connsiteX0" fmla="*/ 0 w 1458733"/>
              <a:gd name="connsiteY0" fmla="*/ 14204 h 301504"/>
              <a:gd name="connsiteX1" fmla="*/ 1201397 w 1458733"/>
              <a:gd name="connsiteY1" fmla="*/ 139720 h 301504"/>
              <a:gd name="connsiteX2" fmla="*/ 1129622 w 1458733"/>
              <a:gd name="connsiteY2" fmla="*/ 25450 h 301504"/>
              <a:gd name="connsiteX3" fmla="*/ 1458733 w 1458733"/>
              <a:gd name="connsiteY3" fmla="*/ 301504 h 301504"/>
              <a:gd name="connsiteX4" fmla="*/ 1010425 w 1458733"/>
              <a:gd name="connsiteY4" fmla="*/ 278647 h 301504"/>
              <a:gd name="connsiteX5" fmla="*/ 1183151 w 1458733"/>
              <a:gd name="connsiteY5" fmla="*/ 224944 h 301504"/>
              <a:gd name="connsiteX6" fmla="*/ 0 w 1458733"/>
              <a:gd name="connsiteY6" fmla="*/ 14204 h 301504"/>
              <a:gd name="connsiteX0" fmla="*/ 0 w 1458733"/>
              <a:gd name="connsiteY0" fmla="*/ 14204 h 301504"/>
              <a:gd name="connsiteX1" fmla="*/ 1201397 w 1458733"/>
              <a:gd name="connsiteY1" fmla="*/ 139720 h 301504"/>
              <a:gd name="connsiteX2" fmla="*/ 1129622 w 1458733"/>
              <a:gd name="connsiteY2" fmla="*/ 25450 h 301504"/>
              <a:gd name="connsiteX3" fmla="*/ 1458733 w 1458733"/>
              <a:gd name="connsiteY3" fmla="*/ 301504 h 301504"/>
              <a:gd name="connsiteX4" fmla="*/ 1010425 w 1458733"/>
              <a:gd name="connsiteY4" fmla="*/ 278647 h 301504"/>
              <a:gd name="connsiteX5" fmla="*/ 1183151 w 1458733"/>
              <a:gd name="connsiteY5" fmla="*/ 224944 h 301504"/>
              <a:gd name="connsiteX6" fmla="*/ 0 w 1458733"/>
              <a:gd name="connsiteY6" fmla="*/ 14204 h 301504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090" h="330719">
                <a:moveTo>
                  <a:pt x="0" y="137894"/>
                </a:moveTo>
                <a:cubicBezTo>
                  <a:pt x="394075" y="84675"/>
                  <a:pt x="722574" y="0"/>
                  <a:pt x="1254136" y="206408"/>
                </a:cubicBezTo>
                <a:lnTo>
                  <a:pt x="1168979" y="54665"/>
                </a:lnTo>
                <a:cubicBezTo>
                  <a:pt x="1340386" y="238178"/>
                  <a:pt x="1352532" y="237652"/>
                  <a:pt x="1498090" y="330719"/>
                </a:cubicBezTo>
                <a:cubicBezTo>
                  <a:pt x="1359129" y="293934"/>
                  <a:pt x="1330813" y="278941"/>
                  <a:pt x="1049782" y="307862"/>
                </a:cubicBezTo>
                <a:lnTo>
                  <a:pt x="1222508" y="254159"/>
                </a:lnTo>
                <a:cubicBezTo>
                  <a:pt x="724566" y="56910"/>
                  <a:pt x="472336" y="102328"/>
                  <a:pt x="0" y="13789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4" name="자유형 118">
            <a:extLst>
              <a:ext uri="{FF2B5EF4-FFF2-40B4-BE49-F238E27FC236}">
                <a16:creationId xmlns:a16="http://schemas.microsoft.com/office/drawing/2014/main" id="{3D88E0B6-856C-4F66-99EE-13CD80555715}"/>
              </a:ext>
            </a:extLst>
          </p:cNvPr>
          <p:cNvSpPr/>
          <p:nvPr/>
        </p:nvSpPr>
        <p:spPr bwMode="auto">
          <a:xfrm rot="3920575">
            <a:off x="3506046" y="4781130"/>
            <a:ext cx="563041" cy="409580"/>
          </a:xfrm>
          <a:custGeom>
            <a:avLst/>
            <a:gdLst>
              <a:gd name="connsiteX0" fmla="*/ 0 w 1452540"/>
              <a:gd name="connsiteY0" fmla="*/ 200822 h 803286"/>
              <a:gd name="connsiteX1" fmla="*/ 1050897 w 1452540"/>
              <a:gd name="connsiteY1" fmla="*/ 200822 h 803286"/>
              <a:gd name="connsiteX2" fmla="*/ 1050897 w 1452540"/>
              <a:gd name="connsiteY2" fmla="*/ 0 h 803286"/>
              <a:gd name="connsiteX3" fmla="*/ 1452540 w 1452540"/>
              <a:gd name="connsiteY3" fmla="*/ 401643 h 803286"/>
              <a:gd name="connsiteX4" fmla="*/ 1050897 w 1452540"/>
              <a:gd name="connsiteY4" fmla="*/ 803286 h 803286"/>
              <a:gd name="connsiteX5" fmla="*/ 1050897 w 1452540"/>
              <a:gd name="connsiteY5" fmla="*/ 602465 h 803286"/>
              <a:gd name="connsiteX6" fmla="*/ 0 w 1452540"/>
              <a:gd name="connsiteY6" fmla="*/ 602465 h 803286"/>
              <a:gd name="connsiteX7" fmla="*/ 0 w 1452540"/>
              <a:gd name="connsiteY7" fmla="*/ 200822 h 803286"/>
              <a:gd name="connsiteX0" fmla="*/ 401643 w 1854183"/>
              <a:gd name="connsiteY0" fmla="*/ 200822 h 1058877"/>
              <a:gd name="connsiteX1" fmla="*/ 1452540 w 1854183"/>
              <a:gd name="connsiteY1" fmla="*/ 200822 h 1058877"/>
              <a:gd name="connsiteX2" fmla="*/ 1452540 w 1854183"/>
              <a:gd name="connsiteY2" fmla="*/ 0 h 1058877"/>
              <a:gd name="connsiteX3" fmla="*/ 1854183 w 1854183"/>
              <a:gd name="connsiteY3" fmla="*/ 401643 h 1058877"/>
              <a:gd name="connsiteX4" fmla="*/ 1452540 w 1854183"/>
              <a:gd name="connsiteY4" fmla="*/ 803286 h 1058877"/>
              <a:gd name="connsiteX5" fmla="*/ 1452540 w 1854183"/>
              <a:gd name="connsiteY5" fmla="*/ 602465 h 1058877"/>
              <a:gd name="connsiteX6" fmla="*/ 0 w 1854183"/>
              <a:gd name="connsiteY6" fmla="*/ 1058877 h 1058877"/>
              <a:gd name="connsiteX7" fmla="*/ 401643 w 1854183"/>
              <a:gd name="connsiteY7" fmla="*/ 200822 h 1058877"/>
              <a:gd name="connsiteX0" fmla="*/ 80683 w 1533223"/>
              <a:gd name="connsiteY0" fmla="*/ 200822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80683 w 1533223"/>
              <a:gd name="connsiteY7" fmla="*/ 200822 h 803286"/>
              <a:gd name="connsiteX0" fmla="*/ 611707 w 1533223"/>
              <a:gd name="connsiteY0" fmla="*/ 5377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611707 w 1533223"/>
              <a:gd name="connsiteY7" fmla="*/ 53775 h 803286"/>
              <a:gd name="connsiteX0" fmla="*/ 611707 w 1533223"/>
              <a:gd name="connsiteY0" fmla="*/ 5377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7" fmla="*/ 611707 w 1533223"/>
              <a:gd name="connsiteY7" fmla="*/ 53775 h 803286"/>
              <a:gd name="connsiteX0" fmla="*/ 0 w 1533223"/>
              <a:gd name="connsiteY0" fmla="*/ 152645 h 803286"/>
              <a:gd name="connsiteX1" fmla="*/ 1131580 w 1533223"/>
              <a:gd name="connsiteY1" fmla="*/ 200822 h 803286"/>
              <a:gd name="connsiteX2" fmla="*/ 1131580 w 1533223"/>
              <a:gd name="connsiteY2" fmla="*/ 0 h 803286"/>
              <a:gd name="connsiteX3" fmla="*/ 1533223 w 1533223"/>
              <a:gd name="connsiteY3" fmla="*/ 401643 h 803286"/>
              <a:gd name="connsiteX4" fmla="*/ 1131580 w 1533223"/>
              <a:gd name="connsiteY4" fmla="*/ 803286 h 803286"/>
              <a:gd name="connsiteX5" fmla="*/ 1131580 w 1533223"/>
              <a:gd name="connsiteY5" fmla="*/ 602465 h 803286"/>
              <a:gd name="connsiteX6" fmla="*/ 0 w 1533223"/>
              <a:gd name="connsiteY6" fmla="*/ 152645 h 803286"/>
              <a:gd name="connsiteX0" fmla="*/ 0 w 1674223"/>
              <a:gd name="connsiteY0" fmla="*/ 152645 h 803286"/>
              <a:gd name="connsiteX1" fmla="*/ 1131580 w 1674223"/>
              <a:gd name="connsiteY1" fmla="*/ 200822 h 803286"/>
              <a:gd name="connsiteX2" fmla="*/ 1131580 w 1674223"/>
              <a:gd name="connsiteY2" fmla="*/ 0 h 803286"/>
              <a:gd name="connsiteX3" fmla="*/ 1674223 w 1674223"/>
              <a:gd name="connsiteY3" fmla="*/ 640498 h 803286"/>
              <a:gd name="connsiteX4" fmla="*/ 1131580 w 1674223"/>
              <a:gd name="connsiteY4" fmla="*/ 803286 h 803286"/>
              <a:gd name="connsiteX5" fmla="*/ 1131580 w 1674223"/>
              <a:gd name="connsiteY5" fmla="*/ 602465 h 803286"/>
              <a:gd name="connsiteX6" fmla="*/ 0 w 1674223"/>
              <a:gd name="connsiteY6" fmla="*/ 152645 h 803286"/>
              <a:gd name="connsiteX0" fmla="*/ 0 w 1674223"/>
              <a:gd name="connsiteY0" fmla="*/ 152645 h 874276"/>
              <a:gd name="connsiteX1" fmla="*/ 1131580 w 1674223"/>
              <a:gd name="connsiteY1" fmla="*/ 200822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31580 w 1674223"/>
              <a:gd name="connsiteY5" fmla="*/ 602465 h 874276"/>
              <a:gd name="connsiteX6" fmla="*/ 0 w 1674223"/>
              <a:gd name="connsiteY6" fmla="*/ 152645 h 874276"/>
              <a:gd name="connsiteX0" fmla="*/ 0 w 1674223"/>
              <a:gd name="connsiteY0" fmla="*/ 152645 h 874276"/>
              <a:gd name="connsiteX1" fmla="*/ 1238352 w 1674223"/>
              <a:gd name="connsiteY1" fmla="*/ 370950 h 874276"/>
              <a:gd name="connsiteX2" fmla="*/ 1131580 w 1674223"/>
              <a:gd name="connsiteY2" fmla="*/ 0 h 874276"/>
              <a:gd name="connsiteX3" fmla="*/ 1674223 w 1674223"/>
              <a:gd name="connsiteY3" fmla="*/ 640498 h 874276"/>
              <a:gd name="connsiteX4" fmla="*/ 875092 w 1674223"/>
              <a:gd name="connsiteY4" fmla="*/ 874276 h 874276"/>
              <a:gd name="connsiteX5" fmla="*/ 1169357 w 1674223"/>
              <a:gd name="connsiteY5" fmla="*/ 591331 h 874276"/>
              <a:gd name="connsiteX6" fmla="*/ 0 w 1674223"/>
              <a:gd name="connsiteY6" fmla="*/ 152645 h 874276"/>
              <a:gd name="connsiteX0" fmla="*/ 0 w 1674223"/>
              <a:gd name="connsiteY0" fmla="*/ 152645 h 742717"/>
              <a:gd name="connsiteX1" fmla="*/ 1238352 w 1674223"/>
              <a:gd name="connsiteY1" fmla="*/ 370950 h 742717"/>
              <a:gd name="connsiteX2" fmla="*/ 1131580 w 1674223"/>
              <a:gd name="connsiteY2" fmla="*/ 0 h 742717"/>
              <a:gd name="connsiteX3" fmla="*/ 1674223 w 1674223"/>
              <a:gd name="connsiteY3" fmla="*/ 640498 h 742717"/>
              <a:gd name="connsiteX4" fmla="*/ 879982 w 1674223"/>
              <a:gd name="connsiteY4" fmla="*/ 742717 h 742717"/>
              <a:gd name="connsiteX5" fmla="*/ 1169357 w 1674223"/>
              <a:gd name="connsiteY5" fmla="*/ 591331 h 742717"/>
              <a:gd name="connsiteX6" fmla="*/ 0 w 1674223"/>
              <a:gd name="connsiteY6" fmla="*/ 152645 h 742717"/>
              <a:gd name="connsiteX0" fmla="*/ 0 w 1674223"/>
              <a:gd name="connsiteY0" fmla="*/ 11855 h 601927"/>
              <a:gd name="connsiteX1" fmla="*/ 1238352 w 1674223"/>
              <a:gd name="connsiteY1" fmla="*/ 230160 h 601927"/>
              <a:gd name="connsiteX2" fmla="*/ 1044230 w 1674223"/>
              <a:gd name="connsiteY2" fmla="*/ 0 h 601927"/>
              <a:gd name="connsiteX3" fmla="*/ 1674223 w 1674223"/>
              <a:gd name="connsiteY3" fmla="*/ 499708 h 601927"/>
              <a:gd name="connsiteX4" fmla="*/ 879982 w 1674223"/>
              <a:gd name="connsiteY4" fmla="*/ 601927 h 601927"/>
              <a:gd name="connsiteX5" fmla="*/ 1169357 w 1674223"/>
              <a:gd name="connsiteY5" fmla="*/ 450541 h 601927"/>
              <a:gd name="connsiteX6" fmla="*/ 0 w 1674223"/>
              <a:gd name="connsiteY6" fmla="*/ 11855 h 601927"/>
              <a:gd name="connsiteX0" fmla="*/ 0 w 1674223"/>
              <a:gd name="connsiteY0" fmla="*/ 11855 h 542713"/>
              <a:gd name="connsiteX1" fmla="*/ 1238352 w 1674223"/>
              <a:gd name="connsiteY1" fmla="*/ 230160 h 542713"/>
              <a:gd name="connsiteX2" fmla="*/ 1044230 w 1674223"/>
              <a:gd name="connsiteY2" fmla="*/ 0 h 542713"/>
              <a:gd name="connsiteX3" fmla="*/ 1674223 w 1674223"/>
              <a:gd name="connsiteY3" fmla="*/ 499708 h 542713"/>
              <a:gd name="connsiteX4" fmla="*/ 922718 w 1674223"/>
              <a:gd name="connsiteY4" fmla="*/ 542713 h 542713"/>
              <a:gd name="connsiteX5" fmla="*/ 1169357 w 1674223"/>
              <a:gd name="connsiteY5" fmla="*/ 450541 h 542713"/>
              <a:gd name="connsiteX6" fmla="*/ 0 w 1674223"/>
              <a:gd name="connsiteY6" fmla="*/ 11855 h 542713"/>
              <a:gd name="connsiteX0" fmla="*/ 83552 w 1757775"/>
              <a:gd name="connsiteY0" fmla="*/ 47895 h 578753"/>
              <a:gd name="connsiteX1" fmla="*/ 751597 w 1757775"/>
              <a:gd name="connsiteY1" fmla="*/ 199212 h 578753"/>
              <a:gd name="connsiteX2" fmla="*/ 1321904 w 1757775"/>
              <a:gd name="connsiteY2" fmla="*/ 266200 h 578753"/>
              <a:gd name="connsiteX3" fmla="*/ 1127782 w 1757775"/>
              <a:gd name="connsiteY3" fmla="*/ 36040 h 578753"/>
              <a:gd name="connsiteX4" fmla="*/ 1757775 w 1757775"/>
              <a:gd name="connsiteY4" fmla="*/ 535748 h 578753"/>
              <a:gd name="connsiteX5" fmla="*/ 1006270 w 1757775"/>
              <a:gd name="connsiteY5" fmla="*/ 578753 h 578753"/>
              <a:gd name="connsiteX6" fmla="*/ 1252909 w 1757775"/>
              <a:gd name="connsiteY6" fmla="*/ 486581 h 578753"/>
              <a:gd name="connsiteX7" fmla="*/ 83552 w 1757775"/>
              <a:gd name="connsiteY7" fmla="*/ 47895 h 578753"/>
              <a:gd name="connsiteX0" fmla="*/ 83552 w 1644235"/>
              <a:gd name="connsiteY0" fmla="*/ 228887 h 544087"/>
              <a:gd name="connsiteX1" fmla="*/ 638057 w 1644235"/>
              <a:gd name="connsiteY1" fmla="*/ 163172 h 544087"/>
              <a:gd name="connsiteX2" fmla="*/ 1208364 w 1644235"/>
              <a:gd name="connsiteY2" fmla="*/ 230160 h 544087"/>
              <a:gd name="connsiteX3" fmla="*/ 1014242 w 1644235"/>
              <a:gd name="connsiteY3" fmla="*/ 0 h 544087"/>
              <a:gd name="connsiteX4" fmla="*/ 1644235 w 1644235"/>
              <a:gd name="connsiteY4" fmla="*/ 499708 h 544087"/>
              <a:gd name="connsiteX5" fmla="*/ 892730 w 1644235"/>
              <a:gd name="connsiteY5" fmla="*/ 542713 h 544087"/>
              <a:gd name="connsiteX6" fmla="*/ 1139369 w 1644235"/>
              <a:gd name="connsiteY6" fmla="*/ 450541 h 544087"/>
              <a:gd name="connsiteX7" fmla="*/ 83552 w 1644235"/>
              <a:gd name="connsiteY7" fmla="*/ 228887 h 544087"/>
              <a:gd name="connsiteX0" fmla="*/ 83552 w 1644235"/>
              <a:gd name="connsiteY0" fmla="*/ 228887 h 542713"/>
              <a:gd name="connsiteX1" fmla="*/ 638057 w 1644235"/>
              <a:gd name="connsiteY1" fmla="*/ 163172 h 542713"/>
              <a:gd name="connsiteX2" fmla="*/ 1208364 w 1644235"/>
              <a:gd name="connsiteY2" fmla="*/ 230160 h 542713"/>
              <a:gd name="connsiteX3" fmla="*/ 1014242 w 1644235"/>
              <a:gd name="connsiteY3" fmla="*/ 0 h 542713"/>
              <a:gd name="connsiteX4" fmla="*/ 1644235 w 1644235"/>
              <a:gd name="connsiteY4" fmla="*/ 499708 h 542713"/>
              <a:gd name="connsiteX5" fmla="*/ 892730 w 1644235"/>
              <a:gd name="connsiteY5" fmla="*/ 542713 h 542713"/>
              <a:gd name="connsiteX6" fmla="*/ 1139369 w 1644235"/>
              <a:gd name="connsiteY6" fmla="*/ 450541 h 542713"/>
              <a:gd name="connsiteX7" fmla="*/ 83552 w 1644235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55817 w 1560683"/>
              <a:gd name="connsiteY6" fmla="*/ 450541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55817 w 1560683"/>
              <a:gd name="connsiteY6" fmla="*/ 450541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24812 w 1560683"/>
              <a:gd name="connsiteY2" fmla="*/ 23016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554505 w 1560683"/>
              <a:gd name="connsiteY1" fmla="*/ 163172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1047579 w 1560683"/>
              <a:gd name="connsiteY6" fmla="*/ 39956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103445 w 1560683"/>
              <a:gd name="connsiteY2" fmla="*/ 259768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560683"/>
              <a:gd name="connsiteY0" fmla="*/ 228887 h 542713"/>
              <a:gd name="connsiteX1" fmla="*/ 619947 w 1560683"/>
              <a:gd name="connsiteY1" fmla="*/ 180993 h 542713"/>
              <a:gd name="connsiteX2" fmla="*/ 1073837 w 1560683"/>
              <a:gd name="connsiteY2" fmla="*/ 238400 h 542713"/>
              <a:gd name="connsiteX3" fmla="*/ 930690 w 1560683"/>
              <a:gd name="connsiteY3" fmla="*/ 0 h 542713"/>
              <a:gd name="connsiteX4" fmla="*/ 1560683 w 1560683"/>
              <a:gd name="connsiteY4" fmla="*/ 499708 h 542713"/>
              <a:gd name="connsiteX5" fmla="*/ 809178 w 1560683"/>
              <a:gd name="connsiteY5" fmla="*/ 542713 h 542713"/>
              <a:gd name="connsiteX6" fmla="*/ 996603 w 1560683"/>
              <a:gd name="connsiteY6" fmla="*/ 407806 h 542713"/>
              <a:gd name="connsiteX7" fmla="*/ 0 w 1560683"/>
              <a:gd name="connsiteY7" fmla="*/ 228887 h 542713"/>
              <a:gd name="connsiteX0" fmla="*/ 0 w 1458733"/>
              <a:gd name="connsiteY0" fmla="*/ 228887 h 542713"/>
              <a:gd name="connsiteX1" fmla="*/ 619947 w 1458733"/>
              <a:gd name="connsiteY1" fmla="*/ 180993 h 542713"/>
              <a:gd name="connsiteX2" fmla="*/ 1073837 w 1458733"/>
              <a:gd name="connsiteY2" fmla="*/ 238400 h 542713"/>
              <a:gd name="connsiteX3" fmla="*/ 930690 w 1458733"/>
              <a:gd name="connsiteY3" fmla="*/ 0 h 542713"/>
              <a:gd name="connsiteX4" fmla="*/ 1458733 w 1458733"/>
              <a:gd name="connsiteY4" fmla="*/ 516187 h 542713"/>
              <a:gd name="connsiteX5" fmla="*/ 809178 w 1458733"/>
              <a:gd name="connsiteY5" fmla="*/ 542713 h 542713"/>
              <a:gd name="connsiteX6" fmla="*/ 996603 w 1458733"/>
              <a:gd name="connsiteY6" fmla="*/ 407806 h 542713"/>
              <a:gd name="connsiteX7" fmla="*/ 0 w 1458733"/>
              <a:gd name="connsiteY7" fmla="*/ 228887 h 542713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690750 w 1458733"/>
              <a:gd name="connsiteY5" fmla="*/ 457239 h 516187"/>
              <a:gd name="connsiteX6" fmla="*/ 996603 w 1458733"/>
              <a:gd name="connsiteY6" fmla="*/ 407806 h 516187"/>
              <a:gd name="connsiteX7" fmla="*/ 0 w 1458733"/>
              <a:gd name="connsiteY7" fmla="*/ 228887 h 516187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690750 w 1458733"/>
              <a:gd name="connsiteY5" fmla="*/ 457239 h 516187"/>
              <a:gd name="connsiteX6" fmla="*/ 1017972 w 1458733"/>
              <a:gd name="connsiteY6" fmla="*/ 378197 h 516187"/>
              <a:gd name="connsiteX7" fmla="*/ 0 w 1458733"/>
              <a:gd name="connsiteY7" fmla="*/ 228887 h 516187"/>
              <a:gd name="connsiteX0" fmla="*/ 0 w 1458733"/>
              <a:gd name="connsiteY0" fmla="*/ 228887 h 516187"/>
              <a:gd name="connsiteX1" fmla="*/ 619947 w 1458733"/>
              <a:gd name="connsiteY1" fmla="*/ 180993 h 516187"/>
              <a:gd name="connsiteX2" fmla="*/ 1073837 w 1458733"/>
              <a:gd name="connsiteY2" fmla="*/ 238400 h 516187"/>
              <a:gd name="connsiteX3" fmla="*/ 930690 w 1458733"/>
              <a:gd name="connsiteY3" fmla="*/ 0 h 516187"/>
              <a:gd name="connsiteX4" fmla="*/ 1458733 w 1458733"/>
              <a:gd name="connsiteY4" fmla="*/ 516187 h 516187"/>
              <a:gd name="connsiteX5" fmla="*/ 792701 w 1458733"/>
              <a:gd name="connsiteY5" fmla="*/ 440761 h 516187"/>
              <a:gd name="connsiteX6" fmla="*/ 1017972 w 1458733"/>
              <a:gd name="connsiteY6" fmla="*/ 378197 h 516187"/>
              <a:gd name="connsiteX7" fmla="*/ 0 w 1458733"/>
              <a:gd name="connsiteY7" fmla="*/ 228887 h 516187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073837 w 1458733"/>
              <a:gd name="connsiteY2" fmla="*/ 166056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017972 w 1458733"/>
              <a:gd name="connsiteY6" fmla="*/ 305853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073837 w 1458733"/>
              <a:gd name="connsiteY2" fmla="*/ 166056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174632 w 1458733"/>
              <a:gd name="connsiteY2" fmla="*/ 235908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19947 w 1458733"/>
              <a:gd name="connsiteY1" fmla="*/ 108649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0618 w 1458733"/>
              <a:gd name="connsiteY1" fmla="*/ 138614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792701 w 1458733"/>
              <a:gd name="connsiteY5" fmla="*/ 368417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156543 h 443843"/>
              <a:gd name="connsiteX1" fmla="*/ 649992 w 1458733"/>
              <a:gd name="connsiteY1" fmla="*/ 130316 h 443843"/>
              <a:gd name="connsiteX2" fmla="*/ 1206259 w 1458733"/>
              <a:gd name="connsiteY2" fmla="*/ 254154 h 443843"/>
              <a:gd name="connsiteX3" fmla="*/ 968537 w 1458733"/>
              <a:gd name="connsiteY3" fmla="*/ 0 h 443843"/>
              <a:gd name="connsiteX4" fmla="*/ 1458733 w 1458733"/>
              <a:gd name="connsiteY4" fmla="*/ 443843 h 443843"/>
              <a:gd name="connsiteX5" fmla="*/ 1033533 w 1458733"/>
              <a:gd name="connsiteY5" fmla="*/ 407429 h 443843"/>
              <a:gd name="connsiteX6" fmla="*/ 1151524 w 1458733"/>
              <a:gd name="connsiteY6" fmla="*/ 349037 h 443843"/>
              <a:gd name="connsiteX7" fmla="*/ 0 w 1458733"/>
              <a:gd name="connsiteY7" fmla="*/ 156543 h 443843"/>
              <a:gd name="connsiteX0" fmla="*/ 0 w 1458733"/>
              <a:gd name="connsiteY0" fmla="*/ 58369 h 345669"/>
              <a:gd name="connsiteX1" fmla="*/ 649992 w 1458733"/>
              <a:gd name="connsiteY1" fmla="*/ 32142 h 345669"/>
              <a:gd name="connsiteX2" fmla="*/ 1206259 w 1458733"/>
              <a:gd name="connsiteY2" fmla="*/ 155980 h 345669"/>
              <a:gd name="connsiteX3" fmla="*/ 1129622 w 1458733"/>
              <a:gd name="connsiteY3" fmla="*/ 69615 h 345669"/>
              <a:gd name="connsiteX4" fmla="*/ 1458733 w 1458733"/>
              <a:gd name="connsiteY4" fmla="*/ 345669 h 345669"/>
              <a:gd name="connsiteX5" fmla="*/ 1033533 w 1458733"/>
              <a:gd name="connsiteY5" fmla="*/ 309255 h 345669"/>
              <a:gd name="connsiteX6" fmla="*/ 1151524 w 1458733"/>
              <a:gd name="connsiteY6" fmla="*/ 250863 h 345669"/>
              <a:gd name="connsiteX7" fmla="*/ 0 w 1458733"/>
              <a:gd name="connsiteY7" fmla="*/ 58369 h 345669"/>
              <a:gd name="connsiteX0" fmla="*/ 0 w 1458733"/>
              <a:gd name="connsiteY0" fmla="*/ 58369 h 345669"/>
              <a:gd name="connsiteX1" fmla="*/ 649992 w 1458733"/>
              <a:gd name="connsiteY1" fmla="*/ 32142 h 345669"/>
              <a:gd name="connsiteX2" fmla="*/ 1206260 w 1458733"/>
              <a:gd name="connsiteY2" fmla="*/ 155980 h 345669"/>
              <a:gd name="connsiteX3" fmla="*/ 1129622 w 1458733"/>
              <a:gd name="connsiteY3" fmla="*/ 69615 h 345669"/>
              <a:gd name="connsiteX4" fmla="*/ 1458733 w 1458733"/>
              <a:gd name="connsiteY4" fmla="*/ 345669 h 345669"/>
              <a:gd name="connsiteX5" fmla="*/ 1033533 w 1458733"/>
              <a:gd name="connsiteY5" fmla="*/ 309255 h 345669"/>
              <a:gd name="connsiteX6" fmla="*/ 1151524 w 1458733"/>
              <a:gd name="connsiteY6" fmla="*/ 250863 h 345669"/>
              <a:gd name="connsiteX7" fmla="*/ 0 w 1458733"/>
              <a:gd name="connsiteY7" fmla="*/ 58369 h 345669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6260 w 1458733"/>
              <a:gd name="connsiteY2" fmla="*/ 134051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6260 w 1458733"/>
              <a:gd name="connsiteY2" fmla="*/ 134051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200555 w 1458733"/>
              <a:gd name="connsiteY2" fmla="*/ 151879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9992 w 1458733"/>
              <a:gd name="connsiteY1" fmla="*/ 10213 h 323740"/>
              <a:gd name="connsiteX2" fmla="*/ 1187544 w 1458733"/>
              <a:gd name="connsiteY2" fmla="*/ 155370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87544 w 1458733"/>
              <a:gd name="connsiteY2" fmla="*/ 155370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51524 w 1458733"/>
              <a:gd name="connsiteY6" fmla="*/ 228934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190883 w 1458733"/>
              <a:gd name="connsiteY2" fmla="*/ 152757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33533 w 1458733"/>
              <a:gd name="connsiteY5" fmla="*/ 287326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19641 w 1458733"/>
              <a:gd name="connsiteY2" fmla="*/ 183924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47295 w 1458733"/>
              <a:gd name="connsiteY1" fmla="*/ 19654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36440 h 323740"/>
              <a:gd name="connsiteX1" fmla="*/ 650959 w 1458733"/>
              <a:gd name="connsiteY1" fmla="*/ 31599 h 323740"/>
              <a:gd name="connsiteX2" fmla="*/ 1201397 w 1458733"/>
              <a:gd name="connsiteY2" fmla="*/ 161956 h 323740"/>
              <a:gd name="connsiteX3" fmla="*/ 1129622 w 1458733"/>
              <a:gd name="connsiteY3" fmla="*/ 47686 h 323740"/>
              <a:gd name="connsiteX4" fmla="*/ 1458733 w 1458733"/>
              <a:gd name="connsiteY4" fmla="*/ 323740 h 323740"/>
              <a:gd name="connsiteX5" fmla="*/ 1010425 w 1458733"/>
              <a:gd name="connsiteY5" fmla="*/ 300883 h 323740"/>
              <a:gd name="connsiteX6" fmla="*/ 1183151 w 1458733"/>
              <a:gd name="connsiteY6" fmla="*/ 247180 h 323740"/>
              <a:gd name="connsiteX7" fmla="*/ 0 w 1458733"/>
              <a:gd name="connsiteY7" fmla="*/ 36440 h 323740"/>
              <a:gd name="connsiteX0" fmla="*/ 0 w 1458733"/>
              <a:gd name="connsiteY0" fmla="*/ 43896 h 331196"/>
              <a:gd name="connsiteX1" fmla="*/ 616226 w 1458733"/>
              <a:gd name="connsiteY1" fmla="*/ 15078 h 331196"/>
              <a:gd name="connsiteX2" fmla="*/ 1201397 w 1458733"/>
              <a:gd name="connsiteY2" fmla="*/ 169412 h 331196"/>
              <a:gd name="connsiteX3" fmla="*/ 1129622 w 1458733"/>
              <a:gd name="connsiteY3" fmla="*/ 55142 h 331196"/>
              <a:gd name="connsiteX4" fmla="*/ 1458733 w 1458733"/>
              <a:gd name="connsiteY4" fmla="*/ 331196 h 331196"/>
              <a:gd name="connsiteX5" fmla="*/ 1010425 w 1458733"/>
              <a:gd name="connsiteY5" fmla="*/ 308339 h 331196"/>
              <a:gd name="connsiteX6" fmla="*/ 1183151 w 1458733"/>
              <a:gd name="connsiteY6" fmla="*/ 254636 h 331196"/>
              <a:gd name="connsiteX7" fmla="*/ 0 w 1458733"/>
              <a:gd name="connsiteY7" fmla="*/ 43896 h 331196"/>
              <a:gd name="connsiteX0" fmla="*/ 0 w 1458733"/>
              <a:gd name="connsiteY0" fmla="*/ 14204 h 301504"/>
              <a:gd name="connsiteX1" fmla="*/ 1201397 w 1458733"/>
              <a:gd name="connsiteY1" fmla="*/ 139720 h 301504"/>
              <a:gd name="connsiteX2" fmla="*/ 1129622 w 1458733"/>
              <a:gd name="connsiteY2" fmla="*/ 25450 h 301504"/>
              <a:gd name="connsiteX3" fmla="*/ 1458733 w 1458733"/>
              <a:gd name="connsiteY3" fmla="*/ 301504 h 301504"/>
              <a:gd name="connsiteX4" fmla="*/ 1010425 w 1458733"/>
              <a:gd name="connsiteY4" fmla="*/ 278647 h 301504"/>
              <a:gd name="connsiteX5" fmla="*/ 1183151 w 1458733"/>
              <a:gd name="connsiteY5" fmla="*/ 224944 h 301504"/>
              <a:gd name="connsiteX6" fmla="*/ 0 w 1458733"/>
              <a:gd name="connsiteY6" fmla="*/ 14204 h 301504"/>
              <a:gd name="connsiteX0" fmla="*/ 0 w 1458733"/>
              <a:gd name="connsiteY0" fmla="*/ 14204 h 301504"/>
              <a:gd name="connsiteX1" fmla="*/ 1201397 w 1458733"/>
              <a:gd name="connsiteY1" fmla="*/ 139720 h 301504"/>
              <a:gd name="connsiteX2" fmla="*/ 1129622 w 1458733"/>
              <a:gd name="connsiteY2" fmla="*/ 25450 h 301504"/>
              <a:gd name="connsiteX3" fmla="*/ 1458733 w 1458733"/>
              <a:gd name="connsiteY3" fmla="*/ 301504 h 301504"/>
              <a:gd name="connsiteX4" fmla="*/ 1010425 w 1458733"/>
              <a:gd name="connsiteY4" fmla="*/ 278647 h 301504"/>
              <a:gd name="connsiteX5" fmla="*/ 1183151 w 1458733"/>
              <a:gd name="connsiteY5" fmla="*/ 224944 h 301504"/>
              <a:gd name="connsiteX6" fmla="*/ 0 w 1458733"/>
              <a:gd name="connsiteY6" fmla="*/ 14204 h 301504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80892 h 368192"/>
              <a:gd name="connsiteX1" fmla="*/ 1201397 w 1458733"/>
              <a:gd name="connsiteY1" fmla="*/ 206408 h 368192"/>
              <a:gd name="connsiteX2" fmla="*/ 1129622 w 1458733"/>
              <a:gd name="connsiteY2" fmla="*/ 92138 h 368192"/>
              <a:gd name="connsiteX3" fmla="*/ 1458733 w 1458733"/>
              <a:gd name="connsiteY3" fmla="*/ 368192 h 368192"/>
              <a:gd name="connsiteX4" fmla="*/ 1010425 w 1458733"/>
              <a:gd name="connsiteY4" fmla="*/ 345335 h 368192"/>
              <a:gd name="connsiteX5" fmla="*/ 1183151 w 1458733"/>
              <a:gd name="connsiteY5" fmla="*/ 291632 h 368192"/>
              <a:gd name="connsiteX6" fmla="*/ 0 w 1458733"/>
              <a:gd name="connsiteY6" fmla="*/ 80892 h 368192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58733"/>
              <a:gd name="connsiteY0" fmla="*/ 43419 h 330719"/>
              <a:gd name="connsiteX1" fmla="*/ 1214779 w 1458733"/>
              <a:gd name="connsiteY1" fmla="*/ 206408 h 330719"/>
              <a:gd name="connsiteX2" fmla="*/ 1129622 w 1458733"/>
              <a:gd name="connsiteY2" fmla="*/ 54665 h 330719"/>
              <a:gd name="connsiteX3" fmla="*/ 1458733 w 1458733"/>
              <a:gd name="connsiteY3" fmla="*/ 330719 h 330719"/>
              <a:gd name="connsiteX4" fmla="*/ 1010425 w 1458733"/>
              <a:gd name="connsiteY4" fmla="*/ 307862 h 330719"/>
              <a:gd name="connsiteX5" fmla="*/ 1183151 w 1458733"/>
              <a:gd name="connsiteY5" fmla="*/ 254159 h 330719"/>
              <a:gd name="connsiteX6" fmla="*/ 0 w 1458733"/>
              <a:gd name="connsiteY6" fmla="*/ 43419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  <a:gd name="connsiteX0" fmla="*/ 0 w 1498090"/>
              <a:gd name="connsiteY0" fmla="*/ 137894 h 330719"/>
              <a:gd name="connsiteX1" fmla="*/ 1254136 w 1498090"/>
              <a:gd name="connsiteY1" fmla="*/ 206408 h 330719"/>
              <a:gd name="connsiteX2" fmla="*/ 1168979 w 1498090"/>
              <a:gd name="connsiteY2" fmla="*/ 54665 h 330719"/>
              <a:gd name="connsiteX3" fmla="*/ 1498090 w 1498090"/>
              <a:gd name="connsiteY3" fmla="*/ 330719 h 330719"/>
              <a:gd name="connsiteX4" fmla="*/ 1049782 w 1498090"/>
              <a:gd name="connsiteY4" fmla="*/ 307862 h 330719"/>
              <a:gd name="connsiteX5" fmla="*/ 1222508 w 1498090"/>
              <a:gd name="connsiteY5" fmla="*/ 254159 h 330719"/>
              <a:gd name="connsiteX6" fmla="*/ 0 w 1498090"/>
              <a:gd name="connsiteY6" fmla="*/ 137894 h 33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090" h="330719">
                <a:moveTo>
                  <a:pt x="0" y="137894"/>
                </a:moveTo>
                <a:cubicBezTo>
                  <a:pt x="394075" y="84675"/>
                  <a:pt x="722574" y="0"/>
                  <a:pt x="1254136" y="206408"/>
                </a:cubicBezTo>
                <a:lnTo>
                  <a:pt x="1168979" y="54665"/>
                </a:lnTo>
                <a:cubicBezTo>
                  <a:pt x="1340386" y="238178"/>
                  <a:pt x="1352532" y="237652"/>
                  <a:pt x="1498090" y="330719"/>
                </a:cubicBezTo>
                <a:cubicBezTo>
                  <a:pt x="1359129" y="293934"/>
                  <a:pt x="1330813" y="278941"/>
                  <a:pt x="1049782" y="307862"/>
                </a:cubicBezTo>
                <a:lnTo>
                  <a:pt x="1222508" y="254159"/>
                </a:lnTo>
                <a:cubicBezTo>
                  <a:pt x="724566" y="56910"/>
                  <a:pt x="472336" y="102328"/>
                  <a:pt x="0" y="13789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96888" indent="-396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5363" indent="-8096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92250" indent="-12065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90725" indent="-161925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DF200591-D956-4097-99D8-94E326FF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32233"/>
              </p:ext>
            </p:extLst>
          </p:nvPr>
        </p:nvGraphicFramePr>
        <p:xfrm>
          <a:off x="5002338" y="980728"/>
          <a:ext cx="4630611" cy="5419359"/>
        </p:xfrm>
        <a:graphic>
          <a:graphicData uri="http://schemas.openxmlformats.org/drawingml/2006/table">
            <a:tbl>
              <a:tblPr>
                <a:solidFill>
                  <a:srgbClr val="008485"/>
                </a:solidFill>
              </a:tblPr>
              <a:tblGrid>
                <a:gridCol w="33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예상 위험요소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대응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수행조직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63">
                <a:tc rowSpan="2"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자원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관리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개발사의 투입 인원</a:t>
                      </a:r>
                      <a:endParaRPr kumimoji="0" lang="en-US" altLang="ko-KR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임의 변경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사업 착수 시 치밀한 인력운용 계획 수립으로 인력 이동을 최대한 예방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변경 사유 발생 시 고객사에 사전승인 후 교체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수행팀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60">
                <a:tc vMerge="1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sym typeface="Monotype Sorts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사용자 요구 증대로 </a:t>
                      </a:r>
                      <a:endParaRPr kumimoji="0" lang="en-US" altLang="ko-KR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인한 비용 증대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변경관리 절차준수 및 변경범위의 기준선 유지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발주자 현업담당자와 시스템 담당자가 참여하여 정확한 업무범위 검증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철저한 요구사항 분석으로 업무범위를 체계적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계층적으로 분할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/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정리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수행팀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6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진도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관리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테스트 시 문제점 발생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사전 연계 방안에 대한 분석 및 대책 수립</a:t>
                      </a: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전사 전문 테스트 조직과 프로젝트 수행팀이 신속한 대응체제 구축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/>
                      </a:r>
                      <a:b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</a:b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</a:t>
                      </a:r>
                      <a:r>
                        <a:rPr kumimoji="0" lang="ko-KR" altLang="en-US" sz="9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수행팀</a:t>
                      </a: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63">
                <a:tc rowSpan="2"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보안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관리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비 인가자의 시스템 </a:t>
                      </a:r>
                      <a:endParaRPr kumimoji="0" lang="en-US" altLang="ko-KR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무단 접근</a:t>
                      </a:r>
                      <a:r>
                        <a:rPr kumimoji="0" lang="en-US" altLang="ko-KR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데이터 유출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“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고객사 보안 규정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”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에 의한 분야별 작업 수행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정기적인 보안교육 실시로 보안의식 고취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수행팀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63">
                <a:tc vMerge="1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sym typeface="Monotype Sorts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바이러스에 의한 장애로 </a:t>
                      </a:r>
                      <a:endParaRPr kumimoji="0" lang="en-US" altLang="ko-KR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서비스 일시 중단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접근통제나 권한관리 등의 구현 및 실행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고객사와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 협업하여 백신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OS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등의 보안패치 적용상태 주기 점검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수행팀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64">
                <a:tc rowSpan="2"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문서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관리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주요 문서의 변조</a:t>
                      </a:r>
                      <a:r>
                        <a:rPr kumimoji="0" lang="en-US" altLang="ko-KR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노출</a:t>
                      </a:r>
                      <a:r>
                        <a:rPr kumimoji="0" lang="en-US" altLang="ko-KR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손실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모든 문서에 대한 관리 표준 프로세스 수립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품질관리 담당자를 지정하여 통합 문서관리 업무 수행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품질관리자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663">
                <a:tc vMerge="1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sym typeface="Monotype Sorts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정보보호 및 저작권 </a:t>
                      </a:r>
                      <a:endParaRPr kumimoji="0" lang="en-US" altLang="ko-KR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규정 미 적용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“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국가정보보안기본지침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”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등 정보보호 관련 법규 및 부내 지침 준수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및 정기적인 교육 실시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정품 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S/W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사용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및 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S/W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라이선스 내역 사전 통보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수행팀</a:t>
                      </a:r>
                      <a:endParaRPr kumimoji="0" lang="en-US" altLang="ko-KR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64">
                <a:tc rowSpan="2"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의사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소통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관리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주요이슈 사항에 대한 보고 누락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중요한 사안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이슈사항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특이사항에 대해 신속히 보고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위험요소 사전 제거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품질관리자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9663">
                <a:tc vMerge="1"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-윤고딕140" pitchFamily="18" charset="-127"/>
                        <a:ea typeface="-윤고딕140" pitchFamily="18" charset="-127"/>
                        <a:sym typeface="Monotype Sorts"/>
                      </a:endParaRPr>
                    </a:p>
                  </a:txBody>
                  <a:tcPr marL="45720" marR="45720" anchor="ctr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발주자</a:t>
                      </a:r>
                      <a:r>
                        <a:rPr kumimoji="0" lang="en-US" altLang="ko-KR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관련기관 간 협조체계 미비</a:t>
                      </a: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사업 착수단계부터 고객사</a:t>
                      </a:r>
                      <a:r>
                        <a:rPr kumimoji="0" lang="en-US" altLang="ko-KR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관련기관과의 협의체 구성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  <a:p>
                      <a:pPr marL="90488" marR="0" lvl="0" indent="-90488" algn="l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Pct val="80000"/>
                        <a:buFont typeface="Arial" pitchFamily="34" charset="0"/>
                        <a:buChar char="•"/>
                        <a:tabLst>
                          <a:tab pos="5648325" algn="l"/>
                        </a:tabLst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각 단계별 업무분장을 통한 상호체크로 사업위험성 극복</a:t>
                      </a:r>
                      <a:endParaRPr kumimoji="0" lang="en-US" altLang="ko-KR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85000"/>
                            <a:lumOff val="1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프로젝트 </a:t>
                      </a:r>
                      <a:r>
                        <a:rPr kumimoji="0" lang="ko-KR" altLang="en-US" sz="900" b="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Monotype Sorts"/>
                        </a:rPr>
                        <a:t>수행팀</a:t>
                      </a:r>
                      <a:endParaRPr kumimoji="0" lang="ko-KR" altLang="en-US" sz="9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Monotype Sorts"/>
                      </a:endParaRPr>
                    </a:p>
                  </a:txBody>
                  <a:tcPr marL="45720" marR="4572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6948A3A6-46E8-4F7C-9719-21E08204AEBE}"/>
              </a:ext>
            </a:extLst>
          </p:cNvPr>
          <p:cNvSpPr/>
          <p:nvPr/>
        </p:nvSpPr>
        <p:spPr>
          <a:xfrm>
            <a:off x="457887" y="500925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사전 위험 요소를 식별</a:t>
            </a: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 회피</a:t>
            </a:r>
            <a:r>
              <a:rPr lang="en-US" altLang="ko-KR" b="1" spc="-10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b="1" spc="-100" dirty="0">
                <a:solidFill>
                  <a:schemeClr val="bg1"/>
                </a:solidFill>
                <a:latin typeface="+mn-ea"/>
              </a:rPr>
              <a:t> 완화를 위한 리스크 관리와 대응</a:t>
            </a:r>
          </a:p>
        </p:txBody>
      </p:sp>
    </p:spTree>
    <p:extLst>
      <p:ext uri="{BB962C8B-B14F-4D97-AF65-F5344CB8AC3E}">
        <p14:creationId xmlns:p14="http://schemas.microsoft.com/office/powerpoint/2010/main" val="3000179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8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809596" y="3071810"/>
            <a:ext cx="488156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+mn-ea"/>
              </a:rPr>
              <a:t>Ⅰ. </a:t>
            </a:r>
            <a:r>
              <a:rPr lang="ko-KR" altLang="en-US" sz="3000" b="1" dirty="0">
                <a:solidFill>
                  <a:srgbClr val="FFFFFF"/>
                </a:solidFill>
                <a:latin typeface="+mn-ea"/>
              </a:rPr>
              <a:t>사업안내</a:t>
            </a:r>
            <a:endParaRPr kumimoji="0" lang="en-US" altLang="ko-KR" sz="3000" b="1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548EA5-58C8-4AF4-BC04-7146CE01ECFD}"/>
              </a:ext>
            </a:extLst>
          </p:cNvPr>
          <p:cNvSpPr/>
          <p:nvPr/>
        </p:nvSpPr>
        <p:spPr>
          <a:xfrm>
            <a:off x="308484" y="969975"/>
            <a:ext cx="9289032" cy="5555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1.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사업소개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16496" y="1124744"/>
            <a:ext cx="9050534" cy="1073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 업 명 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A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kumimoji="0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라이프 </a:t>
            </a:r>
            <a:r>
              <a:rPr kumimoji="0"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의전관리</a:t>
            </a:r>
            <a:r>
              <a:rPr kumimoji="0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통합시스템 구축</a:t>
            </a:r>
            <a:endParaRPr kumimoji="0"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6496" y="2259826"/>
            <a:ext cx="9050534" cy="1073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 관 사 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	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</a:t>
            </a:r>
            <a:r>
              <a:rPr kumimoji="0"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라이프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6670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행 사  </a:t>
            </a:r>
            <a:r>
              <a:rPr kumimoji="0"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	</a:t>
            </a:r>
            <a:r>
              <a:rPr kumimoji="0"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㈜파인</a:t>
            </a:r>
            <a:r>
              <a:rPr kumimoji="0"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랩</a:t>
            </a:r>
            <a:endParaRPr kumimoji="0"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6496" y="3394909"/>
            <a:ext cx="9050534" cy="2854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kumimoji="0"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51CD92-16EA-4077-A748-DDCB8701057C}"/>
              </a:ext>
            </a:extLst>
          </p:cNvPr>
          <p:cNvSpPr/>
          <p:nvPr/>
        </p:nvSpPr>
        <p:spPr>
          <a:xfrm>
            <a:off x="474893" y="3455619"/>
            <a:ext cx="8942603" cy="477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anchor="ctr"/>
          <a:lstStyle/>
          <a:p>
            <a:pPr marL="8572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A+ </a:t>
            </a:r>
            <a:r>
              <a:rPr kumimoji="0"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에셋</a:t>
            </a:r>
            <a:endParaRPr kumimoji="0"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8A2C1-D1B7-4A89-9C1E-931B823DC428}"/>
              </a:ext>
            </a:extLst>
          </p:cNvPr>
          <p:cNvSpPr/>
          <p:nvPr/>
        </p:nvSpPr>
        <p:spPr>
          <a:xfrm>
            <a:off x="416496" y="407707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사업기간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2022.11.01 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2023.04.30 (6</a:t>
            </a:r>
            <a:r>
              <a:rPr kumimoji="0"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0"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안정화 기간 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kumimoji="0"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 포함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5725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0"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</a:t>
            </a:r>
            <a:r>
              <a:rPr kumimoji="0"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   	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2022.11.01 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2023.03.31 </a:t>
            </a:r>
            <a:endParaRPr kumimoji="0"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725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안정화 </a:t>
            </a:r>
            <a:r>
              <a:rPr kumimoji="0"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	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2023.04.01 </a:t>
            </a:r>
            <a:r>
              <a:rPr kumimoji="0"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kumimoji="0"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2022.04.30</a:t>
            </a:r>
            <a:endParaRPr kumimoji="0"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주요경과보고</a:t>
            </a:r>
          </a:p>
        </p:txBody>
      </p:sp>
      <p:sp>
        <p:nvSpPr>
          <p:cNvPr id="8" name="사각형: 둥근 모서리 7"/>
          <p:cNvSpPr/>
          <p:nvPr/>
        </p:nvSpPr>
        <p:spPr>
          <a:xfrm>
            <a:off x="631828" y="1196752"/>
            <a:ext cx="8643998" cy="64293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2022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10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01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일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	: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요구사항 정의 및 기획 작업 진행</a:t>
            </a:r>
            <a:endParaRPr kumimoji="0"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631828" y="2016615"/>
            <a:ext cx="8643998" cy="64293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2022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12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01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일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	: </a:t>
            </a: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프로젝트 착수</a:t>
            </a: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631828" y="2836478"/>
            <a:ext cx="8643998" cy="642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2023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01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일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	: </a:t>
            </a: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중간보고</a:t>
            </a: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31828" y="3656341"/>
            <a:ext cx="8643998" cy="93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2023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31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일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	: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A+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라이프 의전관리통합 시스템 오픈</a:t>
            </a:r>
            <a:endParaRPr kumimoji="0" lang="en-US" altLang="ko-KR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A52DEE-B457-4B5E-8449-FC5EEEF3BF6C}"/>
              </a:ext>
            </a:extLst>
          </p:cNvPr>
          <p:cNvSpPr/>
          <p:nvPr/>
        </p:nvSpPr>
        <p:spPr>
          <a:xfrm>
            <a:off x="631828" y="4769371"/>
            <a:ext cx="8643998" cy="93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2023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4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30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일</a:t>
            </a:r>
            <a:r>
              <a:rPr kumimoji="0" lang="en-US" altLang="ko-KR" sz="2000" b="1" dirty="0">
                <a:solidFill>
                  <a:schemeClr val="bg1"/>
                </a:solidFill>
                <a:latin typeface="+mn-ea"/>
              </a:rPr>
              <a:t>	: </a:t>
            </a:r>
            <a:r>
              <a:rPr kumimoji="0" lang="en-US" altLang="ko-KR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0" lang="ko-KR" altLang="en-US" sz="2000" b="1" dirty="0" smtClean="0">
                <a:solidFill>
                  <a:schemeClr val="bg1"/>
                </a:solidFill>
                <a:latin typeface="+mn-ea"/>
              </a:rPr>
              <a:t>안정화 기간 및 프로젝트 종료</a:t>
            </a: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88BDACD-3991-41E9-AF36-FE276186265D}"/>
              </a:ext>
            </a:extLst>
          </p:cNvPr>
          <p:cNvSpPr/>
          <p:nvPr/>
        </p:nvSpPr>
        <p:spPr>
          <a:xfrm rot="5400000">
            <a:off x="146749" y="2207032"/>
            <a:ext cx="303584" cy="2617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사업의 배경 및 목적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935FBE-E398-4C5E-B7AD-475C95EE7A76}"/>
              </a:ext>
            </a:extLst>
          </p:cNvPr>
          <p:cNvSpPr txBox="1"/>
          <p:nvPr/>
        </p:nvSpPr>
        <p:spPr>
          <a:xfrm>
            <a:off x="164608" y="1267660"/>
            <a:ext cx="9576784" cy="693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lvl="0" indent="0" algn="ctr" defTabSz="58420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새로운 </a:t>
            </a:r>
            <a:r>
              <a:rPr kumimoji="0" lang="en-US" altLang="ko-KR" sz="1200" kern="0" spc="-100" dirty="0" smtClean="0">
                <a:solidFill>
                  <a:srgbClr val="0154A4"/>
                </a:solidFill>
                <a:latin typeface="+mn-ea"/>
                <a:ea typeface="+mn-ea"/>
              </a:rPr>
              <a:t>PC/</a:t>
            </a:r>
            <a:r>
              <a:rPr kumimoji="0" lang="ko-KR" altLang="en-US" sz="1200" kern="0" spc="-100" dirty="0" smtClean="0">
                <a:solidFill>
                  <a:srgbClr val="0154A4"/>
                </a:solidFill>
                <a:latin typeface="+mn-ea"/>
                <a:ea typeface="+mn-ea"/>
              </a:rPr>
              <a:t>태블릿 </a:t>
            </a:r>
            <a:r>
              <a:rPr kumimoji="0" lang="en-US" altLang="ko-KR" sz="12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UI/UX </a:t>
            </a:r>
            <a:r>
              <a:rPr kumimoji="0" lang="ko-KR" altLang="en-US" sz="1200" b="0" i="0" u="none" strike="noStrike" kern="0" cap="none" spc="-100" normalizeH="0" baseline="0" noProof="0" dirty="0" err="1" smtClean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의전관리</a:t>
            </a:r>
            <a:r>
              <a:rPr kumimoji="0" lang="ko-KR" altLang="en-US" sz="12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 통합 시스템 </a:t>
            </a:r>
            <a:r>
              <a:rPr kumimoji="0" lang="ko-KR" altLang="en-US" sz="1200" b="0" i="0" u="none" strike="noStrike" kern="0" cap="none" spc="-100" normalizeH="0" baseline="0" noProof="0" dirty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구축</a:t>
            </a:r>
            <a:r>
              <a:rPr kumimoji="0" lang="en-US" altLang="ko-KR" sz="1200" b="0" i="0" u="none" strike="noStrike" kern="0" cap="none" spc="-100" normalizeH="0" baseline="0" noProof="0" dirty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’</a:t>
            </a:r>
            <a:r>
              <a:rPr kumimoji="0" lang="ko-KR" altLang="en-US" sz="1200" b="0" i="0" u="none" strike="noStrike" kern="0" cap="none" spc="-100" normalizeH="0" baseline="0" noProof="0" dirty="0">
                <a:ln>
                  <a:noFill/>
                </a:ln>
                <a:solidFill>
                  <a:srgbClr val="0154A4"/>
                </a:solidFill>
                <a:effectLst/>
                <a:uLnTx/>
                <a:uFillTx/>
                <a:latin typeface="+mn-ea"/>
                <a:ea typeface="+mn-ea"/>
              </a:rPr>
              <a:t>을 통한</a:t>
            </a:r>
            <a:endParaRPr kumimoji="0" lang="en-US" altLang="ko-KR" sz="1200" b="0" i="0" u="none" strike="noStrike" kern="0" cap="none" spc="-100" normalizeH="0" baseline="0" noProof="0" dirty="0">
              <a:ln>
                <a:noFill/>
              </a:ln>
              <a:solidFill>
                <a:srgbClr val="0154A4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ctr" defTabSz="58420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고객 </a:t>
            </a:r>
            <a:r>
              <a:rPr kumimoji="0" lang="ko-KR" altLang="en-US" sz="20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만족과 업무 효율화를 위한 성공적 </a:t>
            </a:r>
            <a:r>
              <a:rPr kumimoji="0" lang="en-US" altLang="ko-KR" sz="20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Digital Transformation</a:t>
            </a:r>
            <a:r>
              <a:rPr kumimoji="0" lang="ko-KR" altLang="en-US" sz="20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endParaRPr kumimoji="0" lang="ko-KR" altLang="en-US" sz="2000" b="0" i="0" u="none" strike="noStrike" kern="0" cap="none" spc="-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sym typeface="Noto Sans CJK KR Regular"/>
            </a:endParaRPr>
          </a:p>
        </p:txBody>
      </p:sp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805FC9F2-BBD4-4669-8B52-477EA24DF2E2}"/>
              </a:ext>
            </a:extLst>
          </p:cNvPr>
          <p:cNvSpPr/>
          <p:nvPr/>
        </p:nvSpPr>
        <p:spPr>
          <a:xfrm>
            <a:off x="457887" y="692696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pc="-100" dirty="0" smtClean="0">
                <a:solidFill>
                  <a:schemeClr val="bg1"/>
                </a:solidFill>
                <a:latin typeface="+mn-ea"/>
              </a:rPr>
              <a:t>A+</a:t>
            </a:r>
            <a:r>
              <a:rPr lang="ko-KR" altLang="en-US" spc="-100" dirty="0" smtClean="0">
                <a:solidFill>
                  <a:schemeClr val="bg1"/>
                </a:solidFill>
                <a:latin typeface="+mn-ea"/>
              </a:rPr>
              <a:t>라이프의 재고관리와 </a:t>
            </a:r>
            <a:r>
              <a:rPr lang="ko-KR" altLang="en-US" spc="-100" dirty="0" err="1" smtClean="0">
                <a:solidFill>
                  <a:schemeClr val="bg1"/>
                </a:solidFill>
                <a:latin typeface="+mn-ea"/>
              </a:rPr>
              <a:t>의전관리</a:t>
            </a:r>
            <a:r>
              <a:rPr lang="ko-KR" altLang="en-US" spc="-100" dirty="0" smtClean="0">
                <a:solidFill>
                  <a:schemeClr val="bg1"/>
                </a:solidFill>
                <a:latin typeface="+mn-ea"/>
              </a:rPr>
              <a:t> 시스템의 통합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LcShp 28" descr="어두운 상향 대각선"/>
          <p:cNvSpPr>
            <a:spLocks noChangeArrowheads="1"/>
          </p:cNvSpPr>
          <p:nvPr/>
        </p:nvSpPr>
        <p:spPr bwMode="auto">
          <a:xfrm>
            <a:off x="1846247" y="2724665"/>
            <a:ext cx="2296087" cy="3296624"/>
          </a:xfrm>
          <a:prstGeom prst="roundRect">
            <a:avLst>
              <a:gd name="adj" fmla="val 5000"/>
            </a:avLst>
          </a:prstGeom>
          <a:solidFill>
            <a:srgbClr val="DDDDDD"/>
          </a:solidFill>
          <a:ln w="6350" algn="ctr">
            <a:solidFill>
              <a:srgbClr val="ACACAC"/>
            </a:solidFill>
            <a:round/>
            <a:headEnd/>
            <a:tailEnd/>
          </a:ln>
        </p:spPr>
        <p:txBody>
          <a:bodyPr wrap="none" lIns="36000" tIns="36000" rIns="36000" bIns="36000" anchor="t"/>
          <a:lstStyle/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장례 현황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실적 관리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상품 검색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장례식장 검색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재고 관리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서류 양식 관리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제어판 </a:t>
            </a:r>
            <a:r>
              <a: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코드 관리</a:t>
            </a:r>
            <a:r>
              <a:rPr lang="en-US" altLang="ko-KR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</a:t>
            </a:r>
          </a:p>
          <a:p>
            <a:pPr marL="171450" indent="-171450" defTabSz="893763">
              <a:lnSpc>
                <a:spcPct val="200000"/>
              </a:lnSpc>
              <a:buFont typeface="Wingdings"/>
              <a:buChar char="Ø"/>
            </a:pPr>
            <a:r>
              <a:rPr lang="ko-KR" altLang="en-US" sz="120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만족도 조사</a:t>
            </a:r>
            <a:endParaRPr lang="en-US" altLang="ko-KR" sz="1200" spc="-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grpSp>
        <p:nvGrpSpPr>
          <p:cNvPr id="41" name="Group 48"/>
          <p:cNvGrpSpPr>
            <a:grpSpLocks/>
          </p:cNvGrpSpPr>
          <p:nvPr/>
        </p:nvGrpSpPr>
        <p:grpSpPr bwMode="auto">
          <a:xfrm>
            <a:off x="1580203" y="2204864"/>
            <a:ext cx="2332045" cy="352425"/>
            <a:chOff x="3572" y="1550"/>
            <a:chExt cx="1469" cy="222"/>
          </a:xfrm>
        </p:grpSpPr>
        <p:pic>
          <p:nvPicPr>
            <p:cNvPr id="42" name="Picture 124" descr="etc_16_1_v3-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2" y="1550"/>
              <a:ext cx="30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1635"/>
            <p:cNvSpPr txBox="1">
              <a:spLocks noChangeArrowheads="1"/>
            </p:cNvSpPr>
            <p:nvPr/>
          </p:nvSpPr>
          <p:spPr bwMode="auto">
            <a:xfrm>
              <a:off x="3848" y="1635"/>
              <a:ext cx="119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93763"/>
              <a:r>
                <a:rPr lang="ko-KR" altLang="en-US" sz="14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 및 </a:t>
              </a:r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의전관리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통합</a:t>
              </a:r>
              <a:endParaRPr lang="ko-KR" altLang="en-US" sz="1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Group 48"/>
          <p:cNvGrpSpPr>
            <a:grpSpLocks/>
          </p:cNvGrpSpPr>
          <p:nvPr/>
        </p:nvGrpSpPr>
        <p:grpSpPr bwMode="auto">
          <a:xfrm>
            <a:off x="5169024" y="2317033"/>
            <a:ext cx="2171707" cy="352425"/>
            <a:chOff x="3572" y="1550"/>
            <a:chExt cx="1368" cy="222"/>
          </a:xfrm>
        </p:grpSpPr>
        <p:pic>
          <p:nvPicPr>
            <p:cNvPr id="45" name="Picture 124" descr="etc_16_1_v3-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2" y="1550"/>
              <a:ext cx="30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1635"/>
            <p:cNvSpPr txBox="1">
              <a:spLocks noChangeArrowheads="1"/>
            </p:cNvSpPr>
            <p:nvPr/>
          </p:nvSpPr>
          <p:spPr bwMode="auto">
            <a:xfrm>
              <a:off x="3848" y="1635"/>
              <a:ext cx="109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93763" latinLnBrk="0"/>
              <a:r>
                <a:rPr lang="ko-KR" altLang="en-US" sz="1400" b="1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효율화를 위한 통합</a:t>
              </a:r>
              <a:endParaRPr lang="ko-KR" altLang="en-US" sz="1400" b="1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 Box 1635"/>
          <p:cNvSpPr txBox="1">
            <a:spLocks noChangeArrowheads="1"/>
          </p:cNvSpPr>
          <p:nvPr/>
        </p:nvSpPr>
        <p:spPr bwMode="auto">
          <a:xfrm>
            <a:off x="6486793" y="3624699"/>
            <a:ext cx="141865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분산된 업무를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한곳에서 처리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연동</a:t>
            </a:r>
            <a:endParaRPr lang="en-US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4664968" y="4295342"/>
            <a:ext cx="3165797" cy="0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6342529" y="2912345"/>
            <a:ext cx="0" cy="1382997"/>
          </a:xfrm>
          <a:prstGeom prst="line">
            <a:avLst/>
          </a:prstGeom>
          <a:noFill/>
          <a:ln w="6350">
            <a:solidFill>
              <a:srgbClr val="C0C0C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5084240" y="4509120"/>
            <a:ext cx="2139958" cy="352425"/>
            <a:chOff x="3572" y="1550"/>
            <a:chExt cx="1348" cy="222"/>
          </a:xfrm>
        </p:grpSpPr>
        <p:pic>
          <p:nvPicPr>
            <p:cNvPr id="54" name="Picture 124" descr="etc_16_1_v3-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2" y="1550"/>
              <a:ext cx="304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1635"/>
            <p:cNvSpPr txBox="1">
              <a:spLocks noChangeArrowheads="1"/>
            </p:cNvSpPr>
            <p:nvPr/>
          </p:nvSpPr>
          <p:spPr bwMode="auto">
            <a:xfrm>
              <a:off x="3848" y="1635"/>
              <a:ext cx="10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93763"/>
              <a:r>
                <a:rPr lang="en-US" altLang="ko-KR" sz="1400" b="1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PC / </a:t>
              </a:r>
              <a:r>
                <a:rPr lang="ko-KR" altLang="en-US" sz="1400" b="1" spc="-1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태블릿 화면 최적화</a:t>
              </a:r>
              <a:endParaRPr lang="ko-KR" altLang="en-US" sz="1400" b="1" spc="-1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 Box 1635"/>
          <p:cNvSpPr txBox="1">
            <a:spLocks noChangeArrowheads="1"/>
          </p:cNvSpPr>
          <p:nvPr/>
        </p:nvSpPr>
        <p:spPr bwMode="auto">
          <a:xfrm>
            <a:off x="5484139" y="4973146"/>
            <a:ext cx="17793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고객과의 상담 및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처리를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태블릿에서도 동일하게 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가능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19" y="2826379"/>
            <a:ext cx="816155" cy="6521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017" y="2800239"/>
            <a:ext cx="714210" cy="637607"/>
          </a:xfrm>
          <a:prstGeom prst="rect">
            <a:avLst/>
          </a:prstGeom>
        </p:spPr>
      </p:pic>
      <p:sp>
        <p:nvSpPr>
          <p:cNvPr id="25" name="Text Box 1635"/>
          <p:cNvSpPr txBox="1">
            <a:spLocks noChangeArrowheads="1"/>
          </p:cNvSpPr>
          <p:nvPr/>
        </p:nvSpPr>
        <p:spPr bwMode="auto">
          <a:xfrm>
            <a:off x="5123865" y="3641005"/>
            <a:ext cx="7101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893763" latinLnBrk="0">
              <a:lnSpc>
                <a:spcPct val="150000"/>
              </a:lnSpc>
            </a:pPr>
            <a:r>
              <a:rPr lang="en-US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93763" latinLnBrk="0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88C820-2575-41A3-BE8A-DCF90CC1CAF1}"/>
              </a:ext>
            </a:extLst>
          </p:cNvPr>
          <p:cNvSpPr/>
          <p:nvPr/>
        </p:nvSpPr>
        <p:spPr>
          <a:xfrm>
            <a:off x="459169" y="1556792"/>
            <a:ext cx="8990226" cy="45790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FEA0CFB-C51F-4C5B-9F97-9A480D2E813D}"/>
              </a:ext>
            </a:extLst>
          </p:cNvPr>
          <p:cNvSpPr/>
          <p:nvPr/>
        </p:nvSpPr>
        <p:spPr>
          <a:xfrm>
            <a:off x="631872" y="1780790"/>
            <a:ext cx="8990226" cy="4579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4. </a:t>
            </a:r>
            <a:r>
              <a:rPr kumimoji="1" lang="ko-KR" altLang="en-US" sz="1800" b="1" dirty="0" err="1">
                <a:latin typeface="+mn-ea"/>
                <a:ea typeface="+mn-ea"/>
                <a:cs typeface="+mn-cs"/>
              </a:rPr>
              <a:t>수행사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 조직도</a:t>
            </a:r>
          </a:p>
        </p:txBody>
      </p:sp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805FC9F2-BBD4-4669-8B52-477EA24DF2E2}"/>
              </a:ext>
            </a:extLst>
          </p:cNvPr>
          <p:cNvSpPr/>
          <p:nvPr/>
        </p:nvSpPr>
        <p:spPr>
          <a:xfrm>
            <a:off x="457887" y="1008385"/>
            <a:ext cx="8994655" cy="451658"/>
          </a:xfrm>
          <a:prstGeom prst="round2Same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pc="-100" dirty="0" smtClean="0">
                <a:solidFill>
                  <a:schemeClr val="bg1"/>
                </a:solidFill>
                <a:latin typeface="+mn-ea"/>
              </a:rPr>
              <a:t>모바일영업시스템 구축 </a:t>
            </a:r>
            <a:r>
              <a:rPr lang="ko-KR" altLang="en-US" spc="-100" dirty="0">
                <a:solidFill>
                  <a:schemeClr val="bg1"/>
                </a:solidFill>
                <a:latin typeface="+mn-ea"/>
              </a:rPr>
              <a:t>수행조직</a:t>
            </a:r>
          </a:p>
        </p:txBody>
      </p:sp>
      <p:sp>
        <p:nvSpPr>
          <p:cNvPr id="39" name="사각형: 둥근 모서리 28">
            <a:extLst>
              <a:ext uri="{FF2B5EF4-FFF2-40B4-BE49-F238E27FC236}">
                <a16:creationId xmlns:a16="http://schemas.microsoft.com/office/drawing/2014/main" id="{BBDA2748-88FA-488B-BA90-856EC8CC5C6A}"/>
              </a:ext>
            </a:extLst>
          </p:cNvPr>
          <p:cNvSpPr/>
          <p:nvPr/>
        </p:nvSpPr>
        <p:spPr>
          <a:xfrm>
            <a:off x="3929593" y="2311314"/>
            <a:ext cx="2370915" cy="663326"/>
          </a:xfrm>
          <a:prstGeom prst="roundRect">
            <a:avLst>
              <a:gd name="adj" fmla="val 8315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1400" spc="-50" dirty="0" smtClean="0">
                <a:solidFill>
                  <a:srgbClr val="0154A4"/>
                </a:solidFill>
                <a:latin typeface="맑은 고딕" panose="020B0503020000020004" pitchFamily="50" charset="-127"/>
              </a:rPr>
              <a:t>개발 총괄 </a:t>
            </a:r>
            <a:r>
              <a:rPr lang="en-US" altLang="ko-KR" sz="1400" spc="-50" dirty="0" smtClean="0">
                <a:solidFill>
                  <a:srgbClr val="0154A4"/>
                </a:solidFill>
                <a:latin typeface="맑은 고딕" panose="020B0503020000020004" pitchFamily="50" charset="-127"/>
              </a:rPr>
              <a:t>PM</a:t>
            </a:r>
            <a:r>
              <a:rPr lang="ko-KR" altLang="en-US" sz="1400" spc="-50" dirty="0" smtClean="0">
                <a:solidFill>
                  <a:srgbClr val="0154A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spc="-50" dirty="0" err="1" smtClean="0">
                <a:solidFill>
                  <a:srgbClr val="0154A4"/>
                </a:solidFill>
                <a:latin typeface="맑은 고딕" panose="020B0503020000020004" pitchFamily="50" charset="-127"/>
              </a:rPr>
              <a:t>박우철</a:t>
            </a:r>
            <a:r>
              <a:rPr lang="ko-KR" altLang="en-US" spc="-50" dirty="0" smtClean="0">
                <a:solidFill>
                  <a:srgbClr val="0154A4"/>
                </a:solidFill>
                <a:latin typeface="맑은 고딕" panose="020B0503020000020004" pitchFamily="50" charset="-127"/>
              </a:rPr>
              <a:t> 프로</a:t>
            </a:r>
            <a:endParaRPr lang="en-US" altLang="ko-KR" sz="1400" spc="-50" dirty="0">
              <a:solidFill>
                <a:srgbClr val="0154A4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C0843C1-B520-40C6-B48A-7D8CEE3E14A3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rot="5400000">
            <a:off x="3238227" y="2752320"/>
            <a:ext cx="1654505" cy="209914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712800-DE9C-4425-BC9B-1B05A0687040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4273004" y="3787097"/>
            <a:ext cx="1654505" cy="29591"/>
          </a:xfrm>
          <a:prstGeom prst="bentConnector3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629BD31-7675-4AE6-AD25-66D6248D49AE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5307780" y="2781911"/>
            <a:ext cx="1654505" cy="20399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B32DB4C-96DB-4793-BA3F-A89DEC157E1C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081722" y="3231214"/>
            <a:ext cx="1520154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28">
            <a:extLst>
              <a:ext uri="{FF2B5EF4-FFF2-40B4-BE49-F238E27FC236}">
                <a16:creationId xmlns:a16="http://schemas.microsoft.com/office/drawing/2014/main" id="{6E2EF5AC-7F6D-4B65-AC0E-8E5C4AB8820A}"/>
              </a:ext>
            </a:extLst>
          </p:cNvPr>
          <p:cNvSpPr/>
          <p:nvPr/>
        </p:nvSpPr>
        <p:spPr>
          <a:xfrm>
            <a:off x="1000319" y="2311314"/>
            <a:ext cx="2304256" cy="663326"/>
          </a:xfrm>
          <a:prstGeom prst="roundRect">
            <a:avLst>
              <a:gd name="adj" fmla="val 831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1400" spc="-50" dirty="0">
                <a:solidFill>
                  <a:schemeClr val="tx1"/>
                </a:solidFill>
                <a:latin typeface="맑은 고딕" panose="020B0503020000020004" pitchFamily="50" charset="-127"/>
              </a:rPr>
              <a:t>총괄</a:t>
            </a:r>
            <a:r>
              <a:rPr lang="en-US" altLang="ko-KR" sz="1400" spc="-5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PMO</a:t>
            </a:r>
            <a:r>
              <a:rPr lang="ko-KR" altLang="en-US" sz="1400" spc="-5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spc="-50" dirty="0" err="1" smtClean="0">
                <a:solidFill>
                  <a:schemeClr val="tx1"/>
                </a:solidFill>
                <a:latin typeface="맑은 고딕" panose="020B0503020000020004" pitchFamily="50" charset="-127"/>
              </a:rPr>
              <a:t>심재</a:t>
            </a:r>
            <a:r>
              <a:rPr lang="ko-KR" altLang="en-US" b="1" spc="-5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완</a:t>
            </a:r>
            <a:r>
              <a:rPr lang="ko-KR" altLang="en-US" spc="-50" dirty="0" smtClean="0">
                <a:solidFill>
                  <a:schemeClr val="tx1"/>
                </a:solidFill>
                <a:latin typeface="맑은 고딕" panose="020B0503020000020004" pitchFamily="50" charset="-127"/>
              </a:rPr>
              <a:t> 팀장</a:t>
            </a:r>
            <a:endParaRPr lang="en-US" altLang="ko-KR" sz="1400" spc="-5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30F043E-3082-499D-BD80-07C15940BD67}"/>
              </a:ext>
            </a:extLst>
          </p:cNvPr>
          <p:cNvCxnSpPr>
            <a:cxnSpLocks/>
            <a:stCxn id="39" idx="1"/>
            <a:endCxn id="71" idx="3"/>
          </p:cNvCxnSpPr>
          <p:nvPr/>
        </p:nvCxnSpPr>
        <p:spPr>
          <a:xfrm flipH="1">
            <a:off x="3304575" y="2642977"/>
            <a:ext cx="625018" cy="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finelab logo">
            <a:extLst>
              <a:ext uri="{FF2B5EF4-FFF2-40B4-BE49-F238E27FC236}">
                <a16:creationId xmlns:a16="http://schemas.microsoft.com/office/drawing/2014/main" id="{F5064AF0-1ED7-482E-AE56-AE97FC6B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7" y="2101354"/>
            <a:ext cx="792088" cy="1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사각형: 둥근 모서리 28">
            <a:extLst>
              <a:ext uri="{FF2B5EF4-FFF2-40B4-BE49-F238E27FC236}">
                <a16:creationId xmlns:a16="http://schemas.microsoft.com/office/drawing/2014/main" id="{D8025E08-39D7-4AE5-AE2B-9FD621AB95C8}"/>
              </a:ext>
            </a:extLst>
          </p:cNvPr>
          <p:cNvSpPr/>
          <p:nvPr/>
        </p:nvSpPr>
        <p:spPr>
          <a:xfrm>
            <a:off x="2022524" y="4504811"/>
            <a:ext cx="1978864" cy="1532452"/>
          </a:xfrm>
          <a:prstGeom prst="roundRect">
            <a:avLst>
              <a:gd name="adj" fmla="val 83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8" name="사각형: 둥근 모서리 28">
            <a:extLst>
              <a:ext uri="{FF2B5EF4-FFF2-40B4-BE49-F238E27FC236}">
                <a16:creationId xmlns:a16="http://schemas.microsoft.com/office/drawing/2014/main" id="{EE24127A-D583-4EBB-91B0-F5ED531712B6}"/>
              </a:ext>
            </a:extLst>
          </p:cNvPr>
          <p:cNvSpPr/>
          <p:nvPr/>
        </p:nvSpPr>
        <p:spPr>
          <a:xfrm>
            <a:off x="4095947" y="4504811"/>
            <a:ext cx="1978864" cy="1532451"/>
          </a:xfrm>
          <a:prstGeom prst="roundRect">
            <a:avLst>
              <a:gd name="adj" fmla="val 83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9" name="사각형: 둥근 모서리 28">
            <a:extLst>
              <a:ext uri="{FF2B5EF4-FFF2-40B4-BE49-F238E27FC236}">
                <a16:creationId xmlns:a16="http://schemas.microsoft.com/office/drawing/2014/main" id="{FE68E8C1-D44D-44E2-879F-467AFD2A8A14}"/>
              </a:ext>
            </a:extLst>
          </p:cNvPr>
          <p:cNvSpPr/>
          <p:nvPr/>
        </p:nvSpPr>
        <p:spPr>
          <a:xfrm>
            <a:off x="6165500" y="4504811"/>
            <a:ext cx="1978864" cy="1532451"/>
          </a:xfrm>
          <a:prstGeom prst="roundRect">
            <a:avLst>
              <a:gd name="adj" fmla="val 831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3" name="사각형: 둥근 모서리 28">
            <a:extLst>
              <a:ext uri="{FF2B5EF4-FFF2-40B4-BE49-F238E27FC236}">
                <a16:creationId xmlns:a16="http://schemas.microsoft.com/office/drawing/2014/main" id="{2B203701-9293-4208-914F-71C3994926C2}"/>
              </a:ext>
            </a:extLst>
          </p:cNvPr>
          <p:cNvSpPr/>
          <p:nvPr/>
        </p:nvSpPr>
        <p:spPr>
          <a:xfrm>
            <a:off x="4293372" y="4629145"/>
            <a:ext cx="1584176" cy="1296144"/>
          </a:xfrm>
          <a:prstGeom prst="roundRect">
            <a:avLst>
              <a:gd name="adj" fmla="val 83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err="1" smtClean="0">
                <a:solidFill>
                  <a:srgbClr val="FFFFFF"/>
                </a:solidFill>
                <a:latin typeface="+mn-ea"/>
              </a:rPr>
              <a:t>기획시스템팀</a:t>
            </a:r>
            <a:endParaRPr kumimoji="0" lang="en-US" altLang="ko-KR" sz="1400" b="1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FFFFFF"/>
                </a:solidFill>
                <a:latin typeface="+mn-ea"/>
              </a:rPr>
              <a:t>신사업개발팀</a:t>
            </a:r>
            <a:endParaRPr kumimoji="0" lang="en-US" altLang="ko-KR" sz="1400" b="1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서버</a:t>
            </a:r>
            <a:r>
              <a:rPr kumimoji="0" lang="en-US" altLang="ko-KR" sz="14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인프라</a:t>
            </a:r>
            <a:endParaRPr kumimoji="0" lang="en-US" altLang="ko-KR" sz="1400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태블릿앱개발 </a:t>
            </a:r>
            <a:endParaRPr kumimoji="0" lang="en-US" altLang="ko-KR" sz="1400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6" name="사각형: 둥근 모서리 28">
            <a:extLst>
              <a:ext uri="{FF2B5EF4-FFF2-40B4-BE49-F238E27FC236}">
                <a16:creationId xmlns:a16="http://schemas.microsoft.com/office/drawing/2014/main" id="{9C8F4E4D-205A-4E56-9DB4-C171793F3B1E}"/>
              </a:ext>
            </a:extLst>
          </p:cNvPr>
          <p:cNvSpPr/>
          <p:nvPr/>
        </p:nvSpPr>
        <p:spPr>
          <a:xfrm>
            <a:off x="6362925" y="4629145"/>
            <a:ext cx="1584176" cy="1296143"/>
          </a:xfrm>
          <a:prstGeom prst="roundRect">
            <a:avLst>
              <a:gd name="adj" fmla="val 83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err="1" smtClean="0">
                <a:solidFill>
                  <a:srgbClr val="FFFFFF"/>
                </a:solidFill>
                <a:latin typeface="+mn-ea"/>
              </a:rPr>
              <a:t>프로젝트팀</a:t>
            </a: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기획</a:t>
            </a:r>
            <a:r>
              <a:rPr kumimoji="0" lang="en-US" altLang="ko-KR" sz="14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디자인</a:t>
            </a:r>
            <a:r>
              <a:rPr kumimoji="0" lang="en-US" altLang="ko-KR" sz="1400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개발</a:t>
            </a:r>
            <a:endParaRPr kumimoji="0" lang="en-US" altLang="ko-KR" sz="14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사각형: 둥근 모서리 28">
            <a:extLst>
              <a:ext uri="{FF2B5EF4-FFF2-40B4-BE49-F238E27FC236}">
                <a16:creationId xmlns:a16="http://schemas.microsoft.com/office/drawing/2014/main" id="{317F5DAF-F826-427A-B4A3-CB8A054BF194}"/>
              </a:ext>
            </a:extLst>
          </p:cNvPr>
          <p:cNvSpPr/>
          <p:nvPr/>
        </p:nvSpPr>
        <p:spPr>
          <a:xfrm>
            <a:off x="2223819" y="4629145"/>
            <a:ext cx="1584176" cy="1296144"/>
          </a:xfrm>
          <a:prstGeom prst="roundRect">
            <a:avLst>
              <a:gd name="adj" fmla="val 8315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 smtClean="0">
                <a:solidFill>
                  <a:srgbClr val="FFFFFF"/>
                </a:solidFill>
                <a:latin typeface="+mn-ea"/>
              </a:rPr>
              <a:t>디지털사업팀</a:t>
            </a: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 </a:t>
            </a:r>
            <a:endParaRPr kumimoji="0" lang="en-US" altLang="ko-KR" sz="1400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디자인 </a:t>
            </a:r>
            <a:endParaRPr kumimoji="0" lang="en-US" altLang="ko-KR" sz="1400" dirty="0" smtClean="0">
              <a:solidFill>
                <a:srgbClr val="FFFFFF"/>
              </a:solidFill>
              <a:latin typeface="+mn-ea"/>
            </a:endParaRPr>
          </a:p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smtClean="0">
                <a:solidFill>
                  <a:srgbClr val="FFFFFF"/>
                </a:solidFill>
                <a:latin typeface="+mn-ea"/>
              </a:rPr>
              <a:t>개발 </a:t>
            </a:r>
            <a:endParaRPr kumimoji="0" lang="en-US" altLang="ko-KR" sz="1400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1" name="사각형: 둥근 모서리 28">
            <a:extLst>
              <a:ext uri="{FF2B5EF4-FFF2-40B4-BE49-F238E27FC236}">
                <a16:creationId xmlns:a16="http://schemas.microsoft.com/office/drawing/2014/main" id="{34F6145A-AB74-491E-893A-618F3FCB5F54}"/>
              </a:ext>
            </a:extLst>
          </p:cNvPr>
          <p:cNvSpPr/>
          <p:nvPr/>
        </p:nvSpPr>
        <p:spPr>
          <a:xfrm>
            <a:off x="6473212" y="2852936"/>
            <a:ext cx="1826239" cy="752361"/>
          </a:xfrm>
          <a:prstGeom prst="roundRect">
            <a:avLst>
              <a:gd name="adj" fmla="val 8315"/>
            </a:avLst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endParaRPr kumimoji="0" lang="en-US" altLang="ko-KR" sz="14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8" name="사각형: 둥근 모서리 28">
            <a:extLst>
              <a:ext uri="{FF2B5EF4-FFF2-40B4-BE49-F238E27FC236}">
                <a16:creationId xmlns:a16="http://schemas.microsoft.com/office/drawing/2014/main" id="{EF743D5F-FF83-4399-8232-B5E3EB85D1B7}"/>
              </a:ext>
            </a:extLst>
          </p:cNvPr>
          <p:cNvSpPr/>
          <p:nvPr/>
        </p:nvSpPr>
        <p:spPr>
          <a:xfrm>
            <a:off x="6601876" y="3017907"/>
            <a:ext cx="1584176" cy="426614"/>
          </a:xfrm>
          <a:prstGeom prst="roundRect">
            <a:avLst>
              <a:gd name="adj" fmla="val 831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algn="ctr" defTabSz="58420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  <a:latin typeface="+mn-ea"/>
              </a:rPr>
              <a:t>품질</a:t>
            </a:r>
            <a:r>
              <a:rPr kumimoji="0"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200" b="1" dirty="0">
                <a:solidFill>
                  <a:schemeClr val="tx1"/>
                </a:solidFill>
                <a:latin typeface="+mn-ea"/>
              </a:rPr>
              <a:t>업무지원</a:t>
            </a:r>
            <a:endParaRPr kumimoji="0" lang="en-US" altLang="ko-KR" sz="12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Picture 2" descr="finelab logo">
            <a:extLst>
              <a:ext uri="{FF2B5EF4-FFF2-40B4-BE49-F238E27FC236}">
                <a16:creationId xmlns:a16="http://schemas.microsoft.com/office/drawing/2014/main" id="{F5064AF0-1ED7-482E-AE56-AE97FC6B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94" y="2099201"/>
            <a:ext cx="792088" cy="1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inelab logo">
            <a:extLst>
              <a:ext uri="{FF2B5EF4-FFF2-40B4-BE49-F238E27FC236}">
                <a16:creationId xmlns:a16="http://schemas.microsoft.com/office/drawing/2014/main" id="{F5064AF0-1ED7-482E-AE56-AE97FC6B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21" y="4259264"/>
            <a:ext cx="792088" cy="1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finelab logo">
            <a:extLst>
              <a:ext uri="{FF2B5EF4-FFF2-40B4-BE49-F238E27FC236}">
                <a16:creationId xmlns:a16="http://schemas.microsoft.com/office/drawing/2014/main" id="{F5064AF0-1ED7-482E-AE56-AE97FC6B7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21" y="4259264"/>
            <a:ext cx="792088" cy="16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92" y="4194891"/>
            <a:ext cx="1042220" cy="2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38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23778" y="59272"/>
            <a:ext cx="7172344" cy="369332"/>
          </a:xfr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800" b="1" dirty="0"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1800" b="1" dirty="0">
                <a:latin typeface="+mn-ea"/>
                <a:ea typeface="+mn-ea"/>
                <a:cs typeface="+mn-cs"/>
              </a:rPr>
              <a:t>사업범위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D70E394-FCE9-46EF-B396-93680BEB41ED}"/>
              </a:ext>
            </a:extLst>
          </p:cNvPr>
          <p:cNvSpPr/>
          <p:nvPr/>
        </p:nvSpPr>
        <p:spPr>
          <a:xfrm>
            <a:off x="273050" y="764704"/>
            <a:ext cx="9359900" cy="532859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15" name="사각형: 둥근 위쪽 모서리 71"/>
          <p:cNvSpPr/>
          <p:nvPr/>
        </p:nvSpPr>
        <p:spPr>
          <a:xfrm>
            <a:off x="457887" y="1008385"/>
            <a:ext cx="8994655" cy="45165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pc="-100">
                <a:solidFill>
                  <a:schemeClr val="bg1"/>
                </a:solidFill>
                <a:latin typeface="+mn-ea"/>
              </a:rPr>
              <a:t>재고 관리 및 장례 진행시스템 구축범위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54576" y="2311745"/>
          <a:ext cx="2215113" cy="3247845"/>
        </p:xfrm>
        <a:graphic>
          <a:graphicData uri="http://schemas.openxmlformats.org/drawingml/2006/table">
            <a:tbl>
              <a:tblPr/>
              <a:tblGrid>
                <a:gridCol w="15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기준정보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서식관련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장례행사관련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장례행사관련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장례행사관련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장례상품검색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장례식장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의전팀장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만족도 평가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상담신청확인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696"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 메뉴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14287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32520" y="1600849"/>
            <a:ext cx="1623848" cy="3439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</a:rPr>
              <a:t>현재 재고관리 및 장례의전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메뉴</a:t>
            </a:r>
            <a:r>
              <a:rPr lang="en-US" altLang="ko-KR" sz="1200" b="1">
                <a:solidFill>
                  <a:schemeClr val="tx1"/>
                </a:solidFill>
              </a:rPr>
              <a:t> </a:t>
            </a:r>
            <a:r>
              <a:rPr lang="ko-KR" altLang="en-US" sz="1200" b="1">
                <a:solidFill>
                  <a:schemeClr val="tx1"/>
                </a:solidFill>
              </a:rPr>
              <a:t>현황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2586888" y="3063829"/>
            <a:ext cx="713312" cy="1020715"/>
          </a:xfrm>
          <a:prstGeom prst="rightArrow">
            <a:avLst>
              <a:gd name="adj1" fmla="val 79153"/>
              <a:gd name="adj2" fmla="val 35790"/>
            </a:avLst>
          </a:prstGeom>
          <a:gradFill>
            <a:gsLst>
              <a:gs pos="23000">
                <a:schemeClr val="bg1">
                  <a:lumMod val="6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>
              <a:ln w="9525">
                <a:solidFill>
                  <a:schemeClr val="bg1">
                    <a:alpha val="0"/>
                  </a:schemeClr>
                </a:solidFill>
              </a:ln>
              <a:solidFill>
                <a:prstClr val="white"/>
              </a:solidFill>
              <a:latin typeface="나눔바른고딕"/>
              <a:ea typeface="나눔바른고딕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40832" y="1556792"/>
            <a:ext cx="3672408" cy="274320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latin typeface="나눔스퀘어라운드 Bold"/>
                <a:ea typeface="나눔스퀘어라운드 Bold"/>
              </a:rPr>
              <a:t>테블릿 화면에 맞는 핵심 메뉴 구성안 </a:t>
            </a:r>
            <a:r>
              <a:rPr lang="en-US" altLang="ko-KR" sz="1100">
                <a:latin typeface="나눔스퀘어라운드 Bold"/>
                <a:ea typeface="나눔스퀘어라운드 Bold"/>
              </a:rPr>
              <a:t>– 24</a:t>
            </a:r>
            <a:r>
              <a:rPr lang="ko-KR" altLang="en-US" sz="1100">
                <a:latin typeface="나눔스퀘어라운드 Bold"/>
                <a:ea typeface="나눔스퀘어라운드 Bold"/>
              </a:rPr>
              <a:t>개 메뉴안</a:t>
            </a:r>
            <a:endParaRPr lang="en-US" altLang="ko-KR" sz="1100">
              <a:latin typeface="나눔스퀘어라운드 Bold"/>
              <a:ea typeface="나눔스퀘어라운드 Bold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40833" y="1878398"/>
          <a:ext cx="4214356" cy="1740492"/>
        </p:xfrm>
        <a:graphic>
          <a:graphicData uri="http://schemas.openxmlformats.org/drawingml/2006/table">
            <a:tbl>
              <a:tblPr/>
              <a:tblGrid>
                <a:gridCol w="644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88">
                <a:tc rowSpan="2"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 현황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실적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상품정보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행사정보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정산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8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수수로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 상품 관리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장례식장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장례식장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입고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회수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본부별 이동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현황 및 이력  관리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푸시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서류양식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거래내역서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재고명세서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출력용문서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제어판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공통코드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Spec,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품목코드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협력업체단가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실비정산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만족도 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 진행 후 만족도 조사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3440832" y="3720894"/>
            <a:ext cx="3528392" cy="274320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latin typeface="나눔스퀘어라운드 Bold"/>
                <a:ea typeface="나눔스퀘어라운드 Bold"/>
              </a:rPr>
              <a:t>PC</a:t>
            </a:r>
            <a:r>
              <a:rPr lang="ko-KR" altLang="en-US" sz="1100">
                <a:latin typeface="나눔스퀘어라운드 Bold"/>
                <a:ea typeface="나눔스퀘어라운드 Bold"/>
              </a:rPr>
              <a:t>에 맞는 메뉴 정리 구성안 </a:t>
            </a:r>
            <a:r>
              <a:rPr lang="en-US" altLang="ko-KR" sz="1100">
                <a:latin typeface="나눔스퀘어라운드 Bold"/>
                <a:ea typeface="나눔스퀘어라운드 Bold"/>
              </a:rPr>
              <a:t>– 24</a:t>
            </a:r>
            <a:r>
              <a:rPr lang="ko-KR" altLang="en-US" sz="1100">
                <a:latin typeface="나눔스퀘어라운드 Bold"/>
                <a:ea typeface="나눔스퀘어라운드 Bold"/>
              </a:rPr>
              <a:t>개 메뉴안</a:t>
            </a:r>
            <a:endParaRPr lang="en-US" altLang="ko-KR" sz="1100">
              <a:latin typeface="나눔스퀘어라운드 Bold"/>
              <a:ea typeface="나눔스퀘어라운드 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440832" y="4056067"/>
          <a:ext cx="4248472" cy="1740492"/>
        </p:xfrm>
        <a:graphic>
          <a:graphicData uri="http://schemas.openxmlformats.org/drawingml/2006/table">
            <a:tbl>
              <a:tblPr/>
              <a:tblGrid>
                <a:gridCol w="89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88">
                <a:tc rowSpan="2"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 현황 </a:t>
                      </a:r>
                    </a:p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실적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상품정보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행사정보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정산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8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수수로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 상품 관리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장례식장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장례식장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입고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회수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본부별 이동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현황 및 이력  관리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푸시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서류양식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거래내역서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재고명세서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출력용문서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제어판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공통코드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본부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Spec,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품목코드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협력업체단가</a:t>
                      </a:r>
                      <a:r>
                        <a:rPr lang="en-US" altLang="ko-KR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실비정산</a:t>
                      </a:r>
                      <a:endParaRPr lang="en-US" altLang="ko-KR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88"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만족도 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spc="-1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장례 진행 후 만족도 조사</a:t>
                      </a:r>
                      <a:endParaRPr lang="ko-KR" altLang="en-US" sz="1000" b="0" i="0" u="none" strike="noStrike" spc="-10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740367" y="1850050"/>
          <a:ext cx="1712175" cy="4171237"/>
        </p:xfrm>
        <a:graphic>
          <a:graphicData uri="http://schemas.openxmlformats.org/drawingml/2006/table">
            <a:tbl>
              <a:tblPr/>
              <a:tblGrid>
                <a:gridCol w="17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분리된 시스템 메뉴의 통합 </a:t>
                      </a:r>
                      <a:r>
                        <a:rPr kumimoji="1" lang="en-US" altLang="ko-KR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UI</a:t>
                      </a:r>
                      <a:r>
                        <a:rPr kumimoji="1" lang="en-US" altLang="ko-KR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1" lang="ko-KR" altLang="en-US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이관</a:t>
                      </a:r>
                      <a:endParaRPr kumimoji="1" lang="ko-KR" altLang="en-US" sz="900" kern="120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태블릿</a:t>
                      </a:r>
                      <a:r>
                        <a:rPr kumimoji="1" lang="en-US" altLang="ko-KR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/PC </a:t>
                      </a: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환경 적용</a:t>
                      </a:r>
                      <a:endParaRPr kumimoji="1" lang="ko-KR" altLang="en-US" sz="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장례 행사 실적 확인</a:t>
                      </a:r>
                      <a:endParaRPr kumimoji="1" lang="ko-KR" altLang="en-US" sz="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장례 상품의 다양성 보장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None/>
                        <a:defRPr/>
                      </a:pPr>
                      <a:r>
                        <a:rPr kumimoji="1" lang="en-US" altLang="ko-KR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 (</a:t>
                      </a:r>
                      <a:r>
                        <a:rPr kumimoji="1" lang="ko-KR" altLang="en-US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상담 시 품목의 조합 가능</a:t>
                      </a:r>
                      <a:r>
                        <a:rPr kumimoji="1" lang="en-US" altLang="ko-KR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)</a:t>
                      </a:r>
                      <a:endParaRPr kumimoji="1" lang="ko-KR" altLang="en-US" sz="900" kern="120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품목 재고 현황 실시간 파악</a:t>
                      </a:r>
                      <a:r>
                        <a:rPr kumimoji="1" lang="ko-KR" altLang="en-US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 가능</a:t>
                      </a:r>
                      <a:r>
                        <a:rPr kumimoji="1" lang="en-US" altLang="ko-KR" sz="900" kern="1200" baseline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.</a:t>
                      </a:r>
                      <a:endParaRPr kumimoji="1" lang="ko-KR" altLang="en-US" sz="900" kern="120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가상화 서버 도입 적용</a:t>
                      </a:r>
                      <a:endParaRPr kumimoji="1" lang="ko-KR" altLang="en-US" sz="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91">
                <a:tc>
                  <a:txBody>
                    <a:bodyPr/>
                    <a:lstStyle/>
                    <a:p>
                      <a:pPr marL="88900" marR="0" lvl="0" indent="-889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50"/>
                        </a:spcAft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ko-KR" altLang="en-US" sz="900" kern="12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/>
                          <a:ea typeface="나눔바른고딕"/>
                          <a:cs typeface="+mn-cs"/>
                        </a:rPr>
                        <a:t>상담 서 및 정산 서 전자 문서화</a:t>
                      </a:r>
                    </a:p>
                  </a:txBody>
                  <a:tcPr marL="46800" marR="46800" marT="46800" marB="468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02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809596" y="3071810"/>
            <a:ext cx="488156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>
                <a:solidFill>
                  <a:srgbClr val="FFFFFF"/>
                </a:solidFill>
                <a:latin typeface="+mn-ea"/>
              </a:rPr>
              <a:t>Ⅱ. </a:t>
            </a:r>
            <a:r>
              <a:rPr lang="ko-KR" altLang="en-US" sz="3000" b="1" dirty="0">
                <a:solidFill>
                  <a:srgbClr val="FFFFFF"/>
                </a:solidFill>
                <a:latin typeface="+mn-ea"/>
              </a:rPr>
              <a:t>주요구축내용</a:t>
            </a:r>
            <a:endParaRPr lang="en-US" altLang="ko-KR" sz="3000" b="1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14457</TotalTime>
  <Words>2338</Words>
  <Application>Microsoft Office PowerPoint</Application>
  <PresentationFormat>A4 용지(210x297mm)</PresentationFormat>
  <Paragraphs>597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42" baseType="lpstr">
      <vt:lpstr>Arial Nova Cond</vt:lpstr>
      <vt:lpstr>HY견고딕</vt:lpstr>
      <vt:lpstr>HY헤드라인M</vt:lpstr>
      <vt:lpstr>Monotype Sorts</vt:lpstr>
      <vt:lpstr>Noto Sans CJK KR Regular</vt:lpstr>
      <vt:lpstr>굴림</vt:lpstr>
      <vt:lpstr>나눔고딕</vt:lpstr>
      <vt:lpstr>나눔고딕 ExtraBold</vt:lpstr>
      <vt:lpstr>나눔바른고딕</vt:lpstr>
      <vt:lpstr>나눔스퀘어 Bold</vt:lpstr>
      <vt:lpstr>나눔스퀘어라운드 Bold</vt:lpstr>
      <vt:lpstr>나눔스퀘어라운드 Regular</vt:lpstr>
      <vt:lpstr>돋움</vt:lpstr>
      <vt:lpstr>맑은 고딕</vt:lpstr>
      <vt:lpstr>Arial</vt:lpstr>
      <vt:lpstr>Symbol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1. 사업소개</vt:lpstr>
      <vt:lpstr>2. 주요경과보고</vt:lpstr>
      <vt:lpstr>3. 사업의 배경 및 목적</vt:lpstr>
      <vt:lpstr>4. 수행사 조직도</vt:lpstr>
      <vt:lpstr>5. 사업범위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프로젝트 구축 일정표 (1/2)</vt:lpstr>
      <vt:lpstr>2. 업무보고</vt:lpstr>
      <vt:lpstr>3. 단계별 산출물</vt:lpstr>
      <vt:lpstr>4. 리스크관리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디지털사업팀</dc:creator>
  <cp:lastModifiedBy>Player_kozin</cp:lastModifiedBy>
  <cp:revision>231</cp:revision>
  <dcterms:created xsi:type="dcterms:W3CDTF">2010-04-10T06:46:18Z</dcterms:created>
  <dcterms:modified xsi:type="dcterms:W3CDTF">2022-11-22T01:04:34Z</dcterms:modified>
</cp:coreProperties>
</file>