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A92-C4D8-4FA7-904C-2D485451C9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E208-2070-413E-AEE2-CBA2C1DBD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7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489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2A92-C4D8-4FA7-904C-2D485451C9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E208-2070-413E-AEE2-CBA2C1DBD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DFF9146-FE7B-B5CE-B314-24025787E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57905478"/>
              </p:ext>
            </p:extLst>
          </p:nvPr>
        </p:nvGraphicFramePr>
        <p:xfrm>
          <a:off x="0" y="0"/>
          <a:ext cx="121920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8">
                  <a:extLst>
                    <a:ext uri="{9D8B030D-6E8A-4147-A177-3AD203B41FA5}">
                      <a16:colId xmlns:a16="http://schemas.microsoft.com/office/drawing/2014/main" val="652537163"/>
                    </a:ext>
                  </a:extLst>
                </a:gridCol>
                <a:gridCol w="3114792">
                  <a:extLst>
                    <a:ext uri="{9D8B030D-6E8A-4147-A177-3AD203B41FA5}">
                      <a16:colId xmlns:a16="http://schemas.microsoft.com/office/drawing/2014/main" val="41871387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7849005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5323402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1248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9063553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885435497"/>
                    </a:ext>
                  </a:extLst>
                </a:gridCol>
                <a:gridCol w="1133476">
                  <a:extLst>
                    <a:ext uri="{9D8B030D-6E8A-4147-A177-3AD203B41FA5}">
                      <a16:colId xmlns:a16="http://schemas.microsoft.com/office/drawing/2014/main" val="1519786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j-ea"/>
                          <a:ea typeface="+mj-ea"/>
                        </a:rPr>
                        <a:t>0.65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j-ea"/>
                          <a:ea typeface="+mj-ea"/>
                        </a:rPr>
                        <a:t>이재영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4406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E07D436-D520-299A-811C-F6C93523908A}"/>
              </a:ext>
            </a:extLst>
          </p:cNvPr>
          <p:cNvSpPr/>
          <p:nvPr userDrawn="1"/>
        </p:nvSpPr>
        <p:spPr>
          <a:xfrm>
            <a:off x="0" y="506578"/>
            <a:ext cx="12192000" cy="5998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827D10AA-F698-81A1-AB18-00B22FBACC2F}"/>
              </a:ext>
            </a:extLst>
          </p:cNvPr>
          <p:cNvSpPr txBox="1">
            <a:spLocks/>
          </p:cNvSpPr>
          <p:nvPr userDrawn="1"/>
        </p:nvSpPr>
        <p:spPr>
          <a:xfrm>
            <a:off x="4914573" y="6574136"/>
            <a:ext cx="2362854" cy="22671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C639E1-0F87-4116-9497-F301CD8657D3}" type="slidenum">
              <a:rPr lang="ko-KR" altLang="en-US" smtClean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pPr/>
              <a:t>‹#›</a:t>
            </a:fld>
            <a:endParaRPr lang="ko-KR" altLang="en-US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FA40E1-0C6F-7938-45C7-B66B5C13EB4E}"/>
              </a:ext>
            </a:extLst>
          </p:cNvPr>
          <p:cNvCxnSpPr>
            <a:cxnSpLocks/>
          </p:cNvCxnSpPr>
          <p:nvPr userDrawn="1"/>
        </p:nvCxnSpPr>
        <p:spPr>
          <a:xfrm>
            <a:off x="9677218" y="507612"/>
            <a:ext cx="0" cy="59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D92F33-0A9C-F78C-5CD2-80E1F0D724DC}"/>
              </a:ext>
            </a:extLst>
          </p:cNvPr>
          <p:cNvGrpSpPr/>
          <p:nvPr userDrawn="1"/>
        </p:nvGrpSpPr>
        <p:grpSpPr>
          <a:xfrm>
            <a:off x="65317" y="6559331"/>
            <a:ext cx="1539551" cy="242449"/>
            <a:chOff x="3956180" y="5027998"/>
            <a:chExt cx="1539551" cy="2424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7D0F73-CBB4-3F17-72C7-AB4D6B79EBE8}"/>
                </a:ext>
              </a:extLst>
            </p:cNvPr>
            <p:cNvSpPr/>
            <p:nvPr/>
          </p:nvSpPr>
          <p:spPr>
            <a:xfrm>
              <a:off x="3956180" y="5027998"/>
              <a:ext cx="1539551" cy="242449"/>
            </a:xfrm>
            <a:prstGeom prst="rect">
              <a:avLst/>
            </a:prstGeom>
            <a:solidFill>
              <a:srgbClr val="B7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58A8971-3FD9-91E9-582A-F604DBA29B81}"/>
                </a:ext>
              </a:extLst>
            </p:cNvPr>
            <p:cNvGrpSpPr/>
            <p:nvPr/>
          </p:nvGrpSpPr>
          <p:grpSpPr>
            <a:xfrm>
              <a:off x="4035898" y="5090803"/>
              <a:ext cx="1384607" cy="116837"/>
              <a:chOff x="1344041" y="5051240"/>
              <a:chExt cx="1384607" cy="11683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6794B1E-A7A3-1BD2-BA41-F92BAD401ABC}"/>
                  </a:ext>
                </a:extLst>
              </p:cNvPr>
              <p:cNvSpPr/>
              <p:nvPr/>
            </p:nvSpPr>
            <p:spPr>
              <a:xfrm>
                <a:off x="1344041" y="5051240"/>
                <a:ext cx="113590" cy="116837"/>
              </a:xfrm>
              <a:prstGeom prst="rect">
                <a:avLst/>
              </a:prstGeom>
              <a:solidFill>
                <a:srgbClr val="0D6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6701143-82DC-E7E1-3FB2-B2DE65D8A460}"/>
                  </a:ext>
                </a:extLst>
              </p:cNvPr>
              <p:cNvSpPr/>
              <p:nvPr/>
            </p:nvSpPr>
            <p:spPr>
              <a:xfrm>
                <a:off x="1525615" y="5051240"/>
                <a:ext cx="113590" cy="11683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12CF7F-99D7-997B-0806-7EB436506D72}"/>
                  </a:ext>
                </a:extLst>
              </p:cNvPr>
              <p:cNvSpPr/>
              <p:nvPr/>
            </p:nvSpPr>
            <p:spPr>
              <a:xfrm>
                <a:off x="1707189" y="5051240"/>
                <a:ext cx="113590" cy="116837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B3B6DF4-38BE-5DBD-8F3E-B49A87D69283}"/>
                  </a:ext>
                </a:extLst>
              </p:cNvPr>
              <p:cNvSpPr/>
              <p:nvPr/>
            </p:nvSpPr>
            <p:spPr>
              <a:xfrm>
                <a:off x="1888763" y="5051240"/>
                <a:ext cx="113590" cy="116837"/>
              </a:xfrm>
              <a:prstGeom prst="rect">
                <a:avLst/>
              </a:prstGeom>
              <a:solidFill>
                <a:srgbClr val="DC35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21D198E-F20B-3F0F-B0BE-F8DEBD6D461F}"/>
                  </a:ext>
                </a:extLst>
              </p:cNvPr>
              <p:cNvSpPr/>
              <p:nvPr/>
            </p:nvSpPr>
            <p:spPr>
              <a:xfrm>
                <a:off x="2070337" y="5051240"/>
                <a:ext cx="113590" cy="116837"/>
              </a:xfrm>
              <a:prstGeom prst="rect">
                <a:avLst/>
              </a:prstGeom>
              <a:solidFill>
                <a:srgbClr val="FFB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916C6EB-66F4-4D61-6609-6C3DC49A7485}"/>
                  </a:ext>
                </a:extLst>
              </p:cNvPr>
              <p:cNvSpPr/>
              <p:nvPr/>
            </p:nvSpPr>
            <p:spPr>
              <a:xfrm>
                <a:off x="2251911" y="5051240"/>
                <a:ext cx="113590" cy="116837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02DA88C-B23D-5FE3-6EDF-4A49EFA74DF5}"/>
                  </a:ext>
                </a:extLst>
              </p:cNvPr>
              <p:cNvSpPr/>
              <p:nvPr/>
            </p:nvSpPr>
            <p:spPr>
              <a:xfrm>
                <a:off x="2433485" y="5051240"/>
                <a:ext cx="113590" cy="116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1E56D0D-5C16-6A64-0555-6D99080497D9}"/>
                  </a:ext>
                </a:extLst>
              </p:cNvPr>
              <p:cNvSpPr/>
              <p:nvPr/>
            </p:nvSpPr>
            <p:spPr>
              <a:xfrm>
                <a:off x="2615058" y="5051240"/>
                <a:ext cx="113590" cy="116837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29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RQ-MENU-2600, RQ-MENU-2700, </a:t>
            </a:r>
            <a:r>
              <a:rPr lang="en-US" altLang="ko-KR" dirty="0" smtClean="0"/>
              <a:t>RQ-MENU-2804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AG05020301000, AG05020302000, </a:t>
            </a:r>
            <a:r>
              <a:rPr lang="en-US" altLang="ko-KR" dirty="0" smtClean="0"/>
              <a:t>AG05020303000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회원정산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장례현황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 err="1"/>
              <a:t>회원정산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사각형: 둥근 모서리 16">
            <a:extLst>
              <a:ext uri="{FF2B5EF4-FFF2-40B4-BE49-F238E27FC236}">
                <a16:creationId xmlns:a16="http://schemas.microsoft.com/office/drawing/2014/main" id="{B5A319B2-9DB9-8886-16BA-F1ED14BD4345}"/>
              </a:ext>
            </a:extLst>
          </p:cNvPr>
          <p:cNvSpPr/>
          <p:nvPr/>
        </p:nvSpPr>
        <p:spPr>
          <a:xfrm>
            <a:off x="153993" y="1174148"/>
            <a:ext cx="9390785" cy="47963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1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80697" y="78273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82066" y="78233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5" y="1091173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3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2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D6EFD"/>
                </a:solidFill>
              </a:rPr>
              <a:t>회원정산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3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5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당사정산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5" y="1091173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170467" y="882838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2022.10.11 14:33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6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21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1" y="719247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0"/>
            <a:ext cx="213859" cy="213859"/>
            <a:chOff x="8157682" y="6501270"/>
            <a:chExt cx="235245" cy="23524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사각형: 둥근 모서리 13">
            <a:extLst>
              <a:ext uri="{FF2B5EF4-FFF2-40B4-BE49-F238E27FC236}">
                <a16:creationId xmlns:a16="http://schemas.microsoft.com/office/drawing/2014/main" id="{BA59AD2F-E854-B20D-21E3-C2937BCA7451}"/>
              </a:ext>
            </a:extLst>
          </p:cNvPr>
          <p:cNvSpPr/>
          <p:nvPr/>
        </p:nvSpPr>
        <p:spPr>
          <a:xfrm>
            <a:off x="153993" y="1699846"/>
            <a:ext cx="4615058" cy="4097216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297524" y="18040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D6EFD"/>
                </a:solidFill>
              </a:rPr>
              <a:t>진행상품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911240" y="4442702"/>
            <a:ext cx="4608331" cy="1354360"/>
            <a:chOff x="235211" y="4581045"/>
            <a:chExt cx="4411346" cy="143654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70AE7AF-5E8D-BB64-77AA-B499B450DF6D}"/>
                </a:ext>
              </a:extLst>
            </p:cNvPr>
            <p:cNvGrpSpPr/>
            <p:nvPr/>
          </p:nvGrpSpPr>
          <p:grpSpPr>
            <a:xfrm>
              <a:off x="235211" y="4581045"/>
              <a:ext cx="4411346" cy="1436546"/>
              <a:chOff x="228217" y="1789375"/>
              <a:chExt cx="4411346" cy="1436546"/>
            </a:xfrm>
          </p:grpSpPr>
          <p:sp>
            <p:nvSpPr>
              <p:cNvPr id="30" name="사각형: 둥근 모서리 30">
                <a:extLst>
                  <a:ext uri="{FF2B5EF4-FFF2-40B4-BE49-F238E27FC236}">
                    <a16:creationId xmlns:a16="http://schemas.microsoft.com/office/drawing/2014/main" id="{F2355868-4551-2465-81CA-00E7C9F50BEE}"/>
                  </a:ext>
                </a:extLst>
              </p:cNvPr>
              <p:cNvSpPr/>
              <p:nvPr/>
            </p:nvSpPr>
            <p:spPr>
              <a:xfrm>
                <a:off x="228217" y="1789375"/>
                <a:ext cx="4411346" cy="1436546"/>
              </a:xfrm>
              <a:prstGeom prst="roundRect">
                <a:avLst>
                  <a:gd name="adj" fmla="val 214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68F9FE-1C7E-E2A6-6C12-7626AD694CDC}"/>
                  </a:ext>
                </a:extLst>
              </p:cNvPr>
              <p:cNvSpPr txBox="1"/>
              <p:nvPr/>
            </p:nvSpPr>
            <p:spPr>
              <a:xfrm>
                <a:off x="283724" y="1882347"/>
                <a:ext cx="8241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rgbClr val="0D6EFD"/>
                    </a:solidFill>
                  </a:rPr>
                  <a:t>고객 서명</a:t>
                </a: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FC9E1EA-68E8-73E7-D463-59A618A2A8BF}"/>
                  </a:ext>
                </a:extLst>
              </p:cNvPr>
              <p:cNvCxnSpPr/>
              <p:nvPr/>
            </p:nvCxnSpPr>
            <p:spPr>
              <a:xfrm>
                <a:off x="353248" y="2209655"/>
                <a:ext cx="4132429" cy="0"/>
              </a:xfrm>
              <a:prstGeom prst="line">
                <a:avLst/>
              </a:prstGeom>
              <a:ln>
                <a:solidFill>
                  <a:srgbClr val="0D6E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57C129C-C0B1-06F2-DADA-4E605160A46A}"/>
                </a:ext>
              </a:extLst>
            </p:cNvPr>
            <p:cNvSpPr/>
            <p:nvPr/>
          </p:nvSpPr>
          <p:spPr>
            <a:xfrm>
              <a:off x="374670" y="5091915"/>
              <a:ext cx="4132429" cy="7853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160204" y="5965609"/>
            <a:ext cx="811764" cy="340368"/>
            <a:chOff x="7459478" y="5988238"/>
            <a:chExt cx="811764" cy="340368"/>
          </a:xfrm>
        </p:grpSpPr>
        <p:sp>
          <p:nvSpPr>
            <p:cNvPr id="34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5" y="6037400"/>
              <a:ext cx="486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반영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7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048207" y="5956718"/>
            <a:ext cx="1115350" cy="340368"/>
            <a:chOff x="10062071" y="5383114"/>
            <a:chExt cx="1115350" cy="340368"/>
          </a:xfrm>
        </p:grpSpPr>
        <p:sp>
          <p:nvSpPr>
            <p:cNvPr id="39" name="사각형: 둥근 모서리 25">
              <a:extLst>
                <a:ext uri="{FF2B5EF4-FFF2-40B4-BE49-F238E27FC236}">
                  <a16:creationId xmlns:a16="http://schemas.microsoft.com/office/drawing/2014/main" id="{D8A467AF-6CFC-6A38-3045-89D0B518C6A0}"/>
                </a:ext>
              </a:extLst>
            </p:cNvPr>
            <p:cNvSpPr/>
            <p:nvPr/>
          </p:nvSpPr>
          <p:spPr>
            <a:xfrm>
              <a:off x="10062071" y="5383114"/>
              <a:ext cx="1115350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0DC80E2-F304-A65C-6744-05D25BFC8D26}"/>
                </a:ext>
              </a:extLst>
            </p:cNvPr>
            <p:cNvSpPr/>
            <p:nvPr/>
          </p:nvSpPr>
          <p:spPr>
            <a:xfrm>
              <a:off x="10121536" y="5431498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A05251-6C42-3072-B5A5-AB61105B681E}"/>
                </a:ext>
              </a:extLst>
            </p:cNvPr>
            <p:cNvSpPr txBox="1"/>
            <p:nvPr/>
          </p:nvSpPr>
          <p:spPr>
            <a:xfrm>
              <a:off x="10373959" y="5432276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정산서</a:t>
              </a:r>
              <a:r>
                <a:rPr lang="en-US" altLang="ko-KR" sz="900" dirty="0">
                  <a:solidFill>
                    <a:schemeClr val="bg1"/>
                  </a:solidFill>
                </a:rPr>
                <a:t> </a:t>
              </a:r>
              <a:r>
                <a:rPr lang="ko-KR" altLang="en-US" sz="900" dirty="0">
                  <a:solidFill>
                    <a:schemeClr val="bg1"/>
                  </a:solidFill>
                </a:rPr>
                <a:t>송부</a:t>
              </a:r>
            </a:p>
          </p:txBody>
        </p:sp>
        <p:sp>
          <p:nvSpPr>
            <p:cNvPr id="42" name="Sent">
              <a:extLst>
                <a:ext uri="{FF2B5EF4-FFF2-40B4-BE49-F238E27FC236}">
                  <a16:creationId xmlns:a16="http://schemas.microsoft.com/office/drawing/2014/main" id="{F17A2AF8-EA25-9279-7E19-168598E5868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55339" y="5476142"/>
              <a:ext cx="148647" cy="148648"/>
            </a:xfrm>
            <a:custGeom>
              <a:avLst/>
              <a:gdLst>
                <a:gd name="T0" fmla="*/ 1353 w 1420"/>
                <a:gd name="T1" fmla="*/ 4 h 1425"/>
                <a:gd name="T2" fmla="*/ 1332 w 1420"/>
                <a:gd name="T3" fmla="*/ 11 h 1425"/>
                <a:gd name="T4" fmla="*/ 30 w 1420"/>
                <a:gd name="T5" fmla="*/ 717 h 1425"/>
                <a:gd name="T6" fmla="*/ 2 w 1420"/>
                <a:gd name="T7" fmla="*/ 769 h 1425"/>
                <a:gd name="T8" fmla="*/ 40 w 1420"/>
                <a:gd name="T9" fmla="*/ 815 h 1425"/>
                <a:gd name="T10" fmla="*/ 386 w 1420"/>
                <a:gd name="T11" fmla="*/ 918 h 1425"/>
                <a:gd name="T12" fmla="*/ 437 w 1420"/>
                <a:gd name="T13" fmla="*/ 1314 h 1425"/>
                <a:gd name="T14" fmla="*/ 518 w 1420"/>
                <a:gd name="T15" fmla="*/ 1327 h 1425"/>
                <a:gd name="T16" fmla="*/ 686 w 1420"/>
                <a:gd name="T17" fmla="*/ 1090 h 1425"/>
                <a:gd name="T18" fmla="*/ 995 w 1420"/>
                <a:gd name="T19" fmla="*/ 1398 h 1425"/>
                <a:gd name="T20" fmla="*/ 1085 w 1420"/>
                <a:gd name="T21" fmla="*/ 1375 h 1425"/>
                <a:gd name="T22" fmla="*/ 1410 w 1420"/>
                <a:gd name="T23" fmla="*/ 72 h 1425"/>
                <a:gd name="T24" fmla="*/ 1353 w 1420"/>
                <a:gd name="T25" fmla="*/ 4 h 1425"/>
                <a:gd name="T26" fmla="*/ 1275 w 1420"/>
                <a:gd name="T27" fmla="*/ 164 h 1425"/>
                <a:gd name="T28" fmla="*/ 1002 w 1420"/>
                <a:gd name="T29" fmla="*/ 1256 h 1425"/>
                <a:gd name="T30" fmla="*/ 695 w 1420"/>
                <a:gd name="T31" fmla="*/ 949 h 1425"/>
                <a:gd name="T32" fmla="*/ 1141 w 1420"/>
                <a:gd name="T33" fmla="*/ 330 h 1425"/>
                <a:gd name="T34" fmla="*/ 447 w 1420"/>
                <a:gd name="T35" fmla="*/ 825 h 1425"/>
                <a:gd name="T36" fmla="*/ 194 w 1420"/>
                <a:gd name="T37" fmla="*/ 750 h 1425"/>
                <a:gd name="T38" fmla="*/ 1275 w 1420"/>
                <a:gd name="T39" fmla="*/ 164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0" h="1425">
                  <a:moveTo>
                    <a:pt x="1353" y="4"/>
                  </a:moveTo>
                  <a:cubicBezTo>
                    <a:pt x="1346" y="5"/>
                    <a:pt x="1339" y="7"/>
                    <a:pt x="1332" y="11"/>
                  </a:cubicBezTo>
                  <a:lnTo>
                    <a:pt x="30" y="717"/>
                  </a:lnTo>
                  <a:cubicBezTo>
                    <a:pt x="11" y="727"/>
                    <a:pt x="0" y="748"/>
                    <a:pt x="2" y="769"/>
                  </a:cubicBezTo>
                  <a:cubicBezTo>
                    <a:pt x="4" y="790"/>
                    <a:pt x="20" y="809"/>
                    <a:pt x="40" y="815"/>
                  </a:cubicBezTo>
                  <a:lnTo>
                    <a:pt x="386" y="918"/>
                  </a:lnTo>
                  <a:cubicBezTo>
                    <a:pt x="394" y="982"/>
                    <a:pt x="430" y="1259"/>
                    <a:pt x="437" y="1314"/>
                  </a:cubicBezTo>
                  <a:cubicBezTo>
                    <a:pt x="444" y="1367"/>
                    <a:pt x="482" y="1377"/>
                    <a:pt x="518" y="1327"/>
                  </a:cubicBezTo>
                  <a:cubicBezTo>
                    <a:pt x="543" y="1293"/>
                    <a:pt x="686" y="1090"/>
                    <a:pt x="686" y="1090"/>
                  </a:cubicBezTo>
                  <a:lnTo>
                    <a:pt x="995" y="1398"/>
                  </a:lnTo>
                  <a:cubicBezTo>
                    <a:pt x="1021" y="1425"/>
                    <a:pt x="1075" y="1411"/>
                    <a:pt x="1085" y="1375"/>
                  </a:cubicBezTo>
                  <a:lnTo>
                    <a:pt x="1410" y="72"/>
                  </a:lnTo>
                  <a:cubicBezTo>
                    <a:pt x="1420" y="38"/>
                    <a:pt x="1387" y="0"/>
                    <a:pt x="1353" y="4"/>
                  </a:cubicBezTo>
                  <a:close/>
                  <a:moveTo>
                    <a:pt x="1275" y="164"/>
                  </a:moveTo>
                  <a:lnTo>
                    <a:pt x="1002" y="1256"/>
                  </a:lnTo>
                  <a:lnTo>
                    <a:pt x="695" y="949"/>
                  </a:lnTo>
                  <a:lnTo>
                    <a:pt x="1141" y="330"/>
                  </a:lnTo>
                  <a:lnTo>
                    <a:pt x="447" y="825"/>
                  </a:lnTo>
                  <a:lnTo>
                    <a:pt x="194" y="750"/>
                  </a:lnTo>
                  <a:lnTo>
                    <a:pt x="1275" y="164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B439E0-A200-6DE2-F061-4E639BA30530}"/>
              </a:ext>
            </a:extLst>
          </p:cNvPr>
          <p:cNvGrpSpPr/>
          <p:nvPr/>
        </p:nvGrpSpPr>
        <p:grpSpPr>
          <a:xfrm>
            <a:off x="8272788" y="5944975"/>
            <a:ext cx="1259158" cy="340368"/>
            <a:chOff x="10062071" y="5383114"/>
            <a:chExt cx="1259158" cy="340368"/>
          </a:xfrm>
        </p:grpSpPr>
        <p:sp>
          <p:nvSpPr>
            <p:cNvPr id="44" name="사각형: 둥근 모서리 25">
              <a:extLst>
                <a:ext uri="{FF2B5EF4-FFF2-40B4-BE49-F238E27FC236}">
                  <a16:creationId xmlns:a16="http://schemas.microsoft.com/office/drawing/2014/main" id="{37F91C45-CBAF-F2D4-13F5-BA4E7C6425D1}"/>
                </a:ext>
              </a:extLst>
            </p:cNvPr>
            <p:cNvSpPr/>
            <p:nvPr/>
          </p:nvSpPr>
          <p:spPr>
            <a:xfrm>
              <a:off x="10062071" y="5383114"/>
              <a:ext cx="1259158" cy="340368"/>
            </a:xfrm>
            <a:prstGeom prst="roundRect">
              <a:avLst>
                <a:gd name="adj" fmla="val 50000"/>
              </a:avLst>
            </a:prstGeom>
            <a:solidFill>
              <a:srgbClr val="DC3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6E27C8A-9112-258F-CC90-34BA51974939}"/>
                </a:ext>
              </a:extLst>
            </p:cNvPr>
            <p:cNvSpPr/>
            <p:nvPr/>
          </p:nvSpPr>
          <p:spPr>
            <a:xfrm>
              <a:off x="10121536" y="5431498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14BA53-B97B-6E1E-9B04-17BC871791E5}"/>
                </a:ext>
              </a:extLst>
            </p:cNvPr>
            <p:cNvSpPr txBox="1"/>
            <p:nvPr/>
          </p:nvSpPr>
          <p:spPr>
            <a:xfrm>
              <a:off x="10373959" y="5432276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정산서 </a:t>
              </a:r>
              <a:r>
                <a:rPr lang="ko-KR" altLang="en-US" sz="900" dirty="0" err="1">
                  <a:solidFill>
                    <a:schemeClr val="bg1"/>
                  </a:solidFill>
                </a:rPr>
                <a:t>재송부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7" name="Sent">
              <a:extLst>
                <a:ext uri="{FF2B5EF4-FFF2-40B4-BE49-F238E27FC236}">
                  <a16:creationId xmlns:a16="http://schemas.microsoft.com/office/drawing/2014/main" id="{1FC58803-FAC9-6C60-4B3C-DF188ED720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55339" y="5476142"/>
              <a:ext cx="148647" cy="148648"/>
            </a:xfrm>
            <a:custGeom>
              <a:avLst/>
              <a:gdLst>
                <a:gd name="T0" fmla="*/ 1353 w 1420"/>
                <a:gd name="T1" fmla="*/ 4 h 1425"/>
                <a:gd name="T2" fmla="*/ 1332 w 1420"/>
                <a:gd name="T3" fmla="*/ 11 h 1425"/>
                <a:gd name="T4" fmla="*/ 30 w 1420"/>
                <a:gd name="T5" fmla="*/ 717 h 1425"/>
                <a:gd name="T6" fmla="*/ 2 w 1420"/>
                <a:gd name="T7" fmla="*/ 769 h 1425"/>
                <a:gd name="T8" fmla="*/ 40 w 1420"/>
                <a:gd name="T9" fmla="*/ 815 h 1425"/>
                <a:gd name="T10" fmla="*/ 386 w 1420"/>
                <a:gd name="T11" fmla="*/ 918 h 1425"/>
                <a:gd name="T12" fmla="*/ 437 w 1420"/>
                <a:gd name="T13" fmla="*/ 1314 h 1425"/>
                <a:gd name="T14" fmla="*/ 518 w 1420"/>
                <a:gd name="T15" fmla="*/ 1327 h 1425"/>
                <a:gd name="T16" fmla="*/ 686 w 1420"/>
                <a:gd name="T17" fmla="*/ 1090 h 1425"/>
                <a:gd name="T18" fmla="*/ 995 w 1420"/>
                <a:gd name="T19" fmla="*/ 1398 h 1425"/>
                <a:gd name="T20" fmla="*/ 1085 w 1420"/>
                <a:gd name="T21" fmla="*/ 1375 h 1425"/>
                <a:gd name="T22" fmla="*/ 1410 w 1420"/>
                <a:gd name="T23" fmla="*/ 72 h 1425"/>
                <a:gd name="T24" fmla="*/ 1353 w 1420"/>
                <a:gd name="T25" fmla="*/ 4 h 1425"/>
                <a:gd name="T26" fmla="*/ 1275 w 1420"/>
                <a:gd name="T27" fmla="*/ 164 h 1425"/>
                <a:gd name="T28" fmla="*/ 1002 w 1420"/>
                <a:gd name="T29" fmla="*/ 1256 h 1425"/>
                <a:gd name="T30" fmla="*/ 695 w 1420"/>
                <a:gd name="T31" fmla="*/ 949 h 1425"/>
                <a:gd name="T32" fmla="*/ 1141 w 1420"/>
                <a:gd name="T33" fmla="*/ 330 h 1425"/>
                <a:gd name="T34" fmla="*/ 447 w 1420"/>
                <a:gd name="T35" fmla="*/ 825 h 1425"/>
                <a:gd name="T36" fmla="*/ 194 w 1420"/>
                <a:gd name="T37" fmla="*/ 750 h 1425"/>
                <a:gd name="T38" fmla="*/ 1275 w 1420"/>
                <a:gd name="T39" fmla="*/ 164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0" h="1425">
                  <a:moveTo>
                    <a:pt x="1353" y="4"/>
                  </a:moveTo>
                  <a:cubicBezTo>
                    <a:pt x="1346" y="5"/>
                    <a:pt x="1339" y="7"/>
                    <a:pt x="1332" y="11"/>
                  </a:cubicBezTo>
                  <a:lnTo>
                    <a:pt x="30" y="717"/>
                  </a:lnTo>
                  <a:cubicBezTo>
                    <a:pt x="11" y="727"/>
                    <a:pt x="0" y="748"/>
                    <a:pt x="2" y="769"/>
                  </a:cubicBezTo>
                  <a:cubicBezTo>
                    <a:pt x="4" y="790"/>
                    <a:pt x="20" y="809"/>
                    <a:pt x="40" y="815"/>
                  </a:cubicBezTo>
                  <a:lnTo>
                    <a:pt x="386" y="918"/>
                  </a:lnTo>
                  <a:cubicBezTo>
                    <a:pt x="394" y="982"/>
                    <a:pt x="430" y="1259"/>
                    <a:pt x="437" y="1314"/>
                  </a:cubicBezTo>
                  <a:cubicBezTo>
                    <a:pt x="444" y="1367"/>
                    <a:pt x="482" y="1377"/>
                    <a:pt x="518" y="1327"/>
                  </a:cubicBezTo>
                  <a:cubicBezTo>
                    <a:pt x="543" y="1293"/>
                    <a:pt x="686" y="1090"/>
                    <a:pt x="686" y="1090"/>
                  </a:cubicBezTo>
                  <a:lnTo>
                    <a:pt x="995" y="1398"/>
                  </a:lnTo>
                  <a:cubicBezTo>
                    <a:pt x="1021" y="1425"/>
                    <a:pt x="1075" y="1411"/>
                    <a:pt x="1085" y="1375"/>
                  </a:cubicBezTo>
                  <a:lnTo>
                    <a:pt x="1410" y="72"/>
                  </a:lnTo>
                  <a:cubicBezTo>
                    <a:pt x="1420" y="38"/>
                    <a:pt x="1387" y="0"/>
                    <a:pt x="1353" y="4"/>
                  </a:cubicBezTo>
                  <a:close/>
                  <a:moveTo>
                    <a:pt x="1275" y="164"/>
                  </a:moveTo>
                  <a:lnTo>
                    <a:pt x="1002" y="1256"/>
                  </a:lnTo>
                  <a:lnTo>
                    <a:pt x="695" y="949"/>
                  </a:lnTo>
                  <a:lnTo>
                    <a:pt x="1141" y="330"/>
                  </a:lnTo>
                  <a:lnTo>
                    <a:pt x="447" y="825"/>
                  </a:lnTo>
                  <a:lnTo>
                    <a:pt x="194" y="750"/>
                  </a:lnTo>
                  <a:lnTo>
                    <a:pt x="1275" y="164"/>
                  </a:lnTo>
                  <a:close/>
                </a:path>
              </a:pathLst>
            </a:custGeom>
            <a:solidFill>
              <a:srgbClr val="DC354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408742-0307-AE5F-8AE7-068216D7CD35}"/>
              </a:ext>
            </a:extLst>
          </p:cNvPr>
          <p:cNvSpPr/>
          <p:nvPr/>
        </p:nvSpPr>
        <p:spPr>
          <a:xfrm>
            <a:off x="9358887" y="591963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8</a:t>
            </a:r>
            <a:endParaRPr lang="ko-KR" altLang="en-US" sz="600" dirty="0"/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43734B32-0B92-F4DA-A100-ADA2E03B9BDB}"/>
              </a:ext>
            </a:extLst>
          </p:cNvPr>
          <p:cNvSpPr/>
          <p:nvPr/>
        </p:nvSpPr>
        <p:spPr>
          <a:xfrm>
            <a:off x="3492720" y="5981169"/>
            <a:ext cx="1175359" cy="310539"/>
          </a:xfrm>
          <a:prstGeom prst="roundRect">
            <a:avLst>
              <a:gd name="adj" fmla="val 11182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정산서 미리보기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408742-0307-AE5F-8AE7-068216D7CD35}"/>
              </a:ext>
            </a:extLst>
          </p:cNvPr>
          <p:cNvSpPr/>
          <p:nvPr/>
        </p:nvSpPr>
        <p:spPr>
          <a:xfrm>
            <a:off x="3385961" y="5909257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5</a:t>
            </a:r>
            <a:endParaRPr lang="ko-KR" altLang="en-US" sz="6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59626" y="2136553"/>
            <a:ext cx="4265305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297524" y="2261145"/>
            <a:ext cx="2008756" cy="346450"/>
            <a:chOff x="399130" y="2261144"/>
            <a:chExt cx="2147293" cy="38994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555775" cy="123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진행상품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55" name="Button">
            <a:extLst>
              <a:ext uri="{FF2B5EF4-FFF2-40B4-BE49-F238E27FC236}">
                <a16:creationId xmlns:a16="http://schemas.microsoft.com/office/drawing/2014/main" id="{43734B32-0B92-F4DA-A100-ADA2E03B9BDB}"/>
              </a:ext>
            </a:extLst>
          </p:cNvPr>
          <p:cNvSpPr/>
          <p:nvPr/>
        </p:nvSpPr>
        <p:spPr>
          <a:xfrm>
            <a:off x="4799856" y="5983593"/>
            <a:ext cx="912104" cy="310539"/>
          </a:xfrm>
          <a:prstGeom prst="roundRect">
            <a:avLst>
              <a:gd name="adj" fmla="val 11182"/>
            </a:avLst>
          </a:prstGeom>
          <a:solidFill>
            <a:srgbClr val="10834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정산서 수정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43734B32-0B92-F4DA-A100-ADA2E03B9BDB}"/>
              </a:ext>
            </a:extLst>
          </p:cNvPr>
          <p:cNvSpPr/>
          <p:nvPr/>
        </p:nvSpPr>
        <p:spPr>
          <a:xfrm>
            <a:off x="5941388" y="5980524"/>
            <a:ext cx="912104" cy="31053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정산서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2211"/>
              </p:ext>
            </p:extLst>
          </p:nvPr>
        </p:nvGraphicFramePr>
        <p:xfrm>
          <a:off x="9689122" y="503218"/>
          <a:ext cx="2502878" cy="5091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93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8231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차 상담에서 확정된 상품스펙 및 상세정보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수정 및 입력 가능한 항목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구분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수량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금액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구분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할인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추가상향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 및 공제내역 모달창 출력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 미리보기 화면으로 이동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69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정산서를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송부하고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추가적으로 금액 수정이 필요할 경우 현장의 회원과 조율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정산서 수정 진행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 수정 클릭 시 회원 서명이 초기화 될 수 있다는 경고창 팝업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441575"/>
                  </a:ext>
                </a:extLst>
              </a:tr>
              <a:tr h="53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금액 수정이 필요하지만 현장에 회원이 없는 경우 추가 정산서를 만들어 서명없이 저장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본 행사건에 기존 정산서에 추가 정산서가 함께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77194"/>
                  </a:ext>
                </a:extLst>
              </a:tr>
              <a:tr h="569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 송부 후 결제 취소 및 재결제가 있을 경우 버튼이 빨간색으로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정산서를 재송부 해야 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다음 슬라이드 참고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본부 입력 버튼을 클릭하면 팝업이 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본부 입력이 되지 않는 경우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미리보기부터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나머지 버튼 비활성화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팝업창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164page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129051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BD587A-EBCF-F2F1-C781-CD0DE63C7366}"/>
              </a:ext>
            </a:extLst>
          </p:cNvPr>
          <p:cNvSpPr/>
          <p:nvPr/>
        </p:nvSpPr>
        <p:spPr>
          <a:xfrm>
            <a:off x="299249" y="4527472"/>
            <a:ext cx="1318045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854672-ACDC-C6DB-80CF-55BE4A10FBC4}"/>
              </a:ext>
            </a:extLst>
          </p:cNvPr>
          <p:cNvSpPr txBox="1"/>
          <p:nvPr/>
        </p:nvSpPr>
        <p:spPr>
          <a:xfrm>
            <a:off x="373899" y="4464158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상품금액</a:t>
            </a:r>
            <a:endParaRPr lang="en-US" altLang="ko-KR" sz="800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2C2AF1-AAA1-02C7-CE18-7CDA3356FCBA}"/>
              </a:ext>
            </a:extLst>
          </p:cNvPr>
          <p:cNvSpPr/>
          <p:nvPr/>
        </p:nvSpPr>
        <p:spPr>
          <a:xfrm>
            <a:off x="1962015" y="4542926"/>
            <a:ext cx="1221522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6C1098-B840-1167-6155-C83BA0513A68}"/>
              </a:ext>
            </a:extLst>
          </p:cNvPr>
          <p:cNvSpPr txBox="1"/>
          <p:nvPr/>
        </p:nvSpPr>
        <p:spPr>
          <a:xfrm>
            <a:off x="2036664" y="4479612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>
                <a:latin typeface="+mn-ea"/>
              </a:rPr>
              <a:t>납부금액</a:t>
            </a:r>
            <a:endParaRPr lang="en-US" altLang="ko-KR" sz="80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F78A7C9-D916-0761-E760-B59619617F25}"/>
              </a:ext>
            </a:extLst>
          </p:cNvPr>
          <p:cNvSpPr/>
          <p:nvPr/>
        </p:nvSpPr>
        <p:spPr>
          <a:xfrm>
            <a:off x="3514098" y="4542926"/>
            <a:ext cx="1159607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A7A2A7-2ABD-E645-5473-0846B9D99DDA}"/>
              </a:ext>
            </a:extLst>
          </p:cNvPr>
          <p:cNvSpPr txBox="1"/>
          <p:nvPr/>
        </p:nvSpPr>
        <p:spPr>
          <a:xfrm>
            <a:off x="3588748" y="4479612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>
                <a:latin typeface="+mn-ea"/>
              </a:rPr>
              <a:t>추가금액</a:t>
            </a:r>
            <a:endParaRPr lang="en-US" altLang="ko-KR" sz="800">
              <a:latin typeface="+mn-ea"/>
            </a:endParaRPr>
          </a:p>
        </p:txBody>
      </p:sp>
      <p:sp>
        <p:nvSpPr>
          <p:cNvPr id="64" name="Remove">
            <a:extLst>
              <a:ext uri="{FF2B5EF4-FFF2-40B4-BE49-F238E27FC236}">
                <a16:creationId xmlns:a16="http://schemas.microsoft.com/office/drawing/2014/main" id="{F5AB3F08-1456-044C-7C12-6B990E62CB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3640" y="4600764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3809196-875E-D231-100A-0554930A1835}"/>
              </a:ext>
            </a:extLst>
          </p:cNvPr>
          <p:cNvSpPr/>
          <p:nvPr/>
        </p:nvSpPr>
        <p:spPr>
          <a:xfrm>
            <a:off x="1962015" y="4963282"/>
            <a:ext cx="1220361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DAEE63-D535-6A39-28E1-691CE5C4EF6B}"/>
              </a:ext>
            </a:extLst>
          </p:cNvPr>
          <p:cNvSpPr txBox="1"/>
          <p:nvPr/>
        </p:nvSpPr>
        <p:spPr>
          <a:xfrm>
            <a:off x="2036665" y="4899968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공제금액</a:t>
            </a:r>
            <a:endParaRPr lang="en-US" altLang="ko-KR" sz="800" dirty="0">
              <a:latin typeface="+mn-ea"/>
            </a:endParaRPr>
          </a:p>
        </p:txBody>
      </p:sp>
      <p:sp>
        <p:nvSpPr>
          <p:cNvPr id="67" name="Remove">
            <a:extLst>
              <a:ext uri="{FF2B5EF4-FFF2-40B4-BE49-F238E27FC236}">
                <a16:creationId xmlns:a16="http://schemas.microsoft.com/office/drawing/2014/main" id="{8A092AEF-98CA-7DE5-B73F-EB19D29F67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0043" y="5021120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B1B1A0-F34A-4374-5920-DDAC8083DD42}"/>
              </a:ext>
            </a:extLst>
          </p:cNvPr>
          <p:cNvSpPr/>
          <p:nvPr/>
        </p:nvSpPr>
        <p:spPr>
          <a:xfrm>
            <a:off x="3514098" y="4953351"/>
            <a:ext cx="1159607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8881D3-E479-584C-B957-A59128C46E32}"/>
              </a:ext>
            </a:extLst>
          </p:cNvPr>
          <p:cNvSpPr txBox="1"/>
          <p:nvPr/>
        </p:nvSpPr>
        <p:spPr>
          <a:xfrm>
            <a:off x="3588748" y="4890037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>
                <a:latin typeface="+mn-ea"/>
              </a:rPr>
              <a:t>할인금액</a:t>
            </a:r>
            <a:endParaRPr lang="en-US" altLang="ko-KR" sz="800">
              <a:latin typeface="+mn-ea"/>
            </a:endParaRPr>
          </a:p>
        </p:txBody>
      </p:sp>
      <p:sp>
        <p:nvSpPr>
          <p:cNvPr id="70" name="Remove">
            <a:extLst>
              <a:ext uri="{FF2B5EF4-FFF2-40B4-BE49-F238E27FC236}">
                <a16:creationId xmlns:a16="http://schemas.microsoft.com/office/drawing/2014/main" id="{122F4A4F-DB53-6A32-6E4D-D736F59D28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82126" y="5011189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Add">
            <a:extLst>
              <a:ext uri="{FF2B5EF4-FFF2-40B4-BE49-F238E27FC236}">
                <a16:creationId xmlns:a16="http://schemas.microsoft.com/office/drawing/2014/main" id="{04F86884-459D-E0AB-9DF1-5897C63492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92927" y="4618825"/>
            <a:ext cx="128588" cy="12858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E0DC55-FE82-FDCF-3331-46936C2DA154}"/>
              </a:ext>
            </a:extLst>
          </p:cNvPr>
          <p:cNvSpPr txBox="1"/>
          <p:nvPr/>
        </p:nvSpPr>
        <p:spPr>
          <a:xfrm>
            <a:off x="3427851" y="5330970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D6EFD"/>
                </a:solidFill>
                <a:latin typeface="+mj-ea"/>
                <a:ea typeface="+mj-ea"/>
              </a:rPr>
              <a:t>3,400,000</a:t>
            </a:r>
            <a:r>
              <a:rPr lang="ko-KR" altLang="en-US" sz="1400" b="1" dirty="0">
                <a:solidFill>
                  <a:srgbClr val="0D6EFD"/>
                </a:solidFill>
                <a:latin typeface="+mj-ea"/>
                <a:ea typeface="+mj-ea"/>
              </a:rPr>
              <a:t>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C4492A-4DA6-CCAB-0E31-CDAC66C583AC}"/>
              </a:ext>
            </a:extLst>
          </p:cNvPr>
          <p:cNvSpPr txBox="1"/>
          <p:nvPr/>
        </p:nvSpPr>
        <p:spPr>
          <a:xfrm>
            <a:off x="2546433" y="536652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결제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예상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금액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36565" y="4151533"/>
            <a:ext cx="42653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13">
            <a:extLst>
              <a:ext uri="{FF2B5EF4-FFF2-40B4-BE49-F238E27FC236}">
                <a16:creationId xmlns:a16="http://schemas.microsoft.com/office/drawing/2014/main" id="{BA59AD2F-E854-B20D-21E3-C2937BCA7451}"/>
              </a:ext>
            </a:extLst>
          </p:cNvPr>
          <p:cNvSpPr/>
          <p:nvPr/>
        </p:nvSpPr>
        <p:spPr>
          <a:xfrm>
            <a:off x="4911241" y="1699846"/>
            <a:ext cx="4620706" cy="2631831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5116874" y="2136553"/>
            <a:ext cx="4265305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5116874" y="1804098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D6EFD"/>
                </a:solidFill>
              </a:rPr>
              <a:t>추가 및 공제 내역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591909" y="2276872"/>
            <a:ext cx="2008756" cy="346450"/>
            <a:chOff x="399130" y="2261144"/>
            <a:chExt cx="2147293" cy="389947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484437" cy="138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납부액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96691" y="2692419"/>
            <a:ext cx="2008756" cy="346450"/>
            <a:chOff x="399130" y="2261144"/>
            <a:chExt cx="2147293" cy="389947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594105" cy="138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고인용품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591076" y="2708146"/>
            <a:ext cx="2008756" cy="346450"/>
            <a:chOff x="399130" y="2261144"/>
            <a:chExt cx="2147293" cy="38994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594105" cy="138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의전용품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97896" y="3131160"/>
            <a:ext cx="2008756" cy="346450"/>
            <a:chOff x="399130" y="2261144"/>
            <a:chExt cx="2147293" cy="38994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484437" cy="138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도우미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592281" y="3146887"/>
            <a:ext cx="2008756" cy="346450"/>
            <a:chOff x="399130" y="2261144"/>
            <a:chExt cx="2147293" cy="389947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594105" cy="138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의전차량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00454" y="3567409"/>
            <a:ext cx="2008756" cy="346450"/>
            <a:chOff x="399130" y="2261144"/>
            <a:chExt cx="2147293" cy="389947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484437" cy="138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꽃장식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594839" y="3583136"/>
            <a:ext cx="2008756" cy="346450"/>
            <a:chOff x="399130" y="2261144"/>
            <a:chExt cx="2147293" cy="38994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703772" cy="138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부가서비스</a:t>
              </a:r>
              <a:endParaRPr lang="en-US" altLang="ko-KR" sz="800" dirty="0">
                <a:latin typeface="+mn-ea"/>
              </a:endParaRPr>
            </a:p>
          </p:txBody>
        </p:sp>
      </p:grpSp>
      <p:graphicFrame>
        <p:nvGraphicFramePr>
          <p:cNvPr id="99" name="표 48">
            <a:extLst>
              <a:ext uri="{FF2B5EF4-FFF2-40B4-BE49-F238E27FC236}">
                <a16:creationId xmlns:a16="http://schemas.microsoft.com/office/drawing/2014/main" id="{65B749E7-37F0-510E-87C2-B1288C761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02448"/>
              </p:ext>
            </p:extLst>
          </p:nvPr>
        </p:nvGraphicFramePr>
        <p:xfrm>
          <a:off x="5111606" y="2352082"/>
          <a:ext cx="4282907" cy="14540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3713">
                  <a:extLst>
                    <a:ext uri="{9D8B030D-6E8A-4147-A177-3AD203B41FA5}">
                      <a16:colId xmlns:a16="http://schemas.microsoft.com/office/drawing/2014/main" val="3997906638"/>
                    </a:ext>
                  </a:extLst>
                </a:gridCol>
                <a:gridCol w="807834">
                  <a:extLst>
                    <a:ext uri="{9D8B030D-6E8A-4147-A177-3AD203B41FA5}">
                      <a16:colId xmlns:a16="http://schemas.microsoft.com/office/drawing/2014/main" val="2189235125"/>
                    </a:ext>
                  </a:extLst>
                </a:gridCol>
                <a:gridCol w="86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48">
                  <a:extLst>
                    <a:ext uri="{9D8B030D-6E8A-4147-A177-3AD203B41FA5}">
                      <a16:colId xmlns:a16="http://schemas.microsoft.com/office/drawing/2014/main" val="3275808881"/>
                    </a:ext>
                  </a:extLst>
                </a:gridCol>
              </a:tblGrid>
              <a:tr h="210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품목분류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수량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금액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삭제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25710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04557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16482"/>
                  </a:ext>
                </a:extLst>
              </a:tr>
              <a:tr h="235453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367507"/>
                  </a:ext>
                </a:extLst>
              </a:tr>
              <a:tr h="23545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A347FBE-9D2F-A446-C449-F3D35C0EC3BC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292707" y="2623322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87C880-1E8F-DE68-5226-C88AE2673B57}"/>
              </a:ext>
            </a:extLst>
          </p:cNvPr>
          <p:cNvSpPr/>
          <p:nvPr/>
        </p:nvSpPr>
        <p:spPr>
          <a:xfrm>
            <a:off x="5269200" y="2574448"/>
            <a:ext cx="186133" cy="182281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5098355" y="249320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03" name="Trash">
            <a:extLst>
              <a:ext uri="{FF2B5EF4-FFF2-40B4-BE49-F238E27FC236}">
                <a16:creationId xmlns:a16="http://schemas.microsoft.com/office/drawing/2014/main" id="{95434E55-68E5-0BF3-19BD-A6B84D8133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0416" y="2609622"/>
            <a:ext cx="136525" cy="163512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Trash">
            <a:extLst>
              <a:ext uri="{FF2B5EF4-FFF2-40B4-BE49-F238E27FC236}">
                <a16:creationId xmlns:a16="http://schemas.microsoft.com/office/drawing/2014/main" id="{28B0A15E-E48A-E6E8-AFE9-14A54EAF9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0416" y="2865223"/>
            <a:ext cx="136525" cy="163512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rash">
            <a:extLst>
              <a:ext uri="{FF2B5EF4-FFF2-40B4-BE49-F238E27FC236}">
                <a16:creationId xmlns:a16="http://schemas.microsoft.com/office/drawing/2014/main" id="{D66E60D0-1135-A2FA-E7FC-3787F26DDD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19833" y="3126686"/>
            <a:ext cx="136525" cy="163512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rash">
            <a:extLst>
              <a:ext uri="{FF2B5EF4-FFF2-40B4-BE49-F238E27FC236}">
                <a16:creationId xmlns:a16="http://schemas.microsoft.com/office/drawing/2014/main" id="{EED50BEF-EBD3-F6EA-2CEA-0485CD9A04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0416" y="3370862"/>
            <a:ext cx="136525" cy="163512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8055406" y="3915493"/>
            <a:ext cx="1607778" cy="340368"/>
            <a:chOff x="8279818" y="3294971"/>
            <a:chExt cx="1337692" cy="340368"/>
          </a:xfrm>
        </p:grpSpPr>
        <p:sp>
          <p:nvSpPr>
            <p:cNvPr id="108" name="사각형: 둥근 모서리 132">
              <a:extLst>
                <a:ext uri="{FF2B5EF4-FFF2-40B4-BE49-F238E27FC236}">
                  <a16:creationId xmlns:a16="http://schemas.microsoft.com/office/drawing/2014/main" id="{5A65E626-3A7C-C34D-14D1-4A250BC967AD}"/>
                </a:ext>
              </a:extLst>
            </p:cNvPr>
            <p:cNvSpPr/>
            <p:nvPr/>
          </p:nvSpPr>
          <p:spPr>
            <a:xfrm>
              <a:off x="8279818" y="3294971"/>
              <a:ext cx="1145333" cy="340368"/>
            </a:xfrm>
            <a:prstGeom prst="roundRect">
              <a:avLst>
                <a:gd name="adj" fmla="val 50000"/>
              </a:avLst>
            </a:prstGeom>
            <a:solidFill>
              <a:srgbClr val="108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C04B802-4C7C-CBDA-6E3E-43F43855B0B1}"/>
                </a:ext>
              </a:extLst>
            </p:cNvPr>
            <p:cNvSpPr/>
            <p:nvPr/>
          </p:nvSpPr>
          <p:spPr>
            <a:xfrm>
              <a:off x="8339284" y="334335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Add">
              <a:extLst>
                <a:ext uri="{FF2B5EF4-FFF2-40B4-BE49-F238E27FC236}">
                  <a16:creationId xmlns:a16="http://schemas.microsoft.com/office/drawing/2014/main" id="{2DFB3AE3-CFE0-9E9E-0619-15A0DA2FA4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06569" y="3409841"/>
              <a:ext cx="113896" cy="11389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2481150-8FCC-3AAD-9FA5-F04B028E5D0E}"/>
                </a:ext>
              </a:extLst>
            </p:cNvPr>
            <p:cNvSpPr txBox="1"/>
            <p:nvPr/>
          </p:nvSpPr>
          <p:spPr>
            <a:xfrm>
              <a:off x="8547987" y="3344133"/>
              <a:ext cx="10695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추가 및 공제내역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3167013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현금영수증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D3EE38A-0871-7A68-6A10-C4A122FA2683}"/>
              </a:ext>
            </a:extLst>
          </p:cNvPr>
          <p:cNvSpPr txBox="1"/>
          <p:nvPr/>
        </p:nvSpPr>
        <p:spPr>
          <a:xfrm>
            <a:off x="1903419" y="1232973"/>
            <a:ext cx="86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카드결제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6190622-11D5-6E69-9257-A97B632C1AEA}"/>
              </a:ext>
            </a:extLst>
          </p:cNvPr>
          <p:cNvCxnSpPr>
            <a:cxnSpLocks/>
          </p:cNvCxnSpPr>
          <p:nvPr/>
        </p:nvCxnSpPr>
        <p:spPr>
          <a:xfrm>
            <a:off x="1723407" y="1564647"/>
            <a:ext cx="603062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5308393-1684-D8E4-8CDE-060B5A75B843}"/>
              </a:ext>
            </a:extLst>
          </p:cNvPr>
          <p:cNvCxnSpPr>
            <a:cxnSpLocks/>
          </p:cNvCxnSpPr>
          <p:nvPr/>
        </p:nvCxnSpPr>
        <p:spPr>
          <a:xfrm flipV="1">
            <a:off x="6401026" y="1564647"/>
            <a:ext cx="1354951" cy="1326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4795404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가상계좌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6376735" y="1230458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D6EFD"/>
                </a:solidFill>
              </a:rPr>
              <a:t>정산</a:t>
            </a:r>
            <a:r>
              <a:rPr lang="ko-KR" altLang="en-US" sz="1200" dirty="0">
                <a:solidFill>
                  <a:srgbClr val="0D6EFD"/>
                </a:solidFill>
              </a:rPr>
              <a:t>서</a:t>
            </a:r>
          </a:p>
        </p:txBody>
      </p:sp>
      <p:sp>
        <p:nvSpPr>
          <p:cNvPr id="118" name="Trash">
            <a:extLst>
              <a:ext uri="{FF2B5EF4-FFF2-40B4-BE49-F238E27FC236}">
                <a16:creationId xmlns:a16="http://schemas.microsoft.com/office/drawing/2014/main" id="{EED50BEF-EBD3-F6EA-2CEA-0485CD9A04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20336" y="3606788"/>
            <a:ext cx="136525" cy="163512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3408742-0307-AE5F-8AE7-068216D7CD35}"/>
              </a:ext>
            </a:extLst>
          </p:cNvPr>
          <p:cNvSpPr/>
          <p:nvPr/>
        </p:nvSpPr>
        <p:spPr>
          <a:xfrm>
            <a:off x="4727848" y="589066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3408742-0307-AE5F-8AE7-068216D7CD35}"/>
              </a:ext>
            </a:extLst>
          </p:cNvPr>
          <p:cNvSpPr/>
          <p:nvPr/>
        </p:nvSpPr>
        <p:spPr>
          <a:xfrm>
            <a:off x="5879976" y="590055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7</a:t>
            </a:r>
            <a:endParaRPr lang="ko-KR" altLang="en-US" sz="6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387C880-1E8F-DE68-5226-C88AE2673B57}"/>
              </a:ext>
            </a:extLst>
          </p:cNvPr>
          <p:cNvSpPr/>
          <p:nvPr/>
        </p:nvSpPr>
        <p:spPr>
          <a:xfrm>
            <a:off x="129855" y="1753302"/>
            <a:ext cx="4608866" cy="3911441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59258" y="170220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387C880-1E8F-DE68-5226-C88AE2673B57}"/>
              </a:ext>
            </a:extLst>
          </p:cNvPr>
          <p:cNvSpPr/>
          <p:nvPr/>
        </p:nvSpPr>
        <p:spPr>
          <a:xfrm>
            <a:off x="5056926" y="2284583"/>
            <a:ext cx="4397211" cy="1576465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7944204" y="390024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4</a:t>
            </a:r>
            <a:endParaRPr lang="ko-KR" altLang="en-US" sz="6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4943872" y="220486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126" name="Button">
            <a:extLst>
              <a:ext uri="{FF2B5EF4-FFF2-40B4-BE49-F238E27FC236}">
                <a16:creationId xmlns:a16="http://schemas.microsoft.com/office/drawing/2014/main" id="{43734B32-0B92-F4DA-A100-ADA2E03B9BDB}"/>
              </a:ext>
            </a:extLst>
          </p:cNvPr>
          <p:cNvSpPr/>
          <p:nvPr/>
        </p:nvSpPr>
        <p:spPr>
          <a:xfrm>
            <a:off x="2488957" y="5992821"/>
            <a:ext cx="774847" cy="310539"/>
          </a:xfrm>
          <a:prstGeom prst="roundRect">
            <a:avLst>
              <a:gd name="adj" fmla="val 11182"/>
            </a:avLst>
          </a:prstGeom>
          <a:solidFill>
            <a:srgbClr val="00B0F0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본부 입력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3408742-0307-AE5F-8AE7-068216D7CD35}"/>
              </a:ext>
            </a:extLst>
          </p:cNvPr>
          <p:cNvSpPr/>
          <p:nvPr/>
        </p:nvSpPr>
        <p:spPr>
          <a:xfrm>
            <a:off x="2304386" y="590422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9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78330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본부입력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Border">
            <a:extLst>
              <a:ext uri="{FF2B5EF4-FFF2-40B4-BE49-F238E27FC236}">
                <a16:creationId xmlns:a16="http://schemas.microsoft.com/office/drawing/2014/main" id="{2974E026-62E0-8EB9-05C8-FAB641E50BF5}"/>
              </a:ext>
            </a:extLst>
          </p:cNvPr>
          <p:cNvSpPr/>
          <p:nvPr/>
        </p:nvSpPr>
        <p:spPr>
          <a:xfrm>
            <a:off x="1374917" y="1060451"/>
            <a:ext cx="6620029" cy="3447605"/>
          </a:xfrm>
          <a:prstGeom prst="roundRect">
            <a:avLst>
              <a:gd name="adj" fmla="val 2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13716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본부 </a:t>
            </a:r>
            <a:r>
              <a:rPr lang="ko-KR" altLang="en-US" sz="13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</a:t>
            </a:r>
            <a:endParaRPr lang="en-US" sz="13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ody">
            <a:extLst>
              <a:ext uri="{FF2B5EF4-FFF2-40B4-BE49-F238E27FC236}">
                <a16:creationId xmlns:a16="http://schemas.microsoft.com/office/drawing/2014/main" id="{8AF0EA9C-0DFE-3DE9-5151-838587091F56}"/>
              </a:ext>
            </a:extLst>
          </p:cNvPr>
          <p:cNvSpPr txBox="1"/>
          <p:nvPr/>
        </p:nvSpPr>
        <p:spPr>
          <a:xfrm>
            <a:off x="1374917" y="1750589"/>
            <a:ext cx="6620029" cy="755394"/>
          </a:xfrm>
          <a:prstGeom prst="rect">
            <a:avLst/>
          </a:prstGeom>
          <a:noFill/>
        </p:spPr>
        <p:txBody>
          <a:bodyPr wrap="square" lIns="146304" tIns="164592" rIns="146304" bIns="2468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eparator">
            <a:extLst>
              <a:ext uri="{FF2B5EF4-FFF2-40B4-BE49-F238E27FC236}">
                <a16:creationId xmlns:a16="http://schemas.microsoft.com/office/drawing/2014/main" id="{9BC15299-4C47-1F76-4362-D69FEA51F7BB}"/>
              </a:ext>
            </a:extLst>
          </p:cNvPr>
          <p:cNvCxnSpPr/>
          <p:nvPr/>
        </p:nvCxnSpPr>
        <p:spPr>
          <a:xfrm>
            <a:off x="1374916" y="1687089"/>
            <a:ext cx="6620029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eparator">
            <a:extLst>
              <a:ext uri="{FF2B5EF4-FFF2-40B4-BE49-F238E27FC236}">
                <a16:creationId xmlns:a16="http://schemas.microsoft.com/office/drawing/2014/main" id="{B3C4CC26-7E4B-7B46-B2E5-67CE61040631}"/>
              </a:ext>
            </a:extLst>
          </p:cNvPr>
          <p:cNvCxnSpPr/>
          <p:nvPr/>
        </p:nvCxnSpPr>
        <p:spPr>
          <a:xfrm>
            <a:off x="1374916" y="3832695"/>
            <a:ext cx="661723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se Icon">
            <a:extLst>
              <a:ext uri="{FF2B5EF4-FFF2-40B4-BE49-F238E27FC236}">
                <a16:creationId xmlns:a16="http://schemas.microsoft.com/office/drawing/2014/main" id="{678F25A7-0D53-CA2D-FACD-4BA9185F73C1}"/>
              </a:ext>
            </a:extLst>
          </p:cNvPr>
          <p:cNvSpPr>
            <a:spLocks noChangeAspect="1"/>
          </p:cNvSpPr>
          <p:nvPr/>
        </p:nvSpPr>
        <p:spPr bwMode="auto">
          <a:xfrm>
            <a:off x="7704578" y="1257657"/>
            <a:ext cx="103182" cy="122781"/>
          </a:xfrm>
          <a:custGeom>
            <a:avLst/>
            <a:gdLst>
              <a:gd name="T0" fmla="*/ 10 w 55"/>
              <a:gd name="T1" fmla="*/ 0 h 59"/>
              <a:gd name="T2" fmla="*/ 0 w 55"/>
              <a:gd name="T3" fmla="*/ 11 h 59"/>
              <a:gd name="T4" fmla="*/ 18 w 55"/>
              <a:gd name="T5" fmla="*/ 30 h 59"/>
              <a:gd name="T6" fmla="*/ 0 w 55"/>
              <a:gd name="T7" fmla="*/ 48 h 59"/>
              <a:gd name="T8" fmla="*/ 10 w 55"/>
              <a:gd name="T9" fmla="*/ 59 h 59"/>
              <a:gd name="T10" fmla="*/ 28 w 55"/>
              <a:gd name="T11" fmla="*/ 40 h 59"/>
              <a:gd name="T12" fmla="*/ 45 w 55"/>
              <a:gd name="T13" fmla="*/ 59 h 59"/>
              <a:gd name="T14" fmla="*/ 55 w 55"/>
              <a:gd name="T15" fmla="*/ 48 h 59"/>
              <a:gd name="T16" fmla="*/ 37 w 55"/>
              <a:gd name="T17" fmla="*/ 30 h 59"/>
              <a:gd name="T18" fmla="*/ 55 w 55"/>
              <a:gd name="T19" fmla="*/ 11 h 59"/>
              <a:gd name="T20" fmla="*/ 45 w 55"/>
              <a:gd name="T21" fmla="*/ 0 h 59"/>
              <a:gd name="T22" fmla="*/ 28 w 55"/>
              <a:gd name="T23" fmla="*/ 19 h 59"/>
              <a:gd name="T24" fmla="*/ 10 w 55"/>
              <a:gd name="T2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9">
                <a:moveTo>
                  <a:pt x="10" y="0"/>
                </a:moveTo>
                <a:lnTo>
                  <a:pt x="0" y="11"/>
                </a:lnTo>
                <a:lnTo>
                  <a:pt x="18" y="30"/>
                </a:lnTo>
                <a:lnTo>
                  <a:pt x="0" y="48"/>
                </a:lnTo>
                <a:lnTo>
                  <a:pt x="10" y="59"/>
                </a:lnTo>
                <a:lnTo>
                  <a:pt x="28" y="40"/>
                </a:lnTo>
                <a:lnTo>
                  <a:pt x="45" y="59"/>
                </a:lnTo>
                <a:lnTo>
                  <a:pt x="55" y="48"/>
                </a:lnTo>
                <a:lnTo>
                  <a:pt x="37" y="30"/>
                </a:lnTo>
                <a:lnTo>
                  <a:pt x="55" y="11"/>
                </a:lnTo>
                <a:lnTo>
                  <a:pt x="45" y="0"/>
                </a:lnTo>
                <a:lnTo>
                  <a:pt x="28" y="19"/>
                </a:lnTo>
                <a:lnTo>
                  <a:pt x="1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Input">
            <a:extLst>
              <a:ext uri="{FF2B5EF4-FFF2-40B4-BE49-F238E27FC236}">
                <a16:creationId xmlns:a16="http://schemas.microsoft.com/office/drawing/2014/main" id="{DFAFF919-A723-FB98-320A-094FD86E6017}"/>
              </a:ext>
            </a:extLst>
          </p:cNvPr>
          <p:cNvSpPr/>
          <p:nvPr/>
        </p:nvSpPr>
        <p:spPr>
          <a:xfrm>
            <a:off x="6825609" y="3196913"/>
            <a:ext cx="878969" cy="267021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7291"/>
              </p:ext>
            </p:extLst>
          </p:nvPr>
        </p:nvGraphicFramePr>
        <p:xfrm>
          <a:off x="9686549" y="526664"/>
          <a:ext cx="2505451" cy="3804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계산식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진행상품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금액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+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 금액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–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공제금액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할인금액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납입부금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Javascript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경고창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문구는 바뀔 수 있습니다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본부 매출이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공제 금액이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+-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맞아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 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본부 입력을 하지 않아도 되게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</a:tbl>
          </a:graphicData>
        </a:graphic>
      </p:graphicFrame>
      <p:sp>
        <p:nvSpPr>
          <p:cNvPr id="13" name="Button">
            <a:extLst>
              <a:ext uri="{FF2B5EF4-FFF2-40B4-BE49-F238E27FC236}">
                <a16:creationId xmlns:a16="http://schemas.microsoft.com/office/drawing/2014/main" id="{44A2273B-E28B-6EAE-C673-4F4CD8FEF39A}"/>
              </a:ext>
            </a:extLst>
          </p:cNvPr>
          <p:cNvSpPr/>
          <p:nvPr/>
        </p:nvSpPr>
        <p:spPr>
          <a:xfrm>
            <a:off x="7420905" y="4005583"/>
            <a:ext cx="434902" cy="310539"/>
          </a:xfrm>
          <a:prstGeom prst="roundRect">
            <a:avLst>
              <a:gd name="adj" fmla="val 11182"/>
            </a:avLst>
          </a:prstGeom>
          <a:solidFill>
            <a:srgbClr val="6C757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719D4-8FEA-5593-22D7-A020F760B112}"/>
              </a:ext>
            </a:extLst>
          </p:cNvPr>
          <p:cNvSpPr txBox="1"/>
          <p:nvPr/>
        </p:nvSpPr>
        <p:spPr>
          <a:xfrm>
            <a:off x="1629593" y="2034152"/>
            <a:ext cx="2027332" cy="18466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현장수금액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b="1" dirty="0" smtClean="0">
                <a:solidFill>
                  <a:srgbClr val="0D6EFD"/>
                </a:solidFill>
                <a:latin typeface="+mj-ea"/>
              </a:rPr>
              <a:t>3,400,000  </a:t>
            </a:r>
            <a:r>
              <a:rPr lang="ko-KR" altLang="en-US" sz="1200" b="1" dirty="0" smtClean="0">
                <a:solidFill>
                  <a:srgbClr val="0D6EFD"/>
                </a:solidFill>
                <a:latin typeface="+mj-ea"/>
              </a:rPr>
              <a:t>원</a:t>
            </a:r>
            <a:endParaRPr lang="ko-KR" altLang="en-US" sz="1200" b="1" dirty="0">
              <a:solidFill>
                <a:srgbClr val="0D6EFD"/>
              </a:solidFill>
              <a:latin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84510-78E7-630D-F832-A803A27E1453}"/>
              </a:ext>
            </a:extLst>
          </p:cNvPr>
          <p:cNvSpPr/>
          <p:nvPr/>
        </p:nvSpPr>
        <p:spPr>
          <a:xfrm>
            <a:off x="1629593" y="2497272"/>
            <a:ext cx="2813532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719D4-8FEA-5593-22D7-A020F760B112}"/>
              </a:ext>
            </a:extLst>
          </p:cNvPr>
          <p:cNvSpPr txBox="1"/>
          <p:nvPr/>
        </p:nvSpPr>
        <p:spPr>
          <a:xfrm>
            <a:off x="1684276" y="2424125"/>
            <a:ext cx="589439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본사 금액</a:t>
            </a:r>
            <a:endParaRPr lang="en-US" altLang="ko-KR" sz="8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584510-78E7-630D-F832-A803A27E1453}"/>
              </a:ext>
            </a:extLst>
          </p:cNvPr>
          <p:cNvSpPr/>
          <p:nvPr/>
        </p:nvSpPr>
        <p:spPr>
          <a:xfrm>
            <a:off x="4891046" y="2508941"/>
            <a:ext cx="2813532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719D4-8FEA-5593-22D7-A020F760B112}"/>
              </a:ext>
            </a:extLst>
          </p:cNvPr>
          <p:cNvSpPr txBox="1"/>
          <p:nvPr/>
        </p:nvSpPr>
        <p:spPr>
          <a:xfrm>
            <a:off x="4945729" y="2435794"/>
            <a:ext cx="589439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본부 금액</a:t>
            </a:r>
            <a:endParaRPr lang="en-US" altLang="ko-KR" sz="8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73946F-3AEA-C9FF-D901-3CBEF85C9B08}"/>
              </a:ext>
            </a:extLst>
          </p:cNvPr>
          <p:cNvSpPr/>
          <p:nvPr/>
        </p:nvSpPr>
        <p:spPr>
          <a:xfrm>
            <a:off x="1534343" y="193252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73946F-3AEA-C9FF-D901-3CBEF85C9B08}"/>
              </a:ext>
            </a:extLst>
          </p:cNvPr>
          <p:cNvSpPr/>
          <p:nvPr/>
        </p:nvSpPr>
        <p:spPr>
          <a:xfrm>
            <a:off x="4755229" y="507026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1" name="TextBox 20"/>
          <p:cNvSpPr txBox="1"/>
          <p:nvPr/>
        </p:nvSpPr>
        <p:spPr>
          <a:xfrm>
            <a:off x="4945729" y="5207233"/>
            <a:ext cx="3617979" cy="10156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smtClean="0"/>
              <a:t>합산 금액이 현장 수금액과 맞지 않습니다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확인 해주세요</a:t>
            </a:r>
            <a:r>
              <a:rPr lang="en-US" altLang="ko-KR" sz="1000" dirty="0" smtClean="0"/>
              <a:t> </a:t>
            </a:r>
          </a:p>
          <a:p>
            <a:pPr algn="ctr"/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630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와이드스크린</PresentationFormat>
  <Paragraphs>106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Noto Sans Korean</vt:lpstr>
      <vt:lpstr>Pretendard</vt:lpstr>
      <vt:lpstr>Pretendard Light</vt:lpstr>
      <vt:lpstr>Pretendard Thin</vt:lpstr>
      <vt:lpstr>맑은 고딕</vt:lpstr>
      <vt:lpstr>Arial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1</cp:revision>
  <dcterms:created xsi:type="dcterms:W3CDTF">2023-01-11T08:32:49Z</dcterms:created>
  <dcterms:modified xsi:type="dcterms:W3CDTF">2023-01-11T08:33:16Z</dcterms:modified>
</cp:coreProperties>
</file>