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B0217-D95D-9433-7173-8AF14C04E3CF}" v="251" dt="2024-05-14T15:47:0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b6b034a2c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b6b034a2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db6b034a2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db6b034a2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db6b034a2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db6b034a2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b6b034a2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b6b034a2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b6b034a2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b6b034a2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b6b034a2c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db6b034a2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db6b034a2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db6b034a2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db6b034a2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db6b034a2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b6b034a2c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b6b034a2c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b6b034a2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b6b034a2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b6b034a2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b6b034a2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b6b034a2c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b6b034a2c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b6b034a2c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db6b034a2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db6b034a2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db6b034a2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b6b034a2c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db6b034a2c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db6b034a2c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db6b034a2c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db6b034a2c_3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db6b034a2c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db6b034a2c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db6b034a2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db6b034a2c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db6b034a2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db6b034a2c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db6b034a2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db6b034a2c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db6b034a2c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b6b034a2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b6b034a2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db6b034a2c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db6b034a2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db6b034a2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db6b034a2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b6b034a2c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b6b034a2c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db6b034a2c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db6b034a2c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db6b034a2c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db6b034a2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db6b034a2c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db6b034a2c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b6b034a2c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b6b034a2c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db6b034a2c_3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db6b034a2c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db6b034a2c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db6b034a2c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db6b034a2c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db6b034a2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b6b034a2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b6b034a2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db6b034a2c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db6b034a2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db6b034a2c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db6b034a2c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db6b034a2c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db6b034a2c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db6b034a2c_3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db6b034a2c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db6b034a2c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db6b034a2c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db6b034a2c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db6b034a2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db6b034a2c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db6b034a2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db6b034a2c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db6b034a2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db6b034a2c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db6b034a2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db6b034a2c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db6b034a2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db6b034a2c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db6b034a2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db6b034a2c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db6b034a2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db6b034a2c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db6b034a2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db6b034a2c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db6b034a2c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b6b034a2c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b6b034a2c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b6b034a2c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b6b034a2c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b6b034a2c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b6b034a2c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b6b034a2c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b6b034a2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datasets/readerbench/ro-text-summariz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o"/>
              <a:t>TEXT SUMMARIZATION IN NLP</a:t>
            </a:r>
            <a:endParaRPr/>
          </a:p>
        </p:txBody>
      </p:sp>
      <p:sp>
        <p:nvSpPr>
          <p:cNvPr id="86" name="Google Shape;86;p13"/>
          <p:cNvSpPr txBox="1">
            <a:spLocks noGrp="1"/>
          </p:cNvSpPr>
          <p:nvPr>
            <p:ph type="subTitle" idx="1"/>
          </p:nvPr>
        </p:nvSpPr>
        <p:spPr>
          <a:xfrm>
            <a:off x="5115375" y="3458500"/>
            <a:ext cx="3704700" cy="9249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endParaRPr/>
          </a:p>
          <a:p>
            <a:pPr marL="0" indent="0" algn="ctr"/>
            <a:r>
              <a:rPr lang="ro" dirty="0"/>
              <a:t>Chiriac Ella-Ana-Maria</a:t>
            </a:r>
            <a:endParaRPr dirty="0"/>
          </a:p>
          <a:p>
            <a:pPr marL="0" lvl="0" indent="0" algn="ctr" rtl="0">
              <a:spcBef>
                <a:spcPts val="0"/>
              </a:spcBef>
              <a:spcAft>
                <a:spcPts val="0"/>
              </a:spcAft>
              <a:buNone/>
            </a:pPr>
            <a:r>
              <a:rPr lang="ro" dirty="0"/>
              <a:t>Semen Valentin-Ion</a:t>
            </a:r>
            <a:endParaRPr dirty="0"/>
          </a:p>
          <a:p>
            <a:pPr marL="0" lvl="0" indent="0" algn="ctr" rtl="0">
              <a:spcBef>
                <a:spcPts val="0"/>
              </a:spcBef>
              <a:spcAft>
                <a:spcPts val="0"/>
              </a:spcAft>
              <a:buNone/>
            </a:pPr>
            <a:r>
              <a:rPr lang="ro" dirty="0"/>
              <a:t>Stoica Elias-Valeriu</a:t>
            </a:r>
            <a:endParaRPr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Preprocessing</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a:t>
            </a:r>
            <a:endParaRPr/>
          </a:p>
        </p:txBody>
      </p:sp>
      <p:sp>
        <p:nvSpPr>
          <p:cNvPr id="146" name="Google Shape;14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1200"/>
              </a:spcAft>
              <a:buNone/>
            </a:pPr>
            <a:r>
              <a:rPr lang="ro" sz="2100"/>
              <a:t>Preprocessing is one of the most important parts when developing a NLP project. For this particular project, we have used several preprocessing methods, that are optimized for the Romanian language.</a:t>
            </a:r>
            <a:endParaRPr sz="21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a:t>
            </a:r>
            <a:endParaRPr/>
          </a:p>
        </p:txBody>
      </p:sp>
      <p:sp>
        <p:nvSpPr>
          <p:cNvPr id="152" name="Google Shape;152;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a:bodyPr>
          <a:lstStyle/>
          <a:p>
            <a:pPr marL="0" lvl="0" indent="0" algn="ctr" rtl="0">
              <a:spcBef>
                <a:spcPts val="0"/>
              </a:spcBef>
              <a:spcAft>
                <a:spcPts val="0"/>
              </a:spcAft>
              <a:buNone/>
            </a:pPr>
            <a:endParaRPr sz="5600"/>
          </a:p>
          <a:p>
            <a:pPr marL="457200" lvl="0" indent="-342900" algn="l" rtl="0">
              <a:spcBef>
                <a:spcPts val="1200"/>
              </a:spcBef>
              <a:spcAft>
                <a:spcPts val="0"/>
              </a:spcAft>
              <a:buSzPct val="100000"/>
              <a:buChar char="●"/>
            </a:pPr>
            <a:r>
              <a:rPr lang="ro" sz="7200" b="1"/>
              <a:t>Cleaning The Text</a:t>
            </a:r>
            <a:endParaRPr sz="7200" b="1"/>
          </a:p>
          <a:p>
            <a:pPr marL="0" lvl="0" indent="0" algn="l" rtl="0">
              <a:spcBef>
                <a:spcPts val="1200"/>
              </a:spcBef>
              <a:spcAft>
                <a:spcPts val="0"/>
              </a:spcAft>
              <a:buNone/>
            </a:pPr>
            <a:r>
              <a:rPr lang="ro" sz="6400"/>
              <a:t>The first step involved cleaning the text for reducing noise and normalizing the data. We achieved this by removing unnecessary elements such as URLs, addresses, HTML tags, whitespaces, notes. In addition, we modified the corpus into a cleaner format by getting rid of special characters/punctuation using regular expressions and by lowering its case. This standardization removes irrelevant elements that might confuse the model.</a:t>
            </a:r>
            <a:endParaRPr sz="6400"/>
          </a:p>
          <a:p>
            <a:pPr marL="0" lvl="0" indent="0" algn="l" rtl="0">
              <a:spcBef>
                <a:spcPts val="1200"/>
              </a:spcBef>
              <a:spcAft>
                <a:spcPts val="0"/>
              </a:spcAft>
              <a:buNone/>
            </a:pPr>
            <a:endParaRPr sz="5600"/>
          </a:p>
          <a:p>
            <a:pPr marL="0" lvl="0" indent="0" algn="l" rtl="0">
              <a:spcBef>
                <a:spcPts val="1200"/>
              </a:spcBef>
              <a:spcAft>
                <a:spcPts val="0"/>
              </a:spcAft>
              <a:buNone/>
            </a:pPr>
            <a:endParaRPr sz="8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a:t>
            </a:r>
            <a:endParaRPr/>
          </a:p>
        </p:txBody>
      </p:sp>
      <p:sp>
        <p:nvSpPr>
          <p:cNvPr id="158" name="Google Shape;158;p25"/>
          <p:cNvSpPr txBox="1">
            <a:spLocks noGrp="1"/>
          </p:cNvSpPr>
          <p:nvPr>
            <p:ph type="body" idx="1"/>
          </p:nvPr>
        </p:nvSpPr>
        <p:spPr>
          <a:xfrm>
            <a:off x="311700" y="934600"/>
            <a:ext cx="8520600" cy="3634200"/>
          </a:xfrm>
          <a:prstGeom prst="rect">
            <a:avLst/>
          </a:prstGeom>
        </p:spPr>
        <p:txBody>
          <a:bodyPr spcFirstLastPara="1" wrap="square" lIns="91425" tIns="91425" rIns="91425" bIns="91425" anchor="t" anchorCtr="0">
            <a:normAutofit fontScale="55000" lnSpcReduction="20000"/>
          </a:bodyPr>
          <a:lstStyle/>
          <a:p>
            <a:pPr marL="0" lvl="0" indent="0" algn="l" rtl="0">
              <a:lnSpc>
                <a:spcPct val="95000"/>
              </a:lnSpc>
              <a:spcBef>
                <a:spcPts val="0"/>
              </a:spcBef>
              <a:spcAft>
                <a:spcPts val="0"/>
              </a:spcAft>
              <a:buNone/>
            </a:pPr>
            <a:endParaRPr b="1"/>
          </a:p>
          <a:p>
            <a:pPr marL="457200" lvl="0" indent="-335915" algn="l" rtl="0">
              <a:lnSpc>
                <a:spcPct val="95000"/>
              </a:lnSpc>
              <a:spcBef>
                <a:spcPts val="1200"/>
              </a:spcBef>
              <a:spcAft>
                <a:spcPts val="0"/>
              </a:spcAft>
              <a:buSzPct val="100000"/>
              <a:buChar char="●"/>
            </a:pPr>
            <a:r>
              <a:rPr lang="ro" sz="3072" b="1"/>
              <a:t>Tokenization </a:t>
            </a:r>
            <a:endParaRPr sz="3072" b="1"/>
          </a:p>
          <a:p>
            <a:pPr marL="0" lvl="0" indent="0" algn="l" rtl="0">
              <a:lnSpc>
                <a:spcPct val="95000"/>
              </a:lnSpc>
              <a:spcBef>
                <a:spcPts val="1200"/>
              </a:spcBef>
              <a:spcAft>
                <a:spcPts val="0"/>
              </a:spcAft>
              <a:buSzPct val="27394"/>
              <a:buNone/>
            </a:pPr>
            <a:r>
              <a:rPr lang="ro" sz="2509"/>
              <a:t>Using NLTK, we tokenized the text into individual sentences. we prepare the data for the Graph Based method for summarization, where any information between each two sentences will be of utmost importance. </a:t>
            </a:r>
            <a:endParaRPr sz="2509"/>
          </a:p>
          <a:p>
            <a:pPr marL="0" lvl="0" indent="0" algn="l" rtl="0">
              <a:lnSpc>
                <a:spcPct val="95000"/>
              </a:lnSpc>
              <a:spcBef>
                <a:spcPts val="1200"/>
              </a:spcBef>
              <a:spcAft>
                <a:spcPts val="0"/>
              </a:spcAft>
              <a:buSzPct val="27394"/>
              <a:buNone/>
            </a:pPr>
            <a:r>
              <a:rPr lang="ro" sz="2509"/>
              <a:t>For the abstractive methods, the tokenization functions return lists of integers(input IDs, labels) from the raw text, maintaining correct input length via truncation and padding, so that the data could be correctly used with models like Transformers. Also, the prefix “summarize” is added before each paragraph which serves as an instruction or task to the model.</a:t>
            </a:r>
            <a:endParaRPr sz="2509"/>
          </a:p>
          <a:p>
            <a:pPr marL="0" lvl="0" indent="0" algn="l" rtl="0">
              <a:lnSpc>
                <a:spcPct val="95000"/>
              </a:lnSpc>
              <a:spcBef>
                <a:spcPts val="1200"/>
              </a:spcBef>
              <a:spcAft>
                <a:spcPts val="0"/>
              </a:spcAft>
              <a:buSzPct val="27394"/>
              <a:buNone/>
            </a:pPr>
            <a:r>
              <a:rPr lang="ro" sz="2509"/>
              <a:t>The returned format includes</a:t>
            </a:r>
            <a:endParaRPr sz="2509"/>
          </a:p>
          <a:p>
            <a:pPr marL="0" lvl="0" indent="0" algn="l" rtl="0">
              <a:lnSpc>
                <a:spcPct val="95000"/>
              </a:lnSpc>
              <a:spcBef>
                <a:spcPts val="1200"/>
              </a:spcBef>
              <a:spcAft>
                <a:spcPts val="0"/>
              </a:spcAft>
              <a:buNone/>
            </a:pPr>
            <a:r>
              <a:rPr lang="ro" sz="2509"/>
              <a:t> 	-Input IDs: sequences of integers representing the input tokens obtained after applying the tokenizer to the input text.</a:t>
            </a:r>
            <a:endParaRPr sz="2509"/>
          </a:p>
          <a:p>
            <a:pPr marL="0" lvl="0" indent="0" algn="l" rtl="0">
              <a:lnSpc>
                <a:spcPct val="95000"/>
              </a:lnSpc>
              <a:spcBef>
                <a:spcPts val="1200"/>
              </a:spcBef>
              <a:spcAft>
                <a:spcPts val="0"/>
              </a:spcAft>
              <a:buNone/>
            </a:pPr>
            <a:r>
              <a:rPr lang="ro" sz="2509"/>
              <a:t>	-Attention Mask: sequence of integers of the same length, 1 if the respective token is a real token and not padding, 0 if it is padding</a:t>
            </a:r>
            <a:endParaRPr sz="2509"/>
          </a:p>
          <a:p>
            <a:pPr marL="0" lvl="0" indent="0" algn="l" rtl="0">
              <a:lnSpc>
                <a:spcPct val="95000"/>
              </a:lnSpc>
              <a:spcBef>
                <a:spcPts val="1200"/>
              </a:spcBef>
              <a:spcAft>
                <a:spcPts val="1200"/>
              </a:spcAft>
              <a:buNone/>
            </a:pPr>
            <a:r>
              <a:rPr lang="ro" sz="2509"/>
              <a:t>	-Labels: sequence of integers representing the tokenized form of the target summary.</a:t>
            </a:r>
            <a:endParaRPr sz="2509"/>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 - Extractive method</a:t>
            </a:r>
            <a:endParaRPr/>
          </a:p>
        </p:txBody>
      </p:sp>
      <p:sp>
        <p:nvSpPr>
          <p:cNvPr id="164" name="Google Shape;164;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Imagine 1" descr="O imagine care conține text, captură de ecran, Font&#10;&#10;Descriere generată automat">
            <a:extLst>
              <a:ext uri="{FF2B5EF4-FFF2-40B4-BE49-F238E27FC236}">
                <a16:creationId xmlns:a16="http://schemas.microsoft.com/office/drawing/2014/main" id="{7D1B2038-E7DE-2527-019C-546AE51A8540}"/>
              </a:ext>
            </a:extLst>
          </p:cNvPr>
          <p:cNvPicPr>
            <a:picLocks noChangeAspect="1"/>
          </p:cNvPicPr>
          <p:nvPr/>
        </p:nvPicPr>
        <p:blipFill>
          <a:blip r:embed="rId3"/>
          <a:stretch>
            <a:fillRect/>
          </a:stretch>
        </p:blipFill>
        <p:spPr>
          <a:xfrm>
            <a:off x="308429" y="1231463"/>
            <a:ext cx="8527143" cy="3288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 - Abstractive method - Marian</a:t>
            </a:r>
            <a:endParaRPr/>
          </a:p>
        </p:txBody>
      </p:sp>
      <p:sp>
        <p:nvSpPr>
          <p:cNvPr id="171" name="Google Shape;171;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27"/>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 - Abstractive method - LSTM</a:t>
            </a:r>
            <a:endParaRPr/>
          </a:p>
        </p:txBody>
      </p:sp>
      <p:sp>
        <p:nvSpPr>
          <p:cNvPr id="178" name="Google Shape;178;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8"/>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Preprocessing - Abstractive method - T5 Small</a:t>
            </a:r>
            <a:endParaRPr/>
          </a:p>
        </p:txBody>
      </p:sp>
      <p:sp>
        <p:nvSpPr>
          <p:cNvPr id="185" name="Google Shape;185;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29"/>
          <p:cNvPicPr preferRelativeResize="0"/>
          <p:nvPr/>
        </p:nvPicPr>
        <p:blipFill>
          <a:blip r:embed="rId3">
            <a:alphaModFix/>
          </a:blip>
          <a:stretch>
            <a:fillRect/>
          </a:stretch>
        </p:blipFill>
        <p:spPr>
          <a:xfrm>
            <a:off x="311700" y="1229875"/>
            <a:ext cx="8520601" cy="3289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Types of implemented methods</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Extractive VS. Abstractive methods</a:t>
            </a:r>
            <a:endParaRPr/>
          </a:p>
        </p:txBody>
      </p:sp>
      <p:sp>
        <p:nvSpPr>
          <p:cNvPr id="197" name="Google Shape;197;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solidFill>
                <a:srgbClr val="3C78D8"/>
              </a:solidFill>
            </a:endParaRPr>
          </a:p>
          <a:p>
            <a:pPr marL="457200" lvl="0" indent="-361950" algn="l" rtl="0">
              <a:spcBef>
                <a:spcPts val="1200"/>
              </a:spcBef>
              <a:spcAft>
                <a:spcPts val="0"/>
              </a:spcAft>
              <a:buClr>
                <a:srgbClr val="3C78D8"/>
              </a:buClr>
              <a:buSzPts val="2100"/>
              <a:buChar char="●"/>
            </a:pPr>
            <a:r>
              <a:rPr lang="ro" sz="2100">
                <a:solidFill>
                  <a:srgbClr val="3C78D8"/>
                </a:solidFill>
              </a:rPr>
              <a:t>The extractive method represents forming a summary from the selection of extracts taken from a corpus.</a:t>
            </a:r>
            <a:endParaRPr sz="2400">
              <a:solidFill>
                <a:srgbClr val="3C78D8"/>
              </a:solidFill>
            </a:endParaRPr>
          </a:p>
          <a:p>
            <a:pPr marL="457200" lvl="0" indent="0" algn="l" rtl="0">
              <a:spcBef>
                <a:spcPts val="1200"/>
              </a:spcBef>
              <a:spcAft>
                <a:spcPts val="0"/>
              </a:spcAft>
              <a:buNone/>
            </a:pPr>
            <a:endParaRPr>
              <a:solidFill>
                <a:srgbClr val="FF9900"/>
              </a:solidFill>
            </a:endParaRPr>
          </a:p>
          <a:p>
            <a:pPr marL="457200" lvl="0" indent="-361950" algn="l" rtl="0">
              <a:spcBef>
                <a:spcPts val="1200"/>
              </a:spcBef>
              <a:spcAft>
                <a:spcPts val="0"/>
              </a:spcAft>
              <a:buClr>
                <a:srgbClr val="FF9900"/>
              </a:buClr>
              <a:buSzPts val="2100"/>
              <a:buChar char="●"/>
            </a:pPr>
            <a:r>
              <a:rPr lang="ro" sz="2100">
                <a:solidFill>
                  <a:srgbClr val="FF9900"/>
                </a:solidFill>
              </a:rPr>
              <a:t>The abstractive method represents paraphrasing the corpus using newly generated sentences.</a:t>
            </a:r>
            <a:endParaRPr sz="2100">
              <a:solidFill>
                <a:srgbClr val="FF99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Introduction to Text Summarization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500"/>
          </a:p>
          <a:p>
            <a:pPr marL="0" lvl="0" indent="0" algn="l" rtl="0">
              <a:spcBef>
                <a:spcPts val="1200"/>
              </a:spcBef>
              <a:spcAft>
                <a:spcPts val="1200"/>
              </a:spcAft>
              <a:buNone/>
            </a:pPr>
            <a:r>
              <a:rPr lang="ro" sz="2500"/>
              <a:t>Text summarization is the process of distilling the most important information from a source text to produce a condensed version.</a:t>
            </a:r>
            <a:endParaRPr sz="25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Extractive method</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Extractive method</a:t>
            </a:r>
            <a:endParaRPr/>
          </a:p>
        </p:txBody>
      </p:sp>
      <p:sp>
        <p:nvSpPr>
          <p:cNvPr id="208" name="Google Shape;208;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ro"/>
              <a:t>The extractive method in text summarization involves selecting and using key sentences from the source text, maintaining the original wording. It uses algorithms to decide which sentences or parts are most relevant, based on criteria such as word frequency. The main advantage of this method is its ability to maintain the factual accuracy of the information, as it does not alter the original wording of the text.</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Extractive </a:t>
            </a:r>
            <a:r>
              <a:rPr lang="ro" dirty="0" err="1"/>
              <a:t>method</a:t>
            </a:r>
            <a:r>
              <a:rPr lang="ro" dirty="0"/>
              <a:t> - </a:t>
            </a:r>
            <a:r>
              <a:rPr lang="ro" dirty="0" err="1"/>
              <a:t>Graph</a:t>
            </a:r>
            <a:r>
              <a:rPr lang="ro" dirty="0"/>
              <a:t> </a:t>
            </a:r>
            <a:r>
              <a:rPr lang="ro" dirty="0" err="1"/>
              <a:t>Based</a:t>
            </a:r>
            <a:endParaRPr dirty="0" err="1"/>
          </a:p>
        </p:txBody>
      </p:sp>
      <p:sp>
        <p:nvSpPr>
          <p:cNvPr id="214" name="Google Shape;214;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ro" sz="1650"/>
              <a:t>In this method, every sentence of the news text is considered as a vertex of a graph. These sentences are connected with an edge if there exists a common semantic relation between them, and based on this score each edge has a weight. A graph based ranking algorithm is used to decide the importance of each vertex within the graph. The ones with high cardinality (high number of edges connected to it) are considered important sentences and are included in the summary. </a:t>
            </a:r>
            <a:endParaRPr sz="1650"/>
          </a:p>
          <a:p>
            <a:pPr marL="0" lvl="0" indent="0" algn="l" rtl="0">
              <a:lnSpc>
                <a:spcPct val="95000"/>
              </a:lnSpc>
              <a:spcBef>
                <a:spcPts val="1200"/>
              </a:spcBef>
              <a:spcAft>
                <a:spcPts val="0"/>
              </a:spcAft>
              <a:buSzPts val="275"/>
              <a:buNone/>
            </a:pPr>
            <a:r>
              <a:rPr lang="ro" sz="1650"/>
              <a:t>For computing the similarities among all the sentences and returning the ones with maximum scores, we use Cosine Similarity as the similarity matrix and TextRank algorithm to rank them based on the importance. vertices and all the links between them as edges. </a:t>
            </a:r>
            <a:endParaRPr sz="16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Extractive </a:t>
            </a:r>
            <a:r>
              <a:rPr lang="ro" dirty="0" err="1"/>
              <a:t>method</a:t>
            </a:r>
            <a:r>
              <a:rPr lang="ro" dirty="0"/>
              <a:t> - </a:t>
            </a:r>
            <a:r>
              <a:rPr lang="ro" dirty="0" err="1"/>
              <a:t>Graph</a:t>
            </a:r>
            <a:r>
              <a:rPr lang="ro" dirty="0"/>
              <a:t> </a:t>
            </a:r>
            <a:r>
              <a:rPr lang="ro" dirty="0" err="1"/>
              <a:t>Method</a:t>
            </a:r>
            <a:endParaRPr dirty="0" err="1"/>
          </a:p>
        </p:txBody>
      </p:sp>
      <p:sp>
        <p:nvSpPr>
          <p:cNvPr id="220" name="Google Shape;220;p35"/>
          <p:cNvSpPr txBox="1">
            <a:spLocks noGrp="1"/>
          </p:cNvSpPr>
          <p:nvPr>
            <p:ph type="body" idx="1"/>
          </p:nvPr>
        </p:nvSpPr>
        <p:spPr>
          <a:xfrm>
            <a:off x="2985025" y="2149500"/>
            <a:ext cx="2235600" cy="75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endParaRPr sz="1450"/>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pic>
        <p:nvPicPr>
          <p:cNvPr id="221" name="Google Shape;221;p35"/>
          <p:cNvPicPr preferRelativeResize="0"/>
          <p:nvPr/>
        </p:nvPicPr>
        <p:blipFill>
          <a:blip r:embed="rId3">
            <a:alphaModFix/>
          </a:blip>
          <a:stretch>
            <a:fillRect/>
          </a:stretch>
        </p:blipFill>
        <p:spPr>
          <a:xfrm>
            <a:off x="311688" y="1223675"/>
            <a:ext cx="3618574" cy="29084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Extractive </a:t>
            </a:r>
            <a:r>
              <a:rPr lang="ro" dirty="0" err="1"/>
              <a:t>method</a:t>
            </a:r>
            <a:r>
              <a:rPr lang="ro" dirty="0"/>
              <a:t> - </a:t>
            </a:r>
            <a:r>
              <a:rPr lang="ro" dirty="0" err="1"/>
              <a:t>PageRank</a:t>
            </a:r>
            <a:r>
              <a:rPr lang="ro" dirty="0"/>
              <a:t> </a:t>
            </a:r>
            <a:r>
              <a:rPr lang="ro" dirty="0" err="1"/>
              <a:t>Algorithm</a:t>
            </a:r>
            <a:r>
              <a:rPr lang="ro" dirty="0"/>
              <a:t> </a:t>
            </a:r>
            <a:endParaRPr/>
          </a:p>
        </p:txBody>
      </p:sp>
      <p:sp>
        <p:nvSpPr>
          <p:cNvPr id="227" name="Google Shape;227;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a:t>The PageRank algorithm is the algorithm behind TextRank, that is why we will describe it first. This popular graph based algorithm, which is also used by Google to rank the web pages based on thesearch result, creates a graph with all the pages as vertices and all the links between them as edges. </a:t>
            </a:r>
            <a:endParaRPr/>
          </a:p>
          <a:p>
            <a:pPr marL="0" lvl="0" indent="0" algn="l" rtl="0">
              <a:spcBef>
                <a:spcPts val="1200"/>
              </a:spcBef>
              <a:spcAft>
                <a:spcPts val="0"/>
              </a:spcAft>
              <a:buNone/>
            </a:pPr>
            <a:r>
              <a:rPr lang="ro"/>
              <a:t>Then, it calculates the score for each page, like a probability of it being visited by the user. In this way, it manages to display the most relevant links and pages first, which is a good practice in keeping people connected and focused on this activity.</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Extractive </a:t>
            </a:r>
            <a:r>
              <a:rPr lang="ro" dirty="0" err="1"/>
              <a:t>method</a:t>
            </a:r>
            <a:r>
              <a:rPr lang="ro" dirty="0"/>
              <a:t> - </a:t>
            </a:r>
            <a:r>
              <a:rPr lang="ro" dirty="0" err="1"/>
              <a:t>TextRank</a:t>
            </a:r>
            <a:r>
              <a:rPr lang="ro" dirty="0"/>
              <a:t> </a:t>
            </a:r>
            <a:r>
              <a:rPr lang="ro" dirty="0" err="1"/>
              <a:t>Algorithm</a:t>
            </a:r>
            <a:endParaRPr lang="ro" dirty="0"/>
          </a:p>
        </p:txBody>
      </p:sp>
      <p:sp>
        <p:nvSpPr>
          <p:cNvPr id="233" name="Google Shape;233;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ro" sz="2527"/>
              <a:t>We use a similar approach but on the similarity of sentences instead of the probability of visiting a page. The most important point of any graph based algorithm is the VOTE. Each vertex that has a link to another one casts a vote for that vertex. Higher the number of votes, higher the importance of that vertex. In order to calculate the score of a vertex, we take into consideration two factors: the number of votes cast for it, and the importance of the vertices that cast votes for it. </a:t>
            </a:r>
            <a:endParaRPr sz="2527"/>
          </a:p>
          <a:p>
            <a:pPr marL="0" lvl="0" indent="0" algn="l" rtl="0">
              <a:spcBef>
                <a:spcPts val="1200"/>
              </a:spcBef>
              <a:spcAft>
                <a:spcPts val="0"/>
              </a:spcAft>
              <a:buNone/>
            </a:pPr>
            <a:r>
              <a:rPr lang="ro" sz="2527"/>
              <a:t>After extracting and creating vectors for all sentences, we need to calculate the Cosine Similarity between each pair of sentences. Given a document with n sentences, we construct an n × n similarity matrix, S, where each element Sij represents the similarity between sentence i and sentence j.</a:t>
            </a:r>
            <a:endParaRPr sz="2527"/>
          </a:p>
          <a:p>
            <a:pPr marL="0" lvl="0" indent="0" algn="l" rtl="0">
              <a:spcBef>
                <a:spcPts val="1200"/>
              </a:spcBef>
              <a:spcAft>
                <a:spcPts val="0"/>
              </a:spcAft>
              <a:buNone/>
            </a:pPr>
            <a:r>
              <a:rPr lang="ro" sz="2527"/>
              <a:t>This matrix is symmetric, with diagonal elements representing the self-similarity of each sentence, typically set to 1. With this matrix, we can rank the sentences based on the similarity score and return the first N number of sentences that are relevant and must be included in the summary</a:t>
            </a:r>
            <a:r>
              <a:rPr lang="ro"/>
              <a:t>.</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Abstractive methods</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Abstractive method</a:t>
            </a:r>
            <a:endParaRPr/>
          </a:p>
        </p:txBody>
      </p:sp>
      <p:sp>
        <p:nvSpPr>
          <p:cNvPr id="244" name="Google Shape;244;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ro"/>
              <a:t>The abstractive method in text summarization implies capturing the essence of the original text, often employing paraphrasing techniques. It goes beyond extracting content to actually interpret the main ideas of the text in a new form. This method usually relies on advanced NLP models to understand and recreate the context and meaning. While it can provide more fluid summaries, the factual accuracy can decrease, due to the text reinterpretation.</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Abstractive method</a:t>
            </a:r>
            <a:endParaRPr/>
          </a:p>
        </p:txBody>
      </p:sp>
      <p:sp>
        <p:nvSpPr>
          <p:cNvPr id="250" name="Google Shape;250;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a:t>For the abstractive approach, we have tried multiple models, including pre-trained and custom models.</a:t>
            </a:r>
            <a:endParaRPr/>
          </a:p>
          <a:p>
            <a:pPr marL="457200" lvl="0" indent="-342900" algn="l" rtl="0">
              <a:spcBef>
                <a:spcPts val="1200"/>
              </a:spcBef>
              <a:spcAft>
                <a:spcPts val="0"/>
              </a:spcAft>
              <a:buSzPts val="1800"/>
              <a:buChar char="●"/>
            </a:pPr>
            <a:r>
              <a:rPr lang="ro"/>
              <a:t>Pre-trained</a:t>
            </a:r>
            <a:endParaRPr/>
          </a:p>
          <a:p>
            <a:pPr marL="914400" lvl="1" indent="-317500" algn="l" rtl="0">
              <a:spcBef>
                <a:spcPts val="0"/>
              </a:spcBef>
              <a:spcAft>
                <a:spcPts val="0"/>
              </a:spcAft>
              <a:buSzPts val="1400"/>
              <a:buChar char="○"/>
            </a:pPr>
            <a:r>
              <a:rPr lang="ro"/>
              <a:t>Marian</a:t>
            </a:r>
            <a:endParaRPr/>
          </a:p>
          <a:p>
            <a:pPr marL="914400" lvl="1" indent="-317500" algn="l" rtl="0">
              <a:spcBef>
                <a:spcPts val="0"/>
              </a:spcBef>
              <a:spcAft>
                <a:spcPts val="0"/>
              </a:spcAft>
              <a:buSzPts val="1400"/>
              <a:buChar char="○"/>
            </a:pPr>
            <a:r>
              <a:rPr lang="ro"/>
              <a:t>T5 Small</a:t>
            </a:r>
            <a:endParaRPr/>
          </a:p>
          <a:p>
            <a:pPr marL="914400" lvl="1" indent="-317500" algn="l" rtl="0">
              <a:spcBef>
                <a:spcPts val="0"/>
              </a:spcBef>
              <a:spcAft>
                <a:spcPts val="0"/>
              </a:spcAft>
              <a:buSzPts val="1400"/>
              <a:buChar char="○"/>
            </a:pPr>
            <a:r>
              <a:rPr lang="ro"/>
              <a:t>BART Large</a:t>
            </a:r>
            <a:endParaRPr/>
          </a:p>
          <a:p>
            <a:pPr marL="457200" lvl="0" indent="-342900" algn="l" rtl="0">
              <a:spcBef>
                <a:spcPts val="0"/>
              </a:spcBef>
              <a:spcAft>
                <a:spcPts val="0"/>
              </a:spcAft>
              <a:buSzPts val="1800"/>
              <a:buChar char="●"/>
            </a:pPr>
            <a:r>
              <a:rPr lang="ro"/>
              <a:t>Custom</a:t>
            </a:r>
            <a:endParaRPr/>
          </a:p>
          <a:p>
            <a:pPr marL="914400" lvl="1" indent="-317500" algn="l" rtl="0">
              <a:spcBef>
                <a:spcPts val="0"/>
              </a:spcBef>
              <a:spcAft>
                <a:spcPts val="0"/>
              </a:spcAft>
              <a:buSzPts val="1400"/>
              <a:buChar char="○"/>
            </a:pPr>
            <a:r>
              <a:rPr lang="ro"/>
              <a:t>LSTM based model</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Abstractive method - Marian</a:t>
            </a:r>
            <a:endParaRPr/>
          </a:p>
        </p:txBody>
      </p:sp>
      <p:sp>
        <p:nvSpPr>
          <p:cNvPr id="256" name="Google Shape;256;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a:t>We tried using the pretrained model, MarianMT, known for its robustness in language translation tools. This model is trained using the Marian framework and it is optimized for accurate translations. We have tried to adapt this to the text summarization task.</a:t>
            </a:r>
            <a:endParaRPr/>
          </a:p>
          <a:p>
            <a:pPr marL="0" lvl="0" indent="0" algn="l" rtl="0">
              <a:spcBef>
                <a:spcPts val="1200"/>
              </a:spcBef>
              <a:spcAft>
                <a:spcPts val="1200"/>
              </a:spcAft>
              <a:buNone/>
            </a:pPr>
            <a:r>
              <a:rPr lang="ro"/>
              <a:t>A translation tool is useful in the context of text summarization, as it extracts and understands the context, before translating it, which is exactly what we need in order to summarize a text.</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Applications of Text Summarization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ro" sz="1900"/>
              <a:t>News Industry: Quickly generating summaries of news articles for readers on the go.</a:t>
            </a:r>
            <a:endParaRPr sz="1900"/>
          </a:p>
          <a:p>
            <a:pPr marL="457200" lvl="0" indent="-349250" algn="l" rtl="0">
              <a:spcBef>
                <a:spcPts val="0"/>
              </a:spcBef>
              <a:spcAft>
                <a:spcPts val="0"/>
              </a:spcAft>
              <a:buSzPts val="1900"/>
              <a:buChar char="●"/>
            </a:pPr>
            <a:r>
              <a:rPr lang="ro" sz="1900"/>
              <a:t>Academia: Summarizing research papers, thesis, and lengthy academic materials.</a:t>
            </a:r>
            <a:endParaRPr sz="1900"/>
          </a:p>
          <a:p>
            <a:pPr marL="457200" lvl="0" indent="-349250" algn="l" rtl="0">
              <a:spcBef>
                <a:spcPts val="0"/>
              </a:spcBef>
              <a:spcAft>
                <a:spcPts val="0"/>
              </a:spcAft>
              <a:buSzPts val="1900"/>
              <a:buChar char="●"/>
            </a:pPr>
            <a:r>
              <a:rPr lang="ro" sz="1900"/>
              <a:t>Business: Condensing reports, emails, and documents to save time in corporate environments.</a:t>
            </a:r>
            <a:endParaRPr sz="1900"/>
          </a:p>
          <a:p>
            <a:pPr marL="457200" lvl="0" indent="-349250" algn="l" rtl="0">
              <a:spcBef>
                <a:spcPts val="0"/>
              </a:spcBef>
              <a:spcAft>
                <a:spcPts val="0"/>
              </a:spcAft>
              <a:buSzPts val="1900"/>
              <a:buChar char="●"/>
            </a:pPr>
            <a:r>
              <a:rPr lang="ro" sz="1900"/>
              <a:t>Legal Field: Summarizing legal documents and case law for quicker analysis.</a:t>
            </a:r>
            <a:endParaRPr sz="19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Abstractive method - Marian</a:t>
            </a:r>
            <a:endParaRPr/>
          </a:p>
        </p:txBody>
      </p:sp>
      <p:sp>
        <p:nvSpPr>
          <p:cNvPr id="262" name="Google Shape;262;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ro"/>
              <a:t>We used the Romanian-English Marian model, for higher accuracy on our data.</a:t>
            </a:r>
            <a:endParaRPr/>
          </a:p>
        </p:txBody>
      </p:sp>
      <p:pic>
        <p:nvPicPr>
          <p:cNvPr id="263" name="Google Shape;263;p42"/>
          <p:cNvPicPr preferRelativeResize="0"/>
          <p:nvPr/>
        </p:nvPicPr>
        <p:blipFill>
          <a:blip r:embed="rId3">
            <a:alphaModFix/>
          </a:blip>
          <a:stretch>
            <a:fillRect/>
          </a:stretch>
        </p:blipFill>
        <p:spPr>
          <a:xfrm>
            <a:off x="740313" y="1778500"/>
            <a:ext cx="7229475" cy="990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Abstractive </a:t>
            </a:r>
            <a:r>
              <a:rPr lang="ro" dirty="0" err="1"/>
              <a:t>method</a:t>
            </a:r>
            <a:r>
              <a:rPr lang="ro" dirty="0"/>
              <a:t> - T5 </a:t>
            </a:r>
            <a:r>
              <a:rPr lang="ro" dirty="0" err="1"/>
              <a:t>Small</a:t>
            </a:r>
            <a:endParaRPr dirty="0" err="1"/>
          </a:p>
        </p:txBody>
      </p:sp>
      <p:sp>
        <p:nvSpPr>
          <p:cNvPr id="269" name="Google Shape;269;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a:t>Another attempt was done using the Small variant of the T5 Model. The model, designed by Google Research and built on the Transformers architecture, frames all its text-based tasks as a text-to-text problem, where both the input and output are text strings.</a:t>
            </a:r>
            <a:endParaRPr/>
          </a:p>
          <a:p>
            <a:pPr marL="0" lvl="0" indent="0" algn="l" rtl="0">
              <a:spcBef>
                <a:spcPts val="1200"/>
              </a:spcBef>
              <a:spcAft>
                <a:spcPts val="0"/>
              </a:spcAft>
              <a:buNone/>
            </a:pPr>
            <a:r>
              <a:rPr lang="ro"/>
              <a:t>T5 Small is a scaled down version of the T5 model, making it faster and less resource-intensive, while still borrowing the Transformers architecture.</a:t>
            </a:r>
            <a:endParaRPr/>
          </a:p>
          <a:p>
            <a:pPr marL="0" lvl="0" indent="0" algn="l" rtl="0">
              <a:spcBef>
                <a:spcPts val="1200"/>
              </a:spcBef>
              <a:spcAft>
                <a:spcPts val="1200"/>
              </a:spcAft>
              <a:buNone/>
            </a:pPr>
            <a:r>
              <a:rPr lang="ro"/>
              <a:t>The text-to-text approach facilitates the use of a single model across multiple tasks, which enhances the model’s flexibility and scalability.</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Abstractive </a:t>
            </a:r>
            <a:r>
              <a:rPr lang="ro" dirty="0" err="1"/>
              <a:t>method</a:t>
            </a:r>
            <a:r>
              <a:rPr lang="ro" dirty="0"/>
              <a:t> - BART </a:t>
            </a:r>
            <a:r>
              <a:rPr lang="ro" dirty="0" err="1"/>
              <a:t>Large</a:t>
            </a:r>
            <a:endParaRPr dirty="0" err="1"/>
          </a:p>
        </p:txBody>
      </p:sp>
      <p:sp>
        <p:nvSpPr>
          <p:cNvPr id="275" name="Google Shape;275;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o"/>
              <a:t>The BART(Bidirectional And Auto-Regressive Transformers) Large model, designed by Facebook, is a transformers-based machine learning model specifically designed for NLP problems with a strong emphasis on text generation, thus making it a good contender for our project.</a:t>
            </a:r>
            <a:endParaRPr/>
          </a:p>
          <a:p>
            <a:pPr marL="0" lvl="0" indent="0" algn="l" rtl="0">
              <a:spcBef>
                <a:spcPts val="1200"/>
              </a:spcBef>
              <a:spcAft>
                <a:spcPts val="0"/>
              </a:spcAft>
              <a:buNone/>
            </a:pPr>
            <a:r>
              <a:rPr lang="ro"/>
              <a:t>BART’s architecture is similar to the original transformer model with an encoder component which processes the input text using a bidirectional mechanism, similar to the BERT Model, allowing BART to have a better understanding of the context from both directions.</a:t>
            </a:r>
            <a:endParaRPr/>
          </a:p>
          <a:p>
            <a:pPr marL="0" lvl="0" indent="0" algn="l" rtl="0">
              <a:spcBef>
                <a:spcPts val="1200"/>
              </a:spcBef>
              <a:spcAft>
                <a:spcPts val="1200"/>
              </a:spcAft>
              <a:buNone/>
            </a:pPr>
            <a:r>
              <a:rPr lang="ro"/>
              <a:t>BART’s decoder generates text auto-regressively, similar to the GPT Model, predicting the next token based on the previously generated tokens, alongside the context provided by the encoder. </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Abstractive </a:t>
            </a:r>
            <a:r>
              <a:rPr lang="ro" dirty="0" err="1"/>
              <a:t>method</a:t>
            </a:r>
            <a:r>
              <a:rPr lang="ro" dirty="0"/>
              <a:t> - LSTM </a:t>
            </a:r>
            <a:r>
              <a:rPr lang="ro" dirty="0" err="1"/>
              <a:t>Based</a:t>
            </a:r>
            <a:r>
              <a:rPr lang="ro" dirty="0"/>
              <a:t> Model</a:t>
            </a:r>
            <a:endParaRPr dirty="0"/>
          </a:p>
        </p:txBody>
      </p:sp>
      <p:sp>
        <p:nvSpPr>
          <p:cNvPr id="281" name="Google Shape;281;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ro"/>
              <a:t>In addition to the pre-trained models, we have tried to also create a custom model, based on Long-Short Term Memory networks. LSTMs are useful for sequence prediction tasks, as they can remember information for long periods.</a:t>
            </a:r>
            <a:endParaRPr/>
          </a:p>
          <a:p>
            <a:pPr marL="0" lvl="0" indent="0" algn="l" rtl="0">
              <a:spcBef>
                <a:spcPts val="1200"/>
              </a:spcBef>
              <a:spcAft>
                <a:spcPts val="1200"/>
              </a:spcAft>
              <a:buNone/>
            </a:pPr>
            <a:r>
              <a:rPr lang="ro"/>
              <a:t>Our LSTM model was designed to gradually refine its understanding and generation of summaries through a series of recurrent layers. </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Fine Tuning</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Training/Fine-</a:t>
            </a:r>
            <a:r>
              <a:rPr lang="ro" dirty="0" err="1"/>
              <a:t>Tuning</a:t>
            </a:r>
            <a:r>
              <a:rPr lang="ro" dirty="0"/>
              <a:t> - Marian</a:t>
            </a:r>
            <a:endParaRPr dirty="0"/>
          </a:p>
        </p:txBody>
      </p:sp>
      <p:sp>
        <p:nvSpPr>
          <p:cNvPr id="292" name="Google Shape;292;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47"/>
          <p:cNvSpPr txBox="1">
            <a:spLocks noGrp="1"/>
          </p:cNvSpPr>
          <p:nvPr>
            <p:ph type="body" idx="1"/>
          </p:nvPr>
        </p:nvSpPr>
        <p:spPr>
          <a:xfrm>
            <a:off x="793450" y="1336800"/>
            <a:ext cx="5656800" cy="143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94" name="Google Shape;294;p47"/>
          <p:cNvPicPr preferRelativeResize="0"/>
          <p:nvPr/>
        </p:nvPicPr>
        <p:blipFill>
          <a:blip r:embed="rId3">
            <a:alphaModFix/>
          </a:blip>
          <a:stretch>
            <a:fillRect/>
          </a:stretch>
        </p:blipFill>
        <p:spPr>
          <a:xfrm>
            <a:off x="311700" y="1336800"/>
            <a:ext cx="8520601" cy="1024400"/>
          </a:xfrm>
          <a:prstGeom prst="rect">
            <a:avLst/>
          </a:prstGeom>
          <a:noFill/>
          <a:ln>
            <a:noFill/>
          </a:ln>
        </p:spPr>
      </p:pic>
      <p:sp>
        <p:nvSpPr>
          <p:cNvPr id="295" name="Google Shape;295;p47"/>
          <p:cNvSpPr txBox="1"/>
          <p:nvPr/>
        </p:nvSpPr>
        <p:spPr>
          <a:xfrm>
            <a:off x="311700" y="2848000"/>
            <a:ext cx="852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800">
                <a:solidFill>
                  <a:schemeClr val="dk2"/>
                </a:solidFill>
                <a:latin typeface="Roboto"/>
                <a:ea typeface="Roboto"/>
                <a:cs typeface="Roboto"/>
                <a:sym typeface="Roboto"/>
              </a:rPr>
              <a:t>The model is trained using the AdamW optimizer and has a learning rate that adjusts itself during the training.</a:t>
            </a:r>
            <a:endParaRPr sz="1800">
              <a:solidFill>
                <a:schemeClr val="dk2"/>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Training/Fine-</a:t>
            </a:r>
            <a:r>
              <a:rPr lang="ro" dirty="0" err="1"/>
              <a:t>Tuning</a:t>
            </a:r>
            <a:r>
              <a:rPr lang="ro" dirty="0"/>
              <a:t> - T5 </a:t>
            </a:r>
            <a:r>
              <a:rPr lang="ro" dirty="0" err="1"/>
              <a:t>Small</a:t>
            </a:r>
            <a:endParaRPr dirty="0" err="1"/>
          </a:p>
          <a:p>
            <a:pPr marL="0" lvl="0" indent="0" algn="l" rtl="0">
              <a:spcBef>
                <a:spcPts val="0"/>
              </a:spcBef>
              <a:spcAft>
                <a:spcPts val="0"/>
              </a:spcAft>
              <a:buNone/>
            </a:pPr>
            <a:endParaRPr/>
          </a:p>
        </p:txBody>
      </p:sp>
      <p:sp>
        <p:nvSpPr>
          <p:cNvPr id="301" name="Google Shape;301;p48"/>
          <p:cNvSpPr txBox="1">
            <a:spLocks noGrp="1"/>
          </p:cNvSpPr>
          <p:nvPr>
            <p:ph type="body" idx="1"/>
          </p:nvPr>
        </p:nvSpPr>
        <p:spPr>
          <a:xfrm>
            <a:off x="311700" y="1229875"/>
            <a:ext cx="4727100" cy="1276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o"/>
              <a:t>s</a:t>
            </a:r>
            <a:endParaRPr/>
          </a:p>
        </p:txBody>
      </p:sp>
      <p:pic>
        <p:nvPicPr>
          <p:cNvPr id="302" name="Google Shape;302;p48"/>
          <p:cNvPicPr preferRelativeResize="0"/>
          <p:nvPr/>
        </p:nvPicPr>
        <p:blipFill>
          <a:blip r:embed="rId3">
            <a:alphaModFix/>
          </a:blip>
          <a:stretch>
            <a:fillRect/>
          </a:stretch>
        </p:blipFill>
        <p:spPr>
          <a:xfrm>
            <a:off x="311700" y="1229875"/>
            <a:ext cx="3818075" cy="2485075"/>
          </a:xfrm>
          <a:prstGeom prst="rect">
            <a:avLst/>
          </a:prstGeom>
          <a:noFill/>
          <a:ln>
            <a:noFill/>
          </a:ln>
        </p:spPr>
      </p:pic>
      <p:sp>
        <p:nvSpPr>
          <p:cNvPr id="303" name="Google Shape;303;p48"/>
          <p:cNvSpPr txBox="1"/>
          <p:nvPr/>
        </p:nvSpPr>
        <p:spPr>
          <a:xfrm>
            <a:off x="365700" y="3832500"/>
            <a:ext cx="6576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600">
                <a:solidFill>
                  <a:schemeClr val="dk2"/>
                </a:solidFill>
                <a:latin typeface="Roboto"/>
                <a:ea typeface="Roboto"/>
                <a:cs typeface="Roboto"/>
                <a:sym typeface="Roboto"/>
              </a:rPr>
              <a:t>The model undergoes fine-tuning by training on the custom dataset with the respective training arguments, specifying batch size, learning rate, evaluation strategy, number of epochs and so on.</a:t>
            </a:r>
            <a:endParaRPr sz="1600">
              <a:solidFill>
                <a:schemeClr val="dk2"/>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Training/Fine-</a:t>
            </a:r>
            <a:r>
              <a:rPr lang="ro" dirty="0" err="1"/>
              <a:t>Tuning</a:t>
            </a:r>
            <a:r>
              <a:rPr lang="ro" dirty="0"/>
              <a:t> - BART </a:t>
            </a:r>
            <a:r>
              <a:rPr lang="ro" dirty="0" err="1"/>
              <a:t>Large</a:t>
            </a:r>
            <a:endParaRPr dirty="0" err="1"/>
          </a:p>
          <a:p>
            <a:pPr marL="0" lvl="0" indent="0" algn="l" rtl="0">
              <a:spcBef>
                <a:spcPts val="0"/>
              </a:spcBef>
              <a:spcAft>
                <a:spcPts val="0"/>
              </a:spcAft>
              <a:buNone/>
            </a:pPr>
            <a:endParaRPr/>
          </a:p>
        </p:txBody>
      </p:sp>
      <p:sp>
        <p:nvSpPr>
          <p:cNvPr id="309" name="Google Shape;309;p49"/>
          <p:cNvSpPr txBox="1">
            <a:spLocks noGrp="1"/>
          </p:cNvSpPr>
          <p:nvPr>
            <p:ph type="body" idx="1"/>
          </p:nvPr>
        </p:nvSpPr>
        <p:spPr>
          <a:xfrm>
            <a:off x="133800" y="3828350"/>
            <a:ext cx="6188100" cy="8703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ro"/>
              <a:t>The trainer instance is used to fine-tune the model with these parameters, utilizing gradient accumulation to handle small batches efficiently. The best model, along with the tokenizer, based on the lowest evaluation loss is saved. In addition, a DataCollatorForSeq2Seq is used to structure the data for the input/output pairs</a:t>
            </a:r>
            <a:endParaRPr/>
          </a:p>
        </p:txBody>
      </p:sp>
      <p:pic>
        <p:nvPicPr>
          <p:cNvPr id="310" name="Google Shape;310;p49"/>
          <p:cNvPicPr preferRelativeResize="0"/>
          <p:nvPr/>
        </p:nvPicPr>
        <p:blipFill>
          <a:blip r:embed="rId3">
            <a:alphaModFix/>
          </a:blip>
          <a:stretch>
            <a:fillRect/>
          </a:stretch>
        </p:blipFill>
        <p:spPr>
          <a:xfrm>
            <a:off x="152400" y="1170200"/>
            <a:ext cx="4344386" cy="25057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ro" dirty="0"/>
              <a:t>Training/Fine-</a:t>
            </a:r>
            <a:r>
              <a:rPr lang="ro" dirty="0" err="1"/>
              <a:t>Tuning</a:t>
            </a:r>
            <a:r>
              <a:rPr lang="ro" dirty="0"/>
              <a:t> - LSTM Model</a:t>
            </a:r>
            <a:endParaRPr dirty="0"/>
          </a:p>
          <a:p>
            <a:pPr marL="0" lvl="0" indent="0" algn="l" rtl="0">
              <a:spcBef>
                <a:spcPts val="0"/>
              </a:spcBef>
              <a:spcAft>
                <a:spcPts val="0"/>
              </a:spcAft>
              <a:buNone/>
            </a:pPr>
            <a:endParaRPr/>
          </a:p>
        </p:txBody>
      </p:sp>
      <p:sp>
        <p:nvSpPr>
          <p:cNvPr id="316" name="Google Shape;316;p50"/>
          <p:cNvSpPr txBox="1">
            <a:spLocks noGrp="1"/>
          </p:cNvSpPr>
          <p:nvPr>
            <p:ph type="body" idx="1"/>
          </p:nvPr>
        </p:nvSpPr>
        <p:spPr>
          <a:xfrm>
            <a:off x="4572000" y="1229875"/>
            <a:ext cx="4260300" cy="33390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0"/>
              </a:spcAft>
              <a:buNone/>
            </a:pPr>
            <a:r>
              <a:rPr lang="ro"/>
              <a:t>Long Short-Term Memory (LSTM) networks are a type of recurrent neural network (RNN) designed to recognize patterns in sequences of data, ideal for processing text for tasks like summarization.</a:t>
            </a:r>
            <a:endParaRPr/>
          </a:p>
          <a:p>
            <a:pPr marL="0" lvl="0" indent="0" algn="l" rtl="0">
              <a:spcBef>
                <a:spcPts val="1200"/>
              </a:spcBef>
              <a:spcAft>
                <a:spcPts val="0"/>
              </a:spcAft>
              <a:buNone/>
            </a:pPr>
            <a:r>
              <a:rPr lang="ro"/>
              <a:t>We tried implementing a sequence-to-sequence (seq2seq) model using LSTMs for automatic text summarization.</a:t>
            </a:r>
            <a:endParaRPr/>
          </a:p>
          <a:p>
            <a:pPr marL="0" lvl="0" indent="0" algn="l" rtl="0">
              <a:spcBef>
                <a:spcPts val="1200"/>
              </a:spcBef>
              <a:spcAft>
                <a:spcPts val="0"/>
              </a:spcAft>
              <a:buNone/>
            </a:pPr>
            <a:r>
              <a:rPr lang="ro"/>
              <a:t>Encoder: Processes the input text using a bidirectional LSTM to capture contextual information from both directions (forward and backward).</a:t>
            </a:r>
            <a:endParaRPr/>
          </a:p>
          <a:p>
            <a:pPr marL="0" lvl="0" indent="0" algn="l" rtl="0">
              <a:spcBef>
                <a:spcPts val="1200"/>
              </a:spcBef>
              <a:spcAft>
                <a:spcPts val="0"/>
              </a:spcAft>
              <a:buNone/>
            </a:pPr>
            <a:r>
              <a:rPr lang="ro"/>
              <a:t>Decoder: Uses the states from the encoder to generate a summary, producing one word at a time until the summary is complete.</a:t>
            </a:r>
            <a:endParaRPr/>
          </a:p>
          <a:p>
            <a:pPr marL="0" lvl="0" indent="0" algn="l" rtl="0">
              <a:spcBef>
                <a:spcPts val="1200"/>
              </a:spcBef>
              <a:spcAft>
                <a:spcPts val="1200"/>
              </a:spcAft>
              <a:buNone/>
            </a:pPr>
            <a:endParaRPr/>
          </a:p>
        </p:txBody>
      </p:sp>
      <p:pic>
        <p:nvPicPr>
          <p:cNvPr id="317" name="Google Shape;317;p50"/>
          <p:cNvPicPr preferRelativeResize="0"/>
          <p:nvPr/>
        </p:nvPicPr>
        <p:blipFill>
          <a:blip r:embed="rId3">
            <a:alphaModFix/>
          </a:blip>
          <a:stretch>
            <a:fillRect/>
          </a:stretch>
        </p:blipFill>
        <p:spPr>
          <a:xfrm>
            <a:off x="311700" y="1229875"/>
            <a:ext cx="4260299" cy="3339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1"/>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Results</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Benefits of Text Summarization</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ro" sz="2000"/>
              <a:t>Efficiency: Saves time by reducing the amount of text to read.</a:t>
            </a:r>
            <a:endParaRPr sz="2000"/>
          </a:p>
          <a:p>
            <a:pPr marL="457200" lvl="0" indent="-355600" algn="l" rtl="0">
              <a:spcBef>
                <a:spcPts val="0"/>
              </a:spcBef>
              <a:spcAft>
                <a:spcPts val="0"/>
              </a:spcAft>
              <a:buSzPts val="2000"/>
              <a:buChar char="●"/>
            </a:pPr>
            <a:r>
              <a:rPr lang="ro" sz="2000"/>
              <a:t>Accessibility: Makes information more accessible to people with time constraints or cognitive disabilities.</a:t>
            </a:r>
            <a:endParaRPr sz="2000"/>
          </a:p>
          <a:p>
            <a:pPr marL="457200" lvl="0" indent="-355600" algn="l" rtl="0">
              <a:spcBef>
                <a:spcPts val="0"/>
              </a:spcBef>
              <a:spcAft>
                <a:spcPts val="0"/>
              </a:spcAft>
              <a:buSzPts val="2000"/>
              <a:buChar char="●"/>
            </a:pPr>
            <a:r>
              <a:rPr lang="ro" sz="2000"/>
              <a:t>Scalability: Helps in handling and analyzing large volumes of information.</a:t>
            </a:r>
            <a:endParaRPr sz="2000"/>
          </a:p>
          <a:p>
            <a:pPr marL="457200" lvl="0" indent="-355600" algn="l" rtl="0">
              <a:spcBef>
                <a:spcPts val="0"/>
              </a:spcBef>
              <a:spcAft>
                <a:spcPts val="0"/>
              </a:spcAft>
              <a:buSzPts val="2000"/>
              <a:buChar char="●"/>
            </a:pPr>
            <a:r>
              <a:rPr lang="ro" sz="2000"/>
              <a:t>Improved Decision Making: Facilitates quicker and better-informed decisions by highlighting key information.</a:t>
            </a:r>
            <a:endParaRPr sz="2000"/>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a:t>
            </a:r>
            <a:endParaRPr/>
          </a:p>
        </p:txBody>
      </p:sp>
      <p:sp>
        <p:nvSpPr>
          <p:cNvPr id="328" name="Google Shape;328;p52"/>
          <p:cNvSpPr txBox="1">
            <a:spLocks noGrp="1"/>
          </p:cNvSpPr>
          <p:nvPr>
            <p:ph type="body" idx="1"/>
          </p:nvPr>
        </p:nvSpPr>
        <p:spPr>
          <a:xfrm>
            <a:off x="311700" y="1080175"/>
            <a:ext cx="8520600" cy="3339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0"/>
              </a:spcAft>
              <a:buNone/>
            </a:pPr>
            <a:endParaRPr/>
          </a:p>
          <a:p>
            <a:pPr marL="0" lvl="0" indent="0" algn="l" rtl="0">
              <a:spcBef>
                <a:spcPts val="1200"/>
              </a:spcBef>
              <a:spcAft>
                <a:spcPts val="0"/>
              </a:spcAft>
              <a:buNone/>
            </a:pPr>
            <a:r>
              <a:rPr lang="ro" sz="2008">
                <a:solidFill>
                  <a:srgbClr val="000000"/>
                </a:solidFill>
              </a:rPr>
              <a:t>The </a:t>
            </a:r>
            <a:r>
              <a:rPr lang="ro" sz="2008" b="1">
                <a:solidFill>
                  <a:srgbClr val="FF0000"/>
                </a:solidFill>
              </a:rPr>
              <a:t>ROUGE </a:t>
            </a:r>
            <a:r>
              <a:rPr lang="ro" sz="2008">
                <a:solidFill>
                  <a:srgbClr val="000000"/>
                </a:solidFill>
              </a:rPr>
              <a:t>(Recall-Oriented Understudy for Gisting Evaluation) metrics are a set of measures widely used in the evaluation of automatic text summarization and other natural language processing tasks. </a:t>
            </a:r>
            <a:endParaRPr sz="2008">
              <a:solidFill>
                <a:srgbClr val="000000"/>
              </a:solidFill>
            </a:endParaRPr>
          </a:p>
          <a:p>
            <a:pPr marL="0" lvl="0" indent="0" algn="l" rtl="0">
              <a:spcBef>
                <a:spcPts val="1200"/>
              </a:spcBef>
              <a:spcAft>
                <a:spcPts val="0"/>
              </a:spcAft>
              <a:buNone/>
            </a:pPr>
            <a:r>
              <a:rPr lang="ro" sz="2012">
                <a:solidFill>
                  <a:srgbClr val="000000"/>
                </a:solidFill>
                <a:latin typeface="Arial"/>
                <a:ea typeface="Arial"/>
                <a:cs typeface="Arial"/>
                <a:sym typeface="Arial"/>
              </a:rPr>
              <a:t>The </a:t>
            </a:r>
            <a:r>
              <a:rPr lang="ro" sz="2012" b="1">
                <a:solidFill>
                  <a:srgbClr val="00FFFF"/>
                </a:solidFill>
                <a:latin typeface="Arial"/>
                <a:ea typeface="Arial"/>
                <a:cs typeface="Arial"/>
                <a:sym typeface="Arial"/>
              </a:rPr>
              <a:t>BLEU </a:t>
            </a:r>
            <a:r>
              <a:rPr lang="ro" sz="2012">
                <a:solidFill>
                  <a:srgbClr val="000000"/>
                </a:solidFill>
                <a:latin typeface="Arial"/>
                <a:ea typeface="Arial"/>
                <a:cs typeface="Arial"/>
                <a:sym typeface="Arial"/>
              </a:rPr>
              <a:t>score measures how many n-grams in the generated text match the reference text, adjusted for the proportion of matches. It primarily evaluates the fluency and accuracy of the generated summaries compared to the reference summaries. Unlike </a:t>
            </a:r>
            <a:r>
              <a:rPr lang="ro" sz="2012" b="1">
                <a:solidFill>
                  <a:srgbClr val="FF0000"/>
                </a:solidFill>
                <a:latin typeface="Arial"/>
                <a:ea typeface="Arial"/>
                <a:cs typeface="Arial"/>
                <a:sym typeface="Arial"/>
              </a:rPr>
              <a:t>ROUGE </a:t>
            </a:r>
            <a:r>
              <a:rPr lang="ro" sz="2012">
                <a:solidFill>
                  <a:srgbClr val="000000"/>
                </a:solidFill>
                <a:latin typeface="Arial"/>
                <a:ea typeface="Arial"/>
                <a:cs typeface="Arial"/>
                <a:sym typeface="Arial"/>
              </a:rPr>
              <a:t>that focuses more on recall, </a:t>
            </a:r>
            <a:r>
              <a:rPr lang="ro" sz="2012" b="1">
                <a:solidFill>
                  <a:srgbClr val="00FFFF"/>
                </a:solidFill>
                <a:latin typeface="Arial"/>
                <a:ea typeface="Arial"/>
                <a:cs typeface="Arial"/>
                <a:sym typeface="Arial"/>
              </a:rPr>
              <a:t>BLEU </a:t>
            </a:r>
            <a:r>
              <a:rPr lang="ro" sz="2012">
                <a:solidFill>
                  <a:srgbClr val="000000"/>
                </a:solidFill>
                <a:latin typeface="Arial"/>
                <a:ea typeface="Arial"/>
                <a:cs typeface="Arial"/>
                <a:sym typeface="Arial"/>
              </a:rPr>
              <a:t>provides a balance of precision and recall, making it a valuable metric for summarization tasks</a:t>
            </a:r>
            <a:endParaRPr sz="2008">
              <a:solidFill>
                <a:srgbClr val="000000"/>
              </a:solidFill>
            </a:endParaRPr>
          </a:p>
          <a:p>
            <a:pPr marL="0" lvl="0" indent="0" algn="l" rtl="0">
              <a:spcBef>
                <a:spcPts val="1200"/>
              </a:spcBef>
              <a:spcAft>
                <a:spcPts val="0"/>
              </a:spcAft>
              <a:buNone/>
            </a:pPr>
            <a:r>
              <a:rPr lang="ro" sz="2008">
                <a:solidFill>
                  <a:srgbClr val="000000"/>
                </a:solidFill>
              </a:rPr>
              <a:t>These metrics assess how closely the computer-generated summaries resemble reference summaries created by humans. Here, we outline the most commonly used </a:t>
            </a:r>
            <a:r>
              <a:rPr lang="ro" sz="2008" b="1">
                <a:solidFill>
                  <a:srgbClr val="FF0000"/>
                </a:solidFill>
              </a:rPr>
              <a:t>ROUGE </a:t>
            </a:r>
            <a:r>
              <a:rPr lang="ro" sz="2008">
                <a:solidFill>
                  <a:srgbClr val="000000"/>
                </a:solidFill>
              </a:rPr>
              <a:t>metrics in our study.</a:t>
            </a:r>
            <a:endParaRPr sz="2008">
              <a:solidFill>
                <a:srgbClr val="000000"/>
              </a:solidFill>
            </a:endParaRPr>
          </a:p>
          <a:p>
            <a:pPr marL="0" lvl="0" indent="0" algn="l" rtl="0">
              <a:spcBef>
                <a:spcPts val="1200"/>
              </a:spcBef>
              <a:spcAft>
                <a:spcPts val="1200"/>
              </a:spcAft>
              <a:buNone/>
            </a:pPr>
            <a:endParaRPr sz="2612">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Extractive</a:t>
            </a:r>
            <a:endParaRPr/>
          </a:p>
        </p:txBody>
      </p:sp>
      <p:sp>
        <p:nvSpPr>
          <p:cNvPr id="334" name="Google Shape;334;p53"/>
          <p:cNvSpPr txBox="1">
            <a:spLocks noGrp="1"/>
          </p:cNvSpPr>
          <p:nvPr>
            <p:ph type="body" idx="1"/>
          </p:nvPr>
        </p:nvSpPr>
        <p:spPr>
          <a:xfrm>
            <a:off x="311700" y="1229875"/>
            <a:ext cx="50049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o" b="1"/>
              <a:t>The Universal Sentence Encoder (USE)</a:t>
            </a:r>
            <a:r>
              <a:rPr lang="ro"/>
              <a:t>, developed by Google, is designed to convert text into high-dimensional vectors. These vectors are then used to calculate sentence similarities. The similarity between two sentences, s1 and s2, is computed as follows:</a:t>
            </a:r>
            <a:endParaRPr/>
          </a:p>
          <a:p>
            <a:pPr marL="0" lvl="0" indent="0" algn="l" rtl="0">
              <a:spcBef>
                <a:spcPts val="1200"/>
              </a:spcBef>
              <a:spcAft>
                <a:spcPts val="0"/>
              </a:spcAft>
              <a:buNone/>
            </a:pPr>
            <a:endParaRPr/>
          </a:p>
          <a:p>
            <a:pPr marL="0" lvl="0" indent="0" algn="l" rtl="0">
              <a:spcBef>
                <a:spcPts val="1200"/>
              </a:spcBef>
              <a:spcAft>
                <a:spcPts val="0"/>
              </a:spcAft>
              <a:buNone/>
            </a:pPr>
            <a:r>
              <a:rPr lang="ro"/>
              <a:t>where x and y are the vector embeddings of s1 and</a:t>
            </a:r>
            <a:endParaRPr/>
          </a:p>
          <a:p>
            <a:pPr marL="0" lvl="0" indent="0" algn="l" rtl="0">
              <a:spcBef>
                <a:spcPts val="1200"/>
              </a:spcBef>
              <a:spcAft>
                <a:spcPts val="0"/>
              </a:spcAft>
              <a:buNone/>
            </a:pPr>
            <a:r>
              <a:rPr lang="ro"/>
              <a:t>s2, respectively, obtained using USE.</a:t>
            </a:r>
            <a:endParaRPr/>
          </a:p>
          <a:p>
            <a:pPr marL="0" lvl="0" indent="0" algn="l" rtl="0">
              <a:spcBef>
                <a:spcPts val="1200"/>
              </a:spcBef>
              <a:spcAft>
                <a:spcPts val="1200"/>
              </a:spcAft>
              <a:buNone/>
            </a:pPr>
            <a:endParaRPr/>
          </a:p>
        </p:txBody>
      </p:sp>
      <p:pic>
        <p:nvPicPr>
          <p:cNvPr id="335" name="Google Shape;335;p53"/>
          <p:cNvPicPr preferRelativeResize="0"/>
          <p:nvPr/>
        </p:nvPicPr>
        <p:blipFill>
          <a:blip r:embed="rId3">
            <a:alphaModFix/>
          </a:blip>
          <a:stretch>
            <a:fillRect/>
          </a:stretch>
        </p:blipFill>
        <p:spPr>
          <a:xfrm>
            <a:off x="663000" y="2784125"/>
            <a:ext cx="2311875" cy="524475"/>
          </a:xfrm>
          <a:prstGeom prst="rect">
            <a:avLst/>
          </a:prstGeom>
          <a:noFill/>
          <a:ln>
            <a:noFill/>
          </a:ln>
        </p:spPr>
      </p:pic>
      <p:pic>
        <p:nvPicPr>
          <p:cNvPr id="336" name="Google Shape;336;p53"/>
          <p:cNvPicPr preferRelativeResize="0"/>
          <p:nvPr/>
        </p:nvPicPr>
        <p:blipFill>
          <a:blip r:embed="rId4">
            <a:alphaModFix/>
          </a:blip>
          <a:stretch>
            <a:fillRect/>
          </a:stretch>
        </p:blipFill>
        <p:spPr>
          <a:xfrm>
            <a:off x="5316915" y="92375"/>
            <a:ext cx="3827084" cy="37272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Extractive</a:t>
            </a:r>
            <a:endParaRPr/>
          </a:p>
        </p:txBody>
      </p:sp>
      <p:sp>
        <p:nvSpPr>
          <p:cNvPr id="342" name="Google Shape;342;p54"/>
          <p:cNvSpPr txBox="1">
            <a:spLocks noGrp="1"/>
          </p:cNvSpPr>
          <p:nvPr>
            <p:ph type="body" idx="1"/>
          </p:nvPr>
        </p:nvSpPr>
        <p:spPr>
          <a:xfrm>
            <a:off x="311700" y="1229875"/>
            <a:ext cx="50049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ro" sz="1500" b="1"/>
              <a:t>The Sentence Transformers framework</a:t>
            </a:r>
            <a:r>
              <a:rPr lang="ro" sz="1500"/>
              <a:t>, specifically the “paraphrase-xlm-r-multilingual-v1” model is a framework that enhances the BERT architectures to produce more accurate embeddings for sentence similarity tasks. The cosine similarity between two sentence embeddings is calculated as:</a:t>
            </a:r>
            <a:endParaRPr sz="1500"/>
          </a:p>
          <a:p>
            <a:pPr marL="0" lvl="0" indent="0" algn="l" rtl="0">
              <a:spcBef>
                <a:spcPts val="1200"/>
              </a:spcBef>
              <a:spcAft>
                <a:spcPts val="0"/>
              </a:spcAft>
              <a:buNone/>
            </a:pP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ro" sz="1500"/>
              <a:t> where e1 and e2 are embeddings of s1 and s2.</a:t>
            </a:r>
            <a:endParaRPr sz="1500"/>
          </a:p>
          <a:p>
            <a:pPr marL="0" lvl="0" indent="0" algn="l" rtl="0">
              <a:spcBef>
                <a:spcPts val="1200"/>
              </a:spcBef>
              <a:spcAft>
                <a:spcPts val="1200"/>
              </a:spcAft>
              <a:buNone/>
            </a:pPr>
            <a:endParaRPr b="1"/>
          </a:p>
        </p:txBody>
      </p:sp>
      <p:pic>
        <p:nvPicPr>
          <p:cNvPr id="343" name="Google Shape;343;p54"/>
          <p:cNvPicPr preferRelativeResize="0"/>
          <p:nvPr/>
        </p:nvPicPr>
        <p:blipFill>
          <a:blip r:embed="rId3">
            <a:alphaModFix/>
          </a:blip>
          <a:stretch>
            <a:fillRect/>
          </a:stretch>
        </p:blipFill>
        <p:spPr>
          <a:xfrm>
            <a:off x="434613" y="3149375"/>
            <a:ext cx="4759074" cy="373425"/>
          </a:xfrm>
          <a:prstGeom prst="rect">
            <a:avLst/>
          </a:prstGeom>
          <a:noFill/>
          <a:ln>
            <a:noFill/>
          </a:ln>
        </p:spPr>
      </p:pic>
      <p:pic>
        <p:nvPicPr>
          <p:cNvPr id="344" name="Google Shape;344;p54"/>
          <p:cNvPicPr preferRelativeResize="0"/>
          <p:nvPr/>
        </p:nvPicPr>
        <p:blipFill>
          <a:blip r:embed="rId4">
            <a:alphaModFix/>
          </a:blip>
          <a:stretch>
            <a:fillRect/>
          </a:stretch>
        </p:blipFill>
        <p:spPr>
          <a:xfrm>
            <a:off x="5323976" y="88894"/>
            <a:ext cx="3713099" cy="369495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Extractive</a:t>
            </a:r>
            <a:endParaRPr/>
          </a:p>
        </p:txBody>
      </p:sp>
      <p:sp>
        <p:nvSpPr>
          <p:cNvPr id="350" name="Google Shape;350;p55"/>
          <p:cNvSpPr txBox="1">
            <a:spLocks noGrp="1"/>
          </p:cNvSpPr>
          <p:nvPr>
            <p:ph type="body" idx="1"/>
          </p:nvPr>
        </p:nvSpPr>
        <p:spPr>
          <a:xfrm>
            <a:off x="311700" y="1229875"/>
            <a:ext cx="5004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sz="1500"/>
              <a:t>Both methods output a similarity score that ranges from -1 (completely dissimilar) to 1 (identical), which we then utilize to populate the similarity matrix S.</a:t>
            </a:r>
            <a:endParaRPr sz="1500"/>
          </a:p>
          <a:p>
            <a:pPr marL="0" lvl="0" indent="0" algn="l" rtl="0">
              <a:spcBef>
                <a:spcPts val="1200"/>
              </a:spcBef>
              <a:spcAft>
                <a:spcPts val="1200"/>
              </a:spcAft>
              <a:buNone/>
            </a:pPr>
            <a:endParaRPr b="1"/>
          </a:p>
        </p:txBody>
      </p:sp>
      <p:pic>
        <p:nvPicPr>
          <p:cNvPr id="351" name="Google Shape;351;p55"/>
          <p:cNvPicPr preferRelativeResize="0"/>
          <p:nvPr/>
        </p:nvPicPr>
        <p:blipFill>
          <a:blip r:embed="rId3">
            <a:alphaModFix/>
          </a:blip>
          <a:stretch>
            <a:fillRect/>
          </a:stretch>
        </p:blipFill>
        <p:spPr>
          <a:xfrm>
            <a:off x="427750" y="2186075"/>
            <a:ext cx="5199100" cy="2517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Marian</a:t>
            </a:r>
            <a:endParaRPr/>
          </a:p>
        </p:txBody>
      </p:sp>
      <p:sp>
        <p:nvSpPr>
          <p:cNvPr id="357" name="Google Shape;357;p56"/>
          <p:cNvSpPr txBox="1">
            <a:spLocks noGrp="1"/>
          </p:cNvSpPr>
          <p:nvPr>
            <p:ph type="body" idx="1"/>
          </p:nvPr>
        </p:nvSpPr>
        <p:spPr>
          <a:xfrm>
            <a:off x="311700" y="1229875"/>
            <a:ext cx="5874300" cy="3339000"/>
          </a:xfrm>
          <a:prstGeom prst="rect">
            <a:avLst/>
          </a:prstGeom>
        </p:spPr>
        <p:txBody>
          <a:bodyPr spcFirstLastPara="1" wrap="square" lIns="91425" tIns="91425" rIns="91425" bIns="91425" anchor="t" anchorCtr="0">
            <a:normAutofit fontScale="25000" lnSpcReduction="20000"/>
          </a:bodyPr>
          <a:lstStyle/>
          <a:p>
            <a:pPr marL="457200" lvl="0" indent="-290195" algn="l" rtl="0">
              <a:spcBef>
                <a:spcPts val="0"/>
              </a:spcBef>
              <a:spcAft>
                <a:spcPts val="0"/>
              </a:spcAft>
              <a:buClr>
                <a:srgbClr val="000000"/>
              </a:buClr>
              <a:buSzPct val="100000"/>
              <a:buFont typeface="Arial"/>
              <a:buChar char="●"/>
            </a:pPr>
            <a:r>
              <a:rPr lang="ro" sz="3900" dirty="0" err="1">
                <a:solidFill>
                  <a:srgbClr val="000000"/>
                </a:solidFill>
                <a:highlight>
                  <a:srgbClr val="FFFFFF"/>
                </a:highlight>
                <a:latin typeface="Arial"/>
                <a:ea typeface="Arial"/>
                <a:cs typeface="Arial"/>
                <a:sym typeface="Arial"/>
              </a:rPr>
              <a:t>Average</a:t>
            </a:r>
            <a:r>
              <a:rPr lang="ro" sz="3900" dirty="0">
                <a:solidFill>
                  <a:srgbClr val="000000"/>
                </a:solidFill>
                <a:highlight>
                  <a:srgbClr val="FFFFFF"/>
                </a:highlight>
                <a:latin typeface="Arial"/>
                <a:ea typeface="Arial"/>
                <a:cs typeface="Arial"/>
                <a:sym typeface="Arial"/>
              </a:rPr>
              <a:t> ROUGE-1 F-</a:t>
            </a:r>
            <a:r>
              <a:rPr lang="ro" sz="3900" dirty="0" err="1">
                <a:solidFill>
                  <a:srgbClr val="000000"/>
                </a:solidFill>
                <a:highlight>
                  <a:srgbClr val="FFFFFF"/>
                </a:highlight>
                <a:latin typeface="Arial"/>
                <a:ea typeface="Arial"/>
                <a:cs typeface="Arial"/>
                <a:sym typeface="Arial"/>
              </a:rPr>
              <a:t>Measure</a:t>
            </a:r>
            <a:r>
              <a:rPr lang="ro" sz="3900" dirty="0">
                <a:solidFill>
                  <a:srgbClr val="000000"/>
                </a:solidFill>
                <a:highlight>
                  <a:srgbClr val="FFFFFF"/>
                </a:highlight>
                <a:latin typeface="Arial"/>
                <a:ea typeface="Arial"/>
                <a:cs typeface="Arial"/>
                <a:sym typeface="Arial"/>
              </a:rPr>
              <a:t>: 0.275</a:t>
            </a:r>
            <a:endParaRPr lang="ro-RO" sz="3900">
              <a:solidFill>
                <a:srgbClr val="000000"/>
              </a:solidFill>
              <a:highlight>
                <a:srgbClr val="FFFFFF"/>
              </a:highlight>
              <a:latin typeface="Arial"/>
              <a:ea typeface="Arial"/>
              <a:cs typeface="Arial"/>
            </a:endParaRPr>
          </a:p>
          <a:p>
            <a:pPr marL="457200" lvl="0" indent="-290195" algn="l" rtl="0">
              <a:spcBef>
                <a:spcPts val="0"/>
              </a:spcBef>
              <a:spcAft>
                <a:spcPts val="0"/>
              </a:spcAft>
              <a:buClr>
                <a:srgbClr val="000000"/>
              </a:buClr>
              <a:buSzPct val="100000"/>
              <a:buFont typeface="Arial"/>
              <a:buChar char="●"/>
            </a:pPr>
            <a:r>
              <a:rPr lang="ro" sz="3900" dirty="0" err="1">
                <a:solidFill>
                  <a:srgbClr val="000000"/>
                </a:solidFill>
                <a:highlight>
                  <a:srgbClr val="FFFFFF"/>
                </a:highlight>
                <a:latin typeface="Arial"/>
                <a:ea typeface="Arial"/>
                <a:cs typeface="Arial"/>
                <a:sym typeface="Arial"/>
              </a:rPr>
              <a:t>Average</a:t>
            </a:r>
            <a:r>
              <a:rPr lang="ro" sz="3900" dirty="0">
                <a:solidFill>
                  <a:srgbClr val="000000"/>
                </a:solidFill>
                <a:highlight>
                  <a:srgbClr val="FFFFFF"/>
                </a:highlight>
                <a:latin typeface="Arial"/>
                <a:ea typeface="Arial"/>
                <a:cs typeface="Arial"/>
                <a:sym typeface="Arial"/>
              </a:rPr>
              <a:t> ROUGE-2 F-</a:t>
            </a:r>
            <a:r>
              <a:rPr lang="ro" sz="3900" dirty="0" err="1">
                <a:solidFill>
                  <a:srgbClr val="000000"/>
                </a:solidFill>
                <a:highlight>
                  <a:srgbClr val="FFFFFF"/>
                </a:highlight>
                <a:latin typeface="Arial"/>
                <a:ea typeface="Arial"/>
                <a:cs typeface="Arial"/>
                <a:sym typeface="Arial"/>
              </a:rPr>
              <a:t>Measure</a:t>
            </a:r>
            <a:r>
              <a:rPr lang="ro" sz="3900" dirty="0">
                <a:solidFill>
                  <a:srgbClr val="000000"/>
                </a:solidFill>
                <a:highlight>
                  <a:srgbClr val="FFFFFF"/>
                </a:highlight>
                <a:latin typeface="Arial"/>
                <a:ea typeface="Arial"/>
                <a:cs typeface="Arial"/>
                <a:sym typeface="Arial"/>
              </a:rPr>
              <a:t>: 0.111</a:t>
            </a:r>
            <a:endParaRPr sz="3900">
              <a:solidFill>
                <a:srgbClr val="000000"/>
              </a:solidFill>
              <a:highlight>
                <a:srgbClr val="FFFFFF"/>
              </a:highlight>
              <a:latin typeface="Arial"/>
              <a:ea typeface="Arial"/>
              <a:cs typeface="Arial"/>
            </a:endParaRPr>
          </a:p>
          <a:p>
            <a:pPr marL="457200" lvl="0" indent="-290195" algn="l" rtl="0">
              <a:spcBef>
                <a:spcPts val="0"/>
              </a:spcBef>
              <a:spcAft>
                <a:spcPts val="0"/>
              </a:spcAft>
              <a:buClr>
                <a:srgbClr val="000000"/>
              </a:buClr>
              <a:buSzPct val="100000"/>
              <a:buFont typeface="Arial"/>
              <a:buChar char="●"/>
            </a:pPr>
            <a:r>
              <a:rPr lang="ro" sz="3900" dirty="0" err="1">
                <a:solidFill>
                  <a:srgbClr val="000000"/>
                </a:solidFill>
                <a:highlight>
                  <a:srgbClr val="FFFFFF"/>
                </a:highlight>
                <a:latin typeface="Arial"/>
                <a:ea typeface="Arial"/>
                <a:cs typeface="Arial"/>
                <a:sym typeface="Arial"/>
              </a:rPr>
              <a:t>Average</a:t>
            </a:r>
            <a:r>
              <a:rPr lang="ro" sz="3900" dirty="0">
                <a:solidFill>
                  <a:srgbClr val="000000"/>
                </a:solidFill>
                <a:highlight>
                  <a:srgbClr val="FFFFFF"/>
                </a:highlight>
                <a:latin typeface="Arial"/>
                <a:ea typeface="Arial"/>
                <a:cs typeface="Arial"/>
                <a:sym typeface="Arial"/>
              </a:rPr>
              <a:t> ROUGE-L F-</a:t>
            </a:r>
            <a:r>
              <a:rPr lang="ro" sz="3900" dirty="0" err="1">
                <a:solidFill>
                  <a:srgbClr val="000000"/>
                </a:solidFill>
                <a:highlight>
                  <a:srgbClr val="FFFFFF"/>
                </a:highlight>
                <a:latin typeface="Arial"/>
                <a:ea typeface="Arial"/>
                <a:cs typeface="Arial"/>
                <a:sym typeface="Arial"/>
              </a:rPr>
              <a:t>Measure</a:t>
            </a:r>
            <a:r>
              <a:rPr lang="ro" sz="3900" dirty="0">
                <a:solidFill>
                  <a:srgbClr val="000000"/>
                </a:solidFill>
                <a:highlight>
                  <a:srgbClr val="FFFFFF"/>
                </a:highlight>
                <a:latin typeface="Arial"/>
                <a:ea typeface="Arial"/>
                <a:cs typeface="Arial"/>
                <a:sym typeface="Arial"/>
              </a:rPr>
              <a:t>: 0.203</a:t>
            </a:r>
            <a:endParaRPr sz="3900">
              <a:solidFill>
                <a:srgbClr val="000000"/>
              </a:solidFill>
              <a:highlight>
                <a:srgbClr val="FFFFFF"/>
              </a:highlight>
              <a:latin typeface="Arial"/>
              <a:ea typeface="Arial"/>
              <a:cs typeface="Arial"/>
            </a:endParaRPr>
          </a:p>
          <a:p>
            <a:pPr marL="457200" lvl="0" indent="-290195" algn="l" rtl="0">
              <a:spcBef>
                <a:spcPts val="0"/>
              </a:spcBef>
              <a:spcAft>
                <a:spcPts val="0"/>
              </a:spcAft>
              <a:buClr>
                <a:srgbClr val="000000"/>
              </a:buClr>
              <a:buSzPct val="100000"/>
              <a:buFont typeface="Arial"/>
              <a:buChar char="●"/>
            </a:pPr>
            <a:r>
              <a:rPr lang="ro" sz="3900" dirty="0" err="1">
                <a:solidFill>
                  <a:srgbClr val="000000"/>
                </a:solidFill>
                <a:highlight>
                  <a:srgbClr val="FFFFFF"/>
                </a:highlight>
                <a:latin typeface="Arial"/>
                <a:ea typeface="Arial"/>
                <a:cs typeface="Arial"/>
                <a:sym typeface="Arial"/>
              </a:rPr>
              <a:t>Overall</a:t>
            </a:r>
            <a:r>
              <a:rPr lang="ro" sz="3900" dirty="0">
                <a:solidFill>
                  <a:srgbClr val="000000"/>
                </a:solidFill>
                <a:highlight>
                  <a:srgbClr val="FFFFFF"/>
                </a:highlight>
                <a:latin typeface="Arial"/>
                <a:ea typeface="Arial"/>
                <a:cs typeface="Arial"/>
                <a:sym typeface="Arial"/>
              </a:rPr>
              <a:t> BLEU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0.042</a:t>
            </a:r>
            <a:endParaRPr sz="3900">
              <a:solidFill>
                <a:srgbClr val="000000"/>
              </a:solidFill>
              <a:highlight>
                <a:srgbClr val="FFFFFF"/>
              </a:highlight>
              <a:latin typeface="Arial"/>
              <a:ea typeface="Arial"/>
              <a:cs typeface="Arial"/>
            </a:endParaRPr>
          </a:p>
          <a:p>
            <a:pPr marL="0" lvl="0" indent="0" algn="l" rtl="0">
              <a:spcBef>
                <a:spcPts val="1200"/>
              </a:spcBef>
              <a:spcAft>
                <a:spcPts val="0"/>
              </a:spcAft>
              <a:buNone/>
            </a:pPr>
            <a:endParaRPr sz="33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3900" dirty="0">
                <a:solidFill>
                  <a:srgbClr val="000000"/>
                </a:solidFill>
                <a:highlight>
                  <a:srgbClr val="FFFFFF"/>
                </a:highlight>
                <a:latin typeface="Arial"/>
                <a:ea typeface="Arial"/>
                <a:cs typeface="Arial"/>
                <a:sym typeface="Arial"/>
              </a:rPr>
              <a:t>ROGUE-1: </a:t>
            </a:r>
            <a:r>
              <a:rPr lang="ro" sz="3900" dirty="0" err="1">
                <a:solidFill>
                  <a:srgbClr val="000000"/>
                </a:solidFill>
                <a:highlight>
                  <a:srgbClr val="FFFFFF"/>
                </a:highlight>
                <a:latin typeface="Arial"/>
                <a:ea typeface="Arial"/>
                <a:cs typeface="Arial"/>
                <a:sym typeface="Arial"/>
              </a:rPr>
              <a:t>Achieving</a:t>
            </a:r>
            <a:r>
              <a:rPr lang="ro" sz="3900" dirty="0">
                <a:solidFill>
                  <a:srgbClr val="000000"/>
                </a:solidFill>
                <a:highlight>
                  <a:srgbClr val="FFFFFF"/>
                </a:highlight>
                <a:latin typeface="Arial"/>
                <a:ea typeface="Arial"/>
                <a:cs typeface="Arial"/>
                <a:sym typeface="Arial"/>
              </a:rPr>
              <a:t> an </a:t>
            </a:r>
            <a:r>
              <a:rPr lang="ro" sz="3900" dirty="0" err="1">
                <a:solidFill>
                  <a:srgbClr val="000000"/>
                </a:solidFill>
                <a:highlight>
                  <a:srgbClr val="FFFFFF"/>
                </a:highlight>
                <a:latin typeface="Arial"/>
                <a:ea typeface="Arial"/>
                <a:cs typeface="Arial"/>
                <a:sym typeface="Arial"/>
              </a:rPr>
              <a:t>average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of 0.275, </a:t>
            </a:r>
            <a:r>
              <a:rPr lang="ro" sz="3900" dirty="0" err="1">
                <a:solidFill>
                  <a:srgbClr val="000000"/>
                </a:solidFill>
                <a:highlight>
                  <a:srgbClr val="FFFFFF"/>
                </a:highlight>
                <a:latin typeface="Arial"/>
                <a:ea typeface="Arial"/>
                <a:cs typeface="Arial"/>
                <a:sym typeface="Arial"/>
              </a:rPr>
              <a:t>this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indicates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that</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approximately</a:t>
            </a:r>
            <a:r>
              <a:rPr lang="ro" sz="3900" dirty="0">
                <a:solidFill>
                  <a:srgbClr val="000000"/>
                </a:solidFill>
                <a:highlight>
                  <a:srgbClr val="FFFFFF"/>
                </a:highlight>
                <a:latin typeface="Arial"/>
                <a:ea typeface="Arial"/>
                <a:cs typeface="Arial"/>
                <a:sym typeface="Arial"/>
              </a:rPr>
              <a:t> 27.5% of </a:t>
            </a:r>
            <a:r>
              <a:rPr lang="ro" sz="3900" dirty="0" err="1">
                <a:solidFill>
                  <a:srgbClr val="000000"/>
                </a:solidFill>
                <a:highlight>
                  <a:srgbClr val="FFFFFF"/>
                </a:highlight>
                <a:latin typeface="Arial"/>
                <a:ea typeface="Arial"/>
                <a:cs typeface="Arial"/>
                <a:sym typeface="Arial"/>
              </a:rPr>
              <a:t>the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generated</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summaries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matched</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the</a:t>
            </a:r>
            <a:r>
              <a:rPr lang="ro" sz="3900" dirty="0">
                <a:solidFill>
                  <a:srgbClr val="000000"/>
                </a:solidFill>
                <a:highlight>
                  <a:srgbClr val="FFFFFF"/>
                </a:highlight>
                <a:latin typeface="Arial"/>
                <a:ea typeface="Arial"/>
                <a:cs typeface="Arial"/>
                <a:sym typeface="Arial"/>
              </a:rPr>
              <a:t> original </a:t>
            </a:r>
            <a:r>
              <a:rPr lang="ro" sz="3900" dirty="0" err="1">
                <a:solidFill>
                  <a:srgbClr val="000000"/>
                </a:solidFill>
                <a:highlight>
                  <a:srgbClr val="FFFFFF"/>
                </a:highlight>
                <a:latin typeface="Arial"/>
                <a:ea typeface="Arial"/>
                <a:cs typeface="Arial"/>
                <a:sym typeface="Arial"/>
              </a:rPr>
              <a:t>summaries</a:t>
            </a:r>
            <a:r>
              <a:rPr lang="ro" sz="3900" dirty="0">
                <a:solidFill>
                  <a:srgbClr val="000000"/>
                </a:solidFill>
                <a:highlight>
                  <a:srgbClr val="FFFFFF"/>
                </a:highlight>
                <a:latin typeface="Arial"/>
                <a:ea typeface="Arial"/>
                <a:cs typeface="Arial"/>
                <a:sym typeface="Arial"/>
              </a:rPr>
              <a:t>. The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distribution</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suggests</a:t>
            </a:r>
            <a:r>
              <a:rPr lang="ro" sz="3900" dirty="0">
                <a:solidFill>
                  <a:srgbClr val="000000"/>
                </a:solidFill>
                <a:highlight>
                  <a:srgbClr val="FFFFFF"/>
                </a:highlight>
                <a:latin typeface="Arial"/>
                <a:ea typeface="Arial"/>
                <a:cs typeface="Arial"/>
                <a:sym typeface="Arial"/>
              </a:rPr>
              <a:t> moderate </a:t>
            </a:r>
            <a:r>
              <a:rPr lang="ro" sz="3900" dirty="0" err="1">
                <a:solidFill>
                  <a:srgbClr val="000000"/>
                </a:solidFill>
                <a:highlight>
                  <a:srgbClr val="FFFFFF"/>
                </a:highlight>
                <a:latin typeface="Arial"/>
                <a:ea typeface="Arial"/>
                <a:cs typeface="Arial"/>
                <a:sym typeface="Arial"/>
              </a:rPr>
              <a:t>effectiveness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with</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most</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distributed</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from</a:t>
            </a:r>
            <a:r>
              <a:rPr lang="ro" sz="3900" dirty="0">
                <a:solidFill>
                  <a:srgbClr val="000000"/>
                </a:solidFill>
                <a:highlight>
                  <a:srgbClr val="FFFFFF"/>
                </a:highlight>
                <a:latin typeface="Arial"/>
                <a:ea typeface="Arial"/>
                <a:cs typeface="Arial"/>
                <a:sym typeface="Arial"/>
              </a:rPr>
              <a:t> 0.1 </a:t>
            </a:r>
            <a:r>
              <a:rPr lang="ro" sz="3900" dirty="0" err="1">
                <a:solidFill>
                  <a:srgbClr val="000000"/>
                </a:solidFill>
                <a:highlight>
                  <a:srgbClr val="FFFFFF"/>
                </a:highlight>
                <a:latin typeface="Arial"/>
                <a:ea typeface="Arial"/>
                <a:cs typeface="Arial"/>
                <a:sym typeface="Arial"/>
              </a:rPr>
              <a:t>to</a:t>
            </a:r>
            <a:r>
              <a:rPr lang="ro" sz="3900" dirty="0">
                <a:solidFill>
                  <a:srgbClr val="000000"/>
                </a:solidFill>
                <a:highlight>
                  <a:srgbClr val="FFFFFF"/>
                </a:highlight>
                <a:latin typeface="Arial"/>
                <a:ea typeface="Arial"/>
                <a:cs typeface="Arial"/>
                <a:sym typeface="Arial"/>
              </a:rPr>
              <a:t> 0.3.</a:t>
            </a:r>
            <a:endParaRPr sz="39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3900" dirty="0">
                <a:solidFill>
                  <a:srgbClr val="000000"/>
                </a:solidFill>
                <a:highlight>
                  <a:srgbClr val="FFFFFF"/>
                </a:highlight>
                <a:latin typeface="Arial"/>
                <a:ea typeface="Arial"/>
                <a:cs typeface="Arial"/>
                <a:sym typeface="Arial"/>
              </a:rPr>
              <a:t>ROGUE-2: </a:t>
            </a:r>
            <a:r>
              <a:rPr lang="ro" sz="3900" dirty="0" err="1">
                <a:solidFill>
                  <a:srgbClr val="000000"/>
                </a:solidFill>
                <a:highlight>
                  <a:srgbClr val="FFFFFF"/>
                </a:highlight>
                <a:latin typeface="Arial"/>
                <a:ea typeface="Arial"/>
                <a:cs typeface="Arial"/>
                <a:sym typeface="Arial"/>
              </a:rPr>
              <a:t>With</a:t>
            </a:r>
            <a:r>
              <a:rPr lang="ro" sz="3900" dirty="0">
                <a:solidFill>
                  <a:srgbClr val="000000"/>
                </a:solidFill>
                <a:highlight>
                  <a:srgbClr val="FFFFFF"/>
                </a:highlight>
                <a:latin typeface="Arial"/>
                <a:ea typeface="Arial"/>
                <a:cs typeface="Arial"/>
                <a:sym typeface="Arial"/>
              </a:rPr>
              <a:t> an </a:t>
            </a:r>
            <a:r>
              <a:rPr lang="ro" sz="3900" dirty="0" err="1">
                <a:solidFill>
                  <a:srgbClr val="000000"/>
                </a:solidFill>
                <a:highlight>
                  <a:srgbClr val="FFFFFF"/>
                </a:highlight>
                <a:latin typeface="Arial"/>
                <a:ea typeface="Arial"/>
                <a:cs typeface="Arial"/>
                <a:sym typeface="Arial"/>
              </a:rPr>
              <a:t>average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of 0.111, </a:t>
            </a:r>
            <a:r>
              <a:rPr lang="ro" sz="3900" dirty="0" err="1">
                <a:solidFill>
                  <a:srgbClr val="000000"/>
                </a:solidFill>
                <a:highlight>
                  <a:srgbClr val="FFFFFF"/>
                </a:highlight>
                <a:latin typeface="Arial"/>
                <a:ea typeface="Arial"/>
                <a:cs typeface="Arial"/>
                <a:sym typeface="Arial"/>
              </a:rPr>
              <a:t>this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reflects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challenges</a:t>
            </a:r>
            <a:r>
              <a:rPr lang="ro" sz="3900" dirty="0">
                <a:solidFill>
                  <a:srgbClr val="000000"/>
                </a:solidFill>
                <a:highlight>
                  <a:srgbClr val="FFFFFF"/>
                </a:highlight>
                <a:latin typeface="Arial"/>
                <a:ea typeface="Arial"/>
                <a:cs typeface="Arial"/>
                <a:sym typeface="Arial"/>
              </a:rPr>
              <a:t> in </a:t>
            </a:r>
            <a:r>
              <a:rPr lang="ro" sz="3900" dirty="0" err="1">
                <a:solidFill>
                  <a:srgbClr val="000000"/>
                </a:solidFill>
                <a:highlight>
                  <a:srgbClr val="FFFFFF"/>
                </a:highlight>
                <a:latin typeface="Arial"/>
                <a:ea typeface="Arial"/>
                <a:cs typeface="Arial"/>
                <a:sym typeface="Arial"/>
              </a:rPr>
              <a:t>maintaining</a:t>
            </a:r>
            <a:r>
              <a:rPr lang="ro" sz="3900" dirty="0">
                <a:solidFill>
                  <a:srgbClr val="000000"/>
                </a:solidFill>
                <a:highlight>
                  <a:srgbClr val="FFFFFF"/>
                </a:highlight>
                <a:latin typeface="Arial"/>
                <a:ea typeface="Arial"/>
                <a:cs typeface="Arial"/>
                <a:sym typeface="Arial"/>
              </a:rPr>
              <a:t> coherent </a:t>
            </a:r>
            <a:r>
              <a:rPr lang="ro" sz="3900" dirty="0" err="1">
                <a:solidFill>
                  <a:srgbClr val="000000"/>
                </a:solidFill>
                <a:highlight>
                  <a:srgbClr val="FFFFFF"/>
                </a:highlight>
                <a:latin typeface="Arial"/>
                <a:ea typeface="Arial"/>
                <a:cs typeface="Arial"/>
                <a:sym typeface="Arial"/>
              </a:rPr>
              <a:t>word</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sequences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and</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the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logical</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flow</a:t>
            </a:r>
            <a:r>
              <a:rPr lang="ro" sz="3900" dirty="0">
                <a:solidFill>
                  <a:srgbClr val="000000"/>
                </a:solidFill>
                <a:highlight>
                  <a:srgbClr val="FFFFFF"/>
                </a:highlight>
                <a:latin typeface="Arial"/>
                <a:ea typeface="Arial"/>
                <a:cs typeface="Arial"/>
                <a:sym typeface="Arial"/>
              </a:rPr>
              <a:t> of </a:t>
            </a:r>
            <a:r>
              <a:rPr lang="ro" sz="3900" dirty="0" err="1">
                <a:solidFill>
                  <a:srgbClr val="000000"/>
                </a:solidFill>
                <a:highlight>
                  <a:srgbClr val="FFFFFF"/>
                </a:highlight>
                <a:latin typeface="Arial"/>
                <a:ea typeface="Arial"/>
                <a:cs typeface="Arial"/>
                <a:sym typeface="Arial"/>
              </a:rPr>
              <a:t>ideas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with</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most</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under</a:t>
            </a:r>
            <a:r>
              <a:rPr lang="ro" sz="3900" dirty="0">
                <a:solidFill>
                  <a:srgbClr val="000000"/>
                </a:solidFill>
                <a:highlight>
                  <a:srgbClr val="FFFFFF"/>
                </a:highlight>
                <a:latin typeface="Arial"/>
                <a:ea typeface="Arial"/>
                <a:cs typeface="Arial"/>
                <a:sym typeface="Arial"/>
              </a:rPr>
              <a:t> 0.2.</a:t>
            </a:r>
            <a:endParaRPr sz="39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3900" dirty="0">
                <a:solidFill>
                  <a:srgbClr val="000000"/>
                </a:solidFill>
                <a:highlight>
                  <a:srgbClr val="FFFFFF"/>
                </a:highlight>
                <a:latin typeface="Arial"/>
                <a:ea typeface="Arial"/>
                <a:cs typeface="Arial"/>
                <a:sym typeface="Arial"/>
              </a:rPr>
              <a:t>ROGUE-L: The </a:t>
            </a:r>
            <a:r>
              <a:rPr lang="ro" sz="3900" dirty="0" err="1">
                <a:solidFill>
                  <a:srgbClr val="000000"/>
                </a:solidFill>
                <a:highlight>
                  <a:srgbClr val="FFFFFF"/>
                </a:highlight>
                <a:latin typeface="Arial"/>
                <a:ea typeface="Arial"/>
                <a:cs typeface="Arial"/>
                <a:sym typeface="Arial"/>
              </a:rPr>
              <a:t>average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of 0.203 </a:t>
            </a:r>
            <a:r>
              <a:rPr lang="ro" sz="3900" dirty="0" err="1">
                <a:solidFill>
                  <a:srgbClr val="000000"/>
                </a:solidFill>
                <a:highlight>
                  <a:srgbClr val="FFFFFF"/>
                </a:highlight>
                <a:latin typeface="Arial"/>
                <a:ea typeface="Arial"/>
                <a:cs typeface="Arial"/>
                <a:sym typeface="Arial"/>
              </a:rPr>
              <a:t>indicates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the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model's</a:t>
            </a:r>
            <a:r>
              <a:rPr lang="ro" sz="3900" dirty="0">
                <a:solidFill>
                  <a:srgbClr val="000000"/>
                </a:solidFill>
                <a:highlight>
                  <a:srgbClr val="FFFFFF"/>
                </a:highlight>
                <a:latin typeface="Arial"/>
                <a:ea typeface="Arial"/>
                <a:cs typeface="Arial"/>
                <a:sym typeface="Arial"/>
              </a:rPr>
              <a:t> limited </a:t>
            </a:r>
            <a:r>
              <a:rPr lang="ro" sz="3900" dirty="0" err="1">
                <a:solidFill>
                  <a:srgbClr val="000000"/>
                </a:solidFill>
                <a:highlight>
                  <a:srgbClr val="FFFFFF"/>
                </a:highlight>
                <a:latin typeface="Arial"/>
                <a:ea typeface="Arial"/>
                <a:cs typeface="Arial"/>
                <a:sym typeface="Arial"/>
              </a:rPr>
              <a:t>ability</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to</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preserve</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longer</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words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with</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scores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ranging</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from</a:t>
            </a:r>
            <a:r>
              <a:rPr lang="ro" sz="3900" dirty="0">
                <a:solidFill>
                  <a:srgbClr val="000000"/>
                </a:solidFill>
                <a:highlight>
                  <a:srgbClr val="FFFFFF"/>
                </a:highlight>
                <a:latin typeface="Arial"/>
                <a:ea typeface="Arial"/>
                <a:cs typeface="Arial"/>
                <a:sym typeface="Arial"/>
              </a:rPr>
              <a:t> 0.1 </a:t>
            </a:r>
            <a:r>
              <a:rPr lang="ro" sz="3900" dirty="0" err="1">
                <a:solidFill>
                  <a:srgbClr val="000000"/>
                </a:solidFill>
                <a:highlight>
                  <a:srgbClr val="FFFFFF"/>
                </a:highlight>
                <a:latin typeface="Arial"/>
                <a:ea typeface="Arial"/>
                <a:cs typeface="Arial"/>
                <a:sym typeface="Arial"/>
              </a:rPr>
              <a:t>to</a:t>
            </a:r>
            <a:r>
              <a:rPr lang="ro" sz="3900" dirty="0">
                <a:solidFill>
                  <a:srgbClr val="000000"/>
                </a:solidFill>
                <a:highlight>
                  <a:srgbClr val="FFFFFF"/>
                </a:highlight>
                <a:latin typeface="Arial"/>
                <a:ea typeface="Arial"/>
                <a:cs typeface="Arial"/>
                <a:sym typeface="Arial"/>
              </a:rPr>
              <a:t> 0.3.</a:t>
            </a:r>
            <a:endParaRPr sz="39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3900" dirty="0">
                <a:solidFill>
                  <a:srgbClr val="000000"/>
                </a:solidFill>
                <a:highlight>
                  <a:srgbClr val="FFFFFF"/>
                </a:highlight>
                <a:latin typeface="Arial"/>
                <a:ea typeface="Arial"/>
                <a:cs typeface="Arial"/>
                <a:sym typeface="Arial"/>
              </a:rPr>
              <a:t>BLEU-SCORE: The </a:t>
            </a:r>
            <a:r>
              <a:rPr lang="ro" sz="3900" dirty="0" err="1">
                <a:solidFill>
                  <a:srgbClr val="000000"/>
                </a:solidFill>
                <a:highlight>
                  <a:srgbClr val="FFFFFF"/>
                </a:highlight>
                <a:latin typeface="Arial"/>
                <a:ea typeface="Arial"/>
                <a:cs typeface="Arial"/>
                <a:sym typeface="Arial"/>
              </a:rPr>
              <a:t>score</a:t>
            </a:r>
            <a:r>
              <a:rPr lang="ro" sz="3900" dirty="0">
                <a:solidFill>
                  <a:srgbClr val="000000"/>
                </a:solidFill>
                <a:highlight>
                  <a:srgbClr val="FFFFFF"/>
                </a:highlight>
                <a:latin typeface="Arial"/>
                <a:ea typeface="Arial"/>
                <a:cs typeface="Arial"/>
                <a:sym typeface="Arial"/>
              </a:rPr>
              <a:t> of 0.042 </a:t>
            </a:r>
            <a:r>
              <a:rPr lang="ro" sz="3900" dirty="0" err="1">
                <a:solidFill>
                  <a:srgbClr val="000000"/>
                </a:solidFill>
                <a:highlight>
                  <a:srgbClr val="FFFFFF"/>
                </a:highlight>
                <a:latin typeface="Arial"/>
                <a:ea typeface="Arial"/>
                <a:cs typeface="Arial"/>
                <a:sym typeface="Arial"/>
              </a:rPr>
              <a:t>points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to</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substantial</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challenges</a:t>
            </a:r>
            <a:r>
              <a:rPr lang="ro" sz="3900" dirty="0">
                <a:solidFill>
                  <a:srgbClr val="000000"/>
                </a:solidFill>
                <a:highlight>
                  <a:srgbClr val="FFFFFF"/>
                </a:highlight>
                <a:latin typeface="Arial"/>
                <a:ea typeface="Arial"/>
                <a:cs typeface="Arial"/>
                <a:sym typeface="Arial"/>
              </a:rPr>
              <a:t> in </a:t>
            </a:r>
            <a:r>
              <a:rPr lang="ro" sz="3900" dirty="0" err="1">
                <a:solidFill>
                  <a:srgbClr val="000000"/>
                </a:solidFill>
                <a:highlight>
                  <a:srgbClr val="FFFFFF"/>
                </a:highlight>
                <a:latin typeface="Arial"/>
                <a:ea typeface="Arial"/>
                <a:cs typeface="Arial"/>
                <a:sym typeface="Arial"/>
              </a:rPr>
              <a:t>achieving</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summaries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that</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closely</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mirror</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the</a:t>
            </a:r>
            <a:r>
              <a:rPr lang="ro" sz="3900" dirty="0">
                <a:solidFill>
                  <a:srgbClr val="000000"/>
                </a:solidFill>
                <a:highlight>
                  <a:srgbClr val="FFFFFF"/>
                </a:highlight>
                <a:latin typeface="Arial"/>
                <a:ea typeface="Arial"/>
                <a:cs typeface="Arial"/>
                <a:sym typeface="Arial"/>
              </a:rPr>
              <a:t> original </a:t>
            </a:r>
            <a:r>
              <a:rPr lang="ro" sz="3900" dirty="0" err="1">
                <a:solidFill>
                  <a:srgbClr val="000000"/>
                </a:solidFill>
                <a:highlight>
                  <a:srgbClr val="FFFFFF"/>
                </a:highlight>
                <a:latin typeface="Arial"/>
                <a:ea typeface="Arial"/>
                <a:cs typeface="Arial"/>
                <a:sym typeface="Arial"/>
              </a:rPr>
              <a:t>texts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indicating</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issues</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with</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fluency</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and</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grammatical</a:t>
            </a:r>
            <a:r>
              <a:rPr lang="ro" sz="3900" dirty="0">
                <a:solidFill>
                  <a:srgbClr val="000000"/>
                </a:solidFill>
                <a:highlight>
                  <a:srgbClr val="FFFFFF"/>
                </a:highlight>
                <a:latin typeface="Arial"/>
                <a:ea typeface="Arial"/>
                <a:cs typeface="Arial"/>
                <a:sym typeface="Arial"/>
              </a:rPr>
              <a:t> </a:t>
            </a:r>
            <a:r>
              <a:rPr lang="ro" sz="3900" dirty="0" err="1">
                <a:solidFill>
                  <a:srgbClr val="000000"/>
                </a:solidFill>
                <a:highlight>
                  <a:srgbClr val="FFFFFF"/>
                </a:highlight>
                <a:latin typeface="Arial"/>
                <a:ea typeface="Arial"/>
                <a:cs typeface="Arial"/>
                <a:sym typeface="Arial"/>
              </a:rPr>
              <a:t>accuracy</a:t>
            </a:r>
            <a:r>
              <a:rPr lang="ro" sz="3900" dirty="0">
                <a:solidFill>
                  <a:srgbClr val="000000"/>
                </a:solidFill>
                <a:highlight>
                  <a:srgbClr val="FFFFFF"/>
                </a:highlight>
                <a:latin typeface="Arial"/>
                <a:ea typeface="Arial"/>
                <a:cs typeface="Arial"/>
                <a:sym typeface="Arial"/>
              </a:rPr>
              <a:t>.</a:t>
            </a:r>
            <a:endParaRPr lang="ro" sz="3900" dirty="0">
              <a:solidFill>
                <a:srgbClr val="000000"/>
              </a:solidFill>
              <a:highlight>
                <a:srgbClr val="FFFFFF"/>
              </a:highlight>
              <a:latin typeface="Arial"/>
              <a:ea typeface="Arial"/>
              <a:cs typeface="Arial"/>
            </a:endParaRPr>
          </a:p>
          <a:p>
            <a:pPr marL="0" lvl="0" indent="0" algn="l" rtl="0">
              <a:spcBef>
                <a:spcPts val="1200"/>
              </a:spcBef>
              <a:spcAft>
                <a:spcPts val="1200"/>
              </a:spcAft>
              <a:buNone/>
            </a:pPr>
            <a:endParaRPr sz="1000">
              <a:solidFill>
                <a:srgbClr val="000000"/>
              </a:solidFill>
              <a:highlight>
                <a:srgbClr val="FFFFFF"/>
              </a:highlight>
              <a:latin typeface="Arial"/>
              <a:ea typeface="Arial"/>
              <a:cs typeface="Arial"/>
            </a:endParaRPr>
          </a:p>
        </p:txBody>
      </p:sp>
      <p:pic>
        <p:nvPicPr>
          <p:cNvPr id="358" name="Google Shape;358;p56"/>
          <p:cNvPicPr preferRelativeResize="0"/>
          <p:nvPr/>
        </p:nvPicPr>
        <p:blipFill>
          <a:blip r:embed="rId3">
            <a:alphaModFix/>
          </a:blip>
          <a:stretch>
            <a:fillRect/>
          </a:stretch>
        </p:blipFill>
        <p:spPr>
          <a:xfrm>
            <a:off x="6185850" y="1229875"/>
            <a:ext cx="2646450" cy="3339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T5 Small</a:t>
            </a:r>
            <a:endParaRPr/>
          </a:p>
        </p:txBody>
      </p:sp>
      <p:sp>
        <p:nvSpPr>
          <p:cNvPr id="364" name="Google Shape;364;p57"/>
          <p:cNvSpPr txBox="1">
            <a:spLocks noGrp="1"/>
          </p:cNvSpPr>
          <p:nvPr>
            <p:ph type="body" idx="1"/>
          </p:nvPr>
        </p:nvSpPr>
        <p:spPr>
          <a:xfrm>
            <a:off x="311700" y="1229875"/>
            <a:ext cx="5643900" cy="3339000"/>
          </a:xfrm>
          <a:prstGeom prst="rect">
            <a:avLst/>
          </a:prstGeom>
        </p:spPr>
        <p:txBody>
          <a:bodyPr spcFirstLastPara="1" wrap="square" lIns="91425" tIns="91425" rIns="91425" bIns="91425" anchor="t" anchorCtr="0">
            <a:normAutofit fontScale="47500"/>
          </a:bodyPr>
          <a:lstStyle/>
          <a:p>
            <a:pPr marL="457200" lvl="0" indent="-282892" algn="l" rtl="0">
              <a:spcBef>
                <a:spcPts val="0"/>
              </a:spcBef>
              <a:spcAft>
                <a:spcPts val="0"/>
              </a:spcAft>
              <a:buSzPct val="100000"/>
              <a:buChar char="●"/>
            </a:pPr>
            <a:r>
              <a:rPr lang="ro"/>
              <a:t>Average ROUGE-1 F-Measure: 0.378</a:t>
            </a:r>
            <a:endParaRPr/>
          </a:p>
          <a:p>
            <a:pPr marL="457200" lvl="0" indent="-282892" algn="l" rtl="0">
              <a:spcBef>
                <a:spcPts val="0"/>
              </a:spcBef>
              <a:spcAft>
                <a:spcPts val="0"/>
              </a:spcAft>
              <a:buSzPct val="100000"/>
              <a:buChar char="●"/>
            </a:pPr>
            <a:r>
              <a:rPr lang="ro"/>
              <a:t>Average ROUGE-2 F-Measure: 0.201</a:t>
            </a:r>
            <a:endParaRPr/>
          </a:p>
          <a:p>
            <a:pPr marL="457200" lvl="0" indent="-282892" algn="l" rtl="0">
              <a:spcBef>
                <a:spcPts val="0"/>
              </a:spcBef>
              <a:spcAft>
                <a:spcPts val="0"/>
              </a:spcAft>
              <a:buSzPct val="100000"/>
              <a:buChar char="●"/>
            </a:pPr>
            <a:r>
              <a:rPr lang="ro"/>
              <a:t>Average ROUGE-L F-Measure: 0.283</a:t>
            </a:r>
            <a:endParaRPr/>
          </a:p>
          <a:p>
            <a:pPr marL="457200" lvl="0" indent="-282892" algn="l" rtl="0">
              <a:spcBef>
                <a:spcPts val="0"/>
              </a:spcBef>
              <a:spcAft>
                <a:spcPts val="0"/>
              </a:spcAft>
              <a:buSzPct val="100000"/>
              <a:buChar char="●"/>
            </a:pPr>
            <a:r>
              <a:rPr lang="ro"/>
              <a:t>Overall BLEU Score: 0.151</a:t>
            </a:r>
            <a:endParaRPr/>
          </a:p>
          <a:p>
            <a:pPr marL="0" lvl="0" indent="0" algn="l" rtl="0">
              <a:spcBef>
                <a:spcPts val="1200"/>
              </a:spcBef>
              <a:spcAft>
                <a:spcPts val="0"/>
              </a:spcAft>
              <a:buNone/>
            </a:pPr>
            <a:r>
              <a:rPr lang="ro"/>
              <a:t>ROGUE-1: The average ROUGE-1 score was 0.378, indicating that approximately 37.8% of the generated summaries matched the original summaries. The distribution primarily spans from 0.2 to 0.6, peaking between 0.3 and 0.4, suggesting moderate effectiveness in capturing key information.</a:t>
            </a:r>
            <a:endParaRPr/>
          </a:p>
          <a:p>
            <a:pPr marL="0" lvl="0" indent="0" algn="l" rtl="0">
              <a:spcBef>
                <a:spcPts val="1200"/>
              </a:spcBef>
              <a:spcAft>
                <a:spcPts val="0"/>
              </a:spcAft>
              <a:buNone/>
            </a:pPr>
            <a:r>
              <a:rPr lang="ro"/>
              <a:t>ROGUE-1: The average ROUGE-2 score was 0.201, demonstrating that 20.1% of diagram from the generated summaries matched the original ones. This score, which is lower compared to ROUGE-1 reflects the model's difficulty in maintaining coherent word sequences. The majority of scores were below 0.2, indicating struggles in preserving sentence coherence.</a:t>
            </a:r>
            <a:endParaRPr/>
          </a:p>
          <a:p>
            <a:pPr marL="0" lvl="0" indent="0" algn="l" rtl="0">
              <a:spcBef>
                <a:spcPts val="1200"/>
              </a:spcBef>
              <a:spcAft>
                <a:spcPts val="0"/>
              </a:spcAft>
              <a:buNone/>
            </a:pPr>
            <a:r>
              <a:rPr lang="ro"/>
              <a:t>ROGUE-L: With an average score of 0.283, the ROUGE-L metric shows that about 28.3% of the longest common subsequences were correctly captured, highlighting challenges in maintaining longer word structures consistently. Scores mostly ranged between 0.1 and 0.3, underscoring issues with retaining structured language over longer stretches.</a:t>
            </a:r>
            <a:endParaRPr/>
          </a:p>
          <a:p>
            <a:pPr marL="0" lvl="0" indent="0" algn="l" rtl="0">
              <a:spcBef>
                <a:spcPts val="1200"/>
              </a:spcBef>
              <a:spcAft>
                <a:spcPts val="1200"/>
              </a:spcAft>
              <a:buNone/>
            </a:pPr>
            <a:r>
              <a:rPr lang="ro"/>
              <a:t>BLEU-SCORE: The BLEU score of 0.151 points to substantial challenges in achieving translations or summarizations closely mirroring the reference texts. </a:t>
            </a:r>
            <a:endParaRPr/>
          </a:p>
        </p:txBody>
      </p:sp>
      <p:pic>
        <p:nvPicPr>
          <p:cNvPr id="365" name="Google Shape;365;p57"/>
          <p:cNvPicPr preferRelativeResize="0"/>
          <p:nvPr/>
        </p:nvPicPr>
        <p:blipFill>
          <a:blip r:embed="rId3">
            <a:alphaModFix/>
          </a:blip>
          <a:stretch>
            <a:fillRect/>
          </a:stretch>
        </p:blipFill>
        <p:spPr>
          <a:xfrm>
            <a:off x="5955550" y="1229875"/>
            <a:ext cx="2876750" cy="3339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BART Large</a:t>
            </a:r>
            <a:endParaRPr/>
          </a:p>
          <a:p>
            <a:pPr marL="0" lvl="0" indent="0" algn="l" rtl="0">
              <a:spcBef>
                <a:spcPts val="0"/>
              </a:spcBef>
              <a:spcAft>
                <a:spcPts val="0"/>
              </a:spcAft>
              <a:buNone/>
            </a:pPr>
            <a:endParaRPr/>
          </a:p>
        </p:txBody>
      </p:sp>
      <p:sp>
        <p:nvSpPr>
          <p:cNvPr id="371" name="Google Shape;371;p58"/>
          <p:cNvSpPr txBox="1">
            <a:spLocks noGrp="1"/>
          </p:cNvSpPr>
          <p:nvPr>
            <p:ph type="body" idx="1"/>
          </p:nvPr>
        </p:nvSpPr>
        <p:spPr>
          <a:xfrm>
            <a:off x="311700" y="1229875"/>
            <a:ext cx="5509800" cy="3339000"/>
          </a:xfrm>
          <a:prstGeom prst="rect">
            <a:avLst/>
          </a:prstGeom>
        </p:spPr>
        <p:txBody>
          <a:bodyPr spcFirstLastPara="1" wrap="square" lIns="91425" tIns="91425" rIns="91425" bIns="91425" anchor="t" anchorCtr="0">
            <a:normAutofit fontScale="55000" lnSpcReduction="10000"/>
          </a:bodyPr>
          <a:lstStyle/>
          <a:p>
            <a:pPr marL="457200" lvl="0" indent="-291465" algn="l" rtl="0">
              <a:spcBef>
                <a:spcPts val="0"/>
              </a:spcBef>
              <a:spcAft>
                <a:spcPts val="0"/>
              </a:spcAft>
              <a:buSzPct val="100000"/>
              <a:buChar char="●"/>
            </a:pPr>
            <a:r>
              <a:rPr lang="ro"/>
              <a:t>Average ROUGE-1 F-Measure: 0.389</a:t>
            </a:r>
            <a:endParaRPr/>
          </a:p>
          <a:p>
            <a:pPr marL="457200" lvl="0" indent="-291465" algn="l" rtl="0">
              <a:spcBef>
                <a:spcPts val="0"/>
              </a:spcBef>
              <a:spcAft>
                <a:spcPts val="0"/>
              </a:spcAft>
              <a:buSzPct val="100000"/>
              <a:buChar char="●"/>
            </a:pPr>
            <a:r>
              <a:rPr lang="ro"/>
              <a:t>Average ROUGE-2 F-Measure: 0.208</a:t>
            </a:r>
            <a:endParaRPr/>
          </a:p>
          <a:p>
            <a:pPr marL="457200" lvl="0" indent="-291465" algn="l" rtl="0">
              <a:spcBef>
                <a:spcPts val="0"/>
              </a:spcBef>
              <a:spcAft>
                <a:spcPts val="0"/>
              </a:spcAft>
              <a:buSzPct val="100000"/>
              <a:buChar char="●"/>
            </a:pPr>
            <a:r>
              <a:rPr lang="ro"/>
              <a:t>Average ROUGE-L F-Measure: 0.285</a:t>
            </a:r>
            <a:endParaRPr/>
          </a:p>
          <a:p>
            <a:pPr marL="457200" lvl="0" indent="-291465" algn="l" rtl="0">
              <a:spcBef>
                <a:spcPts val="0"/>
              </a:spcBef>
              <a:spcAft>
                <a:spcPts val="0"/>
              </a:spcAft>
              <a:buSzPct val="100000"/>
              <a:buChar char="●"/>
            </a:pPr>
            <a:r>
              <a:rPr lang="ro"/>
              <a:t>Overall BLEU Score: 0.160</a:t>
            </a:r>
            <a:endParaRPr/>
          </a:p>
          <a:p>
            <a:pPr marL="0" lvl="0" indent="0" algn="l" rtl="0">
              <a:spcBef>
                <a:spcPts val="1200"/>
              </a:spcBef>
              <a:spcAft>
                <a:spcPts val="0"/>
              </a:spcAft>
              <a:buNone/>
            </a:pPr>
            <a:r>
              <a:rPr lang="ro"/>
              <a:t>ROGUE-1: The average ROUGE-1 score was 0.389, indicating that about 38.9% of the generated summaries matched the original summaries. This demonstrates a relatively good capability of the model to capture essential keywords from the source texts, with most scores clustering around 0.3 to 0.4.</a:t>
            </a:r>
            <a:endParaRPr/>
          </a:p>
          <a:p>
            <a:pPr marL="0" lvl="0" indent="0" algn="l" rtl="0">
              <a:spcBef>
                <a:spcPts val="1200"/>
              </a:spcBef>
              <a:spcAft>
                <a:spcPts val="0"/>
              </a:spcAft>
              <a:buNone/>
            </a:pPr>
            <a:r>
              <a:rPr lang="ro"/>
              <a:t>ROGUE-2: Achieving an average score of 0.208, this metric shows the model's moderate effectiveness in maintaining coherent sequences, with most scores falling between 0.1 and 0.3.</a:t>
            </a:r>
            <a:endParaRPr/>
          </a:p>
          <a:p>
            <a:pPr marL="0" lvl="0" indent="0" algn="l" rtl="0">
              <a:spcBef>
                <a:spcPts val="1200"/>
              </a:spcBef>
              <a:spcAft>
                <a:spcPts val="0"/>
              </a:spcAft>
              <a:buNone/>
            </a:pPr>
            <a:r>
              <a:rPr lang="ro"/>
              <a:t>ROGUE-L: The average ROUGE-L score of 0.285 signifies the model's capacity to align about 28.5% of the longest common subsequences with the reference summaries, indicating a moderate ability to maintain text structure over longer stretches.</a:t>
            </a:r>
            <a:endParaRPr/>
          </a:p>
          <a:p>
            <a:pPr marL="0" lvl="0" indent="0" algn="l" rtl="0">
              <a:spcBef>
                <a:spcPts val="1200"/>
              </a:spcBef>
              <a:spcAft>
                <a:spcPts val="1200"/>
              </a:spcAft>
              <a:buNone/>
            </a:pPr>
            <a:r>
              <a:rPr lang="ro"/>
              <a:t>BLEU-SCORE: A BLEU score of 0.160, though modest, indicates an improvement in the fluency and grammatical accuracy of the generated texts compared to the original texts, compared to the previous models.</a:t>
            </a:r>
            <a:endParaRPr/>
          </a:p>
        </p:txBody>
      </p:sp>
      <p:pic>
        <p:nvPicPr>
          <p:cNvPr id="372" name="Google Shape;372;p58"/>
          <p:cNvPicPr preferRelativeResize="0"/>
          <p:nvPr/>
        </p:nvPicPr>
        <p:blipFill>
          <a:blip r:embed="rId3">
            <a:alphaModFix/>
          </a:blip>
          <a:stretch>
            <a:fillRect/>
          </a:stretch>
        </p:blipFill>
        <p:spPr>
          <a:xfrm>
            <a:off x="5821375" y="1229875"/>
            <a:ext cx="3010924" cy="3339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Results - LSTM Based model</a:t>
            </a:r>
            <a:endParaRPr/>
          </a:p>
        </p:txBody>
      </p:sp>
      <p:sp>
        <p:nvSpPr>
          <p:cNvPr id="378" name="Google Shape;378;p59"/>
          <p:cNvSpPr txBox="1">
            <a:spLocks noGrp="1"/>
          </p:cNvSpPr>
          <p:nvPr>
            <p:ph type="body" idx="1"/>
          </p:nvPr>
        </p:nvSpPr>
        <p:spPr>
          <a:xfrm>
            <a:off x="311700" y="1229875"/>
            <a:ext cx="56427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sz="1100">
              <a:solidFill>
                <a:srgbClr val="000000"/>
              </a:solidFill>
              <a:highlight>
                <a:srgbClr val="FFFFFF"/>
              </a:highlight>
              <a:latin typeface="Arial"/>
              <a:ea typeface="Arial"/>
              <a:cs typeface="Arial"/>
              <a:sym typeface="Arial"/>
            </a:endParaRPr>
          </a:p>
          <a:p>
            <a:pPr marL="457200" lvl="0" indent="-293211" algn="l" rtl="0">
              <a:spcBef>
                <a:spcPts val="1200"/>
              </a:spcBef>
              <a:spcAft>
                <a:spcPts val="0"/>
              </a:spcAft>
              <a:buClr>
                <a:srgbClr val="000000"/>
              </a:buClr>
              <a:buSzPct val="100000"/>
              <a:buFont typeface="Arial"/>
              <a:buChar char="●"/>
            </a:pPr>
            <a:r>
              <a:rPr lang="ro" sz="1100">
                <a:solidFill>
                  <a:srgbClr val="000000"/>
                </a:solidFill>
                <a:highlight>
                  <a:srgbClr val="FFFFFF"/>
                </a:highlight>
                <a:latin typeface="Arial"/>
                <a:ea typeface="Arial"/>
                <a:cs typeface="Arial"/>
                <a:sym typeface="Arial"/>
              </a:rPr>
              <a:t>Average ROUGE-1 F-Measure: 0.077</a:t>
            </a:r>
            <a:endParaRPr sz="1100">
              <a:solidFill>
                <a:srgbClr val="000000"/>
              </a:solidFill>
              <a:highlight>
                <a:srgbClr val="FFFFFF"/>
              </a:highlight>
              <a:latin typeface="Arial"/>
              <a:ea typeface="Arial"/>
              <a:cs typeface="Arial"/>
              <a:sym typeface="Arial"/>
            </a:endParaRPr>
          </a:p>
          <a:p>
            <a:pPr marL="457200" lvl="0" indent="-293211" algn="l" rtl="0">
              <a:spcBef>
                <a:spcPts val="0"/>
              </a:spcBef>
              <a:spcAft>
                <a:spcPts val="0"/>
              </a:spcAft>
              <a:buClr>
                <a:srgbClr val="000000"/>
              </a:buClr>
              <a:buSzPct val="100000"/>
              <a:buFont typeface="Arial"/>
              <a:buChar char="●"/>
            </a:pPr>
            <a:r>
              <a:rPr lang="ro" sz="1100">
                <a:solidFill>
                  <a:srgbClr val="000000"/>
                </a:solidFill>
                <a:highlight>
                  <a:srgbClr val="FFFFFF"/>
                </a:highlight>
                <a:latin typeface="Arial"/>
                <a:ea typeface="Arial"/>
                <a:cs typeface="Arial"/>
                <a:sym typeface="Arial"/>
              </a:rPr>
              <a:t>Average ROUGE-2 F-Measure: 0.002</a:t>
            </a:r>
            <a:endParaRPr sz="1100">
              <a:solidFill>
                <a:srgbClr val="000000"/>
              </a:solidFill>
              <a:highlight>
                <a:srgbClr val="FFFFFF"/>
              </a:highlight>
              <a:latin typeface="Arial"/>
              <a:ea typeface="Arial"/>
              <a:cs typeface="Arial"/>
              <a:sym typeface="Arial"/>
            </a:endParaRPr>
          </a:p>
          <a:p>
            <a:pPr marL="457200" lvl="0" indent="-293211" algn="l" rtl="0">
              <a:spcBef>
                <a:spcPts val="0"/>
              </a:spcBef>
              <a:spcAft>
                <a:spcPts val="0"/>
              </a:spcAft>
              <a:buClr>
                <a:srgbClr val="000000"/>
              </a:buClr>
              <a:buSzPct val="100000"/>
              <a:buFont typeface="Arial"/>
              <a:buChar char="●"/>
            </a:pPr>
            <a:r>
              <a:rPr lang="ro" sz="1100">
                <a:solidFill>
                  <a:srgbClr val="000000"/>
                </a:solidFill>
                <a:highlight>
                  <a:srgbClr val="FFFFFF"/>
                </a:highlight>
                <a:latin typeface="Arial"/>
                <a:ea typeface="Arial"/>
                <a:cs typeface="Arial"/>
                <a:sym typeface="Arial"/>
              </a:rPr>
              <a:t>Average ROUGE-L F-Measure: 0.077</a:t>
            </a:r>
            <a:endParaRPr sz="1100">
              <a:solidFill>
                <a:srgbClr val="000000"/>
              </a:solidFill>
              <a:highlight>
                <a:srgbClr val="FFFFFF"/>
              </a:highlight>
              <a:latin typeface="Arial"/>
              <a:ea typeface="Arial"/>
              <a:cs typeface="Arial"/>
              <a:sym typeface="Arial"/>
            </a:endParaRPr>
          </a:p>
          <a:p>
            <a:pPr marL="457200" lvl="0" indent="-293211" algn="l" rtl="0">
              <a:spcBef>
                <a:spcPts val="0"/>
              </a:spcBef>
              <a:spcAft>
                <a:spcPts val="0"/>
              </a:spcAft>
              <a:buClr>
                <a:srgbClr val="000000"/>
              </a:buClr>
              <a:buSzPct val="100000"/>
              <a:buFont typeface="Arial"/>
              <a:buChar char="●"/>
            </a:pPr>
            <a:r>
              <a:rPr lang="ro" sz="1100">
                <a:solidFill>
                  <a:srgbClr val="000000"/>
                </a:solidFill>
                <a:highlight>
                  <a:srgbClr val="FFFFFF"/>
                </a:highlight>
                <a:latin typeface="Arial"/>
                <a:ea typeface="Arial"/>
                <a:cs typeface="Arial"/>
                <a:sym typeface="Arial"/>
              </a:rPr>
              <a:t>Overall BLEU Score: 0.111</a:t>
            </a:r>
            <a:endParaRPr sz="11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1100">
                <a:solidFill>
                  <a:srgbClr val="000000"/>
                </a:solidFill>
                <a:highlight>
                  <a:srgbClr val="FFFFFF"/>
                </a:highlight>
                <a:latin typeface="Arial"/>
                <a:ea typeface="Arial"/>
                <a:cs typeface="Arial"/>
                <a:sym typeface="Arial"/>
              </a:rPr>
              <a:t>ROGUE-1: The average ROUGE-1 score of 0.077 indicates that only about 7.7% of the generated summaries matched the original summaries, suggesting poor capture of essential content.</a:t>
            </a:r>
            <a:endParaRPr sz="11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1100">
                <a:solidFill>
                  <a:srgbClr val="000000"/>
                </a:solidFill>
                <a:highlight>
                  <a:srgbClr val="FFFFFF"/>
                </a:highlight>
                <a:latin typeface="Arial"/>
                <a:ea typeface="Arial"/>
                <a:cs typeface="Arial"/>
                <a:sym typeface="Arial"/>
              </a:rPr>
              <a:t>ROGUE-2: An extremely low average score of 0.002 reveals major difficulties in maintaining coherent word sequences.</a:t>
            </a:r>
            <a:endParaRPr sz="11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ro" sz="1100">
                <a:solidFill>
                  <a:srgbClr val="000000"/>
                </a:solidFill>
                <a:highlight>
                  <a:srgbClr val="FFFFFF"/>
                </a:highlight>
                <a:latin typeface="Arial"/>
                <a:ea typeface="Arial"/>
                <a:cs typeface="Arial"/>
                <a:sym typeface="Arial"/>
              </a:rPr>
              <a:t>ROGUE-L: The average score, also at 0.077, underscores similar challenges in preserving the order and structure of words in the summaries, aligning poorly with the original summaries.</a:t>
            </a:r>
            <a:endParaRPr sz="11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ro" sz="1100">
                <a:solidFill>
                  <a:srgbClr val="000000"/>
                </a:solidFill>
                <a:highlight>
                  <a:srgbClr val="FFFFFF"/>
                </a:highlight>
                <a:latin typeface="Arial"/>
                <a:ea typeface="Arial"/>
                <a:cs typeface="Arial"/>
                <a:sym typeface="Arial"/>
              </a:rPr>
              <a:t>BLEU-SCORE: A BLEU score of 0.111, while relatively better than the ROUGE scores, remains low, highlighting the generated texts' lack of fluency and grammatical accuracy compared to the reference texts.</a:t>
            </a:r>
            <a:endParaRPr/>
          </a:p>
        </p:txBody>
      </p:sp>
      <p:pic>
        <p:nvPicPr>
          <p:cNvPr id="379" name="Google Shape;379;p59"/>
          <p:cNvPicPr preferRelativeResize="0"/>
          <p:nvPr/>
        </p:nvPicPr>
        <p:blipFill>
          <a:blip r:embed="rId3">
            <a:alphaModFix/>
          </a:blip>
          <a:stretch>
            <a:fillRect/>
          </a:stretch>
        </p:blipFill>
        <p:spPr>
          <a:xfrm>
            <a:off x="5954400" y="1229875"/>
            <a:ext cx="2877901" cy="3339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Conclusions</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Conclusions</a:t>
            </a:r>
            <a:endParaRPr/>
          </a:p>
        </p:txBody>
      </p:sp>
      <p:sp>
        <p:nvSpPr>
          <p:cNvPr id="390" name="Google Shape;390;p6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ro"/>
              <a:t>Going through all of these results, we can definitely say that BART Large is the most adequate model for the text summarization purpose, since it provided the best ROGUE and BLEU scores.</a:t>
            </a:r>
            <a:endParaRPr/>
          </a:p>
          <a:p>
            <a:pPr marL="0" lvl="0" indent="0" algn="l" rtl="0">
              <a:spcBef>
                <a:spcPts val="1200"/>
              </a:spcBef>
              <a:spcAft>
                <a:spcPts val="0"/>
              </a:spcAft>
              <a:buNone/>
            </a:pPr>
            <a:r>
              <a:rPr lang="ro"/>
              <a:t>The extractive method was also very effective, even more effective than some abstractive models we have implemented.</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o"/>
              <a:t>Datasets</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Further work</a:t>
            </a:r>
            <a:endParaRPr/>
          </a:p>
        </p:txBody>
      </p:sp>
      <p:sp>
        <p:nvSpPr>
          <p:cNvPr id="396" name="Google Shape;396;p6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ro"/>
              <a:t>It would be very interesting to look further into the custom LSTM model, and play a bit more with the parameters in order to get a more satisfying result for the text summarization tool. However, this can be a very time-consuming task due to the large amount of resources the model consumes when using larger parameters.</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Positive &amp; Negative aspects</a:t>
            </a:r>
            <a:endParaRPr/>
          </a:p>
        </p:txBody>
      </p:sp>
      <p:sp>
        <p:nvSpPr>
          <p:cNvPr id="402" name="Google Shape;402;p6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dirty="0" err="1"/>
              <a:t>During</a:t>
            </a:r>
            <a:r>
              <a:rPr lang="ro" dirty="0"/>
              <a:t> </a:t>
            </a:r>
            <a:r>
              <a:rPr lang="ro" dirty="0" err="1"/>
              <a:t>this</a:t>
            </a:r>
            <a:r>
              <a:rPr lang="ro" dirty="0"/>
              <a:t> </a:t>
            </a:r>
            <a:r>
              <a:rPr lang="ro" dirty="0" err="1"/>
              <a:t>process</a:t>
            </a:r>
            <a:r>
              <a:rPr lang="ro" dirty="0"/>
              <a:t>, </a:t>
            </a:r>
            <a:r>
              <a:rPr lang="ro" dirty="0" err="1"/>
              <a:t>we</a:t>
            </a:r>
            <a:r>
              <a:rPr lang="ro" dirty="0"/>
              <a:t> </a:t>
            </a:r>
            <a:r>
              <a:rPr lang="ro" dirty="0" err="1"/>
              <a:t>have</a:t>
            </a:r>
            <a:r>
              <a:rPr lang="ro" dirty="0"/>
              <a:t> </a:t>
            </a:r>
            <a:r>
              <a:rPr lang="ro" dirty="0" err="1"/>
              <a:t>encountered</a:t>
            </a:r>
            <a:r>
              <a:rPr lang="ro" dirty="0"/>
              <a:t> </a:t>
            </a:r>
            <a:r>
              <a:rPr lang="ro" dirty="0" err="1"/>
              <a:t>both</a:t>
            </a:r>
            <a:r>
              <a:rPr lang="ro" dirty="0"/>
              <a:t> </a:t>
            </a:r>
            <a:r>
              <a:rPr lang="ro" dirty="0" err="1"/>
              <a:t>positive</a:t>
            </a:r>
            <a:r>
              <a:rPr lang="ro" dirty="0"/>
              <a:t> </a:t>
            </a:r>
            <a:r>
              <a:rPr lang="ro" dirty="0" err="1"/>
              <a:t>and</a:t>
            </a:r>
            <a:r>
              <a:rPr lang="ro" dirty="0"/>
              <a:t> negative </a:t>
            </a:r>
            <a:r>
              <a:rPr lang="ro" dirty="0" err="1"/>
              <a:t>aspects</a:t>
            </a:r>
            <a:r>
              <a:rPr lang="ro" dirty="0"/>
              <a:t>:</a:t>
            </a:r>
            <a:endParaRPr dirty="0"/>
          </a:p>
          <a:p>
            <a:pPr marL="457200" lvl="0" indent="-342900" algn="l" rtl="0">
              <a:spcBef>
                <a:spcPts val="1200"/>
              </a:spcBef>
              <a:spcAft>
                <a:spcPts val="0"/>
              </a:spcAft>
              <a:buSzPts val="1800"/>
              <a:buChar char="●"/>
            </a:pPr>
            <a:r>
              <a:rPr lang="ro" dirty="0" err="1"/>
              <a:t>Positive</a:t>
            </a:r>
            <a:endParaRPr dirty="0" err="1"/>
          </a:p>
          <a:p>
            <a:pPr marL="914400" lvl="1" indent="-317500" algn="l" rtl="0">
              <a:spcBef>
                <a:spcPts val="0"/>
              </a:spcBef>
              <a:spcAft>
                <a:spcPts val="0"/>
              </a:spcAft>
              <a:buSzPts val="1400"/>
              <a:buChar char="○"/>
            </a:pPr>
            <a:r>
              <a:rPr lang="ro" dirty="0" err="1"/>
              <a:t>We</a:t>
            </a:r>
            <a:r>
              <a:rPr lang="ro" dirty="0"/>
              <a:t> “</a:t>
            </a:r>
            <a:r>
              <a:rPr lang="ro" dirty="0" err="1"/>
              <a:t>played</a:t>
            </a:r>
            <a:r>
              <a:rPr lang="ro" dirty="0"/>
              <a:t>” </a:t>
            </a:r>
            <a:r>
              <a:rPr lang="ro" dirty="0" err="1"/>
              <a:t>with</a:t>
            </a:r>
            <a:r>
              <a:rPr lang="ro" dirty="0"/>
              <a:t> </a:t>
            </a:r>
            <a:r>
              <a:rPr lang="ro" dirty="0" err="1"/>
              <a:t>lots</a:t>
            </a:r>
            <a:r>
              <a:rPr lang="ro" dirty="0"/>
              <a:t> of </a:t>
            </a:r>
            <a:r>
              <a:rPr lang="ro" dirty="0" err="1"/>
              <a:t>different</a:t>
            </a:r>
            <a:r>
              <a:rPr lang="ro" dirty="0"/>
              <a:t> </a:t>
            </a:r>
            <a:r>
              <a:rPr lang="ro" dirty="0" err="1"/>
              <a:t>models</a:t>
            </a:r>
            <a:r>
              <a:rPr lang="ro" dirty="0"/>
              <a:t>, in </a:t>
            </a:r>
            <a:r>
              <a:rPr lang="ro" dirty="0" err="1"/>
              <a:t>order</a:t>
            </a:r>
            <a:r>
              <a:rPr lang="ro" dirty="0"/>
              <a:t> </a:t>
            </a:r>
            <a:r>
              <a:rPr lang="ro" dirty="0" err="1"/>
              <a:t>to</a:t>
            </a:r>
            <a:r>
              <a:rPr lang="ro" dirty="0"/>
              <a:t> </a:t>
            </a:r>
            <a:r>
              <a:rPr lang="ro" dirty="0" err="1"/>
              <a:t>try</a:t>
            </a:r>
            <a:r>
              <a:rPr lang="ro" dirty="0"/>
              <a:t> </a:t>
            </a:r>
            <a:r>
              <a:rPr lang="ro" dirty="0" err="1"/>
              <a:t>to</a:t>
            </a:r>
            <a:r>
              <a:rPr lang="ro" dirty="0"/>
              <a:t> </a:t>
            </a:r>
            <a:r>
              <a:rPr lang="ro" dirty="0" err="1"/>
              <a:t>achieve</a:t>
            </a:r>
            <a:r>
              <a:rPr lang="ro" dirty="0"/>
              <a:t> </a:t>
            </a:r>
            <a:r>
              <a:rPr lang="ro" dirty="0" err="1"/>
              <a:t>the</a:t>
            </a:r>
            <a:r>
              <a:rPr lang="ro" dirty="0"/>
              <a:t> </a:t>
            </a:r>
            <a:r>
              <a:rPr lang="ro" dirty="0" err="1"/>
              <a:t>best</a:t>
            </a:r>
            <a:r>
              <a:rPr lang="ro" dirty="0"/>
              <a:t> </a:t>
            </a:r>
            <a:r>
              <a:rPr lang="ro" dirty="0" err="1"/>
              <a:t>results</a:t>
            </a:r>
            <a:endParaRPr dirty="0" err="1"/>
          </a:p>
          <a:p>
            <a:pPr lvl="1"/>
            <a:r>
              <a:rPr lang="ro" dirty="0" err="1"/>
              <a:t>We</a:t>
            </a:r>
            <a:r>
              <a:rPr lang="ro" dirty="0"/>
              <a:t> </a:t>
            </a:r>
            <a:r>
              <a:rPr lang="ro" dirty="0" err="1"/>
              <a:t>experienced</a:t>
            </a:r>
            <a:r>
              <a:rPr lang="ro" dirty="0"/>
              <a:t> </a:t>
            </a:r>
            <a:r>
              <a:rPr lang="ro" dirty="0" err="1"/>
              <a:t>the</a:t>
            </a:r>
            <a:r>
              <a:rPr lang="ro" dirty="0"/>
              <a:t> </a:t>
            </a:r>
            <a:r>
              <a:rPr lang="ro" dirty="0" err="1"/>
              <a:t>clash</a:t>
            </a:r>
            <a:r>
              <a:rPr lang="ro" dirty="0"/>
              <a:t> </a:t>
            </a:r>
            <a:r>
              <a:rPr lang="ro" dirty="0" err="1"/>
              <a:t>between</a:t>
            </a:r>
            <a:r>
              <a:rPr lang="ro" dirty="0"/>
              <a:t> simple </a:t>
            </a:r>
            <a:r>
              <a:rPr lang="ro" dirty="0" err="1"/>
              <a:t>exercises</a:t>
            </a:r>
            <a:r>
              <a:rPr lang="ro" dirty="0"/>
              <a:t> </a:t>
            </a:r>
            <a:r>
              <a:rPr lang="ro" dirty="0" err="1"/>
              <a:t>and</a:t>
            </a:r>
            <a:r>
              <a:rPr lang="ro" dirty="0"/>
              <a:t> real-</a:t>
            </a:r>
            <a:r>
              <a:rPr lang="ro" dirty="0" err="1"/>
              <a:t>world</a:t>
            </a:r>
            <a:r>
              <a:rPr lang="ro" dirty="0"/>
              <a:t> </a:t>
            </a:r>
            <a:r>
              <a:rPr lang="ro" dirty="0" err="1"/>
              <a:t>scenarios</a:t>
            </a:r>
            <a:r>
              <a:rPr lang="ro" dirty="0"/>
              <a:t> </a:t>
            </a:r>
            <a:r>
              <a:rPr lang="ro" dirty="0" err="1"/>
              <a:t>by</a:t>
            </a:r>
            <a:r>
              <a:rPr lang="ro" dirty="0"/>
              <a:t> </a:t>
            </a:r>
            <a:r>
              <a:rPr lang="ro" dirty="0" err="1"/>
              <a:t>trying</a:t>
            </a:r>
            <a:r>
              <a:rPr lang="ro" dirty="0"/>
              <a:t> </a:t>
            </a:r>
            <a:r>
              <a:rPr lang="ro" dirty="0" err="1"/>
              <a:t>to</a:t>
            </a:r>
            <a:r>
              <a:rPr lang="ro" dirty="0"/>
              <a:t> </a:t>
            </a:r>
            <a:r>
              <a:rPr lang="ro" dirty="0" err="1"/>
              <a:t>resolve</a:t>
            </a:r>
            <a:r>
              <a:rPr lang="ro" dirty="0"/>
              <a:t> </a:t>
            </a:r>
            <a:r>
              <a:rPr lang="ro" dirty="0" err="1"/>
              <a:t>one</a:t>
            </a:r>
            <a:r>
              <a:rPr lang="ro" dirty="0"/>
              <a:t> </a:t>
            </a:r>
            <a:r>
              <a:rPr lang="ro" dirty="0" err="1"/>
              <a:t>underrated</a:t>
            </a:r>
            <a:r>
              <a:rPr lang="ro" dirty="0"/>
              <a:t> problem in </a:t>
            </a:r>
            <a:r>
              <a:rPr lang="ro" dirty="0" err="1"/>
              <a:t>today's</a:t>
            </a:r>
            <a:r>
              <a:rPr lang="ro" dirty="0"/>
              <a:t> </a:t>
            </a:r>
            <a:r>
              <a:rPr lang="ro" dirty="0" err="1"/>
              <a:t>world</a:t>
            </a:r>
            <a:r>
              <a:rPr lang="ro" dirty="0"/>
              <a:t>.</a:t>
            </a:r>
          </a:p>
          <a:p>
            <a:pPr marL="457200" lvl="0" indent="-342900" algn="l" rtl="0">
              <a:spcBef>
                <a:spcPts val="0"/>
              </a:spcBef>
              <a:spcAft>
                <a:spcPts val="0"/>
              </a:spcAft>
              <a:buSzPts val="1800"/>
              <a:buChar char="●"/>
            </a:pPr>
            <a:r>
              <a:rPr lang="ro" dirty="0"/>
              <a:t>Negative</a:t>
            </a:r>
            <a:endParaRPr dirty="0"/>
          </a:p>
          <a:p>
            <a:pPr marL="914400" lvl="1" indent="-317500" algn="l" rtl="0">
              <a:spcBef>
                <a:spcPts val="0"/>
              </a:spcBef>
              <a:spcAft>
                <a:spcPts val="0"/>
              </a:spcAft>
              <a:buSzPts val="1400"/>
              <a:buChar char="○"/>
            </a:pPr>
            <a:r>
              <a:rPr lang="ro" dirty="0"/>
              <a:t>As </a:t>
            </a:r>
            <a:r>
              <a:rPr lang="ro" dirty="0" err="1"/>
              <a:t>previously</a:t>
            </a:r>
            <a:r>
              <a:rPr lang="ro" dirty="0"/>
              <a:t> </a:t>
            </a:r>
            <a:r>
              <a:rPr lang="ro" dirty="0" err="1"/>
              <a:t>mentioned</a:t>
            </a:r>
            <a:r>
              <a:rPr lang="ro" dirty="0"/>
              <a:t>, </a:t>
            </a:r>
            <a:r>
              <a:rPr lang="ro" dirty="0" err="1"/>
              <a:t>some</a:t>
            </a:r>
            <a:r>
              <a:rPr lang="ro" dirty="0"/>
              <a:t> of </a:t>
            </a:r>
            <a:r>
              <a:rPr lang="ro" dirty="0" err="1"/>
              <a:t>the</a:t>
            </a:r>
            <a:r>
              <a:rPr lang="ro" dirty="0"/>
              <a:t> </a:t>
            </a:r>
            <a:r>
              <a:rPr lang="ro" dirty="0" err="1"/>
              <a:t>models</a:t>
            </a:r>
            <a:r>
              <a:rPr lang="ro" dirty="0"/>
              <a:t> </a:t>
            </a:r>
            <a:r>
              <a:rPr lang="ro" dirty="0" err="1"/>
              <a:t>were</a:t>
            </a:r>
            <a:r>
              <a:rPr lang="ro" dirty="0"/>
              <a:t> </a:t>
            </a:r>
            <a:r>
              <a:rPr lang="ro" dirty="0" err="1"/>
              <a:t>very</a:t>
            </a:r>
            <a:r>
              <a:rPr lang="ro" dirty="0"/>
              <a:t> </a:t>
            </a:r>
            <a:r>
              <a:rPr lang="ro" dirty="0" err="1"/>
              <a:t>time-consuming</a:t>
            </a:r>
            <a:r>
              <a:rPr lang="ro" dirty="0"/>
              <a:t> </a:t>
            </a:r>
            <a:r>
              <a:rPr lang="ro" dirty="0" err="1"/>
              <a:t>to</a:t>
            </a:r>
            <a:r>
              <a:rPr lang="ro" dirty="0"/>
              <a:t> </a:t>
            </a:r>
            <a:r>
              <a:rPr lang="ro" dirty="0" err="1"/>
              <a:t>train</a:t>
            </a:r>
            <a:r>
              <a:rPr lang="ro" dirty="0"/>
              <a:t>, </a:t>
            </a:r>
            <a:r>
              <a:rPr lang="ro" dirty="0" err="1"/>
              <a:t>due</a:t>
            </a:r>
            <a:r>
              <a:rPr lang="ro" dirty="0"/>
              <a:t> </a:t>
            </a:r>
            <a:r>
              <a:rPr lang="ro" dirty="0" err="1"/>
              <a:t>to</a:t>
            </a:r>
            <a:r>
              <a:rPr lang="ro" dirty="0"/>
              <a:t> </a:t>
            </a:r>
            <a:r>
              <a:rPr lang="ro" dirty="0" err="1"/>
              <a:t>their</a:t>
            </a:r>
            <a:r>
              <a:rPr lang="ro" dirty="0"/>
              <a:t> </a:t>
            </a:r>
            <a:r>
              <a:rPr lang="ro" dirty="0" err="1"/>
              <a:t>large</a:t>
            </a:r>
            <a:r>
              <a:rPr lang="ro" dirty="0"/>
              <a:t> </a:t>
            </a:r>
            <a:r>
              <a:rPr lang="ro" dirty="0" err="1"/>
              <a:t>parameters</a:t>
            </a:r>
            <a:endParaRPr dirty="0" err="1"/>
          </a:p>
          <a:p>
            <a:pPr marL="91440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o"/>
              <a:t>THE END</a:t>
            </a:r>
            <a:endParaRPr/>
          </a:p>
        </p:txBody>
      </p:sp>
      <p:sp>
        <p:nvSpPr>
          <p:cNvPr id="408" name="Google Shape;408;p64"/>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Datasets</a:t>
            </a:r>
            <a:endParaRPr/>
          </a:p>
        </p:txBody>
      </p:sp>
      <p:sp>
        <p:nvSpPr>
          <p:cNvPr id="115" name="Google Shape;115;p18"/>
          <p:cNvSpPr txBox="1">
            <a:spLocks noGrp="1"/>
          </p:cNvSpPr>
          <p:nvPr>
            <p:ph type="body" idx="1"/>
          </p:nvPr>
        </p:nvSpPr>
        <p:spPr>
          <a:xfrm>
            <a:off x="311700" y="1229875"/>
            <a:ext cx="8520600" cy="1939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o"/>
              <a:t>For this project we used the </a:t>
            </a:r>
            <a:r>
              <a:rPr lang="ro" i="1"/>
              <a:t>RO Text Summarization </a:t>
            </a:r>
            <a:r>
              <a:rPr lang="ro"/>
              <a:t>dataset, provided by Reader-Bench and Alexandru Patrachi and the </a:t>
            </a:r>
            <a:r>
              <a:rPr lang="ro" i="1"/>
              <a:t>AlephNews </a:t>
            </a:r>
            <a:r>
              <a:rPr lang="ro"/>
              <a:t>dataset. Both are hosted on Hugging Face.</a:t>
            </a:r>
            <a:endParaRPr/>
          </a:p>
          <a:p>
            <a:pPr marL="0" lvl="0" indent="0" algn="l" rtl="0">
              <a:spcBef>
                <a:spcPts val="1200"/>
              </a:spcBef>
              <a:spcAft>
                <a:spcPts val="0"/>
              </a:spcAft>
              <a:buNone/>
            </a:pPr>
            <a:r>
              <a:rPr lang="ro"/>
              <a:t>The datasets are specifically created for the Romanian language and represent a valuable resource for the task of Romanian text summarization, containing a variety of news articles and informational content. </a:t>
            </a:r>
            <a:endParaRPr/>
          </a:p>
          <a:p>
            <a:pPr marL="0" lvl="0" indent="0" algn="l" rtl="0">
              <a:spcBef>
                <a:spcPts val="1200"/>
              </a:spcBef>
              <a:spcAft>
                <a:spcPts val="1200"/>
              </a:spcAft>
              <a:buNone/>
            </a:pPr>
            <a:endParaRPr/>
          </a:p>
        </p:txBody>
      </p:sp>
      <p:sp>
        <p:nvSpPr>
          <p:cNvPr id="116" name="Google Shape;116;p18"/>
          <p:cNvSpPr txBox="1"/>
          <p:nvPr/>
        </p:nvSpPr>
        <p:spPr>
          <a:xfrm>
            <a:off x="311700" y="3169375"/>
            <a:ext cx="6159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200" i="1" u="sng">
                <a:solidFill>
                  <a:srgbClr val="6D9EEB"/>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https://huggingface.co/datasets/readerbench/ro-text-summarization</a:t>
            </a:r>
            <a:endParaRPr sz="1200" i="1" u="sng">
              <a:solidFill>
                <a:srgbClr val="6D9EEB"/>
              </a:solidFill>
              <a:latin typeface="Roboto"/>
              <a:ea typeface="Roboto"/>
              <a:cs typeface="Roboto"/>
              <a:sym typeface="Roboto"/>
            </a:endParaRPr>
          </a:p>
          <a:p>
            <a:pPr marL="0" lvl="0" indent="0" algn="l" rtl="0">
              <a:spcBef>
                <a:spcPts val="0"/>
              </a:spcBef>
              <a:spcAft>
                <a:spcPts val="0"/>
              </a:spcAft>
              <a:buNone/>
            </a:pPr>
            <a:endParaRPr sz="1200" i="1" u="sng">
              <a:solidFill>
                <a:srgbClr val="6D9EEB"/>
              </a:solidFill>
              <a:latin typeface="Roboto"/>
              <a:ea typeface="Roboto"/>
              <a:cs typeface="Roboto"/>
              <a:sym typeface="Roboto"/>
            </a:endParaRPr>
          </a:p>
          <a:p>
            <a:pPr marL="0" lvl="0" indent="0" algn="l" rtl="0">
              <a:spcBef>
                <a:spcPts val="0"/>
              </a:spcBef>
              <a:spcAft>
                <a:spcPts val="0"/>
              </a:spcAft>
              <a:buNone/>
            </a:pPr>
            <a:r>
              <a:rPr lang="ro" sz="1200" i="1" u="sng">
                <a:solidFill>
                  <a:srgbClr val="6D9EEB"/>
                </a:solidFill>
                <a:latin typeface="Roboto"/>
                <a:ea typeface="Roboto"/>
                <a:cs typeface="Roboto"/>
                <a:sym typeface="Roboto"/>
              </a:rPr>
              <a:t>https://huggingface.co/datasets/readerbench/AlephNews</a:t>
            </a:r>
            <a:endParaRPr sz="1200" i="1" u="sng">
              <a:solidFill>
                <a:srgbClr val="6D9EEB"/>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Datasets</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a:t>Each dataset entry is composed of an original text and its corresponding summary, which helps both training and validating the model’s accuracy.</a:t>
            </a:r>
            <a:endParaRPr/>
          </a:p>
          <a:p>
            <a:pPr marL="0" lvl="0" indent="0" algn="l" rtl="0">
              <a:spcBef>
                <a:spcPts val="1200"/>
              </a:spcBef>
              <a:spcAft>
                <a:spcPts val="0"/>
              </a:spcAft>
              <a:buNone/>
            </a:pPr>
            <a:r>
              <a:rPr lang="ro"/>
              <a:t>The RO Text Summarization dataset comes with a training and a test component, while the AlephNews dataset adds a validation component too.</a:t>
            </a:r>
            <a:endParaRPr/>
          </a:p>
          <a:p>
            <a:pPr marL="0" lvl="0" indent="0" algn="l" rtl="0">
              <a:spcBef>
                <a:spcPts val="1200"/>
              </a:spcBef>
              <a:spcAft>
                <a:spcPts val="1200"/>
              </a:spcAft>
              <a:buNone/>
            </a:pPr>
            <a:r>
              <a:rPr lang="ro"/>
              <a:t>Also, the AlephNews dataset has its original text structured into a list of paragraphs, as opposed to the Ro Text Summarization which has it as a singular text string.</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Datasets</a:t>
            </a:r>
            <a:endParaRPr/>
          </a:p>
        </p:txBody>
      </p:sp>
      <p:sp>
        <p:nvSpPr>
          <p:cNvPr id="128" name="Google Shape;128;p20"/>
          <p:cNvSpPr txBox="1">
            <a:spLocks noGrp="1"/>
          </p:cNvSpPr>
          <p:nvPr>
            <p:ph type="body" idx="1"/>
          </p:nvPr>
        </p:nvSpPr>
        <p:spPr>
          <a:xfrm rot="10214221">
            <a:off x="1787274" y="2790991"/>
            <a:ext cx="150378" cy="239548"/>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pic>
        <p:nvPicPr>
          <p:cNvPr id="129" name="Google Shape;129;p20"/>
          <p:cNvPicPr preferRelativeResize="0"/>
          <p:nvPr/>
        </p:nvPicPr>
        <p:blipFill>
          <a:blip r:embed="rId3">
            <a:alphaModFix/>
          </a:blip>
          <a:stretch>
            <a:fillRect/>
          </a:stretch>
        </p:blipFill>
        <p:spPr>
          <a:xfrm>
            <a:off x="941000" y="1151651"/>
            <a:ext cx="7401950" cy="27213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Datasets</a:t>
            </a:r>
            <a:endParaRPr/>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ro"/>
              <a:t>Both datasets encapsulate a broad amount of information from various domains. This is useful, as the trained model would understand and perceive multiple types of information and topics.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Expunere pe ecran (16:9)</PresentationFormat>
  <Slides>52</Slides>
  <Notes>52</Notes>
  <HiddenSlides>0</HiddenSlides>
  <ScaleCrop>false</ScaleCrop>
  <HeadingPairs>
    <vt:vector size="4" baseType="variant">
      <vt:variant>
        <vt:lpstr>Temă</vt:lpstr>
      </vt:variant>
      <vt:variant>
        <vt:i4>1</vt:i4>
      </vt:variant>
      <vt:variant>
        <vt:lpstr>Titluri diapozitive</vt:lpstr>
      </vt:variant>
      <vt:variant>
        <vt:i4>52</vt:i4>
      </vt:variant>
    </vt:vector>
  </HeadingPairs>
  <TitlesOfParts>
    <vt:vector size="53" baseType="lpstr">
      <vt:lpstr>Geometric</vt:lpstr>
      <vt:lpstr>TEXT SUMMARIZATION IN NLP</vt:lpstr>
      <vt:lpstr>Introduction to Text Summarization</vt:lpstr>
      <vt:lpstr>Applications of Text Summarization</vt:lpstr>
      <vt:lpstr>Benefits of Text Summarization</vt:lpstr>
      <vt:lpstr>Datasets</vt:lpstr>
      <vt:lpstr>Datasets</vt:lpstr>
      <vt:lpstr>Datasets</vt:lpstr>
      <vt:lpstr>Datasets</vt:lpstr>
      <vt:lpstr>Datasets</vt:lpstr>
      <vt:lpstr>Preprocessing</vt:lpstr>
      <vt:lpstr>Preprocessing</vt:lpstr>
      <vt:lpstr>Preprocessing</vt:lpstr>
      <vt:lpstr>Preprocessing</vt:lpstr>
      <vt:lpstr>Preprocessing - Extractive method</vt:lpstr>
      <vt:lpstr>Preprocessing - Abstractive method - Marian</vt:lpstr>
      <vt:lpstr>Preprocessing - Abstractive method - LSTM</vt:lpstr>
      <vt:lpstr>Preprocessing - Abstractive method - T5 Small</vt:lpstr>
      <vt:lpstr>Types of implemented methods</vt:lpstr>
      <vt:lpstr>Extractive VS. Abstractive methods</vt:lpstr>
      <vt:lpstr>Extractive method</vt:lpstr>
      <vt:lpstr>Extractive method</vt:lpstr>
      <vt:lpstr>Extractive method - Graph Based</vt:lpstr>
      <vt:lpstr>Extractive method - Graph Method</vt:lpstr>
      <vt:lpstr>Extractive method - PageRank Algorithm </vt:lpstr>
      <vt:lpstr>Extractive method - TextRank Algorithm</vt:lpstr>
      <vt:lpstr>Abstractive methods</vt:lpstr>
      <vt:lpstr>Abstractive method</vt:lpstr>
      <vt:lpstr>Abstractive method</vt:lpstr>
      <vt:lpstr>Abstractive method - Marian</vt:lpstr>
      <vt:lpstr>Abstractive method - Marian</vt:lpstr>
      <vt:lpstr>Abstractive method - T5 Small</vt:lpstr>
      <vt:lpstr>Abstractive method - BART Large</vt:lpstr>
      <vt:lpstr>Abstractive method - LSTM Based Model</vt:lpstr>
      <vt:lpstr>Fine Tuning</vt:lpstr>
      <vt:lpstr>Training/Fine-Tuning - Marian</vt:lpstr>
      <vt:lpstr>Training/Fine-Tuning - T5 Small </vt:lpstr>
      <vt:lpstr>Training/Fine-Tuning - BART Large </vt:lpstr>
      <vt:lpstr>Training/Fine-Tuning - LSTM Model </vt:lpstr>
      <vt:lpstr>Results</vt:lpstr>
      <vt:lpstr>Results</vt:lpstr>
      <vt:lpstr>Results - Extractive</vt:lpstr>
      <vt:lpstr>Results - Extractive</vt:lpstr>
      <vt:lpstr>Results - Extractive</vt:lpstr>
      <vt:lpstr>Results - Marian</vt:lpstr>
      <vt:lpstr>Results - T5 Small</vt:lpstr>
      <vt:lpstr>Results - BART Large </vt:lpstr>
      <vt:lpstr>Results - LSTM Based model</vt:lpstr>
      <vt:lpstr>Conclusions</vt:lpstr>
      <vt:lpstr>Conclusions</vt:lpstr>
      <vt:lpstr>Further work</vt:lpstr>
      <vt:lpstr>Positive &amp; Negative aspects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IN NLP</dc:title>
  <cp:revision>94</cp:revision>
  <dcterms:modified xsi:type="dcterms:W3CDTF">2024-05-14T15:47:13Z</dcterms:modified>
</cp:coreProperties>
</file>