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72" r:id="rId3"/>
    <p:sldId id="269" r:id="rId4"/>
    <p:sldId id="260" r:id="rId5"/>
    <p:sldId id="273" r:id="rId6"/>
    <p:sldId id="262" r:id="rId7"/>
    <p:sldId id="263" r:id="rId8"/>
    <p:sldId id="264" r:id="rId9"/>
    <p:sldId id="275" r:id="rId10"/>
    <p:sldId id="266" r:id="rId11"/>
    <p:sldId id="274" r:id="rId12"/>
    <p:sldId id="295" r:id="rId13"/>
    <p:sldId id="277" r:id="rId14"/>
    <p:sldId id="278" r:id="rId15"/>
    <p:sldId id="296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298" r:id="rId29"/>
    <p:sldId id="288" r:id="rId30"/>
    <p:sldId id="289" r:id="rId31"/>
    <p:sldId id="297" r:id="rId32"/>
    <p:sldId id="309" r:id="rId33"/>
    <p:sldId id="310" r:id="rId34"/>
    <p:sldId id="311" r:id="rId35"/>
    <p:sldId id="312" r:id="rId3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ABD55-6691-4224-8C4C-5C2516165DE5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6039A-CE50-41D7-A902-D48B2C006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6039A-CE50-41D7-A902-D48B2C00606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9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6039A-CE50-41D7-A902-D48B2C00606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1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F738-4373-4E36-A504-5DDDF753F838}" type="datetimeFigureOut">
              <a:rPr lang="ko-KR" altLang="en-US" smtClean="0"/>
              <a:pPr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56FB-2B92-4ACA-89E3-68D90DDF2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F738-4373-4E36-A504-5DDDF753F838}" type="datetimeFigureOut">
              <a:rPr lang="ko-KR" altLang="en-US" smtClean="0"/>
              <a:pPr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56FB-2B92-4ACA-89E3-68D90DDF2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7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F738-4373-4E36-A504-5DDDF753F838}" type="datetimeFigureOut">
              <a:rPr lang="ko-KR" altLang="en-US" smtClean="0"/>
              <a:pPr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56FB-2B92-4ACA-89E3-68D90DDF2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F738-4373-4E36-A504-5DDDF753F838}" type="datetimeFigureOut">
              <a:rPr lang="ko-KR" altLang="en-US" smtClean="0"/>
              <a:pPr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56FB-2B92-4ACA-89E3-68D90DDF2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F738-4373-4E36-A504-5DDDF753F838}" type="datetimeFigureOut">
              <a:rPr lang="ko-KR" altLang="en-US" smtClean="0"/>
              <a:pPr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56FB-2B92-4ACA-89E3-68D90DDF2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F738-4373-4E36-A504-5DDDF753F838}" type="datetimeFigureOut">
              <a:rPr lang="ko-KR" altLang="en-US" smtClean="0"/>
              <a:pPr/>
              <a:t>2015-11-02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56FB-2B92-4ACA-89E3-68D90DDF2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4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F738-4373-4E36-A504-5DDDF753F838}" type="datetimeFigureOut">
              <a:rPr lang="ko-KR" altLang="en-US" smtClean="0"/>
              <a:pPr/>
              <a:t>2015-11-02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56FB-2B92-4ACA-89E3-68D90DDF2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4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F738-4373-4E36-A504-5DDDF753F838}" type="datetimeFigureOut">
              <a:rPr lang="ko-KR" altLang="en-US" smtClean="0"/>
              <a:pPr/>
              <a:t>2015-11-02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56FB-2B92-4ACA-89E3-68D90DDF2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F738-4373-4E36-A504-5DDDF753F838}" type="datetimeFigureOut">
              <a:rPr lang="ko-KR" altLang="en-US" smtClean="0"/>
              <a:pPr/>
              <a:t>2015-11-02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56FB-2B92-4ACA-89E3-68D90DDF2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F738-4373-4E36-A504-5DDDF753F838}" type="datetimeFigureOut">
              <a:rPr lang="ko-KR" altLang="en-US" smtClean="0"/>
              <a:pPr/>
              <a:t>2015-11-02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56FB-2B92-4ACA-89E3-68D90DDF2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8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F738-4373-4E36-A504-5DDDF753F838}" type="datetimeFigureOut">
              <a:rPr lang="ko-KR" altLang="en-US" smtClean="0"/>
              <a:pPr/>
              <a:t>2015-11-02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56FB-2B92-4ACA-89E3-68D90DDF2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F738-4373-4E36-A504-5DDDF753F838}" type="datetimeFigureOut">
              <a:rPr lang="ko-KR" altLang="en-US" smtClean="0"/>
              <a:pPr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56FB-2B92-4ACA-89E3-68D90DDF2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972034" y="1548497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926222" y="1786923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H="1">
            <a:off x="2059572" y="1713688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972034" y="1879209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059572" y="1889189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5091" y="19967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</a:rPr>
              <a:t>실버세대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338836" y="1570852"/>
            <a:ext cx="266700" cy="464818"/>
            <a:chOff x="1338836" y="1570852"/>
            <a:chExt cx="266700" cy="464818"/>
          </a:xfrm>
        </p:grpSpPr>
        <p:sp>
          <p:nvSpPr>
            <p:cNvPr id="8" name="타원 7"/>
            <p:cNvSpPr/>
            <p:nvPr/>
          </p:nvSpPr>
          <p:spPr>
            <a:xfrm>
              <a:off x="1384648" y="1570852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1338836" y="1809278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472186" y="1736043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384648" y="1901564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472186" y="1911544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270840" y="201299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57550" y="1571302"/>
            <a:ext cx="266700" cy="464818"/>
            <a:chOff x="757550" y="1571302"/>
            <a:chExt cx="266700" cy="464818"/>
          </a:xfrm>
        </p:grpSpPr>
        <p:sp>
          <p:nvSpPr>
            <p:cNvPr id="14" name="타원 13"/>
            <p:cNvSpPr/>
            <p:nvPr/>
          </p:nvSpPr>
          <p:spPr>
            <a:xfrm>
              <a:off x="803362" y="1571302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757550" y="1809728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890900" y="1736493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803362" y="1902014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890900" y="1911994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33893" y="201344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영양사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893" y="566057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다이어그램을 </a:t>
            </a:r>
            <a:r>
              <a:rPr lang="ko-KR" altLang="en-US" dirty="0" err="1" smtClean="0"/>
              <a:t>그릴때</a:t>
            </a:r>
            <a:r>
              <a:rPr lang="ko-KR" altLang="en-US" dirty="0" smtClean="0"/>
              <a:t> 아래 아이콘들을 사용하세요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일관성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통일성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글씨체 통일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11, </a:t>
            </a:r>
            <a:r>
              <a:rPr lang="ko-KR" altLang="en-US" dirty="0" smtClean="0"/>
              <a:t>굵은체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7009" y="283766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UML2.0  </a:t>
            </a:r>
            <a:r>
              <a:rPr lang="ko-KR" altLang="en-US" dirty="0" err="1" smtClean="0">
                <a:solidFill>
                  <a:srgbClr val="C00000"/>
                </a:solidFill>
              </a:rPr>
              <a:t>팔렛트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(Sequence Diagram)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7131" y="2897309"/>
            <a:ext cx="61017" cy="493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384648" y="2813453"/>
            <a:ext cx="6102" cy="6720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34414" y="4055108"/>
            <a:ext cx="1703847" cy="1134942"/>
            <a:chOff x="1756119" y="1948580"/>
            <a:chExt cx="6583549" cy="2282578"/>
          </a:xfrm>
        </p:grpSpPr>
        <p:grpSp>
          <p:nvGrpSpPr>
            <p:cNvPr id="31" name="그룹 30"/>
            <p:cNvGrpSpPr/>
            <p:nvPr/>
          </p:nvGrpSpPr>
          <p:grpSpPr>
            <a:xfrm>
              <a:off x="1756119" y="1951576"/>
              <a:ext cx="1334321" cy="305222"/>
              <a:chOff x="1797898" y="4125037"/>
              <a:chExt cx="1334321" cy="305222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1797898" y="4429701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132219" y="4125037"/>
                <a:ext cx="0" cy="195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2346622" y="4322094"/>
                <a:ext cx="785597" cy="1056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직사각형 32"/>
            <p:cNvSpPr/>
            <p:nvPr/>
          </p:nvSpPr>
          <p:spPr>
            <a:xfrm>
              <a:off x="1756119" y="1948580"/>
              <a:ext cx="6583549" cy="228257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74792" y="5431535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alt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677" y="567010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opt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926222" y="2829412"/>
            <a:ext cx="914704" cy="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926222" y="3235263"/>
            <a:ext cx="914704" cy="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9604" y="26826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 smtClean="0">
                <a:solidFill>
                  <a:srgbClr val="C00000"/>
                </a:solidFill>
              </a:rPr>
              <a:t>동기</a:t>
            </a:r>
            <a:endParaRPr lang="ko-KR" altLang="en-US" sz="1100" i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40920" y="31044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 err="1" smtClean="0">
                <a:solidFill>
                  <a:srgbClr val="C00000"/>
                </a:solidFill>
              </a:rPr>
              <a:t>비동기</a:t>
            </a:r>
            <a:endParaRPr lang="ko-KR" altLang="en-US" sz="1100" i="1" dirty="0">
              <a:solidFill>
                <a:srgbClr val="C00000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926222" y="3580840"/>
            <a:ext cx="914704" cy="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62728" y="350086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 smtClean="0">
                <a:solidFill>
                  <a:srgbClr val="C00000"/>
                </a:solidFill>
              </a:rPr>
              <a:t>응답</a:t>
            </a:r>
            <a:endParaRPr lang="ko-KR" altLang="en-US" sz="1100" i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1475" y="5972337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loop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75145" y="1557107"/>
            <a:ext cx="266700" cy="464818"/>
            <a:chOff x="2675145" y="1557107"/>
            <a:chExt cx="266700" cy="464818"/>
          </a:xfrm>
        </p:grpSpPr>
        <p:sp>
          <p:nvSpPr>
            <p:cNvPr id="50" name="타원 49"/>
            <p:cNvSpPr/>
            <p:nvPr/>
          </p:nvSpPr>
          <p:spPr>
            <a:xfrm>
              <a:off x="2720957" y="1557107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flipV="1">
              <a:off x="2675145" y="1795533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2808495" y="1722298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2720957" y="1887819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808495" y="1897799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437582" y="202719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5440218" y="1674462"/>
            <a:ext cx="18473" cy="461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572425" y="1730900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767167" y="17740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상세기능</a:t>
            </a:r>
            <a:endParaRPr lang="ko-KR" altLang="en-US" sz="11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99" y="1548497"/>
            <a:ext cx="6530126" cy="4423840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7934036" y="2106263"/>
            <a:ext cx="2429164" cy="295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10067636" y="1219200"/>
            <a:ext cx="415637" cy="886691"/>
          </a:xfrm>
          <a:custGeom>
            <a:avLst/>
            <a:gdLst>
              <a:gd name="connsiteX0" fmla="*/ 0 w 415637"/>
              <a:gd name="connsiteY0" fmla="*/ 886691 h 886691"/>
              <a:gd name="connsiteX1" fmla="*/ 83128 w 415637"/>
              <a:gd name="connsiteY1" fmla="*/ 295564 h 886691"/>
              <a:gd name="connsiteX2" fmla="*/ 267855 w 415637"/>
              <a:gd name="connsiteY2" fmla="*/ 498764 h 886691"/>
              <a:gd name="connsiteX3" fmla="*/ 415637 w 415637"/>
              <a:gd name="connsiteY3" fmla="*/ 0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637" h="886691">
                <a:moveTo>
                  <a:pt x="0" y="886691"/>
                </a:moveTo>
                <a:cubicBezTo>
                  <a:pt x="19243" y="623454"/>
                  <a:pt x="38486" y="360218"/>
                  <a:pt x="83128" y="295564"/>
                </a:cubicBezTo>
                <a:cubicBezTo>
                  <a:pt x="127771" y="230909"/>
                  <a:pt x="212437" y="548025"/>
                  <a:pt x="267855" y="498764"/>
                </a:cubicBezTo>
                <a:cubicBezTo>
                  <a:pt x="323273" y="449503"/>
                  <a:pt x="369455" y="224751"/>
                  <a:pt x="415637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545921" y="69285"/>
            <a:ext cx="239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각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상세기능별로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Sequence Diagram</a:t>
            </a:r>
            <a:r>
              <a:rPr lang="ko-KR" altLang="en-US" dirty="0" smtClean="0">
                <a:solidFill>
                  <a:srgbClr val="FF0000"/>
                </a:solidFill>
              </a:rPr>
              <a:t>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작성하세요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모든 기능 전부다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017164" y="1804762"/>
            <a:ext cx="2258290" cy="41982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883564" y="6233947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의사용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영양사용 모두 동일한 방식으로 작성할 것</a:t>
            </a:r>
            <a:r>
              <a:rPr lang="en-US" altLang="ko-KR" dirty="0" smtClean="0">
                <a:solidFill>
                  <a:srgbClr val="FF0000"/>
                </a:solidFill>
              </a:rPr>
              <a:t>!!!!!!.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1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361487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54830" y="2086080"/>
            <a:ext cx="29709" cy="3702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3290" y="2181198"/>
            <a:ext cx="17964" cy="36238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80568" y="3111685"/>
            <a:ext cx="45719" cy="1904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13970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10809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92509" y="20149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</a:rPr>
              <a:t>실버세대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16060" y="311052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식단표 조회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12315" y="3529321"/>
            <a:ext cx="1271502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식단표 전송 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해당 달력 날짜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315597" y="175565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식단표 조회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47969" y="3289437"/>
            <a:ext cx="45719" cy="1552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01070" y="3716386"/>
            <a:ext cx="45719" cy="1032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972972" y="368346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3811133" y="375031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00CC"/>
                </a:solidFill>
              </a:rPr>
              <a:t>실버세대용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368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힐링식단서비스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식단표 조회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3814539" y="463591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724449" y="4426562"/>
            <a:ext cx="20088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    식단표 전송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해당일 아침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점심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저녁 식단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915261" y="4684864"/>
            <a:ext cx="18459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855238" y="4477417"/>
            <a:ext cx="2009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     식단표 출력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해당일 아침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점심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저녁 식단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85549" y="3467269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</a:t>
            </a:r>
            <a:r>
              <a:rPr lang="ko-KR" altLang="en-US" sz="1100" b="1" dirty="0" smtClean="0">
                <a:latin typeface="+mn-ea"/>
              </a:rPr>
              <a:t>달력 날짜 조회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 (</a:t>
            </a:r>
            <a:r>
              <a:rPr lang="ko-KR" altLang="en-US" sz="1100" b="1" dirty="0" smtClean="0">
                <a:latin typeface="+mn-ea"/>
              </a:rPr>
              <a:t>달력 날짜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830220" y="3365296"/>
            <a:ext cx="1926921" cy="213362"/>
            <a:chOff x="3830220" y="3365296"/>
            <a:chExt cx="1926921" cy="213362"/>
          </a:xfrm>
        </p:grpSpPr>
        <p:cxnSp>
          <p:nvCxnSpPr>
            <p:cNvPr id="70" name="직선 화살표 연결선 69"/>
            <p:cNvCxnSpPr/>
            <p:nvPr/>
          </p:nvCxnSpPr>
          <p:spPr>
            <a:xfrm flipH="1">
              <a:off x="3840427" y="3578658"/>
              <a:ext cx="19141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3830220" y="3365296"/>
              <a:ext cx="19243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5754593" y="3371847"/>
              <a:ext cx="2548" cy="206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4383353" y="3089575"/>
            <a:ext cx="1770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 dirty="0" smtClean="0">
                <a:latin typeface="+mn-ea"/>
              </a:rPr>
              <a:t>Local DB </a:t>
            </a:r>
            <a:r>
              <a:rPr lang="ko-KR" altLang="en-US" sz="1100" b="1" dirty="0" smtClean="0">
                <a:latin typeface="+mn-ea"/>
              </a:rPr>
              <a:t>내 최근 식단표</a:t>
            </a:r>
            <a:endParaRPr lang="en-US" altLang="ko-KR" sz="1100" b="1" dirty="0" smtClean="0">
              <a:latin typeface="+mn-ea"/>
            </a:endParaRPr>
          </a:p>
          <a:p>
            <a:pPr algn="r"/>
            <a:r>
              <a:rPr lang="ko-KR" altLang="en-US" sz="1100" b="1" dirty="0" smtClean="0">
                <a:latin typeface="+mn-ea"/>
              </a:rPr>
              <a:t>조</a:t>
            </a:r>
            <a:r>
              <a:rPr lang="ko-KR" altLang="en-US" sz="1100" b="1" dirty="0">
                <a:latin typeface="+mn-ea"/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7414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361487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54830" y="2086080"/>
            <a:ext cx="29709" cy="3702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3290" y="2181198"/>
            <a:ext cx="17964" cy="36238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639963" y="4076693"/>
            <a:ext cx="1825696" cy="108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8"/>
          <p:cNvGrpSpPr/>
          <p:nvPr/>
        </p:nvGrpSpPr>
        <p:grpSpPr>
          <a:xfrm>
            <a:off x="1388978" y="2440078"/>
            <a:ext cx="4780917" cy="3107275"/>
            <a:chOff x="1755438" y="1925448"/>
            <a:chExt cx="6584229" cy="2305713"/>
          </a:xfrm>
        </p:grpSpPr>
        <p:grpSp>
          <p:nvGrpSpPr>
            <p:cNvPr id="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92509" y="20149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</a:rPr>
              <a:t>실버세대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02388" y="1755653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식단 </a:t>
            </a:r>
            <a:r>
              <a:rPr lang="en-US" altLang="ko-KR" sz="1100" dirty="0" smtClean="0"/>
              <a:t>Push</a:t>
            </a:r>
            <a:r>
              <a:rPr lang="ko-KR" altLang="en-US" sz="1100" dirty="0" smtClean="0"/>
              <a:t> 알림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grpSp>
        <p:nvGrpSpPr>
          <p:cNvPr id="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181257" y="410609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00CC"/>
                </a:solidFill>
              </a:rPr>
              <a:t>실버세대용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26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사이버문진서비스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식단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 알림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2144949" y="4386157"/>
            <a:ext cx="1537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식단 내용 </a:t>
            </a:r>
            <a:r>
              <a:rPr lang="en-US" altLang="ko-KR" sz="1100" b="1" dirty="0" smtClean="0">
                <a:latin typeface="+mn-ea"/>
              </a:rPr>
              <a:t>Push</a:t>
            </a:r>
            <a:r>
              <a:rPr lang="ko-KR" altLang="en-US" sz="1100" b="1" dirty="0" smtClean="0">
                <a:latin typeface="+mn-ea"/>
              </a:rPr>
              <a:t>알림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3831957" y="437666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972359" y="460590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048321" y="4160171"/>
            <a:ext cx="143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</a:t>
            </a:r>
            <a:r>
              <a:rPr lang="en-US" altLang="ko-KR" sz="1100" b="1" dirty="0" smtClean="0">
                <a:latin typeface="+mn-ea"/>
              </a:rPr>
              <a:t>Reply data</a:t>
            </a:r>
          </a:p>
          <a:p>
            <a:r>
              <a:rPr lang="en-US" altLang="ko-KR" sz="1100" b="1" dirty="0" smtClean="0">
                <a:latin typeface="+mn-ea"/>
              </a:rPr>
              <a:t>  (</a:t>
            </a:r>
            <a:r>
              <a:rPr lang="ko-KR" altLang="en-US" sz="1100" b="1" dirty="0" smtClean="0">
                <a:latin typeface="+mn-ea"/>
              </a:rPr>
              <a:t>식단표 작성 유무</a:t>
            </a:r>
            <a:r>
              <a:rPr lang="en-US" altLang="ko-KR" sz="1100" b="1" dirty="0" smtClean="0">
                <a:latin typeface="+mn-ea"/>
              </a:rPr>
              <a:t>)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79739" y="3050350"/>
            <a:ext cx="1370889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식단표 정보 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식단표 작성 유무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3811133" y="3280049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28256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14886" y="2859502"/>
            <a:ext cx="12939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알림 설정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On]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736529" y="3204755"/>
            <a:ext cx="74603" cy="1443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895523" y="4514521"/>
            <a:ext cx="46523" cy="563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604366" y="3204755"/>
            <a:ext cx="45719" cy="114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H="1">
            <a:off x="7460005" y="3812388"/>
            <a:ext cx="45719" cy="293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44569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33" idx="2"/>
          </p:cNvCxnSpPr>
          <p:nvPr/>
        </p:nvCxnSpPr>
        <p:spPr>
          <a:xfrm>
            <a:off x="3754830" y="2086080"/>
            <a:ext cx="32102" cy="45628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68375" y="2181198"/>
            <a:ext cx="12196" cy="446771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77970" y="3111685"/>
            <a:ext cx="81459" cy="3454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7928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32843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8"/>
          <p:cNvGrpSpPr/>
          <p:nvPr/>
        </p:nvGrpSpPr>
        <p:grpSpPr>
          <a:xfrm>
            <a:off x="1397687" y="2588131"/>
            <a:ext cx="4780917" cy="4195846"/>
            <a:chOff x="1755438" y="1925448"/>
            <a:chExt cx="6584229" cy="2305713"/>
          </a:xfrm>
        </p:grpSpPr>
        <p:grpSp>
          <p:nvGrpSpPr>
            <p:cNvPr id="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18636" y="2014943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</a:t>
            </a:r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15460" y="3161139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       </a:t>
            </a:r>
            <a:r>
              <a:rPr lang="ko-KR" altLang="en-US" sz="1100" b="1" dirty="0" smtClean="0">
                <a:latin typeface="+mn-ea"/>
              </a:rPr>
              <a:t>서비스가입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90901" y="2721144"/>
            <a:ext cx="169309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서비스가입상태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NO]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3830220" y="3365296"/>
            <a:ext cx="583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4404985" y="3371847"/>
            <a:ext cx="5096" cy="262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840427" y="3643970"/>
            <a:ext cx="564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00484" y="3102279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 smtClean="0">
                <a:latin typeface="+mn-ea"/>
              </a:rPr>
              <a:t>가입안내</a:t>
            </a:r>
            <a:endParaRPr lang="en-US" altLang="ko-KR" sz="1100" b="1" dirty="0" smtClean="0">
              <a:latin typeface="+mn-ea"/>
            </a:endParaRPr>
          </a:p>
          <a:p>
            <a:pPr algn="r"/>
            <a:r>
              <a:rPr lang="ko-KR" altLang="en-US" sz="1100" b="1" dirty="0" smtClean="0">
                <a:latin typeface="+mn-ea"/>
              </a:rPr>
              <a:t>출력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13581" y="3493396"/>
            <a:ext cx="18181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     가입신청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전화번호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생년월일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71892" y="3529321"/>
            <a:ext cx="1768434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가입신청요청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306886" y="175565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서비스가입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97949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044422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35487" y="3289438"/>
            <a:ext cx="67148" cy="305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71452" y="3716385"/>
            <a:ext cx="45719" cy="2130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972972" y="3700885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3811133" y="375031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25669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50290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71475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9"/>
          <p:cNvGrpSpPr/>
          <p:nvPr/>
        </p:nvGrpSpPr>
        <p:grpSpPr>
          <a:xfrm>
            <a:off x="1653660" y="3968938"/>
            <a:ext cx="4230287" cy="2679974"/>
            <a:chOff x="1699205" y="1864005"/>
            <a:chExt cx="6640462" cy="2367156"/>
          </a:xfrm>
        </p:grpSpPr>
        <p:grpSp>
          <p:nvGrpSpPr>
            <p:cNvPr id="6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63591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4116470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7688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67458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292993" y="4420989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+mn-ea"/>
              </a:rPr>
              <a:t>서비스 가입완료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218935" y="5128217"/>
            <a:ext cx="13211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서비스 가입실패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입력정보 불일지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913915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531998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54154" y="545592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</a:t>
            </a:r>
            <a:r>
              <a:rPr lang="ko-KR" altLang="en-US" sz="1200" b="1" dirty="0">
                <a:solidFill>
                  <a:srgbClr val="0000CC"/>
                </a:solidFill>
              </a:rPr>
              <a:t>사</a:t>
            </a:r>
            <a:r>
              <a:rPr lang="ko-KR" altLang="en-US" sz="1200" b="1" dirty="0" smtClean="0">
                <a:solidFill>
                  <a:srgbClr val="0000CC"/>
                </a:solidFill>
              </a:rPr>
              <a:t>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서비스가입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879630" y="4431834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81934" y="5106171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94993" y="5615621"/>
            <a:ext cx="1350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Reply data</a:t>
            </a:r>
          </a:p>
          <a:p>
            <a:r>
              <a:rPr lang="en-US" altLang="ko-KR" sz="1100" b="1" dirty="0" smtClean="0">
                <a:latin typeface="+mn-ea"/>
              </a:rPr>
              <a:t>          (Null </a:t>
            </a:r>
            <a:r>
              <a:rPr lang="ko-KR" altLang="en-US" sz="1100" b="1" dirty="0" smtClean="0">
                <a:latin typeface="+mn-ea"/>
              </a:rPr>
              <a:t>값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828601" y="5820729"/>
            <a:ext cx="1813374" cy="5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290397" y="5902180"/>
            <a:ext cx="12218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서비스 가입실패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입력정보 없음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58504" y="622989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25001" y="5727599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367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43717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54830" y="2086080"/>
            <a:ext cx="19787" cy="44776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3290" y="2181198"/>
            <a:ext cx="11964" cy="43825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80568" y="3111685"/>
            <a:ext cx="56874" cy="3135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7928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10809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397687" y="2588131"/>
            <a:ext cx="4780917" cy="3866990"/>
            <a:chOff x="1755438" y="1925448"/>
            <a:chExt cx="6584229" cy="2305713"/>
          </a:xfrm>
        </p:grpSpPr>
        <p:grpSp>
          <p:nvGrpSpPr>
            <p:cNvPr id="40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53584" y="19934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59293" y="3169849"/>
            <a:ext cx="135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로그인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패스워드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80442" y="2812233"/>
            <a:ext cx="17123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서비스가입상태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YES]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77461" y="3366346"/>
            <a:ext cx="1358064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로그인 요청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패스워드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344091" y="1745909"/>
            <a:ext cx="885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35487" y="3289438"/>
            <a:ext cx="59883" cy="295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01069" y="3596897"/>
            <a:ext cx="45719" cy="2614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793003" y="359689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1653660" y="3968938"/>
            <a:ext cx="4230287" cy="2379219"/>
            <a:chOff x="1699205" y="1864005"/>
            <a:chExt cx="6640462" cy="2367156"/>
          </a:xfrm>
        </p:grpSpPr>
        <p:grpSp>
          <p:nvGrpSpPr>
            <p:cNvPr id="131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63591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090202" y="4417856"/>
            <a:ext cx="135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패스워드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218091" y="4116470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7688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67458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338879" y="443227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로그인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066776" y="5195379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로그인 실패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비밀번호가 틀립니다</a:t>
            </a:r>
            <a:r>
              <a:rPr lang="en-US" altLang="ko-KR" sz="1100" b="1" dirty="0" smtClean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946966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531998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80281" y="540367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REST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263259" y="5634129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80442" y="614309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3830848" y="599549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607620" y="5600680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52577" y="593078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로그인 실패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(</a:t>
            </a:r>
            <a:r>
              <a:rPr lang="ko-KR" altLang="en-US" sz="1100" b="1" dirty="0" smtClean="0">
                <a:latin typeface="+mn-ea"/>
              </a:rPr>
              <a:t>아이디가 틀립니다</a:t>
            </a:r>
            <a:r>
              <a:rPr lang="en-US" altLang="ko-KR" sz="1100" b="1" dirty="0" smtClean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98367" y="5118456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Reply data</a:t>
            </a:r>
          </a:p>
          <a:p>
            <a:r>
              <a:rPr lang="en-US" altLang="ko-KR" sz="1100" b="1" dirty="0" smtClean="0">
                <a:latin typeface="+mn-ea"/>
              </a:rPr>
              <a:t>  (</a:t>
            </a: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패스워드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12090" y="5776770"/>
            <a:ext cx="120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Reply data</a:t>
            </a:r>
          </a:p>
          <a:p>
            <a:r>
              <a:rPr lang="en-US" altLang="ko-KR" sz="1100" b="1" dirty="0" smtClean="0">
                <a:latin typeface="+mn-ea"/>
              </a:rPr>
              <a:t>       (Null </a:t>
            </a:r>
            <a:r>
              <a:rPr lang="ko-KR" altLang="en-US" sz="1100" b="1" dirty="0" smtClean="0">
                <a:latin typeface="+mn-ea"/>
              </a:rPr>
              <a:t>값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4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04725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894665" y="2320729"/>
            <a:ext cx="4" cy="36578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H="1">
            <a:off x="1783533" y="4074091"/>
            <a:ext cx="3947311" cy="181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 flipH="1">
            <a:off x="3725500" y="4078620"/>
            <a:ext cx="3947310" cy="90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74067" y="2697965"/>
            <a:ext cx="72428" cy="2915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080533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28915" y="386723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96886" y="150333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74175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66852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3404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84402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47734" y="197305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10884" y="2868491"/>
            <a:ext cx="17684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dirty="0" smtClean="0">
                <a:latin typeface="+mn-ea"/>
              </a:rPr>
              <a:t>비밀번호 찾기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생년월일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전화번호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70210" y="2895611"/>
            <a:ext cx="1898277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dirty="0" smtClean="0">
                <a:latin typeface="+mn-ea"/>
              </a:rPr>
              <a:t>비밀번호 검색 요청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67930" y="1642443"/>
            <a:ext cx="1448268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24002" y="1692282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아이디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비밀번호 찾기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65728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0773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30029" y="2655727"/>
            <a:ext cx="66476" cy="288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73493" y="3082676"/>
            <a:ext cx="75454" cy="247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811133" y="311660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30794" y="320467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45978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2775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 rot="16200000" flipH="1">
            <a:off x="5595042" y="4101252"/>
            <a:ext cx="3802455" cy="54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15247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298579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385328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9"/>
          <p:cNvGrpSpPr/>
          <p:nvPr/>
        </p:nvGrpSpPr>
        <p:grpSpPr>
          <a:xfrm>
            <a:off x="1653660" y="3335228"/>
            <a:ext cx="4230287" cy="2459021"/>
            <a:chOff x="1699205" y="1864005"/>
            <a:chExt cx="6640462" cy="2367156"/>
          </a:xfrm>
        </p:grpSpPr>
        <p:grpSp>
          <p:nvGrpSpPr>
            <p:cNvPr id="6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00220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3482760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13512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013717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922756" y="3760120"/>
            <a:ext cx="1898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dirty="0" smtClean="0">
                <a:latin typeface="+mn-ea"/>
              </a:rPr>
              <a:t>비밀번호 검색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24083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457763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36736" y="4776954"/>
            <a:ext cx="1775188" cy="4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515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68832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REST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cxnSp>
        <p:nvCxnSpPr>
          <p:cNvPr id="86" name="직선 연결선 85"/>
          <p:cNvCxnSpPr/>
          <p:nvPr/>
        </p:nvCxnSpPr>
        <p:spPr>
          <a:xfrm>
            <a:off x="1639988" y="49665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99933" y="5017927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786182" y="538189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1917116" y="555404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04833" y="3792276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58067" y="5343428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검색 실패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생년월일이 틀립니다</a:t>
            </a:r>
            <a:r>
              <a:rPr lang="en-US" altLang="ko-KR" sz="1100" b="1" dirty="0" smtClean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66775" y="4568358"/>
            <a:ext cx="14821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검색 실패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 (</a:t>
            </a:r>
            <a:r>
              <a:rPr lang="ko-KR" altLang="en-US" sz="1100" b="1" dirty="0" smtClean="0">
                <a:latin typeface="+mn-ea"/>
              </a:rPr>
              <a:t>이름이 틀립니다</a:t>
            </a:r>
            <a:r>
              <a:rPr lang="en-US" altLang="ko-KR" sz="1100" b="1" dirty="0" smtClean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09185" y="4388818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00477" y="5181298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72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04725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877392" y="2231289"/>
            <a:ext cx="12230" cy="434096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48135" y="2109489"/>
            <a:ext cx="20172" cy="43974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94630" y="2109490"/>
            <a:ext cx="0" cy="439744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54918" y="2506436"/>
            <a:ext cx="70799" cy="3608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263967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28915" y="452852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96886" y="150333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74175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66852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3404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84402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13361" y="1969679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</a:t>
            </a:r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28370" y="2267506"/>
            <a:ext cx="19639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   비밀번호 변경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현재비밀번호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  아이디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변경비밀번호확인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76609" y="3817600"/>
            <a:ext cx="2000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비밀번호 변경 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현재비밀번호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r>
              <a:rPr lang="en-US" altLang="ko-KR" sz="1100" b="1" dirty="0" smtClean="0">
                <a:latin typeface="+mn-ea"/>
              </a:rPr>
              <a:t>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642443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46676" y="169228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비밀번호 변경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65728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0773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45303" y="2639677"/>
            <a:ext cx="65828" cy="3279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73493" y="3992336"/>
            <a:ext cx="45719" cy="1926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868281" y="4071789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30794" y="4045570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45978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2775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 rot="16200000" flipH="1">
            <a:off x="5595042" y="4101252"/>
            <a:ext cx="3802455" cy="54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4023454"/>
            <a:ext cx="45719" cy="564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382668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33113" y="4457422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9"/>
          <p:cNvGrpSpPr/>
          <p:nvPr/>
        </p:nvGrpSpPr>
        <p:grpSpPr>
          <a:xfrm>
            <a:off x="1513361" y="4531179"/>
            <a:ext cx="4265822" cy="1703926"/>
            <a:chOff x="1699205" y="1864005"/>
            <a:chExt cx="6640462" cy="2367156"/>
          </a:xfrm>
        </p:grpSpPr>
        <p:grpSp>
          <p:nvGrpSpPr>
            <p:cNvPr id="6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510434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4633884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300333" y="5303365"/>
            <a:ext cx="469854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5115857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175304" y="486226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비밀번호 변경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092286" y="5570255"/>
            <a:ext cx="1653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비밀번호 변경 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 비밀번호 불일치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 smtClean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536500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567977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36736" y="587909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</a:t>
            </a:r>
            <a:r>
              <a:rPr lang="ko-KR" altLang="en-US" sz="1200" b="1" dirty="0">
                <a:solidFill>
                  <a:srgbClr val="0000CC"/>
                </a:solidFill>
              </a:rPr>
              <a:t>사</a:t>
            </a:r>
            <a:r>
              <a:rPr lang="ko-KR" altLang="en-US" sz="1200" b="1" dirty="0" smtClean="0">
                <a:solidFill>
                  <a:srgbClr val="0000CC"/>
                </a:solidFill>
              </a:rPr>
              <a:t>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29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68832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3765489" y="4894416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현재비밀번호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61133" y="5482245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현재비밀번호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30220" y="2712176"/>
            <a:ext cx="583474" cy="278674"/>
            <a:chOff x="3830220" y="2785652"/>
            <a:chExt cx="583474" cy="278674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3830220" y="2785652"/>
              <a:ext cx="5834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4404985" y="2792203"/>
              <a:ext cx="5096" cy="262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3840427" y="3064326"/>
              <a:ext cx="5645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3764109" y="2449159"/>
            <a:ext cx="1362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 smtClean="0">
                <a:latin typeface="+mn-ea"/>
              </a:rPr>
              <a:t>변경비밀번호 일치</a:t>
            </a:r>
            <a:endParaRPr lang="en-US" altLang="ko-KR" sz="1100" b="1" dirty="0">
              <a:latin typeface="+mn-ea"/>
            </a:endParaRPr>
          </a:p>
          <a:p>
            <a:pPr algn="r"/>
            <a:r>
              <a:rPr lang="ko-KR" altLang="en-US" sz="1100" b="1" dirty="0" smtClean="0">
                <a:latin typeface="+mn-ea"/>
              </a:rPr>
              <a:t>여부 확인</a:t>
            </a:r>
            <a:endParaRPr lang="en-US" altLang="ko-KR" sz="1100" b="1" dirty="0" smtClean="0">
              <a:latin typeface="+mn-ea"/>
            </a:endParaRPr>
          </a:p>
        </p:txBody>
      </p:sp>
      <p:grpSp>
        <p:nvGrpSpPr>
          <p:cNvPr id="83" name="그룹 129"/>
          <p:cNvGrpSpPr/>
          <p:nvPr/>
        </p:nvGrpSpPr>
        <p:grpSpPr>
          <a:xfrm>
            <a:off x="1528484" y="2802229"/>
            <a:ext cx="4250699" cy="1663094"/>
            <a:chOff x="1699205" y="1864005"/>
            <a:chExt cx="6640462" cy="2367156"/>
          </a:xfrm>
        </p:grpSpPr>
        <p:grpSp>
          <p:nvGrpSpPr>
            <p:cNvPr id="84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99" name="직선 연결선 98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2" name="직선 연결선 101"/>
          <p:cNvCxnSpPr/>
          <p:nvPr/>
        </p:nvCxnSpPr>
        <p:spPr>
          <a:xfrm>
            <a:off x="1300333" y="3549500"/>
            <a:ext cx="469854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40427" y="3593475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err="1" smtClean="0">
                <a:solidFill>
                  <a:srgbClr val="0000CC"/>
                </a:solidFill>
                <a:latin typeface="+mn-ea"/>
              </a:rPr>
              <a:t>매칭결</a:t>
            </a:r>
            <a:r>
              <a:rPr lang="ko-KR" altLang="en-US" sz="1100" b="1" dirty="0" err="1">
                <a:solidFill>
                  <a:srgbClr val="0000CC"/>
                </a:solidFill>
                <a:latin typeface="+mn-ea"/>
              </a:rPr>
              <a:t>과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일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치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143450" y="2871011"/>
            <a:ext cx="147187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err="1" smtClean="0">
                <a:solidFill>
                  <a:srgbClr val="0000CC"/>
                </a:solidFill>
                <a:latin typeface="+mn-ea"/>
              </a:rPr>
              <a:t>매칭결</a:t>
            </a:r>
            <a:r>
              <a:rPr lang="ko-KR" altLang="en-US" sz="1100" b="1" dirty="0" err="1">
                <a:solidFill>
                  <a:srgbClr val="0000CC"/>
                </a:solidFill>
                <a:latin typeface="+mn-ea"/>
              </a:rPr>
              <a:t>과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불일치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2787" y="3011003"/>
            <a:ext cx="1653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비밀번호 변경 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변</a:t>
            </a:r>
            <a:r>
              <a:rPr lang="ko-KR" altLang="en-US" sz="1100" b="1" dirty="0">
                <a:latin typeface="+mn-ea"/>
              </a:rPr>
              <a:t>경</a:t>
            </a:r>
            <a:r>
              <a:rPr lang="ko-KR" altLang="en-US" sz="1100" b="1" dirty="0" smtClean="0">
                <a:latin typeface="+mn-ea"/>
              </a:rPr>
              <a:t> 비밀번호 불일치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 smtClean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1917237" y="3319842"/>
            <a:ext cx="18280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04725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894665" y="2320729"/>
            <a:ext cx="4" cy="36578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H="1">
            <a:off x="1783533" y="4074091"/>
            <a:ext cx="3947311" cy="181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 flipH="1">
            <a:off x="3725500" y="4078620"/>
            <a:ext cx="3947310" cy="90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74067" y="2697965"/>
            <a:ext cx="72428" cy="2915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080533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28915" y="386723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96886" y="150333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74175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66852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3404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84402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47734" y="197305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10884" y="2868491"/>
            <a:ext cx="17684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dirty="0" smtClean="0">
                <a:latin typeface="+mn-ea"/>
              </a:rPr>
              <a:t>비밀번호 찾기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생년월일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전화번호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70210" y="2895611"/>
            <a:ext cx="1898277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dirty="0" smtClean="0">
                <a:latin typeface="+mn-ea"/>
              </a:rPr>
              <a:t>비밀번호 검색 요청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67930" y="1642443"/>
            <a:ext cx="1448268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24002" y="1692282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아이디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비밀번호 찾기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65728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0773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30029" y="2655727"/>
            <a:ext cx="66476" cy="288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73493" y="3082676"/>
            <a:ext cx="75454" cy="247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811133" y="311660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30794" y="320467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45978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2775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 rot="16200000" flipH="1">
            <a:off x="5595042" y="4101252"/>
            <a:ext cx="3802455" cy="54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15247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298579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385328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9"/>
          <p:cNvGrpSpPr/>
          <p:nvPr/>
        </p:nvGrpSpPr>
        <p:grpSpPr>
          <a:xfrm>
            <a:off x="1653660" y="3335228"/>
            <a:ext cx="4230287" cy="2459021"/>
            <a:chOff x="1699205" y="1864005"/>
            <a:chExt cx="6640462" cy="2367156"/>
          </a:xfrm>
        </p:grpSpPr>
        <p:grpSp>
          <p:nvGrpSpPr>
            <p:cNvPr id="6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00220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3482760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13512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013717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922756" y="3760120"/>
            <a:ext cx="1898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dirty="0" smtClean="0">
                <a:latin typeface="+mn-ea"/>
              </a:rPr>
              <a:t>비밀번호 검색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24083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457763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36736" y="4776954"/>
            <a:ext cx="1775188" cy="4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515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68832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REST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cxnSp>
        <p:nvCxnSpPr>
          <p:cNvPr id="86" name="직선 연결선 85"/>
          <p:cNvCxnSpPr/>
          <p:nvPr/>
        </p:nvCxnSpPr>
        <p:spPr>
          <a:xfrm>
            <a:off x="1639988" y="49665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99933" y="5017927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786182" y="538189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1917116" y="555404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04833" y="3792276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58067" y="5343428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검색 실패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생년월일이 틀립니다</a:t>
            </a:r>
            <a:r>
              <a:rPr lang="en-US" altLang="ko-KR" sz="1100" b="1" dirty="0" smtClean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66775" y="4568358"/>
            <a:ext cx="14821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검색 실패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 (</a:t>
            </a:r>
            <a:r>
              <a:rPr lang="ko-KR" altLang="en-US" sz="1100" b="1" dirty="0" smtClean="0">
                <a:latin typeface="+mn-ea"/>
              </a:rPr>
              <a:t>이름이 틀립니다</a:t>
            </a:r>
            <a:r>
              <a:rPr lang="en-US" altLang="ko-KR" sz="1100" b="1" dirty="0" smtClean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09185" y="4388818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00477" y="5181298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63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04725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877392" y="2231289"/>
            <a:ext cx="10701" cy="37983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H="1">
            <a:off x="1783533" y="4074091"/>
            <a:ext cx="3947311" cy="181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 flipH="1">
            <a:off x="3725500" y="4078620"/>
            <a:ext cx="3947310" cy="90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47940" y="2697965"/>
            <a:ext cx="72428" cy="2915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080533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28915" y="386723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96886" y="150333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74175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66852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3404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84402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61413" y="196967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28370" y="2879806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   비밀번호 변경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현재비밀번호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변경비밀번호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21212" y="2886904"/>
            <a:ext cx="2013693" cy="702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비밀번호 변경 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현재비밀번호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변경비밀번호</a:t>
            </a:r>
            <a:r>
              <a:rPr lang="en-US" altLang="ko-KR" sz="1100" b="1" dirty="0">
                <a:latin typeface="+mn-ea"/>
              </a:rPr>
              <a:t>)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642443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46676" y="169228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비밀번호 변경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65728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0773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30029" y="2655727"/>
            <a:ext cx="66476" cy="288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73493" y="3082676"/>
            <a:ext cx="75454" cy="247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811133" y="311660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30794" y="320467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45978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2775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 rot="16200000" flipH="1">
            <a:off x="5595042" y="4101252"/>
            <a:ext cx="3802455" cy="54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15247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298579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385328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9"/>
          <p:cNvGrpSpPr/>
          <p:nvPr/>
        </p:nvGrpSpPr>
        <p:grpSpPr>
          <a:xfrm>
            <a:off x="1653660" y="3335228"/>
            <a:ext cx="4230287" cy="2459021"/>
            <a:chOff x="1699205" y="1864005"/>
            <a:chExt cx="6640462" cy="2367156"/>
          </a:xfrm>
        </p:grpSpPr>
        <p:grpSp>
          <p:nvGrpSpPr>
            <p:cNvPr id="6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00220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3482760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201225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013717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175304" y="376012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비밀번호 변경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092286" y="4468115"/>
            <a:ext cx="1653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비밀번호 변경 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 비밀번호 불일치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 smtClean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26286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457763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36736" y="477695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29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68832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REST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cxnSp>
        <p:nvCxnSpPr>
          <p:cNvPr id="86" name="직선 연결선 85"/>
          <p:cNvCxnSpPr/>
          <p:nvPr/>
        </p:nvCxnSpPr>
        <p:spPr>
          <a:xfrm>
            <a:off x="1639988" y="5065686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973513" y="5278261"/>
            <a:ext cx="1794081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비밀번호 변경 실패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변경할 비밀번호 불일치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99933" y="5106063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786182" y="5381893"/>
            <a:ext cx="1881991" cy="111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1917116" y="555404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65489" y="3792276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현재비밀번호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61133" y="4380105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현재비밀번호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61132" y="5181294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현재비밀번호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26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2828925" y="920075"/>
            <a:ext cx="3392215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846612" y="1543984"/>
            <a:ext cx="8897" cy="36280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98821" y="1438059"/>
            <a:ext cx="0" cy="37244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57281" y="1533177"/>
            <a:ext cx="9752" cy="35722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24558" y="2463664"/>
            <a:ext cx="70917" cy="2308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90897" y="273126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644232" y="351175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31824" y="91868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686012" y="115710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19362" y="108387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31824" y="124939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19362" y="125937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90382" y="13659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88647" y="2515567"/>
            <a:ext cx="12218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+mn-ea"/>
              </a:rPr>
              <a:t>실버사용자</a:t>
            </a:r>
            <a:r>
              <a:rPr lang="ko-KR" altLang="en-US" sz="1100" b="1" dirty="0" smtClean="0">
                <a:latin typeface="+mn-ea"/>
              </a:rPr>
              <a:t> 검색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소속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945099" y="1057793"/>
            <a:ext cx="1503075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872501" y="1097109"/>
            <a:ext cx="1670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사이버 회진 목록 조회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4986855" y="107263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33328" y="112308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679477" y="2641416"/>
            <a:ext cx="63847" cy="201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26010" y="2890773"/>
            <a:ext cx="65165" cy="1528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5626221" y="307420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244648" y="87513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30104" y="134310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33700" y="1569151"/>
            <a:ext cx="11420" cy="24122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11022" y="3000010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150842" y="2855320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82864" y="349780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774590" y="364630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061758" y="3441877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err="1" smtClean="0">
                <a:latin typeface="+mn-ea"/>
              </a:rPr>
              <a:t>실버사용자</a:t>
            </a:r>
            <a:r>
              <a:rPr lang="ko-KR" altLang="en-US" sz="1100" b="1" dirty="0" smtClean="0">
                <a:latin typeface="+mn-ea"/>
              </a:rPr>
              <a:t> 목록</a:t>
            </a:r>
            <a:r>
              <a:rPr lang="en-US" altLang="ko-KR" sz="1100" b="1" dirty="0" smtClean="0">
                <a:latin typeface="+mn-ea"/>
              </a:rPr>
              <a:t>)</a:t>
            </a: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1879439" y="375117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5155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사이버회진소견관리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사이버회진 목록 조회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598886" y="110367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REST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208069" y="4344417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목록 조회 실패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70241" y="4095735"/>
            <a:ext cx="16626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목록 조회결과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실패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35074" y="460469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3763693" y="439181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60055" y="4176374"/>
            <a:ext cx="902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grpSp>
        <p:nvGrpSpPr>
          <p:cNvPr id="5" name="그룹 125"/>
          <p:cNvGrpSpPr/>
          <p:nvPr/>
        </p:nvGrpSpPr>
        <p:grpSpPr>
          <a:xfrm>
            <a:off x="1686306" y="3045178"/>
            <a:ext cx="4230287" cy="1844780"/>
            <a:chOff x="1699205" y="1864005"/>
            <a:chExt cx="6640462" cy="2367156"/>
          </a:xfrm>
        </p:grpSpPr>
        <p:grpSp>
          <p:nvGrpSpPr>
            <p:cNvPr id="6" name="그룹 126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40" name="직선 연결선 139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2030147" y="326856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목록 조회결과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성공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225844" y="351482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목록 조회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35702" y="267088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err="1" smtClean="0">
                <a:latin typeface="+mn-ea"/>
              </a:rPr>
              <a:t>실버사용자</a:t>
            </a:r>
            <a:r>
              <a:rPr lang="ko-KR" altLang="en-US" sz="1100" b="1" dirty="0" smtClean="0">
                <a:latin typeface="+mn-ea"/>
              </a:rPr>
              <a:t> 목록 요청</a:t>
            </a:r>
            <a:endParaRPr lang="en-US" altLang="ko-KR" sz="1100" b="1" dirty="0" smtClean="0">
              <a:latin typeface="+mn-ea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749023" y="289397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589188" y="39886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049104" y="920075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846612" y="1543984"/>
            <a:ext cx="9851" cy="401723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98821" y="1438059"/>
            <a:ext cx="0" cy="41231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57281" y="1533177"/>
            <a:ext cx="10997" cy="402803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24558" y="2463664"/>
            <a:ext cx="81768" cy="2856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90897" y="273126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644232" y="414092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341678" y="1940109"/>
            <a:ext cx="4780917" cy="3653717"/>
            <a:chOff x="1755438" y="1925448"/>
            <a:chExt cx="6584229" cy="2305713"/>
          </a:xfrm>
        </p:grpSpPr>
        <p:grpSp>
          <p:nvGrpSpPr>
            <p:cNvPr id="40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31824" y="91868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686012" y="115710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19362" y="108387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31824" y="124939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19362" y="125937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90382" y="13659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68422" y="2515567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소견서 입력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err="1" smtClean="0">
                <a:latin typeface="+mn-ea"/>
              </a:rPr>
              <a:t>실버사용자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24433" y="2164212"/>
            <a:ext cx="14109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소견서저장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NO]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164175" y="1057793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24927" y="1097109"/>
            <a:ext cx="987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사이버 회진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4986855" y="107263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33328" y="112308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679478" y="2641416"/>
            <a:ext cx="66364" cy="2678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45060" y="3295651"/>
            <a:ext cx="68664" cy="17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5638183" y="355363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그룹 153"/>
          <p:cNvGrpSpPr/>
          <p:nvPr/>
        </p:nvGrpSpPr>
        <p:grpSpPr>
          <a:xfrm>
            <a:off x="7244648" y="87513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30104" y="134310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33700" y="1569151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20373" y="3484409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162804" y="3334754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82864" y="4126970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774590" y="4275470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270949" y="4071043"/>
            <a:ext cx="902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1879439" y="4380337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사이버회진소견관리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사이버회진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598886" y="110367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REST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208069" y="497358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+mn-ea"/>
              </a:rPr>
              <a:t>소견서 전송 실패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17891" y="4724901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전송결과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실패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35074" y="523386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3763693" y="502098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60055" y="4805540"/>
            <a:ext cx="902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3781210" y="2791681"/>
            <a:ext cx="583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4355975" y="2798232"/>
            <a:ext cx="5096" cy="262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3791417" y="3070355"/>
            <a:ext cx="564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788125" y="253566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 smtClean="0">
                <a:latin typeface="+mn-ea"/>
              </a:rPr>
              <a:t>소견서 입력 창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897474" y="3174135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288662" y="296796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소견서 저장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소견서 내용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1503426" y="3845794"/>
            <a:ext cx="4230287" cy="1587238"/>
            <a:chOff x="1699205" y="1864005"/>
            <a:chExt cx="6640462" cy="2367156"/>
          </a:xfrm>
        </p:grpSpPr>
        <p:grpSp>
          <p:nvGrpSpPr>
            <p:cNvPr id="127" name="그룹 126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40" name="직선 연결선 139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2230172" y="3897727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전송결과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성공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225844" y="4143994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+mn-ea"/>
              </a:rPr>
              <a:t>소견서 전송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82002" y="3156662"/>
            <a:ext cx="1499128" cy="702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소견서 저장 </a:t>
            </a:r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err="1" smtClean="0">
                <a:latin typeface="+mn-ea"/>
              </a:rPr>
              <a:t>실버사용자</a:t>
            </a:r>
            <a:r>
              <a:rPr lang="ko-KR" altLang="en-US" sz="1100" b="1" dirty="0" smtClean="0">
                <a:latin typeface="+mn-ea"/>
              </a:rPr>
              <a:t> 아이디</a:t>
            </a:r>
            <a:r>
              <a:rPr lang="en-US" altLang="ko-KR" sz="1100" b="1" dirty="0" smtClean="0">
                <a:latin typeface="+mn-ea"/>
              </a:rPr>
              <a:t>,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날짜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소견서 내용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768073" y="3379753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 flipV="1">
            <a:off x="1426670" y="4659171"/>
            <a:ext cx="4472635" cy="495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0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44569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33" idx="2"/>
          </p:cNvCxnSpPr>
          <p:nvPr/>
        </p:nvCxnSpPr>
        <p:spPr>
          <a:xfrm>
            <a:off x="3754830" y="2086080"/>
            <a:ext cx="32102" cy="45628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68375" y="2181198"/>
            <a:ext cx="12196" cy="446771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77970" y="3111685"/>
            <a:ext cx="81459" cy="3454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7928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32843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8"/>
          <p:cNvGrpSpPr/>
          <p:nvPr/>
        </p:nvGrpSpPr>
        <p:grpSpPr>
          <a:xfrm>
            <a:off x="1397687" y="2588131"/>
            <a:ext cx="4780917" cy="4195846"/>
            <a:chOff x="1755438" y="1925448"/>
            <a:chExt cx="6584229" cy="2305713"/>
          </a:xfrm>
        </p:grpSpPr>
        <p:grpSp>
          <p:nvGrpSpPr>
            <p:cNvPr id="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18636" y="20149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</a:rPr>
              <a:t>실버세대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15460" y="3161139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       </a:t>
            </a:r>
            <a:r>
              <a:rPr lang="ko-KR" altLang="en-US" sz="1100" b="1" dirty="0" smtClean="0">
                <a:latin typeface="+mn-ea"/>
              </a:rPr>
              <a:t>서비스가입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90901" y="2721144"/>
            <a:ext cx="169309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서비스가입상태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NO]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3830220" y="3365296"/>
            <a:ext cx="583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4404985" y="3371847"/>
            <a:ext cx="5096" cy="262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840427" y="3643970"/>
            <a:ext cx="564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00484" y="3102279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 smtClean="0">
                <a:latin typeface="+mn-ea"/>
              </a:rPr>
              <a:t>가입안내</a:t>
            </a:r>
            <a:endParaRPr lang="en-US" altLang="ko-KR" sz="1100" b="1" dirty="0" smtClean="0">
              <a:latin typeface="+mn-ea"/>
            </a:endParaRPr>
          </a:p>
          <a:p>
            <a:pPr algn="r"/>
            <a:r>
              <a:rPr lang="ko-KR" altLang="en-US" sz="1100" b="1" dirty="0" smtClean="0">
                <a:latin typeface="+mn-ea"/>
              </a:rPr>
              <a:t>출력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13581" y="3493396"/>
            <a:ext cx="18181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     가입신청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전화번호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생년월일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71892" y="3529321"/>
            <a:ext cx="1768434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가입신청요청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306886" y="175565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서비스가입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97949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044422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35487" y="3289438"/>
            <a:ext cx="67148" cy="305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71452" y="3716385"/>
            <a:ext cx="45719" cy="2130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972972" y="3700885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3811133" y="375031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25669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50290" y="3619506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71475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9"/>
          <p:cNvGrpSpPr/>
          <p:nvPr/>
        </p:nvGrpSpPr>
        <p:grpSpPr>
          <a:xfrm>
            <a:off x="1653660" y="3968938"/>
            <a:ext cx="4230287" cy="2679974"/>
            <a:chOff x="1699205" y="1864005"/>
            <a:chExt cx="6640462" cy="2367156"/>
          </a:xfrm>
        </p:grpSpPr>
        <p:grpSp>
          <p:nvGrpSpPr>
            <p:cNvPr id="6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63591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4116470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7688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67458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292993" y="4420989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+mn-ea"/>
              </a:rPr>
              <a:t>서비스 가입완료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218935" y="5128217"/>
            <a:ext cx="13211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서비스 가입실패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입력정보 불일지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913915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531998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54154" y="545592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00CC"/>
                </a:solidFill>
              </a:rPr>
              <a:t>실버세대용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서비스가입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879630" y="4431834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81934" y="5106171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94993" y="5615621"/>
            <a:ext cx="1350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Reply data</a:t>
            </a:r>
          </a:p>
          <a:p>
            <a:r>
              <a:rPr lang="en-US" altLang="ko-KR" sz="1100" b="1" dirty="0" smtClean="0">
                <a:latin typeface="+mn-ea"/>
              </a:rPr>
              <a:t>          (Null </a:t>
            </a:r>
            <a:r>
              <a:rPr lang="ko-KR" altLang="en-US" sz="1100" b="1" dirty="0" smtClean="0">
                <a:latin typeface="+mn-ea"/>
              </a:rPr>
              <a:t>값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828601" y="5820729"/>
            <a:ext cx="1813374" cy="5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290397" y="5902180"/>
            <a:ext cx="12218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서비스 가입실패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입력정보 없음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58504" y="622989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25001" y="5727599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114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049104" y="920075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846612" y="1543984"/>
            <a:ext cx="10850" cy="442455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98821" y="1438059"/>
            <a:ext cx="0" cy="45304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57281" y="1533177"/>
            <a:ext cx="12108" cy="443536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24558" y="2463664"/>
            <a:ext cx="76438" cy="3247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90897" y="273126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644232" y="415293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8"/>
          <p:cNvGrpSpPr/>
          <p:nvPr/>
        </p:nvGrpSpPr>
        <p:grpSpPr>
          <a:xfrm>
            <a:off x="1358305" y="1940109"/>
            <a:ext cx="4632132" cy="4028429"/>
            <a:chOff x="1755438" y="1925448"/>
            <a:chExt cx="6584229" cy="2305713"/>
          </a:xfrm>
        </p:grpSpPr>
        <p:grpSp>
          <p:nvGrpSpPr>
            <p:cNvPr id="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31824" y="91868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686012" y="115710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19362" y="108387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31824" y="124939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19362" y="125937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90382" y="13659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68423" y="2515567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소견서 입력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err="1" smtClean="0">
                <a:latin typeface="+mn-ea"/>
              </a:rPr>
              <a:t>실버사용자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24433" y="2164212"/>
            <a:ext cx="14302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소견서저장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YES]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164175" y="1057793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24927" y="1097109"/>
            <a:ext cx="987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사이버 회진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4986855" y="107263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33328" y="112308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679477" y="2641416"/>
            <a:ext cx="69563" cy="3069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45060" y="2781301"/>
            <a:ext cx="68344" cy="2805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5626221" y="383244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244648" y="87513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30104" y="134310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33700" y="1569151"/>
            <a:ext cx="13440" cy="28389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11022" y="3777306"/>
            <a:ext cx="61017" cy="44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150842" y="361356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82864" y="413898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774590" y="466155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270950" y="4446107"/>
            <a:ext cx="902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1921004" y="476641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67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사이버회진소견관리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사이버회진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598886" y="110367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REST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208069" y="5359664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+mn-ea"/>
              </a:rPr>
              <a:t>소견서 전송 실패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17891" y="511098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전송결과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실패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35074" y="558669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3763693" y="540706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60055" y="5191621"/>
            <a:ext cx="902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897474" y="3466235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052220" y="3243440"/>
            <a:ext cx="1511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소견서 저장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변경된 소견서 내용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5"/>
          <p:cNvGrpSpPr/>
          <p:nvPr/>
        </p:nvGrpSpPr>
        <p:grpSpPr>
          <a:xfrm>
            <a:off x="1500369" y="4234185"/>
            <a:ext cx="4230287" cy="1559786"/>
            <a:chOff x="1699205" y="1864005"/>
            <a:chExt cx="6640462" cy="2367156"/>
          </a:xfrm>
        </p:grpSpPr>
        <p:grpSp>
          <p:nvGrpSpPr>
            <p:cNvPr id="6" name="그룹 126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40" name="직선 연결선 139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2230172" y="4283808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전송결과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성공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267409" y="453007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+mn-ea"/>
              </a:rPr>
              <a:t>소견서 전송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2031" y="3448762"/>
            <a:ext cx="1039067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저장 </a:t>
            </a:r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소견서 내용</a:t>
            </a:r>
            <a:r>
              <a:rPr lang="en-US" altLang="ko-KR" sz="1100" b="1" dirty="0" smtClean="0">
                <a:latin typeface="+mn-ea"/>
              </a:rPr>
              <a:t>)</a:t>
            </a: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768073" y="3671853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79592" y="2597862"/>
            <a:ext cx="1830950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저장된 소견서 요청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err="1" smtClean="0">
                <a:latin typeface="+mn-ea"/>
              </a:rPr>
              <a:t>실버사용자</a:t>
            </a:r>
            <a:r>
              <a:rPr lang="ko-KR" altLang="en-US" sz="1100" b="1" dirty="0" smtClean="0">
                <a:latin typeface="+mn-ea"/>
              </a:rPr>
              <a:t> 아이디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날짜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3779420" y="2844596"/>
            <a:ext cx="1935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5653906" y="3260066"/>
            <a:ext cx="178931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1268428" y="4955884"/>
            <a:ext cx="4990530" cy="62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414164" y="2900328"/>
            <a:ext cx="57875" cy="432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5653906" y="2971113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178527" y="275223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052276" y="3236535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19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019750" y="918683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846612" y="1543984"/>
            <a:ext cx="0" cy="296982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16743" y="1569151"/>
            <a:ext cx="0" cy="29446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57281" y="1533177"/>
            <a:ext cx="0" cy="298063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19362" y="1865150"/>
            <a:ext cx="57803" cy="2482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90897" y="213274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674382" y="284621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31824" y="91868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686012" y="115710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19362" y="108387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31824" y="124939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19362" y="125937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90382" y="13659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077759" y="1037043"/>
            <a:ext cx="1324808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03532" y="1085621"/>
            <a:ext cx="1303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소견서 목록 조회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4986855" y="107263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33328" y="112308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687791" y="2042902"/>
            <a:ext cx="69392" cy="215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35536" y="2268510"/>
            <a:ext cx="55640" cy="1714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5606000" y="2418549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그룹 153"/>
          <p:cNvGrpSpPr/>
          <p:nvPr/>
        </p:nvGrpSpPr>
        <p:grpSpPr>
          <a:xfrm>
            <a:off x="7244648" y="87513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30104" y="134310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33700" y="1569151"/>
            <a:ext cx="7083" cy="14961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11021" y="2306630"/>
            <a:ext cx="75629" cy="562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130621" y="2199667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55864" y="280368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816907" y="-773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69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사이버회진소견관리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소견서 목록 조회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598886" y="110367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REST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763361" y="2296089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032040" y="2092054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소견서 목록 요청</a:t>
            </a:r>
            <a:endParaRPr lang="en-US" altLang="ko-KR" sz="1100" b="1" dirty="0" smtClean="0">
              <a:latin typeface="+mn-ea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803480" y="301206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174551" y="2802526"/>
            <a:ext cx="1039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소견서 목록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907769" y="337710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18786" y="314828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소견서 목록 표시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63802" y="1917053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소견서 목록 조회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소속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날짜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077143" y="3869557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소견서 목록 표시 실패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83682" y="3583008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전송결과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실패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1918448" y="409173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3763693" y="374567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60055" y="3530235"/>
            <a:ext cx="902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grpSp>
        <p:nvGrpSpPr>
          <p:cNvPr id="127" name="그룹 125"/>
          <p:cNvGrpSpPr/>
          <p:nvPr/>
        </p:nvGrpSpPr>
        <p:grpSpPr>
          <a:xfrm>
            <a:off x="1510179" y="2570489"/>
            <a:ext cx="4230287" cy="1844780"/>
            <a:chOff x="1699205" y="1864005"/>
            <a:chExt cx="6640462" cy="2367156"/>
          </a:xfrm>
        </p:grpSpPr>
        <p:grpSp>
          <p:nvGrpSpPr>
            <p:cNvPr id="130" name="그룹 126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3" name="직선 연결선 132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001572" y="2809457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전송결과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성공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1436788" y="3529819"/>
            <a:ext cx="4456936" cy="41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019750" y="918683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846612" y="1543984"/>
            <a:ext cx="0" cy="28629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16743" y="1569151"/>
            <a:ext cx="0" cy="273614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57281" y="1533177"/>
            <a:ext cx="0" cy="27213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31824" y="91868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686012" y="115710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19362" y="108387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31824" y="124939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19362" y="125937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90382" y="13659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077759" y="1037043"/>
            <a:ext cx="1324808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03532" y="1085621"/>
            <a:ext cx="1303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소견서 열람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4986855" y="107263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33328" y="112308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grpSp>
        <p:nvGrpSpPr>
          <p:cNvPr id="2" name="그룹 153"/>
          <p:cNvGrpSpPr/>
          <p:nvPr/>
        </p:nvGrpSpPr>
        <p:grpSpPr>
          <a:xfrm>
            <a:off x="7244648" y="87513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30104" y="134310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33700" y="1569151"/>
            <a:ext cx="8354" cy="17645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816907" y="-773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15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사이버회진소견관리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소견서 열람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598886" y="110367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REST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1890897" y="2458724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674382" y="302931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606000" y="274452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30621" y="2525644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13014" y="3015363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3763361" y="2622066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001280" y="236045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소견서 정보 요청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3803480" y="317294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747406" y="2965349"/>
            <a:ext cx="1781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소견서내용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err="1" smtClean="0">
                <a:latin typeface="+mn-ea"/>
              </a:rPr>
              <a:t>바이오정보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1907769" y="339827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401758" y="319176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열람 성공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132246" y="2255062"/>
            <a:ext cx="1486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소견서 열람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소속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err="1" smtClean="0">
                <a:latin typeface="+mn-ea"/>
              </a:rPr>
              <a:t>입력일시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7404029" y="2611426"/>
            <a:ext cx="94356" cy="562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5522919" y="2493884"/>
            <a:ext cx="77781" cy="157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3679478" y="2448254"/>
            <a:ext cx="92422" cy="1717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1808504" y="2290452"/>
            <a:ext cx="83796" cy="201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398569" y="385546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열람 실패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11516" y="3629010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열람결과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실패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1922374" y="40903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3776393" y="395049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72755" y="3735049"/>
            <a:ext cx="902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grpSp>
        <p:nvGrpSpPr>
          <p:cNvPr id="58" name="그룹 125"/>
          <p:cNvGrpSpPr/>
          <p:nvPr/>
        </p:nvGrpSpPr>
        <p:grpSpPr>
          <a:xfrm>
            <a:off x="1594231" y="2775303"/>
            <a:ext cx="4230287" cy="1656997"/>
            <a:chOff x="1699205" y="1864005"/>
            <a:chExt cx="6640462" cy="2367156"/>
          </a:xfrm>
        </p:grpSpPr>
        <p:grpSp>
          <p:nvGrpSpPr>
            <p:cNvPr id="59" name="그룹 126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973416" y="2955910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열람결과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성공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512988" y="35949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2828925" y="920075"/>
            <a:ext cx="3392215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846612" y="1543984"/>
            <a:ext cx="8897" cy="36280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98821" y="1438059"/>
            <a:ext cx="0" cy="37244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57281" y="1533177"/>
            <a:ext cx="9752" cy="35722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24558" y="2463664"/>
            <a:ext cx="70917" cy="2308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90897" y="273126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644232" y="351175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31824" y="91868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686012" y="115710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19362" y="108387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31824" y="124939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19362" y="125937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90382" y="13659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63800" y="2515567"/>
            <a:ext cx="12715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+mn-ea"/>
              </a:rPr>
              <a:t>실버</a:t>
            </a:r>
            <a:r>
              <a:rPr lang="ko-KR" altLang="en-US" sz="1100" b="1" dirty="0" smtClean="0">
                <a:latin typeface="+mn-ea"/>
              </a:rPr>
              <a:t> 사용자 검색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소속</a:t>
            </a:r>
            <a:r>
              <a:rPr lang="en-US" altLang="ko-KR" sz="1100" b="1" dirty="0" smtClean="0">
                <a:latin typeface="+mn-ea"/>
              </a:rPr>
              <a:t>,</a:t>
            </a:r>
          </a:p>
          <a:p>
            <a:pPr algn="ctr"/>
            <a:r>
              <a:rPr lang="ko-KR" altLang="en-US" sz="1100" b="1" dirty="0" smtClean="0">
                <a:latin typeface="+mn-ea"/>
              </a:rPr>
              <a:t>관심환자 설정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945099" y="1057793"/>
            <a:ext cx="1503075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872501" y="1097109"/>
            <a:ext cx="1670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담당 </a:t>
            </a:r>
            <a:r>
              <a:rPr lang="ko-KR" altLang="en-US" sz="1100" dirty="0" err="1" smtClean="0"/>
              <a:t>실버</a:t>
            </a:r>
            <a:r>
              <a:rPr lang="ko-KR" altLang="en-US" sz="1100" dirty="0" smtClean="0"/>
              <a:t> 사용자 </a:t>
            </a:r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4986855" y="107263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33328" y="112308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679477" y="2641416"/>
            <a:ext cx="63847" cy="201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26010" y="2890773"/>
            <a:ext cx="65165" cy="1528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5626221" y="307420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53"/>
          <p:cNvGrpSpPr/>
          <p:nvPr/>
        </p:nvGrpSpPr>
        <p:grpSpPr>
          <a:xfrm>
            <a:off x="7244648" y="87513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30104" y="134310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33700" y="1569151"/>
            <a:ext cx="11420" cy="24122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11022" y="3000010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150842" y="2855320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82864" y="349780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774590" y="364630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036912" y="3441877"/>
            <a:ext cx="1370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err="1" smtClean="0">
                <a:latin typeface="+mn-ea"/>
              </a:rPr>
              <a:t>실버</a:t>
            </a:r>
            <a:r>
              <a:rPr lang="ko-KR" altLang="en-US" sz="1100" b="1" dirty="0" smtClean="0">
                <a:latin typeface="+mn-ea"/>
              </a:rPr>
              <a:t> 사용자 목록</a:t>
            </a:r>
            <a:r>
              <a:rPr lang="en-US" altLang="ko-KR" sz="1100" b="1" dirty="0" smtClean="0">
                <a:latin typeface="+mn-ea"/>
              </a:rPr>
              <a:t>)</a:t>
            </a: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1879439" y="375117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523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사이버회진소견관리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담당 </a:t>
            </a:r>
            <a:r>
              <a:rPr lang="ko-KR" altLang="en-US" dirty="0" err="1" smtClean="0"/>
              <a:t>실버</a:t>
            </a:r>
            <a:r>
              <a:rPr lang="ko-KR" altLang="en-US" dirty="0" smtClean="0"/>
              <a:t> 사용자 조회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598886" y="110367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REST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208069" y="4344417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목록 조회 실패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70241" y="4095735"/>
            <a:ext cx="16626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목록 조회결과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실패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35074" y="460469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3763693" y="439181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60055" y="4176374"/>
            <a:ext cx="902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grpSp>
        <p:nvGrpSpPr>
          <p:cNvPr id="3" name="그룹 125"/>
          <p:cNvGrpSpPr/>
          <p:nvPr/>
        </p:nvGrpSpPr>
        <p:grpSpPr>
          <a:xfrm>
            <a:off x="1686306" y="3045178"/>
            <a:ext cx="4230287" cy="1844780"/>
            <a:chOff x="1699205" y="1864005"/>
            <a:chExt cx="6640462" cy="2367156"/>
          </a:xfrm>
        </p:grpSpPr>
        <p:grpSp>
          <p:nvGrpSpPr>
            <p:cNvPr id="4" name="그룹 126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40" name="직선 연결선 139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2030147" y="326856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목록 조회결과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성공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225844" y="351482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목록 조회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35702" y="267088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err="1" smtClean="0">
                <a:latin typeface="+mn-ea"/>
              </a:rPr>
              <a:t>실버사용자</a:t>
            </a:r>
            <a:r>
              <a:rPr lang="ko-KR" altLang="en-US" sz="1100" b="1" dirty="0" smtClean="0">
                <a:latin typeface="+mn-ea"/>
              </a:rPr>
              <a:t> 목록 요청</a:t>
            </a:r>
            <a:endParaRPr lang="en-US" altLang="ko-KR" sz="1100" b="1" dirty="0" smtClean="0">
              <a:latin typeface="+mn-ea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749023" y="289397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627288" y="39632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019750" y="918683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846612" y="1543984"/>
            <a:ext cx="0" cy="30851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98821" y="1438059"/>
            <a:ext cx="0" cy="30863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57281" y="1533177"/>
            <a:ext cx="0" cy="27721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19361" y="2244589"/>
            <a:ext cx="77599" cy="2217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90897" y="238593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656930" y="2939410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31824" y="91868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686012" y="115710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19362" y="108387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31824" y="124939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19362" y="125937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90382" y="13659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66425" y="2170243"/>
            <a:ext cx="13708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+mn-ea"/>
              </a:rPr>
              <a:t>바이오정보</a:t>
            </a:r>
            <a:r>
              <a:rPr lang="ko-KR" altLang="en-US" sz="1100" b="1" dirty="0" smtClean="0">
                <a:latin typeface="+mn-ea"/>
              </a:rPr>
              <a:t> 열람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err="1" smtClean="0">
                <a:latin typeface="+mn-ea"/>
              </a:rPr>
              <a:t>실버</a:t>
            </a:r>
            <a:r>
              <a:rPr lang="ko-KR" altLang="en-US" sz="1100" b="1" dirty="0" smtClean="0">
                <a:latin typeface="+mn-ea"/>
              </a:rPr>
              <a:t> 사용자 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077759" y="1037043"/>
            <a:ext cx="1324808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103532" y="1085621"/>
            <a:ext cx="1303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바이오정보</a:t>
            </a:r>
            <a:r>
              <a:rPr lang="ko-KR" altLang="en-US" sz="1100" dirty="0" smtClean="0"/>
              <a:t> 열람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4986855" y="1039383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33328" y="107321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679478" y="2369311"/>
            <a:ext cx="69078" cy="1994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45061" y="2491469"/>
            <a:ext cx="65158" cy="1652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5606000" y="26455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그룹 153"/>
          <p:cNvGrpSpPr/>
          <p:nvPr/>
        </p:nvGrpSpPr>
        <p:grpSpPr>
          <a:xfrm>
            <a:off x="7244648" y="87513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30104" y="134310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33700" y="1569151"/>
            <a:ext cx="8534" cy="18026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01496" y="2514620"/>
            <a:ext cx="85154" cy="676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130621" y="24267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95562" y="2925458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787288" y="307395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283648" y="2858514"/>
            <a:ext cx="902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1873087" y="3283600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363130" y="-19865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523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담당 </a:t>
            </a:r>
            <a:r>
              <a:rPr lang="ko-KR" altLang="en-US" dirty="0" err="1" smtClean="0"/>
              <a:t>실버사용자</a:t>
            </a:r>
            <a:r>
              <a:rPr lang="ko-KR" altLang="en-US" dirty="0" smtClean="0"/>
              <a:t> 모니터링</a:t>
            </a:r>
            <a:r>
              <a:rPr lang="en-US" altLang="ko-KR" dirty="0" smtClean="0"/>
              <a:t>   &gt;   </a:t>
            </a:r>
            <a:r>
              <a:rPr lang="ko-KR" altLang="en-US" dirty="0" err="1" smtClean="0"/>
              <a:t>바이오정보</a:t>
            </a:r>
            <a:r>
              <a:rPr lang="ko-KR" altLang="en-US" dirty="0" smtClean="0"/>
              <a:t> 열람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598886" y="110367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REST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155" name="TextBox 154"/>
          <p:cNvSpPr txBox="1"/>
          <p:nvPr/>
        </p:nvSpPr>
        <p:spPr>
          <a:xfrm>
            <a:off x="2000417" y="304725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</a:rPr>
              <a:t>바이오정보</a:t>
            </a:r>
            <a:r>
              <a:rPr lang="ko-KR" altLang="en-US" sz="1100" b="1" dirty="0" smtClean="0">
                <a:latin typeface="+mn-ea"/>
              </a:rPr>
              <a:t> 열람 완료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763361" y="2532653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069620" y="2255847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err="1" smtClean="0">
                <a:latin typeface="+mn-ea"/>
              </a:rPr>
              <a:t>바이오정보</a:t>
            </a:r>
            <a:r>
              <a:rPr lang="ko-KR" altLang="en-US" sz="1100" b="1" dirty="0" smtClean="0">
                <a:latin typeface="+mn-ea"/>
              </a:rPr>
              <a:t> 요청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1296040" y="3427705"/>
            <a:ext cx="4874550" cy="2852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125"/>
          <p:cNvGrpSpPr/>
          <p:nvPr/>
        </p:nvGrpSpPr>
        <p:grpSpPr>
          <a:xfrm>
            <a:off x="1647826" y="2635603"/>
            <a:ext cx="4440218" cy="1593497"/>
            <a:chOff x="1699205" y="1864005"/>
            <a:chExt cx="6640462" cy="2863536"/>
          </a:xfrm>
        </p:grpSpPr>
        <p:grpSp>
          <p:nvGrpSpPr>
            <p:cNvPr id="76" name="그룹 126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756119" y="1948581"/>
              <a:ext cx="6583548" cy="277896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084741" y="2849645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조회결과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성공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3815863" y="372165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312221" y="35062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1901662" y="3855100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028992" y="3647332"/>
            <a:ext cx="1553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+mn-ea"/>
              </a:rPr>
              <a:t>바이오정보</a:t>
            </a:r>
            <a:r>
              <a:rPr lang="ko-KR" altLang="en-US" sz="1100" b="1" dirty="0" smtClean="0">
                <a:latin typeface="+mn-ea"/>
              </a:rPr>
              <a:t> 열람 실패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사유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075216" y="3487820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조회결과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실패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625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관심환자 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177" name="직사각형 176"/>
          <p:cNvSpPr/>
          <p:nvPr/>
        </p:nvSpPr>
        <p:spPr>
          <a:xfrm>
            <a:off x="3105113" y="1857792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/>
          <p:nvPr/>
        </p:nvCxnSpPr>
        <p:spPr>
          <a:xfrm flipH="1">
            <a:off x="1915261" y="2622014"/>
            <a:ext cx="1" cy="292014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3754830" y="2086080"/>
            <a:ext cx="31784" cy="34560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5613290" y="2181198"/>
            <a:ext cx="16493" cy="29030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1880566" y="3509192"/>
            <a:ext cx="73219" cy="1551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화살표 연결선 183"/>
          <p:cNvCxnSpPr/>
          <p:nvPr/>
        </p:nvCxnSpPr>
        <p:spPr>
          <a:xfrm>
            <a:off x="1946906" y="3658274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>
            <a:off x="5710809" y="423654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그룹 185"/>
          <p:cNvGrpSpPr/>
          <p:nvPr/>
        </p:nvGrpSpPr>
        <p:grpSpPr>
          <a:xfrm>
            <a:off x="1397687" y="2869949"/>
            <a:ext cx="4780917" cy="2558262"/>
            <a:chOff x="1755438" y="1925448"/>
            <a:chExt cx="6584229" cy="2305713"/>
          </a:xfrm>
        </p:grpSpPr>
        <p:grpSp>
          <p:nvGrpSpPr>
            <p:cNvPr id="187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90" name="직선 연결선 189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TextBox 187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타원 192"/>
          <p:cNvSpPr/>
          <p:nvPr/>
        </p:nvSpPr>
        <p:spPr>
          <a:xfrm>
            <a:off x="1796886" y="174776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/>
          <p:cNvCxnSpPr/>
          <p:nvPr/>
        </p:nvCxnSpPr>
        <p:spPr>
          <a:xfrm flipV="1">
            <a:off x="1742021" y="198619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flipH="1">
            <a:off x="1875371" y="191295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flipV="1">
            <a:off x="1787833" y="207847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1875371" y="208845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1665840" y="227506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의</a:t>
            </a:r>
            <a:r>
              <a:rPr lang="ko-KR" altLang="en-US" sz="1100" b="1" dirty="0" smtClean="0">
                <a:latin typeface="+mn-ea"/>
              </a:rPr>
              <a:t>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308999" y="344689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관심환자 설정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009007" y="3173794"/>
            <a:ext cx="15520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관심환자등록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NO]</a:t>
            </a:r>
          </a:p>
        </p:txBody>
      </p:sp>
      <p:sp>
        <p:nvSpPr>
          <p:cNvPr id="202" name="직사각형 201"/>
          <p:cNvSpPr/>
          <p:nvPr/>
        </p:nvSpPr>
        <p:spPr>
          <a:xfrm>
            <a:off x="3220184" y="1995510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234462" y="2045349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관심환자 설정</a:t>
            </a:r>
            <a:endParaRPr lang="ko-KR" altLang="en-US" sz="1100" dirty="0"/>
          </a:p>
        </p:txBody>
      </p:sp>
      <p:sp>
        <p:nvSpPr>
          <p:cNvPr id="204" name="직사각형 203"/>
          <p:cNvSpPr/>
          <p:nvPr/>
        </p:nvSpPr>
        <p:spPr>
          <a:xfrm>
            <a:off x="5042864" y="2010352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4989337" y="206080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206" name="직사각형 205"/>
          <p:cNvSpPr/>
          <p:nvPr/>
        </p:nvSpPr>
        <p:spPr>
          <a:xfrm>
            <a:off x="3743004" y="3576489"/>
            <a:ext cx="70511" cy="1469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5601069" y="3716386"/>
            <a:ext cx="66614" cy="1176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8" name="직선 화살표 연결선 207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그룹 208"/>
          <p:cNvGrpSpPr/>
          <p:nvPr/>
        </p:nvGrpSpPr>
        <p:grpSpPr>
          <a:xfrm>
            <a:off x="7336869" y="1767589"/>
            <a:ext cx="266700" cy="464818"/>
            <a:chOff x="7994278" y="476165"/>
            <a:chExt cx="266700" cy="464818"/>
          </a:xfrm>
        </p:grpSpPr>
        <p:sp>
          <p:nvSpPr>
            <p:cNvPr id="210" name="타원 2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/>
          <p:cNvSpPr txBox="1"/>
          <p:nvPr/>
        </p:nvSpPr>
        <p:spPr>
          <a:xfrm>
            <a:off x="7086113" y="228081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216" name="직선 연결선 215"/>
          <p:cNvCxnSpPr/>
          <p:nvPr/>
        </p:nvCxnSpPr>
        <p:spPr>
          <a:xfrm>
            <a:off x="7489709" y="2217172"/>
            <a:ext cx="12192" cy="25754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/>
          <p:cNvSpPr txBox="1"/>
          <p:nvPr/>
        </p:nvSpPr>
        <p:spPr>
          <a:xfrm>
            <a:off x="6228256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249441" y="4197228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3" name="원통 222"/>
          <p:cNvSpPr/>
          <p:nvPr/>
        </p:nvSpPr>
        <p:spPr>
          <a:xfrm>
            <a:off x="7663948" y="2032339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4" name="직선 화살표 연결선 223"/>
          <p:cNvCxnSpPr/>
          <p:nvPr/>
        </p:nvCxnSpPr>
        <p:spPr>
          <a:xfrm>
            <a:off x="3837559" y="376704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4074332" y="3542322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+mn-ea"/>
              </a:rPr>
              <a:t>관심환자 설정 요청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879803" y="421085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76163" y="3995408"/>
            <a:ext cx="902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965602" y="442049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26744" y="4184151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관심환자 설정 완료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388555" y="4564599"/>
            <a:ext cx="4874550" cy="2852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125"/>
          <p:cNvGrpSpPr/>
          <p:nvPr/>
        </p:nvGrpSpPr>
        <p:grpSpPr>
          <a:xfrm>
            <a:off x="1540835" y="3861706"/>
            <a:ext cx="4283198" cy="1417396"/>
            <a:chOff x="1699205" y="1864005"/>
            <a:chExt cx="6640462" cy="2863536"/>
          </a:xfrm>
        </p:grpSpPr>
        <p:grpSp>
          <p:nvGrpSpPr>
            <p:cNvPr id="67" name="그룹 126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756119" y="1948581"/>
              <a:ext cx="6583548" cy="277896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177256" y="398653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설정결과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성공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3908378" y="485855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04736" y="4643108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1994177" y="499199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92039" y="4784226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관심환자 설정 실패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사유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67731" y="4624714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설정결과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실패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721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397855" y="-6139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5631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담당 </a:t>
            </a:r>
            <a:r>
              <a:rPr lang="ko-KR" altLang="en-US" dirty="0" err="1" smtClean="0"/>
              <a:t>실버사용자</a:t>
            </a:r>
            <a:r>
              <a:rPr lang="ko-KR" altLang="en-US" dirty="0" smtClean="0"/>
              <a:t> 모니터링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위험 환자 알림 설정</a:t>
            </a:r>
            <a:endParaRPr lang="ko-KR" altLang="en-US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REST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68" name="직사각형 67"/>
          <p:cNvSpPr/>
          <p:nvPr/>
        </p:nvSpPr>
        <p:spPr>
          <a:xfrm>
            <a:off x="3092606" y="1260612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1885950" y="2028825"/>
            <a:ext cx="20580" cy="26126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742323" y="1488900"/>
            <a:ext cx="13931" cy="31525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600783" y="1584018"/>
            <a:ext cx="8346" cy="305743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868061" y="3625554"/>
            <a:ext cx="68801" cy="633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3844606" y="3076060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707827" y="349419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3533775" y="2264176"/>
            <a:ext cx="2247900" cy="1936348"/>
            <a:chOff x="1683870" y="1907584"/>
            <a:chExt cx="5629993" cy="1815805"/>
          </a:xfrm>
        </p:grpSpPr>
        <p:grpSp>
          <p:nvGrpSpPr>
            <p:cNvPr id="89" name="그룹 39"/>
            <p:cNvGrpSpPr/>
            <p:nvPr/>
          </p:nvGrpSpPr>
          <p:grpSpPr>
            <a:xfrm>
              <a:off x="1756119" y="1952130"/>
              <a:ext cx="1178267" cy="215908"/>
              <a:chOff x="1797898" y="4125591"/>
              <a:chExt cx="1178267" cy="215908"/>
            </a:xfrm>
          </p:grpSpPr>
          <p:cxnSp>
            <p:nvCxnSpPr>
              <p:cNvPr id="95" name="직선 연결선 94"/>
              <p:cNvCxnSpPr/>
              <p:nvPr/>
            </p:nvCxnSpPr>
            <p:spPr>
              <a:xfrm>
                <a:off x="1797898" y="4341498"/>
                <a:ext cx="10012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975749" y="4125591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flipV="1">
                <a:off x="2811809" y="4236248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1683870" y="1907584"/>
              <a:ext cx="4764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756119" y="1957513"/>
              <a:ext cx="5557744" cy="176587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타원 97"/>
          <p:cNvSpPr/>
          <p:nvPr/>
        </p:nvSpPr>
        <p:spPr>
          <a:xfrm>
            <a:off x="1784379" y="115058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1729514" y="138901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1862864" y="131577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1775326" y="148129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862864" y="149127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71739" y="16707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18347" y="2795579"/>
            <a:ext cx="14622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위험 환자 알림 확인</a:t>
            </a:r>
            <a:endParaRPr lang="en-US" altLang="ko-KR" sz="1100" b="1" dirty="0" smtClean="0">
              <a:latin typeface="+mn-ea"/>
            </a:endParaRPr>
          </a:p>
          <a:p>
            <a:pPr algn="ctr"/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소속기관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20982" y="2451302"/>
            <a:ext cx="1625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위험 알림 설정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On]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3207677" y="1398330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3221955" y="1448169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위험환자 알림</a:t>
            </a:r>
            <a:endParaRPr lang="ko-KR" altLang="en-US" sz="1100" dirty="0"/>
          </a:p>
        </p:txBody>
      </p:sp>
      <p:sp>
        <p:nvSpPr>
          <p:cNvPr id="108" name="직사각형 107"/>
          <p:cNvSpPr/>
          <p:nvPr/>
        </p:nvSpPr>
        <p:spPr>
          <a:xfrm>
            <a:off x="5030357" y="1413172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4976830" y="146362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116" name="직사각형 115"/>
          <p:cNvSpPr/>
          <p:nvPr/>
        </p:nvSpPr>
        <p:spPr>
          <a:xfrm>
            <a:off x="3722980" y="3022326"/>
            <a:ext cx="64780" cy="1043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588562" y="3022326"/>
            <a:ext cx="45719" cy="938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5691128" y="324120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7324362" y="1170409"/>
            <a:ext cx="266700" cy="464818"/>
            <a:chOff x="7994278" y="476165"/>
            <a:chExt cx="266700" cy="464818"/>
          </a:xfrm>
        </p:grpSpPr>
        <p:sp>
          <p:nvSpPr>
            <p:cNvPr id="122" name="타원 121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073606" y="168363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 flipH="1">
            <a:off x="7497655" y="2032000"/>
            <a:ext cx="11751" cy="25168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466125" y="318900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6215749" y="302232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246459" y="3480241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35" name="원통 134"/>
          <p:cNvSpPr/>
          <p:nvPr/>
        </p:nvSpPr>
        <p:spPr>
          <a:xfrm>
            <a:off x="7651441" y="1435159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3825388" y="384548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321752" y="3630039"/>
            <a:ext cx="9028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1913228" y="394688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431083" y="391056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Push</a:t>
            </a:r>
            <a:r>
              <a:rPr lang="ko-KR" altLang="en-US" sz="1100" b="1" dirty="0" smtClean="0">
                <a:latin typeface="+mn-ea"/>
              </a:rPr>
              <a:t>알림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96282" y="3512931"/>
            <a:ext cx="19030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위험수치 입력여부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YES]</a:t>
            </a:r>
          </a:p>
        </p:txBody>
      </p:sp>
    </p:spTree>
    <p:extLst>
      <p:ext uri="{BB962C8B-B14F-4D97-AF65-F5344CB8AC3E}">
        <p14:creationId xmlns:p14="http://schemas.microsoft.com/office/powerpoint/2010/main" val="41256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019750" y="918683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846612" y="1543984"/>
            <a:ext cx="0" cy="300307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98821" y="1438059"/>
            <a:ext cx="0" cy="310900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57281" y="1533177"/>
            <a:ext cx="0" cy="30138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19361" y="1831897"/>
            <a:ext cx="45719" cy="2396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90897" y="2099493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31824" y="91868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686012" y="115710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19362" y="108387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31824" y="124939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19362" y="125937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90382" y="13659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29710" y="185522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상용구 설정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077759" y="1037043"/>
            <a:ext cx="1324808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03532" y="1085621"/>
            <a:ext cx="1303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바이오정보</a:t>
            </a:r>
            <a:r>
              <a:rPr lang="ko-KR" altLang="en-US" sz="1100" dirty="0" smtClean="0"/>
              <a:t> 조회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4986855" y="107263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33328" y="112308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679479" y="2009648"/>
            <a:ext cx="45719" cy="2057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45061" y="2529913"/>
            <a:ext cx="45719" cy="1423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244648" y="87513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30104" y="134310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33700" y="1569151"/>
            <a:ext cx="10347" cy="21856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11021" y="2805900"/>
            <a:ext cx="64783" cy="717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의사용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629399" y="-40037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29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환경설정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상용구 설정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598886" y="110367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REST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897474" y="265666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36287" y="241239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상용구 입력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3772820" y="2795359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002364" y="2579104"/>
            <a:ext cx="1407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상용구 저장 요청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상용구 </a:t>
            </a:r>
            <a:r>
              <a:rPr lang="ko-KR" altLang="en-US" sz="1100" b="1" dirty="0" smtClean="0">
                <a:latin typeface="+mn-ea"/>
              </a:rPr>
              <a:t>내용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제목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5617345" y="2941840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141966" y="272295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781210" y="2159913"/>
            <a:ext cx="583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4355975" y="2166464"/>
            <a:ext cx="5096" cy="262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3791417" y="2438587"/>
            <a:ext cx="564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721501" y="1895298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 smtClean="0">
                <a:latin typeface="+mn-ea"/>
              </a:rPr>
              <a:t>상용구 설정 창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635874" y="330482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74506" y="3290872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766232" y="343937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44154" y="322392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상용구 전송</a:t>
            </a:r>
            <a:endParaRPr lang="en-US" altLang="ko-KR" sz="1100" b="1" dirty="0" smtClean="0">
              <a:latin typeface="+mn-ea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852031" y="364901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52980" y="341267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상용구 전송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63685" y="321505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전송결과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성공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3769407" y="394102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81420" y="3725578"/>
            <a:ext cx="1271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상용구 전송 실패</a:t>
            </a:r>
            <a:endParaRPr lang="en-US" altLang="ko-KR" sz="1100" b="1" dirty="0" smtClean="0">
              <a:latin typeface="+mn-ea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1855206" y="412208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23600" y="3914321"/>
            <a:ext cx="1271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상용구 전송 실패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사유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8760" y="375480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전송결과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실패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grpSp>
        <p:nvGrpSpPr>
          <p:cNvPr id="78" name="그룹 129"/>
          <p:cNvGrpSpPr/>
          <p:nvPr/>
        </p:nvGrpSpPr>
        <p:grpSpPr>
          <a:xfrm>
            <a:off x="1583677" y="2941841"/>
            <a:ext cx="4230287" cy="1495714"/>
            <a:chOff x="1699205" y="1864005"/>
            <a:chExt cx="6640462" cy="2367156"/>
          </a:xfrm>
        </p:grpSpPr>
        <p:grpSp>
          <p:nvGrpSpPr>
            <p:cNvPr id="79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1563788" y="3699765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44569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33" idx="2"/>
          </p:cNvCxnSpPr>
          <p:nvPr/>
        </p:nvCxnSpPr>
        <p:spPr>
          <a:xfrm>
            <a:off x="3754830" y="2086080"/>
            <a:ext cx="32102" cy="45628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68375" y="2181198"/>
            <a:ext cx="12196" cy="446771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77970" y="3111685"/>
            <a:ext cx="81459" cy="3454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7928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32843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8"/>
          <p:cNvGrpSpPr/>
          <p:nvPr/>
        </p:nvGrpSpPr>
        <p:grpSpPr>
          <a:xfrm>
            <a:off x="1397687" y="2588131"/>
            <a:ext cx="4780917" cy="4195846"/>
            <a:chOff x="1755438" y="1925448"/>
            <a:chExt cx="6584229" cy="2305713"/>
          </a:xfrm>
        </p:grpSpPr>
        <p:grpSp>
          <p:nvGrpSpPr>
            <p:cNvPr id="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18636" y="2014943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n-ea"/>
              </a:rPr>
              <a:t> </a:t>
            </a:r>
            <a:r>
              <a:rPr lang="en-US" altLang="ko-KR" sz="1100" b="1" smtClean="0">
                <a:latin typeface="+mn-ea"/>
              </a:rPr>
              <a:t>  </a:t>
            </a:r>
            <a:r>
              <a:rPr lang="ko-KR" altLang="en-US" sz="1100" b="1" smtClean="0">
                <a:latin typeface="+mn-ea"/>
              </a:rPr>
              <a:t>영양사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15460" y="3161139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       </a:t>
            </a:r>
            <a:r>
              <a:rPr lang="ko-KR" altLang="en-US" sz="1100" b="1" dirty="0" smtClean="0">
                <a:latin typeface="+mn-ea"/>
              </a:rPr>
              <a:t>서비스가입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90901" y="2721144"/>
            <a:ext cx="169309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서비스가입상태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NO]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3830220" y="3365296"/>
            <a:ext cx="583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4404985" y="3371847"/>
            <a:ext cx="5096" cy="262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840427" y="3643970"/>
            <a:ext cx="564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00484" y="3102279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 smtClean="0">
                <a:latin typeface="+mn-ea"/>
              </a:rPr>
              <a:t>가입안내</a:t>
            </a:r>
            <a:endParaRPr lang="en-US" altLang="ko-KR" sz="1100" b="1" dirty="0" smtClean="0">
              <a:latin typeface="+mn-ea"/>
            </a:endParaRPr>
          </a:p>
          <a:p>
            <a:pPr algn="r"/>
            <a:r>
              <a:rPr lang="ko-KR" altLang="en-US" sz="1100" b="1" dirty="0" smtClean="0">
                <a:latin typeface="+mn-ea"/>
              </a:rPr>
              <a:t>출력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13581" y="3493396"/>
            <a:ext cx="18181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     가입신청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전화번호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생년월일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71892" y="3529321"/>
            <a:ext cx="1768434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가입신청요청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306886" y="175565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서비스가입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97949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044422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35487" y="3289438"/>
            <a:ext cx="67148" cy="305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71452" y="3716385"/>
            <a:ext cx="45719" cy="2130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972972" y="3700885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3811133" y="375031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25669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50290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71475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9"/>
          <p:cNvGrpSpPr/>
          <p:nvPr/>
        </p:nvGrpSpPr>
        <p:grpSpPr>
          <a:xfrm>
            <a:off x="1653660" y="3968938"/>
            <a:ext cx="4230287" cy="2679974"/>
            <a:chOff x="1699205" y="1864005"/>
            <a:chExt cx="6640462" cy="2367156"/>
          </a:xfrm>
        </p:grpSpPr>
        <p:grpSp>
          <p:nvGrpSpPr>
            <p:cNvPr id="6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63591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4116470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7688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67458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292993" y="4420989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+mn-ea"/>
              </a:rPr>
              <a:t>서비스 가입완료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218935" y="5128217"/>
            <a:ext cx="13211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서비스 가입실패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입력정보 불일지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913915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531998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54154" y="545592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영양</a:t>
            </a:r>
            <a:r>
              <a:rPr lang="ko-KR" altLang="en-US" sz="1200" b="1" dirty="0">
                <a:solidFill>
                  <a:srgbClr val="0000CC"/>
                </a:solidFill>
              </a:rPr>
              <a:t>사</a:t>
            </a:r>
            <a:r>
              <a:rPr lang="ko-KR" altLang="en-US" sz="1200" b="1" dirty="0" smtClean="0">
                <a:solidFill>
                  <a:srgbClr val="0000CC"/>
                </a:solidFill>
              </a:rPr>
              <a:t>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서비스가입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879630" y="4431834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81934" y="5106171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94993" y="5615621"/>
            <a:ext cx="1350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Reply data</a:t>
            </a:r>
          </a:p>
          <a:p>
            <a:r>
              <a:rPr lang="en-US" altLang="ko-KR" sz="1100" b="1" dirty="0" smtClean="0">
                <a:latin typeface="+mn-ea"/>
              </a:rPr>
              <a:t>          (Null </a:t>
            </a:r>
            <a:r>
              <a:rPr lang="ko-KR" altLang="en-US" sz="1100" b="1" dirty="0" smtClean="0">
                <a:latin typeface="+mn-ea"/>
              </a:rPr>
              <a:t>값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828601" y="5820729"/>
            <a:ext cx="1813374" cy="5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290397" y="5902180"/>
            <a:ext cx="12218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서비스 가입실패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입력정보 없음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58504" y="622989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25001" y="5727599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881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43717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54830" y="2086080"/>
            <a:ext cx="19787" cy="44776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3290" y="2181198"/>
            <a:ext cx="11964" cy="43825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80568" y="3111685"/>
            <a:ext cx="56874" cy="3135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7928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10809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8"/>
          <p:cNvGrpSpPr/>
          <p:nvPr/>
        </p:nvGrpSpPr>
        <p:grpSpPr>
          <a:xfrm>
            <a:off x="1397687" y="2588131"/>
            <a:ext cx="4780917" cy="3866990"/>
            <a:chOff x="1755438" y="1925448"/>
            <a:chExt cx="6584229" cy="2305713"/>
          </a:xfrm>
        </p:grpSpPr>
        <p:grpSp>
          <p:nvGrpSpPr>
            <p:cNvPr id="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43761" y="202693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영양사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85719" y="313501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로그인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80442" y="2812233"/>
            <a:ext cx="17123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서비스가입상태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YES]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77461" y="3366346"/>
            <a:ext cx="1358064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로그인 요청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패스워드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344091" y="1745909"/>
            <a:ext cx="885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989337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35487" y="3289438"/>
            <a:ext cx="59883" cy="295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601069" y="3716385"/>
            <a:ext cx="45719" cy="2494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793003" y="359689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228256" y="3619506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REST 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9"/>
          <p:cNvGrpSpPr/>
          <p:nvPr/>
        </p:nvGrpSpPr>
        <p:grpSpPr>
          <a:xfrm>
            <a:off x="1653660" y="3968938"/>
            <a:ext cx="4230287" cy="2379219"/>
            <a:chOff x="1699205" y="1864005"/>
            <a:chExt cx="6640462" cy="2367156"/>
          </a:xfrm>
        </p:grpSpPr>
        <p:grpSp>
          <p:nvGrpSpPr>
            <p:cNvPr id="6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63591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4116470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7688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67458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338879" y="443227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로그인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946966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531998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80281" y="540367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할때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스마트폰에서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(silver_user_table)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263259" y="5634129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80442" y="614309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3830848" y="599549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607620" y="5600680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879630" y="4431834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93485" y="5101470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94993" y="5763397"/>
            <a:ext cx="1350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Reply data</a:t>
            </a:r>
          </a:p>
          <a:p>
            <a:r>
              <a:rPr lang="en-US" altLang="ko-KR" sz="1100" b="1" dirty="0" smtClean="0">
                <a:latin typeface="+mn-ea"/>
              </a:rPr>
              <a:t>          (Null </a:t>
            </a:r>
            <a:r>
              <a:rPr lang="ko-KR" altLang="en-US" sz="1100" b="1" dirty="0" smtClean="0">
                <a:latin typeface="+mn-ea"/>
              </a:rPr>
              <a:t>값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18935" y="5082037"/>
            <a:ext cx="13211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서비스 가입실패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입력정보 불일지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281160" y="5837698"/>
            <a:ext cx="12218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서비스 가입실패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입력정보 없음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53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43717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54830" y="2086080"/>
            <a:ext cx="19787" cy="44776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3290" y="2181198"/>
            <a:ext cx="11964" cy="43825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80568" y="3111685"/>
            <a:ext cx="56874" cy="3135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7928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10809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397687" y="2588131"/>
            <a:ext cx="4780917" cy="3866990"/>
            <a:chOff x="1755438" y="1925448"/>
            <a:chExt cx="6584229" cy="2305713"/>
          </a:xfrm>
        </p:grpSpPr>
        <p:grpSp>
          <p:nvGrpSpPr>
            <p:cNvPr id="40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43761" y="20269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</a:rPr>
              <a:t>실버세대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59293" y="3169849"/>
            <a:ext cx="135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로그인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패스워드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80442" y="2812233"/>
            <a:ext cx="17123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서비스가입상태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YES]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77461" y="3366346"/>
            <a:ext cx="1358064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로그인 요청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패스워드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344091" y="1745909"/>
            <a:ext cx="885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35487" y="3289438"/>
            <a:ext cx="59883" cy="295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01069" y="3596897"/>
            <a:ext cx="45719" cy="2614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793003" y="359689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1653660" y="3968938"/>
            <a:ext cx="4230287" cy="2379219"/>
            <a:chOff x="1699205" y="1864005"/>
            <a:chExt cx="6640462" cy="2367156"/>
          </a:xfrm>
        </p:grpSpPr>
        <p:grpSp>
          <p:nvGrpSpPr>
            <p:cNvPr id="131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63591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090202" y="4417856"/>
            <a:ext cx="135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패스워드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218091" y="4116470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7688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67458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338879" y="443227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로그인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066776" y="5195379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로그인 실패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비밀번호가 틀립니다</a:t>
            </a:r>
            <a:r>
              <a:rPr lang="en-US" altLang="ko-KR" sz="1100" b="1" dirty="0" smtClean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946966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531998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80281" y="540367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00CC"/>
                </a:solidFill>
              </a:rPr>
              <a:t>실버세대용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263259" y="5634129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80442" y="614309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3830848" y="599549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607620" y="5600680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52577" y="593078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로그인 실패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(</a:t>
            </a:r>
            <a:r>
              <a:rPr lang="ko-KR" altLang="en-US" sz="1100" b="1" dirty="0" smtClean="0">
                <a:latin typeface="+mn-ea"/>
              </a:rPr>
              <a:t>아이디가 틀립니다</a:t>
            </a:r>
            <a:r>
              <a:rPr lang="en-US" altLang="ko-KR" sz="1100" b="1" dirty="0" smtClean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98367" y="5118456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Reply data</a:t>
            </a:r>
          </a:p>
          <a:p>
            <a:r>
              <a:rPr lang="en-US" altLang="ko-KR" sz="1100" b="1" dirty="0" smtClean="0">
                <a:latin typeface="+mn-ea"/>
              </a:rPr>
              <a:t>  (</a:t>
            </a: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패스워드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12090" y="5776770"/>
            <a:ext cx="120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Reply data</a:t>
            </a:r>
          </a:p>
          <a:p>
            <a:r>
              <a:rPr lang="en-US" altLang="ko-KR" sz="1100" b="1" dirty="0" smtClean="0">
                <a:latin typeface="+mn-ea"/>
              </a:rPr>
              <a:t>       (Null </a:t>
            </a:r>
            <a:r>
              <a:rPr lang="ko-KR" altLang="en-US" sz="1100" b="1" dirty="0" smtClean="0">
                <a:latin typeface="+mn-ea"/>
              </a:rPr>
              <a:t>값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21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04725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>
            <a:stCxn id="51" idx="2"/>
          </p:cNvCxnSpPr>
          <p:nvPr/>
        </p:nvCxnSpPr>
        <p:spPr>
          <a:xfrm rot="16200000" flipH="1">
            <a:off x="30681" y="4085577"/>
            <a:ext cx="3771192" cy="264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H="1">
            <a:off x="1783533" y="4074091"/>
            <a:ext cx="3947311" cy="181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 flipH="1">
            <a:off x="3725500" y="4078620"/>
            <a:ext cx="3947310" cy="90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74067" y="2697965"/>
            <a:ext cx="72428" cy="2915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080533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28915" y="386723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96886" y="150333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74175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66852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3404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84402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99147" y="195157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영양사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98338" y="2836264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dirty="0" smtClean="0">
                <a:latin typeface="+mn-ea"/>
              </a:rPr>
              <a:t>비밀번호 찾기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70210" y="2895611"/>
            <a:ext cx="1898277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dirty="0" smtClean="0">
                <a:latin typeface="+mn-ea"/>
              </a:rPr>
              <a:t>비밀번호 검색 요청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전화번호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67930" y="1642443"/>
            <a:ext cx="1448268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124002" y="1692282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아이디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비밀번호 찾기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65728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989337" y="170773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30029" y="2655727"/>
            <a:ext cx="66476" cy="288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673493" y="3082676"/>
            <a:ext cx="75454" cy="247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811133" y="311660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30794" y="320467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53"/>
          <p:cNvGrpSpPr/>
          <p:nvPr/>
        </p:nvGrpSpPr>
        <p:grpSpPr>
          <a:xfrm>
            <a:off x="7300657" y="145978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2775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 rot="16200000" flipH="1">
            <a:off x="5595042" y="4101252"/>
            <a:ext cx="3802455" cy="54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15247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228256" y="2985796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REST 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385328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3" name="그룹 129"/>
          <p:cNvGrpSpPr/>
          <p:nvPr/>
        </p:nvGrpSpPr>
        <p:grpSpPr>
          <a:xfrm>
            <a:off x="1653660" y="3335228"/>
            <a:ext cx="4230287" cy="2459021"/>
            <a:chOff x="1699205" y="1864005"/>
            <a:chExt cx="6640462" cy="2367156"/>
          </a:xfrm>
        </p:grpSpPr>
        <p:grpSp>
          <p:nvGrpSpPr>
            <p:cNvPr id="4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00220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3482760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13512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013717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922756" y="3760120"/>
            <a:ext cx="1898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dirty="0" smtClean="0">
                <a:latin typeface="+mn-ea"/>
              </a:rPr>
              <a:t>비밀번호 검색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24083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457763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36736" y="4776954"/>
            <a:ext cx="1775188" cy="4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실버세대용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515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68832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할때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스마트폰에서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(silver_user_table)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cxnSp>
        <p:nvCxnSpPr>
          <p:cNvPr id="86" name="직선 연결선 85"/>
          <p:cNvCxnSpPr/>
          <p:nvPr/>
        </p:nvCxnSpPr>
        <p:spPr>
          <a:xfrm>
            <a:off x="1639988" y="49665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99933" y="5017927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786182" y="538189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1917116" y="555404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58067" y="5343428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검색 실패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생년월일이 틀립니다</a:t>
            </a:r>
            <a:r>
              <a:rPr lang="en-US" altLang="ko-KR" sz="1100" b="1" dirty="0" smtClean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66775" y="4568358"/>
            <a:ext cx="14821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검색 실패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 (</a:t>
            </a:r>
            <a:r>
              <a:rPr lang="ko-KR" altLang="en-US" sz="1100" b="1" dirty="0" smtClean="0">
                <a:latin typeface="+mn-ea"/>
              </a:rPr>
              <a:t>이름이 틀립니다</a:t>
            </a:r>
            <a:r>
              <a:rPr lang="en-US" altLang="ko-KR" sz="1100" b="1" dirty="0" smtClean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90202" y="3789808"/>
            <a:ext cx="135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패스워드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98367" y="4370312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Reply data</a:t>
            </a:r>
          </a:p>
          <a:p>
            <a:r>
              <a:rPr lang="en-US" altLang="ko-KR" sz="1100" b="1" dirty="0" smtClean="0">
                <a:latin typeface="+mn-ea"/>
              </a:rPr>
              <a:t>  (</a:t>
            </a: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패스워드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49037" y="5167171"/>
            <a:ext cx="120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Reply data</a:t>
            </a:r>
          </a:p>
          <a:p>
            <a:r>
              <a:rPr lang="en-US" altLang="ko-KR" sz="1100" b="1" dirty="0" smtClean="0">
                <a:latin typeface="+mn-ea"/>
              </a:rPr>
              <a:t>       (Null </a:t>
            </a:r>
            <a:r>
              <a:rPr lang="ko-KR" altLang="en-US" sz="1100" b="1" dirty="0" smtClean="0">
                <a:latin typeface="+mn-ea"/>
              </a:rPr>
              <a:t>값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04725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877392" y="2231289"/>
            <a:ext cx="12230" cy="434096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48135" y="2109489"/>
            <a:ext cx="20172" cy="43974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94630" y="2109490"/>
            <a:ext cx="0" cy="439744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54918" y="2506436"/>
            <a:ext cx="70799" cy="3608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263967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28915" y="452852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96886" y="150333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74175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66852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3404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84402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13361" y="1969679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영양사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28370" y="2267506"/>
            <a:ext cx="19639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   비밀번호 변경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현재비밀번호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  아이디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변경비밀번호확인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76609" y="3817600"/>
            <a:ext cx="2000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비밀번호 변경 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현재비밀번호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r>
              <a:rPr lang="en-US" altLang="ko-KR" sz="1100" b="1" dirty="0" smtClean="0">
                <a:latin typeface="+mn-ea"/>
              </a:rPr>
              <a:t>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642443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46676" y="169228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비밀번호 변경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65728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0773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45303" y="2639677"/>
            <a:ext cx="65828" cy="3279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73493" y="3992336"/>
            <a:ext cx="45719" cy="1926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868281" y="4071789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30794" y="4045570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45978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2775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 rot="16200000" flipH="1">
            <a:off x="5595042" y="4101252"/>
            <a:ext cx="3802455" cy="54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4023454"/>
            <a:ext cx="45719" cy="564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382668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33113" y="4457422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9"/>
          <p:cNvGrpSpPr/>
          <p:nvPr/>
        </p:nvGrpSpPr>
        <p:grpSpPr>
          <a:xfrm>
            <a:off x="1513361" y="4531179"/>
            <a:ext cx="4265822" cy="1703926"/>
            <a:chOff x="1699205" y="1864005"/>
            <a:chExt cx="6640462" cy="2367156"/>
          </a:xfrm>
        </p:grpSpPr>
        <p:grpSp>
          <p:nvGrpSpPr>
            <p:cNvPr id="6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510434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4633884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300333" y="5303365"/>
            <a:ext cx="469854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5115857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175304" y="486226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비밀번호 변경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092286" y="5570255"/>
            <a:ext cx="1653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비밀번호 변경 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 비밀번호 불일치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 smtClean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536500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567977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36736" y="587909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영양</a:t>
            </a:r>
            <a:r>
              <a:rPr lang="ko-KR" altLang="en-US" sz="1200" b="1" dirty="0">
                <a:solidFill>
                  <a:srgbClr val="0000CC"/>
                </a:solidFill>
              </a:rPr>
              <a:t>사</a:t>
            </a:r>
            <a:r>
              <a:rPr lang="ko-KR" altLang="en-US" sz="1200" b="1" dirty="0" smtClean="0">
                <a:solidFill>
                  <a:srgbClr val="0000CC"/>
                </a:solidFill>
              </a:rPr>
              <a:t>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29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68832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3765489" y="4894416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현재비밀번호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61133" y="5482245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현재비밀번호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30220" y="2712176"/>
            <a:ext cx="583474" cy="278674"/>
            <a:chOff x="3830220" y="2785652"/>
            <a:chExt cx="583474" cy="278674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3830220" y="2785652"/>
              <a:ext cx="5834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4404985" y="2792203"/>
              <a:ext cx="5096" cy="262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3840427" y="3064326"/>
              <a:ext cx="5645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3764109" y="2449159"/>
            <a:ext cx="1362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 smtClean="0">
                <a:latin typeface="+mn-ea"/>
              </a:rPr>
              <a:t>변경비밀번호 일치</a:t>
            </a:r>
            <a:endParaRPr lang="en-US" altLang="ko-KR" sz="1100" b="1" dirty="0">
              <a:latin typeface="+mn-ea"/>
            </a:endParaRPr>
          </a:p>
          <a:p>
            <a:pPr algn="r"/>
            <a:r>
              <a:rPr lang="ko-KR" altLang="en-US" sz="1100" b="1" dirty="0" smtClean="0">
                <a:latin typeface="+mn-ea"/>
              </a:rPr>
              <a:t>여부 확인</a:t>
            </a:r>
            <a:endParaRPr lang="en-US" altLang="ko-KR" sz="1100" b="1" dirty="0" smtClean="0">
              <a:latin typeface="+mn-ea"/>
            </a:endParaRPr>
          </a:p>
        </p:txBody>
      </p:sp>
      <p:grpSp>
        <p:nvGrpSpPr>
          <p:cNvPr id="83" name="그룹 129"/>
          <p:cNvGrpSpPr/>
          <p:nvPr/>
        </p:nvGrpSpPr>
        <p:grpSpPr>
          <a:xfrm>
            <a:off x="1528484" y="2802229"/>
            <a:ext cx="4250699" cy="1663094"/>
            <a:chOff x="1699205" y="1864005"/>
            <a:chExt cx="6640462" cy="2367156"/>
          </a:xfrm>
        </p:grpSpPr>
        <p:grpSp>
          <p:nvGrpSpPr>
            <p:cNvPr id="84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99" name="직선 연결선 98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2" name="직선 연결선 101"/>
          <p:cNvCxnSpPr/>
          <p:nvPr/>
        </p:nvCxnSpPr>
        <p:spPr>
          <a:xfrm>
            <a:off x="1300333" y="3549500"/>
            <a:ext cx="469854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40427" y="3593475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err="1" smtClean="0">
                <a:solidFill>
                  <a:srgbClr val="0000CC"/>
                </a:solidFill>
                <a:latin typeface="+mn-ea"/>
              </a:rPr>
              <a:t>매칭결</a:t>
            </a:r>
            <a:r>
              <a:rPr lang="ko-KR" altLang="en-US" sz="1100" b="1" dirty="0" err="1">
                <a:solidFill>
                  <a:srgbClr val="0000CC"/>
                </a:solidFill>
                <a:latin typeface="+mn-ea"/>
              </a:rPr>
              <a:t>과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일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치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143450" y="2871011"/>
            <a:ext cx="147187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err="1" smtClean="0">
                <a:solidFill>
                  <a:srgbClr val="0000CC"/>
                </a:solidFill>
                <a:latin typeface="+mn-ea"/>
              </a:rPr>
              <a:t>매칭결</a:t>
            </a:r>
            <a:r>
              <a:rPr lang="ko-KR" altLang="en-US" sz="1100" b="1" dirty="0" err="1">
                <a:solidFill>
                  <a:srgbClr val="0000CC"/>
                </a:solidFill>
                <a:latin typeface="+mn-ea"/>
              </a:rPr>
              <a:t>과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불일치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2787" y="3011003"/>
            <a:ext cx="1653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비밀번호 변경 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변</a:t>
            </a:r>
            <a:r>
              <a:rPr lang="ko-KR" altLang="en-US" sz="1100" b="1" dirty="0">
                <a:latin typeface="+mn-ea"/>
              </a:rPr>
              <a:t>경</a:t>
            </a:r>
            <a:r>
              <a:rPr lang="ko-KR" altLang="en-US" sz="1100" b="1" dirty="0" smtClean="0">
                <a:latin typeface="+mn-ea"/>
              </a:rPr>
              <a:t> 비밀번호 불일치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 smtClean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1917237" y="3319842"/>
            <a:ext cx="18280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857792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>
            <a:stCxn id="51" idx="2"/>
          </p:cNvCxnSpPr>
          <p:nvPr/>
        </p:nvCxnSpPr>
        <p:spPr>
          <a:xfrm>
            <a:off x="1892926" y="2539090"/>
            <a:ext cx="17995" cy="34612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54830" y="2086080"/>
            <a:ext cx="2523" cy="395727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3290" y="2181198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80567" y="3395042"/>
            <a:ext cx="68489" cy="2405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74140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10809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1398181" y="2880515"/>
            <a:ext cx="517777" cy="264464"/>
            <a:chOff x="1797898" y="4125592"/>
            <a:chExt cx="713077" cy="21646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797898" y="4341499"/>
              <a:ext cx="548724" cy="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10559" y="4125592"/>
              <a:ext cx="416" cy="110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2346622" y="4236249"/>
              <a:ext cx="163392" cy="105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397687" y="2847915"/>
            <a:ext cx="345931" cy="37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opt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1398181" y="2876179"/>
            <a:ext cx="4780423" cy="3185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1796886" y="174776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98619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91295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207847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208845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88996" y="22774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영양사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606" y="3525756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식단 조회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소속기관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09007" y="3173794"/>
            <a:ext cx="15712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식단입력상태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YES]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220184" y="1995510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243515" y="2045349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힐링식단 조회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2010352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989337" y="206080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5" name="직사각형 94"/>
          <p:cNvSpPr/>
          <p:nvPr/>
        </p:nvSpPr>
        <p:spPr>
          <a:xfrm>
            <a:off x="5594214" y="3699759"/>
            <a:ext cx="60299" cy="1814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그룹 153"/>
          <p:cNvGrpSpPr/>
          <p:nvPr/>
        </p:nvGrpSpPr>
        <p:grpSpPr>
          <a:xfrm>
            <a:off x="7336869" y="1767589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228081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228256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7743850" y="840417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413188" y="982535"/>
            <a:ext cx="20585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조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중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석식 및 식단 상세정보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5697704" y="114607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영양사용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힐링식단 관리</a:t>
            </a:r>
            <a:r>
              <a:rPr lang="en-US" altLang="ko-KR" dirty="0" smtClean="0"/>
              <a:t>&gt;   </a:t>
            </a:r>
            <a:r>
              <a:rPr lang="ko-KR" altLang="en-US" dirty="0" smtClean="0"/>
              <a:t>힐링식단 조회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63948" y="2032339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할때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스마트폰에서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(silver_user_table)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3837559" y="376704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240160" y="350467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식단정보 요청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89846" y="85300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식단 확인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06114" y="4426519"/>
            <a:ext cx="20088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아침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점심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저녁 식단</a:t>
            </a:r>
            <a:r>
              <a:rPr lang="en-US" altLang="ko-KR" sz="1100" b="1" dirty="0" smtClean="0">
                <a:latin typeface="+mn-ea"/>
              </a:rPr>
              <a:t>,</a:t>
            </a:r>
          </a:p>
          <a:p>
            <a:pPr algn="ctr"/>
            <a:r>
              <a:rPr lang="ko-KR" altLang="en-US" sz="1100" b="1" dirty="0" smtClean="0">
                <a:latin typeface="+mn-ea"/>
              </a:rPr>
              <a:t>칼로리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err="1" smtClean="0">
                <a:latin typeface="+mn-ea"/>
              </a:rPr>
              <a:t>제공량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err="1" smtClean="0">
                <a:latin typeface="+mn-ea"/>
              </a:rPr>
              <a:t>레시피</a:t>
            </a:r>
            <a:r>
              <a:rPr lang="ko-KR" altLang="en-US" sz="1100" b="1" dirty="0" smtClean="0">
                <a:latin typeface="+mn-ea"/>
              </a:rPr>
              <a:t> 정보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859031" y="4658261"/>
            <a:ext cx="1664170" cy="98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900136" y="482925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28766" y="5422499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식단 조회 실패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90938" y="5173817"/>
            <a:ext cx="16626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식단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조회결과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실패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55771" y="5682780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853972" y="5470314"/>
            <a:ext cx="1658332" cy="98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125"/>
          <p:cNvGrpSpPr/>
          <p:nvPr/>
        </p:nvGrpSpPr>
        <p:grpSpPr>
          <a:xfrm>
            <a:off x="1540689" y="4089642"/>
            <a:ext cx="4230287" cy="1844780"/>
            <a:chOff x="1699205" y="1864005"/>
            <a:chExt cx="6640462" cy="2367156"/>
          </a:xfrm>
        </p:grpSpPr>
        <p:grpSp>
          <p:nvGrpSpPr>
            <p:cNvPr id="72" name="그룹 126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050844" y="4346643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식단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조회결과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성공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46541" y="459291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식단 조회 성공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1609885" y="5066715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248798" y="526922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</a:t>
            </a:r>
            <a:r>
              <a:rPr lang="en-US" altLang="ko-KR" sz="1100" b="1" dirty="0" smtClean="0">
                <a:latin typeface="+mn-ea"/>
              </a:rPr>
              <a:t>data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735487" y="3425232"/>
            <a:ext cx="71327" cy="2310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영양사용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15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사이버회진 소견 관리</a:t>
            </a:r>
            <a:r>
              <a:rPr lang="en-US" altLang="ko-KR" dirty="0" smtClean="0"/>
              <a:t>&gt;   </a:t>
            </a:r>
            <a:r>
              <a:rPr lang="ko-KR" altLang="en-US" dirty="0" smtClean="0"/>
              <a:t>소견서 조회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할때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스마트폰에서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(silver_user_table)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82" name="직사각형 81"/>
          <p:cNvSpPr/>
          <p:nvPr/>
        </p:nvSpPr>
        <p:spPr>
          <a:xfrm>
            <a:off x="3105113" y="1857792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1917865" y="2539090"/>
            <a:ext cx="0" cy="34793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754830" y="2086080"/>
            <a:ext cx="17377" cy="393233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5613290" y="2181198"/>
            <a:ext cx="10390" cy="380617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897194" y="3385990"/>
            <a:ext cx="66178" cy="241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46906" y="361670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5710809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39"/>
          <p:cNvGrpSpPr/>
          <p:nvPr/>
        </p:nvGrpSpPr>
        <p:grpSpPr>
          <a:xfrm>
            <a:off x="1398181" y="2902549"/>
            <a:ext cx="517777" cy="264464"/>
            <a:chOff x="1797898" y="4125592"/>
            <a:chExt cx="713077" cy="216465"/>
          </a:xfrm>
        </p:grpSpPr>
        <p:cxnSp>
          <p:nvCxnSpPr>
            <p:cNvPr id="100" name="직선 연결선 99"/>
            <p:cNvCxnSpPr/>
            <p:nvPr/>
          </p:nvCxnSpPr>
          <p:spPr>
            <a:xfrm>
              <a:off x="1797898" y="4341499"/>
              <a:ext cx="548724" cy="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2510559" y="4125592"/>
              <a:ext cx="416" cy="110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2346622" y="4236249"/>
              <a:ext cx="163392" cy="105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1397687" y="2869949"/>
            <a:ext cx="345931" cy="37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opt</a:t>
            </a:r>
            <a:endParaRPr lang="ko-KR" altLang="en-US" sz="1400" dirty="0"/>
          </a:p>
        </p:txBody>
      </p:sp>
      <p:sp>
        <p:nvSpPr>
          <p:cNvPr id="99" name="직사각형 98"/>
          <p:cNvSpPr/>
          <p:nvPr/>
        </p:nvSpPr>
        <p:spPr>
          <a:xfrm>
            <a:off x="1398181" y="2898213"/>
            <a:ext cx="4780423" cy="315406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1796886" y="174776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연결선 103"/>
          <p:cNvCxnSpPr/>
          <p:nvPr/>
        </p:nvCxnSpPr>
        <p:spPr>
          <a:xfrm flipV="1">
            <a:off x="1742021" y="198619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H="1">
            <a:off x="1875371" y="191295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1787833" y="207847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875371" y="208845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588996" y="22774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영양사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22765" y="3400878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소견서 조회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소속기관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009007" y="3173794"/>
            <a:ext cx="17123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소견서입력상태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YES]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3220184" y="1995510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306886" y="204534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소견서 조회</a:t>
            </a:r>
            <a:endParaRPr lang="ko-KR" altLang="en-US" sz="1100" dirty="0"/>
          </a:p>
        </p:txBody>
      </p:sp>
      <p:sp>
        <p:nvSpPr>
          <p:cNvPr id="125" name="직사각형 124"/>
          <p:cNvSpPr/>
          <p:nvPr/>
        </p:nvSpPr>
        <p:spPr>
          <a:xfrm>
            <a:off x="5042864" y="2010352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989337" y="206080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127" name="직사각형 126"/>
          <p:cNvSpPr/>
          <p:nvPr/>
        </p:nvSpPr>
        <p:spPr>
          <a:xfrm>
            <a:off x="3744723" y="3566159"/>
            <a:ext cx="64729" cy="2120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5601069" y="3607749"/>
            <a:ext cx="58845" cy="18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7336869" y="1767589"/>
            <a:ext cx="266700" cy="464818"/>
            <a:chOff x="7994278" y="476165"/>
            <a:chExt cx="266700" cy="464818"/>
          </a:xfrm>
        </p:grpSpPr>
        <p:sp>
          <p:nvSpPr>
            <p:cNvPr id="139" name="타원 138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0" name="직선 연결선 139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7086113" y="228081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7489709" y="2217172"/>
            <a:ext cx="12244" cy="25863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6228256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249441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839356" y="4456974"/>
            <a:ext cx="17812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담당의 사진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 </a:t>
            </a:r>
          </a:p>
          <a:p>
            <a:pPr algn="ctr"/>
            <a:r>
              <a:rPr lang="ko-KR" altLang="en-US" sz="1100" b="1" dirty="0" smtClean="0">
                <a:latin typeface="+mn-ea"/>
              </a:rPr>
              <a:t>소속병원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소속과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소견서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71" name="원통 170"/>
          <p:cNvSpPr/>
          <p:nvPr/>
        </p:nvSpPr>
        <p:spPr>
          <a:xfrm>
            <a:off x="7663948" y="2032339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3" name="직선 화살표 연결선 172"/>
          <p:cNvCxnSpPr/>
          <p:nvPr/>
        </p:nvCxnSpPr>
        <p:spPr>
          <a:xfrm>
            <a:off x="3837559" y="376704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068153" y="3468461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소견서정보 요청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814718" y="4688337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919567" y="479320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48197" y="538645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소견서 조회 실패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10369" y="5137768"/>
            <a:ext cx="16626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목록 조회결과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실패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1975202" y="564673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3803821" y="543385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125"/>
          <p:cNvGrpSpPr/>
          <p:nvPr/>
        </p:nvGrpSpPr>
        <p:grpSpPr>
          <a:xfrm>
            <a:off x="1560120" y="4053593"/>
            <a:ext cx="4230287" cy="1844780"/>
            <a:chOff x="1699205" y="1864005"/>
            <a:chExt cx="6640462" cy="2367156"/>
          </a:xfrm>
        </p:grpSpPr>
        <p:grpSp>
          <p:nvGrpSpPr>
            <p:cNvPr id="70" name="그룹 126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73" name="직선 연결선 72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070275" y="4310594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목록 조회결과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성공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65972" y="455686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소견서 조회 성공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1629316" y="5030666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268229" y="523317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</a:t>
            </a:r>
            <a:r>
              <a:rPr lang="en-US" altLang="ko-KR" sz="1100" b="1" dirty="0" smtClean="0">
                <a:latin typeface="+mn-ea"/>
              </a:rPr>
              <a:t>data</a:t>
            </a:r>
            <a:endParaRPr lang="en-US" altLang="ko-KR" sz="11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07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영양사용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관심환자 관리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관심환자 조회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할때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스마트폰에서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(silver_user_table)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177" name="직사각형 176"/>
          <p:cNvSpPr/>
          <p:nvPr/>
        </p:nvSpPr>
        <p:spPr>
          <a:xfrm>
            <a:off x="3105113" y="1857792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8" name="직선 연결선 177"/>
          <p:cNvCxnSpPr>
            <a:stCxn id="198" idx="2"/>
          </p:cNvCxnSpPr>
          <p:nvPr/>
        </p:nvCxnSpPr>
        <p:spPr>
          <a:xfrm rot="16200000" flipH="1">
            <a:off x="277521" y="4154495"/>
            <a:ext cx="3261346" cy="3053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3754830" y="2086080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5613290" y="2181198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1880568" y="3242311"/>
            <a:ext cx="47384" cy="914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4" name="직선 화살표 연결선 183"/>
          <p:cNvCxnSpPr/>
          <p:nvPr/>
        </p:nvCxnSpPr>
        <p:spPr>
          <a:xfrm>
            <a:off x="1946906" y="338119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>
            <a:off x="5710809" y="394678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그룹 185"/>
          <p:cNvGrpSpPr/>
          <p:nvPr/>
        </p:nvGrpSpPr>
        <p:grpSpPr>
          <a:xfrm>
            <a:off x="1397687" y="2869949"/>
            <a:ext cx="4780917" cy="3133687"/>
            <a:chOff x="1755438" y="1925448"/>
            <a:chExt cx="6584229" cy="2305713"/>
          </a:xfrm>
        </p:grpSpPr>
        <p:grpSp>
          <p:nvGrpSpPr>
            <p:cNvPr id="187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190" name="직선 연결선 189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TextBox 187"/>
            <p:cNvSpPr txBox="1"/>
            <p:nvPr/>
          </p:nvSpPr>
          <p:spPr>
            <a:xfrm>
              <a:off x="1755438" y="1925448"/>
              <a:ext cx="530276" cy="251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3" name="타원 192"/>
          <p:cNvSpPr/>
          <p:nvPr/>
        </p:nvSpPr>
        <p:spPr>
          <a:xfrm>
            <a:off x="1796886" y="174776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4" name="직선 연결선 193"/>
          <p:cNvCxnSpPr/>
          <p:nvPr/>
        </p:nvCxnSpPr>
        <p:spPr>
          <a:xfrm flipV="1">
            <a:off x="1742021" y="198619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flipH="1">
            <a:off x="1875371" y="191295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flipV="1">
            <a:off x="1787833" y="207847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1875371" y="208845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1588996" y="22774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영양사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240871" y="3165369"/>
            <a:ext cx="12218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 smtClean="0">
                <a:latin typeface="+mn-ea"/>
              </a:rPr>
              <a:t>실버사용자</a:t>
            </a:r>
            <a:r>
              <a:rPr lang="ko-KR" altLang="en-US" sz="1100" b="1" dirty="0" smtClean="0">
                <a:latin typeface="+mn-ea"/>
              </a:rPr>
              <a:t> 조회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소속기관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009007" y="2915186"/>
            <a:ext cx="15520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관심환자등록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NO]</a:t>
            </a:r>
          </a:p>
        </p:txBody>
      </p:sp>
      <p:sp>
        <p:nvSpPr>
          <p:cNvPr id="202" name="직사각형 201"/>
          <p:cNvSpPr/>
          <p:nvPr/>
        </p:nvSpPr>
        <p:spPr>
          <a:xfrm>
            <a:off x="3220184" y="1995510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3234462" y="2045349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관심환자 조회</a:t>
            </a:r>
            <a:endParaRPr lang="ko-KR" altLang="en-US" sz="1100" dirty="0"/>
          </a:p>
        </p:txBody>
      </p:sp>
      <p:sp>
        <p:nvSpPr>
          <p:cNvPr id="204" name="직사각형 203"/>
          <p:cNvSpPr/>
          <p:nvPr/>
        </p:nvSpPr>
        <p:spPr>
          <a:xfrm>
            <a:off x="5042864" y="2010352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4989337" y="206080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206" name="직사각형 205"/>
          <p:cNvSpPr/>
          <p:nvPr/>
        </p:nvSpPr>
        <p:spPr>
          <a:xfrm>
            <a:off x="3735487" y="3264344"/>
            <a:ext cx="45719" cy="983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직사각형 206"/>
          <p:cNvSpPr/>
          <p:nvPr/>
        </p:nvSpPr>
        <p:spPr>
          <a:xfrm>
            <a:off x="5601069" y="3356182"/>
            <a:ext cx="45719" cy="680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8" name="직선 화살표 연결선 207"/>
          <p:cNvCxnSpPr/>
          <p:nvPr/>
        </p:nvCxnSpPr>
        <p:spPr>
          <a:xfrm>
            <a:off x="5703635" y="3478184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그룹 208"/>
          <p:cNvGrpSpPr/>
          <p:nvPr/>
        </p:nvGrpSpPr>
        <p:grpSpPr>
          <a:xfrm>
            <a:off x="7336869" y="1767589"/>
            <a:ext cx="266700" cy="464818"/>
            <a:chOff x="7994278" y="476165"/>
            <a:chExt cx="266700" cy="464818"/>
          </a:xfrm>
        </p:grpSpPr>
        <p:sp>
          <p:nvSpPr>
            <p:cNvPr id="210" name="타원 2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1" name="직선 연결선 2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/>
          <p:cNvSpPr txBox="1"/>
          <p:nvPr/>
        </p:nvSpPr>
        <p:spPr>
          <a:xfrm>
            <a:off x="7086113" y="228081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216" name="직선 연결선 215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7478632" y="3425984"/>
            <a:ext cx="45719" cy="638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6228256" y="3259302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249441" y="3997488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220" name="직선 화살표 연결선 219"/>
          <p:cNvCxnSpPr/>
          <p:nvPr/>
        </p:nvCxnSpPr>
        <p:spPr>
          <a:xfrm>
            <a:off x="3814539" y="40390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4188490" y="3731290"/>
            <a:ext cx="902811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Reply data</a:t>
            </a:r>
          </a:p>
        </p:txBody>
      </p:sp>
      <p:cxnSp>
        <p:nvCxnSpPr>
          <p:cNvPr id="222" name="직선 화살표 연결선 221"/>
          <p:cNvCxnSpPr/>
          <p:nvPr/>
        </p:nvCxnSpPr>
        <p:spPr>
          <a:xfrm>
            <a:off x="1963650" y="414420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원통 222"/>
          <p:cNvSpPr/>
          <p:nvPr/>
        </p:nvSpPr>
        <p:spPr>
          <a:xfrm>
            <a:off x="7663948" y="2032339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4" name="직선 화살표 연결선 223"/>
          <p:cNvCxnSpPr/>
          <p:nvPr/>
        </p:nvCxnSpPr>
        <p:spPr>
          <a:xfrm>
            <a:off x="3837559" y="3406844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4065774" y="3126363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관심환자 등록 요청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198780" y="3934251"/>
            <a:ext cx="1321196" cy="652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관심환자 확인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등록완료 메시지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100" b="1" dirty="0"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242824" y="4400672"/>
            <a:ext cx="5259576" cy="143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78279" y="4434544"/>
            <a:ext cx="15712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관심환자등록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YES]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885186" y="4687802"/>
            <a:ext cx="47384" cy="914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1951524" y="4826689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715427" y="534609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740105" y="4709835"/>
            <a:ext cx="45719" cy="983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5605687" y="4801673"/>
            <a:ext cx="45719" cy="721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708253" y="4923675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483250" y="4871476"/>
            <a:ext cx="53623" cy="587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232874" y="4704793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3819157" y="540140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968268" y="549733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3842177" y="4852335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70392" y="4571854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관심환자 정보 요청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99307" y="4546210"/>
            <a:ext cx="12170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관심환자 조회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소속기관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32119" y="5181381"/>
            <a:ext cx="171873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환자 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나이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소속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ko-KR" altLang="en-US" sz="1100" b="1" dirty="0" err="1" smtClean="0">
                <a:latin typeface="+mn-ea"/>
              </a:rPr>
              <a:t>바이오정보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소견서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식단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54060" y="5424509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40342" y="5222726"/>
            <a:ext cx="108074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관심환자 확인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45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857792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>
            <a:stCxn id="51" idx="2"/>
          </p:cNvCxnSpPr>
          <p:nvPr/>
        </p:nvCxnSpPr>
        <p:spPr>
          <a:xfrm rot="16200000" flipH="1">
            <a:off x="277521" y="4154495"/>
            <a:ext cx="3261346" cy="3053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54830" y="2086080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3290" y="2181198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89804" y="4836405"/>
            <a:ext cx="49832" cy="326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710809" y="4890227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8"/>
          <p:cNvGrpSpPr/>
          <p:nvPr/>
        </p:nvGrpSpPr>
        <p:grpSpPr>
          <a:xfrm>
            <a:off x="1566250" y="3666656"/>
            <a:ext cx="4363770" cy="1884474"/>
            <a:chOff x="1755438" y="1868703"/>
            <a:chExt cx="6584229" cy="2362458"/>
          </a:xfrm>
        </p:grpSpPr>
        <p:grpSp>
          <p:nvGrpSpPr>
            <p:cNvPr id="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868703"/>
              <a:ext cx="530276" cy="251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1796886" y="174776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98619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91295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207847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208845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88996" y="22774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영양사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71544" y="3952352"/>
            <a:ext cx="130516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알림상태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OFF]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220184" y="1995510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370257" y="204534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알림 설정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2010352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989337" y="206080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35487" y="3183875"/>
            <a:ext cx="45719" cy="1951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603643" y="4765963"/>
            <a:ext cx="58248" cy="31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153"/>
          <p:cNvGrpSpPr/>
          <p:nvPr/>
        </p:nvGrpSpPr>
        <p:grpSpPr>
          <a:xfrm>
            <a:off x="7336869" y="1767589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228081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80595" y="3305061"/>
            <a:ext cx="45719" cy="1664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2282" y="4640897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3859806" y="488938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931453" y="4677374"/>
            <a:ext cx="1702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data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식단 미등록 환자 정보</a:t>
            </a:r>
            <a:r>
              <a:rPr lang="en-US" altLang="ko-KR" sz="1100" b="1" dirty="0" smtClean="0">
                <a:latin typeface="+mn-ea"/>
              </a:rPr>
              <a:t>)</a:t>
            </a:r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1972704" y="50910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영양사용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654621" y="0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환경설정  </a:t>
            </a:r>
            <a:r>
              <a:rPr lang="en-US" altLang="ko-KR" dirty="0" smtClean="0"/>
              <a:t>&gt;   </a:t>
            </a:r>
            <a:r>
              <a:rPr lang="ko-KR" altLang="en-US" dirty="0" smtClean="0"/>
              <a:t>알림설정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63948" y="2032339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할때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스마트폰에서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(silver_user_table)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cxnSp>
        <p:nvCxnSpPr>
          <p:cNvPr id="62" name="직선 연결선 61"/>
          <p:cNvCxnSpPr/>
          <p:nvPr/>
        </p:nvCxnSpPr>
        <p:spPr>
          <a:xfrm>
            <a:off x="1261245" y="4334286"/>
            <a:ext cx="4985646" cy="6568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97196" y="4548393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알림상태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ON]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1397687" y="2869949"/>
            <a:ext cx="4780917" cy="2816983"/>
            <a:chOff x="1755438" y="1925448"/>
            <a:chExt cx="6584229" cy="2305713"/>
          </a:xfrm>
        </p:grpSpPr>
        <p:grpSp>
          <p:nvGrpSpPr>
            <p:cNvPr id="7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76" name="직선 연결선 75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059798" y="3245038"/>
            <a:ext cx="15520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식단작성상태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NO]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74620" y="482548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식단 미작성 알림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789802" y="3349582"/>
            <a:ext cx="3712685" cy="11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02747" y="3149008"/>
            <a:ext cx="2217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Request data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주기적으로 환자정보 갱신요청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93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04725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1907" y="2247609"/>
            <a:ext cx="3081" cy="381592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 flipH="1">
            <a:off x="1783533" y="4074091"/>
            <a:ext cx="3947311" cy="181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 flipH="1">
            <a:off x="3725500" y="4078620"/>
            <a:ext cx="3947310" cy="90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74067" y="2697965"/>
            <a:ext cx="72428" cy="2915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080533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28915" y="386723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96886" y="150333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74175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66852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3404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84402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96951" y="193573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+mn-ea"/>
              </a:rPr>
              <a:t>영양사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26194" y="2863183"/>
            <a:ext cx="1167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n-ea"/>
              </a:rPr>
              <a:t>아이디 찾기</a:t>
            </a:r>
            <a:endParaRPr lang="en-US" altLang="ko-KR" sz="1100" b="1" dirty="0" smtClean="0">
              <a:latin typeface="+mn-ea"/>
            </a:endParaRPr>
          </a:p>
          <a:p>
            <a:pPr algn="ctr"/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83597" y="2895611"/>
            <a:ext cx="1271502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아이디 </a:t>
            </a:r>
            <a:r>
              <a:rPr lang="ko-KR" altLang="en-US" sz="1100" b="1" dirty="0" smtClean="0">
                <a:latin typeface="+mn-ea"/>
              </a:rPr>
              <a:t>검색 요청</a:t>
            </a:r>
            <a:endParaRPr lang="en-US" altLang="ko-KR" sz="1100" b="1" dirty="0" smtClean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42232" y="1651103"/>
            <a:ext cx="1024088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83546" y="169990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아이디 찾기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65728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0773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30029" y="2655727"/>
            <a:ext cx="66476" cy="288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73493" y="3082676"/>
            <a:ext cx="75454" cy="247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811133" y="311660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30794" y="320467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45978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2775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501326" y="2189361"/>
            <a:ext cx="7814" cy="189378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15247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298579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385328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9"/>
          <p:cNvGrpSpPr/>
          <p:nvPr/>
        </p:nvGrpSpPr>
        <p:grpSpPr>
          <a:xfrm>
            <a:off x="1570530" y="3335228"/>
            <a:ext cx="4230287" cy="2459021"/>
            <a:chOff x="1699205" y="1864005"/>
            <a:chExt cx="6640462" cy="2367156"/>
          </a:xfrm>
        </p:grpSpPr>
        <p:grpSp>
          <p:nvGrpSpPr>
            <p:cNvPr id="6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00220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3482760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209940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013717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213538" y="3768124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아이디 </a:t>
            </a:r>
            <a:r>
              <a:rPr lang="ko-KR" altLang="en-US" sz="1100" b="1" dirty="0" smtClean="0">
                <a:latin typeface="+mn-ea"/>
              </a:rPr>
              <a:t>검색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24083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457763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36736" y="4776954"/>
            <a:ext cx="1775188" cy="4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00CC"/>
                </a:solidFill>
              </a:rPr>
              <a:t>실버세대용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515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68832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cxnSp>
        <p:nvCxnSpPr>
          <p:cNvPr id="86" name="직선 연결선 85"/>
          <p:cNvCxnSpPr/>
          <p:nvPr/>
        </p:nvCxnSpPr>
        <p:spPr>
          <a:xfrm>
            <a:off x="1639988" y="49665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99933" y="5017927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786182" y="5381893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1917116" y="555404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10515" y="3783336"/>
            <a:ext cx="120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</a:t>
            </a:r>
            <a:r>
              <a:rPr lang="en-US" altLang="ko-KR" sz="1100" b="1" dirty="0" smtClean="0">
                <a:latin typeface="+mn-ea"/>
              </a:rPr>
              <a:t>data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58067" y="5343428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검색 실패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생년월일이 틀립니다</a:t>
            </a:r>
            <a:r>
              <a:rPr lang="en-US" altLang="ko-KR" sz="1100" b="1" dirty="0" smtClean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66775" y="4568358"/>
            <a:ext cx="14821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검색 실패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 (</a:t>
            </a:r>
            <a:r>
              <a:rPr lang="ko-KR" altLang="en-US" sz="1100" b="1" dirty="0" smtClean="0">
                <a:latin typeface="+mn-ea"/>
              </a:rPr>
              <a:t>이름이 틀립니다</a:t>
            </a:r>
            <a:r>
              <a:rPr lang="en-US" altLang="ko-KR" sz="1100" b="1" dirty="0" smtClean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25646" y="4379555"/>
            <a:ext cx="11673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</a:t>
            </a:r>
            <a:r>
              <a:rPr lang="en-US" altLang="ko-KR" sz="1100" b="1" dirty="0" smtClean="0">
                <a:latin typeface="+mn-ea"/>
              </a:rPr>
              <a:t>data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25645" y="5155805"/>
            <a:ext cx="11673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Reply </a:t>
            </a:r>
            <a:r>
              <a:rPr lang="en-US" altLang="ko-KR" sz="1100" b="1" dirty="0" smtClean="0">
                <a:latin typeface="+mn-ea"/>
              </a:rPr>
              <a:t>data</a:t>
            </a:r>
          </a:p>
          <a:p>
            <a:pPr algn="ctr"/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이름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생년월일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2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04725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877392" y="2231289"/>
            <a:ext cx="12230" cy="434096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48135" y="2109489"/>
            <a:ext cx="20172" cy="43974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94630" y="2109490"/>
            <a:ext cx="0" cy="439744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54918" y="2506436"/>
            <a:ext cx="70799" cy="3608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263967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28915" y="452852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796886" y="1503333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741759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668524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34045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844025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13361" y="19696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+mn-ea"/>
              </a:rPr>
              <a:t>실버세대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28370" y="2267506"/>
            <a:ext cx="19639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    비밀번호 변경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현재비밀번호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  아이디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변경비밀번호확인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76609" y="3817600"/>
            <a:ext cx="2000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비밀번호 변경 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현재비밀번호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r>
              <a:rPr lang="en-US" altLang="ko-KR" sz="1100" b="1" dirty="0" smtClean="0">
                <a:latin typeface="+mn-ea"/>
              </a:rPr>
              <a:t>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아이디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642443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46676" y="169228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비밀번호 변경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657285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0773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45303" y="2639677"/>
            <a:ext cx="65828" cy="3279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73493" y="3992336"/>
            <a:ext cx="45719" cy="1926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868281" y="4071789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30794" y="4045570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459787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2775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 rot="16200000" flipH="1">
            <a:off x="5595042" y="4101252"/>
            <a:ext cx="3802455" cy="54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4023454"/>
            <a:ext cx="45719" cy="564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382668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33113" y="4457422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9"/>
          <p:cNvGrpSpPr/>
          <p:nvPr/>
        </p:nvGrpSpPr>
        <p:grpSpPr>
          <a:xfrm>
            <a:off x="1513361" y="4531179"/>
            <a:ext cx="4265822" cy="1703926"/>
            <a:chOff x="1699205" y="1864005"/>
            <a:chExt cx="6640462" cy="2367156"/>
          </a:xfrm>
        </p:grpSpPr>
        <p:grpSp>
          <p:nvGrpSpPr>
            <p:cNvPr id="6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510434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4633884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300333" y="5303365"/>
            <a:ext cx="469854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5115857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175304" y="486226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비밀번호 변경 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092286" y="5570255"/>
            <a:ext cx="1653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비밀번호 변경 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 비밀번호 불일치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 smtClean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5365006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567977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36736" y="587909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00CC"/>
                </a:solidFill>
              </a:rPr>
              <a:t>실버세대용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29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사용자인증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   &gt;   </a:t>
            </a:r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688325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캡쳐하지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작성할때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그릴때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3765489" y="4894416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현재비밀번호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61133" y="5482245"/>
            <a:ext cx="2013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           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현재비밀번호</a:t>
            </a:r>
            <a:r>
              <a:rPr lang="en-US" altLang="ko-KR" sz="1100" b="1" dirty="0" smtClean="0">
                <a:latin typeface="+mn-ea"/>
              </a:rPr>
              <a:t>,</a:t>
            </a:r>
            <a:r>
              <a:rPr lang="ko-KR" altLang="en-US" sz="1100" b="1" dirty="0" smtClean="0">
                <a:latin typeface="+mn-ea"/>
              </a:rPr>
              <a:t>변경비밀번호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30220" y="2712176"/>
            <a:ext cx="583474" cy="278674"/>
            <a:chOff x="3830220" y="2785652"/>
            <a:chExt cx="583474" cy="278674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3830220" y="2785652"/>
              <a:ext cx="5834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4404985" y="2792203"/>
              <a:ext cx="5096" cy="262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3840427" y="3064326"/>
              <a:ext cx="5645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3764109" y="2449159"/>
            <a:ext cx="1362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 smtClean="0">
                <a:latin typeface="+mn-ea"/>
              </a:rPr>
              <a:t>변경비밀번호 일치</a:t>
            </a:r>
            <a:endParaRPr lang="en-US" altLang="ko-KR" sz="1100" b="1" dirty="0">
              <a:latin typeface="+mn-ea"/>
            </a:endParaRPr>
          </a:p>
          <a:p>
            <a:pPr algn="r"/>
            <a:r>
              <a:rPr lang="ko-KR" altLang="en-US" sz="1100" b="1" dirty="0" smtClean="0">
                <a:latin typeface="+mn-ea"/>
              </a:rPr>
              <a:t>여부 확인</a:t>
            </a:r>
            <a:endParaRPr lang="en-US" altLang="ko-KR" sz="1100" b="1" dirty="0" smtClean="0">
              <a:latin typeface="+mn-ea"/>
            </a:endParaRPr>
          </a:p>
        </p:txBody>
      </p:sp>
      <p:grpSp>
        <p:nvGrpSpPr>
          <p:cNvPr id="83" name="그룹 129"/>
          <p:cNvGrpSpPr/>
          <p:nvPr/>
        </p:nvGrpSpPr>
        <p:grpSpPr>
          <a:xfrm>
            <a:off x="1528484" y="2802229"/>
            <a:ext cx="4250699" cy="1663094"/>
            <a:chOff x="1699205" y="1864005"/>
            <a:chExt cx="6640462" cy="2367156"/>
          </a:xfrm>
        </p:grpSpPr>
        <p:grpSp>
          <p:nvGrpSpPr>
            <p:cNvPr id="84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99" name="직선 연결선 98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2" name="직선 연결선 101"/>
          <p:cNvCxnSpPr/>
          <p:nvPr/>
        </p:nvCxnSpPr>
        <p:spPr>
          <a:xfrm>
            <a:off x="1300333" y="3549500"/>
            <a:ext cx="469854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40427" y="3593475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err="1" smtClean="0">
                <a:solidFill>
                  <a:srgbClr val="0000CC"/>
                </a:solidFill>
                <a:latin typeface="+mn-ea"/>
              </a:rPr>
              <a:t>매칭결</a:t>
            </a:r>
            <a:r>
              <a:rPr lang="ko-KR" altLang="en-US" sz="1100" b="1" dirty="0" err="1">
                <a:solidFill>
                  <a:srgbClr val="0000CC"/>
                </a:solidFill>
                <a:latin typeface="+mn-ea"/>
              </a:rPr>
              <a:t>과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일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치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143450" y="2871011"/>
            <a:ext cx="147187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err="1" smtClean="0">
                <a:solidFill>
                  <a:srgbClr val="0000CC"/>
                </a:solidFill>
                <a:latin typeface="+mn-ea"/>
              </a:rPr>
              <a:t>매칭결</a:t>
            </a:r>
            <a:r>
              <a:rPr lang="ko-KR" altLang="en-US" sz="1100" b="1" dirty="0" err="1">
                <a:solidFill>
                  <a:srgbClr val="0000CC"/>
                </a:solidFill>
                <a:latin typeface="+mn-ea"/>
              </a:rPr>
              <a:t>과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불일치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2787" y="3011003"/>
            <a:ext cx="1653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비밀번호 변경 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변</a:t>
            </a:r>
            <a:r>
              <a:rPr lang="ko-KR" altLang="en-US" sz="1100" b="1" dirty="0">
                <a:latin typeface="+mn-ea"/>
              </a:rPr>
              <a:t>경</a:t>
            </a:r>
            <a:r>
              <a:rPr lang="ko-KR" altLang="en-US" sz="1100" b="1" dirty="0" smtClean="0">
                <a:latin typeface="+mn-ea"/>
              </a:rPr>
              <a:t> 비밀번호 불일치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 smtClean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1917237" y="3319842"/>
            <a:ext cx="18280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2312754" y="4206867"/>
            <a:ext cx="113043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정보 전송 성공</a:t>
            </a: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87486" y="2086080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3290" y="2181198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80568" y="3111684"/>
            <a:ext cx="66338" cy="247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7928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8"/>
          <p:cNvGrpSpPr/>
          <p:nvPr/>
        </p:nvGrpSpPr>
        <p:grpSpPr>
          <a:xfrm>
            <a:off x="1397687" y="2588131"/>
            <a:ext cx="4780917" cy="3098801"/>
            <a:chOff x="1755438" y="1925448"/>
            <a:chExt cx="6584229" cy="2305713"/>
          </a:xfrm>
        </p:grpSpPr>
        <p:grpSp>
          <p:nvGrpSpPr>
            <p:cNvPr id="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92509" y="20149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</a:rPr>
              <a:t>실버세대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72208" y="3161140"/>
            <a:ext cx="1531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바이오 정보 입력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키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체중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혈압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혈당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830220" y="3365296"/>
            <a:ext cx="583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4404985" y="3371847"/>
            <a:ext cx="5096" cy="262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840427" y="3643970"/>
            <a:ext cx="564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03418" y="3102279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 smtClean="0">
                <a:latin typeface="+mn-ea"/>
              </a:rPr>
              <a:t>전송확인메시지</a:t>
            </a:r>
            <a:endParaRPr lang="en-US" altLang="ko-KR" sz="1100" b="1" dirty="0">
              <a:latin typeface="+mn-ea"/>
            </a:endParaRPr>
          </a:p>
          <a:p>
            <a:pPr algn="r"/>
            <a:r>
              <a:rPr lang="ko-KR" altLang="en-US" sz="1100" b="1" dirty="0" smtClean="0">
                <a:latin typeface="+mn-ea"/>
              </a:rPr>
              <a:t>출력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55221" y="350210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바이오 정보 전송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65054" y="3546739"/>
            <a:ext cx="1531188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정보전송요청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키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체중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혈압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혈당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50134" y="175565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바이오 정보 입력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71243" y="3289438"/>
            <a:ext cx="58977" cy="212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01070" y="3716387"/>
            <a:ext cx="51887" cy="45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972972" y="3700885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3811133" y="377643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3" y="3786188"/>
            <a:ext cx="59655" cy="3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00CC"/>
                </a:solidFill>
              </a:rPr>
              <a:t>실버세대용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바이오문진서비스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바이오 정보 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5728915" y="4103994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9441" y="4090042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3822826" y="415902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63007" y="4185557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Reply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70" name="그룹 129"/>
          <p:cNvGrpSpPr/>
          <p:nvPr/>
        </p:nvGrpSpPr>
        <p:grpSpPr>
          <a:xfrm>
            <a:off x="1572020" y="3931200"/>
            <a:ext cx="4107123" cy="1653171"/>
            <a:chOff x="1699205" y="1864005"/>
            <a:chExt cx="6640462" cy="2367156"/>
          </a:xfrm>
        </p:grpSpPr>
        <p:grpSp>
          <p:nvGrpSpPr>
            <p:cNvPr id="71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76" name="직선 연결선 75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alt</a:t>
              </a:r>
              <a:endParaRPr lang="ko-KR" altLang="en-US" sz="14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직선 연결선 81"/>
          <p:cNvCxnSpPr/>
          <p:nvPr/>
        </p:nvCxnSpPr>
        <p:spPr>
          <a:xfrm>
            <a:off x="1582563" y="4797197"/>
            <a:ext cx="437549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78733" y="4001618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요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청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결과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승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인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988117" y="452291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176202" y="5031431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정보 전송 실패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전송 오류 </a:t>
            </a:r>
            <a:r>
              <a:rPr lang="ko-KR" altLang="en-US" sz="1100" b="1" dirty="0" err="1" smtClean="0">
                <a:latin typeface="+mn-ea"/>
              </a:rPr>
              <a:t>메세지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 smtClean="0">
              <a:latin typeface="+mn-ea"/>
            </a:endParaRPr>
          </a:p>
          <a:p>
            <a:pPr algn="ctr"/>
            <a:endParaRPr lang="ko-KR" altLang="en-US" sz="1100" b="1" dirty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62405" y="4826182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요청결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과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85401" y="533659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2736" cy="3608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54830" y="2086080"/>
            <a:ext cx="16414" cy="37143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3290" y="2181198"/>
            <a:ext cx="9880" cy="36192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80568" y="3111685"/>
            <a:ext cx="70428" cy="1779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61864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10809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8"/>
          <p:cNvGrpSpPr/>
          <p:nvPr/>
        </p:nvGrpSpPr>
        <p:grpSpPr>
          <a:xfrm>
            <a:off x="1397687" y="2588131"/>
            <a:ext cx="4780917" cy="3098801"/>
            <a:chOff x="1755438" y="1925448"/>
            <a:chExt cx="6584229" cy="2305713"/>
          </a:xfrm>
        </p:grpSpPr>
        <p:grpSp>
          <p:nvGrpSpPr>
            <p:cNvPr id="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92509" y="20149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</a:rPr>
              <a:t>실버세대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41885" y="313501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바이오 정보 조회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47144" y="3520612"/>
            <a:ext cx="1271503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바이오 정보 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해당 달력 날짜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50134" y="175565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바이오 정보 조회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17438" y="3289437"/>
            <a:ext cx="53806" cy="1459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01069" y="3716386"/>
            <a:ext cx="67104" cy="959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811133" y="375031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3619506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REST 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3814539" y="463591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098909" y="4426564"/>
            <a:ext cx="13035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바이오 정보 전송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체중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혈압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혈당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1915261" y="4684864"/>
            <a:ext cx="18459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190098" y="4459999"/>
            <a:ext cx="143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바이오 정보 출력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체중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혈압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혈당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00CC"/>
                </a:solidFill>
              </a:rPr>
              <a:t>실버세대용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바이오문진서비스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바이오 정보 조회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2085549" y="3467269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</a:t>
            </a:r>
            <a:r>
              <a:rPr lang="ko-KR" altLang="en-US" sz="1100" b="1" dirty="0" smtClean="0">
                <a:latin typeface="+mn-ea"/>
              </a:rPr>
              <a:t>달력 날짜 조회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 (</a:t>
            </a:r>
            <a:r>
              <a:rPr lang="ko-KR" altLang="en-US" sz="1100" b="1" dirty="0" smtClean="0">
                <a:latin typeface="+mn-ea"/>
              </a:rPr>
              <a:t>달력 날짜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972972" y="368346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101224" y="3089575"/>
            <a:ext cx="2052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 dirty="0" smtClean="0">
                <a:latin typeface="+mn-ea"/>
              </a:rPr>
              <a:t>Local DB </a:t>
            </a:r>
            <a:r>
              <a:rPr lang="ko-KR" altLang="en-US" sz="1100" b="1" dirty="0" smtClean="0">
                <a:latin typeface="+mn-ea"/>
              </a:rPr>
              <a:t>내 최근 </a:t>
            </a:r>
            <a:r>
              <a:rPr lang="ko-KR" altLang="en-US" sz="1100" b="1" dirty="0" err="1" smtClean="0">
                <a:latin typeface="+mn-ea"/>
              </a:rPr>
              <a:t>바이오정보</a:t>
            </a:r>
            <a:endParaRPr lang="en-US" altLang="ko-KR" sz="1100" b="1" dirty="0" smtClean="0">
              <a:latin typeface="+mn-ea"/>
            </a:endParaRPr>
          </a:p>
          <a:p>
            <a:pPr algn="r"/>
            <a:r>
              <a:rPr lang="ko-KR" altLang="en-US" sz="1100" b="1" dirty="0" smtClean="0">
                <a:latin typeface="+mn-ea"/>
              </a:rPr>
              <a:t>출력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830220" y="3365296"/>
            <a:ext cx="1926921" cy="213362"/>
            <a:chOff x="3830220" y="3365296"/>
            <a:chExt cx="1926921" cy="213362"/>
          </a:xfrm>
        </p:grpSpPr>
        <p:cxnSp>
          <p:nvCxnSpPr>
            <p:cNvPr id="99" name="직선 화살표 연결선 98"/>
            <p:cNvCxnSpPr/>
            <p:nvPr/>
          </p:nvCxnSpPr>
          <p:spPr>
            <a:xfrm flipH="1">
              <a:off x="3840427" y="3578658"/>
              <a:ext cx="19141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3830220" y="3365296"/>
              <a:ext cx="19243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5754593" y="3371847"/>
              <a:ext cx="2548" cy="206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10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361487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54830" y="2086080"/>
            <a:ext cx="29709" cy="3702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3290" y="2181198"/>
            <a:ext cx="17964" cy="36238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80568" y="3111685"/>
            <a:ext cx="70428" cy="1909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7928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10809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8"/>
          <p:cNvGrpSpPr/>
          <p:nvPr/>
        </p:nvGrpSpPr>
        <p:grpSpPr>
          <a:xfrm>
            <a:off x="1397687" y="2588131"/>
            <a:ext cx="4780917" cy="3107275"/>
            <a:chOff x="1755438" y="1925448"/>
            <a:chExt cx="6584229" cy="2305713"/>
          </a:xfrm>
        </p:grpSpPr>
        <p:grpSp>
          <p:nvGrpSpPr>
            <p:cNvPr id="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92509" y="20149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</a:rPr>
              <a:t>실버세대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16060" y="313501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latin typeface="+mn-ea"/>
              </a:rPr>
              <a:t>소견서 조회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12315" y="3529321"/>
            <a:ext cx="1271502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소견서 정보 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해당 달력 날짜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45932" y="1755653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 smtClean="0"/>
              <a:t>소견서 조회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47969" y="3289437"/>
            <a:ext cx="45719" cy="1550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flipH="1">
            <a:off x="5621265" y="3716387"/>
            <a:ext cx="45719" cy="976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972972" y="368346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3811133" y="375031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00CC"/>
                </a:solidFill>
              </a:rPr>
              <a:t>실버세대용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924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사이버문진서비스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사이버회진 정보 조회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3814539" y="463591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942149" y="4409147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소견서 정보 전송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의사사진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소견서내용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915261" y="4684864"/>
            <a:ext cx="18459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038941" y="4477417"/>
            <a:ext cx="15902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소견서 정보 출력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의사사진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소견서내용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85549" y="3467269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</a:t>
            </a:r>
            <a:r>
              <a:rPr lang="ko-KR" altLang="en-US" sz="1100" b="1" dirty="0" smtClean="0">
                <a:latin typeface="+mn-ea"/>
              </a:rPr>
              <a:t>달력 날짜 조회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 (</a:t>
            </a:r>
            <a:r>
              <a:rPr lang="ko-KR" altLang="en-US" sz="1100" b="1" dirty="0" smtClean="0">
                <a:latin typeface="+mn-ea"/>
              </a:rPr>
              <a:t>달력 날짜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830220" y="3365296"/>
            <a:ext cx="1926921" cy="213362"/>
            <a:chOff x="3830220" y="3365296"/>
            <a:chExt cx="1926921" cy="213362"/>
          </a:xfrm>
        </p:grpSpPr>
        <p:cxnSp>
          <p:nvCxnSpPr>
            <p:cNvPr id="70" name="직선 화살표 연결선 69"/>
            <p:cNvCxnSpPr/>
            <p:nvPr/>
          </p:nvCxnSpPr>
          <p:spPr>
            <a:xfrm flipH="1">
              <a:off x="3840427" y="3578658"/>
              <a:ext cx="19141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3830220" y="3365296"/>
              <a:ext cx="19243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5754593" y="3371847"/>
              <a:ext cx="2548" cy="206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4383353" y="3089575"/>
            <a:ext cx="1770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 dirty="0" smtClean="0">
                <a:latin typeface="+mn-ea"/>
              </a:rPr>
              <a:t>Local DB </a:t>
            </a:r>
            <a:r>
              <a:rPr lang="ko-KR" altLang="en-US" sz="1100" b="1" dirty="0" smtClean="0">
                <a:latin typeface="+mn-ea"/>
              </a:rPr>
              <a:t>내 최근 소견서</a:t>
            </a:r>
            <a:endParaRPr lang="en-US" altLang="ko-KR" sz="1100" b="1" dirty="0" smtClean="0">
              <a:latin typeface="+mn-ea"/>
            </a:endParaRPr>
          </a:p>
          <a:p>
            <a:pPr algn="r"/>
            <a:r>
              <a:rPr lang="ko-KR" altLang="en-US" sz="1100" b="1" dirty="0" smtClean="0">
                <a:latin typeface="+mn-ea"/>
              </a:rPr>
              <a:t>조</a:t>
            </a:r>
            <a:r>
              <a:rPr lang="ko-KR" altLang="en-US" sz="1100" b="1" dirty="0">
                <a:latin typeface="+mn-ea"/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17436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361487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54830" y="2086080"/>
            <a:ext cx="29709" cy="3702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3290" y="2181198"/>
            <a:ext cx="17964" cy="36238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95523" y="4514521"/>
            <a:ext cx="46523" cy="563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639963" y="4076693"/>
            <a:ext cx="1825696" cy="108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8"/>
          <p:cNvGrpSpPr/>
          <p:nvPr/>
        </p:nvGrpSpPr>
        <p:grpSpPr>
          <a:xfrm>
            <a:off x="1388978" y="2440078"/>
            <a:ext cx="4780917" cy="3107275"/>
            <a:chOff x="1755438" y="1925448"/>
            <a:chExt cx="6584229" cy="2305713"/>
          </a:xfrm>
        </p:grpSpPr>
        <p:grpSp>
          <p:nvGrpSpPr>
            <p:cNvPr id="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92509" y="20149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+mn-ea"/>
              </a:rPr>
              <a:t>실버세대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02388" y="175565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중요 소견 알림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5042864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서버인터페이스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3736529" y="3204755"/>
            <a:ext cx="74603" cy="1443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04366" y="3204755"/>
            <a:ext cx="45719" cy="114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PBR</a:t>
            </a:r>
            <a:r>
              <a:rPr lang="ko-KR" altLang="en-US" sz="1100" b="1" dirty="0" smtClean="0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 flipH="1">
            <a:off x="7460005" y="3812388"/>
            <a:ext cx="45719" cy="293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6181257" y="4106094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00CC"/>
                </a:solidFill>
              </a:rPr>
              <a:t>실버세대용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72970" y="160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요구사항분석서</a:t>
            </a:r>
            <a:endParaRPr lang="ko-KR" altLang="en-US" sz="14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23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사이버문진서비스</a:t>
            </a:r>
            <a:r>
              <a:rPr lang="en-US" altLang="ko-KR" dirty="0" smtClean="0"/>
              <a:t>   &gt;   </a:t>
            </a:r>
            <a:r>
              <a:rPr lang="ko-KR" altLang="en-US" dirty="0" smtClean="0"/>
              <a:t>중요 소견 알림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이 부분은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캡쳐하지</a:t>
            </a:r>
            <a:r>
              <a:rPr lang="ko-KR" altLang="en-US" sz="1100" dirty="0" smtClean="0"/>
              <a:t> 않으며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설계서를 </a:t>
            </a:r>
            <a:r>
              <a:rPr lang="ko-KR" altLang="en-US" sz="1100" dirty="0" err="1" smtClean="0"/>
              <a:t>작성할때</a:t>
            </a:r>
            <a:r>
              <a:rPr lang="ko-KR" altLang="en-US" sz="1100" dirty="0" smtClean="0"/>
              <a:t> 활용한다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2.UML</a:t>
            </a:r>
            <a:r>
              <a:rPr lang="ko-KR" altLang="en-US" sz="1100" dirty="0" smtClean="0"/>
              <a:t>다이어그램을 </a:t>
            </a:r>
            <a:r>
              <a:rPr lang="ko-KR" altLang="en-US" sz="1100" dirty="0" err="1" smtClean="0"/>
              <a:t>그릴때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필요한 코멘트를 써넣는다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예를들면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가입신청요청을 </a:t>
            </a:r>
            <a:r>
              <a:rPr lang="ko-KR" altLang="en-US" sz="1100" dirty="0" err="1" smtClean="0"/>
              <a:t>할때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전화번호는 </a:t>
            </a:r>
            <a:r>
              <a:rPr lang="en-US" altLang="ko-KR" sz="1100" dirty="0" smtClean="0"/>
              <a:t>Device API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 이용하여 </a:t>
            </a:r>
            <a:r>
              <a:rPr lang="ko-KR" altLang="en-US" sz="1100" dirty="0" err="1" smtClean="0"/>
              <a:t>스마트폰에서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자동으로 획득한다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5</a:t>
            </a:r>
            <a:r>
              <a:rPr lang="en-US" altLang="ko-KR" sz="1100" dirty="0" smtClean="0"/>
              <a:t>. SQL DB API</a:t>
            </a:r>
            <a:r>
              <a:rPr lang="ko-KR" altLang="en-US" sz="1100" dirty="0" smtClean="0"/>
              <a:t>는 회원테이블</a:t>
            </a:r>
            <a:endParaRPr lang="en-US" altLang="ko-KR" sz="1100" dirty="0" smtClean="0"/>
          </a:p>
          <a:p>
            <a:r>
              <a:rPr lang="en-US" altLang="ko-KR" sz="1100" dirty="0" smtClean="0"/>
              <a:t>   (</a:t>
            </a:r>
            <a:r>
              <a:rPr lang="en-US" altLang="ko-KR" sz="1100" dirty="0" err="1" smtClean="0"/>
              <a:t>silver_user_table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참조한다</a:t>
            </a:r>
            <a:endParaRPr lang="en-US" altLang="ko-KR" sz="11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2144949" y="4386157"/>
            <a:ext cx="1537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중요 소견 </a:t>
            </a:r>
            <a:r>
              <a:rPr lang="en-US" altLang="ko-KR" sz="1100" b="1" dirty="0" smtClean="0">
                <a:latin typeface="+mn-ea"/>
              </a:rPr>
              <a:t>Push</a:t>
            </a:r>
            <a:r>
              <a:rPr lang="ko-KR" altLang="en-US" sz="1100" b="1" dirty="0" smtClean="0">
                <a:latin typeface="+mn-ea"/>
              </a:rPr>
              <a:t>알림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3831957" y="427053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972359" y="460590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050172" y="4054039"/>
            <a:ext cx="1723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      </a:t>
            </a:r>
            <a:r>
              <a:rPr lang="en-US" altLang="ko-KR" sz="1100" b="1" dirty="0" smtClean="0">
                <a:latin typeface="+mn-ea"/>
              </a:rPr>
              <a:t>Reply data</a:t>
            </a:r>
          </a:p>
          <a:p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중요 소견 작성 유무</a:t>
            </a:r>
            <a:r>
              <a:rPr lang="en-US" altLang="ko-KR" sz="1100" b="1" dirty="0" smtClean="0">
                <a:latin typeface="+mn-ea"/>
              </a:rPr>
              <a:t>)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84361" y="3050350"/>
            <a:ext cx="1561646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 smtClean="0">
                <a:latin typeface="+mn-ea"/>
              </a:rPr>
              <a:t>중요 소견 정보 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중요 소견 작성 유무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3811133" y="3280049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28256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86" y="2859502"/>
            <a:ext cx="12939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 smtClean="0">
                <a:solidFill>
                  <a:srgbClr val="0000CC"/>
                </a:solidFill>
                <a:latin typeface="+mn-ea"/>
              </a:rPr>
              <a:t>알림 설정 </a:t>
            </a:r>
            <a:r>
              <a:rPr lang="en-US" altLang="ko-KR" sz="1100" b="1" dirty="0" smtClean="0">
                <a:solidFill>
                  <a:srgbClr val="0000CC"/>
                </a:solidFill>
                <a:latin typeface="+mn-ea"/>
              </a:rPr>
              <a:t>= On]</a:t>
            </a:r>
          </a:p>
        </p:txBody>
      </p:sp>
    </p:spTree>
    <p:extLst>
      <p:ext uri="{BB962C8B-B14F-4D97-AF65-F5344CB8AC3E}">
        <p14:creationId xmlns:p14="http://schemas.microsoft.com/office/powerpoint/2010/main" val="3317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4692</Words>
  <Application>Microsoft Office PowerPoint</Application>
  <PresentationFormat>와이드스크린</PresentationFormat>
  <Paragraphs>1414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bmlee</dc:creator>
  <cp:lastModifiedBy>sms</cp:lastModifiedBy>
  <cp:revision>87</cp:revision>
  <cp:lastPrinted>2015-03-03T07:06:03Z</cp:lastPrinted>
  <dcterms:created xsi:type="dcterms:W3CDTF">2015-03-03T04:42:35Z</dcterms:created>
  <dcterms:modified xsi:type="dcterms:W3CDTF">2015-11-02T12:10:15Z</dcterms:modified>
</cp:coreProperties>
</file>