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1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3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1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2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0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2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6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microsoft.com/office/2007/relationships/hdphoto" Target="../media/hdphoto4.wdp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5710D-57D4-4BB5-9C8B-621918428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ISDM </a:t>
            </a:r>
            <a:r>
              <a:rPr lang="ko-KR" altLang="en-US"/>
              <a:t>시스템</a:t>
            </a:r>
            <a:br>
              <a:rPr lang="en-US" altLang="ko-KR"/>
            </a:br>
            <a:r>
              <a:rPr lang="en-US" altLang="ko-KR" sz="4000"/>
              <a:t>(Integrated Smart Device Management System)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82F600-6B5D-4F77-8E53-1604C7D3C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2017</a:t>
            </a:r>
            <a:r>
              <a:rPr lang="ko-KR" altLang="en-US"/>
              <a:t>학년도 </a:t>
            </a:r>
            <a:r>
              <a:rPr lang="en-US" altLang="ko-KR"/>
              <a:t>2</a:t>
            </a:r>
            <a:r>
              <a:rPr lang="ko-KR" altLang="en-US"/>
              <a:t>학기 서버프로그래밍 기말 프로젝트</a:t>
            </a:r>
          </a:p>
        </p:txBody>
      </p:sp>
    </p:spTree>
    <p:extLst>
      <p:ext uri="{BB962C8B-B14F-4D97-AF65-F5344CB8AC3E}">
        <p14:creationId xmlns:p14="http://schemas.microsoft.com/office/powerpoint/2010/main" val="5237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C1555-B5A3-462C-8F74-5AA059F0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49363-B194-4FCB-B537-4199907B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/>
              <a:t> 기기마다 다른 기능과 설정에 따라 관리의 어려움 식별</a:t>
            </a:r>
            <a:endParaRPr lang="en-US" altLang="ko-KR" sz="240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/>
              <a:t>  </a:t>
            </a:r>
            <a:r>
              <a:rPr lang="ko-KR" altLang="en-US" sz="2400"/>
              <a:t>기기의 수가 늘어남 </a:t>
            </a:r>
            <a:r>
              <a:rPr lang="en-US" altLang="ko-KR" sz="2400"/>
              <a:t>-&gt; </a:t>
            </a:r>
            <a:r>
              <a:rPr lang="ko-KR" altLang="en-US" sz="2400"/>
              <a:t>더욱 힘들어지는 관리</a:t>
            </a:r>
            <a:endParaRPr lang="en-US" altLang="ko-KR" sz="240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/>
              <a:t>  웨어러블 기기</a:t>
            </a:r>
            <a:r>
              <a:rPr lang="en-US" altLang="ko-KR" sz="2400"/>
              <a:t>, </a:t>
            </a:r>
            <a:r>
              <a:rPr lang="ko-KR" altLang="en-US" sz="2400"/>
              <a:t>센서 등과 같은 스마트 기기에 대한 체계적 관리 필요</a:t>
            </a:r>
            <a:endParaRPr lang="en-US" altLang="ko-KR" sz="2400"/>
          </a:p>
          <a:p>
            <a:pPr>
              <a:buFont typeface="Wingdings" panose="05000000000000000000" pitchFamily="2" charset="2"/>
              <a:buChar char="u"/>
            </a:pP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/>
              <a:t>  </a:t>
            </a:r>
            <a:r>
              <a:rPr lang="ko-KR" altLang="en-US" sz="3200"/>
              <a:t>통합 관리 서버를 둠으로써 해결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7916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무선 공유기에 대한 이미지 검색결과">
            <a:extLst>
              <a:ext uri="{FF2B5EF4-FFF2-40B4-BE49-F238E27FC236}">
                <a16:creationId xmlns:a16="http://schemas.microsoft.com/office/drawing/2014/main" id="{F8EDFF57-1EB9-45CB-8F19-FBB16C647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8" b="3615"/>
          <a:stretch/>
        </p:blipFill>
        <p:spPr bwMode="auto">
          <a:xfrm rot="19800000" flipV="1">
            <a:off x="5233051" y="2028346"/>
            <a:ext cx="999169" cy="111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1567FD9-F48E-48B2-A1AE-D0DD1CB7EBBC}"/>
              </a:ext>
            </a:extLst>
          </p:cNvPr>
          <p:cNvSpPr/>
          <p:nvPr/>
        </p:nvSpPr>
        <p:spPr>
          <a:xfrm>
            <a:off x="3747751" y="2446986"/>
            <a:ext cx="1648496" cy="2408350"/>
          </a:xfrm>
          <a:custGeom>
            <a:avLst/>
            <a:gdLst>
              <a:gd name="connsiteX0" fmla="*/ 0 w 2202287"/>
              <a:gd name="connsiteY0" fmla="*/ 2408350 h 2408350"/>
              <a:gd name="connsiteX1" fmla="*/ 1365160 w 2202287"/>
              <a:gd name="connsiteY1" fmla="*/ 1790164 h 2408350"/>
              <a:gd name="connsiteX2" fmla="*/ 463639 w 2202287"/>
              <a:gd name="connsiteY2" fmla="*/ 682581 h 2408350"/>
              <a:gd name="connsiteX3" fmla="*/ 2202287 w 2202287"/>
              <a:gd name="connsiteY3" fmla="*/ 0 h 24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287" h="2408350">
                <a:moveTo>
                  <a:pt x="0" y="2408350"/>
                </a:moveTo>
                <a:cubicBezTo>
                  <a:pt x="643943" y="2243071"/>
                  <a:pt x="1287887" y="2077792"/>
                  <a:pt x="1365160" y="1790164"/>
                </a:cubicBezTo>
                <a:cubicBezTo>
                  <a:pt x="1442433" y="1502536"/>
                  <a:pt x="324118" y="980942"/>
                  <a:pt x="463639" y="682581"/>
                </a:cubicBezTo>
                <a:cubicBezTo>
                  <a:pt x="603160" y="384220"/>
                  <a:pt x="1402723" y="192110"/>
                  <a:pt x="2202287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관련 이미지">
            <a:extLst>
              <a:ext uri="{FF2B5EF4-FFF2-40B4-BE49-F238E27FC236}">
                <a16:creationId xmlns:a16="http://schemas.microsoft.com/office/drawing/2014/main" id="{7D214259-0D2D-46C7-AD77-C095EFA9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291" y="2104504"/>
            <a:ext cx="2903720" cy="29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C1B3E9-F567-4671-BFDE-DB478DA8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구상도</a:t>
            </a:r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1586294D-7AE7-4AF4-B9E9-A15288585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90" y="4025935"/>
            <a:ext cx="1291998" cy="16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걷는 사람에 대한 이미지 검색결과">
            <a:extLst>
              <a:ext uri="{FF2B5EF4-FFF2-40B4-BE49-F238E27FC236}">
                <a16:creationId xmlns:a16="http://schemas.microsoft.com/office/drawing/2014/main" id="{34F09828-B943-4C71-8149-B3B733323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67" b="93255" l="9699" r="89967">
                        <a14:foregroundMark x1="41472" y1="5865" x2="46823" y2="13099"/>
                        <a14:foregroundMark x1="59365" y1="88563" x2="62040" y2="93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9904" y="2657326"/>
            <a:ext cx="1777119" cy="304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2FD8646-1E33-414C-8DBD-3CC1D4427EC2}"/>
              </a:ext>
            </a:extLst>
          </p:cNvPr>
          <p:cNvSpPr/>
          <p:nvPr/>
        </p:nvSpPr>
        <p:spPr>
          <a:xfrm>
            <a:off x="4398297" y="2421229"/>
            <a:ext cx="5621466" cy="1687132"/>
          </a:xfrm>
          <a:custGeom>
            <a:avLst/>
            <a:gdLst>
              <a:gd name="connsiteX0" fmla="*/ 3728271 w 3728271"/>
              <a:gd name="connsiteY0" fmla="*/ 2228045 h 2228045"/>
              <a:gd name="connsiteX1" fmla="*/ 753251 w 3728271"/>
              <a:gd name="connsiteY1" fmla="*/ 1429555 h 2228045"/>
              <a:gd name="connsiteX2" fmla="*/ 6277 w 3728271"/>
              <a:gd name="connsiteY2" fmla="*/ 746974 h 2228045"/>
              <a:gd name="connsiteX3" fmla="*/ 1010829 w 3728271"/>
              <a:gd name="connsiteY3" fmla="*/ 0 h 22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8271" h="2228045">
                <a:moveTo>
                  <a:pt x="3728271" y="2228045"/>
                </a:moveTo>
                <a:cubicBezTo>
                  <a:pt x="2550927" y="1952222"/>
                  <a:pt x="1373583" y="1676400"/>
                  <a:pt x="753251" y="1429555"/>
                </a:cubicBezTo>
                <a:cubicBezTo>
                  <a:pt x="132919" y="1182710"/>
                  <a:pt x="-36653" y="985233"/>
                  <a:pt x="6277" y="746974"/>
                </a:cubicBezTo>
                <a:cubicBezTo>
                  <a:pt x="49207" y="508715"/>
                  <a:pt x="530018" y="254357"/>
                  <a:pt x="1010829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웨어러블 기기에 대한 이미지 검색결과">
            <a:extLst>
              <a:ext uri="{FF2B5EF4-FFF2-40B4-BE49-F238E27FC236}">
                <a16:creationId xmlns:a16="http://schemas.microsoft.com/office/drawing/2014/main" id="{6510ADE2-1B6D-4806-98C6-76B7F52D7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70" b="97581" l="53309" r="94454">
                        <a14:foregroundMark x1="71020" y1="14247" x2="71556" y2="97849"/>
                        <a14:foregroundMark x1="71556" y1="97849" x2="72093" y2="91667"/>
                        <a14:foregroundMark x1="78175" y1="42742" x2="76029" y2="47043"/>
                        <a14:foregroundMark x1="62791" y1="44355" x2="73345" y2="41667"/>
                        <a14:foregroundMark x1="73345" y1="41667" x2="82826" y2="45968"/>
                        <a14:foregroundMark x1="68336" y1="47849" x2="72093" y2="43011"/>
                        <a14:foregroundMark x1="80680" y1="39785" x2="75313" y2="44086"/>
                        <a14:foregroundMark x1="77818" y1="43011" x2="74061" y2="46237"/>
                        <a14:foregroundMark x1="69231" y1="7796" x2="69231" y2="11022"/>
                        <a14:foregroundMark x1="68515" y1="4570" x2="68873" y2="14785"/>
                        <a14:foregroundMark x1="64222" y1="5914" x2="64222" y2="9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63"/>
          <a:stretch/>
        </p:blipFill>
        <p:spPr bwMode="auto">
          <a:xfrm rot="18900000">
            <a:off x="7170222" y="3817962"/>
            <a:ext cx="202407" cy="2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공유기에 대한 이미지 검색결과">
            <a:extLst>
              <a:ext uri="{FF2B5EF4-FFF2-40B4-BE49-F238E27FC236}">
                <a16:creationId xmlns:a16="http://schemas.microsoft.com/office/drawing/2014/main" id="{228A43EA-6B74-4791-8941-CE6BE11B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036" b="92411" l="3125" r="96429">
                        <a14:foregroundMark x1="30357" y1="67857" x2="30357" y2="67857"/>
                        <a14:foregroundMark x1="65625" y1="21875" x2="78125" y2="37946"/>
                        <a14:foregroundMark x1="90179" y1="65625" x2="90179" y2="75000"/>
                        <a14:foregroundMark x1="86607" y1="64286" x2="90625" y2="90179"/>
                        <a14:foregroundMark x1="94643" y1="65625" x2="96429" y2="79464"/>
                        <a14:foregroundMark x1="33482" y1="34821" x2="55357" y2="58482"/>
                        <a14:foregroundMark x1="40179" y1="8036" x2="40179" y2="8036"/>
                        <a14:backgroundMark x1="9375" y1="90179" x2="9375" y2="90179"/>
                        <a14:backgroundMark x1="15625" y1="80804" x2="4911" y2="87946"/>
                        <a14:backgroundMark x1="17857" y1="78571" x2="3571" y2="9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84148" y="3561619"/>
            <a:ext cx="387277" cy="38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E2540-D861-4A3E-B67A-A75558435FB7}"/>
              </a:ext>
            </a:extLst>
          </p:cNvPr>
          <p:cNvSpPr txBox="1"/>
          <p:nvPr/>
        </p:nvSpPr>
        <p:spPr>
          <a:xfrm>
            <a:off x="2099346" y="5704877"/>
            <a:ext cx="217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ISDM </a:t>
            </a:r>
            <a:r>
              <a:rPr lang="ko-KR" altLang="en-US"/>
              <a:t>시스템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기기 관리 서버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57C9C-7BC5-4DC6-82FA-06EF76777BC9}"/>
              </a:ext>
            </a:extLst>
          </p:cNvPr>
          <p:cNvSpPr txBox="1"/>
          <p:nvPr/>
        </p:nvSpPr>
        <p:spPr>
          <a:xfrm>
            <a:off x="6844148" y="5660041"/>
            <a:ext cx="169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웨어러블 기기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무선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D0ACE-6320-443A-8F7D-DB1E5F6DDA8B}"/>
              </a:ext>
            </a:extLst>
          </p:cNvPr>
          <p:cNvSpPr txBox="1"/>
          <p:nvPr/>
        </p:nvSpPr>
        <p:spPr>
          <a:xfrm>
            <a:off x="9564803" y="5058546"/>
            <a:ext cx="169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센서 기기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무선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6D4F3-85BA-47B5-AEE3-1C3D9368C050}"/>
              </a:ext>
            </a:extLst>
          </p:cNvPr>
          <p:cNvSpPr txBox="1"/>
          <p:nvPr/>
        </p:nvSpPr>
        <p:spPr>
          <a:xfrm>
            <a:off x="4724139" y="1834999"/>
            <a:ext cx="201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공유기</a:t>
            </a:r>
            <a:r>
              <a:rPr lang="en-US" altLang="ko-KR"/>
              <a:t>(</a:t>
            </a:r>
            <a:r>
              <a:rPr lang="ko-KR" altLang="en-US"/>
              <a:t>네트워크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042" name="Picture 18" descr="관련 이미지">
            <a:extLst>
              <a:ext uri="{FF2B5EF4-FFF2-40B4-BE49-F238E27FC236}">
                <a16:creationId xmlns:a16="http://schemas.microsoft.com/office/drawing/2014/main" id="{3A225FCC-40F8-4950-B28E-F5AFA1CA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7" y="3416302"/>
            <a:ext cx="2859968" cy="230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2FFA5-DE0B-4FA5-9EFA-7F457C7D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제공 서비스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4FE0971-4D2C-4EB7-9BCC-2BFF4496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dirty="0"/>
              <a:t>  기기 프로파일 관리</a:t>
            </a:r>
            <a:r>
              <a:rPr lang="en-US" altLang="ko-KR" sz="2400" dirty="0"/>
              <a:t>(</a:t>
            </a:r>
            <a:r>
              <a:rPr lang="ko-KR" altLang="en-US" sz="2400" dirty="0"/>
              <a:t>등록</a:t>
            </a:r>
            <a:r>
              <a:rPr lang="en-US" altLang="ko-KR" sz="2400" dirty="0"/>
              <a:t>, </a:t>
            </a:r>
            <a:r>
              <a:rPr lang="ko-KR" altLang="en-US" sz="2400" dirty="0"/>
              <a:t>삭제</a:t>
            </a:r>
            <a:r>
              <a:rPr lang="en-US" altLang="ko-KR" sz="2400" dirty="0"/>
              <a:t>,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/>
              <a:t>검색</a:t>
            </a:r>
            <a:r>
              <a:rPr lang="en-US" altLang="ko-KR" sz="2400" dirty="0"/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dirty="0"/>
              <a:t>  </a:t>
            </a:r>
            <a:r>
              <a:rPr lang="ko-KR" altLang="en-US" sz="2400" dirty="0"/>
              <a:t>주변기기 자동 검색 및 등록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dirty="0"/>
              <a:t>  </a:t>
            </a:r>
            <a:r>
              <a:rPr lang="ko-KR" altLang="en-US" sz="2400" dirty="0"/>
              <a:t>사용자</a:t>
            </a:r>
            <a:r>
              <a:rPr lang="en-US" altLang="ko-KR" sz="2400" dirty="0"/>
              <a:t>(</a:t>
            </a:r>
            <a:r>
              <a:rPr lang="ko-KR" altLang="en-US" sz="2400" dirty="0"/>
              <a:t>관리자</a:t>
            </a:r>
            <a:r>
              <a:rPr lang="en-US" altLang="ko-KR" sz="2400" dirty="0"/>
              <a:t>) </a:t>
            </a:r>
            <a:r>
              <a:rPr lang="ko-KR" altLang="en-US" sz="2400" dirty="0"/>
              <a:t>계정 등록 및 기기 설정 권한 부여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dirty="0"/>
              <a:t>  (</a:t>
            </a:r>
            <a:r>
              <a:rPr lang="ko-KR" altLang="en-US" sz="2400" dirty="0"/>
              <a:t>미정</a:t>
            </a:r>
            <a:r>
              <a:rPr lang="en-US" altLang="ko-KR" sz="2400" dirty="0"/>
              <a:t>) </a:t>
            </a:r>
            <a:r>
              <a:rPr lang="ko-KR" altLang="en-US" sz="2400" dirty="0"/>
              <a:t>웨어러블 기기와 </a:t>
            </a:r>
            <a:r>
              <a:rPr lang="ko-KR" altLang="en-US" sz="2400" dirty="0" err="1"/>
              <a:t>머신러닝을</a:t>
            </a:r>
            <a:r>
              <a:rPr lang="ko-KR" altLang="en-US" sz="2400" dirty="0"/>
              <a:t> 이용한 동작인지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dirty="0"/>
              <a:t>  (</a:t>
            </a:r>
            <a:r>
              <a:rPr lang="ko-KR" altLang="en-US" sz="2400" dirty="0"/>
              <a:t>미정</a:t>
            </a:r>
            <a:r>
              <a:rPr lang="en-US" altLang="ko-KR" sz="2400" dirty="0"/>
              <a:t>) </a:t>
            </a:r>
            <a:r>
              <a:rPr lang="ko-KR" altLang="en-US" sz="2400" dirty="0" err="1"/>
              <a:t>기기별</a:t>
            </a:r>
            <a:r>
              <a:rPr lang="ko-KR" altLang="en-US" sz="2400" dirty="0"/>
              <a:t> 제공 </a:t>
            </a:r>
            <a:r>
              <a:rPr lang="en-US" altLang="ko-KR" sz="2400" dirty="0"/>
              <a:t>IoT </a:t>
            </a:r>
            <a:r>
              <a:rPr lang="ko-KR" altLang="en-US" sz="2400" dirty="0"/>
              <a:t>서비스 모방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366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B6862-1CAA-4128-A0E9-9C270C79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 구조 설계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5D4206-688F-4FAF-9658-2F8E836329F7}"/>
              </a:ext>
            </a:extLst>
          </p:cNvPr>
          <p:cNvSpPr/>
          <p:nvPr/>
        </p:nvSpPr>
        <p:spPr>
          <a:xfrm>
            <a:off x="1751527" y="5692462"/>
            <a:ext cx="8345508" cy="425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Network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E7A4CF-E1F2-4B77-B086-5BA2AF3EB970}"/>
              </a:ext>
            </a:extLst>
          </p:cNvPr>
          <p:cNvSpPr/>
          <p:nvPr/>
        </p:nvSpPr>
        <p:spPr>
          <a:xfrm>
            <a:off x="1751526" y="5164428"/>
            <a:ext cx="8345509" cy="425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Linux (Cent OS 7.3 LTS)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C02D8E-4621-4F86-98FC-1CDCD56ACF8F}"/>
              </a:ext>
            </a:extLst>
          </p:cNvPr>
          <p:cNvSpPr/>
          <p:nvPr/>
        </p:nvSpPr>
        <p:spPr>
          <a:xfrm>
            <a:off x="1751526" y="2756079"/>
            <a:ext cx="5429411" cy="2305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Node.js(6.10.3 LTS)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2AF5F2-0E30-413D-9E04-83DA2BF928C7}"/>
              </a:ext>
            </a:extLst>
          </p:cNvPr>
          <p:cNvSpPr/>
          <p:nvPr/>
        </p:nvSpPr>
        <p:spPr>
          <a:xfrm>
            <a:off x="7276563" y="2756079"/>
            <a:ext cx="2820471" cy="2305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MariaDB (10.2.9 stable)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830F26-EA1F-4119-9711-E3E8869EB343}"/>
              </a:ext>
            </a:extLst>
          </p:cNvPr>
          <p:cNvSpPr/>
          <p:nvPr/>
        </p:nvSpPr>
        <p:spPr>
          <a:xfrm>
            <a:off x="7373798" y="3206838"/>
            <a:ext cx="1265993" cy="173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</a:t>
            </a:r>
            <a:endParaRPr lang="en-US" altLang="ko-KR"/>
          </a:p>
          <a:p>
            <a:pPr algn="ctr"/>
            <a:r>
              <a:rPr lang="ko-KR" altLang="en-US"/>
              <a:t>프로파일 </a:t>
            </a:r>
            <a:endParaRPr lang="en-US" altLang="ko-KR"/>
          </a:p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365AF1-A66D-4156-B746-53C56E7F73FD}"/>
              </a:ext>
            </a:extLst>
          </p:cNvPr>
          <p:cNvSpPr/>
          <p:nvPr/>
        </p:nvSpPr>
        <p:spPr>
          <a:xfrm>
            <a:off x="8735416" y="3206837"/>
            <a:ext cx="1265993" cy="173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기기 </a:t>
            </a:r>
            <a:endParaRPr lang="en-US" altLang="ko-KR"/>
          </a:p>
          <a:p>
            <a:pPr algn="ctr"/>
            <a:r>
              <a:rPr lang="ko-KR" altLang="en-US"/>
              <a:t>프로파일 </a:t>
            </a:r>
            <a:endParaRPr lang="en-US" altLang="ko-KR"/>
          </a:p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C29834-855C-4915-B954-48D0E96956A9}"/>
              </a:ext>
            </a:extLst>
          </p:cNvPr>
          <p:cNvSpPr/>
          <p:nvPr/>
        </p:nvSpPr>
        <p:spPr>
          <a:xfrm>
            <a:off x="1751526" y="2097969"/>
            <a:ext cx="8345507" cy="540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 Interface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B90BF1A-2427-4689-9A02-B3999D8D03D5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5924281" y="5589430"/>
            <a:ext cx="0" cy="103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916DB37-004D-4660-8706-EA28A258C6F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66232" y="5061396"/>
            <a:ext cx="0" cy="103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A3829D-8D14-4FE0-B829-A93D6456519F}"/>
              </a:ext>
            </a:extLst>
          </p:cNvPr>
          <p:cNvCxnSpPr/>
          <p:nvPr/>
        </p:nvCxnSpPr>
        <p:spPr>
          <a:xfrm>
            <a:off x="8639791" y="5061396"/>
            <a:ext cx="0" cy="103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FF00E-D884-4382-94CC-DCB46DB6D96B}"/>
              </a:ext>
            </a:extLst>
          </p:cNvPr>
          <p:cNvSpPr/>
          <p:nvPr/>
        </p:nvSpPr>
        <p:spPr>
          <a:xfrm>
            <a:off x="1860138" y="3206839"/>
            <a:ext cx="1181208" cy="173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주변 기기</a:t>
            </a:r>
            <a:endParaRPr lang="en-US" altLang="ko-KR"/>
          </a:p>
          <a:p>
            <a:pPr algn="ctr"/>
            <a:r>
              <a:rPr lang="ko-KR" altLang="en-US"/>
              <a:t>탐색 모듈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2F12F0-EB5C-4B54-ADB6-4CEB0D64EF2F}"/>
              </a:ext>
            </a:extLst>
          </p:cNvPr>
          <p:cNvSpPr/>
          <p:nvPr/>
        </p:nvSpPr>
        <p:spPr>
          <a:xfrm>
            <a:off x="3212277" y="3206839"/>
            <a:ext cx="1181208" cy="173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기기 설정</a:t>
            </a:r>
            <a:endParaRPr lang="en-US" altLang="ko-KR"/>
          </a:p>
          <a:p>
            <a:pPr algn="ctr"/>
            <a:r>
              <a:rPr lang="ko-KR" altLang="en-US"/>
              <a:t>전송 모듈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84FF38-1C87-48A6-A0FF-FC11190160AE}"/>
              </a:ext>
            </a:extLst>
          </p:cNvPr>
          <p:cNvSpPr/>
          <p:nvPr/>
        </p:nvSpPr>
        <p:spPr>
          <a:xfrm>
            <a:off x="4564416" y="3206839"/>
            <a:ext cx="1181208" cy="173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</a:t>
            </a:r>
            <a:endParaRPr lang="en-US" altLang="ko-KR"/>
          </a:p>
          <a:p>
            <a:pPr algn="ctr"/>
            <a:r>
              <a:rPr lang="ko-KR" altLang="en-US"/>
              <a:t>프로파일</a:t>
            </a:r>
            <a:endParaRPr lang="en-US" altLang="ko-KR"/>
          </a:p>
          <a:p>
            <a:pPr algn="ctr"/>
            <a:r>
              <a:rPr lang="ko-KR" altLang="en-US"/>
              <a:t>관리 모듈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CBF84D-0CF2-40C0-BA0E-1258B9D90D79}"/>
              </a:ext>
            </a:extLst>
          </p:cNvPr>
          <p:cNvSpPr/>
          <p:nvPr/>
        </p:nvSpPr>
        <p:spPr>
          <a:xfrm>
            <a:off x="5916555" y="3204101"/>
            <a:ext cx="1181208" cy="173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기기</a:t>
            </a:r>
            <a:endParaRPr lang="en-US" altLang="ko-KR"/>
          </a:p>
          <a:p>
            <a:pPr algn="ctr"/>
            <a:r>
              <a:rPr lang="ko-KR" altLang="en-US"/>
              <a:t>프로파일</a:t>
            </a:r>
            <a:endParaRPr lang="en-US" altLang="ko-KR"/>
          </a:p>
          <a:p>
            <a:pPr algn="ctr"/>
            <a:r>
              <a:rPr lang="ko-KR" altLang="en-US"/>
              <a:t>관리 모듈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A98C52E-FCAC-4471-BDF8-E7F552F751A5}"/>
              </a:ext>
            </a:extLst>
          </p:cNvPr>
          <p:cNvCxnSpPr>
            <a:stCxn id="6" idx="0"/>
          </p:cNvCxnSpPr>
          <p:nvPr/>
        </p:nvCxnSpPr>
        <p:spPr>
          <a:xfrm flipV="1">
            <a:off x="4466232" y="2638882"/>
            <a:ext cx="0" cy="11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A1FC7D-58B6-4883-8E7B-079647EB02C8}"/>
              </a:ext>
            </a:extLst>
          </p:cNvPr>
          <p:cNvSpPr/>
          <p:nvPr/>
        </p:nvSpPr>
        <p:spPr>
          <a:xfrm>
            <a:off x="6943450" y="2677611"/>
            <a:ext cx="4162856" cy="2936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6F08B1-239F-4F0C-94F7-00850072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기기 탐색 및 등록</a:t>
            </a:r>
          </a:p>
        </p:txBody>
      </p:sp>
      <p:pic>
        <p:nvPicPr>
          <p:cNvPr id="4" name="Picture 2" descr="관련 이미지">
            <a:extLst>
              <a:ext uri="{FF2B5EF4-FFF2-40B4-BE49-F238E27FC236}">
                <a16:creationId xmlns:a16="http://schemas.microsoft.com/office/drawing/2014/main" id="{7FDA97A4-161A-4A23-A76A-BE65EC24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08" y="3314393"/>
            <a:ext cx="1611605" cy="20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D90D4-1610-463C-9858-C4B1B2A94253}"/>
              </a:ext>
            </a:extLst>
          </p:cNvPr>
          <p:cNvSpPr txBox="1"/>
          <p:nvPr/>
        </p:nvSpPr>
        <p:spPr>
          <a:xfrm>
            <a:off x="2252808" y="5615397"/>
            <a:ext cx="217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ISDM </a:t>
            </a:r>
            <a:r>
              <a:rPr lang="ko-KR" altLang="en-US"/>
              <a:t>시스템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기기 관리 서버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Picture 18" descr="관련 이미지">
            <a:extLst>
              <a:ext uri="{FF2B5EF4-FFF2-40B4-BE49-F238E27FC236}">
                <a16:creationId xmlns:a16="http://schemas.microsoft.com/office/drawing/2014/main" id="{27A9BE33-3A9D-46A2-8420-4FDF9ECD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3" b="97934" l="5000" r="94667">
                        <a14:foregroundMark x1="6333" y1="4545" x2="6000" y2="26033"/>
                        <a14:foregroundMark x1="6000" y1="26033" x2="29333" y2="8678"/>
                        <a14:foregroundMark x1="29333" y1="8678" x2="21000" y2="28099"/>
                        <a14:foregroundMark x1="21000" y1="28099" x2="39333" y2="30165"/>
                        <a14:foregroundMark x1="39333" y1="30165" x2="28333" y2="64050"/>
                        <a14:foregroundMark x1="28333" y1="64050" x2="49333" y2="38430"/>
                        <a14:foregroundMark x1="49333" y1="38430" x2="71333" y2="27686"/>
                        <a14:foregroundMark x1="71333" y1="27686" x2="58333" y2="52066"/>
                        <a14:foregroundMark x1="58333" y1="52066" x2="77333" y2="33058"/>
                        <a14:foregroundMark x1="77333" y1="33058" x2="62333" y2="60744"/>
                        <a14:foregroundMark x1="62333" y1="60744" x2="81333" y2="40083"/>
                        <a14:foregroundMark x1="81333" y1="40083" x2="75667" y2="52479"/>
                        <a14:foregroundMark x1="45000" y1="70248" x2="45000" y2="85950"/>
                        <a14:foregroundMark x1="57000" y1="66529" x2="51000" y2="88017"/>
                        <a14:foregroundMark x1="51000" y1="88017" x2="50333" y2="89256"/>
                        <a14:foregroundMark x1="18667" y1="6198" x2="77333" y2="11570"/>
                        <a14:foregroundMark x1="77333" y1="11570" x2="92667" y2="21074"/>
                        <a14:foregroundMark x1="92667" y1="21074" x2="90333" y2="36777"/>
                        <a14:foregroundMark x1="13333" y1="7851" x2="8000" y2="52893"/>
                        <a14:foregroundMark x1="5667" y1="30579" x2="5333" y2="42562"/>
                        <a14:foregroundMark x1="6333" y1="44628" x2="6667" y2="66942"/>
                        <a14:foregroundMark x1="6667" y1="66942" x2="21333" y2="76446"/>
                        <a14:foregroundMark x1="21333" y1="76446" x2="39667" y2="76860"/>
                        <a14:foregroundMark x1="39667" y1="76860" x2="41667" y2="92562"/>
                        <a14:foregroundMark x1="57459" y1="82855" x2="51333" y2="98347"/>
                        <a14:foregroundMark x1="59667" y1="77273" x2="58480" y2="80274"/>
                        <a14:foregroundMark x1="62000" y1="64876" x2="77620" y2="72621"/>
                        <a14:foregroundMark x1="79408" y1="72681" x2="82000" y2="71074"/>
                        <a14:foregroundMark x1="92607" y1="7581" x2="82966" y2="72800"/>
                        <a14:backgroundMark x1="80667" y1="89256" x2="80667" y2="89256"/>
                        <a14:backgroundMark x1="74333" y1="87603" x2="74333" y2="87603"/>
                        <a14:backgroundMark x1="68667" y1="82645" x2="68667" y2="82645"/>
                        <a14:backgroundMark x1="65333" y1="78099" x2="65333" y2="78099"/>
                        <a14:backgroundMark x1="82000" y1="80579" x2="82000" y2="80579"/>
                        <a14:backgroundMark x1="82000" y1="78099" x2="82000" y2="78099"/>
                        <a14:backgroundMark x1="62000" y1="78099" x2="86667" y2="78926"/>
                        <a14:backgroundMark x1="88667" y1="78099" x2="95333" y2="78099"/>
                        <a14:backgroundMark x1="90000" y1="76860" x2="87667" y2="76860"/>
                        <a14:backgroundMark x1="61000" y1="76860" x2="61000" y2="76860"/>
                        <a14:backgroundMark x1="60667" y1="77273" x2="62000" y2="78099"/>
                        <a14:backgroundMark x1="91333" y1="1653" x2="99333" y2="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5" y="2794853"/>
            <a:ext cx="3240259" cy="261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관련 이미지">
            <a:extLst>
              <a:ext uri="{FF2B5EF4-FFF2-40B4-BE49-F238E27FC236}">
                <a16:creationId xmlns:a16="http://schemas.microsoft.com/office/drawing/2014/main" id="{F5BEA2F9-2D2C-4383-A462-381C238B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00" b="95600" l="10000" r="90000">
                        <a14:foregroundMark x1="55000" y1="3400" x2="52600" y2="26000"/>
                        <a14:foregroundMark x1="51000" y1="77800" x2="50200" y2="90800"/>
                        <a14:foregroundMark x1="34800" y1="85000" x2="60000" y2="9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276" y="3113878"/>
            <a:ext cx="1591922" cy="15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9B4C17-C56D-45E4-AED2-9BF07EC954D4}"/>
              </a:ext>
            </a:extLst>
          </p:cNvPr>
          <p:cNvGrpSpPr/>
          <p:nvPr/>
        </p:nvGrpSpPr>
        <p:grpSpPr>
          <a:xfrm>
            <a:off x="7365765" y="2975208"/>
            <a:ext cx="1049444" cy="1795484"/>
            <a:chOff x="6869904" y="2657326"/>
            <a:chExt cx="1777119" cy="3040457"/>
          </a:xfrm>
        </p:grpSpPr>
        <p:pic>
          <p:nvPicPr>
            <p:cNvPr id="8" name="Picture 8" descr="걷는 사람에 대한 이미지 검색결과">
              <a:extLst>
                <a:ext uri="{FF2B5EF4-FFF2-40B4-BE49-F238E27FC236}">
                  <a16:creationId xmlns:a16="http://schemas.microsoft.com/office/drawing/2014/main" id="{6864DBCE-BC5A-47D4-AC8C-9DC41F97C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767" b="93255" l="9699" r="89967">
                          <a14:foregroundMark x1="41472" y1="5865" x2="46823" y2="13099"/>
                          <a14:foregroundMark x1="59365" y1="88563" x2="62040" y2="932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69904" y="2657326"/>
              <a:ext cx="1777119" cy="3040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웨어러블 기기에 대한 이미지 검색결과">
              <a:extLst>
                <a:ext uri="{FF2B5EF4-FFF2-40B4-BE49-F238E27FC236}">
                  <a16:creationId xmlns:a16="http://schemas.microsoft.com/office/drawing/2014/main" id="{277DDEBA-D2EE-477E-977D-EC232F3AFF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570" b="97581" l="53309" r="94454">
                          <a14:foregroundMark x1="71020" y1="14247" x2="71556" y2="97849"/>
                          <a14:foregroundMark x1="71556" y1="97849" x2="72093" y2="91667"/>
                          <a14:foregroundMark x1="78175" y1="42742" x2="76029" y2="47043"/>
                          <a14:foregroundMark x1="62791" y1="44355" x2="73345" y2="41667"/>
                          <a14:foregroundMark x1="73345" y1="41667" x2="82826" y2="45968"/>
                          <a14:foregroundMark x1="68336" y1="47849" x2="72093" y2="43011"/>
                          <a14:foregroundMark x1="80680" y1="39785" x2="75313" y2="44086"/>
                          <a14:foregroundMark x1="77818" y1="43011" x2="74061" y2="46237"/>
                          <a14:foregroundMark x1="69231" y1="7796" x2="69231" y2="11022"/>
                          <a14:foregroundMark x1="68515" y1="4570" x2="68873" y2="14785"/>
                          <a14:foregroundMark x1="64222" y1="5914" x2="64222" y2="91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63"/>
            <a:stretch/>
          </p:blipFill>
          <p:spPr bwMode="auto">
            <a:xfrm rot="18900000">
              <a:off x="7170222" y="3817962"/>
              <a:ext cx="202407" cy="261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공유기에 대한 이미지 검색결과">
              <a:extLst>
                <a:ext uri="{FF2B5EF4-FFF2-40B4-BE49-F238E27FC236}">
                  <a16:creationId xmlns:a16="http://schemas.microsoft.com/office/drawing/2014/main" id="{2ED1A9D7-5763-4DCE-8734-BF4611579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036" b="92411" l="3125" r="96429">
                          <a14:foregroundMark x1="30357" y1="67857" x2="30357" y2="67857"/>
                          <a14:foregroundMark x1="65625" y1="21875" x2="78125" y2="37946"/>
                          <a14:foregroundMark x1="90179" y1="65625" x2="90179" y2="75000"/>
                          <a14:foregroundMark x1="86607" y1="64286" x2="90625" y2="90179"/>
                          <a14:foregroundMark x1="94643" y1="65625" x2="96429" y2="79464"/>
                          <a14:foregroundMark x1="33482" y1="34821" x2="55357" y2="58482"/>
                          <a14:foregroundMark x1="40179" y1="8036" x2="40179" y2="8036"/>
                          <a14:backgroundMark x1="9375" y1="90179" x2="9375" y2="90179"/>
                          <a14:backgroundMark x1="15625" y1="80804" x2="4911" y2="87946"/>
                          <a14:backgroundMark x1="17857" y1="78571" x2="3571" y2="93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884148" y="3561619"/>
              <a:ext cx="387277" cy="38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2F5CBD-C883-4E53-8176-B7EC98E01D24}"/>
              </a:ext>
            </a:extLst>
          </p:cNvPr>
          <p:cNvSpPr txBox="1"/>
          <p:nvPr/>
        </p:nvSpPr>
        <p:spPr>
          <a:xfrm>
            <a:off x="7130345" y="4735964"/>
            <a:ext cx="169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웨어러블 기기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무선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EE07F-F5FE-4ADD-B03A-C6934BC961C8}"/>
              </a:ext>
            </a:extLst>
          </p:cNvPr>
          <p:cNvSpPr txBox="1"/>
          <p:nvPr/>
        </p:nvSpPr>
        <p:spPr>
          <a:xfrm>
            <a:off x="8913094" y="4705800"/>
            <a:ext cx="169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센서 기기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무선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0524F-F57A-45AF-A293-037883A4890E}"/>
              </a:ext>
            </a:extLst>
          </p:cNvPr>
          <p:cNvSpPr txBox="1"/>
          <p:nvPr/>
        </p:nvSpPr>
        <p:spPr>
          <a:xfrm>
            <a:off x="7734641" y="3565370"/>
            <a:ext cx="169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....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43C2D-180F-47A4-A3BF-43C125725742}"/>
              </a:ext>
            </a:extLst>
          </p:cNvPr>
          <p:cNvSpPr txBox="1"/>
          <p:nvPr/>
        </p:nvSpPr>
        <p:spPr>
          <a:xfrm>
            <a:off x="9462576" y="3565370"/>
            <a:ext cx="169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....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5E0F1-18E7-40FF-AB90-303E1AB5EC59}"/>
              </a:ext>
            </a:extLst>
          </p:cNvPr>
          <p:cNvSpPr txBox="1"/>
          <p:nvPr/>
        </p:nvSpPr>
        <p:spPr>
          <a:xfrm>
            <a:off x="8104224" y="5753897"/>
            <a:ext cx="217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스마트 기기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A89306-3883-468E-AD5F-003422666F1E}"/>
              </a:ext>
            </a:extLst>
          </p:cNvPr>
          <p:cNvCxnSpPr/>
          <p:nvPr/>
        </p:nvCxnSpPr>
        <p:spPr>
          <a:xfrm>
            <a:off x="5078993" y="2819136"/>
            <a:ext cx="1864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6C8D24-5E86-43A6-B6F8-61C6101898E7}"/>
              </a:ext>
            </a:extLst>
          </p:cNvPr>
          <p:cNvSpPr txBox="1"/>
          <p:nvPr/>
        </p:nvSpPr>
        <p:spPr>
          <a:xfrm>
            <a:off x="5323189" y="2443987"/>
            <a:ext cx="148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기기</a:t>
            </a:r>
            <a:r>
              <a:rPr lang="en-US" altLang="ko-KR"/>
              <a:t> </a:t>
            </a:r>
            <a:r>
              <a:rPr lang="ko-KR" altLang="en-US"/>
              <a:t>탐색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3D68C5-25BE-49D5-88F0-A85190B86E94}"/>
              </a:ext>
            </a:extLst>
          </p:cNvPr>
          <p:cNvCxnSpPr>
            <a:cxnSpLocks/>
          </p:cNvCxnSpPr>
          <p:nvPr/>
        </p:nvCxnSpPr>
        <p:spPr>
          <a:xfrm flipH="1">
            <a:off x="5078993" y="3374122"/>
            <a:ext cx="1864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ACC70A-0224-4524-9C6B-0C188E1658F0}"/>
              </a:ext>
            </a:extLst>
          </p:cNvPr>
          <p:cNvSpPr txBox="1"/>
          <p:nvPr/>
        </p:nvSpPr>
        <p:spPr>
          <a:xfrm>
            <a:off x="5323189" y="3004790"/>
            <a:ext cx="148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기기 응답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BD12F-E3BA-4B08-9324-AE15340F5321}"/>
              </a:ext>
            </a:extLst>
          </p:cNvPr>
          <p:cNvSpPr txBox="1"/>
          <p:nvPr/>
        </p:nvSpPr>
        <p:spPr>
          <a:xfrm>
            <a:off x="5090982" y="4494287"/>
            <a:ext cx="193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작동 신호 전송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661484-FAA7-4824-929A-ABBC300BAD1D}"/>
              </a:ext>
            </a:extLst>
          </p:cNvPr>
          <p:cNvCxnSpPr/>
          <p:nvPr/>
        </p:nvCxnSpPr>
        <p:spPr>
          <a:xfrm>
            <a:off x="5078993" y="4863620"/>
            <a:ext cx="1864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3CF62A73-536C-4620-9768-13E049AD9F48}"/>
              </a:ext>
            </a:extLst>
          </p:cNvPr>
          <p:cNvSpPr/>
          <p:nvPr/>
        </p:nvSpPr>
        <p:spPr>
          <a:xfrm>
            <a:off x="6315364" y="5005390"/>
            <a:ext cx="631065" cy="540913"/>
          </a:xfrm>
          <a:custGeom>
            <a:avLst/>
            <a:gdLst>
              <a:gd name="connsiteX0" fmla="*/ 631065 w 631065"/>
              <a:gd name="connsiteY0" fmla="*/ 0 h 540913"/>
              <a:gd name="connsiteX1" fmla="*/ 0 w 631065"/>
              <a:gd name="connsiteY1" fmla="*/ 0 h 540913"/>
              <a:gd name="connsiteX2" fmla="*/ 0 w 631065"/>
              <a:gd name="connsiteY2" fmla="*/ 540913 h 540913"/>
              <a:gd name="connsiteX3" fmla="*/ 618186 w 631065"/>
              <a:gd name="connsiteY3" fmla="*/ 540913 h 54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065" h="540913">
                <a:moveTo>
                  <a:pt x="631065" y="0"/>
                </a:moveTo>
                <a:lnTo>
                  <a:pt x="0" y="0"/>
                </a:lnTo>
                <a:lnTo>
                  <a:pt x="0" y="540913"/>
                </a:lnTo>
                <a:lnTo>
                  <a:pt x="618186" y="54091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B4661-AC22-48AD-8215-7932FBC61AB8}"/>
              </a:ext>
            </a:extLst>
          </p:cNvPr>
          <p:cNvSpPr txBox="1"/>
          <p:nvPr/>
        </p:nvSpPr>
        <p:spPr>
          <a:xfrm>
            <a:off x="5009292" y="5091180"/>
            <a:ext cx="193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5. </a:t>
            </a:r>
            <a:r>
              <a:rPr lang="ko-KR" altLang="en-US"/>
              <a:t>기기 작동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059439E8-186F-4162-9793-569F8B5687D8}"/>
              </a:ext>
            </a:extLst>
          </p:cNvPr>
          <p:cNvSpPr/>
          <p:nvPr/>
        </p:nvSpPr>
        <p:spPr>
          <a:xfrm flipH="1">
            <a:off x="5003773" y="3713188"/>
            <a:ext cx="631065" cy="540913"/>
          </a:xfrm>
          <a:custGeom>
            <a:avLst/>
            <a:gdLst>
              <a:gd name="connsiteX0" fmla="*/ 631065 w 631065"/>
              <a:gd name="connsiteY0" fmla="*/ 0 h 540913"/>
              <a:gd name="connsiteX1" fmla="*/ 0 w 631065"/>
              <a:gd name="connsiteY1" fmla="*/ 0 h 540913"/>
              <a:gd name="connsiteX2" fmla="*/ 0 w 631065"/>
              <a:gd name="connsiteY2" fmla="*/ 540913 h 540913"/>
              <a:gd name="connsiteX3" fmla="*/ 618186 w 631065"/>
              <a:gd name="connsiteY3" fmla="*/ 540913 h 54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065" h="540913">
                <a:moveTo>
                  <a:pt x="631065" y="0"/>
                </a:moveTo>
                <a:lnTo>
                  <a:pt x="0" y="0"/>
                </a:lnTo>
                <a:lnTo>
                  <a:pt x="0" y="540913"/>
                </a:lnTo>
                <a:lnTo>
                  <a:pt x="618186" y="54091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15203-188E-4C38-8239-9181F3C82C7D}"/>
              </a:ext>
            </a:extLst>
          </p:cNvPr>
          <p:cNvSpPr txBox="1"/>
          <p:nvPr/>
        </p:nvSpPr>
        <p:spPr>
          <a:xfrm>
            <a:off x="5624289" y="3776470"/>
            <a:ext cx="193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기기 등록</a:t>
            </a:r>
          </a:p>
        </p:txBody>
      </p:sp>
    </p:spTree>
    <p:extLst>
      <p:ext uri="{BB962C8B-B14F-4D97-AF65-F5344CB8AC3E}">
        <p14:creationId xmlns:p14="http://schemas.microsoft.com/office/powerpoint/2010/main" val="57318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46C79-99FA-435D-AD14-C89BDD81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알고리즘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5B58B-780A-416E-8DD2-C4884C92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 </a:t>
            </a:r>
            <a:r>
              <a:rPr lang="en-US" altLang="ko-KR" dirty="0"/>
              <a:t>– IP</a:t>
            </a:r>
            <a:r>
              <a:rPr lang="ko-KR" altLang="en-US" dirty="0"/>
              <a:t> 주소의 끝자리에 대해 탐색 실시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192.168.0.xxx</a:t>
            </a:r>
            <a:r>
              <a:rPr lang="ko-KR" altLang="en-US" dirty="0"/>
              <a:t>의 경우 </a:t>
            </a:r>
            <a:r>
              <a:rPr lang="en-US" altLang="ko-KR" dirty="0"/>
              <a:t>xxx</a:t>
            </a:r>
            <a:r>
              <a:rPr lang="ko-KR" altLang="en-US" dirty="0"/>
              <a:t>부분을 </a:t>
            </a:r>
            <a:r>
              <a:rPr lang="en-US" altLang="ko-KR" dirty="0"/>
              <a:t>0~255</a:t>
            </a:r>
            <a:r>
              <a:rPr lang="ko-KR" altLang="en-US" dirty="0"/>
              <a:t>까지 탐색</a:t>
            </a:r>
            <a:r>
              <a:rPr lang="en-US" altLang="ko-KR" dirty="0"/>
              <a:t>(Timeout : 3</a:t>
            </a:r>
            <a:r>
              <a:rPr lang="ko-KR" altLang="en-US" dirty="0"/>
              <a:t>초</a:t>
            </a:r>
            <a:r>
              <a:rPr lang="en-US" altLang="ko-KR" dirty="0"/>
              <a:t>), URI</a:t>
            </a:r>
            <a:r>
              <a:rPr lang="ko-KR" altLang="en-US" dirty="0"/>
              <a:t>와 포트 번호는 동일</a:t>
            </a:r>
            <a:r>
              <a:rPr lang="en-US" altLang="ko-KR" dirty="0"/>
              <a:t>.)</a:t>
            </a:r>
            <a:endParaRPr lang="ko-KR" altLang="en-US" dirty="0"/>
          </a:p>
          <a:p>
            <a:r>
              <a:rPr lang="ko-KR" altLang="en-US" dirty="0"/>
              <a:t>사용자 및 기기 등록 </a:t>
            </a:r>
            <a:r>
              <a:rPr lang="en-US" altLang="ko-KR" dirty="0"/>
              <a:t>– MariaDB</a:t>
            </a:r>
            <a:r>
              <a:rPr lang="ko-KR" altLang="en-US" dirty="0"/>
              <a:t>를 이용</a:t>
            </a:r>
            <a:r>
              <a:rPr lang="en-US" altLang="ko-KR" dirty="0"/>
              <a:t>, </a:t>
            </a:r>
            <a:r>
              <a:rPr lang="ko-KR" altLang="en-US" dirty="0"/>
              <a:t>사용자와 디바이스를 </a:t>
            </a:r>
            <a:r>
              <a:rPr lang="ko-KR" altLang="en-US" dirty="0" err="1"/>
              <a:t>연관지어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en-US" altLang="ko-KR" dirty="0"/>
              <a:t>Web </a:t>
            </a:r>
            <a:r>
              <a:rPr lang="ko-KR" altLang="en-US" dirty="0"/>
              <a:t>관리자 콘솔을 통해 </a:t>
            </a:r>
            <a:r>
              <a:rPr lang="en-US" altLang="ko-KR" dirty="0"/>
              <a:t>DB</a:t>
            </a:r>
            <a:r>
              <a:rPr lang="ko-KR" altLang="en-US" dirty="0"/>
              <a:t>관리 수행</a:t>
            </a:r>
            <a:endParaRPr lang="en-US" altLang="ko-KR" dirty="0"/>
          </a:p>
          <a:p>
            <a:r>
              <a:rPr lang="ko-KR" altLang="en-US" dirty="0"/>
              <a:t>서비스 </a:t>
            </a:r>
            <a:r>
              <a:rPr lang="en-US" altLang="ko-KR" dirty="0"/>
              <a:t>– Web</a:t>
            </a:r>
            <a:r>
              <a:rPr lang="ko-KR" altLang="en-US" dirty="0"/>
              <a:t>과 작동방식 흡사하되</a:t>
            </a:r>
            <a:r>
              <a:rPr lang="en-US" altLang="ko-KR" dirty="0"/>
              <a:t>, Server – Server </a:t>
            </a:r>
            <a:r>
              <a:rPr lang="ko-KR" altLang="en-US" dirty="0"/>
              <a:t>통신</a:t>
            </a:r>
            <a:r>
              <a:rPr lang="en-US" altLang="ko-KR" dirty="0"/>
              <a:t>.(PUT / DELETE </a:t>
            </a:r>
            <a:r>
              <a:rPr lang="ko-KR" altLang="en-US" dirty="0"/>
              <a:t>메소드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모듈 </a:t>
            </a:r>
            <a:r>
              <a:rPr lang="en-US" altLang="ko-KR" dirty="0"/>
              <a:t>: express, </a:t>
            </a:r>
            <a:r>
              <a:rPr lang="en-US" altLang="ko-KR" dirty="0" err="1"/>
              <a:t>ejs</a:t>
            </a:r>
            <a:r>
              <a:rPr lang="en-US" altLang="ko-KR" dirty="0"/>
              <a:t>, http, fs, </a:t>
            </a:r>
            <a:r>
              <a:rPr lang="en-US" altLang="ko-KR" dirty="0" err="1"/>
              <a:t>mysql</a:t>
            </a:r>
            <a:r>
              <a:rPr lang="en-US" altLang="ko-KR" dirty="0"/>
              <a:t>, body-parser</a:t>
            </a:r>
          </a:p>
        </p:txBody>
      </p:sp>
    </p:spTree>
    <p:extLst>
      <p:ext uri="{BB962C8B-B14F-4D97-AF65-F5344CB8AC3E}">
        <p14:creationId xmlns:p14="http://schemas.microsoft.com/office/powerpoint/2010/main" val="416490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723C-ADA2-4623-AB17-A48B2779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스마트 기기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A994E-1BA5-4E48-B3A7-D1A8FF26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디스플레이</a:t>
            </a:r>
            <a:r>
              <a:rPr lang="en-US" altLang="ko-KR" dirty="0"/>
              <a:t>(</a:t>
            </a:r>
            <a:r>
              <a:rPr lang="ko-KR" altLang="en-US" dirty="0"/>
              <a:t>모니터</a:t>
            </a:r>
            <a:r>
              <a:rPr lang="en-US" altLang="ko-KR" dirty="0"/>
              <a:t>) + </a:t>
            </a:r>
            <a:r>
              <a:rPr lang="ko-KR" altLang="en-US" dirty="0"/>
              <a:t>센서</a:t>
            </a:r>
            <a:r>
              <a:rPr lang="en-US" altLang="ko-KR" dirty="0"/>
              <a:t>? + LED    &lt;-</a:t>
            </a:r>
            <a:r>
              <a:rPr lang="ko-KR" altLang="en-US" dirty="0"/>
              <a:t>유</a:t>
            </a:r>
            <a:r>
              <a:rPr lang="en-US" altLang="ko-KR" dirty="0"/>
              <a:t>/</a:t>
            </a:r>
            <a:r>
              <a:rPr lang="ko-KR" altLang="en-US" dirty="0"/>
              <a:t>무선으로 공유기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  <a:r>
              <a:rPr lang="ko-KR" altLang="en-US" dirty="0"/>
              <a:t> 연결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Zero W + </a:t>
            </a:r>
            <a:r>
              <a:rPr lang="ko-KR" altLang="en-US" dirty="0"/>
              <a:t>가속도센서 </a:t>
            </a:r>
            <a:r>
              <a:rPr lang="en-US" altLang="ko-KR" dirty="0"/>
              <a:t>+ LED   &lt;- </a:t>
            </a:r>
            <a:r>
              <a:rPr lang="ko-KR" altLang="en-US" dirty="0"/>
              <a:t>무선으로 공유기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  <a:r>
              <a:rPr lang="ko-KR" altLang="en-US" dirty="0"/>
              <a:t> 연결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1178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339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</vt:lpstr>
      <vt:lpstr>Calibri Light</vt:lpstr>
      <vt:lpstr>Wingdings</vt:lpstr>
      <vt:lpstr>추억</vt:lpstr>
      <vt:lpstr>ISDM 시스템 (Integrated Smart Device Management System)</vt:lpstr>
      <vt:lpstr>필요성</vt:lpstr>
      <vt:lpstr>구상도</vt:lpstr>
      <vt:lpstr>제공 서비스</vt:lpstr>
      <vt:lpstr>서버 구조 설계</vt:lpstr>
      <vt:lpstr>기기 탐색 및 등록</vt:lpstr>
      <vt:lpstr>작동 알고리즘 : </vt:lpstr>
      <vt:lpstr>스마트 기기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안정욱</dc:creator>
  <cp:lastModifiedBy>안정욱</cp:lastModifiedBy>
  <cp:revision>32</cp:revision>
  <dcterms:created xsi:type="dcterms:W3CDTF">2017-10-17T20:19:43Z</dcterms:created>
  <dcterms:modified xsi:type="dcterms:W3CDTF">2017-10-31T03:30:26Z</dcterms:modified>
</cp:coreProperties>
</file>