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96" r:id="rId2"/>
    <p:sldId id="369" r:id="rId3"/>
    <p:sldId id="370" r:id="rId4"/>
    <p:sldId id="406" r:id="rId5"/>
    <p:sldId id="412" r:id="rId6"/>
    <p:sldId id="373" r:id="rId7"/>
    <p:sldId id="414" r:id="rId8"/>
    <p:sldId id="415" r:id="rId9"/>
    <p:sldId id="405" r:id="rId10"/>
    <p:sldId id="413" r:id="rId11"/>
    <p:sldId id="409" r:id="rId12"/>
  </p:sldIdLst>
  <p:sldSz cx="9144000" cy="6858000" type="screen4x3"/>
  <p:notesSz cx="6797675" cy="9926638"/>
  <p:defaultTextStyle>
    <a:defPPr>
      <a:defRPr lang="ko-KR"/>
    </a:defPPr>
    <a:lvl1pPr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90000"/>
      </a:lnSpc>
      <a:spcBef>
        <a:spcPct val="0"/>
      </a:spcBef>
      <a:spcAft>
        <a:spcPct val="0"/>
      </a:spcAft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2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E7FF"/>
    <a:srgbClr val="008000"/>
    <a:srgbClr val="0000CC"/>
    <a:srgbClr val="FF0000"/>
    <a:srgbClr val="EEEEEE"/>
    <a:srgbClr val="F4F4F4"/>
    <a:srgbClr val="D9FF61"/>
    <a:srgbClr val="D8F0AC"/>
    <a:srgbClr val="CEF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5" autoAdjust="0"/>
    <p:restoredTop sz="97084" autoAdjust="0"/>
  </p:normalViewPr>
  <p:slideViewPr>
    <p:cSldViewPr>
      <p:cViewPr varScale="1">
        <p:scale>
          <a:sx n="87" d="100"/>
          <a:sy n="87" d="100"/>
        </p:scale>
        <p:origin x="1738" y="62"/>
      </p:cViewPr>
      <p:guideLst>
        <p:guide orient="horz" pos="1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40" y="-102"/>
      </p:cViewPr>
      <p:guideLst>
        <p:guide orient="horz" pos="3128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ADE3A419-99CF-4806-B1D6-073FB1445F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33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4AFFD86F-FD13-453E-9C7B-65D45FC18F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E520B-63C7-40AA-868B-7167693178A1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69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2"/>
                </a:solidFill>
              </a:rPr>
              <a:t>405-4781 </a:t>
            </a:r>
            <a:r>
              <a:rPr lang="ko-KR" altLang="en-US">
                <a:solidFill>
                  <a:schemeClr val="bg2"/>
                </a:solidFill>
              </a:rPr>
              <a:t>권현오</a:t>
            </a:r>
          </a:p>
        </p:txBody>
      </p:sp>
    </p:spTree>
    <p:extLst>
      <p:ext uri="{BB962C8B-B14F-4D97-AF65-F5344CB8AC3E}">
        <p14:creationId xmlns:p14="http://schemas.microsoft.com/office/powerpoint/2010/main" val="339394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FD86F-FD13-453E-9C7B-65D45FC18F5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4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3-mai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1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762000"/>
            <a:ext cx="9144000" cy="1219200"/>
          </a:xfrm>
          <a:effectLst>
            <a:outerShdw dist="35921" dir="2700000" algn="ctr" rotWithShape="0">
              <a:srgbClr val="C0C0C0"/>
            </a:outerShdw>
          </a:effectLst>
        </p:spPr>
        <p:txBody>
          <a:bodyPr lIns="91440" rIns="18000"/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 smtClean="0"/>
              <a:t>표지 제목이 들어갈 영역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7795C5-51BF-4E8A-BC47-53A0B55AFE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519786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115888"/>
            <a:ext cx="2286000" cy="62849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705600" cy="62849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51BF5D-E703-44DA-81C5-3EFD89D9D7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244940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7CE0F-0FE9-474A-A55E-DEE6ACD2E8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538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79BC2-DDC9-465B-BF87-C19D432C4D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88559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42A1A8-D7CF-4AF3-AEEC-11BEB81D48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449694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B57F76-B472-4849-AAF6-9E7B2CDFDD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360214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30D19B-92C8-4C6C-AB51-E2613C4266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7636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5E9BB-8128-4CDD-8202-E0E7209A4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539694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5F29A1-8DAA-4973-B4A3-AEE3271728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2980818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B75519-2B31-40FA-8D67-53FE421B09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97350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1_본문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3366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pic>
        <p:nvPicPr>
          <p:cNvPr id="302084" name="Picture 4" descr="1_본문_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70663"/>
            <a:ext cx="5032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solidFill>
                  <a:srgbClr val="000000"/>
                </a:solidFill>
              </a:defRPr>
            </a:lvl1pPr>
          </a:lstStyle>
          <a:p>
            <a:fld id="{61655A59-5390-4518-92D7-04DBD5ED6B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20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20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820738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q"/>
        <a:defRPr kumimoji="1"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20738" rtl="0" fontAlgn="base" latinLnBrk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2pPr>
      <a:lvl3pPr marL="1131888" indent="-244475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¾"/>
        <a:defRPr kumimoji="1">
          <a:solidFill>
            <a:schemeClr val="bg2"/>
          </a:solidFill>
          <a:latin typeface="+mn-lt"/>
          <a:ea typeface="+mn-ea"/>
        </a:defRPr>
      </a:lvl3pPr>
      <a:lvl4pPr marL="1520825" indent="-211138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 2" pitchFamily="18" charset="2"/>
        <a:buChar char=""/>
        <a:defRPr kumimoji="1" sz="1600">
          <a:solidFill>
            <a:schemeClr val="bg2"/>
          </a:solidFill>
          <a:latin typeface="+mn-lt"/>
          <a:ea typeface="+mn-ea"/>
        </a:defRPr>
      </a:lvl4pPr>
      <a:lvl5pPr marL="18653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5pPr>
      <a:lvl6pPr marL="23225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6pPr>
      <a:lvl7pPr marL="27797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7pPr>
      <a:lvl8pPr marL="32369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8pPr>
      <a:lvl9pPr marL="3694113" indent="-169863" algn="l" defTabSz="820738" rtl="0" fontAlgn="base" latinLnBrk="1">
        <a:spcBef>
          <a:spcPct val="20000"/>
        </a:spcBef>
        <a:spcAft>
          <a:spcPct val="0"/>
        </a:spcAft>
        <a:buClr>
          <a:schemeClr val="bg2"/>
        </a:buClr>
        <a:buChar char="-"/>
        <a:defRPr kumimoji="1" sz="14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6300810" y="5300254"/>
            <a:ext cx="2159730" cy="14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ctr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0000"/>
                </a:solidFill>
              </a:rPr>
              <a:t>학번   홍길동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0000"/>
                </a:solidFill>
              </a:rPr>
              <a:t>학번   홍길순</a:t>
            </a:r>
            <a:endParaRPr lang="en-US" altLang="ko-KR" sz="1800" dirty="0" smtClean="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학번   홍길동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r" fontAlgn="ctr">
              <a:lnSpc>
                <a:spcPct val="100000"/>
              </a:lnSpc>
            </a:pPr>
            <a:r>
              <a:rPr lang="ko-KR" altLang="en-US" sz="1800" dirty="0">
                <a:solidFill>
                  <a:srgbClr val="000000"/>
                </a:solidFill>
              </a:rPr>
              <a:t>학번   홍길순</a:t>
            </a:r>
          </a:p>
          <a:p>
            <a:pPr algn="r" fontAlgn="ctr">
              <a:lnSpc>
                <a:spcPct val="100000"/>
              </a:lnSpc>
            </a:pP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131245" y="1196975"/>
            <a:ext cx="4886274" cy="74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400" dirty="0" smtClean="0">
                <a:solidFill>
                  <a:srgbClr val="00008A"/>
                </a:solidFill>
              </a:rPr>
              <a:t>프로젝트 </a:t>
            </a:r>
            <a:r>
              <a:rPr lang="ko-KR" altLang="en-US" sz="4400" dirty="0" err="1" smtClean="0">
                <a:solidFill>
                  <a:srgbClr val="00008A"/>
                </a:solidFill>
              </a:rPr>
              <a:t>아이템명</a:t>
            </a:r>
            <a:endParaRPr lang="en-US" altLang="ko-KR" sz="4400" dirty="0" smtClean="0">
              <a:solidFill>
                <a:srgbClr val="00008A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460" y="5734100"/>
            <a:ext cx="3384550" cy="143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30000"/>
              </a:lnSpc>
            </a:pPr>
            <a:r>
              <a:rPr lang="en-US" altLang="ko-KR" sz="2400" dirty="0" smtClean="0">
                <a:solidFill>
                  <a:srgbClr val="000000"/>
                </a:solidFill>
              </a:rPr>
              <a:t>2017.O.O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755470" y="1196975"/>
            <a:ext cx="612085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872956" y="883043"/>
            <a:ext cx="16209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4140510" y="2285268"/>
            <a:ext cx="4320600" cy="26735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993873">
            <a:off x="4831624" y="3195622"/>
            <a:ext cx="312777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본 아이템을 잘 표현할 수 있는</a:t>
            </a:r>
            <a:endParaRPr lang="en-US" altLang="ko-KR" dirty="0" smtClean="0"/>
          </a:p>
          <a:p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</a:t>
            </a:r>
            <a:r>
              <a:rPr lang="ko-KR" altLang="en-US" dirty="0"/>
              <a:t>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화면캡쳐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이곳</a:t>
            </a:r>
            <a:r>
              <a:rPr lang="ko-KR" altLang="en-US" dirty="0"/>
              <a:t>에 </a:t>
            </a:r>
            <a:r>
              <a:rPr lang="ko-KR" altLang="en-US" dirty="0" smtClean="0"/>
              <a:t>넣</a:t>
            </a:r>
            <a:r>
              <a:rPr lang="ko-KR" altLang="en-US" dirty="0"/>
              <a:t>을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개발전략</a:t>
            </a:r>
            <a:endParaRPr lang="ko-KR" altLang="en-US" dirty="0"/>
          </a:p>
        </p:txBody>
      </p:sp>
      <p:grpSp>
        <p:nvGrpSpPr>
          <p:cNvPr id="19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20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개발일정</a:t>
              </a:r>
              <a:r>
                <a:rPr lang="en-US" altLang="ko-KR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및 계획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611450" y="2132820"/>
            <a:ext cx="2376330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059790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889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507713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227812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956531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676630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404454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8124553" y="2147005"/>
            <a:ext cx="69191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6699" y="2191884"/>
            <a:ext cx="5180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73759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94359" y="2204830"/>
            <a:ext cx="6463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 bwMode="auto">
          <a:xfrm>
            <a:off x="604264" y="2636890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11450" y="3643532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11450" y="4653170"/>
            <a:ext cx="871306" cy="9376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399" y="2821459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755470" y="3861060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시험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55470" y="4869200"/>
            <a:ext cx="5950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 bwMode="auto">
          <a:xfrm>
            <a:off x="1528363" y="2657164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528363" y="314096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528363" y="364503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528363" y="414910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528363" y="465317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528363" y="5157240"/>
            <a:ext cx="1459417" cy="4320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3610" y="2755018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제안서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55502" y="3187078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33171" y="3717040"/>
            <a:ext cx="12105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35766" y="422111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중간평</a:t>
            </a:r>
            <a:r>
              <a:rPr lang="ko-KR" altLang="en-US" dirty="0"/>
              <a:t>가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91601" y="472518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완료발표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02591" y="5229250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산출물제출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3275821" y="2651075"/>
            <a:ext cx="664582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734039" y="3140960"/>
            <a:ext cx="1465583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4507712" y="3645030"/>
            <a:ext cx="2860827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292100" y="4149100"/>
            <a:ext cx="284944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979290" y="4163285"/>
            <a:ext cx="284944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84733" y="5146687"/>
            <a:ext cx="720100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518885" y="4660262"/>
            <a:ext cx="345955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63386" y="4163285"/>
            <a:ext cx="284944" cy="4178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5901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 smtClean="0"/>
              <a:t>IV. </a:t>
            </a:r>
            <a:r>
              <a:rPr lang="ko-KR" altLang="en-US" dirty="0" smtClean="0"/>
              <a:t>개발성과 및 평가</a:t>
            </a:r>
            <a:endParaRPr lang="ko-KR" altLang="en-US" dirty="0"/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785512" y="1047764"/>
            <a:ext cx="7531008" cy="4037465"/>
          </a:xfrm>
          <a:prstGeom prst="roundRect">
            <a:avLst>
              <a:gd name="adj" fmla="val 2185"/>
            </a:avLst>
          </a:prstGeom>
          <a:gradFill rotWithShape="1">
            <a:gsLst>
              <a:gs pos="0">
                <a:srgbClr val="98C2E8"/>
              </a:gs>
              <a:gs pos="100000">
                <a:srgbClr val="3767BD"/>
              </a:gs>
            </a:gsLst>
            <a:lin ang="5400000" scaled="1"/>
          </a:gradFill>
          <a:ln w="9525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00204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26116" y="1592206"/>
            <a:ext cx="7418393" cy="3421014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6350" algn="ctr">
            <a:solidFill>
              <a:srgbClr val="B2B2B2"/>
            </a:solidFill>
            <a:round/>
            <a:headEnd/>
            <a:tailEnd/>
          </a:ln>
        </p:spPr>
        <p:txBody>
          <a:bodyPr wrap="none" lIns="30600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3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8" y="1083661"/>
            <a:ext cx="7471662" cy="56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899490" y="1106097"/>
            <a:ext cx="1724172" cy="46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개발결과물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059506" y="1690528"/>
            <a:ext cx="7040984" cy="31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OOOO </a:t>
            </a:r>
            <a:r>
              <a:rPr lang="ko-KR" altLang="en-US" sz="2400" dirty="0" smtClean="0"/>
              <a:t>프로그램</a:t>
            </a:r>
            <a:endParaRPr lang="en-US" altLang="ko-KR" sz="2400" dirty="0" smtClean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dirty="0" smtClean="0"/>
              <a:t>서버프로그램</a:t>
            </a:r>
            <a:endParaRPr lang="en-US" altLang="ko-KR" sz="2400" dirty="0" smtClean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dirty="0" smtClean="0"/>
              <a:t>클라이언트프로그램</a:t>
            </a:r>
            <a:r>
              <a:rPr lang="en-US" altLang="ko-KR" sz="2400" dirty="0" smtClean="0"/>
              <a:t> </a:t>
            </a:r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dirty="0" err="1" smtClean="0"/>
              <a:t>임베디드프로그램</a:t>
            </a:r>
            <a:endParaRPr lang="en-US" altLang="ko-KR" sz="2400" dirty="0" smtClean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제안서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설계서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완료보고서</a:t>
            </a:r>
            <a:endParaRPr lang="en-US" altLang="ko-KR" sz="2400" dirty="0" smtClean="0"/>
          </a:p>
          <a:p>
            <a:pPr algn="l" font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Tx/>
              <a:buBlip>
                <a:blip r:embed="rId3"/>
              </a:buBlip>
            </a:pPr>
            <a:r>
              <a:rPr lang="en-US" altLang="ko-KR" sz="2400" dirty="0"/>
              <a:t> </a:t>
            </a:r>
            <a:r>
              <a:rPr lang="ko-KR" altLang="en-US" sz="2400" dirty="0"/>
              <a:t>포트폴리오 </a:t>
            </a:r>
            <a:r>
              <a:rPr lang="ko-KR" altLang="en-US" sz="2400" dirty="0" smtClean="0"/>
              <a:t>작성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자신의 이력서에 등록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pPr algn="ctr"/>
            <a:r>
              <a:rPr lang="ko-KR" altLang="en-US" sz="4000" dirty="0"/>
              <a:t>발표 순서</a:t>
            </a:r>
          </a:p>
        </p:txBody>
      </p:sp>
      <p:pic>
        <p:nvPicPr>
          <p:cNvPr id="310279" name="Picture 7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4680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80" name="AutoShape 8"/>
          <p:cNvSpPr>
            <a:spLocks noChangeArrowheads="1"/>
          </p:cNvSpPr>
          <p:nvPr/>
        </p:nvSpPr>
        <p:spPr bwMode="auto">
          <a:xfrm>
            <a:off x="1585913" y="1338992"/>
            <a:ext cx="6351587" cy="912813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1585913" y="1358042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0282" name="Oval 10" descr="아이콘"/>
          <p:cNvSpPr>
            <a:spLocks noChangeArrowheads="1"/>
          </p:cNvSpPr>
          <p:nvPr/>
        </p:nvSpPr>
        <p:spPr bwMode="auto">
          <a:xfrm>
            <a:off x="1687513" y="1400905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0283" name="AutoShape 11"/>
          <p:cNvSpPr>
            <a:spLocks noChangeArrowheads="1"/>
          </p:cNvSpPr>
          <p:nvPr/>
        </p:nvSpPr>
        <p:spPr bwMode="auto">
          <a:xfrm>
            <a:off x="1585913" y="1345342"/>
            <a:ext cx="6351587" cy="912813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0284" name="AutoShape 12"/>
          <p:cNvSpPr>
            <a:spLocks noChangeArrowheads="1"/>
          </p:cNvSpPr>
          <p:nvPr/>
        </p:nvSpPr>
        <p:spPr bwMode="auto">
          <a:xfrm>
            <a:off x="1592263" y="1354867"/>
            <a:ext cx="6364287" cy="7493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 smtClean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제안개요</a:t>
            </a:r>
            <a:endParaRPr lang="ko-KR" altLang="en-US" sz="2800" b="1" dirty="0">
              <a:solidFill>
                <a:srgbClr val="00008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0285" name="Oval 13" descr="아이콘"/>
          <p:cNvSpPr>
            <a:spLocks noChangeArrowheads="1"/>
          </p:cNvSpPr>
          <p:nvPr/>
        </p:nvSpPr>
        <p:spPr bwMode="auto">
          <a:xfrm>
            <a:off x="1687513" y="1400905"/>
            <a:ext cx="619125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pic>
        <p:nvPicPr>
          <p:cNvPr id="312523" name="Picture 203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86300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24" name="AutoShape 204"/>
          <p:cNvSpPr>
            <a:spLocks noChangeArrowheads="1"/>
          </p:cNvSpPr>
          <p:nvPr/>
        </p:nvSpPr>
        <p:spPr bwMode="auto">
          <a:xfrm>
            <a:off x="1585913" y="2433950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25" name="AutoShape 205"/>
          <p:cNvSpPr>
            <a:spLocks noChangeArrowheads="1"/>
          </p:cNvSpPr>
          <p:nvPr/>
        </p:nvSpPr>
        <p:spPr bwMode="auto">
          <a:xfrm>
            <a:off x="1585913" y="2433950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2526" name="Oval 206" descr="아이콘"/>
          <p:cNvSpPr>
            <a:spLocks noChangeArrowheads="1"/>
          </p:cNvSpPr>
          <p:nvPr/>
        </p:nvSpPr>
        <p:spPr bwMode="auto">
          <a:xfrm>
            <a:off x="1687513" y="2476812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2527" name="AutoShape 207"/>
          <p:cNvSpPr>
            <a:spLocks noChangeArrowheads="1"/>
          </p:cNvSpPr>
          <p:nvPr/>
        </p:nvSpPr>
        <p:spPr bwMode="auto">
          <a:xfrm>
            <a:off x="1585913" y="2433950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28" name="AutoShape 208"/>
          <p:cNvSpPr>
            <a:spLocks noChangeArrowheads="1"/>
          </p:cNvSpPr>
          <p:nvPr/>
        </p:nvSpPr>
        <p:spPr bwMode="auto">
          <a:xfrm>
            <a:off x="1585913" y="2433950"/>
            <a:ext cx="6351587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 smtClean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개발내용</a:t>
            </a:r>
            <a:endParaRPr lang="ko-KR" altLang="en-US" sz="2800" b="1" dirty="0">
              <a:solidFill>
                <a:srgbClr val="00008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2531" name="Oval 211" descr="아이콘"/>
          <p:cNvSpPr>
            <a:spLocks noChangeArrowheads="1"/>
          </p:cNvSpPr>
          <p:nvPr/>
        </p:nvSpPr>
        <p:spPr bwMode="auto">
          <a:xfrm>
            <a:off x="1716088" y="2473637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II</a:t>
            </a:r>
          </a:p>
        </p:txBody>
      </p:sp>
      <p:pic>
        <p:nvPicPr>
          <p:cNvPr id="312534" name="Picture 214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94337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35" name="AutoShape 215"/>
          <p:cNvSpPr>
            <a:spLocks noChangeArrowheads="1"/>
          </p:cNvSpPr>
          <p:nvPr/>
        </p:nvSpPr>
        <p:spPr bwMode="auto">
          <a:xfrm>
            <a:off x="1570038" y="350548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36" name="AutoShape 216"/>
          <p:cNvSpPr>
            <a:spLocks noChangeArrowheads="1"/>
          </p:cNvSpPr>
          <p:nvPr/>
        </p:nvSpPr>
        <p:spPr bwMode="auto">
          <a:xfrm>
            <a:off x="1570038" y="350548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2537" name="Oval 217" descr="아이콘"/>
          <p:cNvSpPr>
            <a:spLocks noChangeArrowheads="1"/>
          </p:cNvSpPr>
          <p:nvPr/>
        </p:nvSpPr>
        <p:spPr bwMode="auto">
          <a:xfrm>
            <a:off x="1671638" y="3548349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312538" name="AutoShape 218"/>
          <p:cNvSpPr>
            <a:spLocks noChangeArrowheads="1"/>
          </p:cNvSpPr>
          <p:nvPr/>
        </p:nvSpPr>
        <p:spPr bwMode="auto">
          <a:xfrm>
            <a:off x="1570038" y="350548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2539" name="AutoShape 219"/>
          <p:cNvSpPr>
            <a:spLocks noChangeArrowheads="1"/>
          </p:cNvSpPr>
          <p:nvPr/>
        </p:nvSpPr>
        <p:spPr bwMode="auto">
          <a:xfrm>
            <a:off x="1570038" y="350548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 smtClean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프로젝트 추진전략</a:t>
            </a:r>
            <a:endParaRPr lang="ko-KR" altLang="en-US" sz="2800" b="1" dirty="0">
              <a:solidFill>
                <a:srgbClr val="00008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2541" name="Oval 221" descr="아이콘"/>
          <p:cNvSpPr>
            <a:spLocks noChangeArrowheads="1"/>
          </p:cNvSpPr>
          <p:nvPr/>
        </p:nvSpPr>
        <p:spPr bwMode="auto">
          <a:xfrm>
            <a:off x="1700213" y="3545174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III</a:t>
            </a:r>
          </a:p>
        </p:txBody>
      </p:sp>
      <p:pic>
        <p:nvPicPr>
          <p:cNvPr id="25" name="Picture 214" descr="그림자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50" y="4274487"/>
            <a:ext cx="691197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215"/>
          <p:cNvSpPr>
            <a:spLocks noChangeArrowheads="1"/>
          </p:cNvSpPr>
          <p:nvPr/>
        </p:nvSpPr>
        <p:spPr bwMode="auto">
          <a:xfrm>
            <a:off x="1569675" y="458563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AutoShape 216"/>
          <p:cNvSpPr>
            <a:spLocks noChangeArrowheads="1"/>
          </p:cNvSpPr>
          <p:nvPr/>
        </p:nvSpPr>
        <p:spPr bwMode="auto">
          <a:xfrm>
            <a:off x="1569675" y="458563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8" name="Oval 217" descr="아이콘"/>
          <p:cNvSpPr>
            <a:spLocks noChangeArrowheads="1"/>
          </p:cNvSpPr>
          <p:nvPr/>
        </p:nvSpPr>
        <p:spPr bwMode="auto">
          <a:xfrm>
            <a:off x="1671275" y="4628499"/>
            <a:ext cx="619125" cy="676275"/>
          </a:xfrm>
          <a:prstGeom prst="ellipse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>
                <a:latin typeface="Tahoma" pitchFamily="34" charset="0"/>
                <a:ea typeface="HY각헤드라인M" pitchFamily="18" charset="-127"/>
              </a:rPr>
              <a:t>I</a:t>
            </a:r>
          </a:p>
        </p:txBody>
      </p:sp>
      <p:sp>
        <p:nvSpPr>
          <p:cNvPr id="29" name="AutoShape 218"/>
          <p:cNvSpPr>
            <a:spLocks noChangeArrowheads="1"/>
          </p:cNvSpPr>
          <p:nvPr/>
        </p:nvSpPr>
        <p:spPr bwMode="auto">
          <a:xfrm>
            <a:off x="1569675" y="4585637"/>
            <a:ext cx="6351587" cy="912812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219"/>
          <p:cNvSpPr>
            <a:spLocks noChangeArrowheads="1"/>
          </p:cNvSpPr>
          <p:nvPr/>
        </p:nvSpPr>
        <p:spPr bwMode="auto">
          <a:xfrm>
            <a:off x="1569675" y="4585637"/>
            <a:ext cx="6351587" cy="7667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ko-KR" sz="2800" b="1" dirty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r>
              <a:rPr lang="ko-KR" altLang="en-US" sz="2800" b="1" dirty="0" smtClean="0">
                <a:solidFill>
                  <a:srgbClr val="0000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개발성과 및 평가</a:t>
            </a:r>
            <a:endParaRPr lang="ko-KR" altLang="en-US" sz="2800" b="1" dirty="0">
              <a:solidFill>
                <a:srgbClr val="00008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Oval 221" descr="아이콘"/>
          <p:cNvSpPr>
            <a:spLocks noChangeArrowheads="1"/>
          </p:cNvSpPr>
          <p:nvPr/>
        </p:nvSpPr>
        <p:spPr bwMode="auto">
          <a:xfrm>
            <a:off x="1699850" y="4625324"/>
            <a:ext cx="620712" cy="67627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Tahoma" pitchFamily="34" charset="0"/>
                <a:ea typeface="HY각헤드라인M" pitchFamily="18" charset="-127"/>
              </a:rPr>
              <a:t>IV</a:t>
            </a:r>
            <a:endParaRPr lang="en-US" altLang="ko-KR" sz="2400" b="1" dirty="0">
              <a:solidFill>
                <a:schemeClr val="tx1"/>
              </a:solidFill>
              <a:latin typeface="Tahoma" pitchFamily="34" charset="0"/>
              <a:ea typeface="HY각헤드라인M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59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 smtClean="0"/>
              <a:t>I. </a:t>
            </a:r>
            <a:r>
              <a:rPr lang="ko-KR" altLang="en-US" dirty="0" smtClean="0"/>
              <a:t>프로젝트 제안개요</a:t>
            </a:r>
            <a:endParaRPr lang="ko-KR" altLang="en-US" dirty="0"/>
          </a:p>
        </p:txBody>
      </p:sp>
      <p:pic>
        <p:nvPicPr>
          <p:cNvPr id="18" name="Picture 13" descr="그림자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55940"/>
            <a:ext cx="8064500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36600" y="2824215"/>
            <a:ext cx="7596188" cy="1254125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959C02"/>
            </a:solidFill>
            <a:round/>
            <a:headEnd/>
            <a:tailEnd/>
          </a:ln>
          <a:effectLst>
            <a:prstShdw prst="shdw17" dist="38100">
              <a:srgbClr val="959C02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833438" y="2636890"/>
            <a:ext cx="5251450" cy="3825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59C02">
                  <a:gamma/>
                  <a:shade val="72157"/>
                  <a:invGamma/>
                </a:srgbClr>
              </a:gs>
              <a:gs pos="100000">
                <a:srgbClr val="959C02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아이템의 선정이유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" name="Picture 16" descr="블릿_3"/>
          <p:cNvPicPr>
            <a:picLocks noChangeAspect="1" noChangeArrowheads="1"/>
          </p:cNvPicPr>
          <p:nvPr/>
        </p:nvPicPr>
        <p:blipFill>
          <a:blip r:embed="rId3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752777"/>
            <a:ext cx="182563" cy="1809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042988" y="3141715"/>
            <a:ext cx="601821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en-US" altLang="ko-KR" dirty="0" smtClean="0"/>
              <a:t>OOOO OOOOOO OOOOOOOOOOOOOOOOOOOOO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 smtClean="0"/>
              <a:t> </a:t>
            </a:r>
            <a:r>
              <a:rPr lang="en-US" altLang="ko-KR" dirty="0" smtClean="0"/>
              <a:t>OOOO </a:t>
            </a:r>
            <a:r>
              <a:rPr lang="en-US" altLang="ko-KR" dirty="0" err="1" smtClean="0"/>
              <a:t>OOOO</a:t>
            </a:r>
            <a:r>
              <a:rPr lang="en-US" altLang="ko-KR" dirty="0" smtClean="0"/>
              <a:t> OO OOOO </a:t>
            </a:r>
            <a:r>
              <a:rPr lang="en-US" altLang="ko-KR" dirty="0" err="1" smtClean="0"/>
              <a:t>OOOO</a:t>
            </a:r>
            <a:r>
              <a:rPr lang="en-US" altLang="ko-KR" dirty="0" smtClean="0"/>
              <a:t> O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</a:t>
            </a:r>
            <a:r>
              <a:rPr lang="en-US" altLang="ko-KR" dirty="0"/>
              <a:t>OOOO </a:t>
            </a:r>
            <a:r>
              <a:rPr lang="en-US" altLang="ko-KR" dirty="0" err="1"/>
              <a:t>OOOO</a:t>
            </a:r>
            <a:r>
              <a:rPr lang="en-US" altLang="ko-KR" dirty="0"/>
              <a:t> OO OOOO </a:t>
            </a:r>
            <a:r>
              <a:rPr lang="en-US" altLang="ko-KR" dirty="0" err="1"/>
              <a:t>OOOO</a:t>
            </a:r>
            <a:r>
              <a:rPr lang="en-US" altLang="ko-KR" dirty="0"/>
              <a:t> O </a:t>
            </a:r>
            <a:r>
              <a:rPr lang="en-US" altLang="ko-KR" dirty="0" err="1"/>
              <a:t>O</a:t>
            </a:r>
            <a:r>
              <a:rPr lang="en-US" altLang="ko-KR" dirty="0"/>
              <a:t> </a:t>
            </a:r>
            <a:r>
              <a:rPr lang="en-US" altLang="ko-KR" dirty="0" err="1"/>
              <a:t>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3" name="Picture 8" descr="그림자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4680"/>
            <a:ext cx="80645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36600" y="1304067"/>
            <a:ext cx="7580313" cy="972773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CC9900"/>
            </a:solidFill>
            <a:round/>
            <a:headEnd/>
            <a:tailEnd/>
          </a:ln>
          <a:effectLst>
            <a:prstShdw prst="shdw17" dist="38100">
              <a:srgbClr val="CC99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833438" y="1132617"/>
            <a:ext cx="5251450" cy="388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9900">
                  <a:gamma/>
                  <a:shade val="72157"/>
                  <a:invGamma/>
                </a:srgbClr>
              </a:gs>
              <a:gs pos="100000">
                <a:srgbClr val="CC9900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아이템 명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6" name="Picture 11" descr="블릿_3"/>
          <p:cNvPicPr>
            <a:picLocks noChangeAspect="1" noChangeArrowheads="1"/>
          </p:cNvPicPr>
          <p:nvPr/>
        </p:nvPicPr>
        <p:blipFill>
          <a:blip r:embed="rId5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250092"/>
            <a:ext cx="195263" cy="1841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042988" y="1484730"/>
            <a:ext cx="601821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OOOO OOOOO OOOOOO OOOOO  </a:t>
            </a:r>
            <a:r>
              <a:rPr lang="ko-KR" altLang="en-US" sz="1800" dirty="0" smtClean="0"/>
              <a:t>개발</a:t>
            </a:r>
            <a:endParaRPr lang="ko-KR" altLang="en-US" sz="1800" dirty="0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736600" y="4547330"/>
            <a:ext cx="7580313" cy="1258887"/>
          </a:xfrm>
          <a:prstGeom prst="roundRect">
            <a:avLst>
              <a:gd name="adj" fmla="val 713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9050" algn="ctr">
            <a:solidFill>
              <a:srgbClr val="336699"/>
            </a:solidFill>
            <a:round/>
            <a:headEnd/>
            <a:tailEnd/>
          </a:ln>
          <a:effectLst>
            <a:prstShdw prst="shdw17" dist="38100">
              <a:srgbClr val="3366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833438" y="4364767"/>
            <a:ext cx="5251450" cy="3587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6699">
                  <a:gamma/>
                  <a:shade val="72157"/>
                  <a:invGamma/>
                </a:srgbClr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>
            <a:outerShdw dist="35921" dir="2700000" algn="ctr" rotWithShape="0">
              <a:srgbClr val="274F7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274F77"/>
                </a:solidFill>
                <a:round/>
                <a:headEnd/>
                <a:tailEnd/>
              </a14:hiddenLine>
            </a:ext>
          </a:extLst>
        </p:spPr>
        <p:txBody>
          <a:bodyPr wrap="none" lIns="378000" rIns="378000" anchor="ctr"/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프로젝트를 통해 얻고 싶은 것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" name="Picture 27" descr="블릿_3"/>
          <p:cNvPicPr>
            <a:picLocks noChangeAspect="1" noChangeArrowheads="1"/>
          </p:cNvPicPr>
          <p:nvPr/>
        </p:nvPicPr>
        <p:blipFill>
          <a:blip r:embed="rId6" cstate="print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442555"/>
            <a:ext cx="180975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042988" y="4869592"/>
            <a:ext cx="6032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dirty="0"/>
              <a:t> </a:t>
            </a:r>
            <a:r>
              <a:rPr lang="en-US" altLang="ko-KR" dirty="0" smtClean="0"/>
              <a:t>OO </a:t>
            </a:r>
            <a:r>
              <a:rPr lang="en-US" altLang="ko-KR" dirty="0" err="1" smtClean="0"/>
              <a:t>OO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OO</a:t>
            </a:r>
            <a:r>
              <a:rPr lang="en-US" altLang="ko-KR" dirty="0" smtClean="0"/>
              <a:t> OOO </a:t>
            </a:r>
            <a:endParaRPr lang="ko-KR" altLang="en-US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</a:t>
            </a:r>
            <a:r>
              <a:rPr lang="en-US" altLang="ko-KR" dirty="0"/>
              <a:t>OO </a:t>
            </a:r>
            <a:r>
              <a:rPr lang="en-US" altLang="ko-KR" dirty="0" err="1"/>
              <a:t>OO</a:t>
            </a:r>
            <a:r>
              <a:rPr lang="en-US" altLang="ko-KR" dirty="0"/>
              <a:t> </a:t>
            </a:r>
            <a:r>
              <a:rPr lang="en-US" altLang="ko-KR" dirty="0" err="1"/>
              <a:t>OO</a:t>
            </a:r>
            <a:r>
              <a:rPr lang="en-US" altLang="ko-KR" dirty="0"/>
              <a:t> OOO </a:t>
            </a:r>
            <a:endParaRPr lang="ko-KR" altLang="en-US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dirty="0"/>
              <a:t> </a:t>
            </a:r>
            <a:r>
              <a:rPr lang="en-US" altLang="ko-KR" dirty="0"/>
              <a:t>OO </a:t>
            </a:r>
            <a:r>
              <a:rPr lang="en-US" altLang="ko-KR" dirty="0" err="1"/>
              <a:t>OO</a:t>
            </a:r>
            <a:r>
              <a:rPr lang="en-US" altLang="ko-KR" dirty="0"/>
              <a:t> </a:t>
            </a:r>
            <a:r>
              <a:rPr lang="en-US" altLang="ko-KR" dirty="0" err="1"/>
              <a:t>OO</a:t>
            </a:r>
            <a:r>
              <a:rPr lang="en-US" altLang="ko-KR" dirty="0"/>
              <a:t> OOO OO </a:t>
            </a:r>
            <a:r>
              <a:rPr lang="en-US" altLang="ko-KR" dirty="0" err="1"/>
              <a:t>OO</a:t>
            </a:r>
            <a:r>
              <a:rPr lang="en-US" altLang="ko-KR" dirty="0"/>
              <a:t> </a:t>
            </a:r>
            <a:r>
              <a:rPr lang="en-US" altLang="ko-KR" dirty="0" err="1"/>
              <a:t>OO</a:t>
            </a:r>
            <a:r>
              <a:rPr lang="en-US" altLang="ko-KR" dirty="0"/>
              <a:t> OOO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 smtClean="0"/>
              <a:t>프로젝트 제안개요</a:t>
            </a:r>
            <a:endParaRPr lang="ko-KR" altLang="en-US" dirty="0"/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아이템의 주요내용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5648238" y="2937163"/>
            <a:ext cx="2160300" cy="1944270"/>
          </a:xfrm>
          <a:prstGeom prst="rect">
            <a:avLst/>
          </a:prstGeom>
          <a:solidFill>
            <a:srgbClr val="FFE7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115575" y="2937163"/>
            <a:ext cx="1152160" cy="9085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352058" y="2937163"/>
            <a:ext cx="576080" cy="1944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6965" y="3458329"/>
            <a:ext cx="406265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인터넷</a:t>
            </a:r>
            <a:endParaRPr lang="ko-KR" altLang="en-US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83617" y="3972883"/>
            <a:ext cx="931957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767580" y="4449373"/>
            <a:ext cx="500155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626" y="4593393"/>
            <a:ext cx="124745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스마트기기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라즈베리파이</a:t>
            </a:r>
            <a:r>
              <a:rPr lang="en-US" altLang="ko-KR" sz="1100" dirty="0" smtClean="0"/>
              <a:t>3)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4819" y="2932449"/>
            <a:ext cx="101822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클라이언트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웹브라우저</a:t>
            </a:r>
            <a:r>
              <a:rPr lang="en-US" altLang="ko-KR" sz="1100" dirty="0"/>
              <a:t>)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67584" y="5069883"/>
            <a:ext cx="92044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모바일기기</a:t>
            </a:r>
            <a:endParaRPr lang="en-US" altLang="ko-KR" sz="1100" dirty="0" smtClean="0"/>
          </a:p>
          <a:p>
            <a:r>
              <a:rPr lang="en-US" altLang="ko-KR" sz="1100" dirty="0" smtClean="0"/>
              <a:t>(Android)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2204" y="4899409"/>
            <a:ext cx="934871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OOOO</a:t>
            </a:r>
            <a:r>
              <a:rPr lang="ko-KR" altLang="en-US" sz="1100" dirty="0" smtClean="0"/>
              <a:t>서버</a:t>
            </a:r>
            <a:endParaRPr lang="en-US" altLang="ko-KR" sz="1100" dirty="0" smtClean="0"/>
          </a:p>
          <a:p>
            <a:r>
              <a:rPr lang="en-US" altLang="ko-KR" sz="1100" dirty="0" smtClean="0"/>
              <a:t>(express</a:t>
            </a:r>
          </a:p>
          <a:p>
            <a:r>
              <a:rPr lang="ko-KR" altLang="en-US" sz="1100" dirty="0" err="1" smtClean="0"/>
              <a:t>웹서버</a:t>
            </a:r>
            <a:r>
              <a:rPr lang="en-US" altLang="ko-KR" sz="1100" dirty="0"/>
              <a:t>)</a:t>
            </a:r>
            <a:endParaRPr lang="en-US" altLang="ko-KR" sz="1100" dirty="0" smtClean="0"/>
          </a:p>
        </p:txBody>
      </p:sp>
      <p:cxnSp>
        <p:nvCxnSpPr>
          <p:cNvPr id="8" name="직선 연결선 7"/>
          <p:cNvCxnSpPr>
            <a:stCxn id="9" idx="3"/>
          </p:cNvCxnSpPr>
          <p:nvPr/>
        </p:nvCxnSpPr>
        <p:spPr bwMode="auto">
          <a:xfrm>
            <a:off x="3267735" y="3391438"/>
            <a:ext cx="108432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0" name="직선 연결선 19"/>
          <p:cNvCxnSpPr/>
          <p:nvPr/>
        </p:nvCxnSpPr>
        <p:spPr bwMode="auto">
          <a:xfrm>
            <a:off x="2115575" y="4095706"/>
            <a:ext cx="223648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267735" y="4759628"/>
            <a:ext cx="1084323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>
            <a:stCxn id="4" idx="3"/>
            <a:endCxn id="3" idx="1"/>
          </p:cNvCxnSpPr>
          <p:nvPr/>
        </p:nvCxnSpPr>
        <p:spPr bwMode="auto">
          <a:xfrm>
            <a:off x="4928138" y="3909298"/>
            <a:ext cx="7201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18" name="원통 17"/>
          <p:cNvSpPr/>
          <p:nvPr/>
        </p:nvSpPr>
        <p:spPr bwMode="auto">
          <a:xfrm>
            <a:off x="7304468" y="3100743"/>
            <a:ext cx="720100" cy="49638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34361" y="3150420"/>
            <a:ext cx="95410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OO</a:t>
            </a:r>
            <a:r>
              <a:rPr lang="ko-KR" altLang="en-US" sz="1100" dirty="0" smtClean="0"/>
              <a:t>정보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MariaDB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19" name="자유형 18"/>
          <p:cNvSpPr/>
          <p:nvPr/>
        </p:nvSpPr>
        <p:spPr bwMode="auto">
          <a:xfrm>
            <a:off x="2843147" y="3100743"/>
            <a:ext cx="4579535" cy="597931"/>
          </a:xfrm>
          <a:custGeom>
            <a:avLst/>
            <a:gdLst>
              <a:gd name="connsiteX0" fmla="*/ 0 w 4507548"/>
              <a:gd name="connsiteY0" fmla="*/ 228600 h 915841"/>
              <a:gd name="connsiteX1" fmla="*/ 1274885 w 4507548"/>
              <a:gd name="connsiteY1" fmla="*/ 483577 h 915841"/>
              <a:gd name="connsiteX2" fmla="*/ 3481754 w 4507548"/>
              <a:gd name="connsiteY2" fmla="*/ 914400 h 915841"/>
              <a:gd name="connsiteX3" fmla="*/ 4492869 w 4507548"/>
              <a:gd name="connsiteY3" fmla="*/ 325315 h 915841"/>
              <a:gd name="connsiteX4" fmla="*/ 2787162 w 4507548"/>
              <a:gd name="connsiteY4" fmla="*/ 105508 h 915841"/>
              <a:gd name="connsiteX5" fmla="*/ 131885 w 4507548"/>
              <a:gd name="connsiteY5" fmla="*/ 0 h 91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7548" h="915841">
                <a:moveTo>
                  <a:pt x="0" y="228600"/>
                </a:moveTo>
                <a:lnTo>
                  <a:pt x="1274885" y="483577"/>
                </a:lnTo>
                <a:cubicBezTo>
                  <a:pt x="1855177" y="597877"/>
                  <a:pt x="2945423" y="940777"/>
                  <a:pt x="3481754" y="914400"/>
                </a:cubicBezTo>
                <a:cubicBezTo>
                  <a:pt x="4018085" y="888023"/>
                  <a:pt x="4608634" y="460130"/>
                  <a:pt x="4492869" y="325315"/>
                </a:cubicBezTo>
                <a:cubicBezTo>
                  <a:pt x="4377104" y="190500"/>
                  <a:pt x="3513993" y="159727"/>
                  <a:pt x="2787162" y="105508"/>
                </a:cubicBezTo>
                <a:cubicBezTo>
                  <a:pt x="2060331" y="51289"/>
                  <a:pt x="1096108" y="25644"/>
                  <a:pt x="131885" y="0"/>
                </a:cubicBezTo>
              </a:path>
            </a:pathLst>
          </a:custGeom>
          <a:noFill/>
          <a:ln w="381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3090582" y="3689045"/>
            <a:ext cx="4440115" cy="1186961"/>
          </a:xfrm>
          <a:custGeom>
            <a:avLst/>
            <a:gdLst>
              <a:gd name="connsiteX0" fmla="*/ 4440115 w 4440115"/>
              <a:gd name="connsiteY0" fmla="*/ 0 h 1186961"/>
              <a:gd name="connsiteX1" fmla="*/ 3121269 w 4440115"/>
              <a:gd name="connsiteY1" fmla="*/ 958361 h 1186961"/>
              <a:gd name="connsiteX2" fmla="*/ 1565031 w 4440115"/>
              <a:gd name="connsiteY2" fmla="*/ 1143000 h 1186961"/>
              <a:gd name="connsiteX3" fmla="*/ 0 w 4440115"/>
              <a:gd name="connsiteY3" fmla="*/ 1186961 h 118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0115" h="1186961">
                <a:moveTo>
                  <a:pt x="4440115" y="0"/>
                </a:moveTo>
                <a:cubicBezTo>
                  <a:pt x="4020282" y="383930"/>
                  <a:pt x="3600450" y="767861"/>
                  <a:pt x="3121269" y="958361"/>
                </a:cubicBezTo>
                <a:cubicBezTo>
                  <a:pt x="2642088" y="1148861"/>
                  <a:pt x="2085242" y="1104900"/>
                  <a:pt x="1565031" y="1143000"/>
                </a:cubicBezTo>
                <a:cubicBezTo>
                  <a:pt x="1044820" y="1181100"/>
                  <a:pt x="522410" y="1184030"/>
                  <a:pt x="0" y="1186961"/>
                </a:cubicBezTo>
              </a:path>
            </a:pathLst>
          </a:custGeom>
          <a:noFill/>
          <a:ln w="38100" cap="flat" cmpd="sng" algn="ctr">
            <a:solidFill>
              <a:srgbClr val="0000CC">
                <a:alpha val="40000"/>
              </a:srgb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1824888" y="3486064"/>
            <a:ext cx="5547946" cy="874028"/>
          </a:xfrm>
          <a:custGeom>
            <a:avLst/>
            <a:gdLst>
              <a:gd name="connsiteX0" fmla="*/ 0 w 5547946"/>
              <a:gd name="connsiteY0" fmla="*/ 782515 h 874028"/>
              <a:gd name="connsiteX1" fmla="*/ 1169377 w 5547946"/>
              <a:gd name="connsiteY1" fmla="*/ 826477 h 874028"/>
              <a:gd name="connsiteX2" fmla="*/ 2927838 w 5547946"/>
              <a:gd name="connsiteY2" fmla="*/ 835269 h 874028"/>
              <a:gd name="connsiteX3" fmla="*/ 5090746 w 5547946"/>
              <a:gd name="connsiteY3" fmla="*/ 298938 h 874028"/>
              <a:gd name="connsiteX4" fmla="*/ 5547946 w 5547946"/>
              <a:gd name="connsiteY4" fmla="*/ 0 h 87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7946" h="874028">
                <a:moveTo>
                  <a:pt x="0" y="782515"/>
                </a:moveTo>
                <a:cubicBezTo>
                  <a:pt x="340702" y="800100"/>
                  <a:pt x="681404" y="817685"/>
                  <a:pt x="1169377" y="826477"/>
                </a:cubicBezTo>
                <a:cubicBezTo>
                  <a:pt x="1657350" y="835269"/>
                  <a:pt x="2274277" y="923192"/>
                  <a:pt x="2927838" y="835269"/>
                </a:cubicBezTo>
                <a:cubicBezTo>
                  <a:pt x="3581400" y="747346"/>
                  <a:pt x="4654061" y="438150"/>
                  <a:pt x="5090746" y="298938"/>
                </a:cubicBezTo>
                <a:cubicBezTo>
                  <a:pt x="5527431" y="159726"/>
                  <a:pt x="5537688" y="79863"/>
                  <a:pt x="5547946" y="0"/>
                </a:cubicBezTo>
              </a:path>
            </a:pathLst>
          </a:custGeom>
          <a:noFill/>
          <a:ln w="28575" cap="flat" cmpd="sng" algn="ctr">
            <a:solidFill>
              <a:srgbClr val="008000">
                <a:alpha val="6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1649042" y="3547610"/>
            <a:ext cx="5591908" cy="756138"/>
          </a:xfrm>
          <a:custGeom>
            <a:avLst/>
            <a:gdLst>
              <a:gd name="connsiteX0" fmla="*/ 5257800 w 5257800"/>
              <a:gd name="connsiteY0" fmla="*/ 0 h 756138"/>
              <a:gd name="connsiteX1" fmla="*/ 4721469 w 5257800"/>
              <a:gd name="connsiteY1" fmla="*/ 211015 h 756138"/>
              <a:gd name="connsiteX2" fmla="*/ 3174023 w 5257800"/>
              <a:gd name="connsiteY2" fmla="*/ 527538 h 756138"/>
              <a:gd name="connsiteX3" fmla="*/ 2558561 w 5257800"/>
              <a:gd name="connsiteY3" fmla="*/ 756138 h 756138"/>
              <a:gd name="connsiteX4" fmla="*/ 1222130 w 5257800"/>
              <a:gd name="connsiteY4" fmla="*/ 659423 h 756138"/>
              <a:gd name="connsiteX5" fmla="*/ 0 w 5257800"/>
              <a:gd name="connsiteY5" fmla="*/ 624254 h 7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756138">
                <a:moveTo>
                  <a:pt x="5257800" y="0"/>
                </a:moveTo>
                <a:cubicBezTo>
                  <a:pt x="5163282" y="61546"/>
                  <a:pt x="5068765" y="123092"/>
                  <a:pt x="4721469" y="211015"/>
                </a:cubicBezTo>
                <a:cubicBezTo>
                  <a:pt x="4374173" y="298938"/>
                  <a:pt x="3534508" y="436684"/>
                  <a:pt x="3174023" y="527538"/>
                </a:cubicBezTo>
                <a:cubicBezTo>
                  <a:pt x="2813538" y="618392"/>
                  <a:pt x="2883876" y="734157"/>
                  <a:pt x="2558561" y="756138"/>
                </a:cubicBezTo>
                <a:lnTo>
                  <a:pt x="1222130" y="659423"/>
                </a:lnTo>
                <a:cubicBezTo>
                  <a:pt x="795703" y="637442"/>
                  <a:pt x="397851" y="630848"/>
                  <a:pt x="0" y="624254"/>
                </a:cubicBezTo>
              </a:path>
            </a:pathLst>
          </a:custGeom>
          <a:noFill/>
          <a:ln w="28575" cap="flat" cmpd="sng" algn="ctr">
            <a:solidFill>
              <a:srgbClr val="008000">
                <a:alpha val="60000"/>
              </a:srgbClr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79548" y="5138535"/>
            <a:ext cx="504069" cy="6205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rgbClr val="FFE7FF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8781" y="5412419"/>
            <a:ext cx="88998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스마트센서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아두이노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28" name="꺾인 연결선 27"/>
          <p:cNvCxnSpPr>
            <a:stCxn id="32" idx="0"/>
          </p:cNvCxnSpPr>
          <p:nvPr/>
        </p:nvCxnSpPr>
        <p:spPr bwMode="auto">
          <a:xfrm rot="5400000" flipH="1" flipV="1">
            <a:off x="646370" y="4587140"/>
            <a:ext cx="836609" cy="266182"/>
          </a:xfrm>
          <a:prstGeom prst="bentConnector3">
            <a:avLst>
              <a:gd name="adj1" fmla="val 100445"/>
            </a:avLst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0161" dir="1106097" algn="ctr" rotWithShape="0">
                    <a:srgbClr val="003300"/>
                  </a:outerShdw>
                </a:effectLst>
              </a14:hiddenEffects>
            </a:ext>
          </a:extLst>
        </p:spPr>
      </p:cxnSp>
      <p:sp>
        <p:nvSpPr>
          <p:cNvPr id="31" name="Text Box 74"/>
          <p:cNvSpPr txBox="1">
            <a:spLocks noChangeArrowheads="1"/>
          </p:cNvSpPr>
          <p:nvPr/>
        </p:nvSpPr>
        <p:spPr bwMode="auto">
          <a:xfrm rot="20096578">
            <a:off x="1987857" y="1921542"/>
            <a:ext cx="565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아래그림과 같은 스타일로 정확히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하고자 하는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아이템의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내용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(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서비스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기능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이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무엇인지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1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쪽으로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그림 그려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설명할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</a:rPr>
              <a:t>것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76" name="Rectangle 2020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  <a:noFill/>
          <a:ln/>
        </p:spPr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 smtClean="0"/>
              <a:t>프로젝트 제안개요</a:t>
            </a:r>
            <a:endParaRPr lang="ko-KR" altLang="en-US" dirty="0"/>
          </a:p>
        </p:txBody>
      </p:sp>
      <p:grpSp>
        <p:nvGrpSpPr>
          <p:cNvPr id="85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86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벤치마킹 사례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" name="Text Box 74"/>
          <p:cNvSpPr txBox="1">
            <a:spLocks noChangeArrowheads="1"/>
          </p:cNvSpPr>
          <p:nvPr/>
        </p:nvSpPr>
        <p:spPr bwMode="auto">
          <a:xfrm rot="948874">
            <a:off x="1589680" y="2873100"/>
            <a:ext cx="641072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자신이 하고자 하는 아이템과 비슷한 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프로그램이 있다면 인터넷에서 찾아서 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사례를 분석할 것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r>
              <a:rPr lang="ko-KR" altLang="en-US" sz="2800" dirty="0">
                <a:solidFill>
                  <a:srgbClr val="FF0000"/>
                </a:solidFill>
              </a:rPr>
              <a:t>내용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특징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장</a:t>
            </a:r>
            <a:r>
              <a:rPr lang="en-US" altLang="ko-KR" sz="2800" dirty="0">
                <a:solidFill>
                  <a:srgbClr val="FF0000"/>
                </a:solidFill>
              </a:rPr>
              <a:t>/</a:t>
            </a:r>
            <a:r>
              <a:rPr lang="ko-KR" altLang="en-US" sz="2800" dirty="0">
                <a:solidFill>
                  <a:srgbClr val="FF0000"/>
                </a:solidFill>
              </a:rPr>
              <a:t>단점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</a:rPr>
              <a:t>등등</a:t>
            </a:r>
            <a:r>
              <a:rPr lang="en-US" altLang="ko-KR" sz="2800" dirty="0">
                <a:solidFill>
                  <a:srgbClr val="FF0000"/>
                </a:solidFill>
              </a:rPr>
              <a:t>.. </a:t>
            </a:r>
          </a:p>
          <a:p>
            <a:pPr>
              <a:defRPr/>
            </a:pPr>
            <a:r>
              <a:rPr lang="en-US" altLang="ko-KR" sz="2800" dirty="0">
                <a:solidFill>
                  <a:srgbClr val="FF0000"/>
                </a:solidFill>
              </a:rPr>
              <a:t>(1</a:t>
            </a:r>
            <a:r>
              <a:rPr lang="ko-KR" altLang="en-US" sz="2800" dirty="0">
                <a:solidFill>
                  <a:srgbClr val="FF0000"/>
                </a:solidFill>
              </a:rPr>
              <a:t>쪽 분량으로 표현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8489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611188" y="980660"/>
            <a:ext cx="4680912" cy="614362"/>
            <a:chOff x="1344" y="1616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서비스 시나리오 및 시스템구성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 smtClean="0"/>
              <a:t>II. </a:t>
            </a:r>
            <a:r>
              <a:rPr lang="ko-KR" altLang="en-US" dirty="0" smtClean="0"/>
              <a:t>프로젝트 개발내용</a:t>
            </a:r>
            <a:endParaRPr lang="ko-KR" altLang="en-US" dirty="0"/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 rot="792934">
            <a:off x="1342964" y="2907972"/>
            <a:ext cx="66527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아이템의 구성도를 그리고 설명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관리자 기능과 사용자 기능으로 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나누어 설명하세요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또한 </a:t>
            </a:r>
            <a:r>
              <a:rPr lang="en-US" altLang="ko-K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DB</a:t>
            </a:r>
            <a:r>
              <a:rPr lang="ko-KR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사용을 </a:t>
            </a: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어떻게 할지에 대한 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그림표현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설명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611188" y="980660"/>
            <a:ext cx="4032250" cy="614362"/>
            <a:chOff x="1344" y="1616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관리자기능 개발내용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 smtClean="0"/>
              <a:t>II. </a:t>
            </a:r>
            <a:r>
              <a:rPr lang="ko-KR" altLang="en-US" dirty="0" smtClean="0"/>
              <a:t>프로젝트 개발내용</a:t>
            </a:r>
            <a:endParaRPr lang="ko-KR" altLang="en-US" dirty="0"/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 rot="792934">
            <a:off x="685735" y="3572770"/>
            <a:ext cx="796724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관리자로  실행하게 되면 할 수 있는 기능을</a:t>
            </a:r>
            <a:endParaRPr lang="en-US" altLang="ko-KR" sz="32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그림과 더불어 자세히 설명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0408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57" name="Group 1117"/>
          <p:cNvGrpSpPr>
            <a:grpSpLocks/>
          </p:cNvGrpSpPr>
          <p:nvPr/>
        </p:nvGrpSpPr>
        <p:grpSpPr bwMode="auto">
          <a:xfrm>
            <a:off x="611188" y="980660"/>
            <a:ext cx="4032250" cy="614362"/>
            <a:chOff x="1344" y="1616"/>
            <a:chExt cx="3072" cy="387"/>
          </a:xfrm>
        </p:grpSpPr>
        <p:sp>
          <p:nvSpPr>
            <p:cNvPr id="318558" name="AutoShape 1118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559" name="Rectangle 1119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사용자기능 개발내용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8591" name="Rectangle 1151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 smtClean="0"/>
              <a:t>II. </a:t>
            </a:r>
            <a:r>
              <a:rPr lang="ko-KR" altLang="en-US" dirty="0" smtClean="0"/>
              <a:t>프로젝트 개발내용</a:t>
            </a:r>
            <a:endParaRPr lang="ko-KR" altLang="en-US" dirty="0"/>
          </a:p>
        </p:txBody>
      </p:sp>
      <p:sp>
        <p:nvSpPr>
          <p:cNvPr id="7" name="Text Box 74"/>
          <p:cNvSpPr txBox="1">
            <a:spLocks noChangeArrowheads="1"/>
          </p:cNvSpPr>
          <p:nvPr/>
        </p:nvSpPr>
        <p:spPr bwMode="auto">
          <a:xfrm rot="792934">
            <a:off x="685735" y="3572770"/>
            <a:ext cx="796724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800" b="1" i="1" kern="1200">
                <a:solidFill>
                  <a:schemeClr val="accent2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사용자로  실행하게 되면 할 수 있는 기능을</a:t>
            </a:r>
            <a:endParaRPr lang="en-US" altLang="ko-KR" sz="32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그림과 더불어 자세히 설명</a:t>
            </a:r>
            <a:endParaRPr lang="en-US" altLang="ko-KR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0D19B-92C8-4C6C-AB51-E2613C42660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64766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62000"/>
          </a:xfrm>
        </p:spPr>
        <p:txBody>
          <a:bodyPr/>
          <a:lstStyle/>
          <a:p>
            <a:r>
              <a:rPr lang="en-US" altLang="ko-KR" dirty="0" smtClean="0"/>
              <a:t>III</a:t>
            </a:r>
            <a:r>
              <a:rPr lang="en-US" altLang="ko-KR" dirty="0"/>
              <a:t>.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개발전략</a:t>
            </a:r>
            <a:endParaRPr lang="ko-KR" altLang="en-US" dirty="0"/>
          </a:p>
        </p:txBody>
      </p:sp>
      <p:grpSp>
        <p:nvGrpSpPr>
          <p:cNvPr id="19" name="Group 183"/>
          <p:cNvGrpSpPr>
            <a:grpSpLocks/>
          </p:cNvGrpSpPr>
          <p:nvPr/>
        </p:nvGrpSpPr>
        <p:grpSpPr bwMode="auto">
          <a:xfrm>
            <a:off x="323410" y="1124680"/>
            <a:ext cx="3600500" cy="614363"/>
            <a:chOff x="1344" y="1616"/>
            <a:chExt cx="3072" cy="387"/>
          </a:xfrm>
        </p:grpSpPr>
        <p:sp>
          <p:nvSpPr>
            <p:cNvPr id="20" name="AutoShape 166" descr="그림2"/>
            <p:cNvSpPr>
              <a:spLocks noChangeArrowheads="1"/>
            </p:cNvSpPr>
            <p:nvPr/>
          </p:nvSpPr>
          <p:spPr bwMode="auto">
            <a:xfrm>
              <a:off x="1344" y="1662"/>
              <a:ext cx="3072" cy="307"/>
            </a:xfrm>
            <a:prstGeom prst="roundRect">
              <a:avLst>
                <a:gd name="adj" fmla="val 50000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1401" y="1616"/>
              <a:ext cx="2950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0161" dir="1106097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개발팀 구성 및 역할</a:t>
              </a:r>
              <a:endPara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93" name="Group 5"/>
          <p:cNvGrpSpPr>
            <a:grpSpLocks/>
          </p:cNvGrpSpPr>
          <p:nvPr/>
        </p:nvGrpSpPr>
        <p:grpSpPr bwMode="auto">
          <a:xfrm>
            <a:off x="691027" y="2060810"/>
            <a:ext cx="7647889" cy="3311525"/>
            <a:chOff x="431" y="1525"/>
            <a:chExt cx="4897" cy="2214"/>
          </a:xfrm>
        </p:grpSpPr>
        <p:sp>
          <p:nvSpPr>
            <p:cNvPr id="94" name="AutoShape 21"/>
            <p:cNvSpPr>
              <a:spLocks noChangeArrowheads="1"/>
            </p:cNvSpPr>
            <p:nvPr/>
          </p:nvSpPr>
          <p:spPr bwMode="auto">
            <a:xfrm>
              <a:off x="431" y="1525"/>
              <a:ext cx="2387" cy="2207"/>
            </a:xfrm>
            <a:prstGeom prst="roundRect">
              <a:avLst>
                <a:gd name="adj" fmla="val 2185"/>
              </a:avLst>
            </a:prstGeom>
            <a:gradFill rotWithShape="1">
              <a:gsLst>
                <a:gs pos="0">
                  <a:srgbClr val="98C2E8"/>
                </a:gs>
                <a:gs pos="100000">
                  <a:srgbClr val="3767BD"/>
                </a:gs>
              </a:gsLst>
              <a:lin ang="5400000" scaled="1"/>
            </a:gradFill>
            <a:ln w="9525" algn="ctr">
              <a:solidFill>
                <a:srgbClr val="336699"/>
              </a:solidFill>
              <a:round/>
              <a:headEnd/>
              <a:tailEnd/>
            </a:ln>
            <a:effectLst>
              <a:outerShdw dist="35921" dir="2700000" algn="ctr" rotWithShape="0">
                <a:srgbClr val="002040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</a:endParaRPr>
            </a:p>
          </p:txBody>
        </p:sp>
        <p:sp>
          <p:nvSpPr>
            <p:cNvPr id="95" name="AutoShape 22"/>
            <p:cNvSpPr>
              <a:spLocks noChangeArrowheads="1"/>
            </p:cNvSpPr>
            <p:nvPr/>
          </p:nvSpPr>
          <p:spPr bwMode="auto">
            <a:xfrm>
              <a:off x="457" y="1889"/>
              <a:ext cx="2334" cy="1814"/>
            </a:xfrm>
            <a:prstGeom prst="roundRect">
              <a:avLst>
                <a:gd name="adj" fmla="val 2426"/>
              </a:avLst>
            </a:prstGeom>
            <a:solidFill>
              <a:srgbClr val="FFFFFF"/>
            </a:solidFill>
            <a:ln w="6350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306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4" name="AutoShape 31"/>
            <p:cNvCxnSpPr>
              <a:cxnSpLocks noChangeShapeType="1"/>
            </p:cNvCxnSpPr>
            <p:nvPr/>
          </p:nvCxnSpPr>
          <p:spPr bwMode="auto">
            <a:xfrm>
              <a:off x="2630" y="2388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11" name="Picture 38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" y="1549"/>
              <a:ext cx="230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996" y="1564"/>
              <a:ext cx="103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팀장</a:t>
              </a:r>
              <a:r>
                <a:rPr kumimoji="0" lang="en-US" altLang="ko-K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헤드라인M" pitchFamily="18" charset="-127"/>
                  <a:ea typeface="HY헤드라인M" pitchFamily="18" charset="-127"/>
                </a:rPr>
                <a:t>:  </a:t>
              </a:r>
              <a:r>
                <a:rPr kumimoji="0" lang="en-US" altLang="ko-KR" sz="2400" kern="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OOO</a:t>
              </a:r>
              <a:endPara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grpSp>
          <p:nvGrpSpPr>
            <p:cNvPr id="116" name="Group 2"/>
            <p:cNvGrpSpPr>
              <a:grpSpLocks/>
            </p:cNvGrpSpPr>
            <p:nvPr/>
          </p:nvGrpSpPr>
          <p:grpSpPr bwMode="auto">
            <a:xfrm>
              <a:off x="2940" y="1532"/>
              <a:ext cx="2388" cy="2207"/>
              <a:chOff x="2940" y="1532"/>
              <a:chExt cx="2388" cy="2207"/>
            </a:xfrm>
          </p:grpSpPr>
          <p:sp>
            <p:nvSpPr>
              <p:cNvPr id="162" name="AutoShape 3"/>
              <p:cNvSpPr>
                <a:spLocks noChangeArrowheads="1"/>
              </p:cNvSpPr>
              <p:nvPr/>
            </p:nvSpPr>
            <p:spPr bwMode="auto">
              <a:xfrm>
                <a:off x="2940" y="1532"/>
                <a:ext cx="2389" cy="2207"/>
              </a:xfrm>
              <a:prstGeom prst="roundRect">
                <a:avLst>
                  <a:gd name="adj" fmla="val 2185"/>
                </a:avLst>
              </a:prstGeom>
              <a:gradFill rotWithShape="1">
                <a:gsLst>
                  <a:gs pos="0">
                    <a:srgbClr val="98C2E8"/>
                  </a:gs>
                  <a:gs pos="100000">
                    <a:srgbClr val="3767BD"/>
                  </a:gs>
                </a:gsLst>
                <a:lin ang="5400000" scaled="1"/>
              </a:gradFill>
              <a:ln w="9525" algn="ctr">
                <a:solidFill>
                  <a:srgbClr val="336699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2040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Y견고딕" pitchFamily="18" charset="-127"/>
                </a:endParaRPr>
              </a:p>
            </p:txBody>
          </p:sp>
          <p:pic>
            <p:nvPicPr>
              <p:cNvPr id="163" name="Picture 4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9" y="1556"/>
                <a:ext cx="230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7" name="AutoShape 9"/>
            <p:cNvSpPr>
              <a:spLocks noChangeArrowheads="1"/>
            </p:cNvSpPr>
            <p:nvPr/>
          </p:nvSpPr>
          <p:spPr bwMode="auto">
            <a:xfrm>
              <a:off x="2966" y="1896"/>
              <a:ext cx="2335" cy="1814"/>
            </a:xfrm>
            <a:prstGeom prst="roundRect">
              <a:avLst>
                <a:gd name="adj" fmla="val 2426"/>
              </a:avLst>
            </a:prstGeom>
            <a:solidFill>
              <a:srgbClr val="FFFFFF"/>
            </a:solidFill>
            <a:ln w="6350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30600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Rectangle 15"/>
            <p:cNvSpPr>
              <a:spLocks noChangeArrowheads="1"/>
            </p:cNvSpPr>
            <p:nvPr/>
          </p:nvSpPr>
          <p:spPr bwMode="auto">
            <a:xfrm>
              <a:off x="3506" y="1564"/>
              <a:ext cx="110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kern="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팀원</a:t>
              </a:r>
              <a:r>
                <a:rPr kumimoji="0" lang="en-US" altLang="ko-KR" sz="2400" kern="0" dirty="0" smtClean="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 :  OOO</a:t>
              </a:r>
              <a:endPara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1042988" y="2839564"/>
            <a:ext cx="3009106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OOOO OOOOOO O </a:t>
            </a:r>
            <a:endParaRPr lang="ko-KR" altLang="en-US" sz="2000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sz="2000" dirty="0"/>
              <a:t> </a:t>
            </a:r>
            <a:r>
              <a:rPr lang="en-US" altLang="ko-KR" sz="2000" dirty="0"/>
              <a:t>OOOO </a:t>
            </a:r>
            <a:r>
              <a:rPr lang="en-US" altLang="ko-KR" sz="2000" dirty="0" err="1"/>
              <a:t>OOOO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 smtClean="0"/>
              <a:t> OOOO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OOOO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OO</a:t>
            </a:r>
            <a:r>
              <a:rPr lang="en-US" altLang="ko-KR" sz="2000" dirty="0"/>
              <a:t>OO</a:t>
            </a:r>
            <a:endParaRPr lang="ko-KR" altLang="en-US" sz="2000" dirty="0"/>
          </a:p>
        </p:txBody>
      </p:sp>
      <p:sp>
        <p:nvSpPr>
          <p:cNvPr id="165" name="Rectangle 18"/>
          <p:cNvSpPr>
            <a:spLocks noChangeArrowheads="1"/>
          </p:cNvSpPr>
          <p:nvPr/>
        </p:nvSpPr>
        <p:spPr bwMode="auto">
          <a:xfrm>
            <a:off x="4947364" y="2838809"/>
            <a:ext cx="3009106" cy="20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OOOO OOOOOO O </a:t>
            </a:r>
            <a:endParaRPr lang="ko-KR" altLang="en-US" sz="2000" dirty="0"/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ko-KR" altLang="en-US" sz="2000" dirty="0"/>
              <a:t> </a:t>
            </a:r>
            <a:r>
              <a:rPr lang="en-US" altLang="ko-KR" sz="2000" dirty="0"/>
              <a:t>OOOO </a:t>
            </a:r>
            <a:r>
              <a:rPr lang="en-US" altLang="ko-KR" sz="2000" dirty="0" err="1"/>
              <a:t>OOOO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 smtClean="0"/>
              <a:t> OOOO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OOOO</a:t>
            </a:r>
          </a:p>
          <a:p>
            <a:pPr algn="l" fontAlgn="ctr"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OO</a:t>
            </a:r>
            <a:r>
              <a:rPr lang="en-US" altLang="ko-KR" sz="2000" dirty="0"/>
              <a:t>OO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7CE0F-0FE9-474A-A55E-DEE6ACD2E8FC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[수정]050413_중장기_실장보고자료_디바이스-2">
  <a:themeElements>
    <a:clrScheme name="">
      <a:dk1>
        <a:srgbClr val="000000"/>
      </a:dk1>
      <a:lt1>
        <a:srgbClr val="FFFFFF"/>
      </a:lt1>
      <a:dk2>
        <a:srgbClr val="0066FF"/>
      </a:dk2>
      <a:lt2>
        <a:srgbClr val="FFCC00"/>
      </a:lt2>
      <a:accent1>
        <a:srgbClr val="33CCFF"/>
      </a:accent1>
      <a:accent2>
        <a:srgbClr val="00CC00"/>
      </a:accent2>
      <a:accent3>
        <a:srgbClr val="AAB8FF"/>
      </a:accent3>
      <a:accent4>
        <a:srgbClr val="DADADA"/>
      </a:accent4>
      <a:accent5>
        <a:srgbClr val="ADE2FF"/>
      </a:accent5>
      <a:accent6>
        <a:srgbClr val="00B900"/>
      </a:accent6>
      <a:hlink>
        <a:srgbClr val="0000CC"/>
      </a:hlink>
      <a:folHlink>
        <a:srgbClr val="FF6699"/>
      </a:folHlink>
    </a:clrScheme>
    <a:fontScheme name="[수정]050413_중장기_실장보고자료_디바이스-2">
      <a:majorFont>
        <a:latin typeface="HY견고딕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0161" dir="1106097" algn="ctr" rotWithShape="0">
                  <a:srgbClr val="00330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0161" dir="1106097" algn="ctr" rotWithShape="0">
                  <a:srgbClr val="00330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[수정]050413_중장기_실장보고자료_디바이스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수정]050413_중장기_실장보고자료_디바이스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수정]050413_중장기_실장보고자료_디바이스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E:\포트폴리오\KISA임시\[수정]050413_중장기_실장보고자료_디바이스-2.ppt</Template>
  <TotalTime>12668</TotalTime>
  <Words>366</Words>
  <Application>Microsoft Office PowerPoint</Application>
  <PresentationFormat>화면 슬라이드 쇼(4:3)</PresentationFormat>
  <Paragraphs>127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HY각헤드라인M</vt:lpstr>
      <vt:lpstr>HY견고딕</vt:lpstr>
      <vt:lpstr>HY헤드라인M</vt:lpstr>
      <vt:lpstr>굴림</vt:lpstr>
      <vt:lpstr>맑은 고딕</vt:lpstr>
      <vt:lpstr>Arial</vt:lpstr>
      <vt:lpstr>Tahoma</vt:lpstr>
      <vt:lpstr>Wingdings</vt:lpstr>
      <vt:lpstr>Wingdings 2</vt:lpstr>
      <vt:lpstr>[수정]050413_중장기_실장보고자료_디바이스-2</vt:lpstr>
      <vt:lpstr>PowerPoint 프레젠테이션</vt:lpstr>
      <vt:lpstr>발표 순서</vt:lpstr>
      <vt:lpstr>I. 프로젝트 제안개요</vt:lpstr>
      <vt:lpstr>I. 프로젝트 제안개요</vt:lpstr>
      <vt:lpstr>I. 프로젝트 제안개요</vt:lpstr>
      <vt:lpstr>II. 프로젝트 개발내용</vt:lpstr>
      <vt:lpstr>II. 프로젝트 개발내용</vt:lpstr>
      <vt:lpstr>II. 프로젝트 개발내용</vt:lpstr>
      <vt:lpstr>III. 프로젝트 개발전략</vt:lpstr>
      <vt:lpstr>III. 프로젝트 개발전략</vt:lpstr>
      <vt:lpstr>IV. 개발성과 및 평가</vt:lpstr>
    </vt:vector>
  </TitlesOfParts>
  <Company>가천의과학대학교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한재진</dc:creator>
  <cp:lastModifiedBy>bmlee</cp:lastModifiedBy>
  <cp:revision>710</cp:revision>
  <dcterms:created xsi:type="dcterms:W3CDTF">2004-06-10T08:03:05Z</dcterms:created>
  <dcterms:modified xsi:type="dcterms:W3CDTF">2017-10-31T02:05:58Z</dcterms:modified>
</cp:coreProperties>
</file>