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396" r:id="rId2"/>
    <p:sldId id="369" r:id="rId3"/>
    <p:sldId id="370" r:id="rId4"/>
    <p:sldId id="406" r:id="rId5"/>
    <p:sldId id="412" r:id="rId6"/>
    <p:sldId id="421" r:id="rId7"/>
    <p:sldId id="373" r:id="rId8"/>
    <p:sldId id="422" r:id="rId9"/>
    <p:sldId id="423" r:id="rId10"/>
    <p:sldId id="424" r:id="rId11"/>
    <p:sldId id="425" r:id="rId12"/>
    <p:sldId id="429" r:id="rId13"/>
    <p:sldId id="418" r:id="rId14"/>
    <p:sldId id="414" r:id="rId15"/>
    <p:sldId id="430" r:id="rId16"/>
    <p:sldId id="431" r:id="rId17"/>
    <p:sldId id="405" r:id="rId18"/>
    <p:sldId id="413" r:id="rId19"/>
    <p:sldId id="409" r:id="rId20"/>
  </p:sldIdLst>
  <p:sldSz cx="9144000" cy="6858000" type="screen4x3"/>
  <p:notesSz cx="6797675" cy="9926638"/>
  <p:defaultTextStyle>
    <a:defPPr>
      <a:defRPr lang="ko-KR"/>
    </a:defPPr>
    <a:lvl1pPr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0000"/>
    <a:srgbClr val="00B900"/>
    <a:srgbClr val="000000"/>
    <a:srgbClr val="00CC00"/>
    <a:srgbClr val="FFCCFF"/>
    <a:srgbClr val="FFE7FF"/>
    <a:srgbClr val="008000"/>
    <a:srgbClr val="0000C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5" autoAdjust="0"/>
    <p:restoredTop sz="97084" autoAdjust="0"/>
  </p:normalViewPr>
  <p:slideViewPr>
    <p:cSldViewPr>
      <p:cViewPr varScale="1">
        <p:scale>
          <a:sx n="122" d="100"/>
          <a:sy n="122" d="100"/>
        </p:scale>
        <p:origin x="1636" y="24"/>
      </p:cViewPr>
      <p:guideLst>
        <p:guide orient="horz" pos="11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40" y="-102"/>
      </p:cViewPr>
      <p:guideLst>
        <p:guide orient="horz" pos="3128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ADE3A419-99CF-4806-B1D6-073FB1445F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33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4AFFD86F-FD13-453E-9C7B-65D45FC18F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0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E520B-63C7-40AA-868B-7167693178A1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69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2"/>
                </a:solidFill>
              </a:rPr>
              <a:t>405-4781 </a:t>
            </a:r>
            <a:r>
              <a:rPr lang="ko-KR" altLang="en-US">
                <a:solidFill>
                  <a:schemeClr val="bg2"/>
                </a:solidFill>
              </a:rPr>
              <a:t>권현오</a:t>
            </a:r>
          </a:p>
        </p:txBody>
      </p:sp>
    </p:spTree>
    <p:extLst>
      <p:ext uri="{BB962C8B-B14F-4D97-AF65-F5344CB8AC3E}">
        <p14:creationId xmlns:p14="http://schemas.microsoft.com/office/powerpoint/2010/main" val="339394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FD86F-FD13-453E-9C7B-65D45FC18F5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41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3-mai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11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762000"/>
            <a:ext cx="9144000" cy="1219200"/>
          </a:xfrm>
          <a:effectLst>
            <a:outerShdw dist="35921" dir="2700000" algn="ctr" rotWithShape="0">
              <a:srgbClr val="C0C0C0"/>
            </a:outerShdw>
          </a:effectLst>
        </p:spPr>
        <p:txBody>
          <a:bodyPr lIns="91440" rIns="18000"/>
          <a:lstStyle>
            <a:lvl1pPr algn="ctr"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표지 제목이 들어갈 영역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7795C5-51BF-4E8A-BC47-53A0B55AFE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519786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115888"/>
            <a:ext cx="2286000" cy="62849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705600" cy="62849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51BF5D-E703-44DA-81C5-3EFD89D9D7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244940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D7CE0F-0FE9-474A-A55E-DEE6ACD2E8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53803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79BC2-DDC9-465B-BF87-C19D432C4D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885590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42A1A8-D7CF-4AF3-AEEC-11BEB81D48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4496944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B57F76-B472-4849-AAF6-9E7B2CDFDD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360214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30D19B-92C8-4C6C-AB51-E2613C4266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763655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5E9BB-8128-4CDD-8202-E0E7209A4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539694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5F29A1-8DAA-4973-B4A3-AEE3271728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980818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B75519-2B31-40FA-8D67-53FE421B09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97350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1_본문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33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pic>
        <p:nvPicPr>
          <p:cNvPr id="302084" name="Picture 4" descr="1_본문_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70663"/>
            <a:ext cx="5032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solidFill>
                  <a:srgbClr val="000000"/>
                </a:solidFill>
              </a:defRPr>
            </a:lvl1pPr>
          </a:lstStyle>
          <a:p>
            <a:fld id="{61655A59-5390-4518-92D7-04DBD5ED6BF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20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209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wipe dir="d"/>
  </p:transition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820738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q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820738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2pPr>
      <a:lvl3pPr marL="1131888" indent="-244475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¾"/>
        <a:defRPr kumimoji="1">
          <a:solidFill>
            <a:schemeClr val="bg2"/>
          </a:solidFill>
          <a:latin typeface="+mn-lt"/>
          <a:ea typeface="+mn-ea"/>
        </a:defRPr>
      </a:lvl3pPr>
      <a:lvl4pPr marL="1520825" indent="-211138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kumimoji="1" sz="1600">
          <a:solidFill>
            <a:schemeClr val="bg2"/>
          </a:solidFill>
          <a:latin typeface="+mn-lt"/>
          <a:ea typeface="+mn-ea"/>
        </a:defRPr>
      </a:lvl4pPr>
      <a:lvl5pPr marL="18653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5pPr>
      <a:lvl6pPr marL="23225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6pPr>
      <a:lvl7pPr marL="27797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7pPr>
      <a:lvl8pPr marL="32369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8pPr>
      <a:lvl9pPr marL="36941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6300810" y="5300254"/>
            <a:ext cx="2159730" cy="143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ctr">
              <a:lnSpc>
                <a:spcPct val="10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201333558 </a:t>
            </a:r>
            <a:r>
              <a:rPr lang="ko-KR" altLang="en-US" sz="1800">
                <a:solidFill>
                  <a:srgbClr val="000000"/>
                </a:solidFill>
              </a:rPr>
              <a:t>안정욱</a:t>
            </a:r>
            <a:endParaRPr lang="en-US" altLang="ko-KR" sz="1800">
              <a:solidFill>
                <a:srgbClr val="000000"/>
              </a:solidFill>
            </a:endParaRPr>
          </a:p>
          <a:p>
            <a:pPr algn="r" fontAlgn="ctr">
              <a:lnSpc>
                <a:spcPct val="10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201333511 </a:t>
            </a:r>
            <a:r>
              <a:rPr lang="ko-KR" altLang="en-US" sz="1800">
                <a:solidFill>
                  <a:srgbClr val="000000"/>
                </a:solidFill>
              </a:rPr>
              <a:t>김선규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algn="r" fontAlgn="ctr">
              <a:lnSpc>
                <a:spcPct val="100000"/>
              </a:lnSpc>
            </a:pPr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1404279" y="1196975"/>
            <a:ext cx="6340197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>
                <a:solidFill>
                  <a:srgbClr val="00008A"/>
                </a:solidFill>
              </a:rPr>
              <a:t>스마트 </a:t>
            </a:r>
            <a:r>
              <a:rPr lang="en-US" altLang="ko-KR" sz="3600">
                <a:solidFill>
                  <a:srgbClr val="00008A"/>
                </a:solidFill>
              </a:rPr>
              <a:t>IoT </a:t>
            </a:r>
            <a:r>
              <a:rPr lang="ko-KR" altLang="en-US" sz="3600">
                <a:solidFill>
                  <a:srgbClr val="00008A"/>
                </a:solidFill>
              </a:rPr>
              <a:t>기기를 이용한</a:t>
            </a:r>
            <a:endParaRPr lang="en-US" altLang="ko-KR" sz="3600">
              <a:solidFill>
                <a:srgbClr val="00008A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3600">
                <a:solidFill>
                  <a:srgbClr val="00008A"/>
                </a:solidFill>
              </a:rPr>
              <a:t>반응형 환자 운동 보조 시스템</a:t>
            </a:r>
            <a:endParaRPr lang="en-US" altLang="ko-KR" sz="3600">
              <a:solidFill>
                <a:srgbClr val="00008A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460" y="5734100"/>
            <a:ext cx="3384550" cy="143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30000"/>
              </a:lnSpc>
            </a:pPr>
            <a:r>
              <a:rPr lang="en-US" altLang="ko-KR" sz="2400">
                <a:solidFill>
                  <a:srgbClr val="000000"/>
                </a:solidFill>
              </a:rPr>
              <a:t>2017.11.06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755470" y="1196975"/>
            <a:ext cx="612085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872956" y="883043"/>
            <a:ext cx="16209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서버프로그래밍</a:t>
            </a:r>
          </a:p>
        </p:txBody>
      </p:sp>
      <p:pic>
        <p:nvPicPr>
          <p:cNvPr id="1026" name="Picture 2" descr="http://word.uincare.com/wp-content/uploads/2017/09/health_content02.png">
            <a:extLst>
              <a:ext uri="{FF2B5EF4-FFF2-40B4-BE49-F238E27FC236}">
                <a16:creationId xmlns:a16="http://schemas.microsoft.com/office/drawing/2014/main" id="{81C43633-9C6A-4F9F-80AF-71EC39B0B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1"/>
          <a:stretch/>
        </p:blipFill>
        <p:spPr bwMode="auto">
          <a:xfrm>
            <a:off x="4574377" y="2578019"/>
            <a:ext cx="3672510" cy="26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관리자에 대한 이미지 검색결과">
            <a:extLst>
              <a:ext uri="{FF2B5EF4-FFF2-40B4-BE49-F238E27FC236}">
                <a16:creationId xmlns:a16="http://schemas.microsoft.com/office/drawing/2014/main" id="{123E83A2-DF5B-4526-8760-287D045E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6" y="310045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8785221" cy="614362"/>
            <a:chOff x="1091" y="1614"/>
            <a:chExt cx="5624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091" y="1662"/>
              <a:ext cx="5624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2451" y="1614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–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의료진 정보 관리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등록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삭제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수정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검색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A8FF55-00DE-43B9-B352-9997005DAF54}"/>
              </a:ext>
            </a:extLst>
          </p:cNvPr>
          <p:cNvSpPr/>
          <p:nvPr/>
        </p:nvSpPr>
        <p:spPr bwMode="auto">
          <a:xfrm>
            <a:off x="6658644" y="371704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02A4D0-CC49-42A6-AB38-85DEE49B2FAD}"/>
              </a:ext>
            </a:extLst>
          </p:cNvPr>
          <p:cNvSpPr/>
          <p:nvPr/>
        </p:nvSpPr>
        <p:spPr bwMode="auto">
          <a:xfrm>
            <a:off x="983505" y="3593665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모서리가 둥근 직사각형 3">
            <a:extLst>
              <a:ext uri="{FF2B5EF4-FFF2-40B4-BE49-F238E27FC236}">
                <a16:creationId xmlns:a16="http://schemas.microsoft.com/office/drawing/2014/main" id="{2B3934B8-76E5-4354-A17F-10BD3042C9B5}"/>
              </a:ext>
            </a:extLst>
          </p:cNvPr>
          <p:cNvSpPr/>
          <p:nvPr/>
        </p:nvSpPr>
        <p:spPr bwMode="auto">
          <a:xfrm>
            <a:off x="5059026" y="371704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4EA896-874A-400A-90A1-C54FB65F641E}"/>
              </a:ext>
            </a:extLst>
          </p:cNvPr>
          <p:cNvSpPr txBox="1"/>
          <p:nvPr/>
        </p:nvSpPr>
        <p:spPr>
          <a:xfrm>
            <a:off x="5143933" y="418424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220FE3-E53C-4D8F-8C41-10A198AB5B4E}"/>
              </a:ext>
            </a:extLst>
          </p:cNvPr>
          <p:cNvSpPr/>
          <p:nvPr/>
        </p:nvSpPr>
        <p:spPr bwMode="auto">
          <a:xfrm>
            <a:off x="2775445" y="451177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F86433-DCB6-4E89-9591-DD50D13B7103}"/>
              </a:ext>
            </a:extLst>
          </p:cNvPr>
          <p:cNvSpPr txBox="1"/>
          <p:nvPr/>
        </p:nvSpPr>
        <p:spPr>
          <a:xfrm>
            <a:off x="890423" y="4510247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622CA5-9429-4713-B918-5EE65CC307C8}"/>
              </a:ext>
            </a:extLst>
          </p:cNvPr>
          <p:cNvSpPr txBox="1"/>
          <p:nvPr/>
        </p:nvSpPr>
        <p:spPr>
          <a:xfrm>
            <a:off x="6512170" y="537287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AD7C59-0936-4B5A-BAF8-A27D68FD6B0B}"/>
              </a:ext>
            </a:extLst>
          </p:cNvPr>
          <p:cNvCxnSpPr>
            <a:cxnSpLocks/>
          </p:cNvCxnSpPr>
          <p:nvPr/>
        </p:nvCxnSpPr>
        <p:spPr bwMode="auto">
          <a:xfrm>
            <a:off x="2135665" y="3986716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4144018-F6B6-48FA-8B23-96DF1834FFD4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63459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B09B5DC-9A3C-4890-99E0-E54241BAE31C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 bwMode="auto">
          <a:xfrm>
            <a:off x="5635106" y="453818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78F582B-8EA8-4FC0-9E05-7B09363439E0}"/>
              </a:ext>
            </a:extLst>
          </p:cNvPr>
          <p:cNvSpPr txBox="1"/>
          <p:nvPr/>
        </p:nvSpPr>
        <p:spPr>
          <a:xfrm>
            <a:off x="2580673" y="517666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7ADDD9-3E6E-47B1-9282-A9F6B45308ED}"/>
              </a:ext>
            </a:extLst>
          </p:cNvPr>
          <p:cNvSpPr/>
          <p:nvPr/>
        </p:nvSpPr>
        <p:spPr bwMode="auto">
          <a:xfrm>
            <a:off x="2699204" y="443665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2B3D2C-4E24-4441-805C-A5309A7CC337}"/>
              </a:ext>
            </a:extLst>
          </p:cNvPr>
          <p:cNvSpPr/>
          <p:nvPr/>
        </p:nvSpPr>
        <p:spPr bwMode="auto">
          <a:xfrm>
            <a:off x="2597507" y="43517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BD9B6A-37C6-4817-A1F3-525DEC1C75FB}"/>
              </a:ext>
            </a:extLst>
          </p:cNvPr>
          <p:cNvSpPr txBox="1"/>
          <p:nvPr/>
        </p:nvSpPr>
        <p:spPr>
          <a:xfrm>
            <a:off x="3631161" y="489347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1" name="Picture 2" descr="라즈베리파이 3에 대한 이미지 검색결과">
            <a:extLst>
              <a:ext uri="{FF2B5EF4-FFF2-40B4-BE49-F238E27FC236}">
                <a16:creationId xmlns:a16="http://schemas.microsoft.com/office/drawing/2014/main" id="{8C1DA106-94C5-426B-B490-6FB2A63C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37459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관련 이미지">
            <a:extLst>
              <a:ext uri="{FF2B5EF4-FFF2-40B4-BE49-F238E27FC236}">
                <a16:creationId xmlns:a16="http://schemas.microsoft.com/office/drawing/2014/main" id="{EE48AC5A-917C-4A7C-BC9C-538B81081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735261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AD24A6-E163-4B86-B920-C4B343F0260F}"/>
              </a:ext>
            </a:extLst>
          </p:cNvPr>
          <p:cNvSpPr/>
          <p:nvPr/>
        </p:nvSpPr>
        <p:spPr bwMode="auto">
          <a:xfrm>
            <a:off x="701419" y="522956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104FBC-3085-4A05-84B1-0F606E0E32CC}"/>
              </a:ext>
            </a:extLst>
          </p:cNvPr>
          <p:cNvSpPr txBox="1"/>
          <p:nvPr/>
        </p:nvSpPr>
        <p:spPr>
          <a:xfrm>
            <a:off x="253429" y="587970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063CD1-1ED6-4445-8C0E-0CA1EE9F0C52}"/>
              </a:ext>
            </a:extLst>
          </p:cNvPr>
          <p:cNvSpPr/>
          <p:nvPr/>
        </p:nvSpPr>
        <p:spPr bwMode="auto">
          <a:xfrm>
            <a:off x="625178" y="51544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34A3E4-FD58-4A33-8494-F68D0DBDF87F}"/>
              </a:ext>
            </a:extLst>
          </p:cNvPr>
          <p:cNvSpPr/>
          <p:nvPr/>
        </p:nvSpPr>
        <p:spPr bwMode="auto">
          <a:xfrm>
            <a:off x="523481" y="506957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C5ADD2-39D2-4815-B822-A40D9A503F59}"/>
              </a:ext>
            </a:extLst>
          </p:cNvPr>
          <p:cNvSpPr txBox="1"/>
          <p:nvPr/>
        </p:nvSpPr>
        <p:spPr>
          <a:xfrm>
            <a:off x="1557135" y="561126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8" name="Picture 2" descr="라즈베리파이 3에 대한 이미지 검색결과">
            <a:extLst>
              <a:ext uri="{FF2B5EF4-FFF2-40B4-BE49-F238E27FC236}">
                <a16:creationId xmlns:a16="http://schemas.microsoft.com/office/drawing/2014/main" id="{14281404-8E40-48AB-8561-8F0D68F93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09238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4D90E77-7934-47F3-8A57-7BE6F00C39A3}"/>
              </a:ext>
            </a:extLst>
          </p:cNvPr>
          <p:cNvSpPr/>
          <p:nvPr/>
        </p:nvSpPr>
        <p:spPr bwMode="auto">
          <a:xfrm>
            <a:off x="1642736" y="478859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원통 17">
            <a:extLst>
              <a:ext uri="{FF2B5EF4-FFF2-40B4-BE49-F238E27FC236}">
                <a16:creationId xmlns:a16="http://schemas.microsoft.com/office/drawing/2014/main" id="{63D18915-AC7E-4114-8573-106708AA3DA1}"/>
              </a:ext>
            </a:extLst>
          </p:cNvPr>
          <p:cNvSpPr/>
          <p:nvPr/>
        </p:nvSpPr>
        <p:spPr bwMode="auto">
          <a:xfrm>
            <a:off x="7292574" y="462152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E456E1-D9EC-440E-A25A-C0801DE7C1D3}"/>
              </a:ext>
            </a:extLst>
          </p:cNvPr>
          <p:cNvSpPr txBox="1"/>
          <p:nvPr/>
        </p:nvSpPr>
        <p:spPr>
          <a:xfrm>
            <a:off x="7966009" y="467120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2" name="원통 17">
            <a:extLst>
              <a:ext uri="{FF2B5EF4-FFF2-40B4-BE49-F238E27FC236}">
                <a16:creationId xmlns:a16="http://schemas.microsoft.com/office/drawing/2014/main" id="{550F1958-8A50-47D2-99B2-B2E3DACF0FED}"/>
              </a:ext>
            </a:extLst>
          </p:cNvPr>
          <p:cNvSpPr/>
          <p:nvPr/>
        </p:nvSpPr>
        <p:spPr bwMode="auto">
          <a:xfrm>
            <a:off x="7292574" y="425464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E1C039-9700-4BC0-837F-2F3A7A4322E5}"/>
              </a:ext>
            </a:extLst>
          </p:cNvPr>
          <p:cNvSpPr txBox="1"/>
          <p:nvPr/>
        </p:nvSpPr>
        <p:spPr>
          <a:xfrm>
            <a:off x="7922467" y="430432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4" name="원통 17">
            <a:extLst>
              <a:ext uri="{FF2B5EF4-FFF2-40B4-BE49-F238E27FC236}">
                <a16:creationId xmlns:a16="http://schemas.microsoft.com/office/drawing/2014/main" id="{6550A719-50D7-409D-B403-F903F180DF12}"/>
              </a:ext>
            </a:extLst>
          </p:cNvPr>
          <p:cNvSpPr/>
          <p:nvPr/>
        </p:nvSpPr>
        <p:spPr bwMode="auto">
          <a:xfrm>
            <a:off x="7292574" y="388062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085C8F-7DB5-46F0-A096-7D0831701A70}"/>
              </a:ext>
            </a:extLst>
          </p:cNvPr>
          <p:cNvSpPr txBox="1"/>
          <p:nvPr/>
        </p:nvSpPr>
        <p:spPr>
          <a:xfrm>
            <a:off x="7922467" y="393029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AB074A6C-AAB1-46F9-939C-D9FD9838B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318389"/>
            <a:ext cx="7937717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관리자가 관리 페이지를 이용하여 의료진의 정보 관리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의료진의 직급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진료과</a:t>
            </a:r>
            <a:r>
              <a:rPr lang="en-US" altLang="ko-KR" sz="1800" dirty="0"/>
              <a:t>, </a:t>
            </a:r>
            <a:r>
              <a:rPr lang="ko-KR" altLang="en-US" sz="1800" dirty="0"/>
              <a:t>성별</a:t>
            </a:r>
            <a:r>
              <a:rPr lang="en-US" altLang="ko-KR" sz="1800" dirty="0"/>
              <a:t>, </a:t>
            </a:r>
            <a:r>
              <a:rPr lang="ko-KR" altLang="en-US" sz="1800" dirty="0"/>
              <a:t>생일</a:t>
            </a:r>
            <a:r>
              <a:rPr lang="en-US" altLang="ko-KR" sz="1800" dirty="0"/>
              <a:t>, </a:t>
            </a:r>
            <a:r>
              <a:rPr lang="ko-KR" altLang="en-US" sz="1800" dirty="0"/>
              <a:t>연락처</a:t>
            </a:r>
            <a:r>
              <a:rPr lang="en-US" altLang="ko-KR" sz="1800" dirty="0"/>
              <a:t>, ID, PWD</a:t>
            </a:r>
            <a:r>
              <a:rPr lang="ko-KR" altLang="en-US" sz="1800" dirty="0"/>
              <a:t> 등의 정보 등록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정보는 관리서버의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정보를 토대로 의료진 페이지 로그인 기능 제공</a:t>
            </a:r>
            <a:endParaRPr lang="en-US" altLang="ko-KR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E8E799-C742-4640-83F3-275C2E23FFE8}"/>
              </a:ext>
            </a:extLst>
          </p:cNvPr>
          <p:cNvSpPr txBox="1"/>
          <p:nvPr/>
        </p:nvSpPr>
        <p:spPr>
          <a:xfrm>
            <a:off x="2099394" y="3422806"/>
            <a:ext cx="35405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의료진 정보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C628A98-BEB9-45B5-BE9F-E7CDDCE1ECB0}"/>
              </a:ext>
            </a:extLst>
          </p:cNvPr>
          <p:cNvSpPr/>
          <p:nvPr/>
        </p:nvSpPr>
        <p:spPr bwMode="auto">
          <a:xfrm>
            <a:off x="6662057" y="4077090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75A927-5A16-4E82-9610-0990D3F38509}"/>
              </a:ext>
            </a:extLst>
          </p:cNvPr>
          <p:cNvSpPr txBox="1"/>
          <p:nvPr/>
        </p:nvSpPr>
        <p:spPr>
          <a:xfrm>
            <a:off x="6460333" y="3203469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DB Query </a:t>
            </a:r>
            <a:r>
              <a:rPr lang="ko-KR" altLang="en-US" dirty="0"/>
              <a:t>요청 전달</a:t>
            </a: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52EEA413-34CC-4A2A-9F73-0FCEC9D7763D}"/>
              </a:ext>
            </a:extLst>
          </p:cNvPr>
          <p:cNvSpPr/>
          <p:nvPr/>
        </p:nvSpPr>
        <p:spPr bwMode="auto">
          <a:xfrm>
            <a:off x="2147534" y="3971109"/>
            <a:ext cx="5125865" cy="1236296"/>
          </a:xfrm>
          <a:custGeom>
            <a:avLst/>
            <a:gdLst>
              <a:gd name="connsiteX0" fmla="*/ 5125865 w 5125865"/>
              <a:gd name="connsiteY0" fmla="*/ 271707 h 606116"/>
              <a:gd name="connsiteX1" fmla="*/ 5000461 w 5125865"/>
              <a:gd name="connsiteY1" fmla="*/ 271707 h 606116"/>
              <a:gd name="connsiteX2" fmla="*/ 5000461 w 5125865"/>
              <a:gd name="connsiteY2" fmla="*/ 606116 h 606116"/>
              <a:gd name="connsiteX3" fmla="*/ 3396343 w 5125865"/>
              <a:gd name="connsiteY3" fmla="*/ 606116 h 606116"/>
              <a:gd name="connsiteX4" fmla="*/ 3396343 w 5125865"/>
              <a:gd name="connsiteY4" fmla="*/ 0 h 606116"/>
              <a:gd name="connsiteX5" fmla="*/ 0 w 5125865"/>
              <a:gd name="connsiteY5" fmla="*/ 0 h 60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5865" h="606116">
                <a:moveTo>
                  <a:pt x="5125865" y="271707"/>
                </a:moveTo>
                <a:lnTo>
                  <a:pt x="5000461" y="271707"/>
                </a:lnTo>
                <a:lnTo>
                  <a:pt x="5000461" y="606116"/>
                </a:lnTo>
                <a:lnTo>
                  <a:pt x="3396343" y="606116"/>
                </a:lnTo>
                <a:lnTo>
                  <a:pt x="3396343" y="0"/>
                </a:lnTo>
                <a:lnTo>
                  <a:pt x="0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prstDash val="sysDot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37B1EF28-2161-4230-B1FD-6D40E3DB458E}"/>
              </a:ext>
            </a:extLst>
          </p:cNvPr>
          <p:cNvSpPr/>
          <p:nvPr/>
        </p:nvSpPr>
        <p:spPr bwMode="auto">
          <a:xfrm>
            <a:off x="2131858" y="3798679"/>
            <a:ext cx="4526786" cy="674043"/>
          </a:xfrm>
          <a:custGeom>
            <a:avLst/>
            <a:gdLst>
              <a:gd name="connsiteX0" fmla="*/ 0 w 4462272"/>
              <a:gd name="connsiteY0" fmla="*/ 0 h 674043"/>
              <a:gd name="connsiteX1" fmla="*/ 3584448 w 4462272"/>
              <a:gd name="connsiteY1" fmla="*/ 0 h 674043"/>
              <a:gd name="connsiteX2" fmla="*/ 3584448 w 4462272"/>
              <a:gd name="connsiteY2" fmla="*/ 668818 h 674043"/>
              <a:gd name="connsiteX3" fmla="*/ 3500846 w 4462272"/>
              <a:gd name="connsiteY3" fmla="*/ 674043 h 674043"/>
              <a:gd name="connsiteX4" fmla="*/ 4462272 w 4462272"/>
              <a:gd name="connsiteY4" fmla="*/ 674043 h 6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272" h="674043">
                <a:moveTo>
                  <a:pt x="0" y="0"/>
                </a:moveTo>
                <a:lnTo>
                  <a:pt x="3584448" y="0"/>
                </a:lnTo>
                <a:lnTo>
                  <a:pt x="3584448" y="668818"/>
                </a:lnTo>
                <a:lnTo>
                  <a:pt x="3500846" y="674043"/>
                </a:lnTo>
                <a:lnTo>
                  <a:pt x="4462272" y="674043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58088-BB67-447D-BADA-3B733A728570}"/>
              </a:ext>
            </a:extLst>
          </p:cNvPr>
          <p:cNvSpPr txBox="1"/>
          <p:nvPr/>
        </p:nvSpPr>
        <p:spPr>
          <a:xfrm>
            <a:off x="2238251" y="4023141"/>
            <a:ext cx="26505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검색 시 결과 전달</a:t>
            </a:r>
          </a:p>
        </p:txBody>
      </p:sp>
    </p:spTree>
    <p:extLst>
      <p:ext uri="{BB962C8B-B14F-4D97-AF65-F5344CB8AC3E}">
        <p14:creationId xmlns:p14="http://schemas.microsoft.com/office/powerpoint/2010/main" val="3098061630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4" descr="관련 이미지">
            <a:extLst>
              <a:ext uri="{FF2B5EF4-FFF2-40B4-BE49-F238E27FC236}">
                <a16:creationId xmlns:a16="http://schemas.microsoft.com/office/drawing/2014/main" id="{8F815DF9-8053-487C-A2A9-5433D71C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593" y="309924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8569482" cy="614362"/>
            <a:chOff x="1091" y="1614"/>
            <a:chExt cx="5624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091" y="1662"/>
              <a:ext cx="5624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2451" y="1614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 –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환자 정보 관리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등록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삭제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수정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검색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FA3847-6CA7-4161-ABFC-75D3ECEE3232}"/>
              </a:ext>
            </a:extLst>
          </p:cNvPr>
          <p:cNvSpPr/>
          <p:nvPr/>
        </p:nvSpPr>
        <p:spPr bwMode="auto">
          <a:xfrm>
            <a:off x="6658644" y="371704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6219F5-F616-4CC0-9694-CC2F4E7CCDC4}"/>
              </a:ext>
            </a:extLst>
          </p:cNvPr>
          <p:cNvSpPr/>
          <p:nvPr/>
        </p:nvSpPr>
        <p:spPr bwMode="auto">
          <a:xfrm>
            <a:off x="983505" y="3593665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모서리가 둥근 직사각형 3">
            <a:extLst>
              <a:ext uri="{FF2B5EF4-FFF2-40B4-BE49-F238E27FC236}">
                <a16:creationId xmlns:a16="http://schemas.microsoft.com/office/drawing/2014/main" id="{7DBFB060-3505-43C0-8219-85DADE34B97C}"/>
              </a:ext>
            </a:extLst>
          </p:cNvPr>
          <p:cNvSpPr/>
          <p:nvPr/>
        </p:nvSpPr>
        <p:spPr bwMode="auto">
          <a:xfrm>
            <a:off x="5059026" y="371704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64D900-AE64-4CC5-9AC0-595C2356182A}"/>
              </a:ext>
            </a:extLst>
          </p:cNvPr>
          <p:cNvSpPr txBox="1"/>
          <p:nvPr/>
        </p:nvSpPr>
        <p:spPr>
          <a:xfrm>
            <a:off x="5143933" y="418424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4C746E-9ACE-43C3-9CF9-A457F77F061B}"/>
              </a:ext>
            </a:extLst>
          </p:cNvPr>
          <p:cNvSpPr/>
          <p:nvPr/>
        </p:nvSpPr>
        <p:spPr bwMode="auto">
          <a:xfrm>
            <a:off x="2775445" y="451177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46E1E5-BA1B-4980-9C37-FA6A4381AFDA}"/>
              </a:ext>
            </a:extLst>
          </p:cNvPr>
          <p:cNvSpPr txBox="1"/>
          <p:nvPr/>
        </p:nvSpPr>
        <p:spPr>
          <a:xfrm>
            <a:off x="890423" y="4510247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34324-CCD6-43DA-BC34-4DC748827566}"/>
              </a:ext>
            </a:extLst>
          </p:cNvPr>
          <p:cNvSpPr txBox="1"/>
          <p:nvPr/>
        </p:nvSpPr>
        <p:spPr>
          <a:xfrm>
            <a:off x="6512170" y="537287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70A3C84-E760-4100-ACCE-A4AD3A92C880}"/>
              </a:ext>
            </a:extLst>
          </p:cNvPr>
          <p:cNvCxnSpPr>
            <a:cxnSpLocks/>
          </p:cNvCxnSpPr>
          <p:nvPr/>
        </p:nvCxnSpPr>
        <p:spPr bwMode="auto">
          <a:xfrm>
            <a:off x="2135665" y="3986716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2930E-EAB2-4570-8456-8AB9EEA4E7E9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63459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67EC3D7-F590-4D2E-84BE-6EA5536D157C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 bwMode="auto">
          <a:xfrm>
            <a:off x="5635106" y="453818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632708-A76A-4F96-A5C3-C7218129DFA1}"/>
              </a:ext>
            </a:extLst>
          </p:cNvPr>
          <p:cNvSpPr txBox="1"/>
          <p:nvPr/>
        </p:nvSpPr>
        <p:spPr>
          <a:xfrm>
            <a:off x="2580673" y="517666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A08CDC-0792-4136-8F59-DC40768C176B}"/>
              </a:ext>
            </a:extLst>
          </p:cNvPr>
          <p:cNvSpPr/>
          <p:nvPr/>
        </p:nvSpPr>
        <p:spPr bwMode="auto">
          <a:xfrm>
            <a:off x="2699204" y="443665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294553-AB82-4799-BF9B-1094FB6AAF8D}"/>
              </a:ext>
            </a:extLst>
          </p:cNvPr>
          <p:cNvSpPr/>
          <p:nvPr/>
        </p:nvSpPr>
        <p:spPr bwMode="auto">
          <a:xfrm>
            <a:off x="2597507" y="43517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DD27C-8C91-47CB-934C-21D94125BDD6}"/>
              </a:ext>
            </a:extLst>
          </p:cNvPr>
          <p:cNvSpPr txBox="1"/>
          <p:nvPr/>
        </p:nvSpPr>
        <p:spPr>
          <a:xfrm>
            <a:off x="3631161" y="489347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1" name="Picture 2" descr="라즈베리파이 3에 대한 이미지 검색결과">
            <a:extLst>
              <a:ext uri="{FF2B5EF4-FFF2-40B4-BE49-F238E27FC236}">
                <a16:creationId xmlns:a16="http://schemas.microsoft.com/office/drawing/2014/main" id="{850DA656-A8E2-454F-87D3-0C61C7C5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37459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관련 이미지">
            <a:extLst>
              <a:ext uri="{FF2B5EF4-FFF2-40B4-BE49-F238E27FC236}">
                <a16:creationId xmlns:a16="http://schemas.microsoft.com/office/drawing/2014/main" id="{B88D93F9-1903-4D8C-A528-B3473CE13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735261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CFEEDA-30BE-49D2-80E4-8B898794EF3A}"/>
              </a:ext>
            </a:extLst>
          </p:cNvPr>
          <p:cNvSpPr/>
          <p:nvPr/>
        </p:nvSpPr>
        <p:spPr bwMode="auto">
          <a:xfrm>
            <a:off x="701419" y="522956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753B8D-8E3D-4336-B5AC-13B97BEF2430}"/>
              </a:ext>
            </a:extLst>
          </p:cNvPr>
          <p:cNvSpPr txBox="1"/>
          <p:nvPr/>
        </p:nvSpPr>
        <p:spPr>
          <a:xfrm>
            <a:off x="253429" y="587970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78B4D3-A2D7-4BAA-BBA2-707FC4546853}"/>
              </a:ext>
            </a:extLst>
          </p:cNvPr>
          <p:cNvSpPr/>
          <p:nvPr/>
        </p:nvSpPr>
        <p:spPr bwMode="auto">
          <a:xfrm>
            <a:off x="625178" y="51544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D27F17-3AC1-4D54-B526-F6B0FEDF3A3B}"/>
              </a:ext>
            </a:extLst>
          </p:cNvPr>
          <p:cNvSpPr/>
          <p:nvPr/>
        </p:nvSpPr>
        <p:spPr bwMode="auto">
          <a:xfrm>
            <a:off x="523481" y="506957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7D5B9C-955A-4FDE-B32A-0CAAE547128A}"/>
              </a:ext>
            </a:extLst>
          </p:cNvPr>
          <p:cNvSpPr txBox="1"/>
          <p:nvPr/>
        </p:nvSpPr>
        <p:spPr>
          <a:xfrm>
            <a:off x="1557135" y="561126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8" name="Picture 2" descr="라즈베리파이 3에 대한 이미지 검색결과">
            <a:extLst>
              <a:ext uri="{FF2B5EF4-FFF2-40B4-BE49-F238E27FC236}">
                <a16:creationId xmlns:a16="http://schemas.microsoft.com/office/drawing/2014/main" id="{3009787C-F583-4AEB-B853-4FE9298B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09238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1F385A35-DF0F-4EC8-AF46-7970CC68E09F}"/>
              </a:ext>
            </a:extLst>
          </p:cNvPr>
          <p:cNvSpPr/>
          <p:nvPr/>
        </p:nvSpPr>
        <p:spPr bwMode="auto">
          <a:xfrm>
            <a:off x="1642736" y="478859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원통 17">
            <a:extLst>
              <a:ext uri="{FF2B5EF4-FFF2-40B4-BE49-F238E27FC236}">
                <a16:creationId xmlns:a16="http://schemas.microsoft.com/office/drawing/2014/main" id="{6338CEE5-486F-4FE8-ABAC-75C8EA0FF7F4}"/>
              </a:ext>
            </a:extLst>
          </p:cNvPr>
          <p:cNvSpPr/>
          <p:nvPr/>
        </p:nvSpPr>
        <p:spPr bwMode="auto">
          <a:xfrm>
            <a:off x="7292574" y="462152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809178-9C24-41D1-96E1-CB5BA41B1B06}"/>
              </a:ext>
            </a:extLst>
          </p:cNvPr>
          <p:cNvSpPr txBox="1"/>
          <p:nvPr/>
        </p:nvSpPr>
        <p:spPr>
          <a:xfrm>
            <a:off x="7966009" y="467120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2" name="원통 17">
            <a:extLst>
              <a:ext uri="{FF2B5EF4-FFF2-40B4-BE49-F238E27FC236}">
                <a16:creationId xmlns:a16="http://schemas.microsoft.com/office/drawing/2014/main" id="{FF7B7B83-AA71-4474-BEDC-25E3E5F4ABC9}"/>
              </a:ext>
            </a:extLst>
          </p:cNvPr>
          <p:cNvSpPr/>
          <p:nvPr/>
        </p:nvSpPr>
        <p:spPr bwMode="auto">
          <a:xfrm>
            <a:off x="7292574" y="425464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A4AEBC-5B62-4ED5-9F85-8580A77E56DB}"/>
              </a:ext>
            </a:extLst>
          </p:cNvPr>
          <p:cNvSpPr txBox="1"/>
          <p:nvPr/>
        </p:nvSpPr>
        <p:spPr>
          <a:xfrm>
            <a:off x="7922467" y="430432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4" name="원통 17">
            <a:extLst>
              <a:ext uri="{FF2B5EF4-FFF2-40B4-BE49-F238E27FC236}">
                <a16:creationId xmlns:a16="http://schemas.microsoft.com/office/drawing/2014/main" id="{6723A5DA-51A7-47E9-8E73-1911E8A7AEC4}"/>
              </a:ext>
            </a:extLst>
          </p:cNvPr>
          <p:cNvSpPr/>
          <p:nvPr/>
        </p:nvSpPr>
        <p:spPr bwMode="auto">
          <a:xfrm>
            <a:off x="7292574" y="388062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70B0DC-A8A3-4A69-AD12-EA3CB7A94FCD}"/>
              </a:ext>
            </a:extLst>
          </p:cNvPr>
          <p:cNvSpPr txBox="1"/>
          <p:nvPr/>
        </p:nvSpPr>
        <p:spPr>
          <a:xfrm>
            <a:off x="7922467" y="393029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DC29E719-4BB2-405F-B7CD-8C7A4AFC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318389"/>
            <a:ext cx="7937717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의료진이 관리 페이지를 이용하여 환자의 정보 관리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환자의 담당의료진</a:t>
            </a:r>
            <a:r>
              <a:rPr lang="en-US" altLang="ko-KR" sz="1800" dirty="0"/>
              <a:t>, </a:t>
            </a:r>
            <a:r>
              <a:rPr lang="ko-KR" altLang="en-US" sz="1800" dirty="0"/>
              <a:t>병명</a:t>
            </a:r>
            <a:r>
              <a:rPr lang="en-US" altLang="ko-KR" sz="1800" dirty="0"/>
              <a:t>, </a:t>
            </a:r>
            <a:r>
              <a:rPr lang="ko-KR" altLang="en-US" sz="1800" dirty="0"/>
              <a:t>성별</a:t>
            </a:r>
            <a:r>
              <a:rPr lang="en-US" altLang="ko-KR" sz="1800" dirty="0"/>
              <a:t>, </a:t>
            </a:r>
            <a:r>
              <a:rPr lang="ko-KR" altLang="en-US" sz="1800" dirty="0"/>
              <a:t>생일</a:t>
            </a:r>
            <a:r>
              <a:rPr lang="en-US" altLang="ko-KR" sz="1800" dirty="0"/>
              <a:t>, </a:t>
            </a:r>
            <a:r>
              <a:rPr lang="ko-KR" altLang="en-US" sz="1800" dirty="0"/>
              <a:t>연락처 등의 정보 등록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정보는 관리서버의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정보를 토대로 환자에게 운동 서비스 제공</a:t>
            </a:r>
            <a:endParaRPr lang="en-US" altLang="ko-KR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B9ADDB-873C-4F6B-A1B7-B4CD023F7E5C}"/>
              </a:ext>
            </a:extLst>
          </p:cNvPr>
          <p:cNvSpPr txBox="1"/>
          <p:nvPr/>
        </p:nvSpPr>
        <p:spPr>
          <a:xfrm>
            <a:off x="2099394" y="3422806"/>
            <a:ext cx="35405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환자 정보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CB07A5E0-14E8-4BFE-AFBE-E2913256FA8F}"/>
              </a:ext>
            </a:extLst>
          </p:cNvPr>
          <p:cNvSpPr/>
          <p:nvPr/>
        </p:nvSpPr>
        <p:spPr bwMode="auto">
          <a:xfrm>
            <a:off x="6662057" y="4077090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B171B-C961-42B3-ACF4-61F40DD2EB16}"/>
              </a:ext>
            </a:extLst>
          </p:cNvPr>
          <p:cNvSpPr txBox="1"/>
          <p:nvPr/>
        </p:nvSpPr>
        <p:spPr>
          <a:xfrm>
            <a:off x="6460333" y="3203469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DB Query </a:t>
            </a:r>
            <a:r>
              <a:rPr lang="ko-KR" altLang="en-US" dirty="0"/>
              <a:t>요청 전달</a:t>
            </a: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839BE73B-BDF1-4489-8E93-0824A8CBC55F}"/>
              </a:ext>
            </a:extLst>
          </p:cNvPr>
          <p:cNvSpPr/>
          <p:nvPr/>
        </p:nvSpPr>
        <p:spPr bwMode="auto">
          <a:xfrm>
            <a:off x="2131858" y="3798679"/>
            <a:ext cx="4526786" cy="674043"/>
          </a:xfrm>
          <a:custGeom>
            <a:avLst/>
            <a:gdLst>
              <a:gd name="connsiteX0" fmla="*/ 0 w 4462272"/>
              <a:gd name="connsiteY0" fmla="*/ 0 h 674043"/>
              <a:gd name="connsiteX1" fmla="*/ 3584448 w 4462272"/>
              <a:gd name="connsiteY1" fmla="*/ 0 h 674043"/>
              <a:gd name="connsiteX2" fmla="*/ 3584448 w 4462272"/>
              <a:gd name="connsiteY2" fmla="*/ 668818 h 674043"/>
              <a:gd name="connsiteX3" fmla="*/ 3500846 w 4462272"/>
              <a:gd name="connsiteY3" fmla="*/ 674043 h 674043"/>
              <a:gd name="connsiteX4" fmla="*/ 4462272 w 4462272"/>
              <a:gd name="connsiteY4" fmla="*/ 674043 h 6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272" h="674043">
                <a:moveTo>
                  <a:pt x="0" y="0"/>
                </a:moveTo>
                <a:lnTo>
                  <a:pt x="3584448" y="0"/>
                </a:lnTo>
                <a:lnTo>
                  <a:pt x="3584448" y="668818"/>
                </a:lnTo>
                <a:lnTo>
                  <a:pt x="3500846" y="674043"/>
                </a:lnTo>
                <a:lnTo>
                  <a:pt x="4462272" y="674043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C307A5-061A-4A5C-880D-C1548745FFC6}"/>
              </a:ext>
            </a:extLst>
          </p:cNvPr>
          <p:cNvSpPr txBox="1"/>
          <p:nvPr/>
        </p:nvSpPr>
        <p:spPr>
          <a:xfrm>
            <a:off x="2238251" y="4023141"/>
            <a:ext cx="26505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검색 시 결과 전달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A71097A-181A-47A5-9646-521CFEE4708E}"/>
              </a:ext>
            </a:extLst>
          </p:cNvPr>
          <p:cNvSpPr/>
          <p:nvPr/>
        </p:nvSpPr>
        <p:spPr bwMode="auto">
          <a:xfrm>
            <a:off x="2116183" y="3971109"/>
            <a:ext cx="5183342" cy="919625"/>
          </a:xfrm>
          <a:custGeom>
            <a:avLst/>
            <a:gdLst>
              <a:gd name="connsiteX0" fmla="*/ 5183342 w 5183342"/>
              <a:gd name="connsiteY0" fmla="*/ 919625 h 919625"/>
              <a:gd name="connsiteX1" fmla="*/ 4619026 w 5183342"/>
              <a:gd name="connsiteY1" fmla="*/ 919625 h 919625"/>
              <a:gd name="connsiteX2" fmla="*/ 4619026 w 5183342"/>
              <a:gd name="connsiteY2" fmla="*/ 632242 h 919625"/>
              <a:gd name="connsiteX3" fmla="*/ 3464270 w 5183342"/>
              <a:gd name="connsiteY3" fmla="*/ 632242 h 919625"/>
              <a:gd name="connsiteX4" fmla="*/ 3464270 w 5183342"/>
              <a:gd name="connsiteY4" fmla="*/ 0 h 919625"/>
              <a:gd name="connsiteX5" fmla="*/ 0 w 5183342"/>
              <a:gd name="connsiteY5" fmla="*/ 0 h 91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3342" h="919625">
                <a:moveTo>
                  <a:pt x="5183342" y="919625"/>
                </a:moveTo>
                <a:lnTo>
                  <a:pt x="4619026" y="919625"/>
                </a:lnTo>
                <a:lnTo>
                  <a:pt x="4619026" y="632242"/>
                </a:lnTo>
                <a:lnTo>
                  <a:pt x="3464270" y="632242"/>
                </a:lnTo>
                <a:lnTo>
                  <a:pt x="3464270" y="0"/>
                </a:ln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rgbClr val="00B900">
                <a:alpha val="6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97486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관련 이미지">
            <a:extLst>
              <a:ext uri="{FF2B5EF4-FFF2-40B4-BE49-F238E27FC236}">
                <a16:creationId xmlns:a16="http://schemas.microsoft.com/office/drawing/2014/main" id="{795F995F-7BD5-41C5-9316-19D8C8D3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723" y="300186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1176C0-5496-4A82-BEC2-7C7310BBC198}"/>
              </a:ext>
            </a:extLst>
          </p:cNvPr>
          <p:cNvSpPr/>
          <p:nvPr/>
        </p:nvSpPr>
        <p:spPr bwMode="auto">
          <a:xfrm>
            <a:off x="6658644" y="371704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1E85A5-0397-4825-96FF-EB6BC011263F}"/>
              </a:ext>
            </a:extLst>
          </p:cNvPr>
          <p:cNvSpPr/>
          <p:nvPr/>
        </p:nvSpPr>
        <p:spPr bwMode="auto">
          <a:xfrm>
            <a:off x="983505" y="3593665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A514F3F7-BAE5-46B9-B21E-8D89079D3885}"/>
              </a:ext>
            </a:extLst>
          </p:cNvPr>
          <p:cNvSpPr/>
          <p:nvPr/>
        </p:nvSpPr>
        <p:spPr bwMode="auto">
          <a:xfrm>
            <a:off x="5059026" y="371704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5DBF1-9459-4F74-ABFA-469671B1F055}"/>
              </a:ext>
            </a:extLst>
          </p:cNvPr>
          <p:cNvSpPr txBox="1"/>
          <p:nvPr/>
        </p:nvSpPr>
        <p:spPr>
          <a:xfrm>
            <a:off x="5143933" y="418424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99F5E9-82C5-4FCE-AC79-D7EC82DC8876}"/>
              </a:ext>
            </a:extLst>
          </p:cNvPr>
          <p:cNvSpPr/>
          <p:nvPr/>
        </p:nvSpPr>
        <p:spPr bwMode="auto">
          <a:xfrm>
            <a:off x="2775445" y="451177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36AE3-2596-4813-BB02-31D2C076D4DE}"/>
              </a:ext>
            </a:extLst>
          </p:cNvPr>
          <p:cNvSpPr txBox="1"/>
          <p:nvPr/>
        </p:nvSpPr>
        <p:spPr>
          <a:xfrm>
            <a:off x="890423" y="4510247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906A8-5FC0-466D-BB64-281A80EA10C0}"/>
              </a:ext>
            </a:extLst>
          </p:cNvPr>
          <p:cNvSpPr txBox="1"/>
          <p:nvPr/>
        </p:nvSpPr>
        <p:spPr>
          <a:xfrm>
            <a:off x="6512170" y="537287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CCB9A5-1B23-4E50-948C-E886371FABE1}"/>
              </a:ext>
            </a:extLst>
          </p:cNvPr>
          <p:cNvCxnSpPr>
            <a:cxnSpLocks/>
          </p:cNvCxnSpPr>
          <p:nvPr/>
        </p:nvCxnSpPr>
        <p:spPr bwMode="auto">
          <a:xfrm>
            <a:off x="2135665" y="3986716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5D2D8A-98B6-4DE4-A98E-058727EB7D2F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63459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9A9084-B680-42D2-8F6E-62CFFBFF44A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5635106" y="453818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5D6795-BF6E-4569-9350-553CA4F78E01}"/>
              </a:ext>
            </a:extLst>
          </p:cNvPr>
          <p:cNvSpPr txBox="1"/>
          <p:nvPr/>
        </p:nvSpPr>
        <p:spPr>
          <a:xfrm>
            <a:off x="2580673" y="517666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94E4E5-71E2-4DA3-B2E5-9819F10340A3}"/>
              </a:ext>
            </a:extLst>
          </p:cNvPr>
          <p:cNvSpPr/>
          <p:nvPr/>
        </p:nvSpPr>
        <p:spPr bwMode="auto">
          <a:xfrm>
            <a:off x="2699204" y="443665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1C8591-4F68-4A95-A34D-3C26713C7B2F}"/>
              </a:ext>
            </a:extLst>
          </p:cNvPr>
          <p:cNvSpPr/>
          <p:nvPr/>
        </p:nvSpPr>
        <p:spPr bwMode="auto">
          <a:xfrm>
            <a:off x="2597507" y="43517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029DA-C39F-45C2-8E24-194691097A18}"/>
              </a:ext>
            </a:extLst>
          </p:cNvPr>
          <p:cNvSpPr txBox="1"/>
          <p:nvPr/>
        </p:nvSpPr>
        <p:spPr>
          <a:xfrm>
            <a:off x="3631161" y="489347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22" name="Picture 2" descr="라즈베리파이 3에 대한 이미지 검색결과">
            <a:extLst>
              <a:ext uri="{FF2B5EF4-FFF2-40B4-BE49-F238E27FC236}">
                <a16:creationId xmlns:a16="http://schemas.microsoft.com/office/drawing/2014/main" id="{9670DDEA-F0ED-4899-9A7D-6A3F8695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37459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관련 이미지">
            <a:extLst>
              <a:ext uri="{FF2B5EF4-FFF2-40B4-BE49-F238E27FC236}">
                <a16:creationId xmlns:a16="http://schemas.microsoft.com/office/drawing/2014/main" id="{252CC452-57E8-4685-8F15-B4B81FC9A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735261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DD394A-302C-4EAF-AF49-178217128C07}"/>
              </a:ext>
            </a:extLst>
          </p:cNvPr>
          <p:cNvSpPr/>
          <p:nvPr/>
        </p:nvSpPr>
        <p:spPr bwMode="auto">
          <a:xfrm>
            <a:off x="701419" y="522956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0E5BE-57FB-4F7A-A49C-E86431162D94}"/>
              </a:ext>
            </a:extLst>
          </p:cNvPr>
          <p:cNvSpPr txBox="1"/>
          <p:nvPr/>
        </p:nvSpPr>
        <p:spPr>
          <a:xfrm>
            <a:off x="253429" y="587970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5421D1-F826-4A31-ACD6-2485205C960A}"/>
              </a:ext>
            </a:extLst>
          </p:cNvPr>
          <p:cNvSpPr/>
          <p:nvPr/>
        </p:nvSpPr>
        <p:spPr bwMode="auto">
          <a:xfrm>
            <a:off x="625178" y="51544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5518C-9352-4F1B-98A4-8CC567975CF8}"/>
              </a:ext>
            </a:extLst>
          </p:cNvPr>
          <p:cNvSpPr/>
          <p:nvPr/>
        </p:nvSpPr>
        <p:spPr bwMode="auto">
          <a:xfrm>
            <a:off x="523481" y="506957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0C89D2-B0BE-4A13-8161-9E8151B3DEC2}"/>
              </a:ext>
            </a:extLst>
          </p:cNvPr>
          <p:cNvSpPr txBox="1"/>
          <p:nvPr/>
        </p:nvSpPr>
        <p:spPr>
          <a:xfrm>
            <a:off x="1557135" y="561126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29" name="Picture 2" descr="라즈베리파이 3에 대한 이미지 검색결과">
            <a:extLst>
              <a:ext uri="{FF2B5EF4-FFF2-40B4-BE49-F238E27FC236}">
                <a16:creationId xmlns:a16="http://schemas.microsoft.com/office/drawing/2014/main" id="{2D54374D-D4FE-47D3-B924-6E93F607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09238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3822316-4E9B-4683-98D4-C73D97280F6B}"/>
              </a:ext>
            </a:extLst>
          </p:cNvPr>
          <p:cNvSpPr/>
          <p:nvPr/>
        </p:nvSpPr>
        <p:spPr bwMode="auto">
          <a:xfrm>
            <a:off x="1642736" y="478859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원통 17">
            <a:extLst>
              <a:ext uri="{FF2B5EF4-FFF2-40B4-BE49-F238E27FC236}">
                <a16:creationId xmlns:a16="http://schemas.microsoft.com/office/drawing/2014/main" id="{8FE75EB5-14B2-4CFB-B1BA-15FFC28AC759}"/>
              </a:ext>
            </a:extLst>
          </p:cNvPr>
          <p:cNvSpPr/>
          <p:nvPr/>
        </p:nvSpPr>
        <p:spPr bwMode="auto">
          <a:xfrm>
            <a:off x="7292574" y="462152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6F799-C124-4495-B261-FADCB40AD4CC}"/>
              </a:ext>
            </a:extLst>
          </p:cNvPr>
          <p:cNvSpPr txBox="1"/>
          <p:nvPr/>
        </p:nvSpPr>
        <p:spPr>
          <a:xfrm>
            <a:off x="7966009" y="467120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3" name="원통 17">
            <a:extLst>
              <a:ext uri="{FF2B5EF4-FFF2-40B4-BE49-F238E27FC236}">
                <a16:creationId xmlns:a16="http://schemas.microsoft.com/office/drawing/2014/main" id="{A85A256A-8936-4AF0-B70D-3EBD1D2C76F3}"/>
              </a:ext>
            </a:extLst>
          </p:cNvPr>
          <p:cNvSpPr/>
          <p:nvPr/>
        </p:nvSpPr>
        <p:spPr bwMode="auto">
          <a:xfrm>
            <a:off x="7292574" y="425464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BF994C-ACAA-4045-AB95-E777FEEA7919}"/>
              </a:ext>
            </a:extLst>
          </p:cNvPr>
          <p:cNvSpPr txBox="1"/>
          <p:nvPr/>
        </p:nvSpPr>
        <p:spPr>
          <a:xfrm>
            <a:off x="7922467" y="430432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5" name="원통 17">
            <a:extLst>
              <a:ext uri="{FF2B5EF4-FFF2-40B4-BE49-F238E27FC236}">
                <a16:creationId xmlns:a16="http://schemas.microsoft.com/office/drawing/2014/main" id="{F47581B4-BFFE-4781-A03A-93B647733D1C}"/>
              </a:ext>
            </a:extLst>
          </p:cNvPr>
          <p:cNvSpPr/>
          <p:nvPr/>
        </p:nvSpPr>
        <p:spPr bwMode="auto">
          <a:xfrm>
            <a:off x="7292574" y="388062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CD633-0023-4132-AF65-1383CAFC99F6}"/>
              </a:ext>
            </a:extLst>
          </p:cNvPr>
          <p:cNvSpPr txBox="1"/>
          <p:nvPr/>
        </p:nvSpPr>
        <p:spPr>
          <a:xfrm>
            <a:off x="7922467" y="393029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D2C14-FCD0-4E1B-BBF5-84D99EE28AED}"/>
              </a:ext>
            </a:extLst>
          </p:cNvPr>
          <p:cNvSpPr txBox="1"/>
          <p:nvPr/>
        </p:nvSpPr>
        <p:spPr>
          <a:xfrm>
            <a:off x="1962492" y="3663141"/>
            <a:ext cx="32179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기기 개통 요청 및 정보 등록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C0101AE-20D5-46D0-B032-FD8243BC3DF7}"/>
              </a:ext>
            </a:extLst>
          </p:cNvPr>
          <p:cNvSpPr/>
          <p:nvPr/>
        </p:nvSpPr>
        <p:spPr bwMode="auto">
          <a:xfrm>
            <a:off x="2131858" y="3976991"/>
            <a:ext cx="4524974" cy="553865"/>
          </a:xfrm>
          <a:custGeom>
            <a:avLst/>
            <a:gdLst>
              <a:gd name="connsiteX0" fmla="*/ 0 w 4524974"/>
              <a:gd name="connsiteY0" fmla="*/ 0 h 553865"/>
              <a:gd name="connsiteX1" fmla="*/ 3396343 w 4524974"/>
              <a:gd name="connsiteY1" fmla="*/ 0 h 553865"/>
              <a:gd name="connsiteX2" fmla="*/ 3396343 w 4524974"/>
              <a:gd name="connsiteY2" fmla="*/ 553865 h 553865"/>
              <a:gd name="connsiteX3" fmla="*/ 4524974 w 4524974"/>
              <a:gd name="connsiteY3" fmla="*/ 553865 h 5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974" h="553865">
                <a:moveTo>
                  <a:pt x="0" y="0"/>
                </a:moveTo>
                <a:lnTo>
                  <a:pt x="3396343" y="0"/>
                </a:lnTo>
                <a:lnTo>
                  <a:pt x="3396343" y="553865"/>
                </a:lnTo>
                <a:lnTo>
                  <a:pt x="4524974" y="553865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288D-26C9-4BEF-9AE5-092E2EBDFF30}"/>
              </a:ext>
            </a:extLst>
          </p:cNvPr>
          <p:cNvSpPr/>
          <p:nvPr/>
        </p:nvSpPr>
        <p:spPr bwMode="auto">
          <a:xfrm>
            <a:off x="6662057" y="4077090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1" name="Group 1117">
            <a:extLst>
              <a:ext uri="{FF2B5EF4-FFF2-40B4-BE49-F238E27FC236}">
                <a16:creationId xmlns:a16="http://schemas.microsoft.com/office/drawing/2014/main" id="{9444481C-49CB-409B-AE9A-09CBBF5F5AA9}"/>
              </a:ext>
            </a:extLst>
          </p:cNvPr>
          <p:cNvGrpSpPr>
            <a:grpSpLocks/>
          </p:cNvGrpSpPr>
          <p:nvPr/>
        </p:nvGrpSpPr>
        <p:grpSpPr bwMode="auto">
          <a:xfrm>
            <a:off x="251400" y="976228"/>
            <a:ext cx="5904471" cy="614362"/>
            <a:chOff x="1138" y="1614"/>
            <a:chExt cx="3875" cy="387"/>
          </a:xfrm>
        </p:grpSpPr>
        <p:sp>
          <p:nvSpPr>
            <p:cNvPr id="42" name="AutoShape 1118" descr="그림2">
              <a:extLst>
                <a:ext uri="{FF2B5EF4-FFF2-40B4-BE49-F238E27FC236}">
                  <a16:creationId xmlns:a16="http://schemas.microsoft.com/office/drawing/2014/main" id="{48739033-D00F-4CF3-905A-6DBBD6BFA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662"/>
              <a:ext cx="3875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7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Rectangle 1119">
              <a:extLst>
                <a:ext uri="{FF2B5EF4-FFF2-40B4-BE49-F238E27FC236}">
                  <a16:creationId xmlns:a16="http://schemas.microsoft.com/office/drawing/2014/main" id="{204E98DE-91F1-4B12-A408-1F8CD4CBC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614"/>
              <a:ext cx="380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 –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환자 식별기기 개통</a:t>
              </a:r>
            </a:p>
          </p:txBody>
        </p:sp>
      </p:grpSp>
      <p:sp>
        <p:nvSpPr>
          <p:cNvPr id="45" name="Rectangle 28">
            <a:extLst>
              <a:ext uri="{FF2B5EF4-FFF2-40B4-BE49-F238E27FC236}">
                <a16:creationId xmlns:a16="http://schemas.microsoft.com/office/drawing/2014/main" id="{26099D27-704D-4915-A313-04A1073BF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286829"/>
            <a:ext cx="8821762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ko-KR" altLang="en-US" sz="1800" dirty="0"/>
              <a:t> 의료진이 관리 페이지를 이용하여 환자 식별기기를 사용하기 위해 개통 진행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기기 개통 여부 </a:t>
            </a:r>
            <a:r>
              <a:rPr lang="en-US" altLang="ko-KR" sz="1800" dirty="0"/>
              <a:t>DB</a:t>
            </a:r>
            <a:r>
              <a:rPr lang="ko-KR" altLang="en-US" sz="1800" dirty="0"/>
              <a:t> 적용</a:t>
            </a:r>
            <a:r>
              <a:rPr lang="en-US" altLang="ko-KR" sz="1800" dirty="0"/>
              <a:t>("</a:t>
            </a:r>
            <a:r>
              <a:rPr lang="ko-KR" altLang="en-US" sz="1800" dirty="0"/>
              <a:t>개통 여부</a:t>
            </a:r>
            <a:r>
              <a:rPr lang="en-US" altLang="ko-KR" sz="1800" dirty="0"/>
              <a:t>" </a:t>
            </a:r>
            <a:r>
              <a:rPr lang="ko-KR" altLang="en-US" sz="1800" dirty="0"/>
              <a:t>정보 수정</a:t>
            </a:r>
            <a:r>
              <a:rPr lang="en-US" altLang="ko-KR" sz="1800" dirty="0"/>
              <a:t>)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환자 식별기기의 개통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식별 환자 정보를 같이 등록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개통한 환자 식별기기는 환자에게 지급</a:t>
            </a:r>
            <a:endParaRPr lang="en-US" altLang="ko-KR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4A366C-6476-4DDF-A5A3-3333F07F481C}"/>
              </a:ext>
            </a:extLst>
          </p:cNvPr>
          <p:cNvSpPr txBox="1"/>
          <p:nvPr/>
        </p:nvSpPr>
        <p:spPr>
          <a:xfrm>
            <a:off x="6240292" y="3176090"/>
            <a:ext cx="19281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기기 개통여부 </a:t>
            </a:r>
            <a:br>
              <a:rPr lang="en-US" altLang="ko-KR" dirty="0"/>
            </a:br>
            <a:r>
              <a:rPr lang="ko-KR" altLang="en-US" dirty="0"/>
              <a:t>정보 수정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B7E67C-05AE-403F-A13C-3E075135EB27}"/>
              </a:ext>
            </a:extLst>
          </p:cNvPr>
          <p:cNvSpPr txBox="1"/>
          <p:nvPr/>
        </p:nvSpPr>
        <p:spPr>
          <a:xfrm>
            <a:off x="1797408" y="5516951"/>
            <a:ext cx="20313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환자에게 지급</a:t>
            </a:r>
          </a:p>
        </p:txBody>
      </p:sp>
      <p:pic>
        <p:nvPicPr>
          <p:cNvPr id="49" name="Picture 2" descr="환자 아이콘에 대한 이미지 검색결과">
            <a:extLst>
              <a:ext uri="{FF2B5EF4-FFF2-40B4-BE49-F238E27FC236}">
                <a16:creationId xmlns:a16="http://schemas.microsoft.com/office/drawing/2014/main" id="{35502CB3-CE65-4872-AE3D-9933BA05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4231" y="535933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881560F-9A48-429C-B9D9-5160C05B0714}"/>
              </a:ext>
            </a:extLst>
          </p:cNvPr>
          <p:cNvSpPr/>
          <p:nvPr/>
        </p:nvSpPr>
        <p:spPr bwMode="auto">
          <a:xfrm>
            <a:off x="1630245" y="5721531"/>
            <a:ext cx="2455817" cy="282158"/>
          </a:xfrm>
          <a:custGeom>
            <a:avLst/>
            <a:gdLst>
              <a:gd name="connsiteX0" fmla="*/ 0 w 2455817"/>
              <a:gd name="connsiteY0" fmla="*/ 0 h 282158"/>
              <a:gd name="connsiteX1" fmla="*/ 297833 w 2455817"/>
              <a:gd name="connsiteY1" fmla="*/ 0 h 282158"/>
              <a:gd name="connsiteX2" fmla="*/ 297833 w 2455817"/>
              <a:gd name="connsiteY2" fmla="*/ 282158 h 282158"/>
              <a:gd name="connsiteX3" fmla="*/ 2455817 w 2455817"/>
              <a:gd name="connsiteY3" fmla="*/ 282158 h 28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5817" h="282158">
                <a:moveTo>
                  <a:pt x="0" y="0"/>
                </a:moveTo>
                <a:lnTo>
                  <a:pt x="297833" y="0"/>
                </a:lnTo>
                <a:lnTo>
                  <a:pt x="297833" y="282158"/>
                </a:lnTo>
                <a:lnTo>
                  <a:pt x="2455817" y="282158"/>
                </a:lnTo>
              </a:path>
            </a:pathLst>
          </a:custGeom>
          <a:noFill/>
          <a:ln w="57150" cap="flat" cmpd="sng" algn="ctr">
            <a:solidFill>
              <a:srgbClr val="7030A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237701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환자 아이콘에 대한 이미지 검색결과">
            <a:extLst>
              <a:ext uri="{FF2B5EF4-FFF2-40B4-BE49-F238E27FC236}">
                <a16:creationId xmlns:a16="http://schemas.microsoft.com/office/drawing/2014/main" id="{EB73C1C8-BF3D-4F82-B1F9-13DE0A79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988" y="40027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4680912" cy="614362"/>
            <a:chOff x="1327" y="1614"/>
            <a:chExt cx="3072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327" y="1662"/>
              <a:ext cx="3072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397" y="1614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 –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환자 식별 </a:t>
              </a: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C9DCA6-DEF4-4EC2-AA4B-96DD73103895}"/>
              </a:ext>
            </a:extLst>
          </p:cNvPr>
          <p:cNvSpPr/>
          <p:nvPr/>
        </p:nvSpPr>
        <p:spPr bwMode="auto">
          <a:xfrm>
            <a:off x="6670538" y="335699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모서리가 둥근 직사각형 3">
            <a:extLst>
              <a:ext uri="{FF2B5EF4-FFF2-40B4-BE49-F238E27FC236}">
                <a16:creationId xmlns:a16="http://schemas.microsoft.com/office/drawing/2014/main" id="{0C8CA056-9751-4818-93F0-D24715F8244B}"/>
              </a:ext>
            </a:extLst>
          </p:cNvPr>
          <p:cNvSpPr/>
          <p:nvPr/>
        </p:nvSpPr>
        <p:spPr bwMode="auto">
          <a:xfrm>
            <a:off x="5070920" y="335699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823946-532E-4533-BB7F-71A5B6785BD5}"/>
              </a:ext>
            </a:extLst>
          </p:cNvPr>
          <p:cNvSpPr txBox="1"/>
          <p:nvPr/>
        </p:nvSpPr>
        <p:spPr>
          <a:xfrm>
            <a:off x="5155827" y="382419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BF083B-EA4D-4C1C-803A-8A369CB02438}"/>
              </a:ext>
            </a:extLst>
          </p:cNvPr>
          <p:cNvSpPr/>
          <p:nvPr/>
        </p:nvSpPr>
        <p:spPr bwMode="auto">
          <a:xfrm>
            <a:off x="2787339" y="415172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D6B0B2-6F08-46CD-90A2-BC5C2FF3A721}"/>
              </a:ext>
            </a:extLst>
          </p:cNvPr>
          <p:cNvSpPr txBox="1"/>
          <p:nvPr/>
        </p:nvSpPr>
        <p:spPr>
          <a:xfrm>
            <a:off x="6524064" y="501282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2C5657-9AAE-4766-A954-B6F6BAC6F84B}"/>
              </a:ext>
            </a:extLst>
          </p:cNvPr>
          <p:cNvCxnSpPr>
            <a:cxnSpLocks/>
          </p:cNvCxnSpPr>
          <p:nvPr/>
        </p:nvCxnSpPr>
        <p:spPr bwMode="auto">
          <a:xfrm>
            <a:off x="3155757" y="427454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345B2FA-5C44-435E-B8D2-6370596FBAEE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 bwMode="auto">
          <a:xfrm>
            <a:off x="5647000" y="417813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2D8FD4-B76F-4CE5-BD12-6474384D1273}"/>
              </a:ext>
            </a:extLst>
          </p:cNvPr>
          <p:cNvSpPr txBox="1"/>
          <p:nvPr/>
        </p:nvSpPr>
        <p:spPr>
          <a:xfrm>
            <a:off x="2592567" y="481661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반응형 포스터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en-US" altLang="ko-KR" sz="1100" dirty="0"/>
              <a:t>3)</a:t>
            </a:r>
            <a:endParaRPr lang="ko-KR" altLang="en-US" sz="11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06F2C4-8A88-43A1-9DC8-D249A19F8EA2}"/>
              </a:ext>
            </a:extLst>
          </p:cNvPr>
          <p:cNvSpPr/>
          <p:nvPr/>
        </p:nvSpPr>
        <p:spPr bwMode="auto">
          <a:xfrm>
            <a:off x="2711098" y="407660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4F2E62-A1DD-4D15-907A-C1529BF91B5D}"/>
              </a:ext>
            </a:extLst>
          </p:cNvPr>
          <p:cNvSpPr/>
          <p:nvPr/>
        </p:nvSpPr>
        <p:spPr bwMode="auto">
          <a:xfrm>
            <a:off x="2609401" y="39917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3E4523-1B3C-4EBE-8C23-117DFC0C8A0F}"/>
              </a:ext>
            </a:extLst>
          </p:cNvPr>
          <p:cNvSpPr txBox="1"/>
          <p:nvPr/>
        </p:nvSpPr>
        <p:spPr>
          <a:xfrm>
            <a:off x="3643055" y="453342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66" name="Picture 2" descr="라즈베리파이 3에 대한 이미지 검색결과">
            <a:extLst>
              <a:ext uri="{FF2B5EF4-FFF2-40B4-BE49-F238E27FC236}">
                <a16:creationId xmlns:a16="http://schemas.microsoft.com/office/drawing/2014/main" id="{49FD868F-3C53-4A25-BD06-5610810D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99" y="401454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6A5A36-E078-4150-BD81-A84E99F2F2D1}"/>
              </a:ext>
            </a:extLst>
          </p:cNvPr>
          <p:cNvSpPr/>
          <p:nvPr/>
        </p:nvSpPr>
        <p:spPr bwMode="auto">
          <a:xfrm>
            <a:off x="713313" y="486951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04E929-BC45-46D1-91D3-F45E695E8149}"/>
              </a:ext>
            </a:extLst>
          </p:cNvPr>
          <p:cNvSpPr txBox="1"/>
          <p:nvPr/>
        </p:nvSpPr>
        <p:spPr>
          <a:xfrm>
            <a:off x="265323" y="551965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709FF8-B790-434F-8178-311E3D2C372E}"/>
              </a:ext>
            </a:extLst>
          </p:cNvPr>
          <p:cNvSpPr/>
          <p:nvPr/>
        </p:nvSpPr>
        <p:spPr bwMode="auto">
          <a:xfrm>
            <a:off x="637072" y="47943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457B7C-6EA6-409F-AC8A-E2EF4DED4843}"/>
              </a:ext>
            </a:extLst>
          </p:cNvPr>
          <p:cNvSpPr/>
          <p:nvPr/>
        </p:nvSpPr>
        <p:spPr bwMode="auto">
          <a:xfrm>
            <a:off x="535375" y="470952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4FE08A-ED6F-4225-A8AF-7D91ECE7E5F2}"/>
              </a:ext>
            </a:extLst>
          </p:cNvPr>
          <p:cNvSpPr txBox="1"/>
          <p:nvPr/>
        </p:nvSpPr>
        <p:spPr>
          <a:xfrm>
            <a:off x="1569029" y="525121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73" name="Picture 2" descr="라즈베리파이 3에 대한 이미지 검색결과">
            <a:extLst>
              <a:ext uri="{FF2B5EF4-FFF2-40B4-BE49-F238E27FC236}">
                <a16:creationId xmlns:a16="http://schemas.microsoft.com/office/drawing/2014/main" id="{006DABD4-3AE5-48EA-AF26-C7943776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" y="473233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8479DF8E-40D8-436D-83B8-2D81DB706628}"/>
              </a:ext>
            </a:extLst>
          </p:cNvPr>
          <p:cNvSpPr/>
          <p:nvPr/>
        </p:nvSpPr>
        <p:spPr bwMode="auto">
          <a:xfrm>
            <a:off x="1654630" y="442854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원통 17">
            <a:extLst>
              <a:ext uri="{FF2B5EF4-FFF2-40B4-BE49-F238E27FC236}">
                <a16:creationId xmlns:a16="http://schemas.microsoft.com/office/drawing/2014/main" id="{DAD92029-77A7-443A-9976-E23F82B52979}"/>
              </a:ext>
            </a:extLst>
          </p:cNvPr>
          <p:cNvSpPr/>
          <p:nvPr/>
        </p:nvSpPr>
        <p:spPr bwMode="auto">
          <a:xfrm>
            <a:off x="7304468" y="426147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BB9D63-699C-4EC9-A4F9-BCD946AC6988}"/>
              </a:ext>
            </a:extLst>
          </p:cNvPr>
          <p:cNvSpPr txBox="1"/>
          <p:nvPr/>
        </p:nvSpPr>
        <p:spPr>
          <a:xfrm>
            <a:off x="7977903" y="431115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77" name="원통 17">
            <a:extLst>
              <a:ext uri="{FF2B5EF4-FFF2-40B4-BE49-F238E27FC236}">
                <a16:creationId xmlns:a16="http://schemas.microsoft.com/office/drawing/2014/main" id="{100C1A69-E47C-4418-A850-BC2373111199}"/>
              </a:ext>
            </a:extLst>
          </p:cNvPr>
          <p:cNvSpPr/>
          <p:nvPr/>
        </p:nvSpPr>
        <p:spPr bwMode="auto">
          <a:xfrm>
            <a:off x="7304468" y="389459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BC1DCC-319F-4CC9-BB33-FF37A39F99E3}"/>
              </a:ext>
            </a:extLst>
          </p:cNvPr>
          <p:cNvSpPr txBox="1"/>
          <p:nvPr/>
        </p:nvSpPr>
        <p:spPr>
          <a:xfrm>
            <a:off x="7934361" y="394427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79" name="원통 17">
            <a:extLst>
              <a:ext uri="{FF2B5EF4-FFF2-40B4-BE49-F238E27FC236}">
                <a16:creationId xmlns:a16="http://schemas.microsoft.com/office/drawing/2014/main" id="{2A634BBD-9B20-49C8-B2A6-F6434105A213}"/>
              </a:ext>
            </a:extLst>
          </p:cNvPr>
          <p:cNvSpPr/>
          <p:nvPr/>
        </p:nvSpPr>
        <p:spPr bwMode="auto">
          <a:xfrm>
            <a:off x="7304468" y="352057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3B2741-C5B5-448E-8F1D-73BD27AFB992}"/>
              </a:ext>
            </a:extLst>
          </p:cNvPr>
          <p:cNvSpPr txBox="1"/>
          <p:nvPr/>
        </p:nvSpPr>
        <p:spPr>
          <a:xfrm>
            <a:off x="7934361" y="357024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FA0B60B5-C16F-4C78-8595-7B99C30E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1534847"/>
            <a:ext cx="7937717" cy="163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Blip>
                <a:blip r:embed="rId6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환자가 환자 식별기기를 소지한 채 포스터 기기에 </a:t>
            </a:r>
            <a:r>
              <a:rPr lang="en-US" altLang="ko-KR" sz="1800" dirty="0"/>
              <a:t>1m </a:t>
            </a:r>
            <a:r>
              <a:rPr lang="ko-KR" altLang="en-US" sz="1800" dirty="0"/>
              <a:t>이내로 접근할 시 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ko-KR" altLang="en-US" sz="1800" dirty="0"/>
              <a:t>환자 식별기기와 연결하며 식별 정보 요청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받은 식별 정보를 이용하여 관리서버에 환자의 정보</a:t>
            </a:r>
            <a:r>
              <a:rPr lang="en-US" altLang="ko-KR" sz="1800" dirty="0"/>
              <a:t> </a:t>
            </a:r>
            <a:r>
              <a:rPr lang="ko-KR" altLang="en-US" sz="1800" dirty="0"/>
              <a:t>요청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식별 후 환자의 이름을 화면에 표시하며 환자에게 운동 권유</a:t>
            </a:r>
            <a:endParaRPr lang="en-US" altLang="ko-KR" sz="18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93F59BE-6DF8-44FA-8819-A4D1ACFFD9A2}"/>
              </a:ext>
            </a:extLst>
          </p:cNvPr>
          <p:cNvSpPr/>
          <p:nvPr/>
        </p:nvSpPr>
        <p:spPr bwMode="auto">
          <a:xfrm>
            <a:off x="1630245" y="4467288"/>
            <a:ext cx="982326" cy="741971"/>
          </a:xfrm>
          <a:custGeom>
            <a:avLst/>
            <a:gdLst>
              <a:gd name="connsiteX0" fmla="*/ 0 w 982326"/>
              <a:gd name="connsiteY0" fmla="*/ 741971 h 741971"/>
              <a:gd name="connsiteX1" fmla="*/ 668818 w 982326"/>
              <a:gd name="connsiteY1" fmla="*/ 741971 h 741971"/>
              <a:gd name="connsiteX2" fmla="*/ 674043 w 982326"/>
              <a:gd name="connsiteY2" fmla="*/ 694944 h 741971"/>
              <a:gd name="connsiteX3" fmla="*/ 684493 w 982326"/>
              <a:gd name="connsiteY3" fmla="*/ 674044 h 741971"/>
              <a:gd name="connsiteX4" fmla="*/ 684493 w 982326"/>
              <a:gd name="connsiteY4" fmla="*/ 0 h 741971"/>
              <a:gd name="connsiteX5" fmla="*/ 982326 w 982326"/>
              <a:gd name="connsiteY5" fmla="*/ 0 h 74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326" h="741971">
                <a:moveTo>
                  <a:pt x="0" y="741971"/>
                </a:moveTo>
                <a:lnTo>
                  <a:pt x="668818" y="741971"/>
                </a:lnTo>
                <a:cubicBezTo>
                  <a:pt x="670560" y="726295"/>
                  <a:pt x="670497" y="710312"/>
                  <a:pt x="674043" y="694944"/>
                </a:cubicBezTo>
                <a:cubicBezTo>
                  <a:pt x="675794" y="687354"/>
                  <a:pt x="684493" y="674044"/>
                  <a:pt x="684493" y="674044"/>
                </a:cubicBezTo>
                <a:lnTo>
                  <a:pt x="684493" y="0"/>
                </a:lnTo>
                <a:lnTo>
                  <a:pt x="982326" y="0"/>
                </a:lnTo>
              </a:path>
            </a:pathLst>
          </a:custGeom>
          <a:noFill/>
          <a:ln w="57150" cap="flat" cmpd="sng" algn="ctr">
            <a:solidFill>
              <a:srgbClr val="7030A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7CD174-9396-497A-95BE-7FC2F3F2BC86}"/>
              </a:ext>
            </a:extLst>
          </p:cNvPr>
          <p:cNvSpPr txBox="1"/>
          <p:nvPr/>
        </p:nvSpPr>
        <p:spPr>
          <a:xfrm>
            <a:off x="1845431" y="5277026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환자 접근 및 식별 정보 전송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3495C6F-1C05-4BCB-8BBD-EBF5E38DF3BF}"/>
              </a:ext>
            </a:extLst>
          </p:cNvPr>
          <p:cNvSpPr/>
          <p:nvPr/>
        </p:nvSpPr>
        <p:spPr bwMode="auto">
          <a:xfrm>
            <a:off x="3647150" y="4294859"/>
            <a:ext cx="3025357" cy="627017"/>
          </a:xfrm>
          <a:custGeom>
            <a:avLst/>
            <a:gdLst>
              <a:gd name="connsiteX0" fmla="*/ 0 w 3025357"/>
              <a:gd name="connsiteY0" fmla="*/ 62701 h 627017"/>
              <a:gd name="connsiteX1" fmla="*/ 1499616 w 3025357"/>
              <a:gd name="connsiteY1" fmla="*/ 62701 h 627017"/>
              <a:gd name="connsiteX2" fmla="*/ 1499616 w 3025357"/>
              <a:gd name="connsiteY2" fmla="*/ 627017 h 627017"/>
              <a:gd name="connsiteX3" fmla="*/ 1943753 w 3025357"/>
              <a:gd name="connsiteY3" fmla="*/ 627017 h 627017"/>
              <a:gd name="connsiteX4" fmla="*/ 1943753 w 3025357"/>
              <a:gd name="connsiteY4" fmla="*/ 0 h 627017"/>
              <a:gd name="connsiteX5" fmla="*/ 3025357 w 3025357"/>
              <a:gd name="connsiteY5" fmla="*/ 0 h 62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5357" h="627017">
                <a:moveTo>
                  <a:pt x="0" y="62701"/>
                </a:moveTo>
                <a:lnTo>
                  <a:pt x="1499616" y="62701"/>
                </a:lnTo>
                <a:lnTo>
                  <a:pt x="1499616" y="627017"/>
                </a:lnTo>
                <a:lnTo>
                  <a:pt x="1943753" y="627017"/>
                </a:lnTo>
                <a:lnTo>
                  <a:pt x="1943753" y="0"/>
                </a:lnTo>
                <a:lnTo>
                  <a:pt x="3025357" y="0"/>
                </a:lnTo>
              </a:path>
            </a:pathLst>
          </a:custGeom>
          <a:noFill/>
          <a:ln w="57150" cap="flat" cmpd="sng" algn="ctr">
            <a:solidFill>
              <a:srgbClr val="FF000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10C047-257B-4179-BDAA-57ED8223459F}"/>
              </a:ext>
            </a:extLst>
          </p:cNvPr>
          <p:cNvSpPr txBox="1"/>
          <p:nvPr/>
        </p:nvSpPr>
        <p:spPr>
          <a:xfrm>
            <a:off x="4482560" y="5062271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환자 정보 </a:t>
            </a:r>
            <a:endParaRPr lang="en-US" altLang="ko-KR" dirty="0"/>
          </a:p>
          <a:p>
            <a:r>
              <a:rPr lang="ko-KR" altLang="en-US" dirty="0"/>
              <a:t>요청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25EB084-8327-4E71-AD96-641FAAEA6DF9}"/>
              </a:ext>
            </a:extLst>
          </p:cNvPr>
          <p:cNvSpPr/>
          <p:nvPr/>
        </p:nvSpPr>
        <p:spPr bwMode="auto">
          <a:xfrm>
            <a:off x="3652375" y="4127654"/>
            <a:ext cx="3662825" cy="721070"/>
          </a:xfrm>
          <a:custGeom>
            <a:avLst/>
            <a:gdLst>
              <a:gd name="connsiteX0" fmla="*/ 3662825 w 3662825"/>
              <a:gd name="connsiteY0" fmla="*/ 418011 h 721070"/>
              <a:gd name="connsiteX1" fmla="*/ 3135086 w 3662825"/>
              <a:gd name="connsiteY1" fmla="*/ 418011 h 721070"/>
              <a:gd name="connsiteX2" fmla="*/ 3135086 w 3662825"/>
              <a:gd name="connsiteY2" fmla="*/ 360535 h 721070"/>
              <a:gd name="connsiteX3" fmla="*/ 3135086 w 3662825"/>
              <a:gd name="connsiteY3" fmla="*/ 0 h 721070"/>
              <a:gd name="connsiteX4" fmla="*/ 1881051 w 3662825"/>
              <a:gd name="connsiteY4" fmla="*/ 0 h 721070"/>
              <a:gd name="connsiteX5" fmla="*/ 1881051 w 3662825"/>
              <a:gd name="connsiteY5" fmla="*/ 721070 h 721070"/>
              <a:gd name="connsiteX6" fmla="*/ 1557092 w 3662825"/>
              <a:gd name="connsiteY6" fmla="*/ 721070 h 721070"/>
              <a:gd name="connsiteX7" fmla="*/ 1551867 w 3662825"/>
              <a:gd name="connsiteY7" fmla="*/ 679269 h 721070"/>
              <a:gd name="connsiteX8" fmla="*/ 1551867 w 3662825"/>
              <a:gd name="connsiteY8" fmla="*/ 94053 h 721070"/>
              <a:gd name="connsiteX9" fmla="*/ 0 w 3662825"/>
              <a:gd name="connsiteY9" fmla="*/ 94053 h 7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62825" h="721070">
                <a:moveTo>
                  <a:pt x="3662825" y="418011"/>
                </a:moveTo>
                <a:lnTo>
                  <a:pt x="3135086" y="418011"/>
                </a:lnTo>
                <a:cubicBezTo>
                  <a:pt x="3140516" y="352855"/>
                  <a:pt x="3155141" y="340480"/>
                  <a:pt x="3135086" y="360535"/>
                </a:cubicBezTo>
                <a:lnTo>
                  <a:pt x="3135086" y="0"/>
                </a:lnTo>
                <a:lnTo>
                  <a:pt x="1881051" y="0"/>
                </a:lnTo>
                <a:lnTo>
                  <a:pt x="1881051" y="721070"/>
                </a:lnTo>
                <a:lnTo>
                  <a:pt x="1557092" y="721070"/>
                </a:lnTo>
                <a:cubicBezTo>
                  <a:pt x="1551675" y="672312"/>
                  <a:pt x="1551867" y="658271"/>
                  <a:pt x="1551867" y="679269"/>
                </a:cubicBezTo>
                <a:lnTo>
                  <a:pt x="1551867" y="94053"/>
                </a:lnTo>
                <a:lnTo>
                  <a:pt x="0" y="94053"/>
                </a:lnTo>
              </a:path>
            </a:pathLst>
          </a:custGeom>
          <a:noFill/>
          <a:ln w="57150" cap="flat" cmpd="sng" algn="ctr">
            <a:solidFill>
              <a:srgbClr val="FF0000">
                <a:alpha val="6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8AA4B1-484D-42F5-9FCB-C1B9453A6182}"/>
              </a:ext>
            </a:extLst>
          </p:cNvPr>
          <p:cNvSpPr txBox="1"/>
          <p:nvPr/>
        </p:nvSpPr>
        <p:spPr>
          <a:xfrm>
            <a:off x="3075433" y="3703399"/>
            <a:ext cx="2269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요청 정보 전송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56179B7-9404-4989-9846-6117E886CA63}"/>
              </a:ext>
            </a:extLst>
          </p:cNvPr>
          <p:cNvSpPr/>
          <p:nvPr/>
        </p:nvSpPr>
        <p:spPr bwMode="auto">
          <a:xfrm>
            <a:off x="1651145" y="4263508"/>
            <a:ext cx="945751" cy="804672"/>
          </a:xfrm>
          <a:custGeom>
            <a:avLst/>
            <a:gdLst>
              <a:gd name="connsiteX0" fmla="*/ 945751 w 945751"/>
              <a:gd name="connsiteY0" fmla="*/ 0 h 804672"/>
              <a:gd name="connsiteX1" fmla="*/ 522514 w 945751"/>
              <a:gd name="connsiteY1" fmla="*/ 0 h 804672"/>
              <a:gd name="connsiteX2" fmla="*/ 522514 w 945751"/>
              <a:gd name="connsiteY2" fmla="*/ 804672 h 804672"/>
              <a:gd name="connsiteX3" fmla="*/ 454588 w 945751"/>
              <a:gd name="connsiteY3" fmla="*/ 804672 h 804672"/>
              <a:gd name="connsiteX4" fmla="*/ 0 w 945751"/>
              <a:gd name="connsiteY4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751" h="804672">
                <a:moveTo>
                  <a:pt x="945751" y="0"/>
                </a:moveTo>
                <a:lnTo>
                  <a:pt x="522514" y="0"/>
                </a:lnTo>
                <a:lnTo>
                  <a:pt x="522514" y="804672"/>
                </a:lnTo>
                <a:lnTo>
                  <a:pt x="454588" y="804672"/>
                </a:lnTo>
                <a:lnTo>
                  <a:pt x="0" y="804672"/>
                </a:lnTo>
              </a:path>
            </a:pathLst>
          </a:custGeom>
          <a:noFill/>
          <a:ln w="57150" cap="flat" cmpd="sng" algn="ctr">
            <a:solidFill>
              <a:srgbClr val="7030A0">
                <a:alpha val="6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F02237-2E7C-470F-B8BC-638AA7239CAC}"/>
              </a:ext>
            </a:extLst>
          </p:cNvPr>
          <p:cNvSpPr txBox="1"/>
          <p:nvPr/>
        </p:nvSpPr>
        <p:spPr>
          <a:xfrm>
            <a:off x="806096" y="3864907"/>
            <a:ext cx="22693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운동 권유</a:t>
            </a:r>
          </a:p>
        </p:txBody>
      </p:sp>
    </p:spTree>
    <p:extLst>
      <p:ext uri="{BB962C8B-B14F-4D97-AF65-F5344CB8AC3E}">
        <p14:creationId xmlns:p14="http://schemas.microsoft.com/office/powerpoint/2010/main" val="2888391467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14</a:t>
            </a:fld>
            <a:endParaRPr lang="en-US" altLang="ko-KR"/>
          </a:p>
        </p:txBody>
      </p:sp>
      <p:grpSp>
        <p:nvGrpSpPr>
          <p:cNvPr id="32" name="Group 1117">
            <a:extLst>
              <a:ext uri="{FF2B5EF4-FFF2-40B4-BE49-F238E27FC236}">
                <a16:creationId xmlns:a16="http://schemas.microsoft.com/office/drawing/2014/main" id="{5A64DE8D-F2D7-4544-A4FA-4B6DCE7354D2}"/>
              </a:ext>
            </a:extLst>
          </p:cNvPr>
          <p:cNvGrpSpPr>
            <a:grpSpLocks/>
          </p:cNvGrpSpPr>
          <p:nvPr/>
        </p:nvGrpSpPr>
        <p:grpSpPr bwMode="auto">
          <a:xfrm>
            <a:off x="251401" y="988928"/>
            <a:ext cx="2664370" cy="614362"/>
            <a:chOff x="1327" y="1622"/>
            <a:chExt cx="5529" cy="387"/>
          </a:xfrm>
        </p:grpSpPr>
        <p:sp>
          <p:nvSpPr>
            <p:cNvPr id="33" name="AutoShape 1118" descr="그림2">
              <a:extLst>
                <a:ext uri="{FF2B5EF4-FFF2-40B4-BE49-F238E27FC236}">
                  <a16:creationId xmlns:a16="http://schemas.microsoft.com/office/drawing/2014/main" id="{03B63A19-75F2-40D5-9B3D-10C18A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662"/>
              <a:ext cx="5529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Rectangle 1119">
              <a:extLst>
                <a:ext uri="{FF2B5EF4-FFF2-40B4-BE49-F238E27FC236}">
                  <a16:creationId xmlns:a16="http://schemas.microsoft.com/office/drawing/2014/main" id="{2320CAD0-C13E-417F-A2AA-B533D0E1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622"/>
              <a:ext cx="298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관리 서버 구성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B291CA-905D-4BD0-BFF8-3F466C86A9A3}"/>
              </a:ext>
            </a:extLst>
          </p:cNvPr>
          <p:cNvGrpSpPr/>
          <p:nvPr/>
        </p:nvGrpSpPr>
        <p:grpSpPr>
          <a:xfrm>
            <a:off x="395420" y="1849268"/>
            <a:ext cx="8345509" cy="4019495"/>
            <a:chOff x="395420" y="1849268"/>
            <a:chExt cx="8345509" cy="4019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A70D83-41E3-40EF-99B0-6F455D27624D}"/>
                </a:ext>
              </a:extLst>
            </p:cNvPr>
            <p:cNvSpPr/>
            <p:nvPr/>
          </p:nvSpPr>
          <p:spPr>
            <a:xfrm>
              <a:off x="395421" y="5443761"/>
              <a:ext cx="8345508" cy="4250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Network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FA9A69-6FC0-48F3-A102-4F7DFDEAA19C}"/>
                </a:ext>
              </a:extLst>
            </p:cNvPr>
            <p:cNvSpPr/>
            <p:nvPr/>
          </p:nvSpPr>
          <p:spPr>
            <a:xfrm>
              <a:off x="395420" y="4915727"/>
              <a:ext cx="8345509" cy="4250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Linux (Cent OS 7.3 LTS)</a:t>
              </a:r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DCEB1B-6F04-482F-8644-748DC96AE771}"/>
                </a:ext>
              </a:extLst>
            </p:cNvPr>
            <p:cNvSpPr/>
            <p:nvPr/>
          </p:nvSpPr>
          <p:spPr>
            <a:xfrm>
              <a:off x="395420" y="2507378"/>
              <a:ext cx="5429411" cy="230531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/>
                <a:t>Node.js(6.10.3 LTS)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97F9B4-E310-4BE6-AFAB-A326E8342752}"/>
                </a:ext>
              </a:extLst>
            </p:cNvPr>
            <p:cNvSpPr/>
            <p:nvPr/>
          </p:nvSpPr>
          <p:spPr>
            <a:xfrm>
              <a:off x="5920457" y="2507378"/>
              <a:ext cx="2820471" cy="230531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/>
                <a:t>MariaDB (10.2.9 stable)</a:t>
              </a: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C48DE9-D186-4E3A-982A-F5FAAADF0585}"/>
                </a:ext>
              </a:extLst>
            </p:cNvPr>
            <p:cNvSpPr/>
            <p:nvPr/>
          </p:nvSpPr>
          <p:spPr>
            <a:xfrm>
              <a:off x="6017692" y="3331996"/>
              <a:ext cx="1265993" cy="1358028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환자 정보</a:t>
              </a:r>
              <a:endParaRPr lang="en-US" altLang="ko-KR" dirty="0"/>
            </a:p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C430FF-3689-4008-8BBC-26D26DC64585}"/>
                </a:ext>
              </a:extLst>
            </p:cNvPr>
            <p:cNvSpPr/>
            <p:nvPr/>
          </p:nvSpPr>
          <p:spPr>
            <a:xfrm>
              <a:off x="7379310" y="3331996"/>
              <a:ext cx="1265993" cy="135802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기기 정보</a:t>
              </a:r>
              <a:endParaRPr lang="en-US" altLang="ko-KR" dirty="0"/>
            </a:p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CB78DCF-7B13-4B33-BCB9-1A1CE3F6C48D}"/>
                </a:ext>
              </a:extLst>
            </p:cNvPr>
            <p:cNvSpPr/>
            <p:nvPr/>
          </p:nvSpPr>
          <p:spPr>
            <a:xfrm>
              <a:off x="395420" y="1849268"/>
              <a:ext cx="8345507" cy="54091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User Interface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3A0195-53ED-4EB9-B451-90B066063BBA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flipV="1">
              <a:off x="4568175" y="5340729"/>
              <a:ext cx="0" cy="103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14C2D22-CDE4-4B38-BDF8-C0751FEA992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110126" y="4812695"/>
              <a:ext cx="0" cy="103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4687B76-0C4B-4D55-AD33-BCF12F5C9EA5}"/>
                </a:ext>
              </a:extLst>
            </p:cNvPr>
            <p:cNvCxnSpPr/>
            <p:nvPr/>
          </p:nvCxnSpPr>
          <p:spPr>
            <a:xfrm>
              <a:off x="7283685" y="4812695"/>
              <a:ext cx="0" cy="1030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18AE90-CCD6-4EDC-9E20-DFB969426678}"/>
                </a:ext>
              </a:extLst>
            </p:cNvPr>
            <p:cNvSpPr/>
            <p:nvPr/>
          </p:nvSpPr>
          <p:spPr>
            <a:xfrm>
              <a:off x="504031" y="3892082"/>
              <a:ext cx="1256513" cy="79794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포스터 기기 개통 모듈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1DBB27-4997-4D56-B626-2E3263933B23}"/>
                </a:ext>
              </a:extLst>
            </p:cNvPr>
            <p:cNvSpPr/>
            <p:nvPr/>
          </p:nvSpPr>
          <p:spPr>
            <a:xfrm>
              <a:off x="1856171" y="2958138"/>
              <a:ext cx="1181208" cy="173188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환자 정보</a:t>
              </a:r>
              <a:endParaRPr lang="en-US" altLang="ko-KR" dirty="0"/>
            </a:p>
            <a:p>
              <a:r>
                <a:rPr lang="ko-KR" altLang="en-US" dirty="0"/>
                <a:t>관리 모듈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F68A96B-3ED3-4B32-89A3-C3A4E010F376}"/>
                </a:ext>
              </a:extLst>
            </p:cNvPr>
            <p:cNvSpPr/>
            <p:nvPr/>
          </p:nvSpPr>
          <p:spPr>
            <a:xfrm>
              <a:off x="3170657" y="2958138"/>
              <a:ext cx="1256514" cy="173188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의료진 정보 </a:t>
              </a:r>
              <a:endParaRPr lang="en-US" altLang="ko-KR" dirty="0"/>
            </a:p>
            <a:p>
              <a:pPr algn="ctr"/>
              <a:r>
                <a:rPr lang="ko-KR" altLang="en-US" dirty="0"/>
                <a:t>관리 모듈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6508DA-0EA6-400D-BC4C-1728D47B33EB}"/>
                </a:ext>
              </a:extLst>
            </p:cNvPr>
            <p:cNvSpPr/>
            <p:nvPr/>
          </p:nvSpPr>
          <p:spPr>
            <a:xfrm>
              <a:off x="4560449" y="2955400"/>
              <a:ext cx="1181208" cy="173188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기기 정보</a:t>
              </a:r>
              <a:endParaRPr lang="en-US" altLang="ko-KR" dirty="0"/>
            </a:p>
            <a:p>
              <a:pPr algn="ctr"/>
              <a:r>
                <a:rPr lang="ko-KR" altLang="en-US" dirty="0"/>
                <a:t>관리 모듈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B9F4883-693E-4BB8-90D9-CC1F49760453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3110126" y="2390181"/>
              <a:ext cx="0" cy="1171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722AF41-1D73-49E8-9FF4-AC13827BA874}"/>
                </a:ext>
              </a:extLst>
            </p:cNvPr>
            <p:cNvSpPr/>
            <p:nvPr/>
          </p:nvSpPr>
          <p:spPr>
            <a:xfrm>
              <a:off x="5998734" y="2827169"/>
              <a:ext cx="2618132" cy="40179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의료진 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A4F839-E111-4360-8A86-3BD691D64DA4}"/>
                </a:ext>
              </a:extLst>
            </p:cNvPr>
            <p:cNvSpPr/>
            <p:nvPr/>
          </p:nvSpPr>
          <p:spPr>
            <a:xfrm>
              <a:off x="504031" y="2971469"/>
              <a:ext cx="1256513" cy="79794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식별 기기 개통 모듈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DBC56E-D66D-400E-8558-A405A25EC0E9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5824831" y="3660037"/>
              <a:ext cx="956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9040805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15</a:t>
            </a:fld>
            <a:endParaRPr lang="en-US" altLang="ko-KR"/>
          </a:p>
        </p:txBody>
      </p:sp>
      <p:grpSp>
        <p:nvGrpSpPr>
          <p:cNvPr id="32" name="Group 1117">
            <a:extLst>
              <a:ext uri="{FF2B5EF4-FFF2-40B4-BE49-F238E27FC236}">
                <a16:creationId xmlns:a16="http://schemas.microsoft.com/office/drawing/2014/main" id="{5A64DE8D-F2D7-4544-A4FA-4B6DCE7354D2}"/>
              </a:ext>
            </a:extLst>
          </p:cNvPr>
          <p:cNvGrpSpPr>
            <a:grpSpLocks/>
          </p:cNvGrpSpPr>
          <p:nvPr/>
        </p:nvGrpSpPr>
        <p:grpSpPr bwMode="auto">
          <a:xfrm>
            <a:off x="251401" y="988928"/>
            <a:ext cx="2664370" cy="614362"/>
            <a:chOff x="1327" y="1622"/>
            <a:chExt cx="5529" cy="387"/>
          </a:xfrm>
        </p:grpSpPr>
        <p:sp>
          <p:nvSpPr>
            <p:cNvPr id="33" name="AutoShape 1118" descr="그림2">
              <a:extLst>
                <a:ext uri="{FF2B5EF4-FFF2-40B4-BE49-F238E27FC236}">
                  <a16:creationId xmlns:a16="http://schemas.microsoft.com/office/drawing/2014/main" id="{03B63A19-75F2-40D5-9B3D-10C18A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662"/>
              <a:ext cx="5529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Rectangle 1119">
              <a:extLst>
                <a:ext uri="{FF2B5EF4-FFF2-40B4-BE49-F238E27FC236}">
                  <a16:creationId xmlns:a16="http://schemas.microsoft.com/office/drawing/2014/main" id="{2320CAD0-C13E-417F-A2AA-B533D0E1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622"/>
              <a:ext cx="298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포스터 기기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0269BA-B333-41DB-984C-FCE8ECA455CE}"/>
              </a:ext>
            </a:extLst>
          </p:cNvPr>
          <p:cNvGrpSpPr/>
          <p:nvPr/>
        </p:nvGrpSpPr>
        <p:grpSpPr>
          <a:xfrm>
            <a:off x="611450" y="1931103"/>
            <a:ext cx="7979745" cy="3599752"/>
            <a:chOff x="2430310" y="1931103"/>
            <a:chExt cx="4732309" cy="359975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7A8E079-C9B0-4274-AB0E-DF8E5F9E04C4}"/>
                </a:ext>
              </a:extLst>
            </p:cNvPr>
            <p:cNvCxnSpPr/>
            <p:nvPr/>
          </p:nvCxnSpPr>
          <p:spPr>
            <a:xfrm flipH="1" flipV="1">
              <a:off x="4172340" y="4992509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E6EEF36-2B8F-4372-80B5-C9C7C129701D}"/>
                </a:ext>
              </a:extLst>
            </p:cNvPr>
            <p:cNvCxnSpPr/>
            <p:nvPr/>
          </p:nvCxnSpPr>
          <p:spPr>
            <a:xfrm flipH="1" flipV="1">
              <a:off x="3005610" y="5009064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CC12945-28F5-412F-BCC7-0AFB11D92F6F}"/>
                </a:ext>
              </a:extLst>
            </p:cNvPr>
            <p:cNvCxnSpPr/>
            <p:nvPr/>
          </p:nvCxnSpPr>
          <p:spPr>
            <a:xfrm>
              <a:off x="6606535" y="4659616"/>
              <a:ext cx="0" cy="948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BDA5DF8-591A-4FC7-AE00-66FAD42E9683}"/>
                </a:ext>
              </a:extLst>
            </p:cNvPr>
            <p:cNvCxnSpPr/>
            <p:nvPr/>
          </p:nvCxnSpPr>
          <p:spPr>
            <a:xfrm>
              <a:off x="5425810" y="4659616"/>
              <a:ext cx="0" cy="948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66F779E-FB53-4104-88E3-28A9432137BA}"/>
                </a:ext>
              </a:extLst>
            </p:cNvPr>
            <p:cNvCxnSpPr>
              <a:cxnSpLocks/>
            </p:cNvCxnSpPr>
            <p:nvPr/>
          </p:nvCxnSpPr>
          <p:spPr>
            <a:xfrm>
              <a:off x="6600541" y="4250455"/>
              <a:ext cx="0" cy="1440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071104-2A25-4B3A-AD50-5916F0CFEF2A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5370803" y="3032166"/>
              <a:ext cx="0" cy="9077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0B67FDC-22F7-408B-8C0E-2F780E42E65A}"/>
                </a:ext>
              </a:extLst>
            </p:cNvPr>
            <p:cNvCxnSpPr>
              <a:cxnSpLocks/>
            </p:cNvCxnSpPr>
            <p:nvPr/>
          </p:nvCxnSpPr>
          <p:spPr>
            <a:xfrm>
              <a:off x="6582383" y="301332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7A24372-63BB-4932-9010-A9FBECCD3460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0" y="302094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6FC6090-7EEE-4B13-BA92-E03340B27705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0" y="375246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3001586-0455-4298-9243-5D0AA2DBFD4D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0" y="4292474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D77B6A4-C0FA-45A6-8989-CA4A0DB71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10" y="4652514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477CCF2-A7DB-404B-887E-74C8621F32D1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10" y="373722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5A2B126-30AD-4E25-A558-836DB0C1B347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10" y="301332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B9EAE87-F073-4CB1-AA47-0D24BE723D42}"/>
                </a:ext>
              </a:extLst>
            </p:cNvPr>
            <p:cNvSpPr/>
            <p:nvPr/>
          </p:nvSpPr>
          <p:spPr>
            <a:xfrm>
              <a:off x="2430311" y="3131339"/>
              <a:ext cx="1137736" cy="6407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장애진단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853FFE6-1714-4227-BBEE-7831D71EADDF}"/>
                </a:ext>
              </a:extLst>
            </p:cNvPr>
            <p:cNvSpPr/>
            <p:nvPr/>
          </p:nvSpPr>
          <p:spPr>
            <a:xfrm>
              <a:off x="5978653" y="3122939"/>
              <a:ext cx="1181191" cy="116953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데이터 </a:t>
              </a:r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송수신모듈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(</a:t>
              </a:r>
              <a:r>
                <a:rPr lang="en-US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RestAPI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)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78B12C-2216-4343-AC67-F6DF6E368BE7}"/>
                </a:ext>
              </a:extLst>
            </p:cNvPr>
            <p:cNvSpPr/>
            <p:nvPr/>
          </p:nvSpPr>
          <p:spPr>
            <a:xfrm>
              <a:off x="2430310" y="3834898"/>
              <a:ext cx="1125394" cy="845321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기기설정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5032BF-BB65-4F00-B012-E4B6800E8018}"/>
                </a:ext>
              </a:extLst>
            </p:cNvPr>
            <p:cNvSpPr/>
            <p:nvPr/>
          </p:nvSpPr>
          <p:spPr>
            <a:xfrm>
              <a:off x="3619308" y="3125210"/>
              <a:ext cx="1101915" cy="652960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 접근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감지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545BA5F-C2C9-4055-8662-656DE0663489}"/>
                </a:ext>
              </a:extLst>
            </p:cNvPr>
            <p:cNvSpPr/>
            <p:nvPr/>
          </p:nvSpPr>
          <p:spPr>
            <a:xfrm>
              <a:off x="4831207" y="2343691"/>
              <a:ext cx="1079192" cy="68847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식별기기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연결모듈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02C6AFE-98CA-4A90-8C8A-300B15A1FFB2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10" y="2190368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45FB881-1BC9-46B5-82FC-F3F5457024A6}"/>
                </a:ext>
              </a:extLst>
            </p:cNvPr>
            <p:cNvCxnSpPr>
              <a:cxnSpLocks/>
            </p:cNvCxnSpPr>
            <p:nvPr/>
          </p:nvCxnSpPr>
          <p:spPr>
            <a:xfrm>
              <a:off x="6576187" y="2174989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DCD0B06-9AE4-4730-8257-75AA94B5FE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05610" y="2591213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990ACB-0F8E-4B12-86DE-B99DCA80DC00}"/>
                </a:ext>
              </a:extLst>
            </p:cNvPr>
            <p:cNvSpPr/>
            <p:nvPr/>
          </p:nvSpPr>
          <p:spPr>
            <a:xfrm>
              <a:off x="2430311" y="1931103"/>
              <a:ext cx="4729534" cy="31954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Main controller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042505-E378-4364-B517-539BDDB58620}"/>
                </a:ext>
              </a:extLst>
            </p:cNvPr>
            <p:cNvSpPr/>
            <p:nvPr/>
          </p:nvSpPr>
          <p:spPr>
            <a:xfrm>
              <a:off x="2430311" y="2327611"/>
              <a:ext cx="1129129" cy="72063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운동 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서비스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진행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078A092-FAD1-4564-9137-7017282960F8}"/>
                </a:ext>
              </a:extLst>
            </p:cNvPr>
            <p:cNvSpPr/>
            <p:nvPr/>
          </p:nvSpPr>
          <p:spPr>
            <a:xfrm>
              <a:off x="3623458" y="2329442"/>
              <a:ext cx="1097765" cy="71697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상호작용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2FCB7FC-DCC3-4096-9B36-01D0CB9483DD}"/>
                </a:ext>
              </a:extLst>
            </p:cNvPr>
            <p:cNvSpPr/>
            <p:nvPr/>
          </p:nvSpPr>
          <p:spPr>
            <a:xfrm>
              <a:off x="2430310" y="4740222"/>
              <a:ext cx="4732309" cy="29397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OS  (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Raspbian</a:t>
              </a:r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JESSIE (v4.4))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942A80D-8BAE-4E9B-8A82-A8D7AD96E32E}"/>
                </a:ext>
              </a:extLst>
            </p:cNvPr>
            <p:cNvSpPr/>
            <p:nvPr/>
          </p:nvSpPr>
          <p:spPr>
            <a:xfrm>
              <a:off x="3623656" y="3834898"/>
              <a:ext cx="1097567" cy="472196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WiringPi</a:t>
              </a:r>
              <a:endParaRPr lang="en-US" altLang="ko-KR" sz="1400" dirty="0"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(v2.3.6)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DF6E908-48CF-4D94-974C-09A9D3FFD760}"/>
                </a:ext>
              </a:extLst>
            </p:cNvPr>
            <p:cNvSpPr/>
            <p:nvPr/>
          </p:nvSpPr>
          <p:spPr>
            <a:xfrm>
              <a:off x="3621749" y="4367096"/>
              <a:ext cx="3538095" cy="313124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Node 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js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Platform (v 6.10.3 LTS)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2D819418-1FF9-47C6-9FC0-4849952A9A4A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 bwMode="auto">
            <a:xfrm flipV="1">
              <a:off x="4721223" y="2687929"/>
              <a:ext cx="109984" cy="763761"/>
            </a:xfrm>
            <a:prstGeom prst="bentConnector3">
              <a:avLst>
                <a:gd name="adj1" fmla="val 50000"/>
              </a:avLst>
            </a:prstGeom>
            <a:solidFill>
              <a:schemeClr val="tx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016E34-3BBA-4A54-B9F6-4F19D06E958E}"/>
                </a:ext>
              </a:extLst>
            </p:cNvPr>
            <p:cNvSpPr/>
            <p:nvPr/>
          </p:nvSpPr>
          <p:spPr>
            <a:xfrm>
              <a:off x="5978653" y="2334577"/>
              <a:ext cx="1181191" cy="7067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 정보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송수신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DDE794-7738-4DA9-843C-42C381F4F2F6}"/>
                </a:ext>
              </a:extLst>
            </p:cNvPr>
            <p:cNvSpPr/>
            <p:nvPr/>
          </p:nvSpPr>
          <p:spPr>
            <a:xfrm>
              <a:off x="2430310" y="5122158"/>
              <a:ext cx="4732309" cy="408697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Raspberry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Pi 3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70A74C2-1A7D-4A17-9A97-48A290431B6A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38" y="4220466"/>
              <a:ext cx="0" cy="1440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3BA3B4-ECB0-44BE-8BBA-8A7A752FEE41}"/>
              </a:ext>
            </a:extLst>
          </p:cNvPr>
          <p:cNvSpPr/>
          <p:nvPr/>
        </p:nvSpPr>
        <p:spPr>
          <a:xfrm>
            <a:off x="4650241" y="3128347"/>
            <a:ext cx="1829427" cy="1169535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송수신모듈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(MQTT)</a:t>
            </a:r>
          </a:p>
        </p:txBody>
      </p:sp>
    </p:spTree>
    <p:extLst>
      <p:ext uri="{BB962C8B-B14F-4D97-AF65-F5344CB8AC3E}">
        <p14:creationId xmlns:p14="http://schemas.microsoft.com/office/powerpoint/2010/main" val="166895608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16</a:t>
            </a:fld>
            <a:endParaRPr lang="en-US" altLang="ko-KR"/>
          </a:p>
        </p:txBody>
      </p:sp>
      <p:grpSp>
        <p:nvGrpSpPr>
          <p:cNvPr id="32" name="Group 1117">
            <a:extLst>
              <a:ext uri="{FF2B5EF4-FFF2-40B4-BE49-F238E27FC236}">
                <a16:creationId xmlns:a16="http://schemas.microsoft.com/office/drawing/2014/main" id="{5A64DE8D-F2D7-4544-A4FA-4B6DCE7354D2}"/>
              </a:ext>
            </a:extLst>
          </p:cNvPr>
          <p:cNvGrpSpPr>
            <a:grpSpLocks/>
          </p:cNvGrpSpPr>
          <p:nvPr/>
        </p:nvGrpSpPr>
        <p:grpSpPr bwMode="auto">
          <a:xfrm>
            <a:off x="251400" y="988928"/>
            <a:ext cx="3024419" cy="614362"/>
            <a:chOff x="1327" y="1622"/>
            <a:chExt cx="5529" cy="387"/>
          </a:xfrm>
        </p:grpSpPr>
        <p:sp>
          <p:nvSpPr>
            <p:cNvPr id="33" name="AutoShape 1118" descr="그림2">
              <a:extLst>
                <a:ext uri="{FF2B5EF4-FFF2-40B4-BE49-F238E27FC236}">
                  <a16:creationId xmlns:a16="http://schemas.microsoft.com/office/drawing/2014/main" id="{03B63A19-75F2-40D5-9B3D-10C18A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662"/>
              <a:ext cx="5529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Rectangle 1119">
              <a:extLst>
                <a:ext uri="{FF2B5EF4-FFF2-40B4-BE49-F238E27FC236}">
                  <a16:creationId xmlns:a16="http://schemas.microsoft.com/office/drawing/2014/main" id="{2320CAD0-C13E-417F-A2AA-B533D0E1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622"/>
              <a:ext cx="3356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환자 식별기기 구성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ADD7EA-83EA-4B06-A3DD-FAE32AA02735}"/>
              </a:ext>
            </a:extLst>
          </p:cNvPr>
          <p:cNvGrpSpPr/>
          <p:nvPr/>
        </p:nvGrpSpPr>
        <p:grpSpPr>
          <a:xfrm>
            <a:off x="755470" y="2132820"/>
            <a:ext cx="7755839" cy="3478962"/>
            <a:chOff x="2602683" y="2083277"/>
            <a:chExt cx="4732309" cy="347896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AEAD7D4-2C57-49AC-A3AB-298740D2572C}"/>
                </a:ext>
              </a:extLst>
            </p:cNvPr>
            <p:cNvCxnSpPr/>
            <p:nvPr/>
          </p:nvCxnSpPr>
          <p:spPr>
            <a:xfrm flipH="1" flipV="1">
              <a:off x="6778908" y="5178020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2C3C997-F464-4BD3-8099-1F99F14B12B2}"/>
                </a:ext>
              </a:extLst>
            </p:cNvPr>
            <p:cNvCxnSpPr/>
            <p:nvPr/>
          </p:nvCxnSpPr>
          <p:spPr>
            <a:xfrm flipH="1" flipV="1">
              <a:off x="4339514" y="5144683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1F8249B-EB6D-4144-B5C3-B28FF34A8348}"/>
                </a:ext>
              </a:extLst>
            </p:cNvPr>
            <p:cNvCxnSpPr/>
            <p:nvPr/>
          </p:nvCxnSpPr>
          <p:spPr>
            <a:xfrm flipH="1" flipV="1">
              <a:off x="5598183" y="5169670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7E9E28-F0E2-4428-8969-D66FDE7D1543}"/>
                </a:ext>
              </a:extLst>
            </p:cNvPr>
            <p:cNvCxnSpPr/>
            <p:nvPr/>
          </p:nvCxnSpPr>
          <p:spPr>
            <a:xfrm flipH="1" flipV="1">
              <a:off x="3165118" y="5161238"/>
              <a:ext cx="1" cy="1127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D2BD013-36B4-4E3F-92FC-C8FC236633DD}"/>
                </a:ext>
              </a:extLst>
            </p:cNvPr>
            <p:cNvCxnSpPr/>
            <p:nvPr/>
          </p:nvCxnSpPr>
          <p:spPr>
            <a:xfrm>
              <a:off x="6778908" y="4814489"/>
              <a:ext cx="0" cy="948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EA62A7-AAEE-4F55-A8EE-B192B716C9B9}"/>
                </a:ext>
              </a:extLst>
            </p:cNvPr>
            <p:cNvCxnSpPr/>
            <p:nvPr/>
          </p:nvCxnSpPr>
          <p:spPr>
            <a:xfrm>
              <a:off x="5598183" y="4814489"/>
              <a:ext cx="0" cy="948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56FC0E3-FED2-40C5-AA5F-6AF04B940EC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43" y="4364666"/>
              <a:ext cx="0" cy="1366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0BCD948-6900-41CC-AF20-E708C089D00C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5543176" y="3184340"/>
              <a:ext cx="0" cy="9077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204125E-76B6-4D8F-8AB6-A0A598A59E4C}"/>
                </a:ext>
              </a:extLst>
            </p:cNvPr>
            <p:cNvCxnSpPr>
              <a:cxnSpLocks/>
            </p:cNvCxnSpPr>
            <p:nvPr/>
          </p:nvCxnSpPr>
          <p:spPr>
            <a:xfrm>
              <a:off x="6754756" y="3165496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4B9D0E-C38C-47A5-92FE-40A9169409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14" y="3904636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B52E2FB-5160-4371-B8A7-6ABB66962FBA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14" y="4444712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BEB101F-3A77-44A7-A07F-63851DFF43A9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18" y="4774763"/>
              <a:ext cx="0" cy="1346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D67DA5F-973A-4D4B-B7D4-D4645FD518EB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18" y="3889396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5A1F4C0-BABE-4330-BB46-D071C3C6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18" y="3165496"/>
              <a:ext cx="0" cy="10199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D8A58C-0465-45B3-975C-8465CECCE9DE}"/>
                </a:ext>
              </a:extLst>
            </p:cNvPr>
            <p:cNvSpPr/>
            <p:nvPr/>
          </p:nvSpPr>
          <p:spPr>
            <a:xfrm>
              <a:off x="2611290" y="3277384"/>
              <a:ext cx="1116264" cy="6407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장애진단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5DAC6CA-0B0E-4FC6-A757-EE150C83D375}"/>
                </a:ext>
              </a:extLst>
            </p:cNvPr>
            <p:cNvSpPr/>
            <p:nvPr/>
          </p:nvSpPr>
          <p:spPr>
            <a:xfrm>
              <a:off x="5003581" y="3275113"/>
              <a:ext cx="2328636" cy="116359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데이터 </a:t>
              </a:r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송수신모듈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(MQTT)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4FAAC81-4568-4FB0-BC25-FA6D69B99E9A}"/>
                </a:ext>
              </a:extLst>
            </p:cNvPr>
            <p:cNvSpPr/>
            <p:nvPr/>
          </p:nvSpPr>
          <p:spPr>
            <a:xfrm>
              <a:off x="2615024" y="3987072"/>
              <a:ext cx="1100188" cy="81878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기기설정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EA29724-8B1A-4152-BE44-2F1E63E54BF0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18" y="2342542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8848DD2-396B-4205-8A74-FAF6F4C3FF70}"/>
                </a:ext>
              </a:extLst>
            </p:cNvPr>
            <p:cNvCxnSpPr>
              <a:cxnSpLocks/>
            </p:cNvCxnSpPr>
            <p:nvPr/>
          </p:nvCxnSpPr>
          <p:spPr>
            <a:xfrm>
              <a:off x="6748560" y="2327163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308CAF-D5EE-47BA-ADA4-5D12C7F8C2DE}"/>
                </a:ext>
              </a:extLst>
            </p:cNvPr>
            <p:cNvCxnSpPr>
              <a:cxnSpLocks/>
            </p:cNvCxnSpPr>
            <p:nvPr/>
          </p:nvCxnSpPr>
          <p:spPr>
            <a:xfrm>
              <a:off x="5546024" y="2342542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A8049C6-727D-4AA7-B85C-8935604B15F2}"/>
                </a:ext>
              </a:extLst>
            </p:cNvPr>
            <p:cNvSpPr/>
            <p:nvPr/>
          </p:nvSpPr>
          <p:spPr>
            <a:xfrm>
              <a:off x="2611290" y="2083277"/>
              <a:ext cx="4720927" cy="31954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Main controller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DA2841B-AC12-46F4-B335-53F81D2E2C64}"/>
                </a:ext>
              </a:extLst>
            </p:cNvPr>
            <p:cNvSpPr/>
            <p:nvPr/>
          </p:nvSpPr>
          <p:spPr>
            <a:xfrm>
              <a:off x="2602683" y="4896870"/>
              <a:ext cx="4732309" cy="28949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OS  (</a:t>
              </a:r>
              <a:r>
                <a:rPr lang="en-US" altLang="ko-KR" sz="1400" dirty="0" err="1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Raspbian</a:t>
              </a:r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JESSIE (v4.4))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BC40DC-EA02-4A56-A1E5-84E52342E297}"/>
                </a:ext>
              </a:extLst>
            </p:cNvPr>
            <p:cNvSpPr/>
            <p:nvPr/>
          </p:nvSpPr>
          <p:spPr>
            <a:xfrm>
              <a:off x="3790830" y="3987072"/>
              <a:ext cx="1104120" cy="457640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WiringPi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(v2.3.6)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37ACCB9-6888-451B-B3A7-6ACF31CB9CD3}"/>
                </a:ext>
              </a:extLst>
            </p:cNvPr>
            <p:cNvSpPr/>
            <p:nvPr/>
          </p:nvSpPr>
          <p:spPr>
            <a:xfrm>
              <a:off x="3794122" y="4501365"/>
              <a:ext cx="3538095" cy="313124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Node.js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Platform (v 6.10.3 LTS)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5FFC976-4070-4580-80B2-D075E12C9929}"/>
                </a:ext>
              </a:extLst>
            </p:cNvPr>
            <p:cNvSpPr/>
            <p:nvPr/>
          </p:nvSpPr>
          <p:spPr>
            <a:xfrm>
              <a:off x="6151026" y="2486751"/>
              <a:ext cx="1181191" cy="70670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 정보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송수신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52A9FAC-A4D7-428E-8D96-D5966AED3BCC}"/>
                </a:ext>
              </a:extLst>
            </p:cNvPr>
            <p:cNvSpPr/>
            <p:nvPr/>
          </p:nvSpPr>
          <p:spPr>
            <a:xfrm>
              <a:off x="5003580" y="2495865"/>
              <a:ext cx="1079192" cy="68847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환자 식별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인증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09A7D6A-F613-4C65-AF66-ADE2F42E9D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5127" y="2743387"/>
              <a:ext cx="0" cy="193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E416FD-511F-4FD1-B7BB-4E71468DE8D9}"/>
                </a:ext>
              </a:extLst>
            </p:cNvPr>
            <p:cNvSpPr/>
            <p:nvPr/>
          </p:nvSpPr>
          <p:spPr>
            <a:xfrm>
              <a:off x="2611290" y="2479785"/>
              <a:ext cx="1107657" cy="720635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기기 상태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유지 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BB3086-FC3A-42B2-A7B8-DCCBB9AFD4AB}"/>
                </a:ext>
              </a:extLst>
            </p:cNvPr>
            <p:cNvSpPr/>
            <p:nvPr/>
          </p:nvSpPr>
          <p:spPr>
            <a:xfrm>
              <a:off x="2602683" y="5272740"/>
              <a:ext cx="4732309" cy="28949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cs typeface="함초롬바탕" panose="02030604000101010101" pitchFamily="18" charset="-127"/>
                </a:rPr>
                <a:t>Raspberry Pi Zero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BA01DAF-7F28-4080-86CE-8D5D5B9D850F}"/>
                </a:ext>
              </a:extLst>
            </p:cNvPr>
            <p:cNvSpPr/>
            <p:nvPr/>
          </p:nvSpPr>
          <p:spPr>
            <a:xfrm>
              <a:off x="3786482" y="2493836"/>
              <a:ext cx="1108468" cy="1436508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움직임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감지모듈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257146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개발전략</a:t>
            </a:r>
          </a:p>
        </p:txBody>
      </p:sp>
      <p:grpSp>
        <p:nvGrpSpPr>
          <p:cNvPr id="19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20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개발팀 구성 및 역할</a:t>
              </a:r>
            </a:p>
          </p:txBody>
        </p:sp>
      </p:grpSp>
      <p:sp>
        <p:nvSpPr>
          <p:cNvPr id="94" name="AutoShape 21"/>
          <p:cNvSpPr>
            <a:spLocks noChangeArrowheads="1"/>
          </p:cNvSpPr>
          <p:nvPr/>
        </p:nvSpPr>
        <p:spPr bwMode="auto">
          <a:xfrm>
            <a:off x="497145" y="2060812"/>
            <a:ext cx="2656803" cy="3301058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5" name="AutoShape 22"/>
          <p:cNvSpPr>
            <a:spLocks noChangeArrowheads="1"/>
          </p:cNvSpPr>
          <p:nvPr/>
        </p:nvSpPr>
        <p:spPr bwMode="auto">
          <a:xfrm>
            <a:off x="526083" y="2605255"/>
            <a:ext cx="2597812" cy="2713239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AutoShape 31"/>
          <p:cNvCxnSpPr>
            <a:cxnSpLocks noChangeShapeType="1"/>
          </p:cNvCxnSpPr>
          <p:nvPr/>
        </p:nvCxnSpPr>
        <p:spPr bwMode="auto">
          <a:xfrm>
            <a:off x="2944698" y="3351620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1" name="Picture 38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2096709"/>
            <a:ext cx="2566647" cy="27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Rectangle 42"/>
          <p:cNvSpPr>
            <a:spLocks noChangeArrowheads="1"/>
          </p:cNvSpPr>
          <p:nvPr/>
        </p:nvSpPr>
        <p:spPr bwMode="auto">
          <a:xfrm>
            <a:off x="773245" y="2119145"/>
            <a:ext cx="1429130" cy="46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팀장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:  </a:t>
            </a:r>
            <a:r>
              <a:rPr kumimoji="0" lang="ko-KR" altLang="en-US" sz="2400" kern="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안정욱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" name="Rectangle 18"/>
          <p:cNvSpPr>
            <a:spLocks noChangeArrowheads="1"/>
          </p:cNvSpPr>
          <p:nvPr/>
        </p:nvSpPr>
        <p:spPr bwMode="auto">
          <a:xfrm>
            <a:off x="521063" y="2839564"/>
            <a:ext cx="2144534" cy="20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ko-KR" altLang="en-US" dirty="0" err="1"/>
              <a:t>버젼</a:t>
            </a:r>
            <a:r>
              <a:rPr lang="ko-KR" altLang="en-US" dirty="0"/>
              <a:t> 관리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산출물 작성 및 관리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임베디드 프로그램 개발</a:t>
            </a:r>
            <a:endParaRPr lang="en-US" altLang="ko-KR" dirty="0"/>
          </a:p>
        </p:txBody>
      </p:sp>
      <p:sp>
        <p:nvSpPr>
          <p:cNvPr id="25" name="AutoShape 21">
            <a:extLst>
              <a:ext uri="{FF2B5EF4-FFF2-40B4-BE49-F238E27FC236}">
                <a16:creationId xmlns:a16="http://schemas.microsoft.com/office/drawing/2014/main" id="{FE6F47F2-AA2A-4DDD-BA96-6C5C2C53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690" y="2060812"/>
            <a:ext cx="2656803" cy="3301058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F959245E-6090-406A-B5B2-9F9AAFBEC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628" y="2605255"/>
            <a:ext cx="2597812" cy="2713239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8" descr="1">
            <a:extLst>
              <a:ext uri="{FF2B5EF4-FFF2-40B4-BE49-F238E27FC236}">
                <a16:creationId xmlns:a16="http://schemas.microsoft.com/office/drawing/2014/main" id="{412350F2-B4E5-4D81-B05D-3264648E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85" y="2096709"/>
            <a:ext cx="2566646" cy="27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AutoShape 21">
            <a:extLst>
              <a:ext uri="{FF2B5EF4-FFF2-40B4-BE49-F238E27FC236}">
                <a16:creationId xmlns:a16="http://schemas.microsoft.com/office/drawing/2014/main" id="{A1FF53FB-79D3-4939-A019-366B9D59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294" y="2060812"/>
            <a:ext cx="2656803" cy="3301058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24689A42-1B67-4B5A-A2A0-2E6BCFB1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232" y="2605255"/>
            <a:ext cx="2597812" cy="2713239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8" descr="1">
            <a:extLst>
              <a:ext uri="{FF2B5EF4-FFF2-40B4-BE49-F238E27FC236}">
                <a16:creationId xmlns:a16="http://schemas.microsoft.com/office/drawing/2014/main" id="{4A69B496-382A-4DE1-98BF-D4613028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89" y="2096709"/>
            <a:ext cx="2566646" cy="27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E23C604B-F3AF-4AE1-9770-6808510D7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60" y="2119145"/>
            <a:ext cx="1240809" cy="46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kumimoji="0" lang="en-US" altLang="ko-KR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:  </a:t>
            </a:r>
            <a:r>
              <a:rPr kumimoji="0" lang="ko-KR" altLang="en-US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김선규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6B1B4621-0242-46AB-9FC2-ABD7FE74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180" y="2838809"/>
            <a:ext cx="1770914" cy="20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서버 페이지 관리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서버 </a:t>
            </a:r>
            <a:r>
              <a:rPr lang="en-US" altLang="ko-KR" dirty="0"/>
              <a:t>DB </a:t>
            </a:r>
            <a:r>
              <a:rPr lang="ko-KR" altLang="en-US" dirty="0"/>
              <a:t>구성 및 개발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네트워크 구성</a:t>
            </a:r>
            <a:endParaRPr lang="en-US" altLang="ko-KR" dirty="0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5D49DF3D-993F-476F-BA2C-299E9241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777" y="2119145"/>
            <a:ext cx="2108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kumimoji="0" lang="en-US" altLang="ko-KR" sz="2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:  </a:t>
            </a:r>
            <a:r>
              <a:rPr kumimoji="0" lang="ko-KR" altLang="en-US" sz="2400" kern="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김한검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ACDFAEF2-04CE-4D32-A09E-E5E15409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220" y="2838809"/>
            <a:ext cx="1770914" cy="20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웹 관리 페이지 개발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UI/UX </a:t>
            </a:r>
            <a:r>
              <a:rPr lang="ko-KR" altLang="en-US" dirty="0"/>
              <a:t>설계 및 개발</a:t>
            </a:r>
            <a:endParaRPr lang="en-US" altLang="ko-KR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ko-KR" altLang="en-US" dirty="0"/>
              <a:t>그래픽 리소스 제작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개발전략</a:t>
            </a:r>
          </a:p>
        </p:txBody>
      </p:sp>
      <p:grpSp>
        <p:nvGrpSpPr>
          <p:cNvPr id="19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20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개발일정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및 계획</a:t>
              </a:r>
            </a:p>
          </p:txBody>
        </p:sp>
      </p:grpSp>
      <p:sp>
        <p:nvSpPr>
          <p:cNvPr id="2" name="직사각형 1"/>
          <p:cNvSpPr/>
          <p:nvPr/>
        </p:nvSpPr>
        <p:spPr bwMode="auto">
          <a:xfrm>
            <a:off x="611450" y="2132820"/>
            <a:ext cx="2376330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059790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79889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507713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227812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956531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676630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404454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8124553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6699" y="2191884"/>
            <a:ext cx="5180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3759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94359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주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604264" y="2636890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11450" y="3643532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11450" y="4653170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399" y="2821459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36" name="TextBox 35"/>
          <p:cNvSpPr txBox="1"/>
          <p:nvPr/>
        </p:nvSpPr>
        <p:spPr>
          <a:xfrm>
            <a:off x="755470" y="3861060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시험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470" y="4869200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정리</a:t>
            </a:r>
            <a:endParaRPr lang="en-US" altLang="ko-KR" dirty="0"/>
          </a:p>
          <a:p>
            <a:r>
              <a:rPr lang="ko-KR" altLang="en-US" dirty="0"/>
              <a:t>완료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1528363" y="2657164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528363" y="314096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528363" y="364503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528363" y="414910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528363" y="465317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528363" y="515724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3610" y="2755018"/>
            <a:ext cx="8002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5502" y="3187078"/>
            <a:ext cx="8002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설계서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33171" y="3717040"/>
            <a:ext cx="121058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35766" y="4221110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중간평가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91601" y="4725180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완료발표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02591" y="5229250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산출물제출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640075-4C58-454E-BF0D-6962B709773C}"/>
              </a:ext>
            </a:extLst>
          </p:cNvPr>
          <p:cNvSpPr txBox="1"/>
          <p:nvPr/>
        </p:nvSpPr>
        <p:spPr>
          <a:xfrm>
            <a:off x="4530502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46E7A5-431C-4199-8A8D-F51686357F5A}"/>
              </a:ext>
            </a:extLst>
          </p:cNvPr>
          <p:cNvSpPr txBox="1"/>
          <p:nvPr/>
        </p:nvSpPr>
        <p:spPr>
          <a:xfrm>
            <a:off x="5243197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1501B4-A35A-485B-B0D1-FB897B3E7C6B}"/>
              </a:ext>
            </a:extLst>
          </p:cNvPr>
          <p:cNvSpPr txBox="1"/>
          <p:nvPr/>
        </p:nvSpPr>
        <p:spPr>
          <a:xfrm>
            <a:off x="5979320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r>
              <a:rPr lang="ko-KR" altLang="en-US" dirty="0"/>
              <a:t>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454B50-A494-4817-AE74-B9E93158EB25}"/>
              </a:ext>
            </a:extLst>
          </p:cNvPr>
          <p:cNvSpPr txBox="1"/>
          <p:nvPr/>
        </p:nvSpPr>
        <p:spPr>
          <a:xfrm>
            <a:off x="6684355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0FD2A5-4991-42C7-98C1-EEA0C8F6361C}"/>
              </a:ext>
            </a:extLst>
          </p:cNvPr>
          <p:cNvSpPr txBox="1"/>
          <p:nvPr/>
        </p:nvSpPr>
        <p:spPr>
          <a:xfrm>
            <a:off x="7412114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8DE49E-6A4F-4231-AEDE-B5D52E274368}"/>
              </a:ext>
            </a:extLst>
          </p:cNvPr>
          <p:cNvSpPr/>
          <p:nvPr/>
        </p:nvSpPr>
        <p:spPr bwMode="auto">
          <a:xfrm>
            <a:off x="3059790" y="2657164"/>
            <a:ext cx="93613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0247DF-167B-4666-9C42-71A4CB71CCE8}"/>
              </a:ext>
            </a:extLst>
          </p:cNvPr>
          <p:cNvSpPr/>
          <p:nvPr/>
        </p:nvSpPr>
        <p:spPr bwMode="auto">
          <a:xfrm>
            <a:off x="3773758" y="3140960"/>
            <a:ext cx="1086281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6D2DE24-9848-4519-A546-94DDCE74540A}"/>
              </a:ext>
            </a:extLst>
          </p:cNvPr>
          <p:cNvSpPr/>
          <p:nvPr/>
        </p:nvSpPr>
        <p:spPr bwMode="auto">
          <a:xfrm>
            <a:off x="4507711" y="3640235"/>
            <a:ext cx="3550733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7B23AA-CCBF-4C81-A373-4ADE6F48F23B}"/>
              </a:ext>
            </a:extLst>
          </p:cNvPr>
          <p:cNvSpPr/>
          <p:nvPr/>
        </p:nvSpPr>
        <p:spPr bwMode="auto">
          <a:xfrm>
            <a:off x="4507712" y="4149100"/>
            <a:ext cx="208308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50F827-8E93-4853-B4B8-B0EBC9016F69}"/>
              </a:ext>
            </a:extLst>
          </p:cNvPr>
          <p:cNvSpPr/>
          <p:nvPr/>
        </p:nvSpPr>
        <p:spPr bwMode="auto">
          <a:xfrm>
            <a:off x="5292100" y="4149100"/>
            <a:ext cx="208308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A145EE-9E61-40AD-802C-1EED5007B449}"/>
              </a:ext>
            </a:extLst>
          </p:cNvPr>
          <p:cNvSpPr/>
          <p:nvPr/>
        </p:nvSpPr>
        <p:spPr bwMode="auto">
          <a:xfrm>
            <a:off x="6027644" y="4149100"/>
            <a:ext cx="208308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89F1BB-2B25-4E53-A99E-F0A06373112C}"/>
              </a:ext>
            </a:extLst>
          </p:cNvPr>
          <p:cNvSpPr/>
          <p:nvPr/>
        </p:nvSpPr>
        <p:spPr bwMode="auto">
          <a:xfrm>
            <a:off x="6765893" y="4149100"/>
            <a:ext cx="208308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A53E90E-B3B1-4D67-A52B-FDB588D13173}"/>
              </a:ext>
            </a:extLst>
          </p:cNvPr>
          <p:cNvSpPr/>
          <p:nvPr/>
        </p:nvSpPr>
        <p:spPr bwMode="auto">
          <a:xfrm>
            <a:off x="7412114" y="4653170"/>
            <a:ext cx="1401398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4CDAA94-9C0A-4667-9E25-D83006B26810}"/>
              </a:ext>
            </a:extLst>
          </p:cNvPr>
          <p:cNvSpPr/>
          <p:nvPr/>
        </p:nvSpPr>
        <p:spPr bwMode="auto">
          <a:xfrm>
            <a:off x="8640762" y="5157240"/>
            <a:ext cx="172749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590160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개발성과 및 평가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785512" y="1372348"/>
            <a:ext cx="7531008" cy="4037465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26116" y="1916790"/>
            <a:ext cx="7418393" cy="3421014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3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8" y="1408245"/>
            <a:ext cx="7471662" cy="56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899490" y="1430681"/>
            <a:ext cx="1724172" cy="46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개발결과물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059506" y="2015112"/>
            <a:ext cx="7040984" cy="31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/>
              <a:t> </a:t>
            </a:r>
            <a:r>
              <a:rPr lang="ko-KR" altLang="en-US" sz="2400" dirty="0"/>
              <a:t>통합 관리 시스템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  - </a:t>
            </a:r>
            <a:r>
              <a:rPr lang="ko-KR" altLang="en-US" sz="2400" dirty="0"/>
              <a:t>관리서버 프로그램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  	</a:t>
            </a:r>
            <a:r>
              <a:rPr lang="en-US" altLang="ko-KR" sz="1800" dirty="0"/>
              <a:t>- </a:t>
            </a:r>
            <a:r>
              <a:rPr lang="ko-KR" altLang="en-US" sz="1800" dirty="0"/>
              <a:t>관리 웹 페이지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	- DB</a:t>
            </a:r>
            <a:r>
              <a:rPr lang="ko-KR" altLang="en-US" sz="1800" dirty="0"/>
              <a:t>관리 및 웹서비스 서버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  - </a:t>
            </a:r>
            <a:r>
              <a:rPr lang="ko-KR" altLang="en-US" sz="2400" dirty="0"/>
              <a:t>임베디드 기기 프로그램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/>
              <a:t> </a:t>
            </a:r>
            <a:r>
              <a:rPr lang="ko-KR" altLang="en-US" sz="2400" dirty="0"/>
              <a:t>제안서</a:t>
            </a:r>
            <a:r>
              <a:rPr lang="en-US" altLang="ko-KR" sz="2400" dirty="0"/>
              <a:t>, </a:t>
            </a:r>
            <a:r>
              <a:rPr lang="ko-KR" altLang="en-US" sz="2400" dirty="0"/>
              <a:t>설계서</a:t>
            </a:r>
            <a:r>
              <a:rPr lang="en-US" altLang="ko-KR" sz="2400" dirty="0"/>
              <a:t>, </a:t>
            </a:r>
            <a:r>
              <a:rPr lang="ko-KR" altLang="en-US" sz="2400" dirty="0"/>
              <a:t>완료보고서</a:t>
            </a:r>
            <a:endParaRPr lang="en-US" altLang="ko-KR" sz="2400" dirty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/>
              <a:t> </a:t>
            </a:r>
            <a:r>
              <a:rPr lang="ko-KR" altLang="en-US" sz="2400" dirty="0"/>
              <a:t>포트폴리오 작성 </a:t>
            </a:r>
            <a:r>
              <a:rPr lang="en-US" altLang="ko-KR" sz="2400" dirty="0"/>
              <a:t>(</a:t>
            </a:r>
            <a:r>
              <a:rPr lang="ko-KR" altLang="en-US" sz="2400" dirty="0"/>
              <a:t>자신의 이력서에 등록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pPr algn="ctr"/>
            <a:r>
              <a:rPr lang="ko-KR" altLang="en-US" sz="4000" dirty="0"/>
              <a:t>발표 순서</a:t>
            </a:r>
          </a:p>
        </p:txBody>
      </p:sp>
      <p:pic>
        <p:nvPicPr>
          <p:cNvPr id="310279" name="Picture 7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24680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80" name="AutoShape 8"/>
          <p:cNvSpPr>
            <a:spLocks noChangeArrowheads="1"/>
          </p:cNvSpPr>
          <p:nvPr/>
        </p:nvSpPr>
        <p:spPr bwMode="auto">
          <a:xfrm>
            <a:off x="1585913" y="1338992"/>
            <a:ext cx="6351587" cy="912813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1" name="AutoShape 9"/>
          <p:cNvSpPr>
            <a:spLocks noChangeArrowheads="1"/>
          </p:cNvSpPr>
          <p:nvPr/>
        </p:nvSpPr>
        <p:spPr bwMode="auto">
          <a:xfrm>
            <a:off x="1585913" y="1358042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0282" name="Oval 10" descr="아이콘"/>
          <p:cNvSpPr>
            <a:spLocks noChangeArrowheads="1"/>
          </p:cNvSpPr>
          <p:nvPr/>
        </p:nvSpPr>
        <p:spPr bwMode="auto">
          <a:xfrm>
            <a:off x="1687513" y="1400905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0283" name="AutoShape 11"/>
          <p:cNvSpPr>
            <a:spLocks noChangeArrowheads="1"/>
          </p:cNvSpPr>
          <p:nvPr/>
        </p:nvSpPr>
        <p:spPr bwMode="auto">
          <a:xfrm>
            <a:off x="1585913" y="1345342"/>
            <a:ext cx="6351587" cy="912813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4" name="AutoShape 12"/>
          <p:cNvSpPr>
            <a:spLocks noChangeArrowheads="1"/>
          </p:cNvSpPr>
          <p:nvPr/>
        </p:nvSpPr>
        <p:spPr bwMode="auto">
          <a:xfrm>
            <a:off x="1592263" y="1354867"/>
            <a:ext cx="6364287" cy="749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제안개요</a:t>
            </a:r>
          </a:p>
        </p:txBody>
      </p:sp>
      <p:sp>
        <p:nvSpPr>
          <p:cNvPr id="310285" name="Oval 13" descr="아이콘"/>
          <p:cNvSpPr>
            <a:spLocks noChangeArrowheads="1"/>
          </p:cNvSpPr>
          <p:nvPr/>
        </p:nvSpPr>
        <p:spPr bwMode="auto">
          <a:xfrm>
            <a:off x="1687513" y="1400905"/>
            <a:ext cx="619125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pic>
        <p:nvPicPr>
          <p:cNvPr id="312523" name="Picture 203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86300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24" name="AutoShape 204"/>
          <p:cNvSpPr>
            <a:spLocks noChangeArrowheads="1"/>
          </p:cNvSpPr>
          <p:nvPr/>
        </p:nvSpPr>
        <p:spPr bwMode="auto">
          <a:xfrm>
            <a:off x="1585913" y="2433950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25" name="AutoShape 205"/>
          <p:cNvSpPr>
            <a:spLocks noChangeArrowheads="1"/>
          </p:cNvSpPr>
          <p:nvPr/>
        </p:nvSpPr>
        <p:spPr bwMode="auto">
          <a:xfrm>
            <a:off x="1585913" y="2433950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2526" name="Oval 206" descr="아이콘"/>
          <p:cNvSpPr>
            <a:spLocks noChangeArrowheads="1"/>
          </p:cNvSpPr>
          <p:nvPr/>
        </p:nvSpPr>
        <p:spPr bwMode="auto">
          <a:xfrm>
            <a:off x="1687513" y="2476812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2527" name="AutoShape 207"/>
          <p:cNvSpPr>
            <a:spLocks noChangeArrowheads="1"/>
          </p:cNvSpPr>
          <p:nvPr/>
        </p:nvSpPr>
        <p:spPr bwMode="auto">
          <a:xfrm>
            <a:off x="1585913" y="2433950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28" name="AutoShape 208"/>
          <p:cNvSpPr>
            <a:spLocks noChangeArrowheads="1"/>
          </p:cNvSpPr>
          <p:nvPr/>
        </p:nvSpPr>
        <p:spPr bwMode="auto">
          <a:xfrm>
            <a:off x="1585913" y="2433950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개발내용</a:t>
            </a:r>
          </a:p>
        </p:txBody>
      </p:sp>
      <p:sp>
        <p:nvSpPr>
          <p:cNvPr id="312531" name="Oval 211" descr="아이콘"/>
          <p:cNvSpPr>
            <a:spLocks noChangeArrowheads="1"/>
          </p:cNvSpPr>
          <p:nvPr/>
        </p:nvSpPr>
        <p:spPr bwMode="auto">
          <a:xfrm>
            <a:off x="1716088" y="2473637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II</a:t>
            </a:r>
          </a:p>
        </p:txBody>
      </p:sp>
      <p:pic>
        <p:nvPicPr>
          <p:cNvPr id="312534" name="Picture 214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94337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35" name="AutoShape 215"/>
          <p:cNvSpPr>
            <a:spLocks noChangeArrowheads="1"/>
          </p:cNvSpPr>
          <p:nvPr/>
        </p:nvSpPr>
        <p:spPr bwMode="auto">
          <a:xfrm>
            <a:off x="1570038" y="350548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36" name="AutoShape 216"/>
          <p:cNvSpPr>
            <a:spLocks noChangeArrowheads="1"/>
          </p:cNvSpPr>
          <p:nvPr/>
        </p:nvSpPr>
        <p:spPr bwMode="auto">
          <a:xfrm>
            <a:off x="1570038" y="350548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2537" name="Oval 217" descr="아이콘"/>
          <p:cNvSpPr>
            <a:spLocks noChangeArrowheads="1"/>
          </p:cNvSpPr>
          <p:nvPr/>
        </p:nvSpPr>
        <p:spPr bwMode="auto">
          <a:xfrm>
            <a:off x="1671638" y="3548349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2538" name="AutoShape 218"/>
          <p:cNvSpPr>
            <a:spLocks noChangeArrowheads="1"/>
          </p:cNvSpPr>
          <p:nvPr/>
        </p:nvSpPr>
        <p:spPr bwMode="auto">
          <a:xfrm>
            <a:off x="1570038" y="350548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39" name="AutoShape 219"/>
          <p:cNvSpPr>
            <a:spLocks noChangeArrowheads="1"/>
          </p:cNvSpPr>
          <p:nvPr/>
        </p:nvSpPr>
        <p:spPr bwMode="auto">
          <a:xfrm>
            <a:off x="1570038" y="350548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추진전략</a:t>
            </a:r>
          </a:p>
        </p:txBody>
      </p:sp>
      <p:sp>
        <p:nvSpPr>
          <p:cNvPr id="312541" name="Oval 221" descr="아이콘"/>
          <p:cNvSpPr>
            <a:spLocks noChangeArrowheads="1"/>
          </p:cNvSpPr>
          <p:nvPr/>
        </p:nvSpPr>
        <p:spPr bwMode="auto">
          <a:xfrm>
            <a:off x="1700213" y="3545174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III</a:t>
            </a:r>
          </a:p>
        </p:txBody>
      </p:sp>
      <p:pic>
        <p:nvPicPr>
          <p:cNvPr id="25" name="Picture 214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4274487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215"/>
          <p:cNvSpPr>
            <a:spLocks noChangeArrowheads="1"/>
          </p:cNvSpPr>
          <p:nvPr/>
        </p:nvSpPr>
        <p:spPr bwMode="auto">
          <a:xfrm>
            <a:off x="1569675" y="458563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AutoShape 216"/>
          <p:cNvSpPr>
            <a:spLocks noChangeArrowheads="1"/>
          </p:cNvSpPr>
          <p:nvPr/>
        </p:nvSpPr>
        <p:spPr bwMode="auto">
          <a:xfrm>
            <a:off x="1569675" y="458563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" name="Oval 217" descr="아이콘"/>
          <p:cNvSpPr>
            <a:spLocks noChangeArrowheads="1"/>
          </p:cNvSpPr>
          <p:nvPr/>
        </p:nvSpPr>
        <p:spPr bwMode="auto">
          <a:xfrm>
            <a:off x="1671275" y="4628499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29" name="AutoShape 218"/>
          <p:cNvSpPr>
            <a:spLocks noChangeArrowheads="1"/>
          </p:cNvSpPr>
          <p:nvPr/>
        </p:nvSpPr>
        <p:spPr bwMode="auto">
          <a:xfrm>
            <a:off x="1569675" y="458563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219"/>
          <p:cNvSpPr>
            <a:spLocks noChangeArrowheads="1"/>
          </p:cNvSpPr>
          <p:nvPr/>
        </p:nvSpPr>
        <p:spPr bwMode="auto">
          <a:xfrm>
            <a:off x="1569675" y="458563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개발성과 및 평가</a:t>
            </a:r>
          </a:p>
        </p:txBody>
      </p:sp>
      <p:sp>
        <p:nvSpPr>
          <p:cNvPr id="31" name="Oval 221" descr="아이콘"/>
          <p:cNvSpPr>
            <a:spLocks noChangeArrowheads="1"/>
          </p:cNvSpPr>
          <p:nvPr/>
        </p:nvSpPr>
        <p:spPr bwMode="auto">
          <a:xfrm>
            <a:off x="1699850" y="4625324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IV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59" name="Rectangle 39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제안개요</a:t>
            </a:r>
          </a:p>
        </p:txBody>
      </p:sp>
      <p:pic>
        <p:nvPicPr>
          <p:cNvPr id="18" name="Picture 13" descr="그림자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55940"/>
            <a:ext cx="8064500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36600" y="2824215"/>
            <a:ext cx="7596188" cy="1254125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959C02"/>
            </a:solidFill>
            <a:round/>
            <a:headEnd/>
            <a:tailEnd/>
          </a:ln>
          <a:effectLst>
            <a:prstShdw prst="shdw17" dist="38100">
              <a:srgbClr val="959C02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833438" y="2636890"/>
            <a:ext cx="5251450" cy="3825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59C02">
                  <a:gamma/>
                  <a:shade val="72157"/>
                  <a:invGamma/>
                </a:srgbClr>
              </a:gs>
              <a:gs pos="100000">
                <a:srgbClr val="959C02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아이템의 선정이유</a:t>
            </a:r>
          </a:p>
        </p:txBody>
      </p:sp>
      <p:pic>
        <p:nvPicPr>
          <p:cNvPr id="21" name="Picture 16" descr="블릿_3"/>
          <p:cNvPicPr>
            <a:picLocks noChangeAspect="1" noChangeArrowheads="1"/>
          </p:cNvPicPr>
          <p:nvPr/>
        </p:nvPicPr>
        <p:blipFill>
          <a:blip r:embed="rId3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752777"/>
            <a:ext cx="182563" cy="1809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09171" y="3141715"/>
            <a:ext cx="601821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</a:t>
            </a:r>
            <a:r>
              <a:rPr lang="ko-KR" altLang="en-US"/>
              <a:t>일반적으로 수술 후 환자는 운동이 부족한 경우가 대다수</a:t>
            </a:r>
            <a:endParaRPr lang="en-US" altLang="ko-KR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</a:t>
            </a:r>
            <a:r>
              <a:rPr lang="ko-KR" altLang="en-US"/>
              <a:t>운동이 부족할 시 퇴원 후의 부상</a:t>
            </a:r>
            <a:r>
              <a:rPr lang="en-US" altLang="ko-KR"/>
              <a:t>, </a:t>
            </a:r>
            <a:r>
              <a:rPr lang="ko-KR" altLang="en-US"/>
              <a:t>수술 후 부작용 발생 가능성 존재</a:t>
            </a:r>
            <a:endParaRPr lang="en-US" altLang="ko-KR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</a:t>
            </a:r>
            <a:r>
              <a:rPr lang="ko-KR" altLang="en-US"/>
              <a:t>환자를 위한 운동 정보 제공 및</a:t>
            </a:r>
            <a:r>
              <a:rPr lang="en-US" altLang="ko-KR"/>
              <a:t> </a:t>
            </a:r>
            <a:r>
              <a:rPr lang="ko-KR" altLang="en-US"/>
              <a:t>자율 운동을 격려하는 서비스 필요</a:t>
            </a:r>
            <a:endParaRPr lang="ko-KR" altLang="en-US" dirty="0"/>
          </a:p>
        </p:txBody>
      </p:sp>
      <p:pic>
        <p:nvPicPr>
          <p:cNvPr id="23" name="Picture 8" descr="그림자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4680"/>
            <a:ext cx="80645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736600" y="1304067"/>
            <a:ext cx="7580313" cy="972773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CC9900"/>
            </a:solidFill>
            <a:round/>
            <a:headEnd/>
            <a:tailEnd/>
          </a:ln>
          <a:effectLst>
            <a:prstShdw prst="shdw17" dist="38100">
              <a:srgbClr val="CC99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833438" y="1132617"/>
            <a:ext cx="5251450" cy="388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9900">
                  <a:gamma/>
                  <a:shade val="72157"/>
                  <a:invGamma/>
                </a:srgbClr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아이템 명</a:t>
            </a:r>
          </a:p>
        </p:txBody>
      </p:sp>
      <p:pic>
        <p:nvPicPr>
          <p:cNvPr id="26" name="Picture 11" descr="블릿_3"/>
          <p:cNvPicPr>
            <a:picLocks noChangeAspect="1" noChangeArrowheads="1"/>
          </p:cNvPicPr>
          <p:nvPr/>
        </p:nvPicPr>
        <p:blipFill>
          <a:blip r:embed="rId5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250092"/>
            <a:ext cx="195263" cy="1841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809171" y="1484730"/>
            <a:ext cx="601821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/>
              <a:t> </a:t>
            </a:r>
            <a:r>
              <a:rPr lang="ko-KR" altLang="en-US" sz="1800"/>
              <a:t>입원 환자의 운동을 돕기 위한 반응형 운동 보조 시스템</a:t>
            </a:r>
            <a:endParaRPr lang="ko-KR" altLang="en-US" sz="1800" dirty="0"/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736600" y="4547330"/>
            <a:ext cx="7580313" cy="1258887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336699"/>
            </a:solidFill>
            <a:round/>
            <a:headEnd/>
            <a:tailEnd/>
          </a:ln>
          <a:effectLst>
            <a:prstShdw prst="shdw17" dist="38100">
              <a:srgbClr val="3366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833438" y="4364767"/>
            <a:ext cx="5251450" cy="3587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6699">
                  <a:gamma/>
                  <a:shade val="72157"/>
                  <a:invGamma/>
                </a:srgbClr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프로젝트를 통해 얻고 싶은 것</a:t>
            </a:r>
          </a:p>
        </p:txBody>
      </p:sp>
      <p:pic>
        <p:nvPicPr>
          <p:cNvPr id="30" name="Picture 27" descr="블릿_3"/>
          <p:cNvPicPr>
            <a:picLocks noChangeAspect="1" noChangeArrowheads="1"/>
          </p:cNvPicPr>
          <p:nvPr/>
        </p:nvPicPr>
        <p:blipFill>
          <a:blip r:embed="rId6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442555"/>
            <a:ext cx="180975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09171" y="4869592"/>
            <a:ext cx="60325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Node.js </a:t>
            </a:r>
            <a:r>
              <a:rPr lang="ko-KR" altLang="en-US"/>
              <a:t>서버에 대한 더 깊은 이해</a:t>
            </a:r>
            <a:endParaRPr lang="en-US" altLang="ko-KR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Dynamic Web Page </a:t>
            </a:r>
            <a:r>
              <a:rPr lang="ko-KR" altLang="en-US"/>
              <a:t>구성에 대한 경험</a:t>
            </a:r>
            <a:endParaRPr lang="en-US" altLang="ko-KR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/>
              <a:t> IoT </a:t>
            </a:r>
            <a:r>
              <a:rPr lang="ko-KR" altLang="en-US"/>
              <a:t>프로토콜</a:t>
            </a:r>
            <a:r>
              <a:rPr lang="en-US" altLang="ko-KR"/>
              <a:t>(MQTT)</a:t>
            </a:r>
            <a:r>
              <a:rPr lang="ko-KR" altLang="en-US"/>
              <a:t>의 이해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76" name="Rectangle 2020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제안개요</a:t>
            </a:r>
          </a:p>
        </p:txBody>
      </p:sp>
      <p:grpSp>
        <p:nvGrpSpPr>
          <p:cNvPr id="85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86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아이템의 주요내용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6670538" y="2937163"/>
            <a:ext cx="1137999" cy="1944270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95399" y="2520450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070920" y="2937163"/>
            <a:ext cx="576080" cy="1944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5827" y="3529331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731668" y="458915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317" y="3437032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523334" y="4913259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 bwMode="auto">
          <a:xfrm>
            <a:off x="2147559" y="3206839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20" name="직선 연결선 19"/>
          <p:cNvCxnSpPr>
            <a:cxnSpLocks/>
          </p:cNvCxnSpPr>
          <p:nvPr/>
        </p:nvCxnSpPr>
        <p:spPr bwMode="auto">
          <a:xfrm>
            <a:off x="3155757" y="471197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>
            <a:cxnSpLocks/>
          </p:cNvCxnSpPr>
          <p:nvPr/>
        </p:nvCxnSpPr>
        <p:spPr bwMode="auto">
          <a:xfrm>
            <a:off x="5647000" y="3865756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FC1166-1228-4C47-931F-587A7842117E}"/>
              </a:ext>
            </a:extLst>
          </p:cNvPr>
          <p:cNvSpPr txBox="1"/>
          <p:nvPr/>
        </p:nvSpPr>
        <p:spPr>
          <a:xfrm>
            <a:off x="2418330" y="5239298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반응형 포스터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en-US" altLang="ko-KR" sz="1100" dirty="0"/>
              <a:t>3)</a:t>
            </a:r>
            <a:endParaRPr lang="ko-KR" altLang="en-US" sz="1100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5B5C9B01-3F96-4CF2-83CE-2B10EF86AEE2}"/>
              </a:ext>
            </a:extLst>
          </p:cNvPr>
          <p:cNvSpPr/>
          <p:nvPr/>
        </p:nvSpPr>
        <p:spPr bwMode="auto">
          <a:xfrm>
            <a:off x="3155324" y="3451538"/>
            <a:ext cx="4172755" cy="1287887"/>
          </a:xfrm>
          <a:custGeom>
            <a:avLst/>
            <a:gdLst>
              <a:gd name="connsiteX0" fmla="*/ 0 w 4172755"/>
              <a:gd name="connsiteY0" fmla="*/ 1287887 h 1287887"/>
              <a:gd name="connsiteX1" fmla="*/ 2408349 w 4172755"/>
              <a:gd name="connsiteY1" fmla="*/ 1287887 h 1287887"/>
              <a:gd name="connsiteX2" fmla="*/ 2408349 w 4172755"/>
              <a:gd name="connsiteY2" fmla="*/ 476518 h 1287887"/>
              <a:gd name="connsiteX3" fmla="*/ 3889420 w 4172755"/>
              <a:gd name="connsiteY3" fmla="*/ 476518 h 1287887"/>
              <a:gd name="connsiteX4" fmla="*/ 3889420 w 4172755"/>
              <a:gd name="connsiteY4" fmla="*/ 0 h 1287887"/>
              <a:gd name="connsiteX5" fmla="*/ 4172755 w 4172755"/>
              <a:gd name="connsiteY5" fmla="*/ 0 h 128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755" h="1287887">
                <a:moveTo>
                  <a:pt x="0" y="1287887"/>
                </a:moveTo>
                <a:lnTo>
                  <a:pt x="2408349" y="1287887"/>
                </a:lnTo>
                <a:lnTo>
                  <a:pt x="2408349" y="476518"/>
                </a:lnTo>
                <a:lnTo>
                  <a:pt x="3889420" y="476518"/>
                </a:lnTo>
                <a:lnTo>
                  <a:pt x="3889420" y="0"/>
                </a:lnTo>
                <a:lnTo>
                  <a:pt x="4172755" y="0"/>
                </a:lnTo>
              </a:path>
            </a:pathLst>
          </a:custGeom>
          <a:noFill/>
          <a:ln w="57150" cap="flat" cmpd="sng" algn="ctr">
            <a:solidFill>
              <a:srgbClr val="FF0000">
                <a:alpha val="58039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FA6785-1C6B-4A04-9FBE-674E9515DAD2}"/>
              </a:ext>
            </a:extLst>
          </p:cNvPr>
          <p:cNvSpPr txBox="1"/>
          <p:nvPr/>
        </p:nvSpPr>
        <p:spPr>
          <a:xfrm>
            <a:off x="3326819" y="4158029"/>
            <a:ext cx="203134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서버에 </a:t>
            </a:r>
            <a:endParaRPr lang="en-US" altLang="ko-KR"/>
          </a:p>
          <a:p>
            <a:r>
              <a:rPr lang="ko-KR" altLang="en-US"/>
              <a:t>기기 등록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D23171-4B21-4387-BA68-543AE168759B}"/>
              </a:ext>
            </a:extLst>
          </p:cNvPr>
          <p:cNvSpPr txBox="1"/>
          <p:nvPr/>
        </p:nvSpPr>
        <p:spPr>
          <a:xfrm>
            <a:off x="2162676" y="2382908"/>
            <a:ext cx="33701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관리 </a:t>
            </a:r>
            <a:r>
              <a:rPr lang="en-US" altLang="ko-KR" dirty="0"/>
              <a:t>Web </a:t>
            </a:r>
            <a:r>
              <a:rPr lang="ko-KR" altLang="en-US" dirty="0"/>
              <a:t>페이지를 이용하여</a:t>
            </a:r>
            <a:endParaRPr lang="en-US" altLang="ko-KR" dirty="0"/>
          </a:p>
          <a:p>
            <a:r>
              <a:rPr lang="ko-KR" altLang="en-US" dirty="0"/>
              <a:t>기기 정보 관리 및 기기 제어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C55A41-7FD8-490C-A88D-06535F8ABFFB}"/>
              </a:ext>
            </a:extLst>
          </p:cNvPr>
          <p:cNvSpPr/>
          <p:nvPr/>
        </p:nvSpPr>
        <p:spPr bwMode="auto">
          <a:xfrm>
            <a:off x="2655427" y="451403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6D50F9-3F7C-4822-9235-EEAEBA77C7AC}"/>
              </a:ext>
            </a:extLst>
          </p:cNvPr>
          <p:cNvSpPr/>
          <p:nvPr/>
        </p:nvSpPr>
        <p:spPr bwMode="auto">
          <a:xfrm>
            <a:off x="2553730" y="442917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FBCF2D-33A2-4EB3-BC5E-B837A8D56E26}"/>
              </a:ext>
            </a:extLst>
          </p:cNvPr>
          <p:cNvSpPr txBox="1"/>
          <p:nvPr/>
        </p:nvSpPr>
        <p:spPr>
          <a:xfrm>
            <a:off x="3587384" y="497085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1026" name="Picture 2" descr="라즈베리파이 3에 대한 이미지 검색결과">
            <a:extLst>
              <a:ext uri="{FF2B5EF4-FFF2-40B4-BE49-F238E27FC236}">
                <a16:creationId xmlns:a16="http://schemas.microsoft.com/office/drawing/2014/main" id="{21808FE7-9FAE-4882-8974-02655DAA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28" y="445197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관련 이미지">
            <a:extLst>
              <a:ext uri="{FF2B5EF4-FFF2-40B4-BE49-F238E27FC236}">
                <a16:creationId xmlns:a16="http://schemas.microsoft.com/office/drawing/2014/main" id="{47170A12-A949-41B7-A28F-3C950A485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56905" y="2662046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40BEF9-AA5D-438D-8E88-7750419F69B1}"/>
              </a:ext>
            </a:extLst>
          </p:cNvPr>
          <p:cNvSpPr/>
          <p:nvPr/>
        </p:nvSpPr>
        <p:spPr bwMode="auto">
          <a:xfrm>
            <a:off x="829307" y="403612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6AD625-E750-4928-9800-7B5AF7A0C6D8}"/>
              </a:ext>
            </a:extLst>
          </p:cNvPr>
          <p:cNvSpPr txBox="1"/>
          <p:nvPr/>
        </p:nvSpPr>
        <p:spPr>
          <a:xfrm>
            <a:off x="381317" y="4686271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5AD94D-BF5A-4D89-B3FB-60EC9624B7D3}"/>
              </a:ext>
            </a:extLst>
          </p:cNvPr>
          <p:cNvSpPr/>
          <p:nvPr/>
        </p:nvSpPr>
        <p:spPr bwMode="auto">
          <a:xfrm>
            <a:off x="753066" y="3961006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E851E-5433-45E5-A0FE-75B3BAF295B9}"/>
              </a:ext>
            </a:extLst>
          </p:cNvPr>
          <p:cNvSpPr/>
          <p:nvPr/>
        </p:nvSpPr>
        <p:spPr bwMode="auto">
          <a:xfrm>
            <a:off x="651369" y="387614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E23ABA-ABF0-4F0E-A87A-E79E29B45AAF}"/>
              </a:ext>
            </a:extLst>
          </p:cNvPr>
          <p:cNvSpPr txBox="1"/>
          <p:nvPr/>
        </p:nvSpPr>
        <p:spPr>
          <a:xfrm>
            <a:off x="1685023" y="4417826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9" name="Picture 2" descr="라즈베리파이 3에 대한 이미지 검색결과">
            <a:extLst>
              <a:ext uri="{FF2B5EF4-FFF2-40B4-BE49-F238E27FC236}">
                <a16:creationId xmlns:a16="http://schemas.microsoft.com/office/drawing/2014/main" id="{1E6D189E-14CA-4EE9-84FD-B8831FA0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7" y="3898951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6BDBA0A2-2D11-4F53-8406-E7F964966154}"/>
              </a:ext>
            </a:extLst>
          </p:cNvPr>
          <p:cNvSpPr/>
          <p:nvPr/>
        </p:nvSpPr>
        <p:spPr bwMode="auto">
          <a:xfrm>
            <a:off x="1756229" y="4136571"/>
            <a:ext cx="1161142" cy="304800"/>
          </a:xfrm>
          <a:custGeom>
            <a:avLst/>
            <a:gdLst>
              <a:gd name="connsiteX0" fmla="*/ 0 w 1161142"/>
              <a:gd name="connsiteY0" fmla="*/ 0 h 304800"/>
              <a:gd name="connsiteX1" fmla="*/ 1161142 w 1161142"/>
              <a:gd name="connsiteY1" fmla="*/ 0 h 304800"/>
              <a:gd name="connsiteX2" fmla="*/ 1161142 w 1161142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2" h="304800">
                <a:moveTo>
                  <a:pt x="0" y="0"/>
                </a:moveTo>
                <a:lnTo>
                  <a:pt x="1161142" y="0"/>
                </a:lnTo>
                <a:lnTo>
                  <a:pt x="1161142" y="30480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B7C20A67-0469-405F-A085-B92D612FD071}"/>
              </a:ext>
            </a:extLst>
          </p:cNvPr>
          <p:cNvSpPr/>
          <p:nvPr/>
        </p:nvSpPr>
        <p:spPr bwMode="auto">
          <a:xfrm>
            <a:off x="1756229" y="4151086"/>
            <a:ext cx="1175657" cy="290285"/>
          </a:xfrm>
          <a:custGeom>
            <a:avLst/>
            <a:gdLst>
              <a:gd name="connsiteX0" fmla="*/ 0 w 1175657"/>
              <a:gd name="connsiteY0" fmla="*/ 0 h 290285"/>
              <a:gd name="connsiteX1" fmla="*/ 1175657 w 1175657"/>
              <a:gd name="connsiteY1" fmla="*/ 0 h 290285"/>
              <a:gd name="connsiteX2" fmla="*/ 1175657 w 1175657"/>
              <a:gd name="connsiteY2" fmla="*/ 290285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290285">
                <a:moveTo>
                  <a:pt x="0" y="0"/>
                </a:moveTo>
                <a:lnTo>
                  <a:pt x="1175657" y="0"/>
                </a:lnTo>
                <a:lnTo>
                  <a:pt x="1175657" y="290285"/>
                </a:lnTo>
              </a:path>
            </a:pathLst>
          </a:custGeom>
          <a:ln w="57150">
            <a:solidFill>
              <a:srgbClr val="7030A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0C8E69-3217-4EE6-9FC6-C6B90B80579E}"/>
              </a:ext>
            </a:extLst>
          </p:cNvPr>
          <p:cNvSpPr txBox="1"/>
          <p:nvPr/>
        </p:nvSpPr>
        <p:spPr>
          <a:xfrm>
            <a:off x="1697153" y="3781549"/>
            <a:ext cx="243974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환자 식별 정보 전송</a:t>
            </a:r>
          </a:p>
        </p:txBody>
      </p:sp>
      <p:sp>
        <p:nvSpPr>
          <p:cNvPr id="64" name="원통 17">
            <a:extLst>
              <a:ext uri="{FF2B5EF4-FFF2-40B4-BE49-F238E27FC236}">
                <a16:creationId xmlns:a16="http://schemas.microsoft.com/office/drawing/2014/main" id="{44B0BBF8-22D5-4DF7-A19F-D814C1A12673}"/>
              </a:ext>
            </a:extLst>
          </p:cNvPr>
          <p:cNvSpPr/>
          <p:nvPr/>
        </p:nvSpPr>
        <p:spPr bwMode="auto">
          <a:xfrm>
            <a:off x="7304468" y="385374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CA1C6B-B1A5-44DF-BF92-BAB731425629}"/>
              </a:ext>
            </a:extLst>
          </p:cNvPr>
          <p:cNvSpPr txBox="1"/>
          <p:nvPr/>
        </p:nvSpPr>
        <p:spPr>
          <a:xfrm>
            <a:off x="7977903" y="390342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4" name="원통 17">
            <a:extLst>
              <a:ext uri="{FF2B5EF4-FFF2-40B4-BE49-F238E27FC236}">
                <a16:creationId xmlns:a16="http://schemas.microsoft.com/office/drawing/2014/main" id="{637D854D-0503-4A1C-A867-BFC5D141FA88}"/>
              </a:ext>
            </a:extLst>
          </p:cNvPr>
          <p:cNvSpPr/>
          <p:nvPr/>
        </p:nvSpPr>
        <p:spPr bwMode="auto">
          <a:xfrm>
            <a:off x="7304468" y="3474767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679341-C7C7-4D71-8812-80CAC0649432}"/>
              </a:ext>
            </a:extLst>
          </p:cNvPr>
          <p:cNvSpPr txBox="1"/>
          <p:nvPr/>
        </p:nvSpPr>
        <p:spPr>
          <a:xfrm>
            <a:off x="7977903" y="3524444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18" name="원통 17"/>
          <p:cNvSpPr/>
          <p:nvPr/>
        </p:nvSpPr>
        <p:spPr bwMode="auto">
          <a:xfrm>
            <a:off x="7304468" y="3100743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7903" y="3150420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43493EE-E784-42DD-AA39-776C053F80A4}"/>
              </a:ext>
            </a:extLst>
          </p:cNvPr>
          <p:cNvSpPr/>
          <p:nvPr/>
        </p:nvSpPr>
        <p:spPr bwMode="auto">
          <a:xfrm>
            <a:off x="3614057" y="4003177"/>
            <a:ext cx="3701143" cy="844594"/>
          </a:xfrm>
          <a:custGeom>
            <a:avLst/>
            <a:gdLst>
              <a:gd name="connsiteX0" fmla="*/ 3701143 w 3701143"/>
              <a:gd name="connsiteY0" fmla="*/ 217715 h 914400"/>
              <a:gd name="connsiteX1" fmla="*/ 3207657 w 3701143"/>
              <a:gd name="connsiteY1" fmla="*/ 217715 h 914400"/>
              <a:gd name="connsiteX2" fmla="*/ 3207657 w 3701143"/>
              <a:gd name="connsiteY2" fmla="*/ 0 h 914400"/>
              <a:gd name="connsiteX3" fmla="*/ 2032000 w 3701143"/>
              <a:gd name="connsiteY3" fmla="*/ 0 h 914400"/>
              <a:gd name="connsiteX4" fmla="*/ 2032000 w 3701143"/>
              <a:gd name="connsiteY4" fmla="*/ 914400 h 914400"/>
              <a:gd name="connsiteX5" fmla="*/ 0 w 370114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1143" h="914400">
                <a:moveTo>
                  <a:pt x="3701143" y="217715"/>
                </a:moveTo>
                <a:lnTo>
                  <a:pt x="3207657" y="217715"/>
                </a:lnTo>
                <a:lnTo>
                  <a:pt x="3207657" y="0"/>
                </a:lnTo>
                <a:lnTo>
                  <a:pt x="2032000" y="0"/>
                </a:lnTo>
                <a:lnTo>
                  <a:pt x="2032000" y="914400"/>
                </a:lnTo>
                <a:lnTo>
                  <a:pt x="0" y="914400"/>
                </a:lnTo>
              </a:path>
            </a:pathLst>
          </a:custGeom>
          <a:ln w="57150">
            <a:solidFill>
              <a:srgbClr val="00CC00">
                <a:alpha val="60000"/>
              </a:srgbClr>
            </a:solidFill>
            <a:prstDash val="sysDash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B8276E-8FD7-4D1B-97ED-495AE3BCDF2A}"/>
              </a:ext>
            </a:extLst>
          </p:cNvPr>
          <p:cNvSpPr txBox="1"/>
          <p:nvPr/>
        </p:nvSpPr>
        <p:spPr>
          <a:xfrm>
            <a:off x="4001249" y="4913259"/>
            <a:ext cx="21748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2.2 </a:t>
            </a:r>
            <a:r>
              <a:rPr lang="ko-KR" altLang="en-US"/>
              <a:t>웹 서버를 이용한 서비스 제공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9222DFB4-12F4-4042-8315-F70EA60E9A38}"/>
              </a:ext>
            </a:extLst>
          </p:cNvPr>
          <p:cNvSpPr/>
          <p:nvPr/>
        </p:nvSpPr>
        <p:spPr bwMode="auto">
          <a:xfrm>
            <a:off x="2148114" y="3205250"/>
            <a:ext cx="4528457" cy="594291"/>
          </a:xfrm>
          <a:custGeom>
            <a:avLst/>
            <a:gdLst>
              <a:gd name="connsiteX0" fmla="*/ 0 w 4528457"/>
              <a:gd name="connsiteY0" fmla="*/ 0 h 725714"/>
              <a:gd name="connsiteX1" fmla="*/ 3439886 w 4528457"/>
              <a:gd name="connsiteY1" fmla="*/ 0 h 725714"/>
              <a:gd name="connsiteX2" fmla="*/ 3439886 w 4528457"/>
              <a:gd name="connsiteY2" fmla="*/ 725714 h 725714"/>
              <a:gd name="connsiteX3" fmla="*/ 4528457 w 4528457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8457" h="725714">
                <a:moveTo>
                  <a:pt x="0" y="0"/>
                </a:moveTo>
                <a:lnTo>
                  <a:pt x="3439886" y="0"/>
                </a:lnTo>
                <a:lnTo>
                  <a:pt x="3439886" y="725714"/>
                </a:lnTo>
                <a:lnTo>
                  <a:pt x="4528457" y="725714"/>
                </a:lnTo>
              </a:path>
            </a:pathLst>
          </a:custGeom>
          <a:ln w="57150">
            <a:solidFill>
              <a:srgbClr val="00CC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76" name="Rectangle 2020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제안개요</a:t>
            </a:r>
          </a:p>
        </p:txBody>
      </p:sp>
      <p:grpSp>
        <p:nvGrpSpPr>
          <p:cNvPr id="85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86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벤치마킹 사례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2052" name="Picture 4" descr="관련 이미지">
            <a:extLst>
              <a:ext uri="{FF2B5EF4-FFF2-40B4-BE49-F238E27FC236}">
                <a16:creationId xmlns:a16="http://schemas.microsoft.com/office/drawing/2014/main" id="{5E86ACA1-9D79-4B2D-BE0A-C2912CF3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3" y="1990576"/>
            <a:ext cx="4109216" cy="337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그림자2">
            <a:extLst>
              <a:ext uri="{FF2B5EF4-FFF2-40B4-BE49-F238E27FC236}">
                <a16:creationId xmlns:a16="http://schemas.microsoft.com/office/drawing/2014/main" id="{2D728B1A-CAEF-44AF-A23E-6C5FF039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05" y="1218544"/>
            <a:ext cx="4060773" cy="49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9">
            <a:extLst>
              <a:ext uri="{FF2B5EF4-FFF2-40B4-BE49-F238E27FC236}">
                <a16:creationId xmlns:a16="http://schemas.microsoft.com/office/drawing/2014/main" id="{45DAE030-0F3B-4229-B36B-7A22A009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906" y="1407456"/>
            <a:ext cx="3816966" cy="4112547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CC9900"/>
            </a:solidFill>
            <a:round/>
            <a:headEnd/>
            <a:tailEnd/>
          </a:ln>
          <a:effectLst>
            <a:prstShdw prst="shdw17" dist="38100">
              <a:srgbClr val="CC99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B1CD512-D42D-4A3C-8278-D49EA06F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666" y="1236006"/>
            <a:ext cx="3768207" cy="388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9900">
                  <a:gamma/>
                  <a:shade val="72157"/>
                  <a:invGamma/>
                </a:srgbClr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LG</a:t>
            </a: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Smart ThinQ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9" name="Picture 11" descr="블릿_3">
            <a:extLst>
              <a:ext uri="{FF2B5EF4-FFF2-40B4-BE49-F238E27FC236}">
                <a16:creationId xmlns:a16="http://schemas.microsoft.com/office/drawing/2014/main" id="{097A5337-3ACF-4BDD-BC48-05CB5B40D048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30" y="1353481"/>
            <a:ext cx="183600" cy="1841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759E1B-614C-4F8D-82A8-528DD1EE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1782385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LG</a:t>
            </a:r>
            <a:r>
              <a:rPr lang="ko-KR" altLang="en-US" sz="1800"/>
              <a:t>의 </a:t>
            </a:r>
            <a:r>
              <a:rPr lang="en-US" altLang="ko-KR" sz="1800"/>
              <a:t>IoT </a:t>
            </a:r>
            <a:r>
              <a:rPr lang="ko-KR" altLang="en-US" sz="1800"/>
              <a:t>서비스 플랫폼</a:t>
            </a:r>
            <a:endParaRPr lang="ko-KR" altLang="en-US" sz="1800" dirty="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A7F54717-69C6-4249-9376-991B521F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2306866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</a:t>
            </a:r>
            <a:r>
              <a:rPr lang="ko-KR" altLang="en-US" sz="1800"/>
              <a:t>웹앱을 통해 가전제품 제어</a:t>
            </a:r>
            <a:endParaRPr lang="ko-KR" altLang="en-US" sz="1800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42FC87D5-C496-4543-BBF7-D2F7FB39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2849318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</a:t>
            </a:r>
            <a:r>
              <a:rPr lang="ko-KR" altLang="en-US" sz="1800"/>
              <a:t>관리용 내부 네트워크 구성</a:t>
            </a:r>
            <a:endParaRPr lang="ko-KR" altLang="en-US" sz="1800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BB23EB5-1CBC-4AE9-B1C1-FCE8A7B3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3689519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</a:t>
            </a:r>
            <a:r>
              <a:rPr lang="ko-KR" altLang="en-US" sz="1800"/>
              <a:t>장점 </a:t>
            </a:r>
            <a:endParaRPr lang="en-US" altLang="ko-KR" sz="1800"/>
          </a:p>
          <a:p>
            <a:pPr algn="l" fontAlgn="ctr">
              <a:lnSpc>
                <a:spcPct val="120000"/>
              </a:lnSpc>
            </a:pPr>
            <a:r>
              <a:rPr lang="en-US" altLang="ko-KR" sz="1800"/>
              <a:t>  - </a:t>
            </a:r>
            <a:r>
              <a:rPr lang="ko-KR" altLang="en-US" sz="1800"/>
              <a:t>통합적으로 기기 관리 가능</a:t>
            </a:r>
            <a:r>
              <a:rPr lang="en-US" altLang="ko-KR" sz="1800"/>
              <a:t> </a:t>
            </a:r>
          </a:p>
          <a:p>
            <a:pPr algn="l" fontAlgn="ctr">
              <a:lnSpc>
                <a:spcPct val="120000"/>
              </a:lnSpc>
            </a:pPr>
            <a:r>
              <a:rPr lang="en-US" altLang="ko-KR" sz="1800"/>
              <a:t>  - </a:t>
            </a:r>
            <a:r>
              <a:rPr lang="ko-KR" altLang="en-US" sz="1800"/>
              <a:t>서비스 제공의 편리성</a:t>
            </a:r>
            <a:endParaRPr lang="ko-KR" altLang="en-US" sz="180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428734B-CD56-4D66-888A-2823894D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496" y="4625450"/>
            <a:ext cx="3030392" cy="41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6"/>
              </a:buBlip>
            </a:pPr>
            <a:r>
              <a:rPr lang="en-US" altLang="ko-KR" sz="1800"/>
              <a:t> </a:t>
            </a:r>
            <a:r>
              <a:rPr lang="ko-KR" altLang="en-US" sz="1800"/>
              <a:t>단점</a:t>
            </a:r>
            <a:endParaRPr lang="en-US" altLang="ko-KR" sz="1800"/>
          </a:p>
          <a:p>
            <a:pPr algn="l" fontAlgn="ctr">
              <a:lnSpc>
                <a:spcPct val="120000"/>
              </a:lnSpc>
            </a:pPr>
            <a:r>
              <a:rPr lang="en-US" altLang="ko-KR" sz="1800"/>
              <a:t>  - </a:t>
            </a:r>
            <a:r>
              <a:rPr lang="ko-KR" altLang="en-US" sz="1800"/>
              <a:t>모바일 앱 설치 필수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684898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B44585-7348-442D-99D4-9EE27E4E951C}"/>
              </a:ext>
            </a:extLst>
          </p:cNvPr>
          <p:cNvSpPr/>
          <p:nvPr/>
        </p:nvSpPr>
        <p:spPr bwMode="auto">
          <a:xfrm>
            <a:off x="827480" y="1982289"/>
            <a:ext cx="3413834" cy="353771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5476" name="Rectangle 2020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제안개요</a:t>
            </a:r>
          </a:p>
        </p:txBody>
      </p:sp>
      <p:grpSp>
        <p:nvGrpSpPr>
          <p:cNvPr id="85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86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벤치마킹 사례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16" name="Picture 8" descr="그림자2">
            <a:extLst>
              <a:ext uri="{FF2B5EF4-FFF2-40B4-BE49-F238E27FC236}">
                <a16:creationId xmlns:a16="http://schemas.microsoft.com/office/drawing/2014/main" id="{2D728B1A-CAEF-44AF-A23E-6C5FF039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05" y="1218544"/>
            <a:ext cx="4060773" cy="49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9">
            <a:extLst>
              <a:ext uri="{FF2B5EF4-FFF2-40B4-BE49-F238E27FC236}">
                <a16:creationId xmlns:a16="http://schemas.microsoft.com/office/drawing/2014/main" id="{45DAE030-0F3B-4229-B36B-7A22A009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906" y="1407456"/>
            <a:ext cx="3816966" cy="4112547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CC9900"/>
            </a:solidFill>
            <a:round/>
            <a:headEnd/>
            <a:tailEnd/>
          </a:ln>
          <a:effectLst>
            <a:prstShdw prst="shdw17" dist="38100">
              <a:srgbClr val="CC99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B1CD512-D42D-4A3C-8278-D49EA06F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666" y="1236006"/>
            <a:ext cx="3768207" cy="388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9900">
                  <a:gamma/>
                  <a:shade val="72157"/>
                  <a:invGamma/>
                </a:srgbClr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UinCare</a:t>
            </a: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PRO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9" name="Picture 11" descr="블릿_3">
            <a:extLst>
              <a:ext uri="{FF2B5EF4-FFF2-40B4-BE49-F238E27FC236}">
                <a16:creationId xmlns:a16="http://schemas.microsoft.com/office/drawing/2014/main" id="{097A5337-3ACF-4BDD-BC48-05CB5B40D048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30" y="1353481"/>
            <a:ext cx="183600" cy="1841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759E1B-614C-4F8D-82A8-528DD1EE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1814333"/>
            <a:ext cx="3030392" cy="57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5"/>
              </a:buBlip>
            </a:pPr>
            <a:r>
              <a:rPr lang="en-US" altLang="ko-KR" sz="1800" dirty="0"/>
              <a:t> 3D</a:t>
            </a:r>
            <a:r>
              <a:rPr lang="ko-KR" altLang="en-US" sz="1800" dirty="0"/>
              <a:t>카메라를 활용한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환자 운동 보조 서비스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D1B98-ECD0-44D2-B3F0-51DB3F03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810" y="2198766"/>
            <a:ext cx="2567712" cy="3255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23FFE1-EF2C-4FEC-A21C-48405F932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53" y="2014041"/>
            <a:ext cx="1401022" cy="432955"/>
          </a:xfrm>
          <a:prstGeom prst="rect">
            <a:avLst/>
          </a:prstGeom>
        </p:spPr>
      </p:pic>
      <p:sp>
        <p:nvSpPr>
          <p:cNvPr id="22" name="Rectangle 19">
            <a:extLst>
              <a:ext uri="{FF2B5EF4-FFF2-40B4-BE49-F238E27FC236}">
                <a16:creationId xmlns:a16="http://schemas.microsoft.com/office/drawing/2014/main" id="{C4DD6855-9228-4F3C-B620-FA2B7C70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2561863"/>
            <a:ext cx="3030392" cy="57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5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실제로 병원에서 활용 가능한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상용화된 제품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A0EF6B1-170B-4D27-9675-402DE6F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3400516"/>
            <a:ext cx="3030392" cy="57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5"/>
              </a:buBlip>
            </a:pPr>
            <a:r>
              <a:rPr lang="ko-KR" altLang="en-US" sz="1800" dirty="0"/>
              <a:t> 장점 </a:t>
            </a:r>
            <a:r>
              <a:rPr lang="en-US" altLang="ko-KR" sz="1800" dirty="0"/>
              <a:t>: </a:t>
            </a:r>
            <a:r>
              <a:rPr lang="ko-KR" altLang="en-US" sz="1800" dirty="0"/>
              <a:t>구체적인 운동 동작 안내</a:t>
            </a:r>
            <a:br>
              <a:rPr lang="en-US" altLang="ko-KR" sz="1800" dirty="0"/>
            </a:br>
            <a:r>
              <a:rPr lang="en-US" altLang="ko-KR" sz="1800" dirty="0"/>
              <a:t>             </a:t>
            </a:r>
            <a:r>
              <a:rPr lang="ko-KR" altLang="en-US" sz="1800" dirty="0"/>
              <a:t>즉각적인 피드백 제공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A6D7B69E-F474-41BC-98B1-87E5F206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184" y="4248567"/>
            <a:ext cx="3030392" cy="57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5"/>
              </a:buBlip>
            </a:pPr>
            <a:r>
              <a:rPr lang="ko-KR" altLang="en-US" sz="1800" dirty="0"/>
              <a:t> 단점 </a:t>
            </a:r>
            <a:r>
              <a:rPr lang="en-US" altLang="ko-KR" sz="1800" dirty="0"/>
              <a:t>: </a:t>
            </a:r>
            <a:r>
              <a:rPr lang="ko-KR" altLang="en-US" sz="1800" dirty="0"/>
              <a:t>환자 개인에게 맞춤형 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ko-KR" altLang="en-US" sz="1800" dirty="0"/>
              <a:t>서비스 제공 불가</a:t>
            </a:r>
          </a:p>
        </p:txBody>
      </p:sp>
    </p:spTree>
    <p:extLst>
      <p:ext uri="{BB962C8B-B14F-4D97-AF65-F5344CB8AC3E}">
        <p14:creationId xmlns:p14="http://schemas.microsoft.com/office/powerpoint/2010/main" val="3803283544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611188" y="980660"/>
            <a:ext cx="4680912" cy="614362"/>
            <a:chOff x="1344" y="1616"/>
            <a:chExt cx="3072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시스템구성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E11F-B89E-4327-9D20-1F00F02F94F8}"/>
              </a:ext>
            </a:extLst>
          </p:cNvPr>
          <p:cNvSpPr/>
          <p:nvPr/>
        </p:nvSpPr>
        <p:spPr bwMode="auto">
          <a:xfrm>
            <a:off x="6670538" y="3446451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F21A59-2788-49ED-BE8C-C9FF48061703}"/>
              </a:ext>
            </a:extLst>
          </p:cNvPr>
          <p:cNvSpPr/>
          <p:nvPr/>
        </p:nvSpPr>
        <p:spPr bwMode="auto">
          <a:xfrm>
            <a:off x="1786894" y="3323076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AA57DFC4-8126-4E86-88CD-07475E3FFA43}"/>
              </a:ext>
            </a:extLst>
          </p:cNvPr>
          <p:cNvSpPr/>
          <p:nvPr/>
        </p:nvSpPr>
        <p:spPr bwMode="auto">
          <a:xfrm>
            <a:off x="5070920" y="3446451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A8C39-CE56-4A3A-90A6-8986FBA379AB}"/>
              </a:ext>
            </a:extLst>
          </p:cNvPr>
          <p:cNvSpPr txBox="1"/>
          <p:nvPr/>
        </p:nvSpPr>
        <p:spPr>
          <a:xfrm>
            <a:off x="5155827" y="3913655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A2FDFB-C4CC-4C97-A799-3B3924158938}"/>
              </a:ext>
            </a:extLst>
          </p:cNvPr>
          <p:cNvSpPr/>
          <p:nvPr/>
        </p:nvSpPr>
        <p:spPr bwMode="auto">
          <a:xfrm>
            <a:off x="3578834" y="4241185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90DE6-B98C-4BA2-A6D3-CC5EFC7D88C1}"/>
              </a:ext>
            </a:extLst>
          </p:cNvPr>
          <p:cNvSpPr txBox="1"/>
          <p:nvPr/>
        </p:nvSpPr>
        <p:spPr>
          <a:xfrm>
            <a:off x="1693812" y="4239658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FCB93-4A28-497F-A8D2-A43CFF5A34DF}"/>
              </a:ext>
            </a:extLst>
          </p:cNvPr>
          <p:cNvSpPr txBox="1"/>
          <p:nvPr/>
        </p:nvSpPr>
        <p:spPr>
          <a:xfrm>
            <a:off x="6524064" y="5102288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12FE61-0CB3-45C2-ADDF-19339196A781}"/>
              </a:ext>
            </a:extLst>
          </p:cNvPr>
          <p:cNvCxnSpPr>
            <a:cxnSpLocks/>
          </p:cNvCxnSpPr>
          <p:nvPr/>
        </p:nvCxnSpPr>
        <p:spPr bwMode="auto">
          <a:xfrm>
            <a:off x="2147559" y="3716127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EA4824-2F9D-40FD-AF8B-03B78B7FA05E}"/>
              </a:ext>
            </a:extLst>
          </p:cNvPr>
          <p:cNvCxnSpPr>
            <a:cxnSpLocks/>
          </p:cNvCxnSpPr>
          <p:nvPr/>
        </p:nvCxnSpPr>
        <p:spPr bwMode="auto">
          <a:xfrm>
            <a:off x="3995920" y="4364008"/>
            <a:ext cx="10750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2DBE3D-18E8-4064-A35B-5C642D271CB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5647000" y="4267599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3546CB-D684-40F2-8F43-61EC6A893C5D}"/>
              </a:ext>
            </a:extLst>
          </p:cNvPr>
          <p:cNvSpPr txBox="1"/>
          <p:nvPr/>
        </p:nvSpPr>
        <p:spPr>
          <a:xfrm>
            <a:off x="3384062" y="4906071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7D3E80-C9EC-4DBF-89F9-F2FC70353EAA}"/>
              </a:ext>
            </a:extLst>
          </p:cNvPr>
          <p:cNvSpPr/>
          <p:nvPr/>
        </p:nvSpPr>
        <p:spPr bwMode="auto">
          <a:xfrm>
            <a:off x="3502593" y="416606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337222-0746-46DF-BBC6-92BC44A1EF7E}"/>
              </a:ext>
            </a:extLst>
          </p:cNvPr>
          <p:cNvSpPr/>
          <p:nvPr/>
        </p:nvSpPr>
        <p:spPr bwMode="auto">
          <a:xfrm>
            <a:off x="3400896" y="408120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116FA-90B9-4888-80FC-B2E14B6EA93E}"/>
              </a:ext>
            </a:extLst>
          </p:cNvPr>
          <p:cNvSpPr txBox="1"/>
          <p:nvPr/>
        </p:nvSpPr>
        <p:spPr>
          <a:xfrm>
            <a:off x="4434550" y="4622884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30" name="Picture 2" descr="라즈베리파이 3에 대한 이미지 검색결과">
            <a:extLst>
              <a:ext uri="{FF2B5EF4-FFF2-40B4-BE49-F238E27FC236}">
                <a16:creationId xmlns:a16="http://schemas.microsoft.com/office/drawing/2014/main" id="{EE0FF4D0-C70C-4578-A9F8-DD1223A9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94" y="4104009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관련 이미지">
            <a:extLst>
              <a:ext uri="{FF2B5EF4-FFF2-40B4-BE49-F238E27FC236}">
                <a16:creationId xmlns:a16="http://schemas.microsoft.com/office/drawing/2014/main" id="{6F811C32-E14C-41FA-8CC3-B5F0839D4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848400" y="3464672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1E1A012F-8574-41DD-B095-64C03EDE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46" y="1534848"/>
            <a:ext cx="7937717" cy="157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7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관리 페이지 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 혹은 의료진에게 제공될 </a:t>
            </a:r>
            <a:r>
              <a:rPr lang="en-US" altLang="ko-KR" sz="1800" dirty="0"/>
              <a:t>UI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7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반응형 포스터 기기 </a:t>
            </a:r>
            <a:r>
              <a:rPr lang="en-US" altLang="ko-KR" sz="1800" dirty="0"/>
              <a:t>: </a:t>
            </a:r>
            <a:r>
              <a:rPr lang="ko-KR" altLang="en-US" sz="1800" dirty="0"/>
              <a:t>환자를 인식하고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운동 서비스를 제공하는 기기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7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환자 식별 기기 </a:t>
            </a:r>
            <a:r>
              <a:rPr lang="en-US" altLang="ko-KR" sz="1800" dirty="0"/>
              <a:t>: </a:t>
            </a:r>
            <a:r>
              <a:rPr lang="ko-KR" altLang="en-US" sz="1800" dirty="0"/>
              <a:t>환자를 식별할 수 있게 도와주고 움직임을 체크하는 기기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7"/>
              </a:buBlip>
            </a:pPr>
            <a:r>
              <a:rPr lang="ko-KR" altLang="en-US" sz="1800" dirty="0"/>
              <a:t> 통합관리서버 </a:t>
            </a:r>
            <a:r>
              <a:rPr lang="en-US" altLang="ko-KR" sz="1800" dirty="0"/>
              <a:t>: Node.js</a:t>
            </a:r>
            <a:r>
              <a:rPr lang="ko-KR" altLang="en-US" sz="1800" dirty="0"/>
              <a:t>로 구현된 서버</a:t>
            </a:r>
            <a:r>
              <a:rPr lang="en-US" altLang="ko-KR" sz="1800" dirty="0"/>
              <a:t>. DB</a:t>
            </a:r>
            <a:r>
              <a:rPr lang="ko-KR" altLang="en-US" sz="1800" dirty="0"/>
              <a:t>와 웹 서비스를 제공</a:t>
            </a:r>
            <a:endParaRPr lang="en-US" altLang="ko-KR" sz="1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ACDCD5-0728-4C90-B0C0-36DCD1B28D02}"/>
              </a:ext>
            </a:extLst>
          </p:cNvPr>
          <p:cNvSpPr/>
          <p:nvPr/>
        </p:nvSpPr>
        <p:spPr bwMode="auto">
          <a:xfrm>
            <a:off x="1504808" y="4958972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EE990B-7A20-4E9B-B0B8-EDAB16598A85}"/>
              </a:ext>
            </a:extLst>
          </p:cNvPr>
          <p:cNvSpPr txBox="1"/>
          <p:nvPr/>
        </p:nvSpPr>
        <p:spPr>
          <a:xfrm>
            <a:off x="1056818" y="5609116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6177F6-2AC7-48F1-A389-C96FAB816C9A}"/>
              </a:ext>
            </a:extLst>
          </p:cNvPr>
          <p:cNvSpPr/>
          <p:nvPr/>
        </p:nvSpPr>
        <p:spPr bwMode="auto">
          <a:xfrm>
            <a:off x="1428567" y="488385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D55728-0EBD-4C87-A51E-FEE50A1442DD}"/>
              </a:ext>
            </a:extLst>
          </p:cNvPr>
          <p:cNvSpPr/>
          <p:nvPr/>
        </p:nvSpPr>
        <p:spPr bwMode="auto">
          <a:xfrm>
            <a:off x="1326870" y="4798988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526681-CD18-4DCE-9434-EE356D064CA4}"/>
              </a:ext>
            </a:extLst>
          </p:cNvPr>
          <p:cNvSpPr txBox="1"/>
          <p:nvPr/>
        </p:nvSpPr>
        <p:spPr>
          <a:xfrm>
            <a:off x="2360524" y="5340671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40" name="Picture 2" descr="라즈베리파이 3에 대한 이미지 검색결과">
            <a:extLst>
              <a:ext uri="{FF2B5EF4-FFF2-40B4-BE49-F238E27FC236}">
                <a16:creationId xmlns:a16="http://schemas.microsoft.com/office/drawing/2014/main" id="{6666F273-EB88-4AB0-8BF5-3AEDE710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68" y="4821796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3B314E9-ADFA-458D-9EC4-DB2D1E2ED736}"/>
              </a:ext>
            </a:extLst>
          </p:cNvPr>
          <p:cNvSpPr/>
          <p:nvPr/>
        </p:nvSpPr>
        <p:spPr bwMode="auto">
          <a:xfrm>
            <a:off x="2446125" y="4518002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원통 17">
            <a:extLst>
              <a:ext uri="{FF2B5EF4-FFF2-40B4-BE49-F238E27FC236}">
                <a16:creationId xmlns:a16="http://schemas.microsoft.com/office/drawing/2014/main" id="{2326761D-9022-4484-A52F-B2B9ABC56376}"/>
              </a:ext>
            </a:extLst>
          </p:cNvPr>
          <p:cNvSpPr/>
          <p:nvPr/>
        </p:nvSpPr>
        <p:spPr bwMode="auto">
          <a:xfrm>
            <a:off x="7304468" y="4350937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E19145-FBAF-4E17-B555-B0851D4F1F33}"/>
              </a:ext>
            </a:extLst>
          </p:cNvPr>
          <p:cNvSpPr txBox="1"/>
          <p:nvPr/>
        </p:nvSpPr>
        <p:spPr>
          <a:xfrm>
            <a:off x="7977903" y="4400614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18" name="원통 17">
            <a:extLst>
              <a:ext uri="{FF2B5EF4-FFF2-40B4-BE49-F238E27FC236}">
                <a16:creationId xmlns:a16="http://schemas.microsoft.com/office/drawing/2014/main" id="{BB5AB207-B6C3-4E2F-AD18-1460C8C0F568}"/>
              </a:ext>
            </a:extLst>
          </p:cNvPr>
          <p:cNvSpPr/>
          <p:nvPr/>
        </p:nvSpPr>
        <p:spPr bwMode="auto">
          <a:xfrm>
            <a:off x="7304468" y="3984055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2E486-0D99-4F8D-AFCA-8033F435B7E2}"/>
              </a:ext>
            </a:extLst>
          </p:cNvPr>
          <p:cNvSpPr txBox="1"/>
          <p:nvPr/>
        </p:nvSpPr>
        <p:spPr>
          <a:xfrm>
            <a:off x="7934361" y="4033732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20" name="원통 17">
            <a:extLst>
              <a:ext uri="{FF2B5EF4-FFF2-40B4-BE49-F238E27FC236}">
                <a16:creationId xmlns:a16="http://schemas.microsoft.com/office/drawing/2014/main" id="{9324E303-1173-48C6-9DFE-57D35BF256FE}"/>
              </a:ext>
            </a:extLst>
          </p:cNvPr>
          <p:cNvSpPr/>
          <p:nvPr/>
        </p:nvSpPr>
        <p:spPr bwMode="auto">
          <a:xfrm>
            <a:off x="7304468" y="3610031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B8FE80-A1BE-40A9-904A-56A19EDDBAC8}"/>
              </a:ext>
            </a:extLst>
          </p:cNvPr>
          <p:cNvSpPr txBox="1"/>
          <p:nvPr/>
        </p:nvSpPr>
        <p:spPr>
          <a:xfrm>
            <a:off x="7934361" y="3659708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관리자에 대한 이미지 검색결과">
            <a:extLst>
              <a:ext uri="{FF2B5EF4-FFF2-40B4-BE49-F238E27FC236}">
                <a16:creationId xmlns:a16="http://schemas.microsoft.com/office/drawing/2014/main" id="{D76B9A60-9C90-4D08-8DB8-A6A17347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7" y="299709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8569482" cy="614362"/>
            <a:chOff x="1091" y="1614"/>
            <a:chExt cx="5624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091" y="1662"/>
              <a:ext cx="5624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2451" y="1614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–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기기 정보 관리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등록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삭제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수정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검색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1176C0-5496-4A82-BEC2-7C7310BBC198}"/>
              </a:ext>
            </a:extLst>
          </p:cNvPr>
          <p:cNvSpPr/>
          <p:nvPr/>
        </p:nvSpPr>
        <p:spPr bwMode="auto">
          <a:xfrm>
            <a:off x="6658644" y="3717040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1E85A5-0397-4825-96FF-EB6BC011263F}"/>
              </a:ext>
            </a:extLst>
          </p:cNvPr>
          <p:cNvSpPr/>
          <p:nvPr/>
        </p:nvSpPr>
        <p:spPr bwMode="auto">
          <a:xfrm>
            <a:off x="983505" y="3593665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A514F3F7-BAE5-46B9-B21E-8D89079D3885}"/>
              </a:ext>
            </a:extLst>
          </p:cNvPr>
          <p:cNvSpPr/>
          <p:nvPr/>
        </p:nvSpPr>
        <p:spPr bwMode="auto">
          <a:xfrm>
            <a:off x="5059026" y="3717040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5DBF1-9459-4F74-ABFA-469671B1F055}"/>
              </a:ext>
            </a:extLst>
          </p:cNvPr>
          <p:cNvSpPr txBox="1"/>
          <p:nvPr/>
        </p:nvSpPr>
        <p:spPr>
          <a:xfrm>
            <a:off x="5143933" y="4184244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99F5E9-82C5-4FCE-AC79-D7EC82DC8876}"/>
              </a:ext>
            </a:extLst>
          </p:cNvPr>
          <p:cNvSpPr/>
          <p:nvPr/>
        </p:nvSpPr>
        <p:spPr bwMode="auto">
          <a:xfrm>
            <a:off x="2775445" y="451177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36AE3-2596-4813-BB02-31D2C076D4DE}"/>
              </a:ext>
            </a:extLst>
          </p:cNvPr>
          <p:cNvSpPr txBox="1"/>
          <p:nvPr/>
        </p:nvSpPr>
        <p:spPr>
          <a:xfrm>
            <a:off x="890423" y="4510247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906A8-5FC0-466D-BB64-281A80EA10C0}"/>
              </a:ext>
            </a:extLst>
          </p:cNvPr>
          <p:cNvSpPr txBox="1"/>
          <p:nvPr/>
        </p:nvSpPr>
        <p:spPr>
          <a:xfrm>
            <a:off x="6512170" y="5372877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CCB9A5-1B23-4E50-948C-E886371FABE1}"/>
              </a:ext>
            </a:extLst>
          </p:cNvPr>
          <p:cNvCxnSpPr>
            <a:cxnSpLocks/>
          </p:cNvCxnSpPr>
          <p:nvPr/>
        </p:nvCxnSpPr>
        <p:spPr bwMode="auto">
          <a:xfrm>
            <a:off x="2135665" y="3986716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5D2D8A-98B6-4DE4-A98E-058727EB7D2F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634597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9A9084-B680-42D2-8F6E-62CFFBFF44A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5635106" y="4538188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5D6795-BF6E-4569-9350-553CA4F78E01}"/>
              </a:ext>
            </a:extLst>
          </p:cNvPr>
          <p:cNvSpPr txBox="1"/>
          <p:nvPr/>
        </p:nvSpPr>
        <p:spPr>
          <a:xfrm>
            <a:off x="2580673" y="5176660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94E4E5-71E2-4DA3-B2E5-9819F10340A3}"/>
              </a:ext>
            </a:extLst>
          </p:cNvPr>
          <p:cNvSpPr/>
          <p:nvPr/>
        </p:nvSpPr>
        <p:spPr bwMode="auto">
          <a:xfrm>
            <a:off x="2699204" y="443665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1C8591-4F68-4A95-A34D-3C26713C7B2F}"/>
              </a:ext>
            </a:extLst>
          </p:cNvPr>
          <p:cNvSpPr/>
          <p:nvPr/>
        </p:nvSpPr>
        <p:spPr bwMode="auto">
          <a:xfrm>
            <a:off x="2597507" y="435179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029DA-C39F-45C2-8E24-194691097A18}"/>
              </a:ext>
            </a:extLst>
          </p:cNvPr>
          <p:cNvSpPr txBox="1"/>
          <p:nvPr/>
        </p:nvSpPr>
        <p:spPr>
          <a:xfrm>
            <a:off x="3631161" y="4893473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22" name="Picture 2" descr="라즈베리파이 3에 대한 이미지 검색결과">
            <a:extLst>
              <a:ext uri="{FF2B5EF4-FFF2-40B4-BE49-F238E27FC236}">
                <a16:creationId xmlns:a16="http://schemas.microsoft.com/office/drawing/2014/main" id="{9670DDEA-F0ED-4899-9A7D-6A3F8695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374598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관련 이미지">
            <a:extLst>
              <a:ext uri="{FF2B5EF4-FFF2-40B4-BE49-F238E27FC236}">
                <a16:creationId xmlns:a16="http://schemas.microsoft.com/office/drawing/2014/main" id="{252CC452-57E8-4685-8F15-B4B81FC9A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735261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DD394A-302C-4EAF-AF49-178217128C07}"/>
              </a:ext>
            </a:extLst>
          </p:cNvPr>
          <p:cNvSpPr/>
          <p:nvPr/>
        </p:nvSpPr>
        <p:spPr bwMode="auto">
          <a:xfrm>
            <a:off x="701419" y="522956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0E5BE-57FB-4F7A-A49C-E86431162D94}"/>
              </a:ext>
            </a:extLst>
          </p:cNvPr>
          <p:cNvSpPr txBox="1"/>
          <p:nvPr/>
        </p:nvSpPr>
        <p:spPr>
          <a:xfrm>
            <a:off x="253429" y="5879705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5421D1-F826-4A31-ACD6-2485205C960A}"/>
              </a:ext>
            </a:extLst>
          </p:cNvPr>
          <p:cNvSpPr/>
          <p:nvPr/>
        </p:nvSpPr>
        <p:spPr bwMode="auto">
          <a:xfrm>
            <a:off x="625178" y="5154440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5518C-9352-4F1B-98A4-8CC567975CF8}"/>
              </a:ext>
            </a:extLst>
          </p:cNvPr>
          <p:cNvSpPr/>
          <p:nvPr/>
        </p:nvSpPr>
        <p:spPr bwMode="auto">
          <a:xfrm>
            <a:off x="523481" y="5069577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0C89D2-B0BE-4A13-8161-9E8151B3DEC2}"/>
              </a:ext>
            </a:extLst>
          </p:cNvPr>
          <p:cNvSpPr txBox="1"/>
          <p:nvPr/>
        </p:nvSpPr>
        <p:spPr>
          <a:xfrm>
            <a:off x="1557135" y="5611260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29" name="Picture 2" descr="라즈베리파이 3에 대한 이미지 검색결과">
            <a:extLst>
              <a:ext uri="{FF2B5EF4-FFF2-40B4-BE49-F238E27FC236}">
                <a16:creationId xmlns:a16="http://schemas.microsoft.com/office/drawing/2014/main" id="{2D54374D-D4FE-47D3-B924-6E93F607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092385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3822316-4E9B-4683-98D4-C73D97280F6B}"/>
              </a:ext>
            </a:extLst>
          </p:cNvPr>
          <p:cNvSpPr/>
          <p:nvPr/>
        </p:nvSpPr>
        <p:spPr bwMode="auto">
          <a:xfrm>
            <a:off x="1642736" y="4788591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원통 17">
            <a:extLst>
              <a:ext uri="{FF2B5EF4-FFF2-40B4-BE49-F238E27FC236}">
                <a16:creationId xmlns:a16="http://schemas.microsoft.com/office/drawing/2014/main" id="{8FE75EB5-14B2-4CFB-B1BA-15FFC28AC759}"/>
              </a:ext>
            </a:extLst>
          </p:cNvPr>
          <p:cNvSpPr/>
          <p:nvPr/>
        </p:nvSpPr>
        <p:spPr bwMode="auto">
          <a:xfrm>
            <a:off x="7292574" y="4621526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6F799-C124-4495-B261-FADCB40AD4CC}"/>
              </a:ext>
            </a:extLst>
          </p:cNvPr>
          <p:cNvSpPr txBox="1"/>
          <p:nvPr/>
        </p:nvSpPr>
        <p:spPr>
          <a:xfrm>
            <a:off x="7966009" y="4671203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3" name="원통 17">
            <a:extLst>
              <a:ext uri="{FF2B5EF4-FFF2-40B4-BE49-F238E27FC236}">
                <a16:creationId xmlns:a16="http://schemas.microsoft.com/office/drawing/2014/main" id="{A85A256A-8936-4AF0-B70D-3EBD1D2C76F3}"/>
              </a:ext>
            </a:extLst>
          </p:cNvPr>
          <p:cNvSpPr/>
          <p:nvPr/>
        </p:nvSpPr>
        <p:spPr bwMode="auto">
          <a:xfrm>
            <a:off x="7292574" y="4254644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BF994C-ACAA-4045-AB95-E777FEEA7919}"/>
              </a:ext>
            </a:extLst>
          </p:cNvPr>
          <p:cNvSpPr txBox="1"/>
          <p:nvPr/>
        </p:nvSpPr>
        <p:spPr>
          <a:xfrm>
            <a:off x="7922467" y="4304321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5" name="원통 17">
            <a:extLst>
              <a:ext uri="{FF2B5EF4-FFF2-40B4-BE49-F238E27FC236}">
                <a16:creationId xmlns:a16="http://schemas.microsoft.com/office/drawing/2014/main" id="{F47581B4-BFFE-4781-A03A-93B647733D1C}"/>
              </a:ext>
            </a:extLst>
          </p:cNvPr>
          <p:cNvSpPr/>
          <p:nvPr/>
        </p:nvSpPr>
        <p:spPr bwMode="auto">
          <a:xfrm>
            <a:off x="7292574" y="3880620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CD633-0023-4132-AF65-1383CAFC99F6}"/>
              </a:ext>
            </a:extLst>
          </p:cNvPr>
          <p:cNvSpPr txBox="1"/>
          <p:nvPr/>
        </p:nvSpPr>
        <p:spPr>
          <a:xfrm>
            <a:off x="7922467" y="3930297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EF6EFF87-C707-4A9F-8B64-6FBF10BB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318389"/>
            <a:ext cx="7937717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관리자가 관리 페이지를 이용하여 환자 식별기기</a:t>
            </a:r>
            <a:r>
              <a:rPr lang="en-US" altLang="ko-KR" sz="1800" dirty="0"/>
              <a:t>, </a:t>
            </a:r>
            <a:r>
              <a:rPr lang="ko-KR" altLang="en-US" sz="1800" dirty="0"/>
              <a:t>반응형 포스터 기기의 정보 관리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기기의 </a:t>
            </a:r>
            <a:r>
              <a:rPr lang="en-US" altLang="ko-KR" sz="1800" dirty="0"/>
              <a:t>MAC</a:t>
            </a:r>
            <a:r>
              <a:rPr lang="ko-KR" altLang="en-US" sz="1800" dirty="0"/>
              <a:t>주소</a:t>
            </a:r>
            <a:r>
              <a:rPr lang="en-US" altLang="ko-KR" sz="1800" dirty="0"/>
              <a:t>, 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설치 장소</a:t>
            </a:r>
            <a:r>
              <a:rPr lang="en-US" altLang="ko-KR" sz="1800" dirty="0"/>
              <a:t>, </a:t>
            </a:r>
            <a:r>
              <a:rPr lang="ko-KR" altLang="en-US" sz="1800" dirty="0"/>
              <a:t>담당자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버젼</a:t>
            </a:r>
            <a:r>
              <a:rPr lang="ko-KR" altLang="en-US" sz="1800" dirty="0"/>
              <a:t> 등의 정보 등록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등록한 정보는 관리서버의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8"/>
              </a:buBlip>
            </a:pPr>
            <a:r>
              <a:rPr lang="ko-KR" altLang="en-US" sz="1800" dirty="0"/>
              <a:t> 개통 전까지는 기기 사용 불가능</a:t>
            </a:r>
            <a:r>
              <a:rPr lang="en-US" altLang="ko-KR" sz="18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D2C14-FCD0-4E1B-BBF5-84D99EE28AED}"/>
              </a:ext>
            </a:extLst>
          </p:cNvPr>
          <p:cNvSpPr txBox="1"/>
          <p:nvPr/>
        </p:nvSpPr>
        <p:spPr>
          <a:xfrm>
            <a:off x="2029859" y="3422806"/>
            <a:ext cx="35405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기기 정보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288D-26C9-4BEF-9AE5-092E2EBDFF30}"/>
              </a:ext>
            </a:extLst>
          </p:cNvPr>
          <p:cNvSpPr/>
          <p:nvPr/>
        </p:nvSpPr>
        <p:spPr bwMode="auto">
          <a:xfrm>
            <a:off x="6662057" y="4077090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DBF880-F4BF-4877-B58A-795411A294DF}"/>
              </a:ext>
            </a:extLst>
          </p:cNvPr>
          <p:cNvSpPr txBox="1"/>
          <p:nvPr/>
        </p:nvSpPr>
        <p:spPr>
          <a:xfrm>
            <a:off x="6460333" y="3203469"/>
            <a:ext cx="1689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DB Query </a:t>
            </a:r>
            <a:r>
              <a:rPr lang="ko-KR" altLang="en-US" dirty="0"/>
              <a:t>요청 전달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D1BF2B0B-8EE8-4820-82DF-0A793A161CC7}"/>
              </a:ext>
            </a:extLst>
          </p:cNvPr>
          <p:cNvSpPr/>
          <p:nvPr/>
        </p:nvSpPr>
        <p:spPr bwMode="auto">
          <a:xfrm>
            <a:off x="2147534" y="3971109"/>
            <a:ext cx="5125865" cy="606116"/>
          </a:xfrm>
          <a:custGeom>
            <a:avLst/>
            <a:gdLst>
              <a:gd name="connsiteX0" fmla="*/ 5125865 w 5125865"/>
              <a:gd name="connsiteY0" fmla="*/ 271707 h 606116"/>
              <a:gd name="connsiteX1" fmla="*/ 5000461 w 5125865"/>
              <a:gd name="connsiteY1" fmla="*/ 271707 h 606116"/>
              <a:gd name="connsiteX2" fmla="*/ 5000461 w 5125865"/>
              <a:gd name="connsiteY2" fmla="*/ 606116 h 606116"/>
              <a:gd name="connsiteX3" fmla="*/ 3396343 w 5125865"/>
              <a:gd name="connsiteY3" fmla="*/ 606116 h 606116"/>
              <a:gd name="connsiteX4" fmla="*/ 3396343 w 5125865"/>
              <a:gd name="connsiteY4" fmla="*/ 0 h 606116"/>
              <a:gd name="connsiteX5" fmla="*/ 0 w 5125865"/>
              <a:gd name="connsiteY5" fmla="*/ 0 h 60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5865" h="606116">
                <a:moveTo>
                  <a:pt x="5125865" y="271707"/>
                </a:moveTo>
                <a:lnTo>
                  <a:pt x="5000461" y="271707"/>
                </a:lnTo>
                <a:lnTo>
                  <a:pt x="5000461" y="606116"/>
                </a:lnTo>
                <a:lnTo>
                  <a:pt x="3396343" y="606116"/>
                </a:lnTo>
                <a:lnTo>
                  <a:pt x="3396343" y="0"/>
                </a:lnTo>
                <a:lnTo>
                  <a:pt x="0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prstDash val="sysDot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E8201012-E3E6-48D3-8EC3-134C9DD39A8C}"/>
              </a:ext>
            </a:extLst>
          </p:cNvPr>
          <p:cNvSpPr/>
          <p:nvPr/>
        </p:nvSpPr>
        <p:spPr bwMode="auto">
          <a:xfrm>
            <a:off x="2131858" y="3798679"/>
            <a:ext cx="4526786" cy="674043"/>
          </a:xfrm>
          <a:custGeom>
            <a:avLst/>
            <a:gdLst>
              <a:gd name="connsiteX0" fmla="*/ 0 w 4462272"/>
              <a:gd name="connsiteY0" fmla="*/ 0 h 674043"/>
              <a:gd name="connsiteX1" fmla="*/ 3584448 w 4462272"/>
              <a:gd name="connsiteY1" fmla="*/ 0 h 674043"/>
              <a:gd name="connsiteX2" fmla="*/ 3584448 w 4462272"/>
              <a:gd name="connsiteY2" fmla="*/ 668818 h 674043"/>
              <a:gd name="connsiteX3" fmla="*/ 3500846 w 4462272"/>
              <a:gd name="connsiteY3" fmla="*/ 674043 h 674043"/>
              <a:gd name="connsiteX4" fmla="*/ 4462272 w 4462272"/>
              <a:gd name="connsiteY4" fmla="*/ 674043 h 6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272" h="674043">
                <a:moveTo>
                  <a:pt x="0" y="0"/>
                </a:moveTo>
                <a:lnTo>
                  <a:pt x="3584448" y="0"/>
                </a:lnTo>
                <a:lnTo>
                  <a:pt x="3584448" y="668818"/>
                </a:lnTo>
                <a:lnTo>
                  <a:pt x="3500846" y="674043"/>
                </a:lnTo>
                <a:lnTo>
                  <a:pt x="4462272" y="674043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3E196B-A116-4A30-807B-5942F41595B7}"/>
              </a:ext>
            </a:extLst>
          </p:cNvPr>
          <p:cNvSpPr txBox="1"/>
          <p:nvPr/>
        </p:nvSpPr>
        <p:spPr>
          <a:xfrm>
            <a:off x="2238251" y="4023141"/>
            <a:ext cx="26505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검색 시 결과 전달</a:t>
            </a:r>
          </a:p>
        </p:txBody>
      </p:sp>
    </p:spTree>
    <p:extLst>
      <p:ext uri="{BB962C8B-B14F-4D97-AF65-F5344CB8AC3E}">
        <p14:creationId xmlns:p14="http://schemas.microsoft.com/office/powerpoint/2010/main" val="245890882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관리자에 대한 이미지 검색결과">
            <a:extLst>
              <a:ext uri="{FF2B5EF4-FFF2-40B4-BE49-F238E27FC236}">
                <a16:creationId xmlns:a16="http://schemas.microsoft.com/office/drawing/2014/main" id="{C2AA5B51-0B0C-4868-A69B-1C92C374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2" y="314855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251400" y="976228"/>
            <a:ext cx="5616485" cy="614362"/>
            <a:chOff x="1138" y="1614"/>
            <a:chExt cx="3686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138" y="1662"/>
              <a:ext cx="3686" cy="307"/>
            </a:xfrm>
            <a:prstGeom prst="roundRect">
              <a:avLst>
                <a:gd name="adj" fmla="val 44043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158" y="1614"/>
              <a:ext cx="361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</a:t>
              </a:r>
              <a:r>
                <a:rPr lang="en-US" altLang="ko-KR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– </a:t>
              </a:r>
              <a:r>
                <a: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포스터 기기 개통</a:t>
              </a: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프로젝트 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A0F1CCE2-8686-4DCC-A1D1-66FCBF16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" y="1286829"/>
            <a:ext cx="8821762" cy="19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sz="1800" dirty="0"/>
              <a:t> 관리자가 관리 페이지를 이용하여 포스터 기기를 사용하기 위해 개통 진행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기기 개통 여부 </a:t>
            </a:r>
            <a:r>
              <a:rPr lang="en-US" altLang="ko-KR" sz="1800" dirty="0"/>
              <a:t>DB</a:t>
            </a:r>
            <a:r>
              <a:rPr lang="ko-KR" altLang="en-US" sz="1800" dirty="0"/>
              <a:t> 적용</a:t>
            </a:r>
            <a:r>
              <a:rPr lang="en-US" altLang="ko-KR" sz="1800" dirty="0"/>
              <a:t>("</a:t>
            </a:r>
            <a:r>
              <a:rPr lang="ko-KR" altLang="en-US" sz="1800" dirty="0"/>
              <a:t>개통 여부</a:t>
            </a:r>
            <a:r>
              <a:rPr lang="en-US" altLang="ko-KR" sz="1800" dirty="0"/>
              <a:t>" </a:t>
            </a:r>
            <a:r>
              <a:rPr lang="ko-KR" altLang="en-US" sz="1800" dirty="0"/>
              <a:t>정보 수정</a:t>
            </a:r>
            <a:r>
              <a:rPr lang="en-US" altLang="ko-KR" sz="1800" dirty="0"/>
              <a:t>)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포스터 기기의 개통 수행 시 관리 서버는 해당 포스터 기기에 개통 여부 전달</a:t>
            </a:r>
            <a:endParaRPr lang="en-US" altLang="ko-KR" sz="1800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 dirty="0"/>
              <a:t> </a:t>
            </a:r>
            <a:r>
              <a:rPr lang="ko-KR" altLang="en-US" sz="1800" dirty="0"/>
              <a:t>포스터 기기는 사용 가능 상태로 전환</a:t>
            </a:r>
            <a:endParaRPr lang="en-US" altLang="ko-KR" sz="1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13F21-7120-4435-A334-85827469C4AC}"/>
              </a:ext>
            </a:extLst>
          </p:cNvPr>
          <p:cNvSpPr/>
          <p:nvPr/>
        </p:nvSpPr>
        <p:spPr bwMode="auto">
          <a:xfrm>
            <a:off x="6658644" y="3816551"/>
            <a:ext cx="1137999" cy="1642296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8F3A4-542A-4426-BA88-3B81058F3AE4}"/>
              </a:ext>
            </a:extLst>
          </p:cNvPr>
          <p:cNvSpPr/>
          <p:nvPr/>
        </p:nvSpPr>
        <p:spPr bwMode="auto">
          <a:xfrm>
            <a:off x="983505" y="3693176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모서리가 둥근 직사각형 3">
            <a:extLst>
              <a:ext uri="{FF2B5EF4-FFF2-40B4-BE49-F238E27FC236}">
                <a16:creationId xmlns:a16="http://schemas.microsoft.com/office/drawing/2014/main" id="{43AD63C2-D4AB-4E39-8616-B26746CE5302}"/>
              </a:ext>
            </a:extLst>
          </p:cNvPr>
          <p:cNvSpPr/>
          <p:nvPr/>
        </p:nvSpPr>
        <p:spPr bwMode="auto">
          <a:xfrm>
            <a:off x="5059026" y="3816551"/>
            <a:ext cx="576080" cy="1642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3589E7-7D99-423A-9484-0A9467CBE186}"/>
              </a:ext>
            </a:extLst>
          </p:cNvPr>
          <p:cNvSpPr txBox="1"/>
          <p:nvPr/>
        </p:nvSpPr>
        <p:spPr>
          <a:xfrm>
            <a:off x="5143933" y="4283755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인터넷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C67F8A-E5CB-4883-B078-10F9F87180EF}"/>
              </a:ext>
            </a:extLst>
          </p:cNvPr>
          <p:cNvSpPr/>
          <p:nvPr/>
        </p:nvSpPr>
        <p:spPr bwMode="auto">
          <a:xfrm>
            <a:off x="2775445" y="4611285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21D46D-BDBC-45AE-9396-58DAAC526C91}"/>
              </a:ext>
            </a:extLst>
          </p:cNvPr>
          <p:cNvSpPr txBox="1"/>
          <p:nvPr/>
        </p:nvSpPr>
        <p:spPr>
          <a:xfrm>
            <a:off x="890423" y="4609758"/>
            <a:ext cx="13115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 페이지</a:t>
            </a:r>
            <a:endParaRPr lang="en-US" altLang="ko-KR" sz="1100" dirty="0"/>
          </a:p>
          <a:p>
            <a:r>
              <a:rPr lang="en-US" altLang="ko-KR" sz="1100"/>
              <a:t>(Web Browser)</a:t>
            </a:r>
            <a:endParaRPr lang="en-US" altLang="ko-KR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F97243-F948-405B-9579-EA25E86C234B}"/>
              </a:ext>
            </a:extLst>
          </p:cNvPr>
          <p:cNvSpPr txBox="1"/>
          <p:nvPr/>
        </p:nvSpPr>
        <p:spPr>
          <a:xfrm>
            <a:off x="6512170" y="5472388"/>
            <a:ext cx="143240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통합관리서버</a:t>
            </a:r>
            <a:endParaRPr lang="en-US" altLang="ko-KR" sz="1100" dirty="0"/>
          </a:p>
          <a:p>
            <a:r>
              <a:rPr lang="en-US" altLang="ko-KR" sz="1100"/>
              <a:t>(Node.js </a:t>
            </a:r>
            <a:r>
              <a:rPr lang="ko-KR" altLang="en-US" sz="1100"/>
              <a:t>웹서버</a:t>
            </a:r>
            <a:r>
              <a:rPr lang="en-US" altLang="ko-KR" sz="1100" dirty="0"/>
              <a:t>)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C9923D-92DD-48F7-AE36-8D39A52FCA59}"/>
              </a:ext>
            </a:extLst>
          </p:cNvPr>
          <p:cNvCxnSpPr>
            <a:cxnSpLocks/>
          </p:cNvCxnSpPr>
          <p:nvPr/>
        </p:nvCxnSpPr>
        <p:spPr bwMode="auto">
          <a:xfrm>
            <a:off x="2135665" y="4086227"/>
            <a:ext cx="2923361" cy="613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1D8DEE0-6F50-43EF-B36B-D53D36AC9A36}"/>
              </a:ext>
            </a:extLst>
          </p:cNvPr>
          <p:cNvCxnSpPr>
            <a:cxnSpLocks/>
          </p:cNvCxnSpPr>
          <p:nvPr/>
        </p:nvCxnSpPr>
        <p:spPr bwMode="auto">
          <a:xfrm>
            <a:off x="3143863" y="4734108"/>
            <a:ext cx="191516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59BD976-4A45-47F2-9707-8365F80C8B37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 bwMode="auto">
          <a:xfrm>
            <a:off x="5635106" y="4637699"/>
            <a:ext cx="102353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27F6D-416E-42A0-8713-E1F20CFC6292}"/>
              </a:ext>
            </a:extLst>
          </p:cNvPr>
          <p:cNvSpPr txBox="1"/>
          <p:nvPr/>
        </p:nvSpPr>
        <p:spPr>
          <a:xfrm>
            <a:off x="2580673" y="5276171"/>
            <a:ext cx="140615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반응형 포스터 기기</a:t>
            </a:r>
            <a:endParaRPr lang="en-US" altLang="ko-KR" sz="1100"/>
          </a:p>
          <a:p>
            <a:r>
              <a:rPr lang="en-US" altLang="ko-KR" sz="1100"/>
              <a:t>(</a:t>
            </a:r>
            <a:r>
              <a:rPr lang="ko-KR" altLang="en-US" sz="1100"/>
              <a:t>라즈베리파이</a:t>
            </a:r>
            <a:r>
              <a:rPr lang="en-US" altLang="ko-KR" sz="1100"/>
              <a:t>3)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B3F74B-8C47-4638-B9CC-5806980EBDB9}"/>
              </a:ext>
            </a:extLst>
          </p:cNvPr>
          <p:cNvSpPr/>
          <p:nvPr/>
        </p:nvSpPr>
        <p:spPr bwMode="auto">
          <a:xfrm>
            <a:off x="2699204" y="4536164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CBA5D56-67DA-4DF3-B637-17096CF17CB4}"/>
              </a:ext>
            </a:extLst>
          </p:cNvPr>
          <p:cNvSpPr/>
          <p:nvPr/>
        </p:nvSpPr>
        <p:spPr bwMode="auto">
          <a:xfrm>
            <a:off x="2597507" y="445130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87C3BE-A5AE-4C82-B0F8-D1A006FB3625}"/>
              </a:ext>
            </a:extLst>
          </p:cNvPr>
          <p:cNvSpPr txBox="1"/>
          <p:nvPr/>
        </p:nvSpPr>
        <p:spPr>
          <a:xfrm>
            <a:off x="3631161" y="4992984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54" name="Picture 2" descr="라즈베리파이 3에 대한 이미지 검색결과">
            <a:extLst>
              <a:ext uri="{FF2B5EF4-FFF2-40B4-BE49-F238E27FC236}">
                <a16:creationId xmlns:a16="http://schemas.microsoft.com/office/drawing/2014/main" id="{3E81E996-66D6-4DF5-B17F-BAE40C7B8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5" y="4474109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8" descr="관련 이미지">
            <a:extLst>
              <a:ext uri="{FF2B5EF4-FFF2-40B4-BE49-F238E27FC236}">
                <a16:creationId xmlns:a16="http://schemas.microsoft.com/office/drawing/2014/main" id="{1642542D-7C03-4468-855A-7D08DEEC4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9" t="5685" r="8082" b="25522"/>
          <a:stretch/>
        </p:blipFill>
        <p:spPr bwMode="auto">
          <a:xfrm>
            <a:off x="1045011" y="3834772"/>
            <a:ext cx="1017247" cy="6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24D637-0DB3-492C-896B-5A5DB6274009}"/>
              </a:ext>
            </a:extLst>
          </p:cNvPr>
          <p:cNvSpPr/>
          <p:nvPr/>
        </p:nvSpPr>
        <p:spPr bwMode="auto">
          <a:xfrm>
            <a:off x="701419" y="5329072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6322F-179D-48CF-8241-4BB258531EA8}"/>
              </a:ext>
            </a:extLst>
          </p:cNvPr>
          <p:cNvSpPr txBox="1"/>
          <p:nvPr/>
        </p:nvSpPr>
        <p:spPr>
          <a:xfrm>
            <a:off x="253429" y="5979216"/>
            <a:ext cx="16754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환자 식별 기기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라즈베리파이</a:t>
            </a:r>
            <a:r>
              <a:rPr lang="ko-KR" altLang="en-US" sz="1100" dirty="0"/>
              <a:t> 제로 </a:t>
            </a:r>
            <a:r>
              <a:rPr lang="en-US" altLang="ko-KR" sz="1100" dirty="0"/>
              <a:t>W)</a:t>
            </a:r>
            <a:endParaRPr lang="ko-KR" altLang="en-US" sz="11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0B07F95-BC97-4D1D-8D4F-19DBB857823F}"/>
              </a:ext>
            </a:extLst>
          </p:cNvPr>
          <p:cNvSpPr/>
          <p:nvPr/>
        </p:nvSpPr>
        <p:spPr bwMode="auto">
          <a:xfrm>
            <a:off x="625178" y="5253951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4C9FD8-0BB0-4A38-A2DC-2341BD8D489A}"/>
              </a:ext>
            </a:extLst>
          </p:cNvPr>
          <p:cNvSpPr/>
          <p:nvPr/>
        </p:nvSpPr>
        <p:spPr bwMode="auto">
          <a:xfrm>
            <a:off x="523481" y="5169088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43F87A-F156-4DD7-8119-B4F8893777FA}"/>
              </a:ext>
            </a:extLst>
          </p:cNvPr>
          <p:cNvSpPr txBox="1"/>
          <p:nvPr/>
        </p:nvSpPr>
        <p:spPr>
          <a:xfrm>
            <a:off x="1557135" y="5710771"/>
            <a:ext cx="4805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61" name="Picture 2" descr="라즈베리파이 3에 대한 이미지 검색결과">
            <a:extLst>
              <a:ext uri="{FF2B5EF4-FFF2-40B4-BE49-F238E27FC236}">
                <a16:creationId xmlns:a16="http://schemas.microsoft.com/office/drawing/2014/main" id="{40F3B2AB-66F0-46A7-9B93-2D0BF6608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9" y="5191896"/>
            <a:ext cx="981499" cy="5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A33C6C0C-AE08-4045-9A29-F598568F6094}"/>
              </a:ext>
            </a:extLst>
          </p:cNvPr>
          <p:cNvSpPr/>
          <p:nvPr/>
        </p:nvSpPr>
        <p:spPr bwMode="auto">
          <a:xfrm>
            <a:off x="1642736" y="4888102"/>
            <a:ext cx="954772" cy="740229"/>
          </a:xfrm>
          <a:custGeom>
            <a:avLst/>
            <a:gdLst>
              <a:gd name="connsiteX0" fmla="*/ 0 w 986971"/>
              <a:gd name="connsiteY0" fmla="*/ 740229 h 740229"/>
              <a:gd name="connsiteX1" fmla="*/ 624114 w 986971"/>
              <a:gd name="connsiteY1" fmla="*/ 740229 h 740229"/>
              <a:gd name="connsiteX2" fmla="*/ 624114 w 986971"/>
              <a:gd name="connsiteY2" fmla="*/ 0 h 740229"/>
              <a:gd name="connsiteX3" fmla="*/ 986971 w 986971"/>
              <a:gd name="connsiteY3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" h="740229">
                <a:moveTo>
                  <a:pt x="0" y="740229"/>
                </a:moveTo>
                <a:lnTo>
                  <a:pt x="624114" y="740229"/>
                </a:lnTo>
                <a:lnTo>
                  <a:pt x="624114" y="0"/>
                </a:lnTo>
                <a:lnTo>
                  <a:pt x="986971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원통 17">
            <a:extLst>
              <a:ext uri="{FF2B5EF4-FFF2-40B4-BE49-F238E27FC236}">
                <a16:creationId xmlns:a16="http://schemas.microsoft.com/office/drawing/2014/main" id="{7A0ED496-BBC1-4CBC-83F5-A3B226586DA7}"/>
              </a:ext>
            </a:extLst>
          </p:cNvPr>
          <p:cNvSpPr/>
          <p:nvPr/>
        </p:nvSpPr>
        <p:spPr bwMode="auto">
          <a:xfrm>
            <a:off x="7292574" y="4721037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B064F4-B3FF-451D-A19D-D9A2BC97C03E}"/>
              </a:ext>
            </a:extLst>
          </p:cNvPr>
          <p:cNvSpPr txBox="1"/>
          <p:nvPr/>
        </p:nvSpPr>
        <p:spPr>
          <a:xfrm>
            <a:off x="7966009" y="4770714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환자정보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5" name="원통 17">
            <a:extLst>
              <a:ext uri="{FF2B5EF4-FFF2-40B4-BE49-F238E27FC236}">
                <a16:creationId xmlns:a16="http://schemas.microsoft.com/office/drawing/2014/main" id="{47BD59C0-854D-4334-9A68-077FA180F9E8}"/>
              </a:ext>
            </a:extLst>
          </p:cNvPr>
          <p:cNvSpPr/>
          <p:nvPr/>
        </p:nvSpPr>
        <p:spPr bwMode="auto">
          <a:xfrm>
            <a:off x="7292574" y="4354155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0CA100-EAA4-4715-AED6-8FEE10AB51E3}"/>
              </a:ext>
            </a:extLst>
          </p:cNvPr>
          <p:cNvSpPr txBox="1"/>
          <p:nvPr/>
        </p:nvSpPr>
        <p:spPr>
          <a:xfrm>
            <a:off x="7922467" y="4403832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의료진정보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67" name="원통 17">
            <a:extLst>
              <a:ext uri="{FF2B5EF4-FFF2-40B4-BE49-F238E27FC236}">
                <a16:creationId xmlns:a16="http://schemas.microsoft.com/office/drawing/2014/main" id="{38844BCB-F928-48F9-95DF-3366C5323ABA}"/>
              </a:ext>
            </a:extLst>
          </p:cNvPr>
          <p:cNvSpPr/>
          <p:nvPr/>
        </p:nvSpPr>
        <p:spPr bwMode="auto">
          <a:xfrm>
            <a:off x="7292574" y="3980131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E25642-25F7-4E1B-965C-F6F247553A4F}"/>
              </a:ext>
            </a:extLst>
          </p:cNvPr>
          <p:cNvSpPr txBox="1"/>
          <p:nvPr/>
        </p:nvSpPr>
        <p:spPr>
          <a:xfrm>
            <a:off x="7922467" y="4029808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기기정보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MariaDB</a:t>
            </a:r>
            <a:r>
              <a:rPr lang="en-US" altLang="ko-KR" sz="1100" dirty="0"/>
              <a:t>)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CFC0310-202E-4961-B8A0-1BCBA9D3E3EC}"/>
              </a:ext>
            </a:extLst>
          </p:cNvPr>
          <p:cNvSpPr/>
          <p:nvPr/>
        </p:nvSpPr>
        <p:spPr bwMode="auto">
          <a:xfrm>
            <a:off x="3631474" y="4724420"/>
            <a:ext cx="3030583" cy="506838"/>
          </a:xfrm>
          <a:custGeom>
            <a:avLst/>
            <a:gdLst>
              <a:gd name="connsiteX0" fmla="*/ 3030583 w 3030583"/>
              <a:gd name="connsiteY0" fmla="*/ 20900 h 506838"/>
              <a:gd name="connsiteX1" fmla="*/ 1928078 w 3030583"/>
              <a:gd name="connsiteY1" fmla="*/ 20900 h 506838"/>
              <a:gd name="connsiteX2" fmla="*/ 1928078 w 3030583"/>
              <a:gd name="connsiteY2" fmla="*/ 506838 h 506838"/>
              <a:gd name="connsiteX3" fmla="*/ 1870601 w 3030583"/>
              <a:gd name="connsiteY3" fmla="*/ 506838 h 506838"/>
              <a:gd name="connsiteX4" fmla="*/ 1494391 w 3030583"/>
              <a:gd name="connsiteY4" fmla="*/ 506838 h 506838"/>
              <a:gd name="connsiteX5" fmla="*/ 1494391 w 3030583"/>
              <a:gd name="connsiteY5" fmla="*/ 459812 h 506838"/>
              <a:gd name="connsiteX6" fmla="*/ 1494391 w 3030583"/>
              <a:gd name="connsiteY6" fmla="*/ 0 h 506838"/>
              <a:gd name="connsiteX7" fmla="*/ 0 w 3030583"/>
              <a:gd name="connsiteY7" fmla="*/ 0 h 50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0583" h="506838">
                <a:moveTo>
                  <a:pt x="3030583" y="20900"/>
                </a:moveTo>
                <a:lnTo>
                  <a:pt x="1928078" y="20900"/>
                </a:lnTo>
                <a:lnTo>
                  <a:pt x="1928078" y="506838"/>
                </a:lnTo>
                <a:cubicBezTo>
                  <a:pt x="1862921" y="501408"/>
                  <a:pt x="1850546" y="486783"/>
                  <a:pt x="1870601" y="506838"/>
                </a:cubicBezTo>
                <a:lnTo>
                  <a:pt x="1494391" y="506838"/>
                </a:lnTo>
                <a:lnTo>
                  <a:pt x="1494391" y="459812"/>
                </a:lnTo>
                <a:lnTo>
                  <a:pt x="1494391" y="0"/>
                </a:lnTo>
                <a:lnTo>
                  <a:pt x="0" y="0"/>
                </a:lnTo>
              </a:path>
            </a:pathLst>
          </a:custGeom>
          <a:ln w="57150">
            <a:solidFill>
              <a:srgbClr val="FF0000">
                <a:alpha val="60000"/>
              </a:srgbClr>
            </a:solidFill>
            <a:prstDash val="solid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73144739-6B57-4ECF-B603-36A2E8302712}"/>
              </a:ext>
            </a:extLst>
          </p:cNvPr>
          <p:cNvSpPr/>
          <p:nvPr/>
        </p:nvSpPr>
        <p:spPr bwMode="auto">
          <a:xfrm>
            <a:off x="2131858" y="4076502"/>
            <a:ext cx="4524974" cy="553865"/>
          </a:xfrm>
          <a:custGeom>
            <a:avLst/>
            <a:gdLst>
              <a:gd name="connsiteX0" fmla="*/ 0 w 4524974"/>
              <a:gd name="connsiteY0" fmla="*/ 0 h 553865"/>
              <a:gd name="connsiteX1" fmla="*/ 3396343 w 4524974"/>
              <a:gd name="connsiteY1" fmla="*/ 0 h 553865"/>
              <a:gd name="connsiteX2" fmla="*/ 3396343 w 4524974"/>
              <a:gd name="connsiteY2" fmla="*/ 553865 h 553865"/>
              <a:gd name="connsiteX3" fmla="*/ 4524974 w 4524974"/>
              <a:gd name="connsiteY3" fmla="*/ 553865 h 5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974" h="553865">
                <a:moveTo>
                  <a:pt x="0" y="0"/>
                </a:moveTo>
                <a:lnTo>
                  <a:pt x="3396343" y="0"/>
                </a:lnTo>
                <a:lnTo>
                  <a:pt x="3396343" y="553865"/>
                </a:lnTo>
                <a:lnTo>
                  <a:pt x="4524974" y="553865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A7CE8E34-7512-41B7-B567-C2A121C4C05E}"/>
              </a:ext>
            </a:extLst>
          </p:cNvPr>
          <p:cNvSpPr/>
          <p:nvPr/>
        </p:nvSpPr>
        <p:spPr bwMode="auto">
          <a:xfrm>
            <a:off x="6662057" y="4176601"/>
            <a:ext cx="637468" cy="303059"/>
          </a:xfrm>
          <a:custGeom>
            <a:avLst/>
            <a:gdLst>
              <a:gd name="connsiteX0" fmla="*/ 0 w 637468"/>
              <a:gd name="connsiteY0" fmla="*/ 303059 h 303059"/>
              <a:gd name="connsiteX1" fmla="*/ 376210 w 637468"/>
              <a:gd name="connsiteY1" fmla="*/ 303059 h 303059"/>
              <a:gd name="connsiteX2" fmla="*/ 376210 w 637468"/>
              <a:gd name="connsiteY2" fmla="*/ 0 h 303059"/>
              <a:gd name="connsiteX3" fmla="*/ 637468 w 637468"/>
              <a:gd name="connsiteY3" fmla="*/ 0 h 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468" h="303059">
                <a:moveTo>
                  <a:pt x="0" y="303059"/>
                </a:moveTo>
                <a:lnTo>
                  <a:pt x="376210" y="303059"/>
                </a:lnTo>
                <a:lnTo>
                  <a:pt x="376210" y="0"/>
                </a:lnTo>
                <a:lnTo>
                  <a:pt x="637468" y="0"/>
                </a:lnTo>
              </a:path>
            </a:pathLst>
          </a:custGeom>
          <a:ln w="57150">
            <a:solidFill>
              <a:srgbClr val="00B900">
                <a:alpha val="60000"/>
              </a:srgbClr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18DFD9-1155-4722-A53C-817D5F929E4D}"/>
              </a:ext>
            </a:extLst>
          </p:cNvPr>
          <p:cNvSpPr txBox="1"/>
          <p:nvPr/>
        </p:nvSpPr>
        <p:spPr>
          <a:xfrm>
            <a:off x="2471619" y="3762652"/>
            <a:ext cx="20313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기기 개통 요청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08E17F-285B-4012-BB98-2E3B51637CBC}"/>
              </a:ext>
            </a:extLst>
          </p:cNvPr>
          <p:cNvSpPr txBox="1"/>
          <p:nvPr/>
        </p:nvSpPr>
        <p:spPr>
          <a:xfrm>
            <a:off x="6240292" y="3275240"/>
            <a:ext cx="19281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기기 개통여부 </a:t>
            </a:r>
            <a:br>
              <a:rPr lang="en-US" altLang="ko-KR" dirty="0"/>
            </a:br>
            <a:r>
              <a:rPr lang="ko-KR" altLang="en-US" dirty="0"/>
              <a:t>정보 수정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308E84-6972-4D30-9D39-5BDD2230492D}"/>
              </a:ext>
            </a:extLst>
          </p:cNvPr>
          <p:cNvSpPr txBox="1"/>
          <p:nvPr/>
        </p:nvSpPr>
        <p:spPr>
          <a:xfrm>
            <a:off x="4381455" y="5415676"/>
            <a:ext cx="19281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개통 여부 전달</a:t>
            </a:r>
            <a:endParaRPr lang="en-US" altLang="ko-KR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222F3-B865-4B30-8B81-CC0578E5422A}"/>
              </a:ext>
            </a:extLst>
          </p:cNvPr>
          <p:cNvSpPr txBox="1"/>
          <p:nvPr/>
        </p:nvSpPr>
        <p:spPr>
          <a:xfrm>
            <a:off x="3579006" y="4166646"/>
            <a:ext cx="146231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사용 가능 상태로 전환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308542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[수정]050413_중장기_실장보고자료_디바이스-2">
  <a:themeElements>
    <a:clrScheme name="">
      <a:dk1>
        <a:srgbClr val="000000"/>
      </a:dk1>
      <a:lt1>
        <a:srgbClr val="FFFFFF"/>
      </a:lt1>
      <a:dk2>
        <a:srgbClr val="0066FF"/>
      </a:dk2>
      <a:lt2>
        <a:srgbClr val="FFCC00"/>
      </a:lt2>
      <a:accent1>
        <a:srgbClr val="33CCFF"/>
      </a:accent1>
      <a:accent2>
        <a:srgbClr val="00CC00"/>
      </a:accent2>
      <a:accent3>
        <a:srgbClr val="AAB8FF"/>
      </a:accent3>
      <a:accent4>
        <a:srgbClr val="DADADA"/>
      </a:accent4>
      <a:accent5>
        <a:srgbClr val="ADE2FF"/>
      </a:accent5>
      <a:accent6>
        <a:srgbClr val="00B900"/>
      </a:accent6>
      <a:hlink>
        <a:srgbClr val="0000CC"/>
      </a:hlink>
      <a:folHlink>
        <a:srgbClr val="FF6699"/>
      </a:folHlink>
    </a:clrScheme>
    <a:fontScheme name="[수정]050413_중장기_실장보고자료_디바이스-2">
      <a:majorFont>
        <a:latin typeface="HY견고딕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0161" dir="1106097" algn="ctr" rotWithShape="0">
                  <a:srgbClr val="00330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0161" dir="1106097" algn="ctr" rotWithShape="0">
                  <a:srgbClr val="00330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[수정]050413_중장기_실장보고자료_디바이스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수정]050413_중장기_실장보고자료_디바이스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E:\포트폴리오\KISA임시\[수정]050413_중장기_실장보고자료_디바이스-2.ppt</Template>
  <TotalTime>13113</TotalTime>
  <Words>1352</Words>
  <Application>Microsoft Office PowerPoint</Application>
  <PresentationFormat>화면 슬라이드 쇼(4:3)</PresentationFormat>
  <Paragraphs>386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HY각헤드라인M</vt:lpstr>
      <vt:lpstr>HY견고딕</vt:lpstr>
      <vt:lpstr>HY헤드라인M</vt:lpstr>
      <vt:lpstr>굴림</vt:lpstr>
      <vt:lpstr>맑은 고딕</vt:lpstr>
      <vt:lpstr>함초롬바탕</vt:lpstr>
      <vt:lpstr>Arial</vt:lpstr>
      <vt:lpstr>Tahoma</vt:lpstr>
      <vt:lpstr>Wingdings</vt:lpstr>
      <vt:lpstr>Wingdings 2</vt:lpstr>
      <vt:lpstr>[수정]050413_중장기_실장보고자료_디바이스-2</vt:lpstr>
      <vt:lpstr>PowerPoint 프레젠테이션</vt:lpstr>
      <vt:lpstr>발표 순서</vt:lpstr>
      <vt:lpstr>I. 프로젝트 제안개요</vt:lpstr>
      <vt:lpstr>I. 프로젝트 제안개요</vt:lpstr>
      <vt:lpstr>I. 프로젝트 제안개요</vt:lpstr>
      <vt:lpstr>I. 프로젝트 제안개요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II. 프로젝트 개발내용</vt:lpstr>
      <vt:lpstr>III. 프로젝트 개발전략</vt:lpstr>
      <vt:lpstr>III. 프로젝트 개발전략</vt:lpstr>
      <vt:lpstr>IV. 개발성과 및 평가</vt:lpstr>
    </vt:vector>
  </TitlesOfParts>
  <Company>가천의과학대학교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한재진</dc:creator>
  <cp:lastModifiedBy>Woodencatty</cp:lastModifiedBy>
  <cp:revision>876</cp:revision>
  <dcterms:created xsi:type="dcterms:W3CDTF">2004-06-10T08:03:05Z</dcterms:created>
  <dcterms:modified xsi:type="dcterms:W3CDTF">2017-10-31T15:25:14Z</dcterms:modified>
</cp:coreProperties>
</file>