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20" r:id="rId5"/>
    <p:sldId id="877" r:id="rId6"/>
    <p:sldId id="999" r:id="rId7"/>
    <p:sldId id="973" r:id="rId8"/>
    <p:sldId id="1069" r:id="rId9"/>
    <p:sldId id="1076" r:id="rId10"/>
    <p:sldId id="1063" r:id="rId11"/>
    <p:sldId id="974" r:id="rId12"/>
    <p:sldId id="1070" r:id="rId13"/>
    <p:sldId id="1064" r:id="rId14"/>
    <p:sldId id="1062" r:id="rId15"/>
    <p:sldId id="1078" r:id="rId16"/>
    <p:sldId id="1055" r:id="rId17"/>
    <p:sldId id="1065" r:id="rId18"/>
    <p:sldId id="1089" r:id="rId19"/>
    <p:sldId id="993" r:id="rId2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A6D3A7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51" autoAdjust="0"/>
  </p:normalViewPr>
  <p:slideViewPr>
    <p:cSldViewPr>
      <p:cViewPr>
        <p:scale>
          <a:sx n="100" d="100"/>
          <a:sy n="100" d="100"/>
        </p:scale>
        <p:origin x="-492" y="-216"/>
      </p:cViewPr>
      <p:guideLst>
        <p:guide orient="horz" pos="1658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46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74A17E-35B6-42FD-8E6A-533C3BE16A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80939" y="185341"/>
            <a:ext cx="11277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系统功能设计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6891" y="185341"/>
            <a:ext cx="6324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02618" y="185341"/>
            <a:ext cx="7975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模块实现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196613" y="185341"/>
            <a:ext cx="12928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黑盒、白盒测试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196613" y="185341"/>
            <a:ext cx="12928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界面及其他设计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microsoft.com/office/2007/relationships/hdphoto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2.png"/><Relationship Id="rId7" Type="http://schemas.openxmlformats.org/officeDocument/2006/relationships/image" Target="../media/image11.png"/><Relationship Id="rId6" Type="http://schemas.microsoft.com/office/2007/relationships/hdphoto" Target="../media/image10.png"/><Relationship Id="rId5" Type="http://schemas.openxmlformats.org/officeDocument/2006/relationships/image" Target="../media/image9.png"/><Relationship Id="rId4" Type="http://schemas.microsoft.com/office/2007/relationships/hdphoto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6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microsoft.com/office/2007/relationships/hdphoto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639695" y="1141730"/>
            <a:ext cx="3864610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悦</a:t>
            </a:r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·</a:t>
            </a:r>
            <a:r>
              <a:rPr lang="zh-CN" altLang="en-US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享生活</a:t>
            </a:r>
            <a:endParaRPr lang="zh-CN" altLang="en-US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2195736" y="1990396"/>
            <a:ext cx="4968552" cy="43370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r">
              <a:buNone/>
            </a:pPr>
            <a:r>
              <a:rPr lang="zh-CN" altLang="en-US" sz="2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校园卡在线服务系统</a:t>
            </a:r>
            <a:endParaRPr lang="zh-CN" altLang="en-US" sz="2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2771800" y="3446879"/>
            <a:ext cx="442586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汇报人：赵帅                     学号：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20154512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847215" y="728980"/>
            <a:ext cx="6180455" cy="40773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55265" y="480631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44053" y="57053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808990" y="32296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模块实现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78039" y="193626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“校卡冻结/解冻”子模块涉及代码文件列表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773988" y="384561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模块实现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“校卡冻结/解冻”子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模块涉及页面跳转关系图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1" name="图片 21" descr="未命名文件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552450"/>
            <a:ext cx="7413625" cy="4793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95705" y="172085"/>
            <a:ext cx="7477760" cy="5003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7260" y="268228"/>
            <a:ext cx="6750750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“校卡冻结/解冻”子模块程序流程图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93"/>
          <p:cNvSpPr/>
          <p:nvPr/>
        </p:nvSpPr>
        <p:spPr>
          <a:xfrm>
            <a:off x="1132637" y="127275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93"/>
          <p:cNvSpPr/>
          <p:nvPr/>
        </p:nvSpPr>
        <p:spPr>
          <a:xfrm rot="10800000">
            <a:off x="8448591" y="41509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>
            <a:off x="4471035" y="977900"/>
            <a:ext cx="720090" cy="6483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直角上箭头 15"/>
          <p:cNvSpPr/>
          <p:nvPr/>
        </p:nvSpPr>
        <p:spPr>
          <a:xfrm>
            <a:off x="4067810" y="1720215"/>
            <a:ext cx="653415" cy="28435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703580"/>
            <a:ext cx="3757295" cy="432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13" t="46" r="9211" b="-46"/>
          <a:stretch>
            <a:fillRect/>
          </a:stretch>
        </p:blipFill>
        <p:spPr>
          <a:xfrm>
            <a:off x="4879975" y="1432560"/>
            <a:ext cx="406336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9" descr="C:\Users\94949\Desktop\QQ图片20180531221142.pngQQ图片2018053122114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6750" y="605790"/>
            <a:ext cx="3221355" cy="1985645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Picture 9" descr="C:\Users\94949\Desktop\QQ图片20180531221258.pngQQ图片201805312212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10" y="2408555"/>
            <a:ext cx="3583305" cy="2199640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9" descr="C:\Users\94949\Desktop\QQ图片20180531221346.pngQQ图片201805312213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">
            <a:off x="4970780" y="464185"/>
            <a:ext cx="3557270" cy="2268855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9" descr="C:\Users\94949\Desktop\QQ图片20180531221438.pngQQ图片201805312214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">
            <a:off x="4598670" y="2383155"/>
            <a:ext cx="3652520" cy="2250440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黑盒、白盒测试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04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83510" y="480631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57033" y="71404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521970" y="46647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白盒测试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702233" y="384561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1_7CMV~5Q`@S`APUGMQ9OMI"/>
          <p:cNvPicPr>
            <a:picLocks noChangeAspect="1"/>
          </p:cNvPicPr>
          <p:nvPr/>
        </p:nvPicPr>
        <p:blipFill>
          <a:blip r:embed="rId1"/>
          <a:srcRect r="29227" b="15531"/>
          <a:stretch>
            <a:fillRect/>
          </a:stretch>
        </p:blipFill>
        <p:spPr>
          <a:xfrm>
            <a:off x="3063875" y="1150620"/>
            <a:ext cx="5086985" cy="3592195"/>
          </a:xfrm>
          <a:prstGeom prst="rect">
            <a:avLst/>
          </a:prstGeom>
        </p:spPr>
      </p:pic>
      <p:pic>
        <p:nvPicPr>
          <p:cNvPr id="3" name="图片 2" descr="XSEI$]VAE@6_H6V(TS(XCJ5"/>
          <p:cNvPicPr>
            <a:picLocks noChangeAspect="1"/>
          </p:cNvPicPr>
          <p:nvPr/>
        </p:nvPicPr>
        <p:blipFill>
          <a:blip r:embed="rId2"/>
          <a:srcRect l="3410" t="17417" r="41227" b="34535"/>
          <a:stretch>
            <a:fillRect/>
          </a:stretch>
        </p:blipFill>
        <p:spPr>
          <a:xfrm>
            <a:off x="3063875" y="1150620"/>
            <a:ext cx="5086985" cy="182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1455420"/>
            <a:ext cx="2517140" cy="298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1" grpId="0" bldLvl="0" animBg="1"/>
      <p:bldP spid="11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83510" y="480631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57033" y="71404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521970" y="46647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文档演示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702233" y="384561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7205" y="1833880"/>
            <a:ext cx="6247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此部分使用此时文档展示</a:t>
            </a:r>
            <a:endParaRPr lang="zh-CN" altLang="en-US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1" grpId="0" bldLvl="0" animBg="1"/>
      <p:bldP spid="11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857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195736" y="1703376"/>
            <a:ext cx="4968552" cy="12954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zh-CN" altLang="en-US" sz="8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8000" b="1" cap="all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/>
          <p:cNvGrpSpPr/>
          <p:nvPr/>
        </p:nvGrpSpPr>
        <p:grpSpPr bwMode="auto">
          <a:xfrm>
            <a:off x="4493339" y="1526693"/>
            <a:ext cx="441833" cy="400110"/>
            <a:chOff x="2727102" y="1805798"/>
            <a:chExt cx="798858" cy="723619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/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/>
          <p:cNvGrpSpPr/>
          <p:nvPr/>
        </p:nvGrpSpPr>
        <p:grpSpPr bwMode="auto">
          <a:xfrm>
            <a:off x="5125406" y="1528257"/>
            <a:ext cx="2830970" cy="393701"/>
            <a:chOff x="3859762" y="1809521"/>
            <a:chExt cx="5116559" cy="711133"/>
          </a:xfrm>
        </p:grpSpPr>
        <p:grpSp>
          <p:nvGrpSpPr>
            <p:cNvPr id="3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943774" y="1868799"/>
              <a:ext cx="2534052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41"/>
          <p:cNvGrpSpPr/>
          <p:nvPr/>
        </p:nvGrpSpPr>
        <p:grpSpPr bwMode="auto">
          <a:xfrm>
            <a:off x="4481274" y="2041404"/>
            <a:ext cx="450766" cy="400110"/>
            <a:chOff x="2705291" y="1805798"/>
            <a:chExt cx="815010" cy="723619"/>
          </a:xfrm>
        </p:grpSpPr>
        <p:grpSp>
          <p:nvGrpSpPr>
            <p:cNvPr id="3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/>
            <p:cNvSpPr txBox="1">
              <a:spLocks noChangeArrowheads="1"/>
            </p:cNvSpPr>
            <p:nvPr/>
          </p:nvSpPr>
          <p:spPr bwMode="auto">
            <a:xfrm>
              <a:off x="2705291" y="1805798"/>
              <a:ext cx="81501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/>
          <p:cNvGrpSpPr/>
          <p:nvPr/>
        </p:nvGrpSpPr>
        <p:grpSpPr bwMode="auto">
          <a:xfrm>
            <a:off x="5125406" y="2042966"/>
            <a:ext cx="2830970" cy="393701"/>
            <a:chOff x="3859762" y="1809521"/>
            <a:chExt cx="5116559" cy="711133"/>
          </a:xfrm>
        </p:grpSpPr>
        <p:grpSp>
          <p:nvGrpSpPr>
            <p:cNvPr id="4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943774" y="1868799"/>
              <a:ext cx="1432290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类设计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1"/>
          <p:cNvGrpSpPr/>
          <p:nvPr/>
        </p:nvGrpSpPr>
        <p:grpSpPr bwMode="auto">
          <a:xfrm>
            <a:off x="4473260" y="2569658"/>
            <a:ext cx="458780" cy="400110"/>
            <a:chOff x="2690801" y="1805798"/>
            <a:chExt cx="829500" cy="723619"/>
          </a:xfrm>
        </p:grpSpPr>
        <p:grpSp>
          <p:nvGrpSpPr>
            <p:cNvPr id="4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/>
            <p:cNvSpPr txBox="1">
              <a:spLocks noChangeArrowheads="1"/>
            </p:cNvSpPr>
            <p:nvPr/>
          </p:nvSpPr>
          <p:spPr bwMode="auto">
            <a:xfrm>
              <a:off x="2690801" y="1805798"/>
              <a:ext cx="82950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/>
          <p:cNvGrpSpPr/>
          <p:nvPr/>
        </p:nvGrpSpPr>
        <p:grpSpPr bwMode="auto">
          <a:xfrm>
            <a:off x="5125406" y="2571222"/>
            <a:ext cx="2830970" cy="393701"/>
            <a:chOff x="3859762" y="1809521"/>
            <a:chExt cx="5116559" cy="711133"/>
          </a:xfrm>
        </p:grpSpPr>
        <p:grpSp>
          <p:nvGrpSpPr>
            <p:cNvPr id="5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43774" y="1868799"/>
              <a:ext cx="1799544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41"/>
          <p:cNvGrpSpPr/>
          <p:nvPr/>
        </p:nvGrpSpPr>
        <p:grpSpPr bwMode="auto">
          <a:xfrm>
            <a:off x="4481277" y="3125003"/>
            <a:ext cx="450764" cy="400110"/>
            <a:chOff x="2705295" y="1805798"/>
            <a:chExt cx="815006" cy="723619"/>
          </a:xfrm>
        </p:grpSpPr>
        <p:grpSp>
          <p:nvGrpSpPr>
            <p:cNvPr id="5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39"/>
            <p:cNvSpPr txBox="1">
              <a:spLocks noChangeArrowheads="1"/>
            </p:cNvSpPr>
            <p:nvPr/>
          </p:nvSpPr>
          <p:spPr bwMode="auto">
            <a:xfrm>
              <a:off x="2705295" y="1805798"/>
              <a:ext cx="815006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42"/>
          <p:cNvGrpSpPr/>
          <p:nvPr/>
        </p:nvGrpSpPr>
        <p:grpSpPr bwMode="auto">
          <a:xfrm>
            <a:off x="5125406" y="3126566"/>
            <a:ext cx="2830970" cy="393701"/>
            <a:chOff x="3859762" y="1809521"/>
            <a:chExt cx="5116559" cy="711133"/>
          </a:xfrm>
        </p:grpSpPr>
        <p:grpSp>
          <p:nvGrpSpPr>
            <p:cNvPr id="6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943774" y="1868799"/>
              <a:ext cx="2901306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黑盒、白盒测试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40364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184704" y="1166147"/>
            <a:ext cx="923330" cy="26983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873121" y="244827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127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426975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zh-CN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01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>
            <a:spLocks noChangeArrowheads="1"/>
          </p:cNvSpPr>
          <p:nvPr/>
        </p:nvSpPr>
        <p:spPr bwMode="auto">
          <a:xfrm>
            <a:off x="58648" y="704851"/>
            <a:ext cx="1258887" cy="385763"/>
          </a:xfrm>
          <a:prstGeom prst="homePlate">
            <a:avLst>
              <a:gd name="adj" fmla="val 50114"/>
            </a:avLst>
          </a:prstGeom>
          <a:solidFill>
            <a:schemeClr val="accent2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195174" y="766764"/>
            <a:ext cx="105727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系统功能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843915" y="448310"/>
            <a:ext cx="8166735" cy="448056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6" descr="流程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916940"/>
            <a:ext cx="8652510" cy="3522980"/>
          </a:xfrm>
          <a:prstGeom prst="rect">
            <a:avLst/>
          </a:prstGeom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02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"/>
          <p:cNvGrpSpPr/>
          <p:nvPr/>
        </p:nvGrpSpPr>
        <p:grpSpPr>
          <a:xfrm>
            <a:off x="4333875" y="763270"/>
            <a:ext cx="4236720" cy="3402330"/>
            <a:chOff x="4943871" y="1701800"/>
            <a:chExt cx="6552804" cy="4390504"/>
          </a:xfrm>
        </p:grpSpPr>
        <p:sp>
          <p:nvSpPr>
            <p:cNvPr id="9" name="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30"/>
          <p:cNvCxnSpPr/>
          <p:nvPr/>
        </p:nvCxnSpPr>
        <p:spPr>
          <a:xfrm>
            <a:off x="5081188" y="1006207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86655" y="1017270"/>
            <a:ext cx="3330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：链接数据库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：数据库中表的结构映      像，功能同（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：对各个表的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语句操作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severlet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：处理层（服务层）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：在线扫码的相关处理类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30"/>
          <p:cNvCxnSpPr/>
          <p:nvPr/>
        </p:nvCxnSpPr>
        <p:spPr>
          <a:xfrm>
            <a:off x="5064678" y="3931652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782320"/>
            <a:ext cx="3883660" cy="3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219200" y="180340"/>
            <a:ext cx="859790" cy="8350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975112" y="1015101"/>
            <a:ext cx="1318842" cy="794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model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映像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355340" y="180340"/>
            <a:ext cx="859790" cy="835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3111198" y="1015101"/>
            <a:ext cx="1318842" cy="794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dao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数据库操作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562600" y="180340"/>
            <a:ext cx="859790" cy="8350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5319041" y="1015101"/>
            <a:ext cx="1318842" cy="794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severlet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服务层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626985" y="180340"/>
            <a:ext cx="859790" cy="835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383372" y="1015101"/>
            <a:ext cx="1318842" cy="794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pay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扫码支付类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2" name="组合 55"/>
          <p:cNvGrpSpPr/>
          <p:nvPr/>
        </p:nvGrpSpPr>
        <p:grpSpPr>
          <a:xfrm>
            <a:off x="1490980" y="362585"/>
            <a:ext cx="309245" cy="386080"/>
            <a:chOff x="3095876" y="2479873"/>
            <a:chExt cx="366231" cy="470769"/>
          </a:xfrm>
        </p:grpSpPr>
        <p:sp>
          <p:nvSpPr>
            <p:cNvPr id="57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Freeform 64"/>
          <p:cNvSpPr>
            <a:spLocks noEditPoints="1"/>
          </p:cNvSpPr>
          <p:nvPr/>
        </p:nvSpPr>
        <p:spPr bwMode="auto">
          <a:xfrm flipH="1">
            <a:off x="3599815" y="371475"/>
            <a:ext cx="425450" cy="342900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070" tIns="33535" rIns="67070" bIns="3353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0560">
              <a:defRPr/>
            </a:pPr>
            <a:endParaRPr lang="zh-CN" altLang="en-US" sz="120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合 61"/>
          <p:cNvGrpSpPr/>
          <p:nvPr/>
        </p:nvGrpSpPr>
        <p:grpSpPr>
          <a:xfrm>
            <a:off x="5844540" y="364490"/>
            <a:ext cx="266065" cy="375920"/>
            <a:chOff x="5690315" y="3674507"/>
            <a:chExt cx="314729" cy="458061"/>
          </a:xfrm>
        </p:grpSpPr>
        <p:sp>
          <p:nvSpPr>
            <p:cNvPr id="63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Freeform 9"/>
          <p:cNvSpPr/>
          <p:nvPr/>
        </p:nvSpPr>
        <p:spPr bwMode="auto">
          <a:xfrm flipH="1">
            <a:off x="7867650" y="387350"/>
            <a:ext cx="441960" cy="268605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070" tIns="33535" rIns="67070" bIns="3353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0560">
              <a:defRPr/>
            </a:pPr>
            <a:endParaRPr lang="zh-CN" altLang="en-US" sz="120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flipV="1">
            <a:off x="1542742" y="1809819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1" name="等腰三角形 80"/>
          <p:cNvSpPr/>
          <p:nvPr/>
        </p:nvSpPr>
        <p:spPr>
          <a:xfrm flipV="1">
            <a:off x="3678829" y="1809819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等腰三角形 81"/>
          <p:cNvSpPr/>
          <p:nvPr/>
        </p:nvSpPr>
        <p:spPr>
          <a:xfrm flipV="1">
            <a:off x="5886671" y="1809819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3" name="等腰三角形 82"/>
          <p:cNvSpPr/>
          <p:nvPr/>
        </p:nvSpPr>
        <p:spPr>
          <a:xfrm flipV="1">
            <a:off x="7951003" y="1809819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613410" y="1968500"/>
            <a:ext cx="2042795" cy="2661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2778760" y="1967865"/>
            <a:ext cx="1983740" cy="2661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</a:extLst>
          </a:blip>
          <a:srcRect/>
          <a:stretch>
            <a:fillRect/>
          </a:stretch>
        </p:blipFill>
        <p:spPr>
          <a:xfrm>
            <a:off x="4822825" y="1967865"/>
            <a:ext cx="2277110" cy="3093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</a:extLst>
          </a:blip>
          <a:srcRect/>
          <a:stretch>
            <a:fillRect/>
          </a:stretch>
        </p:blipFill>
        <p:spPr>
          <a:xfrm>
            <a:off x="7249795" y="1967865"/>
            <a:ext cx="152400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1" grpId="0" bldLvl="0" animBg="1"/>
      <p:bldP spid="65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57053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32296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显示页面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3293745" y="808990"/>
            <a:ext cx="2681605" cy="378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1" grpId="0" bldLvl="0" animBg="1"/>
      <p:bldP spid="1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</a:t>
            </a:r>
            <a:endParaRPr lang="zh-CN" altLang="en-US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03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全屏显示(16:9)</PresentationFormat>
  <Paragraphs>88</Paragraphs>
  <Slides>17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Open Sans</vt:lpstr>
      <vt:lpstr>冬青黑体简体中文 W3</vt:lpstr>
      <vt:lpstr>Broadway</vt:lpstr>
      <vt:lpstr>Impact</vt:lpstr>
      <vt:lpstr>时尚中黑简体</vt:lpstr>
      <vt:lpstr>华文黑体</vt:lpstr>
      <vt:lpstr>Calibri</vt:lpstr>
      <vt:lpstr>Gabriola</vt:lpstr>
      <vt:lpstr>Arial Unicode MS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赵木头</cp:lastModifiedBy>
  <cp:revision>491</cp:revision>
  <dcterms:created xsi:type="dcterms:W3CDTF">2014-11-09T01:07:00Z</dcterms:created>
  <dcterms:modified xsi:type="dcterms:W3CDTF">2018-05-31T14:20:48Z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KSORubyTemplateID">
    <vt:lpwstr>2</vt:lpwstr>
  </property>
</Properties>
</file>